
<file path=[Content_Types].xml><?xml version="1.0" encoding="utf-8"?>
<Types xmlns="http://schemas.openxmlformats.org/package/2006/content-types">
  <Override PartName="/ppt/slides/slide45.xml" ContentType="application/vnd.openxmlformats-officedocument.presentationml.slide+xml"/>
  <Override PartName="/ppt/slides/slide53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Default Extension="rels" ContentType="application/vnd.openxmlformats-package.relationships+xml"/>
  <Override PartName="/ppt/slides/slide5.xml" ContentType="application/vnd.openxmlformats-officedocument.presentationml.slide+xml"/>
  <Override PartName="/ppt/slides/slide38.xml" ContentType="application/vnd.openxmlformats-officedocument.presentationml.slide+xml"/>
  <Override PartName="/ppt/slides/slide10.xml" ContentType="application/vnd.openxmlformats-officedocument.presentationml.slide+xml"/>
  <Default Extension="jpeg" ContentType="image/jpe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slides/slide46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slides/slide54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50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47.xml" ContentType="application/vnd.openxmlformats-officedocument.presentationml.slide+xml"/>
  <Override PartName="/ppt/slides/slide55.xml" ContentType="application/vnd.openxmlformats-officedocument.presentationml.slide+xml"/>
  <Override PartName="/ppt/slides/slide43.xml" ContentType="application/vnd.openxmlformats-officedocument.presentationml.slide+xml"/>
  <Override PartName="/ppt/slides/slide51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48.xml" ContentType="application/vnd.openxmlformats-officedocument.presentationml.slide+xml"/>
  <Override PartName="/ppt/slides/slide56.xml" ContentType="application/vnd.openxmlformats-officedocument.presentationml.slide+xml"/>
  <Override PartName="/ppt/slides/slide20.xml" ContentType="application/vnd.openxmlformats-officedocument.presentationml.slide+xml"/>
  <Override PartName="/ppt/slides/slide44.xml" ContentType="application/vnd.openxmlformats-officedocument.presentationml.slide+xml"/>
  <Override PartName="/ppt/slides/slide52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9.xml" ContentType="application/vnd.openxmlformats-officedocument.presentationml.slide+xml"/>
  <Override PartName="/ppt/slides/slide57.xml" ContentType="application/vnd.openxmlformats-officedocument.presentationml.slide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56" r:id="rId2"/>
    <p:sldId id="257" r:id="rId3"/>
    <p:sldId id="259" r:id="rId4"/>
    <p:sldId id="326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12" r:id="rId17"/>
    <p:sldId id="311" r:id="rId18"/>
    <p:sldId id="325" r:id="rId19"/>
    <p:sldId id="327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3" r:id="rId33"/>
    <p:sldId id="276" r:id="rId34"/>
    <p:sldId id="272" r:id="rId35"/>
    <p:sldId id="275" r:id="rId36"/>
    <p:sldId id="278" r:id="rId37"/>
    <p:sldId id="279" r:id="rId38"/>
    <p:sldId id="280" r:id="rId39"/>
    <p:sldId id="281" r:id="rId40"/>
    <p:sldId id="282" r:id="rId41"/>
    <p:sldId id="283" r:id="rId42"/>
    <p:sldId id="284" r:id="rId43"/>
    <p:sldId id="285" r:id="rId44"/>
    <p:sldId id="286" r:id="rId45"/>
    <p:sldId id="287" r:id="rId46"/>
    <p:sldId id="288" r:id="rId47"/>
    <p:sldId id="289" r:id="rId48"/>
    <p:sldId id="290" r:id="rId49"/>
    <p:sldId id="291" r:id="rId50"/>
    <p:sldId id="292" r:id="rId51"/>
    <p:sldId id="293" r:id="rId52"/>
    <p:sldId id="294" r:id="rId53"/>
    <p:sldId id="295" r:id="rId54"/>
    <p:sldId id="296" r:id="rId55"/>
    <p:sldId id="297" r:id="rId56"/>
    <p:sldId id="298" r:id="rId57"/>
    <p:sldId id="299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4F81B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7702" autoAdjust="0"/>
    <p:restoredTop sz="94609" autoAdjust="0"/>
  </p:normalViewPr>
  <p:slideViewPr>
    <p:cSldViewPr>
      <p:cViewPr>
        <p:scale>
          <a:sx n="75" d="100"/>
          <a:sy n="75" d="100"/>
        </p:scale>
        <p:origin x="-1104" y="-7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handoutMaster" Target="handoutMasters/handoutMaster1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DE3DE-427C-4EB8-AA98-92C5C651D8AA}" type="datetimeFigureOut">
              <a:rPr lang="en-US" smtClean="0"/>
              <a:pPr/>
              <a:t>10/12/11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CIS 110 (11fa) - University of Pennsylvania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B4E80-EA9B-4AA3-AA98-25BF893DC5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5B874-A39D-4DBE-8A52-3661DA5D32CA}" type="datetimeFigureOut">
              <a:rPr lang="en-US" smtClean="0"/>
              <a:pPr/>
              <a:t>10/12/11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CIS 110 (11fa) - University of Pennsylvania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3C901-4CBD-4A6F-92EE-47B32723C5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290DD-0C92-4092-A6AE-171403BAA237}" type="datetime1">
              <a:rPr lang="en-US" smtClean="0"/>
              <a:pPr/>
              <a:t>10/12/11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CIS 110 (11fa) - University of Pennsylvania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CB4E-BA96-4CD5-B412-5A3140B108B2}" type="datetime1">
              <a:rPr lang="en-US" smtClean="0"/>
              <a:pPr/>
              <a:t>10/12/11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CIS 110 (11fa) - University of Pennsylvania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None/>
              <a:defRPr sz="1800" baseline="0">
                <a:latin typeface="Consolas" pitchFamily="49" charset="0"/>
                <a:cs typeface="Consolas" pitchFamily="49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2A0D6-62D3-486B-B3AE-369F2CDD2D32}" type="datetime1">
              <a:rPr lang="en-US" smtClean="0"/>
              <a:pPr/>
              <a:t>10/12/11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CIS 110 (11fa) - University of Pennsylvania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8229599" cy="48005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9574-CC7A-4DE5-8D6D-D9230492D074}" type="datetime1">
              <a:rPr lang="en-US" smtClean="0"/>
              <a:pPr/>
              <a:t>10/12/11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CIS 110 (11fa) - University of Pennsylvania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457200" y="5410200"/>
            <a:ext cx="8229600" cy="838199"/>
          </a:xfrm>
        </p:spPr>
        <p:txBody>
          <a:bodyPr anchor="ctr">
            <a:normAutofit/>
          </a:bodyPr>
          <a:lstStyle>
            <a:lvl1pPr marL="0" indent="0" algn="r">
              <a:buNone/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A3F33-2307-4CAC-B0D8-E7A9BBDD133A}" type="datetime1">
              <a:rPr lang="en-US" smtClean="0"/>
              <a:pPr/>
              <a:t>10/12/11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CIS 110 (11fa) - University of Pennsylvania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1D58F-B414-42D1-A548-AD414A599B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CIS 110: Intro to Computer Programming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10</a:t>
            </a:r>
          </a:p>
          <a:p>
            <a:r>
              <a:rPr lang="en-US" dirty="0" smtClean="0"/>
              <a:t>Interaction and Conditionals</a:t>
            </a:r>
          </a:p>
          <a:p>
            <a:r>
              <a:rPr lang="en-US" dirty="0" smtClean="0"/>
              <a:t>(</a:t>
            </a:r>
            <a:r>
              <a:rPr lang="en-US" dirty="0" smtClean="0">
                <a:latin typeface="Calibri"/>
                <a:cs typeface="Calibri"/>
              </a:rPr>
              <a:t>§ 3.3</a:t>
            </a:r>
            <a:r>
              <a:rPr lang="en-US" smtClean="0">
                <a:latin typeface="Calibri"/>
                <a:cs typeface="Calibri"/>
              </a:rPr>
              <a:t>, 4.1-4.2)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290DD-0C92-4092-A6AE-171403BAA237}" type="datetime1">
              <a:rPr lang="en-US" smtClean="0"/>
              <a:pPr/>
              <a:t>10/12/11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CIS 110 (11fa) - University of Pennsylvania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9574-CC7A-4DE5-8D6D-D9230492D074}" type="datetime1">
              <a:rPr lang="en-US" smtClean="0"/>
              <a:pPr/>
              <a:t>10/12/11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CIS 110 (11fa) - University of Pennsylvania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398716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600200"/>
            <a:ext cx="464049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9574-CC7A-4DE5-8D6D-D9230492D074}" type="datetime1">
              <a:rPr lang="en-US" smtClean="0"/>
              <a:pPr/>
              <a:t>10/12/11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CIS 110 (11fa) - University of Pennsylvania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3505200" cy="3516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114800" y="685800"/>
            <a:ext cx="4876800" cy="5262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222222"/>
                </a:solidFill>
                <a:latin typeface="Consolas" pitchFamily="49" charset="0"/>
                <a:cs typeface="Consolas" pitchFamily="49" charset="0"/>
              </a:rPr>
              <a:t>         / \     / \ </a:t>
            </a:r>
          </a:p>
          <a:p>
            <a:r>
              <a:rPr lang="en-US" sz="2400" b="1" dirty="0" smtClean="0">
                <a:solidFill>
                  <a:srgbClr val="222222"/>
                </a:solidFill>
                <a:latin typeface="Consolas" pitchFamily="49" charset="0"/>
                <a:cs typeface="Consolas" pitchFamily="49" charset="0"/>
              </a:rPr>
              <a:t>         \./     \./  </a:t>
            </a:r>
            <a:br>
              <a:rPr lang="en-US" sz="2400" b="1" dirty="0" smtClean="0">
                <a:solidFill>
                  <a:srgbClr val="222222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2400" b="1" dirty="0" smtClean="0">
                <a:solidFill>
                  <a:srgbClr val="222222"/>
                </a:solidFill>
                <a:latin typeface="Consolas" pitchFamily="49" charset="0"/>
                <a:cs typeface="Consolas" pitchFamily="49" charset="0"/>
              </a:rPr>
              <a:t>        -------------</a:t>
            </a:r>
          </a:p>
          <a:p>
            <a:r>
              <a:rPr lang="en-US" sz="2400" b="1" dirty="0" smtClean="0">
                <a:solidFill>
                  <a:srgbClr val="222222"/>
                </a:solidFill>
                <a:latin typeface="Consolas" pitchFamily="49" charset="0"/>
                <a:cs typeface="Consolas" pitchFamily="49" charset="0"/>
              </a:rPr>
              <a:t>     \/  (o)    (o)  \/ </a:t>
            </a:r>
            <a:br>
              <a:rPr lang="en-US" sz="2400" b="1" dirty="0" smtClean="0">
                <a:solidFill>
                  <a:srgbClr val="222222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2400" b="1" dirty="0" smtClean="0">
                <a:solidFill>
                  <a:srgbClr val="222222"/>
                </a:solidFill>
                <a:latin typeface="Consolas" pitchFamily="49" charset="0"/>
                <a:cs typeface="Consolas" pitchFamily="49" charset="0"/>
              </a:rPr>
              <a:t>    \/       &lt;&gt;       \/ </a:t>
            </a:r>
            <a:br>
              <a:rPr lang="en-US" sz="2400" b="1" dirty="0" smtClean="0">
                <a:solidFill>
                  <a:srgbClr val="222222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2400" b="1" dirty="0" smtClean="0">
                <a:solidFill>
                  <a:srgbClr val="222222"/>
                </a:solidFill>
                <a:latin typeface="Consolas" pitchFamily="49" charset="0"/>
                <a:cs typeface="Consolas" pitchFamily="49" charset="0"/>
              </a:rPr>
              <a:t>    ^                  ^  </a:t>
            </a:r>
            <a:br>
              <a:rPr lang="en-US" sz="2400" b="1" dirty="0" smtClean="0">
                <a:solidFill>
                  <a:srgbClr val="222222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2400" b="1" dirty="0" smtClean="0">
                <a:solidFill>
                  <a:srgbClr val="222222"/>
                </a:solidFill>
                <a:latin typeface="Consolas" pitchFamily="49" charset="0"/>
                <a:cs typeface="Consolas" pitchFamily="49" charset="0"/>
              </a:rPr>
              <a:t>   ^    ************    ^ </a:t>
            </a:r>
            <a:br>
              <a:rPr lang="en-US" sz="2400" b="1" dirty="0" smtClean="0">
                <a:solidFill>
                  <a:srgbClr val="222222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2400" b="1" dirty="0" smtClean="0">
                <a:solidFill>
                  <a:srgbClr val="222222"/>
                </a:solidFill>
                <a:latin typeface="Consolas" pitchFamily="49" charset="0"/>
                <a:cs typeface="Consolas" pitchFamily="49" charset="0"/>
              </a:rPr>
              <a:t>  ^    *  /\    /\  *    ^</a:t>
            </a:r>
            <a:br>
              <a:rPr lang="en-US" sz="2400" b="1" dirty="0" smtClean="0">
                <a:solidFill>
                  <a:srgbClr val="222222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2400" b="1" dirty="0" smtClean="0">
                <a:solidFill>
                  <a:srgbClr val="222222"/>
                </a:solidFill>
                <a:latin typeface="Consolas" pitchFamily="49" charset="0"/>
                <a:cs typeface="Consolas" pitchFamily="49" charset="0"/>
              </a:rPr>
              <a:t>  ^   * /\   /\   /\ *   ^</a:t>
            </a:r>
            <a:br>
              <a:rPr lang="en-US" sz="2400" b="1" dirty="0" smtClean="0">
                <a:solidFill>
                  <a:srgbClr val="222222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2400" b="1" dirty="0" smtClean="0">
                <a:solidFill>
                  <a:srgbClr val="222222"/>
                </a:solidFill>
                <a:latin typeface="Consolas" pitchFamily="49" charset="0"/>
                <a:cs typeface="Consolas" pitchFamily="49" charset="0"/>
              </a:rPr>
              <a:t>  ^   * /\   /\   /\ *   ^</a:t>
            </a:r>
            <a:br>
              <a:rPr lang="en-US" sz="2400" b="1" dirty="0" smtClean="0">
                <a:solidFill>
                  <a:srgbClr val="222222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2400" b="1" dirty="0" smtClean="0">
                <a:solidFill>
                  <a:srgbClr val="222222"/>
                </a:solidFill>
                <a:latin typeface="Consolas" pitchFamily="49" charset="0"/>
                <a:cs typeface="Consolas" pitchFamily="49" charset="0"/>
              </a:rPr>
              <a:t>   ^  *              *  ^</a:t>
            </a:r>
            <a:br>
              <a:rPr lang="en-US" sz="2400" b="1" dirty="0" smtClean="0">
                <a:solidFill>
                  <a:srgbClr val="222222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2400" b="1" dirty="0" smtClean="0">
                <a:solidFill>
                  <a:srgbClr val="222222"/>
                </a:solidFill>
                <a:latin typeface="Consolas" pitchFamily="49" charset="0"/>
                <a:cs typeface="Consolas" pitchFamily="49" charset="0"/>
              </a:rPr>
              <a:t>    ^  *            *  ^</a:t>
            </a:r>
            <a:br>
              <a:rPr lang="en-US" sz="2400" b="1" dirty="0" smtClean="0">
                <a:solidFill>
                  <a:srgbClr val="222222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2400" b="1" dirty="0" smtClean="0">
                <a:solidFill>
                  <a:srgbClr val="222222"/>
                </a:solidFill>
                <a:latin typeface="Consolas" pitchFamily="49" charset="0"/>
                <a:cs typeface="Consolas" pitchFamily="49" charset="0"/>
              </a:rPr>
              <a:t>     ^  *          *  ^</a:t>
            </a:r>
            <a:br>
              <a:rPr lang="en-US" sz="2400" b="1" dirty="0" smtClean="0">
                <a:solidFill>
                  <a:srgbClr val="222222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2400" b="1" dirty="0" smtClean="0">
                <a:solidFill>
                  <a:srgbClr val="222222"/>
                </a:solidFill>
                <a:latin typeface="Consolas" pitchFamily="49" charset="0"/>
                <a:cs typeface="Consolas" pitchFamily="49" charset="0"/>
              </a:rPr>
              <a:t>        -------------</a:t>
            </a:r>
            <a:endParaRPr lang="en-US" sz="2400" b="1" i="0" dirty="0">
              <a:solidFill>
                <a:srgbClr val="222222"/>
              </a:solidFill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9574-CC7A-4DE5-8D6D-D9230492D074}" type="datetime1">
              <a:rPr lang="en-US" smtClean="0"/>
              <a:pPr/>
              <a:t>10/12/11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CIS 110 (11fa) - University of Pennsylvania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812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762000"/>
            <a:ext cx="5181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9574-CC7A-4DE5-8D6D-D9230492D074}" type="datetime1">
              <a:rPr lang="en-US" smtClean="0"/>
              <a:pPr/>
              <a:t>10/12/11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CIS 110 (11fa) - University of Pennsylvania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762000"/>
            <a:ext cx="3823854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9574-CC7A-4DE5-8D6D-D9230492D074}" type="datetime1">
              <a:rPr lang="en-US" smtClean="0"/>
              <a:pPr/>
              <a:t>10/12/11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CIS 110 (11fa) - University of Pennsylvania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524000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9574-CC7A-4DE5-8D6D-D9230492D074}" type="datetime1">
              <a:rPr lang="en-US" smtClean="0"/>
              <a:pPr/>
              <a:t>10/12/11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CIS 110 (11fa) - University of Pennsylvania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43000"/>
            <a:ext cx="5950063" cy="5087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533400"/>
            <a:ext cx="3733801" cy="328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9574-CC7A-4DE5-8D6D-D9230492D074}" type="datetime1">
              <a:rPr lang="en-US" smtClean="0"/>
              <a:pPr/>
              <a:t>10/12/11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CIS 110 (11fa) - University of Pennsylvania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5257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685800"/>
            <a:ext cx="214244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9574-CC7A-4DE5-8D6D-D9230492D074}" type="datetime1">
              <a:rPr lang="en-US" smtClean="0"/>
              <a:pPr/>
              <a:t>10/12/11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CIS 110 (11fa) - University of Pennsylvania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533400"/>
            <a:ext cx="548640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85800"/>
            <a:ext cx="209550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9574-CC7A-4DE5-8D6D-D9230492D074}" type="datetime1">
              <a:rPr lang="en-US" smtClean="0"/>
              <a:pPr/>
              <a:t>10/12/11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CIS 110 (11fa) - University of Pennsylvania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838200"/>
            <a:ext cx="5029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764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9574-CC7A-4DE5-8D6D-D9230492D074}" type="datetime1">
              <a:rPr lang="en-US" smtClean="0"/>
              <a:pPr/>
              <a:t>10/12/11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CIS 110 (11fa) - University of Pennsylvania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362200"/>
            <a:ext cx="3505200" cy="2098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457200"/>
            <a:ext cx="4023360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Scanner Object</a:t>
            </a:r>
          </a:p>
          <a:p>
            <a:r>
              <a:rPr lang="en-US" dirty="0" smtClean="0"/>
              <a:t>Introducing Conditional Statements</a:t>
            </a:r>
          </a:p>
          <a:p>
            <a:r>
              <a:rPr lang="en-US" dirty="0" smtClean="0"/>
              <a:t>Cumulative Algorithms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CB4E-BA96-4CD5-B412-5A3140B108B2}" type="datetime1">
              <a:rPr lang="en-US" smtClean="0"/>
              <a:pPr/>
              <a:t>10/12/11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CIS 110 (11fa) - University of Pennsylvania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World Programs Out There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CB4E-BA96-4CD5-B412-5A3140B108B2}" type="datetime1">
              <a:rPr lang="en-US" smtClean="0"/>
              <a:pPr/>
              <a:t>10/12/11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CIS 110 (11fa) - University of Pennsylvania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026" name="Picture 2" descr="http://www.seas.gwu.edu/~drum/java/intro/pictures/jgrasp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00200"/>
            <a:ext cx="3042708" cy="2286000"/>
          </a:xfrm>
          <a:prstGeom prst="rect">
            <a:avLst/>
          </a:prstGeom>
          <a:noFill/>
        </p:spPr>
      </p:pic>
      <p:pic>
        <p:nvPicPr>
          <p:cNvPr id="1028" name="Picture 4" descr="http://geektyrant.com/storage/post-images-2011/The-Legend-of-Zelda-Skyward-Sword.jpg?__SQUARESPACE_CACHEVERSION=1311361397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209800"/>
            <a:ext cx="4191000" cy="2353946"/>
          </a:xfrm>
          <a:prstGeom prst="rect">
            <a:avLst/>
          </a:prstGeom>
          <a:noFill/>
        </p:spPr>
      </p:pic>
      <p:pic>
        <p:nvPicPr>
          <p:cNvPr id="1030" name="Picture 6" descr="http://blogoscoped.com/files/google-chrome-screensho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4114800"/>
            <a:ext cx="2708390" cy="22098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953000" y="4953000"/>
            <a:ext cx="327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Real programs are </a:t>
            </a:r>
            <a:r>
              <a:rPr lang="en-US" sz="3200" b="1" dirty="0" smtClean="0"/>
              <a:t>INTERACTIVE!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the Scanner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599"/>
          </a:xfrm>
        </p:spPr>
        <p:txBody>
          <a:bodyPr/>
          <a:lstStyle/>
          <a:p>
            <a:r>
              <a:rPr lang="en-US" dirty="0" smtClean="0"/>
              <a:t>Object that lets you read input from the user.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CB4E-BA96-4CD5-B412-5A3140B108B2}" type="datetime1">
              <a:rPr lang="en-US" smtClean="0"/>
              <a:pPr/>
              <a:t>10/12/11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CIS 110 (11fa) - University of Pennsylvania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276600"/>
            <a:ext cx="8229600" cy="2133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US" sz="3200" b="1" dirty="0" smtClean="0">
                <a:solidFill>
                  <a:srgbClr val="7F0055"/>
                </a:solidFill>
                <a:latin typeface="Consolas"/>
              </a:rPr>
              <a:t>import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Consolas"/>
              </a:rPr>
              <a:t>java.util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.*;</a:t>
            </a:r>
          </a:p>
          <a:p>
            <a:endParaRPr lang="en-US" sz="3200" dirty="0" smtClean="0">
              <a:solidFill>
                <a:srgbClr val="000000"/>
              </a:solidFill>
              <a:latin typeface="Consolas"/>
            </a:endParaRP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Scanner in = </a:t>
            </a:r>
            <a:r>
              <a:rPr lang="en-US" sz="3200" b="1" dirty="0" smtClean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 Scanner(</a:t>
            </a:r>
            <a:r>
              <a:rPr lang="en-US" sz="3200" b="1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3200" b="1" i="1" dirty="0" err="1" smtClean="0">
                <a:solidFill>
                  <a:srgbClr val="0000C0"/>
                </a:solidFill>
                <a:latin typeface="Consolas"/>
              </a:rPr>
              <a:t>in</a:t>
            </a:r>
            <a:r>
              <a:rPr lang="en-US" sz="3200" b="1" i="1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sz="320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3200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3200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(</a:t>
            </a:r>
          </a:p>
          <a:p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3200" i="1" dirty="0" smtClean="0">
                <a:solidFill>
                  <a:srgbClr val="2A00FF"/>
                </a:solidFill>
                <a:latin typeface="Consolas"/>
              </a:rPr>
              <a:t>"Echo: "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 + </a:t>
            </a:r>
            <a:r>
              <a:rPr lang="en-US" sz="3200" i="1" dirty="0" err="1" smtClean="0">
                <a:solidFill>
                  <a:srgbClr val="000000"/>
                </a:solidFill>
                <a:latin typeface="Consolas"/>
              </a:rPr>
              <a:t>in.nextLine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());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685800" y="2209800"/>
            <a:ext cx="2819400" cy="838200"/>
          </a:xfrm>
          <a:prstGeom prst="wedgeRectCallout">
            <a:avLst>
              <a:gd name="adj1" fmla="val 21873"/>
              <a:gd name="adj2" fmla="val 748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Scanner is in the "</a:t>
            </a:r>
            <a:r>
              <a:rPr lang="en-US" sz="2400" dirty="0" err="1" smtClean="0"/>
              <a:t>java.util</a:t>
            </a:r>
            <a:r>
              <a:rPr lang="en-US" sz="2400" dirty="0" smtClean="0"/>
              <a:t>" package.</a:t>
            </a:r>
            <a:endParaRPr lang="en-US" sz="2400" dirty="0"/>
          </a:p>
        </p:txBody>
      </p:sp>
      <p:sp>
        <p:nvSpPr>
          <p:cNvPr id="9" name="Rectangular Callout 8"/>
          <p:cNvSpPr/>
          <p:nvPr/>
        </p:nvSpPr>
        <p:spPr>
          <a:xfrm>
            <a:off x="4724400" y="2743200"/>
            <a:ext cx="4038600" cy="914400"/>
          </a:xfrm>
          <a:prstGeom prst="wedgeRectCallout">
            <a:avLst>
              <a:gd name="adj1" fmla="val -33378"/>
              <a:gd name="adj2" fmla="val 828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Creates a new Scanner that reads from some source.</a:t>
            </a:r>
            <a:endParaRPr lang="en-US" sz="2400" dirty="0"/>
          </a:p>
        </p:txBody>
      </p:sp>
      <p:sp>
        <p:nvSpPr>
          <p:cNvPr id="10" name="Rectangular Callout 9"/>
          <p:cNvSpPr/>
          <p:nvPr/>
        </p:nvSpPr>
        <p:spPr>
          <a:xfrm>
            <a:off x="6705600" y="4724400"/>
            <a:ext cx="2209800" cy="609600"/>
          </a:xfrm>
          <a:prstGeom prst="wedgeRectCallout">
            <a:avLst>
              <a:gd name="adj1" fmla="val -33111"/>
              <a:gd name="adj2" fmla="val -925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"The keyboard"</a:t>
            </a:r>
            <a:endParaRPr lang="en-US" sz="2400" dirty="0"/>
          </a:p>
        </p:txBody>
      </p:sp>
      <p:sp>
        <p:nvSpPr>
          <p:cNvPr id="11" name="Rectangular Callout 10"/>
          <p:cNvSpPr/>
          <p:nvPr/>
        </p:nvSpPr>
        <p:spPr>
          <a:xfrm>
            <a:off x="3276600" y="5562600"/>
            <a:ext cx="3200400" cy="838200"/>
          </a:xfrm>
          <a:prstGeom prst="wedgeRectCallout">
            <a:avLst>
              <a:gd name="adj1" fmla="val -8512"/>
              <a:gd name="adj2" fmla="val -917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Grabs the next line of input from the Scanner.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Input From The User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CB4E-BA96-4CD5-B412-5A3140B108B2}" type="datetime1">
              <a:rPr lang="en-US" smtClean="0"/>
              <a:pPr/>
              <a:t>10/12/11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CIS 110 (11fa) - University of Pennsylvania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3200" dirty="0" smtClean="0">
                <a:solidFill>
                  <a:srgbClr val="3F7F5F"/>
                </a:solidFill>
                <a:latin typeface="Consolas"/>
              </a:rPr>
              <a:t>// Reads in a double</a:t>
            </a:r>
          </a:p>
          <a:p>
            <a:r>
              <a:rPr lang="en-US" sz="3200" b="1" dirty="0" smtClean="0">
                <a:solidFill>
                  <a:srgbClr val="7F0055"/>
                </a:solidFill>
                <a:latin typeface="Consolas"/>
              </a:rPr>
              <a:t>double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 d = </a:t>
            </a:r>
            <a:r>
              <a:rPr lang="en-US" sz="3200" b="1" dirty="0" err="1" smtClean="0">
                <a:solidFill>
                  <a:srgbClr val="000000"/>
                </a:solidFill>
                <a:latin typeface="Consolas"/>
              </a:rPr>
              <a:t>in.nextDouble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3200" dirty="0" smtClean="0">
                <a:solidFill>
                  <a:srgbClr val="3F7F5F"/>
                </a:solidFill>
                <a:latin typeface="Consolas"/>
              </a:rPr>
              <a:t>// Reads in an integer</a:t>
            </a:r>
          </a:p>
          <a:p>
            <a:r>
              <a:rPr lang="en-US" sz="32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 n = </a:t>
            </a:r>
            <a:r>
              <a:rPr lang="en-US" sz="3200" b="1" dirty="0" err="1" smtClean="0">
                <a:solidFill>
                  <a:srgbClr val="000000"/>
                </a:solidFill>
                <a:latin typeface="Consolas"/>
              </a:rPr>
              <a:t>in.nextInt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3200" dirty="0" smtClean="0">
                <a:solidFill>
                  <a:srgbClr val="3F7F5F"/>
                </a:solidFill>
                <a:latin typeface="Consolas"/>
              </a:rPr>
              <a:t>// Reads in an entire line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String line = </a:t>
            </a:r>
            <a:r>
              <a:rPr lang="en-US" sz="3200" dirty="0" err="1" smtClean="0">
                <a:solidFill>
                  <a:srgbClr val="000000"/>
                </a:solidFill>
                <a:latin typeface="Consolas"/>
              </a:rPr>
              <a:t>in.nextLine</a:t>
            </a:r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3200" dirty="0" smtClean="0">
                <a:solidFill>
                  <a:srgbClr val="3F7F5F"/>
                </a:solidFill>
                <a:latin typeface="Consolas"/>
              </a:rPr>
              <a:t>// Reads a token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String token = </a:t>
            </a:r>
            <a:r>
              <a:rPr lang="en-US" sz="3200" dirty="0" err="1" smtClean="0">
                <a:solidFill>
                  <a:srgbClr val="000000"/>
                </a:solidFill>
                <a:latin typeface="Consolas"/>
              </a:rPr>
              <a:t>in.next</a:t>
            </a:r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();</a:t>
            </a:r>
            <a:endParaRPr kumimoji="0" lang="en-US" sz="32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Tokens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</p:spPr>
        <p:txBody>
          <a:bodyPr>
            <a:normAutofit/>
          </a:bodyPr>
          <a:lstStyle/>
          <a:p>
            <a:r>
              <a:rPr lang="en-US" i="1" dirty="0" smtClean="0"/>
              <a:t>Tokens</a:t>
            </a:r>
            <a:r>
              <a:rPr lang="en-US" dirty="0" smtClean="0"/>
              <a:t> are "chunks" of an input separated by a </a:t>
            </a:r>
            <a:r>
              <a:rPr lang="en-US" i="1" dirty="0" smtClean="0"/>
              <a:t>delimiter</a:t>
            </a:r>
            <a:r>
              <a:rPr lang="en-US" dirty="0" smtClean="0"/>
              <a:t> (here, whitespace).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CB4E-BA96-4CD5-B412-5A3140B108B2}" type="datetime1">
              <a:rPr lang="en-US" smtClean="0"/>
              <a:pPr/>
              <a:t>10/12/11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CIS 110 (11fa) - University of Pennsylvania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895600"/>
            <a:ext cx="82296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Consolas" pitchFamily="49" charset="0"/>
                <a:cs typeface="Consolas" pitchFamily="49" charset="0"/>
              </a:rPr>
              <a:t>This is a string		with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	"some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 tokens" in         it!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4419600"/>
            <a:ext cx="82296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Tokens: this, is,</a:t>
            </a:r>
            <a:r>
              <a:rPr kumimoji="0" lang="en-US" sz="32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a, string, with, "some, tokens", in, it!</a:t>
            </a:r>
            <a:endParaRPr kumimoji="0" lang="en-US" sz="32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800" dirty="0" smtClean="0"/>
              <a:t>Includes punctuation (e.g., quotes and bangs).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Aside: Packages and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import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r>
              <a:rPr lang="en-US" dirty="0" smtClean="0"/>
              <a:t>Classes are bundled into sets called </a:t>
            </a:r>
            <a:r>
              <a:rPr lang="en-US" i="1" dirty="0" smtClean="0"/>
              <a:t>packages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</a:t>
            </a:r>
            <a:r>
              <a:rPr lang="en-US" i="1" dirty="0" smtClean="0"/>
              <a:t> import declaration</a:t>
            </a:r>
            <a:r>
              <a:rPr lang="en-US" dirty="0" smtClean="0"/>
              <a:t> says that you wish to use classes found in a particular package.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CB4E-BA96-4CD5-B412-5A3140B108B2}" type="datetime1">
              <a:rPr lang="en-US" smtClean="0"/>
              <a:pPr/>
              <a:t>10/12/11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CIS 110 (11fa) - University of Pennsylvania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733800"/>
            <a:ext cx="8229600" cy="1676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10000"/>
          </a:bodyPr>
          <a:lstStyle/>
          <a:p>
            <a:r>
              <a:rPr lang="en-US" sz="3200" dirty="0" smtClean="0">
                <a:solidFill>
                  <a:srgbClr val="3F7F5F"/>
                </a:solidFill>
                <a:latin typeface="Consolas"/>
              </a:rPr>
              <a:t>// Make available all classes in </a:t>
            </a:r>
            <a:r>
              <a:rPr lang="en-US" sz="3200" dirty="0" err="1" smtClean="0">
                <a:solidFill>
                  <a:srgbClr val="3F7F5F"/>
                </a:solidFill>
                <a:latin typeface="Consolas"/>
              </a:rPr>
              <a:t>java.util</a:t>
            </a:r>
            <a:endParaRPr lang="en-US" sz="3200" dirty="0" smtClean="0">
              <a:solidFill>
                <a:srgbClr val="3F7F5F"/>
              </a:solidFill>
              <a:latin typeface="Consolas"/>
            </a:endParaRPr>
          </a:p>
          <a:p>
            <a:r>
              <a:rPr lang="en-US" sz="3200" b="1" dirty="0" smtClean="0">
                <a:solidFill>
                  <a:srgbClr val="7F0055"/>
                </a:solidFill>
                <a:latin typeface="Consolas"/>
              </a:rPr>
              <a:t>import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3200" b="1" u="sng" dirty="0" err="1" smtClean="0">
                <a:solidFill>
                  <a:srgbClr val="000000"/>
                </a:solidFill>
                <a:latin typeface="Consolas"/>
              </a:rPr>
              <a:t>java.util</a:t>
            </a:r>
            <a:r>
              <a:rPr lang="en-US" sz="3200" b="1" u="sng" dirty="0" smtClean="0">
                <a:solidFill>
                  <a:srgbClr val="000000"/>
                </a:solidFill>
                <a:latin typeface="Consolas"/>
              </a:rPr>
              <a:t>.*;</a:t>
            </a:r>
          </a:p>
          <a:p>
            <a:r>
              <a:rPr lang="en-US" sz="3200" dirty="0" smtClean="0">
                <a:solidFill>
                  <a:srgbClr val="3F7F5F"/>
                </a:solidFill>
                <a:latin typeface="Consolas"/>
              </a:rPr>
              <a:t>// Make available just the Scanner class</a:t>
            </a:r>
          </a:p>
          <a:p>
            <a:r>
              <a:rPr lang="en-US" sz="3200" b="1" dirty="0" smtClean="0">
                <a:solidFill>
                  <a:srgbClr val="7F0055"/>
                </a:solidFill>
                <a:latin typeface="Consolas"/>
              </a:rPr>
              <a:t>import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Consolas"/>
              </a:rPr>
              <a:t>java.util.Scanner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;</a:t>
            </a:r>
            <a:endParaRPr kumimoji="0" lang="en-US" sz="32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Conditional Statements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9574-CC7A-4DE5-8D6D-D9230492D074}" type="datetime1">
              <a:rPr lang="en-US" smtClean="0"/>
              <a:pPr/>
              <a:t>10/12/11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CIS 110 (11fa) - University of Pennsylvania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78000" y="338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Problem: Making Decisions Based on User Input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CB4E-BA96-4CD5-B412-5A3140B108B2}" type="datetime1">
              <a:rPr lang="en-US" smtClean="0"/>
              <a:pPr/>
              <a:t>10/12/11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CIS 110 (11fa) - University of Pennsylvania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819400"/>
            <a:ext cx="8229600" cy="2057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Scanner in = </a:t>
            </a:r>
            <a:r>
              <a:rPr lang="en-US" sz="3200" b="1" dirty="0" smtClean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 Scanner(</a:t>
            </a:r>
            <a:r>
              <a:rPr lang="en-US" sz="3200" b="1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3200" b="1" i="1" dirty="0" err="1" smtClean="0">
                <a:solidFill>
                  <a:srgbClr val="0000C0"/>
                </a:solidFill>
                <a:latin typeface="Consolas"/>
              </a:rPr>
              <a:t>in</a:t>
            </a:r>
            <a:r>
              <a:rPr lang="en-US" sz="3200" b="1" i="1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sz="3200" b="1" dirty="0" smtClean="0">
                <a:solidFill>
                  <a:srgbClr val="7F0055"/>
                </a:solidFill>
                <a:latin typeface="Consolas"/>
              </a:rPr>
              <a:t>double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 savings = </a:t>
            </a:r>
            <a:r>
              <a:rPr lang="en-US" sz="3200" b="1" dirty="0" err="1" smtClean="0">
                <a:solidFill>
                  <a:srgbClr val="000000"/>
                </a:solidFill>
                <a:latin typeface="Consolas"/>
              </a:rPr>
              <a:t>in.nextDouble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3200" dirty="0" smtClean="0">
                <a:solidFill>
                  <a:srgbClr val="3F7F5F"/>
                </a:solidFill>
                <a:latin typeface="Consolas"/>
              </a:rPr>
              <a:t>// If amount is greater than 100, </a:t>
            </a:r>
          </a:p>
          <a:p>
            <a:r>
              <a:rPr lang="en-US" sz="3200" dirty="0" smtClean="0">
                <a:solidFill>
                  <a:srgbClr val="3F7F5F"/>
                </a:solidFill>
                <a:latin typeface="Consolas"/>
              </a:rPr>
              <a:t>// print a congratulations </a:t>
            </a:r>
            <a:r>
              <a:rPr lang="en-US" sz="3200" dirty="0" err="1" smtClean="0">
                <a:solidFill>
                  <a:srgbClr val="3F7F5F"/>
                </a:solidFill>
                <a:latin typeface="Consolas"/>
              </a:rPr>
              <a:t>msg</a:t>
            </a:r>
            <a:r>
              <a:rPr lang="en-US" sz="3200" dirty="0" smtClean="0">
                <a:solidFill>
                  <a:srgbClr val="3F7F5F"/>
                </a:solidFill>
                <a:latin typeface="Consolas"/>
              </a:rPr>
              <a:t>!</a:t>
            </a:r>
            <a:endParaRPr kumimoji="0" lang="en-US" sz="32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Introducing Conditional Statements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CB4E-BA96-4CD5-B412-5A3140B108B2}" type="datetime1">
              <a:rPr lang="en-US" smtClean="0"/>
              <a:pPr/>
              <a:t>10/12/11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CIS 110 (11fa) - University of Pennsylvania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429000"/>
            <a:ext cx="82296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10000"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Scanner in = </a:t>
            </a:r>
            <a:r>
              <a:rPr lang="en-US" sz="3200" b="1" dirty="0" smtClean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 Scanner(</a:t>
            </a:r>
            <a:r>
              <a:rPr lang="en-US" sz="3200" b="1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3200" b="1" i="1" dirty="0" err="1" smtClean="0">
                <a:solidFill>
                  <a:srgbClr val="0000C0"/>
                </a:solidFill>
                <a:latin typeface="Consolas"/>
              </a:rPr>
              <a:t>in</a:t>
            </a:r>
            <a:r>
              <a:rPr lang="en-US" sz="3200" b="1" i="1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sz="3200" b="1" dirty="0" smtClean="0">
                <a:solidFill>
                  <a:srgbClr val="7F0055"/>
                </a:solidFill>
                <a:latin typeface="Consolas"/>
              </a:rPr>
              <a:t>double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 savings = </a:t>
            </a:r>
            <a:r>
              <a:rPr lang="en-US" sz="3200" b="1" dirty="0" err="1" smtClean="0">
                <a:solidFill>
                  <a:srgbClr val="000000"/>
                </a:solidFill>
                <a:latin typeface="Consolas"/>
              </a:rPr>
              <a:t>in.nextDouble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3200" b="1" dirty="0" smtClean="0">
                <a:solidFill>
                  <a:srgbClr val="7F0055"/>
                </a:solidFill>
                <a:latin typeface="Consolas"/>
              </a:rPr>
              <a:t>if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 (savings &gt; 100) {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320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3200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3200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3200" i="1" dirty="0" smtClean="0">
                <a:solidFill>
                  <a:srgbClr val="2A00FF"/>
                </a:solidFill>
                <a:latin typeface="Consolas"/>
              </a:rPr>
              <a:t>"Congratulations!"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}</a:t>
            </a:r>
            <a:endParaRPr kumimoji="0" lang="en-US" sz="32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1066800" y="2133600"/>
            <a:ext cx="4343400" cy="1066800"/>
          </a:xfrm>
          <a:prstGeom prst="wedgeRectCallout">
            <a:avLst>
              <a:gd name="adj1" fmla="val -33345"/>
              <a:gd name="adj2" fmla="val 1351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"Execute this block only if savings is greater than 100."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Syntax of Conditional Statements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CB4E-BA96-4CD5-B412-5A3140B108B2}" type="datetime1">
              <a:rPr lang="en-US" smtClean="0"/>
              <a:pPr/>
              <a:t>10/12/11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CIS 110 (11fa) - University of Pennsylvania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667000" y="2895600"/>
            <a:ext cx="3505200" cy="2667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sz="3200" b="1" dirty="0" smtClean="0">
                <a:solidFill>
                  <a:srgbClr val="7F0055"/>
                </a:solidFill>
                <a:latin typeface="Consolas"/>
              </a:rPr>
              <a:t>if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 (</a:t>
            </a:r>
            <a:r>
              <a:rPr lang="en-US" sz="3200" b="1" i="1" dirty="0" smtClean="0">
                <a:solidFill>
                  <a:srgbClr val="000000"/>
                </a:solidFill>
                <a:latin typeface="Consolas"/>
              </a:rPr>
              <a:t>&lt;test&gt;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) {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  &lt;statement&gt;</a:t>
            </a:r>
          </a:p>
          <a:p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  &lt;statement&gt;</a:t>
            </a:r>
          </a:p>
          <a:p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  …</a:t>
            </a:r>
          </a:p>
          <a:p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  &lt;statement&gt;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}</a:t>
            </a:r>
            <a:endParaRPr kumimoji="0" lang="en-US" sz="32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3048000" y="1828800"/>
            <a:ext cx="1447800" cy="914400"/>
          </a:xfrm>
          <a:prstGeom prst="wedgeRectCallout">
            <a:avLst>
              <a:gd name="adj1" fmla="val 18265"/>
              <a:gd name="adj2" fmla="val 720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 </a:t>
            </a:r>
            <a:r>
              <a:rPr lang="en-US" sz="2400" i="1" dirty="0" smtClean="0"/>
              <a:t>test</a:t>
            </a:r>
            <a:r>
              <a:rPr lang="en-US" sz="2400" dirty="0" smtClean="0"/>
              <a:t> or </a:t>
            </a:r>
            <a:r>
              <a:rPr lang="en-US" sz="2400" i="1" dirty="0" smtClean="0"/>
              <a:t>guard</a:t>
            </a:r>
            <a:endParaRPr lang="en-US" sz="2400" i="1" dirty="0"/>
          </a:p>
        </p:txBody>
      </p:sp>
      <p:sp>
        <p:nvSpPr>
          <p:cNvPr id="9" name="Rectangular Callout 8"/>
          <p:cNvSpPr/>
          <p:nvPr/>
        </p:nvSpPr>
        <p:spPr>
          <a:xfrm>
            <a:off x="6400800" y="3657600"/>
            <a:ext cx="2438400" cy="1066800"/>
          </a:xfrm>
          <a:prstGeom prst="wedgeRectCallout">
            <a:avLst>
              <a:gd name="adj1" fmla="val -82926"/>
              <a:gd name="adj2" fmla="val -24574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 statements to execute, the </a:t>
            </a:r>
            <a:r>
              <a:rPr lang="en-US" sz="2400" i="1" dirty="0" smtClean="0"/>
              <a:t>body</a:t>
            </a:r>
            <a:r>
              <a:rPr lang="en-US" sz="2400" dirty="0" smtClean="0"/>
              <a:t> or</a:t>
            </a:r>
            <a:r>
              <a:rPr lang="en-US" sz="2400" i="1" dirty="0" smtClean="0"/>
              <a:t> block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Semantics of Conditionals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CB4E-BA96-4CD5-B412-5A3140B108B2}" type="datetime1">
              <a:rPr lang="en-US" smtClean="0"/>
              <a:pPr/>
              <a:t>10/12/11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CIS 110 (11fa) - University of Pennsylvania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2000" y="3048000"/>
            <a:ext cx="20574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Is the guard true?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505200" y="3048000"/>
            <a:ext cx="2057400" cy="1295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Execute the Block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6172200" y="3048000"/>
            <a:ext cx="2286000" cy="1295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Execute statements after conditional</a:t>
            </a:r>
            <a:endParaRPr lang="en-US" sz="2400" dirty="0"/>
          </a:p>
        </p:txBody>
      </p:sp>
      <p:cxnSp>
        <p:nvCxnSpPr>
          <p:cNvPr id="18" name="Straight Arrow Connector 17"/>
          <p:cNvCxnSpPr>
            <a:stCxn id="7" idx="3"/>
            <a:endCxn id="8" idx="1"/>
          </p:cNvCxnSpPr>
          <p:nvPr/>
        </p:nvCxnSpPr>
        <p:spPr>
          <a:xfrm>
            <a:off x="2819400" y="36957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3"/>
            <a:endCxn id="9" idx="1"/>
          </p:cNvCxnSpPr>
          <p:nvPr/>
        </p:nvCxnSpPr>
        <p:spPr>
          <a:xfrm>
            <a:off x="5562600" y="36957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7" idx="2"/>
            <a:endCxn id="9" idx="2"/>
          </p:cNvCxnSpPr>
          <p:nvPr/>
        </p:nvCxnSpPr>
        <p:spPr>
          <a:xfrm rot="16200000" flipH="1">
            <a:off x="4552950" y="1581150"/>
            <a:ext cx="12700" cy="5524500"/>
          </a:xfrm>
          <a:prstGeom prst="curvedConnector3">
            <a:avLst>
              <a:gd name="adj1" fmla="val 12200004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114800" y="54102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FALSE</a:t>
            </a:r>
            <a:endParaRPr lang="en-US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667000" y="25146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TRUE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2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Scanner Object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9574-CC7A-4DE5-8D6D-D9230492D074}" type="datetime1">
              <a:rPr lang="en-US" smtClean="0"/>
              <a:pPr/>
              <a:t>10/12/11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CIS 110 (11fa) - University of Pennsylvania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Else Branches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CB4E-BA96-4CD5-B412-5A3140B108B2}" type="datetime1">
              <a:rPr lang="en-US" smtClean="0"/>
              <a:pPr/>
              <a:t>10/12/11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CIS 110 (11fa) - University of Pennsylvania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3400" y="2209800"/>
            <a:ext cx="82296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/>
          <a:p>
            <a:r>
              <a:rPr lang="en-US" sz="3200" b="1" dirty="0" smtClean="0">
                <a:solidFill>
                  <a:srgbClr val="7F0055"/>
                </a:solidFill>
                <a:latin typeface="Consolas"/>
              </a:rPr>
              <a:t>double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 savings = </a:t>
            </a:r>
            <a:r>
              <a:rPr lang="en-US" sz="3200" b="1" dirty="0" err="1" smtClean="0">
                <a:solidFill>
                  <a:srgbClr val="000000"/>
                </a:solidFill>
                <a:latin typeface="Consolas"/>
              </a:rPr>
              <a:t>in.nextDouble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3200" b="1" dirty="0" smtClean="0">
                <a:solidFill>
                  <a:srgbClr val="7F0055"/>
                </a:solidFill>
                <a:latin typeface="Consolas"/>
              </a:rPr>
              <a:t>if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 (savings &gt; 100) {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320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3200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3200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3200" i="1" dirty="0" smtClean="0">
                <a:solidFill>
                  <a:srgbClr val="2A00FF"/>
                </a:solidFill>
                <a:latin typeface="Consolas"/>
              </a:rPr>
              <a:t>"</a:t>
            </a:r>
            <a:r>
              <a:rPr lang="en-US" sz="3200" i="1" dirty="0" err="1" smtClean="0">
                <a:solidFill>
                  <a:srgbClr val="2A00FF"/>
                </a:solidFill>
                <a:latin typeface="Consolas"/>
              </a:rPr>
              <a:t>Congratuations</a:t>
            </a:r>
            <a:r>
              <a:rPr lang="en-US" sz="3200" i="1" dirty="0" smtClean="0">
                <a:solidFill>
                  <a:srgbClr val="2A00FF"/>
                </a:solidFill>
                <a:latin typeface="Consolas"/>
              </a:rPr>
              <a:t>!"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} </a:t>
            </a:r>
            <a:r>
              <a:rPr lang="en-US" sz="3200" b="1" dirty="0" smtClean="0">
                <a:solidFill>
                  <a:srgbClr val="7F0055"/>
                </a:solidFill>
                <a:latin typeface="Consolas"/>
              </a:rPr>
              <a:t>else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 {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320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3200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3200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3200" i="1" dirty="0" smtClean="0">
                <a:solidFill>
                  <a:srgbClr val="2A00FF"/>
                </a:solidFill>
                <a:latin typeface="Consolas"/>
              </a:rPr>
              <a:t>"You need more money!"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}</a:t>
            </a:r>
            <a:endParaRPr kumimoji="0" lang="en-US" sz="32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990600" y="4876800"/>
            <a:ext cx="5257800" cy="1371600"/>
          </a:xfrm>
          <a:prstGeom prst="wedgeRectCallout">
            <a:avLst>
              <a:gd name="adj1" fmla="val -33403"/>
              <a:gd name="adj2" fmla="val -1267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"Execute this block if we don't go into the first block" (i.e., when savings is less than or equal to 0).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Else-if Branches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CB4E-BA96-4CD5-B412-5A3140B108B2}" type="datetime1">
              <a:rPr lang="en-US" smtClean="0"/>
              <a:pPr/>
              <a:t>10/12/11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CIS 110 (11fa) - University of Pennsylvania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1600200"/>
            <a:ext cx="8229600" cy="3124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10000"/>
          </a:bodyPr>
          <a:lstStyle/>
          <a:p>
            <a:r>
              <a:rPr lang="en-US" sz="3200" b="1" dirty="0" smtClean="0">
                <a:solidFill>
                  <a:srgbClr val="7F0055"/>
                </a:solidFill>
                <a:latin typeface="Consolas"/>
              </a:rPr>
              <a:t>double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 savings = </a:t>
            </a:r>
            <a:r>
              <a:rPr lang="en-US" sz="3200" b="1" dirty="0" err="1" smtClean="0">
                <a:solidFill>
                  <a:srgbClr val="000000"/>
                </a:solidFill>
                <a:latin typeface="Consolas"/>
              </a:rPr>
              <a:t>in.nextDouble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3200" b="1" dirty="0" smtClean="0">
                <a:solidFill>
                  <a:srgbClr val="7F0055"/>
                </a:solidFill>
                <a:latin typeface="Consolas"/>
              </a:rPr>
              <a:t>if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 (savings &gt; 100) {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320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3200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3200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3200" i="1" dirty="0" smtClean="0">
                <a:solidFill>
                  <a:srgbClr val="2A00FF"/>
                </a:solidFill>
                <a:latin typeface="Consolas"/>
              </a:rPr>
              <a:t>"</a:t>
            </a:r>
            <a:r>
              <a:rPr lang="en-US" sz="3200" i="1" dirty="0" err="1" smtClean="0">
                <a:solidFill>
                  <a:srgbClr val="2A00FF"/>
                </a:solidFill>
                <a:latin typeface="Consolas"/>
              </a:rPr>
              <a:t>Congratuations</a:t>
            </a:r>
            <a:r>
              <a:rPr lang="en-US" sz="3200" i="1" dirty="0" smtClean="0">
                <a:solidFill>
                  <a:srgbClr val="2A00FF"/>
                </a:solidFill>
                <a:latin typeface="Consolas"/>
              </a:rPr>
              <a:t>!"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} </a:t>
            </a:r>
            <a:r>
              <a:rPr lang="en-US" sz="3200" b="1" dirty="0" smtClean="0">
                <a:solidFill>
                  <a:srgbClr val="7F0055"/>
                </a:solidFill>
                <a:latin typeface="Consolas"/>
              </a:rPr>
              <a:t>else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3200" b="1" dirty="0" smtClean="0">
                <a:solidFill>
                  <a:srgbClr val="7F0055"/>
                </a:solidFill>
                <a:latin typeface="Consolas"/>
              </a:rPr>
              <a:t>if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 (savings &gt; 50) {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320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3200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3200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3200" i="1" dirty="0" smtClean="0">
                <a:solidFill>
                  <a:srgbClr val="2A00FF"/>
                </a:solidFill>
                <a:latin typeface="Consolas"/>
              </a:rPr>
              <a:t>"That's decent."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} </a:t>
            </a:r>
            <a:r>
              <a:rPr lang="en-US" sz="3200" b="1" dirty="0" smtClean="0">
                <a:solidFill>
                  <a:srgbClr val="7F0055"/>
                </a:solidFill>
                <a:latin typeface="Consolas"/>
              </a:rPr>
              <a:t>else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 {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320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3200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3200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3200" i="1" dirty="0" smtClean="0">
                <a:solidFill>
                  <a:srgbClr val="2A00FF"/>
                </a:solidFill>
                <a:latin typeface="Consolas"/>
              </a:rPr>
              <a:t>"Need more!"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}</a:t>
            </a:r>
            <a:endParaRPr kumimoji="0" lang="en-US" sz="32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990600" y="4876800"/>
            <a:ext cx="4191000" cy="1371600"/>
          </a:xfrm>
          <a:prstGeom prst="wedgeRectCallout">
            <a:avLst>
              <a:gd name="adj1" fmla="val -33544"/>
              <a:gd name="adj2" fmla="val -949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"Else" = if the previous guard fails, try this one!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Relational Operators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CB4E-BA96-4CD5-B412-5A3140B108B2}" type="datetime1">
              <a:rPr lang="en-US" smtClean="0"/>
              <a:pPr/>
              <a:t>10/12/11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CIS 110 (11fa) - University of Pennsylvania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1600200"/>
            <a:ext cx="8458200" cy="3200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10000"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&gt;       </a:t>
            </a:r>
            <a:r>
              <a:rPr lang="en-US" sz="3200" dirty="0" smtClean="0">
                <a:solidFill>
                  <a:srgbClr val="3F7F5F"/>
                </a:solidFill>
                <a:highlight>
                  <a:srgbClr val="E8F2FE"/>
                </a:highlight>
                <a:latin typeface="Consolas"/>
              </a:rPr>
              <a:t>/* greater than */</a:t>
            </a:r>
            <a:endParaRPr lang="en-US" sz="3200" dirty="0" smtClean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  <a:p>
            <a:r>
              <a:rPr kumimoji="0" lang="en-US" sz="32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  &lt;       </a:t>
            </a:r>
            <a:r>
              <a:rPr lang="en-US" sz="3200" dirty="0" smtClean="0">
                <a:solidFill>
                  <a:srgbClr val="3F7F5F"/>
                </a:solidFill>
                <a:highlight>
                  <a:srgbClr val="E8F2FE"/>
                </a:highlight>
                <a:latin typeface="Consolas"/>
              </a:rPr>
              <a:t>/* less than */</a:t>
            </a:r>
            <a:endParaRPr kumimoji="0" lang="en-US" sz="3200" b="0" i="0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cs typeface="Consolas" pitchFamily="49" charset="0"/>
            </a:endParaRPr>
          </a:p>
          <a:p>
            <a:r>
              <a:rPr lang="en-US" sz="3200" baseline="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&gt;=</a:t>
            </a:r>
            <a:r>
              <a:rPr lang="en-US" sz="3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3200" dirty="0" smtClean="0">
                <a:solidFill>
                  <a:srgbClr val="3F7F5F"/>
                </a:solidFill>
                <a:highlight>
                  <a:srgbClr val="E8F2FE"/>
                </a:highlight>
                <a:latin typeface="Consolas"/>
              </a:rPr>
              <a:t>/* greater than or equals */</a:t>
            </a:r>
            <a:endParaRPr lang="en-US" sz="3200" dirty="0" smtClean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  <a:p>
            <a:r>
              <a:rPr kumimoji="0" lang="en-US" sz="32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  &lt;=</a:t>
            </a:r>
            <a:r>
              <a:rPr kumimoji="0" lang="en-US" sz="3200" b="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3200" dirty="0" smtClean="0">
                <a:solidFill>
                  <a:srgbClr val="3F7F5F"/>
                </a:solidFill>
                <a:highlight>
                  <a:srgbClr val="E8F2FE"/>
                </a:highlight>
                <a:latin typeface="Consolas"/>
              </a:rPr>
              <a:t>/* less than or equals */</a:t>
            </a:r>
            <a:endParaRPr kumimoji="0" lang="en-US" sz="3200" b="0" i="0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cs typeface="Consolas" pitchFamily="49" charset="0"/>
            </a:endParaRPr>
          </a:p>
          <a:p>
            <a:r>
              <a:rPr lang="en-US" sz="3200" baseline="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==</a:t>
            </a:r>
            <a:r>
              <a:rPr lang="en-US" sz="3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3200" dirty="0" smtClean="0">
                <a:solidFill>
                  <a:srgbClr val="3F7F5F"/>
                </a:solidFill>
                <a:highlight>
                  <a:srgbClr val="E8F2FE"/>
                </a:highlight>
                <a:latin typeface="Consolas"/>
              </a:rPr>
              <a:t>/* equals */</a:t>
            </a:r>
            <a:endParaRPr lang="en-US" sz="3200" dirty="0" smtClean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  <a:p>
            <a:r>
              <a:rPr kumimoji="0" lang="en-US" sz="32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  !=</a:t>
            </a:r>
            <a:r>
              <a:rPr kumimoji="0" lang="en-US" sz="3200" b="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3200" dirty="0" smtClean="0">
                <a:solidFill>
                  <a:srgbClr val="3F7F5F"/>
                </a:solidFill>
                <a:highlight>
                  <a:srgbClr val="E8F2FE"/>
                </a:highlight>
                <a:latin typeface="Consolas"/>
              </a:rPr>
              <a:t>/* not-equals*/</a:t>
            </a:r>
          </a:p>
          <a:p>
            <a:endParaRPr lang="en-US" sz="3200" dirty="0" smtClean="0">
              <a:solidFill>
                <a:srgbClr val="3F7F5F"/>
              </a:solidFill>
              <a:highlight>
                <a:srgbClr val="E8F2FE"/>
              </a:highlight>
              <a:latin typeface="Consolas"/>
            </a:endParaRPr>
          </a:p>
          <a:p>
            <a:r>
              <a:rPr lang="en-US" sz="3200" dirty="0" smtClean="0">
                <a:solidFill>
                  <a:srgbClr val="3F7F5F"/>
                </a:solidFill>
                <a:highlight>
                  <a:srgbClr val="E8F2FE"/>
                </a:highlight>
                <a:latin typeface="Consolas"/>
              </a:rPr>
              <a:t>// Syntax: &lt;</a:t>
            </a:r>
            <a:r>
              <a:rPr lang="en-US" sz="3200" dirty="0" err="1" smtClean="0">
                <a:solidFill>
                  <a:srgbClr val="3F7F5F"/>
                </a:solidFill>
                <a:highlight>
                  <a:srgbClr val="E8F2FE"/>
                </a:highlight>
                <a:latin typeface="Consolas"/>
              </a:rPr>
              <a:t>expr</a:t>
            </a:r>
            <a:r>
              <a:rPr lang="en-US" sz="3200" dirty="0" smtClean="0">
                <a:solidFill>
                  <a:srgbClr val="3F7F5F"/>
                </a:solidFill>
                <a:highlight>
                  <a:srgbClr val="E8F2FE"/>
                </a:highlight>
                <a:latin typeface="Consolas"/>
              </a:rPr>
              <a:t>&gt; &lt;op&gt; &lt;</a:t>
            </a:r>
            <a:r>
              <a:rPr lang="en-US" sz="3200" dirty="0" err="1" smtClean="0">
                <a:solidFill>
                  <a:srgbClr val="3F7F5F"/>
                </a:solidFill>
                <a:highlight>
                  <a:srgbClr val="E8F2FE"/>
                </a:highlight>
                <a:latin typeface="Consolas"/>
              </a:rPr>
              <a:t>expr</a:t>
            </a:r>
            <a:r>
              <a:rPr lang="en-US" sz="3200" dirty="0" smtClean="0">
                <a:solidFill>
                  <a:srgbClr val="3F7F5F"/>
                </a:solidFill>
                <a:highlight>
                  <a:srgbClr val="E8F2FE"/>
                </a:highlight>
                <a:latin typeface="Consolas"/>
              </a:rPr>
              <a:t>&gt;, e.g., 1 != 2</a:t>
            </a:r>
          </a:p>
          <a:p>
            <a:endParaRPr kumimoji="0" lang="en-US" sz="3200" b="0" i="0" strike="noStrike" kern="1200" cap="none" spc="0" normalizeH="0" baseline="0" noProof="0" dirty="0" smtClean="0">
              <a:ln>
                <a:noFill/>
              </a:ln>
              <a:solidFill>
                <a:srgbClr val="3F7F5F"/>
              </a:solidFill>
              <a:effectLst/>
              <a:highlight>
                <a:srgbClr val="E8F2FE"/>
              </a:highlight>
              <a:uLnTx/>
              <a:uFillTx/>
              <a:latin typeface="Consolas"/>
              <a:cs typeface="Consolas" pitchFamily="49" charset="0"/>
            </a:endParaRPr>
          </a:p>
          <a:p>
            <a:endParaRPr kumimoji="0" lang="en-US" sz="32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144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Only works on primitive data.</a:t>
            </a:r>
          </a:p>
          <a:p>
            <a:pPr lvl="1"/>
            <a:r>
              <a:rPr lang="en-US" dirty="0" smtClean="0"/>
              <a:t>We'll discuss what to do for objects, e.g., Strings, later.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Operator Precedence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3505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000" dirty="0" smtClean="0"/>
              <a:t>    |     ++, --, +, -          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// Unary operators</a:t>
            </a:r>
          </a:p>
          <a:p>
            <a:r>
              <a:rPr lang="en-US" sz="2000" dirty="0" smtClean="0"/>
              <a:t>    |     *, /, %               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// Multiplication operators</a:t>
            </a:r>
          </a:p>
          <a:p>
            <a:r>
              <a:rPr lang="en-US" sz="2000" dirty="0" smtClean="0"/>
              <a:t>    |     +, -                  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// Addition operators</a:t>
            </a:r>
          </a:p>
          <a:p>
            <a:r>
              <a:rPr lang="en-US" sz="2000" dirty="0" smtClean="0"/>
              <a:t>    |     &lt;, &gt;, &lt;=, &gt;=          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// Relational operators</a:t>
            </a:r>
          </a:p>
          <a:p>
            <a:r>
              <a:rPr lang="en-US" sz="2000" dirty="0" smtClean="0"/>
              <a:t>    |     ==, !=                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// Equality operators</a:t>
            </a:r>
          </a:p>
          <a:p>
            <a:r>
              <a:rPr lang="en-US" sz="2000" dirty="0" smtClean="0"/>
              <a:t>    |     =, +=, -=, *=, /=, %= 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// Assignment operators</a:t>
            </a:r>
          </a:p>
          <a:p>
            <a:r>
              <a:rPr lang="en-US" sz="2000" dirty="0" smtClean="0"/>
              <a:t>    V</a:t>
            </a:r>
          </a:p>
          <a:p>
            <a:r>
              <a:rPr lang="en-US" sz="2000" dirty="0" smtClean="0"/>
              <a:t>  Lower</a:t>
            </a:r>
          </a:p>
          <a:p>
            <a:r>
              <a:rPr lang="en-US" sz="2000" dirty="0" smtClean="0"/>
              <a:t>Precedence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2A0D6-62D3-486B-B3AE-369F2CDD2D32}" type="datetime1">
              <a:rPr lang="en-US" smtClean="0"/>
              <a:pPr/>
              <a:t>10/12/11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CIS 110 (11fa) - University of Pennsylvania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Mutually exclusive branches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CB4E-BA96-4CD5-B412-5A3140B108B2}" type="datetime1">
              <a:rPr lang="en-US" smtClean="0"/>
              <a:pPr/>
              <a:t>10/12/11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CIS 110 (11fa) - University of Pennsylvania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2400" y="1752600"/>
            <a:ext cx="3962400" cy="3124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/>
          <a:p>
            <a:r>
              <a:rPr lang="en-US" sz="3200" b="1" dirty="0" smtClean="0">
                <a:solidFill>
                  <a:srgbClr val="7F0055"/>
                </a:solidFill>
                <a:latin typeface="Consolas"/>
              </a:rPr>
              <a:t>if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 (savings &lt; 100) {</a:t>
            </a:r>
          </a:p>
          <a:p>
            <a:endParaRPr lang="en-US" sz="3200" dirty="0" smtClean="0">
              <a:latin typeface="Consolas"/>
            </a:endParaRP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}</a:t>
            </a:r>
          </a:p>
          <a:p>
            <a:r>
              <a:rPr lang="en-US" sz="3200" b="1" dirty="0" smtClean="0">
                <a:solidFill>
                  <a:srgbClr val="7F0055"/>
                </a:solidFill>
                <a:latin typeface="Consolas"/>
              </a:rPr>
              <a:t>if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 (savings &gt;= 50) {</a:t>
            </a:r>
          </a:p>
          <a:p>
            <a:endParaRPr lang="en-US" sz="3200" dirty="0" smtClean="0">
              <a:latin typeface="Consolas"/>
            </a:endParaRP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}</a:t>
            </a:r>
          </a:p>
          <a:p>
            <a:r>
              <a:rPr lang="en-US" sz="3200" b="1" dirty="0" smtClean="0">
                <a:solidFill>
                  <a:srgbClr val="7F0055"/>
                </a:solidFill>
                <a:latin typeface="Consolas"/>
              </a:rPr>
              <a:t>if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 (savings == 75) {</a:t>
            </a:r>
          </a:p>
          <a:p>
            <a:endParaRPr lang="en-US" sz="3200" dirty="0" smtClean="0">
              <a:latin typeface="Consolas"/>
            </a:endParaRP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}</a:t>
            </a:r>
            <a:endParaRPr kumimoji="0" lang="en-US" sz="32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114800" y="1752600"/>
            <a:ext cx="4876800" cy="3124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r>
              <a:rPr lang="en-US" sz="2400" b="1" dirty="0" smtClean="0">
                <a:solidFill>
                  <a:srgbClr val="7F0055"/>
                </a:solidFill>
                <a:latin typeface="Consolas"/>
              </a:rPr>
              <a:t>if</a:t>
            </a:r>
            <a:r>
              <a:rPr lang="en-US" sz="2400" b="1" dirty="0" smtClean="0">
                <a:solidFill>
                  <a:srgbClr val="000000"/>
                </a:solidFill>
                <a:latin typeface="Consolas"/>
              </a:rPr>
              <a:t> (savings &lt; 100) {</a:t>
            </a:r>
          </a:p>
          <a:p>
            <a:endParaRPr lang="en-US" sz="2400" dirty="0" smtClean="0">
              <a:latin typeface="Consolas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Consolas"/>
              </a:rPr>
              <a:t>} </a:t>
            </a:r>
            <a:r>
              <a:rPr lang="en-US" sz="2400" b="1" dirty="0" smtClean="0">
                <a:solidFill>
                  <a:srgbClr val="7F0055"/>
                </a:solidFill>
                <a:latin typeface="Consolas"/>
              </a:rPr>
              <a:t>else</a:t>
            </a:r>
            <a:r>
              <a:rPr lang="en-US" sz="24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400" b="1" dirty="0" smtClean="0">
                <a:solidFill>
                  <a:srgbClr val="7F0055"/>
                </a:solidFill>
                <a:latin typeface="Consolas"/>
              </a:rPr>
              <a:t>if</a:t>
            </a:r>
            <a:r>
              <a:rPr lang="en-US" sz="2400" b="1" dirty="0" smtClean="0">
                <a:solidFill>
                  <a:srgbClr val="000000"/>
                </a:solidFill>
                <a:latin typeface="Consolas"/>
              </a:rPr>
              <a:t> (savings &gt;= 50) {</a:t>
            </a:r>
          </a:p>
          <a:p>
            <a:endParaRPr lang="en-US" sz="2400" dirty="0" smtClean="0">
              <a:latin typeface="Consolas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Consolas"/>
              </a:rPr>
              <a:t>} </a:t>
            </a:r>
            <a:r>
              <a:rPr lang="en-US" sz="2400" b="1" dirty="0" smtClean="0">
                <a:solidFill>
                  <a:srgbClr val="7F0055"/>
                </a:solidFill>
                <a:latin typeface="Consolas"/>
              </a:rPr>
              <a:t>else</a:t>
            </a:r>
            <a:r>
              <a:rPr lang="en-US" sz="2400" b="1" dirty="0" smtClean="0">
                <a:solidFill>
                  <a:srgbClr val="000000"/>
                </a:solidFill>
                <a:latin typeface="Consolas"/>
              </a:rPr>
              <a:t> if (savings == 75) {</a:t>
            </a:r>
          </a:p>
          <a:p>
            <a:endParaRPr lang="en-US" sz="2400" dirty="0" smtClean="0">
              <a:latin typeface="Consolas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Consolas"/>
              </a:rPr>
              <a:t>}</a:t>
            </a:r>
            <a:endParaRPr kumimoji="0" lang="en-US" sz="24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0" y="4953000"/>
            <a:ext cx="4724400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Consolas" pitchFamily="49" charset="0"/>
                <a:cs typeface="Consolas" pitchFamily="49" charset="0"/>
              </a:rPr>
              <a:t>double savings = 75;</a:t>
            </a:r>
            <a:endParaRPr lang="en-US" sz="32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800" y="1676400"/>
            <a:ext cx="3124200" cy="533400"/>
          </a:xfrm>
          <a:prstGeom prst="rect">
            <a:avLst/>
          </a:prstGeom>
          <a:solidFill>
            <a:srgbClr val="4F81BD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5800" y="2667000"/>
            <a:ext cx="3124200" cy="533400"/>
          </a:xfrm>
          <a:prstGeom prst="rect">
            <a:avLst/>
          </a:prstGeom>
          <a:solidFill>
            <a:srgbClr val="4F81BD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85800" y="3657600"/>
            <a:ext cx="3124200" cy="533400"/>
          </a:xfrm>
          <a:prstGeom prst="rect">
            <a:avLst/>
          </a:prstGeom>
          <a:solidFill>
            <a:srgbClr val="4F81BD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648200" y="1752600"/>
            <a:ext cx="2667000" cy="533400"/>
          </a:xfrm>
          <a:prstGeom prst="rect">
            <a:avLst/>
          </a:prstGeom>
          <a:solidFill>
            <a:srgbClr val="4F81BD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09600" y="57150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nsolas" pitchFamily="49" charset="0"/>
                <a:cs typeface="Consolas" pitchFamily="49" charset="0"/>
              </a:rPr>
              <a:t>else if</a:t>
            </a:r>
            <a:r>
              <a:rPr lang="en-US" sz="2800" dirty="0" smtClean="0"/>
              <a:t> gives you </a:t>
            </a:r>
            <a:r>
              <a:rPr lang="en-US" sz="2800" i="1" dirty="0" smtClean="0"/>
              <a:t>true mutually exclusive branches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Equality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Scanner in = </a:t>
            </a:r>
            <a:r>
              <a:rPr lang="en-US" b="1" dirty="0" smtClean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b="1" dirty="0" smtClean="0">
                <a:solidFill>
                  <a:srgbClr val="000000"/>
                </a:solidFill>
                <a:latin typeface="Consolas"/>
              </a:rPr>
              <a:t> Scanner(</a:t>
            </a:r>
            <a:r>
              <a:rPr lang="en-US" b="1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b="1" i="1" dirty="0" err="1" smtClean="0">
                <a:solidFill>
                  <a:srgbClr val="0000C0"/>
                </a:solidFill>
                <a:latin typeface="Consolas"/>
              </a:rPr>
              <a:t>in</a:t>
            </a:r>
            <a:r>
              <a:rPr lang="en-US" b="1" i="1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String s = </a:t>
            </a:r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in.nextLine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dirty="0" smtClean="0">
                <a:solidFill>
                  <a:srgbClr val="3F7F5F"/>
                </a:solidFill>
                <a:latin typeface="Consolas"/>
              </a:rPr>
              <a:t>// Will never be true.  == only works for primitive types.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nsolas"/>
              </a:rPr>
              <a:t>if</a:t>
            </a:r>
            <a:r>
              <a:rPr lang="en-US" b="1" dirty="0" smtClean="0">
                <a:solidFill>
                  <a:srgbClr val="000000"/>
                </a:solidFill>
                <a:latin typeface="Consolas"/>
              </a:rPr>
              <a:t> (s == </a:t>
            </a:r>
            <a:r>
              <a:rPr lang="en-US" b="1" dirty="0" smtClean="0">
                <a:solidFill>
                  <a:srgbClr val="2A00FF"/>
                </a:solidFill>
                <a:latin typeface="Consolas"/>
              </a:rPr>
              <a:t>"yes"</a:t>
            </a:r>
            <a:r>
              <a:rPr lang="en-US" b="1" dirty="0" smtClean="0">
                <a:solidFill>
                  <a:srgbClr val="000000"/>
                </a:solidFill>
                <a:latin typeface="Consolas"/>
              </a:rPr>
              <a:t>) {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i="1" dirty="0" smtClean="0">
                <a:solidFill>
                  <a:srgbClr val="2A00FF"/>
                </a:solidFill>
                <a:latin typeface="Consolas"/>
              </a:rPr>
              <a:t>"s1 is yes!"</a:t>
            </a:r>
            <a:r>
              <a:rPr lang="en-US" i="1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}</a:t>
            </a:r>
          </a:p>
          <a:p>
            <a:r>
              <a:rPr lang="en-US" dirty="0" smtClean="0">
                <a:solidFill>
                  <a:srgbClr val="3F7F5F"/>
                </a:solidFill>
                <a:latin typeface="Consolas"/>
              </a:rPr>
              <a:t>// Need to use the equals method to check equality for objects.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nsolas"/>
              </a:rPr>
              <a:t>if</a:t>
            </a:r>
            <a:r>
              <a:rPr lang="en-US" b="1" dirty="0" smtClean="0">
                <a:solidFill>
                  <a:srgbClr val="000000"/>
                </a:solidFill>
                <a:latin typeface="Consolas"/>
              </a:rPr>
              <a:t> (</a:t>
            </a:r>
            <a:r>
              <a:rPr lang="en-US" b="1" dirty="0" err="1" smtClean="0">
                <a:solidFill>
                  <a:srgbClr val="000000"/>
                </a:solidFill>
                <a:latin typeface="Consolas"/>
              </a:rPr>
              <a:t>s.equals</a:t>
            </a:r>
            <a:r>
              <a:rPr lang="en-US" b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b="1" dirty="0" smtClean="0">
                <a:solidFill>
                  <a:srgbClr val="2A00FF"/>
                </a:solidFill>
                <a:latin typeface="Consolas"/>
              </a:rPr>
              <a:t>"yes"</a:t>
            </a:r>
            <a:r>
              <a:rPr lang="en-US" b="1" dirty="0" smtClean="0">
                <a:solidFill>
                  <a:srgbClr val="000000"/>
                </a:solidFill>
                <a:latin typeface="Consolas"/>
              </a:rPr>
              <a:t>)) {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i="1" dirty="0" smtClean="0">
                <a:solidFill>
                  <a:srgbClr val="2A00FF"/>
                </a:solidFill>
                <a:latin typeface="Consolas"/>
              </a:rPr>
              <a:t>"s1 is really yes!"</a:t>
            </a:r>
            <a:r>
              <a:rPr lang="en-US" i="1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}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2A0D6-62D3-486B-B3AE-369F2CDD2D32}" type="datetime1">
              <a:rPr lang="en-US" smtClean="0"/>
              <a:pPr/>
              <a:t>10/12/11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CIS 110 (11fa) - University of Pennsylvania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Scanner in = </a:t>
            </a:r>
            <a:r>
              <a:rPr lang="en-US" b="1" dirty="0" smtClean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b="1" dirty="0" smtClean="0">
                <a:solidFill>
                  <a:srgbClr val="000000"/>
                </a:solidFill>
                <a:latin typeface="Consolas"/>
              </a:rPr>
              <a:t> Scanner(</a:t>
            </a:r>
            <a:r>
              <a:rPr lang="en-US" b="1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b="1" i="1" dirty="0" err="1" smtClean="0">
                <a:solidFill>
                  <a:srgbClr val="0000C0"/>
                </a:solidFill>
                <a:latin typeface="Consolas"/>
              </a:rPr>
              <a:t>in</a:t>
            </a:r>
            <a:r>
              <a:rPr lang="en-US" b="1" i="1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String </a:t>
            </a:r>
            <a:r>
              <a:rPr lang="en-US" dirty="0" smtClean="0">
                <a:solidFill>
                  <a:srgbClr val="000000"/>
                </a:solidFill>
                <a:highlight>
                  <a:srgbClr val="F0D8A8"/>
                </a:highlight>
                <a:latin typeface="Consolas"/>
              </a:rPr>
              <a:t>name = </a:t>
            </a:r>
            <a:r>
              <a:rPr lang="en-US" dirty="0" err="1" smtClean="0">
                <a:solidFill>
                  <a:srgbClr val="000000"/>
                </a:solidFill>
                <a:highlight>
                  <a:srgbClr val="F0D8A8"/>
                </a:highlight>
                <a:latin typeface="Consolas"/>
              </a:rPr>
              <a:t>in.nextLine</a:t>
            </a:r>
            <a:r>
              <a:rPr lang="en-US" dirty="0" smtClean="0">
                <a:solidFill>
                  <a:srgbClr val="000000"/>
                </a:solidFill>
                <a:highlight>
                  <a:srgbClr val="F0D8A8"/>
                </a:highlight>
                <a:latin typeface="Consolas"/>
              </a:rPr>
              <a:t>();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nsolas"/>
              </a:rPr>
              <a:t>double</a:t>
            </a:r>
            <a:r>
              <a:rPr lang="en-US" b="1" dirty="0" smtClean="0">
                <a:solidFill>
                  <a:srgbClr val="000000"/>
                </a:solidFill>
                <a:latin typeface="Consolas"/>
              </a:rPr>
              <a:t> amount = </a:t>
            </a:r>
            <a:r>
              <a:rPr lang="en-US" b="1" dirty="0" err="1" smtClean="0">
                <a:solidFill>
                  <a:srgbClr val="000000"/>
                </a:solidFill>
                <a:latin typeface="Consolas"/>
              </a:rPr>
              <a:t>in.nextDouble</a:t>
            </a:r>
            <a:r>
              <a:rPr lang="en-US" b="1" dirty="0" smtClean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dirty="0" smtClean="0">
                <a:solidFill>
                  <a:srgbClr val="3F7F5F"/>
                </a:solidFill>
                <a:latin typeface="Consolas"/>
              </a:rPr>
              <a:t>// Logical AND: true if both conditions are true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nsolas"/>
              </a:rPr>
              <a:t>if</a:t>
            </a:r>
            <a:r>
              <a:rPr lang="en-US" b="1" dirty="0" smtClean="0">
                <a:solidFill>
                  <a:srgbClr val="000000"/>
                </a:solidFill>
                <a:latin typeface="Consolas"/>
              </a:rPr>
              <a:t> (</a:t>
            </a:r>
            <a:r>
              <a:rPr lang="en-US" b="1" dirty="0" err="1" smtClean="0">
                <a:solidFill>
                  <a:srgbClr val="000000"/>
                </a:solidFill>
                <a:highlight>
                  <a:srgbClr val="D4D4D4"/>
                </a:highlight>
                <a:latin typeface="Consolas"/>
              </a:rPr>
              <a:t>name.equals</a:t>
            </a:r>
            <a:r>
              <a:rPr lang="en-US" b="1" dirty="0" smtClean="0">
                <a:solidFill>
                  <a:srgbClr val="000000"/>
                </a:solidFill>
                <a:highlight>
                  <a:srgbClr val="D4D4D4"/>
                </a:highlight>
                <a:latin typeface="Consolas"/>
              </a:rPr>
              <a:t>(</a:t>
            </a:r>
            <a:r>
              <a:rPr lang="en-US" b="1" dirty="0" smtClean="0">
                <a:solidFill>
                  <a:srgbClr val="2A00FF"/>
                </a:solidFill>
                <a:highlight>
                  <a:srgbClr val="D4D4D4"/>
                </a:highlight>
                <a:latin typeface="Consolas"/>
              </a:rPr>
              <a:t>"</a:t>
            </a:r>
            <a:r>
              <a:rPr lang="en-US" b="1" dirty="0" err="1" smtClean="0">
                <a:solidFill>
                  <a:srgbClr val="2A00FF"/>
                </a:solidFill>
                <a:highlight>
                  <a:srgbClr val="D4D4D4"/>
                </a:highlight>
                <a:latin typeface="Consolas"/>
              </a:rPr>
              <a:t>McScrooge</a:t>
            </a:r>
            <a:r>
              <a:rPr lang="en-US" b="1" dirty="0" smtClean="0">
                <a:solidFill>
                  <a:srgbClr val="2A00FF"/>
                </a:solidFill>
                <a:highlight>
                  <a:srgbClr val="D4D4D4"/>
                </a:highlight>
                <a:latin typeface="Consolas"/>
              </a:rPr>
              <a:t>"</a:t>
            </a:r>
            <a:r>
              <a:rPr lang="en-US" b="1" dirty="0" smtClean="0">
                <a:solidFill>
                  <a:srgbClr val="000000"/>
                </a:solidFill>
                <a:highlight>
                  <a:srgbClr val="D4D4D4"/>
                </a:highlight>
                <a:latin typeface="Consolas"/>
              </a:rPr>
              <a:t>) &amp;&amp; amount &gt; 1000) {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i="1" dirty="0" smtClean="0">
                <a:solidFill>
                  <a:srgbClr val="2A00FF"/>
                </a:solidFill>
                <a:latin typeface="Consolas"/>
              </a:rPr>
              <a:t>"Y U SO RICH!?"</a:t>
            </a:r>
            <a:r>
              <a:rPr lang="en-US" i="1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}</a:t>
            </a:r>
          </a:p>
          <a:p>
            <a:r>
              <a:rPr lang="en-US" dirty="0" smtClean="0">
                <a:solidFill>
                  <a:srgbClr val="3F7F5F"/>
                </a:solidFill>
                <a:latin typeface="Consolas"/>
              </a:rPr>
              <a:t>// Logical OR: true if one of the conditions is true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nsolas"/>
              </a:rPr>
              <a:t>if</a:t>
            </a:r>
            <a:r>
              <a:rPr lang="en-US" b="1" dirty="0" smtClean="0">
                <a:solidFill>
                  <a:srgbClr val="000000"/>
                </a:solidFill>
                <a:latin typeface="Consolas"/>
              </a:rPr>
              <a:t> (</a:t>
            </a:r>
            <a:r>
              <a:rPr lang="en-US" b="1" dirty="0" err="1" smtClean="0">
                <a:solidFill>
                  <a:srgbClr val="000000"/>
                </a:solidFill>
                <a:highlight>
                  <a:srgbClr val="D4D4D4"/>
                </a:highlight>
                <a:latin typeface="Consolas"/>
              </a:rPr>
              <a:t>name.equals</a:t>
            </a:r>
            <a:r>
              <a:rPr lang="en-US" b="1" dirty="0" smtClean="0">
                <a:solidFill>
                  <a:srgbClr val="000000"/>
                </a:solidFill>
                <a:highlight>
                  <a:srgbClr val="D4D4D4"/>
                </a:highlight>
                <a:latin typeface="Consolas"/>
              </a:rPr>
              <a:t>(</a:t>
            </a:r>
            <a:r>
              <a:rPr lang="en-US" b="1" dirty="0" smtClean="0">
                <a:solidFill>
                  <a:srgbClr val="2A00FF"/>
                </a:solidFill>
                <a:highlight>
                  <a:srgbClr val="D4D4D4"/>
                </a:highlight>
                <a:latin typeface="Consolas"/>
              </a:rPr>
              <a:t>"Peter"</a:t>
            </a:r>
            <a:r>
              <a:rPr lang="en-US" b="1" dirty="0" smtClean="0">
                <a:solidFill>
                  <a:srgbClr val="000000"/>
                </a:solidFill>
                <a:highlight>
                  <a:srgbClr val="D4D4D4"/>
                </a:highlight>
                <a:latin typeface="Consolas"/>
              </a:rPr>
              <a:t>) || amount &lt; 10) {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i="1" dirty="0" smtClean="0">
                <a:solidFill>
                  <a:srgbClr val="2A00FF"/>
                </a:solidFill>
                <a:latin typeface="Consolas"/>
              </a:rPr>
              <a:t>"Y U SO POOR!?"</a:t>
            </a:r>
            <a:r>
              <a:rPr lang="en-US" i="1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}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2A0D6-62D3-486B-B3AE-369F2CDD2D32}" type="datetime1">
              <a:rPr lang="en-US" smtClean="0"/>
              <a:pPr/>
              <a:t>10/12/11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CIS 110 (11fa) - University of Pennsylvania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Cumulative Algorithms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9574-CC7A-4DE5-8D6D-D9230492D074}" type="datetime1">
              <a:rPr lang="en-US" smtClean="0"/>
              <a:pPr/>
              <a:t>10/12/11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CIS 110 (11fa) - University of Pennsylvania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Problem: Interactive Sum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</p:spPr>
        <p:txBody>
          <a:bodyPr/>
          <a:lstStyle/>
          <a:p>
            <a:r>
              <a:rPr lang="en-US" dirty="0" smtClean="0"/>
              <a:t>Can you write a program that computes the sum of numbers from 1 to the user's input?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CB4E-BA96-4CD5-B412-5A3140B108B2}" type="datetime1">
              <a:rPr lang="en-US" smtClean="0"/>
              <a:pPr/>
              <a:t>10/12/11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CIS 110 (11fa) - University of Pennsylvania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819400"/>
            <a:ext cx="8229600" cy="3352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Scanner in = </a:t>
            </a:r>
            <a:r>
              <a:rPr lang="en-US" sz="3200" b="1" dirty="0" smtClean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 Scanner(</a:t>
            </a:r>
            <a:r>
              <a:rPr lang="en-US" sz="3200" b="1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3200" b="1" i="1" dirty="0" err="1" smtClean="0">
                <a:solidFill>
                  <a:srgbClr val="0000C0"/>
                </a:solidFill>
                <a:latin typeface="Consolas"/>
              </a:rPr>
              <a:t>in</a:t>
            </a:r>
            <a:r>
              <a:rPr lang="en-US" sz="3200" b="1" i="1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sz="320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3200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3200" i="1" dirty="0" err="1" smtClean="0">
                <a:solidFill>
                  <a:srgbClr val="000000"/>
                </a:solidFill>
                <a:latin typeface="Consolas"/>
              </a:rPr>
              <a:t>.print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3200" i="1" dirty="0" smtClean="0">
                <a:solidFill>
                  <a:srgbClr val="2A00FF"/>
                </a:solidFill>
                <a:latin typeface="Consolas"/>
              </a:rPr>
              <a:t>"n? "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sz="32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 n = </a:t>
            </a:r>
            <a:r>
              <a:rPr lang="en-US" sz="3200" b="1" dirty="0" err="1" smtClean="0">
                <a:solidFill>
                  <a:srgbClr val="000000"/>
                </a:solidFill>
                <a:latin typeface="Consolas"/>
              </a:rPr>
              <a:t>in.nextInt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320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3200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3200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();</a:t>
            </a:r>
          </a:p>
          <a:p>
            <a:endParaRPr lang="en-US" sz="3200" dirty="0" smtClean="0">
              <a:latin typeface="Consolas"/>
            </a:endParaRPr>
          </a:p>
          <a:p>
            <a:r>
              <a:rPr lang="en-US" sz="32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 sum = 0;</a:t>
            </a:r>
          </a:p>
          <a:p>
            <a:r>
              <a:rPr lang="nn-NO" sz="3200" b="1" dirty="0" smtClean="0">
                <a:solidFill>
                  <a:srgbClr val="7F0055"/>
                </a:solidFill>
                <a:latin typeface="Consolas"/>
              </a:rPr>
              <a:t>for</a:t>
            </a:r>
            <a:r>
              <a:rPr lang="nn-NO" sz="3200" b="1" dirty="0" smtClean="0">
                <a:solidFill>
                  <a:srgbClr val="000000"/>
                </a:solidFill>
                <a:latin typeface="Consolas"/>
              </a:rPr>
              <a:t> (</a:t>
            </a:r>
            <a:r>
              <a:rPr lang="nn-NO" sz="3200" b="1" dirty="0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sz="3200" b="1" dirty="0" smtClean="0">
                <a:solidFill>
                  <a:srgbClr val="000000"/>
                </a:solidFill>
                <a:latin typeface="Consolas"/>
              </a:rPr>
              <a:t> i = 0; i &lt; n; i++) {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  sum += </a:t>
            </a:r>
            <a:r>
              <a:rPr lang="en-US" sz="3200" dirty="0" err="1" smtClean="0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}</a:t>
            </a:r>
          </a:p>
          <a:p>
            <a:r>
              <a:rPr lang="en-US" sz="320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3200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3200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(</a:t>
            </a:r>
          </a:p>
          <a:p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3200" i="1" dirty="0" smtClean="0">
                <a:solidFill>
                  <a:srgbClr val="2A00FF"/>
                </a:solidFill>
                <a:latin typeface="Consolas"/>
              </a:rPr>
              <a:t>"Sum of 1 to "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 + n + </a:t>
            </a:r>
            <a:r>
              <a:rPr lang="en-US" sz="3200" i="1" dirty="0" smtClean="0">
                <a:solidFill>
                  <a:srgbClr val="2A00FF"/>
                </a:solidFill>
                <a:latin typeface="Consolas"/>
              </a:rPr>
              <a:t>" is "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 + sum + </a:t>
            </a:r>
            <a:r>
              <a:rPr lang="en-US" sz="3200" i="1" dirty="0" smtClean="0">
                <a:solidFill>
                  <a:srgbClr val="2A00FF"/>
                </a:solidFill>
                <a:latin typeface="Consolas"/>
              </a:rPr>
              <a:t>"."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);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Sum Trace (1)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CB4E-BA96-4CD5-B412-5A3140B108B2}" type="datetime1">
              <a:rPr lang="en-US" smtClean="0"/>
              <a:pPr/>
              <a:t>10/12/11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CIS 110 (11fa) - University of Pennsylvania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19200" y="1752600"/>
            <a:ext cx="6400800" cy="3352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01  Scanner in = </a:t>
            </a:r>
            <a:r>
              <a:rPr lang="en-US" sz="3200" b="1" dirty="0" smtClean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 Scanner(</a:t>
            </a:r>
            <a:r>
              <a:rPr lang="en-US" sz="3200" b="1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3200" b="1" i="1" dirty="0" err="1" smtClean="0">
                <a:solidFill>
                  <a:srgbClr val="0000C0"/>
                </a:solidFill>
                <a:latin typeface="Consolas"/>
              </a:rPr>
              <a:t>in</a:t>
            </a:r>
            <a:r>
              <a:rPr lang="en-US" sz="3200" b="1" i="1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02  </a:t>
            </a:r>
            <a:r>
              <a:rPr lang="en-US" sz="320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3200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3200" i="1" dirty="0" err="1" smtClean="0">
                <a:solidFill>
                  <a:srgbClr val="000000"/>
                </a:solidFill>
                <a:latin typeface="Consolas"/>
              </a:rPr>
              <a:t>.print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3200" i="1" dirty="0" smtClean="0">
                <a:solidFill>
                  <a:srgbClr val="2A00FF"/>
                </a:solidFill>
                <a:latin typeface="Consolas"/>
              </a:rPr>
              <a:t>"n? "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sz="3200" b="1" dirty="0" smtClean="0">
                <a:solidFill>
                  <a:srgbClr val="7F0055"/>
                </a:solidFill>
                <a:latin typeface="Consolas"/>
              </a:rPr>
              <a:t>03  </a:t>
            </a:r>
            <a:r>
              <a:rPr lang="en-US" sz="32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 n = </a:t>
            </a:r>
            <a:r>
              <a:rPr lang="en-US" sz="3200" b="1" dirty="0" err="1" smtClean="0">
                <a:solidFill>
                  <a:srgbClr val="000000"/>
                </a:solidFill>
                <a:latin typeface="Consolas"/>
              </a:rPr>
              <a:t>in.nextInt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04  </a:t>
            </a:r>
            <a:r>
              <a:rPr lang="en-US" sz="320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3200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3200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3200" dirty="0" smtClean="0">
                <a:latin typeface="Consolas"/>
              </a:rPr>
              <a:t>05  </a:t>
            </a:r>
          </a:p>
          <a:p>
            <a:r>
              <a:rPr lang="en-US" sz="3200" b="1" dirty="0" smtClean="0">
                <a:solidFill>
                  <a:srgbClr val="7F0055"/>
                </a:solidFill>
                <a:latin typeface="Consolas"/>
              </a:rPr>
              <a:t>06  </a:t>
            </a:r>
            <a:r>
              <a:rPr lang="en-US" sz="32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 sum = 0;</a:t>
            </a:r>
          </a:p>
          <a:p>
            <a:r>
              <a:rPr lang="nn-NO" sz="3200" b="1" dirty="0" smtClean="0">
                <a:solidFill>
                  <a:srgbClr val="7F0055"/>
                </a:solidFill>
                <a:latin typeface="Consolas"/>
              </a:rPr>
              <a:t>07  for</a:t>
            </a:r>
            <a:r>
              <a:rPr lang="nn-NO" sz="3200" b="1" dirty="0" smtClean="0">
                <a:solidFill>
                  <a:srgbClr val="000000"/>
                </a:solidFill>
                <a:latin typeface="Consolas"/>
              </a:rPr>
              <a:t> (</a:t>
            </a:r>
            <a:r>
              <a:rPr lang="nn-NO" sz="3200" b="1" dirty="0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sz="3200" b="1" dirty="0" smtClean="0">
                <a:solidFill>
                  <a:srgbClr val="000000"/>
                </a:solidFill>
                <a:latin typeface="Consolas"/>
              </a:rPr>
              <a:t> i = 0; i &lt; n; i++) {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08    sum += </a:t>
            </a:r>
            <a:r>
              <a:rPr lang="en-US" sz="3200" dirty="0" err="1" smtClean="0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09  }</a:t>
            </a:r>
          </a:p>
          <a:p>
            <a:pPr marL="514350" indent="-514350">
              <a:buAutoNum type="arabicPlain" startAt="10"/>
            </a:pPr>
            <a:r>
              <a:rPr lang="en-US" sz="320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3200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3200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3200" i="1" dirty="0" smtClean="0">
                <a:solidFill>
                  <a:srgbClr val="2A00FF"/>
                </a:solidFill>
                <a:latin typeface="Consolas"/>
              </a:rPr>
              <a:t>"Sum of 1 to "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 +</a:t>
            </a:r>
          </a:p>
          <a:p>
            <a:pPr marL="514350" indent="-514350"/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      n + </a:t>
            </a:r>
            <a:r>
              <a:rPr lang="en-US" sz="3200" i="1" dirty="0" smtClean="0">
                <a:solidFill>
                  <a:srgbClr val="2A00FF"/>
                </a:solidFill>
                <a:latin typeface="Consolas"/>
              </a:rPr>
              <a:t>" is "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 + sum + </a:t>
            </a:r>
            <a:r>
              <a:rPr lang="en-US" sz="3200" i="1" dirty="0" smtClean="0">
                <a:solidFill>
                  <a:srgbClr val="2A00FF"/>
                </a:solidFill>
                <a:latin typeface="Consolas"/>
              </a:rPr>
              <a:t>"."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);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57200" y="17526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Do Our Programs Look Like?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9574-CC7A-4DE5-8D6D-D9230492D074}" type="datetime1">
              <a:rPr lang="en-US" smtClean="0"/>
              <a:pPr/>
              <a:t>10/12/11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CIS 110 (11fa) - University of Pennsylvania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Sum Trace (2)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CB4E-BA96-4CD5-B412-5A3140B108B2}" type="datetime1">
              <a:rPr lang="en-US" smtClean="0"/>
              <a:pPr/>
              <a:t>10/12/11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CIS 110 (11fa) - University of Pennsylvania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19200" y="1752600"/>
            <a:ext cx="6400800" cy="3352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01  Scanner in = </a:t>
            </a:r>
            <a:r>
              <a:rPr lang="en-US" sz="3200" b="1" dirty="0" smtClean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 Scanner(</a:t>
            </a:r>
            <a:r>
              <a:rPr lang="en-US" sz="3200" b="1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3200" b="1" i="1" dirty="0" err="1" smtClean="0">
                <a:solidFill>
                  <a:srgbClr val="0000C0"/>
                </a:solidFill>
                <a:latin typeface="Consolas"/>
              </a:rPr>
              <a:t>in</a:t>
            </a:r>
            <a:r>
              <a:rPr lang="en-US" sz="3200" b="1" i="1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02  </a:t>
            </a:r>
            <a:r>
              <a:rPr lang="en-US" sz="320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3200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3200" i="1" dirty="0" err="1" smtClean="0">
                <a:solidFill>
                  <a:srgbClr val="000000"/>
                </a:solidFill>
                <a:latin typeface="Consolas"/>
              </a:rPr>
              <a:t>.print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3200" i="1" dirty="0" smtClean="0">
                <a:solidFill>
                  <a:srgbClr val="2A00FF"/>
                </a:solidFill>
                <a:latin typeface="Consolas"/>
              </a:rPr>
              <a:t>"n? "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sz="3200" b="1" dirty="0" smtClean="0">
                <a:solidFill>
                  <a:srgbClr val="7F0055"/>
                </a:solidFill>
                <a:latin typeface="Consolas"/>
              </a:rPr>
              <a:t>03  </a:t>
            </a:r>
            <a:r>
              <a:rPr lang="en-US" sz="32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 n = </a:t>
            </a:r>
            <a:r>
              <a:rPr lang="en-US" sz="3200" b="1" dirty="0" err="1" smtClean="0">
                <a:solidFill>
                  <a:srgbClr val="000000"/>
                </a:solidFill>
                <a:latin typeface="Consolas"/>
              </a:rPr>
              <a:t>in.nextInt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04  </a:t>
            </a:r>
            <a:r>
              <a:rPr lang="en-US" sz="320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3200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3200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3200" dirty="0" smtClean="0">
                <a:latin typeface="Consolas"/>
              </a:rPr>
              <a:t>05  </a:t>
            </a:r>
          </a:p>
          <a:p>
            <a:r>
              <a:rPr lang="en-US" sz="3200" b="1" dirty="0" smtClean="0">
                <a:solidFill>
                  <a:srgbClr val="7F0055"/>
                </a:solidFill>
                <a:latin typeface="Consolas"/>
              </a:rPr>
              <a:t>06  </a:t>
            </a:r>
            <a:r>
              <a:rPr lang="en-US" sz="32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 sum = 0;</a:t>
            </a:r>
          </a:p>
          <a:p>
            <a:r>
              <a:rPr lang="nn-NO" sz="3200" b="1" dirty="0" smtClean="0">
                <a:solidFill>
                  <a:srgbClr val="7F0055"/>
                </a:solidFill>
                <a:latin typeface="Consolas"/>
              </a:rPr>
              <a:t>07  for</a:t>
            </a:r>
            <a:r>
              <a:rPr lang="nn-NO" sz="3200" b="1" dirty="0" smtClean="0">
                <a:solidFill>
                  <a:srgbClr val="000000"/>
                </a:solidFill>
                <a:latin typeface="Consolas"/>
              </a:rPr>
              <a:t> (</a:t>
            </a:r>
            <a:r>
              <a:rPr lang="nn-NO" sz="3200" b="1" dirty="0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sz="3200" b="1" dirty="0" smtClean="0">
                <a:solidFill>
                  <a:srgbClr val="000000"/>
                </a:solidFill>
                <a:latin typeface="Consolas"/>
              </a:rPr>
              <a:t> i = 0; i &lt; n; i++) {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08    sum += </a:t>
            </a:r>
            <a:r>
              <a:rPr lang="en-US" sz="3200" dirty="0" err="1" smtClean="0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09  }</a:t>
            </a:r>
          </a:p>
          <a:p>
            <a:pPr marL="514350" indent="-514350">
              <a:buAutoNum type="arabicPlain" startAt="10"/>
            </a:pPr>
            <a:r>
              <a:rPr lang="en-US" sz="320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3200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3200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3200" i="1" dirty="0" smtClean="0">
                <a:solidFill>
                  <a:srgbClr val="2A00FF"/>
                </a:solidFill>
                <a:latin typeface="Consolas"/>
              </a:rPr>
              <a:t>"Sum of 1 to "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 +</a:t>
            </a:r>
          </a:p>
          <a:p>
            <a:pPr marL="514350" indent="-514350"/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      n + </a:t>
            </a:r>
            <a:r>
              <a:rPr lang="en-US" sz="3200" i="1" dirty="0" smtClean="0">
                <a:solidFill>
                  <a:srgbClr val="2A00FF"/>
                </a:solidFill>
                <a:latin typeface="Consolas"/>
              </a:rPr>
              <a:t>" is "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 + sum + </a:t>
            </a:r>
            <a:r>
              <a:rPr lang="en-US" sz="3200" i="1" dirty="0" smtClean="0">
                <a:solidFill>
                  <a:srgbClr val="2A00FF"/>
                </a:solidFill>
                <a:latin typeface="Consolas"/>
              </a:rPr>
              <a:t>"."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);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57200" y="20574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09800" y="54864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/>
              <a:t>…</a:t>
            </a:r>
            <a:endParaRPr lang="en-US" sz="2800" b="1" u="sng" dirty="0"/>
          </a:p>
        </p:txBody>
      </p:sp>
      <p:sp>
        <p:nvSpPr>
          <p:cNvPr id="11" name="Rectangle 10"/>
          <p:cNvSpPr/>
          <p:nvPr/>
        </p:nvSpPr>
        <p:spPr>
          <a:xfrm>
            <a:off x="1219200" y="5486400"/>
            <a:ext cx="9906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Sum Trace (3)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CB4E-BA96-4CD5-B412-5A3140B108B2}" type="datetime1">
              <a:rPr lang="en-US" smtClean="0"/>
              <a:pPr/>
              <a:t>10/12/11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CIS 110 (11fa) - University of Pennsylvania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19200" y="1752600"/>
            <a:ext cx="6400800" cy="3352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01  Scanner in = </a:t>
            </a:r>
            <a:r>
              <a:rPr lang="en-US" sz="3200" b="1" dirty="0" smtClean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 Scanner(</a:t>
            </a:r>
            <a:r>
              <a:rPr lang="en-US" sz="3200" b="1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3200" b="1" i="1" dirty="0" err="1" smtClean="0">
                <a:solidFill>
                  <a:srgbClr val="0000C0"/>
                </a:solidFill>
                <a:latin typeface="Consolas"/>
              </a:rPr>
              <a:t>in</a:t>
            </a:r>
            <a:r>
              <a:rPr lang="en-US" sz="3200" b="1" i="1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02  </a:t>
            </a:r>
            <a:r>
              <a:rPr lang="en-US" sz="320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3200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3200" i="1" dirty="0" err="1" smtClean="0">
                <a:solidFill>
                  <a:srgbClr val="000000"/>
                </a:solidFill>
                <a:latin typeface="Consolas"/>
              </a:rPr>
              <a:t>.print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3200" i="1" dirty="0" smtClean="0">
                <a:solidFill>
                  <a:srgbClr val="2A00FF"/>
                </a:solidFill>
                <a:latin typeface="Consolas"/>
              </a:rPr>
              <a:t>"n? "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sz="3200" b="1" dirty="0" smtClean="0">
                <a:solidFill>
                  <a:srgbClr val="7F0055"/>
                </a:solidFill>
                <a:latin typeface="Consolas"/>
              </a:rPr>
              <a:t>03  </a:t>
            </a:r>
            <a:r>
              <a:rPr lang="en-US" sz="32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 n = </a:t>
            </a:r>
            <a:r>
              <a:rPr lang="en-US" sz="3200" b="1" dirty="0" err="1" smtClean="0">
                <a:solidFill>
                  <a:srgbClr val="000000"/>
                </a:solidFill>
                <a:latin typeface="Consolas"/>
              </a:rPr>
              <a:t>in.nextInt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04  </a:t>
            </a:r>
            <a:r>
              <a:rPr lang="en-US" sz="320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3200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3200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3200" dirty="0" smtClean="0">
                <a:latin typeface="Consolas"/>
              </a:rPr>
              <a:t>05  </a:t>
            </a:r>
          </a:p>
          <a:p>
            <a:r>
              <a:rPr lang="en-US" sz="3200" b="1" dirty="0" smtClean="0">
                <a:solidFill>
                  <a:srgbClr val="7F0055"/>
                </a:solidFill>
                <a:latin typeface="Consolas"/>
              </a:rPr>
              <a:t>06  </a:t>
            </a:r>
            <a:r>
              <a:rPr lang="en-US" sz="32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 sum = 0;</a:t>
            </a:r>
          </a:p>
          <a:p>
            <a:r>
              <a:rPr lang="nn-NO" sz="3200" b="1" dirty="0" smtClean="0">
                <a:solidFill>
                  <a:srgbClr val="7F0055"/>
                </a:solidFill>
                <a:latin typeface="Consolas"/>
              </a:rPr>
              <a:t>07  for</a:t>
            </a:r>
            <a:r>
              <a:rPr lang="nn-NO" sz="3200" b="1" dirty="0" smtClean="0">
                <a:solidFill>
                  <a:srgbClr val="000000"/>
                </a:solidFill>
                <a:latin typeface="Consolas"/>
              </a:rPr>
              <a:t> (</a:t>
            </a:r>
            <a:r>
              <a:rPr lang="nn-NO" sz="3200" b="1" dirty="0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sz="3200" b="1" dirty="0" smtClean="0">
                <a:solidFill>
                  <a:srgbClr val="000000"/>
                </a:solidFill>
                <a:latin typeface="Consolas"/>
              </a:rPr>
              <a:t> i = 0; i &lt; n; i++) {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08    sum += </a:t>
            </a:r>
            <a:r>
              <a:rPr lang="en-US" sz="3200" dirty="0" err="1" smtClean="0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09  }</a:t>
            </a:r>
          </a:p>
          <a:p>
            <a:pPr marL="514350" indent="-514350">
              <a:buAutoNum type="arabicPlain" startAt="10"/>
            </a:pPr>
            <a:r>
              <a:rPr lang="en-US" sz="320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3200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3200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3200" i="1" dirty="0" smtClean="0">
                <a:solidFill>
                  <a:srgbClr val="2A00FF"/>
                </a:solidFill>
                <a:latin typeface="Consolas"/>
              </a:rPr>
              <a:t>"Sum of 1 to "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 +</a:t>
            </a:r>
          </a:p>
          <a:p>
            <a:pPr marL="514350" indent="-514350"/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      n + </a:t>
            </a:r>
            <a:r>
              <a:rPr lang="en-US" sz="3200" i="1" dirty="0" smtClean="0">
                <a:solidFill>
                  <a:srgbClr val="2A00FF"/>
                </a:solidFill>
                <a:latin typeface="Consolas"/>
              </a:rPr>
              <a:t>" is "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 + sum + </a:t>
            </a:r>
            <a:r>
              <a:rPr lang="en-US" sz="3200" i="1" dirty="0" smtClean="0">
                <a:solidFill>
                  <a:srgbClr val="2A00FF"/>
                </a:solidFill>
                <a:latin typeface="Consolas"/>
              </a:rPr>
              <a:t>"."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);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57200" y="22860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09800" y="54864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1219200" y="5486400"/>
            <a:ext cx="9906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Sum Trace (4)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CB4E-BA96-4CD5-B412-5A3140B108B2}" type="datetime1">
              <a:rPr lang="en-US" smtClean="0"/>
              <a:pPr/>
              <a:t>10/12/11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CIS 110 (11fa) - University of Pennsylvania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19200" y="1752600"/>
            <a:ext cx="6400800" cy="3352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01  Scanner in = </a:t>
            </a:r>
            <a:r>
              <a:rPr lang="en-US" sz="3200" b="1" dirty="0" smtClean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 Scanner(</a:t>
            </a:r>
            <a:r>
              <a:rPr lang="en-US" sz="3200" b="1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3200" b="1" i="1" dirty="0" err="1" smtClean="0">
                <a:solidFill>
                  <a:srgbClr val="0000C0"/>
                </a:solidFill>
                <a:latin typeface="Consolas"/>
              </a:rPr>
              <a:t>in</a:t>
            </a:r>
            <a:r>
              <a:rPr lang="en-US" sz="3200" b="1" i="1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02  </a:t>
            </a:r>
            <a:r>
              <a:rPr lang="en-US" sz="320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3200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3200" i="1" dirty="0" err="1" smtClean="0">
                <a:solidFill>
                  <a:srgbClr val="000000"/>
                </a:solidFill>
                <a:latin typeface="Consolas"/>
              </a:rPr>
              <a:t>.print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3200" i="1" dirty="0" smtClean="0">
                <a:solidFill>
                  <a:srgbClr val="2A00FF"/>
                </a:solidFill>
                <a:latin typeface="Consolas"/>
              </a:rPr>
              <a:t>"n? "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sz="3200" b="1" dirty="0" smtClean="0">
                <a:solidFill>
                  <a:srgbClr val="7F0055"/>
                </a:solidFill>
                <a:latin typeface="Consolas"/>
              </a:rPr>
              <a:t>03  </a:t>
            </a:r>
            <a:r>
              <a:rPr lang="en-US" sz="32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 n = </a:t>
            </a:r>
            <a:r>
              <a:rPr lang="en-US" sz="3200" b="1" dirty="0" err="1" smtClean="0">
                <a:solidFill>
                  <a:srgbClr val="000000"/>
                </a:solidFill>
                <a:latin typeface="Consolas"/>
              </a:rPr>
              <a:t>in.nextInt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04  </a:t>
            </a:r>
            <a:r>
              <a:rPr lang="en-US" sz="320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3200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3200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3200" dirty="0" smtClean="0">
                <a:latin typeface="Consolas"/>
              </a:rPr>
              <a:t>05  </a:t>
            </a:r>
          </a:p>
          <a:p>
            <a:r>
              <a:rPr lang="en-US" sz="3200" b="1" dirty="0" smtClean="0">
                <a:solidFill>
                  <a:srgbClr val="7F0055"/>
                </a:solidFill>
                <a:latin typeface="Consolas"/>
              </a:rPr>
              <a:t>06  </a:t>
            </a:r>
            <a:r>
              <a:rPr lang="en-US" sz="32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 sum = 0;</a:t>
            </a:r>
          </a:p>
          <a:p>
            <a:r>
              <a:rPr lang="nn-NO" sz="3200" b="1" dirty="0" smtClean="0">
                <a:solidFill>
                  <a:srgbClr val="7F0055"/>
                </a:solidFill>
                <a:latin typeface="Consolas"/>
              </a:rPr>
              <a:t>07  for</a:t>
            </a:r>
            <a:r>
              <a:rPr lang="nn-NO" sz="3200" b="1" dirty="0" smtClean="0">
                <a:solidFill>
                  <a:srgbClr val="000000"/>
                </a:solidFill>
                <a:latin typeface="Consolas"/>
              </a:rPr>
              <a:t> (</a:t>
            </a:r>
            <a:r>
              <a:rPr lang="nn-NO" sz="3200" b="1" dirty="0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sz="3200" b="1" dirty="0" smtClean="0">
                <a:solidFill>
                  <a:srgbClr val="000000"/>
                </a:solidFill>
                <a:latin typeface="Consolas"/>
              </a:rPr>
              <a:t> i = 0; i &lt; n; i++) {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08    sum += </a:t>
            </a:r>
            <a:r>
              <a:rPr lang="en-US" sz="3200" dirty="0" err="1" smtClean="0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09  }</a:t>
            </a:r>
          </a:p>
          <a:p>
            <a:pPr marL="514350" indent="-514350">
              <a:buAutoNum type="arabicPlain" startAt="10"/>
            </a:pPr>
            <a:r>
              <a:rPr lang="en-US" sz="320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3200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3200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3200" i="1" dirty="0" smtClean="0">
                <a:solidFill>
                  <a:srgbClr val="2A00FF"/>
                </a:solidFill>
                <a:latin typeface="Consolas"/>
              </a:rPr>
              <a:t>"Sum of 1 to "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 +</a:t>
            </a:r>
          </a:p>
          <a:p>
            <a:pPr marL="514350" indent="-514350"/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      n + </a:t>
            </a:r>
            <a:r>
              <a:rPr lang="en-US" sz="3200" i="1" dirty="0" smtClean="0">
                <a:solidFill>
                  <a:srgbClr val="2A00FF"/>
                </a:solidFill>
                <a:latin typeface="Consolas"/>
              </a:rPr>
              <a:t>" is "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 + sum + </a:t>
            </a:r>
            <a:r>
              <a:rPr lang="en-US" sz="3200" i="1" dirty="0" smtClean="0">
                <a:solidFill>
                  <a:srgbClr val="2A00FF"/>
                </a:solidFill>
                <a:latin typeface="Consolas"/>
              </a:rPr>
              <a:t>"."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);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57200" y="25908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09800" y="54864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1219200" y="5486400"/>
            <a:ext cx="9906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in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4495800" y="54864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/>
              <a:t>5</a:t>
            </a:r>
            <a:endParaRPr lang="en-US" sz="2800" b="1" u="sng" dirty="0"/>
          </a:p>
        </p:txBody>
      </p:sp>
      <p:sp>
        <p:nvSpPr>
          <p:cNvPr id="13" name="Rectangle 12"/>
          <p:cNvSpPr/>
          <p:nvPr/>
        </p:nvSpPr>
        <p:spPr>
          <a:xfrm>
            <a:off x="3505200" y="5486400"/>
            <a:ext cx="9906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Sum Trace (5)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CB4E-BA96-4CD5-B412-5A3140B108B2}" type="datetime1">
              <a:rPr lang="en-US" smtClean="0"/>
              <a:pPr/>
              <a:t>10/12/11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CIS 110 (11fa) - University of Pennsylvania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19200" y="1752600"/>
            <a:ext cx="6400800" cy="3352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01  Scanner in = </a:t>
            </a:r>
            <a:r>
              <a:rPr lang="en-US" sz="3200" b="1" dirty="0" smtClean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 Scanner(</a:t>
            </a:r>
            <a:r>
              <a:rPr lang="en-US" sz="3200" b="1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3200" b="1" i="1" dirty="0" err="1" smtClean="0">
                <a:solidFill>
                  <a:srgbClr val="0000C0"/>
                </a:solidFill>
                <a:latin typeface="Consolas"/>
              </a:rPr>
              <a:t>in</a:t>
            </a:r>
            <a:r>
              <a:rPr lang="en-US" sz="3200" b="1" i="1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02  </a:t>
            </a:r>
            <a:r>
              <a:rPr lang="en-US" sz="320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3200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3200" i="1" dirty="0" err="1" smtClean="0">
                <a:solidFill>
                  <a:srgbClr val="000000"/>
                </a:solidFill>
                <a:latin typeface="Consolas"/>
              </a:rPr>
              <a:t>.print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3200" i="1" dirty="0" smtClean="0">
                <a:solidFill>
                  <a:srgbClr val="2A00FF"/>
                </a:solidFill>
                <a:latin typeface="Consolas"/>
              </a:rPr>
              <a:t>"n? "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sz="3200" b="1" dirty="0" smtClean="0">
                <a:solidFill>
                  <a:srgbClr val="7F0055"/>
                </a:solidFill>
                <a:latin typeface="Consolas"/>
              </a:rPr>
              <a:t>03  </a:t>
            </a:r>
            <a:r>
              <a:rPr lang="en-US" sz="32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 n = </a:t>
            </a:r>
            <a:r>
              <a:rPr lang="en-US" sz="3200" b="1" dirty="0" err="1" smtClean="0">
                <a:solidFill>
                  <a:srgbClr val="000000"/>
                </a:solidFill>
                <a:latin typeface="Consolas"/>
              </a:rPr>
              <a:t>in.nextInt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04  </a:t>
            </a:r>
            <a:r>
              <a:rPr lang="en-US" sz="320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3200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3200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3200" dirty="0" smtClean="0">
                <a:latin typeface="Consolas"/>
              </a:rPr>
              <a:t>05  </a:t>
            </a:r>
          </a:p>
          <a:p>
            <a:r>
              <a:rPr lang="en-US" sz="3200" b="1" dirty="0" smtClean="0">
                <a:solidFill>
                  <a:srgbClr val="7F0055"/>
                </a:solidFill>
                <a:latin typeface="Consolas"/>
              </a:rPr>
              <a:t>06  </a:t>
            </a:r>
            <a:r>
              <a:rPr lang="en-US" sz="32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 sum = 0;</a:t>
            </a:r>
          </a:p>
          <a:p>
            <a:r>
              <a:rPr lang="nn-NO" sz="3200" b="1" dirty="0" smtClean="0">
                <a:solidFill>
                  <a:srgbClr val="7F0055"/>
                </a:solidFill>
                <a:latin typeface="Consolas"/>
              </a:rPr>
              <a:t>07  for</a:t>
            </a:r>
            <a:r>
              <a:rPr lang="nn-NO" sz="3200" b="1" dirty="0" smtClean="0">
                <a:solidFill>
                  <a:srgbClr val="000000"/>
                </a:solidFill>
                <a:latin typeface="Consolas"/>
              </a:rPr>
              <a:t> (</a:t>
            </a:r>
            <a:r>
              <a:rPr lang="nn-NO" sz="3200" b="1" dirty="0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sz="3200" b="1" dirty="0" smtClean="0">
                <a:solidFill>
                  <a:srgbClr val="000000"/>
                </a:solidFill>
                <a:latin typeface="Consolas"/>
              </a:rPr>
              <a:t> i = 0; i &lt; n; i++) {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08    sum += </a:t>
            </a:r>
            <a:r>
              <a:rPr lang="en-US" sz="3200" dirty="0" err="1" smtClean="0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09  }</a:t>
            </a:r>
          </a:p>
          <a:p>
            <a:pPr marL="514350" indent="-514350">
              <a:buAutoNum type="arabicPlain" startAt="10"/>
            </a:pPr>
            <a:r>
              <a:rPr lang="en-US" sz="320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3200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3200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3200" i="1" dirty="0" smtClean="0">
                <a:solidFill>
                  <a:srgbClr val="2A00FF"/>
                </a:solidFill>
                <a:latin typeface="Consolas"/>
              </a:rPr>
              <a:t>"Sum of 1 to "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 +</a:t>
            </a:r>
          </a:p>
          <a:p>
            <a:pPr marL="514350" indent="-514350"/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      n + </a:t>
            </a:r>
            <a:r>
              <a:rPr lang="en-US" sz="3200" i="1" dirty="0" smtClean="0">
                <a:solidFill>
                  <a:srgbClr val="2A00FF"/>
                </a:solidFill>
                <a:latin typeface="Consolas"/>
              </a:rPr>
              <a:t>" is "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 + sum + </a:t>
            </a:r>
            <a:r>
              <a:rPr lang="en-US" sz="3200" i="1" dirty="0" smtClean="0">
                <a:solidFill>
                  <a:srgbClr val="2A00FF"/>
                </a:solidFill>
                <a:latin typeface="Consolas"/>
              </a:rPr>
              <a:t>"."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);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57200" y="31242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09800" y="54864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1219200" y="5486400"/>
            <a:ext cx="9906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in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4495800" y="54864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3505200" y="5486400"/>
            <a:ext cx="9906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Sum Trace (6)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CB4E-BA96-4CD5-B412-5A3140B108B2}" type="datetime1">
              <a:rPr lang="en-US" smtClean="0"/>
              <a:pPr/>
              <a:t>10/12/11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CIS 110 (11fa) - University of Pennsylvania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19200" y="1752600"/>
            <a:ext cx="6400800" cy="3352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01  Scanner in = </a:t>
            </a:r>
            <a:r>
              <a:rPr lang="en-US" sz="3200" b="1" dirty="0" smtClean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 Scanner(</a:t>
            </a:r>
            <a:r>
              <a:rPr lang="en-US" sz="3200" b="1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3200" b="1" i="1" dirty="0" err="1" smtClean="0">
                <a:solidFill>
                  <a:srgbClr val="0000C0"/>
                </a:solidFill>
                <a:latin typeface="Consolas"/>
              </a:rPr>
              <a:t>in</a:t>
            </a:r>
            <a:r>
              <a:rPr lang="en-US" sz="3200" b="1" i="1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02  </a:t>
            </a:r>
            <a:r>
              <a:rPr lang="en-US" sz="320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3200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3200" i="1" dirty="0" err="1" smtClean="0">
                <a:solidFill>
                  <a:srgbClr val="000000"/>
                </a:solidFill>
                <a:latin typeface="Consolas"/>
              </a:rPr>
              <a:t>.print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3200" i="1" dirty="0" smtClean="0">
                <a:solidFill>
                  <a:srgbClr val="2A00FF"/>
                </a:solidFill>
                <a:latin typeface="Consolas"/>
              </a:rPr>
              <a:t>"n? "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sz="3200" b="1" dirty="0" smtClean="0">
                <a:solidFill>
                  <a:srgbClr val="7F0055"/>
                </a:solidFill>
                <a:latin typeface="Consolas"/>
              </a:rPr>
              <a:t>03  </a:t>
            </a:r>
            <a:r>
              <a:rPr lang="en-US" sz="32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 n = </a:t>
            </a:r>
            <a:r>
              <a:rPr lang="en-US" sz="3200" b="1" dirty="0" err="1" smtClean="0">
                <a:solidFill>
                  <a:srgbClr val="000000"/>
                </a:solidFill>
                <a:latin typeface="Consolas"/>
              </a:rPr>
              <a:t>in.nextInt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04  </a:t>
            </a:r>
            <a:r>
              <a:rPr lang="en-US" sz="320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3200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3200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3200" dirty="0" smtClean="0">
                <a:latin typeface="Consolas"/>
              </a:rPr>
              <a:t>05  </a:t>
            </a:r>
          </a:p>
          <a:p>
            <a:r>
              <a:rPr lang="en-US" sz="3200" b="1" dirty="0" smtClean="0">
                <a:solidFill>
                  <a:srgbClr val="7F0055"/>
                </a:solidFill>
                <a:latin typeface="Consolas"/>
              </a:rPr>
              <a:t>06  </a:t>
            </a:r>
            <a:r>
              <a:rPr lang="en-US" sz="32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 sum = 0;</a:t>
            </a:r>
          </a:p>
          <a:p>
            <a:r>
              <a:rPr lang="nn-NO" sz="3200" b="1" dirty="0" smtClean="0">
                <a:solidFill>
                  <a:srgbClr val="7F0055"/>
                </a:solidFill>
                <a:latin typeface="Consolas"/>
              </a:rPr>
              <a:t>07  for</a:t>
            </a:r>
            <a:r>
              <a:rPr lang="nn-NO" sz="3200" b="1" dirty="0" smtClean="0">
                <a:solidFill>
                  <a:srgbClr val="000000"/>
                </a:solidFill>
                <a:latin typeface="Consolas"/>
              </a:rPr>
              <a:t> (</a:t>
            </a:r>
            <a:r>
              <a:rPr lang="nn-NO" sz="3200" b="1" dirty="0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sz="3200" b="1" dirty="0" smtClean="0">
                <a:solidFill>
                  <a:srgbClr val="000000"/>
                </a:solidFill>
                <a:latin typeface="Consolas"/>
              </a:rPr>
              <a:t> i = 0; i &lt; n; i++) {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08    sum += </a:t>
            </a:r>
            <a:r>
              <a:rPr lang="en-US" sz="3200" dirty="0" err="1" smtClean="0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09  }</a:t>
            </a:r>
          </a:p>
          <a:p>
            <a:pPr marL="514350" indent="-514350">
              <a:buAutoNum type="arabicPlain" startAt="10"/>
            </a:pPr>
            <a:r>
              <a:rPr lang="en-US" sz="320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3200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3200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3200" i="1" dirty="0" smtClean="0">
                <a:solidFill>
                  <a:srgbClr val="2A00FF"/>
                </a:solidFill>
                <a:latin typeface="Consolas"/>
              </a:rPr>
              <a:t>"Sum of 1 to "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 +</a:t>
            </a:r>
          </a:p>
          <a:p>
            <a:pPr marL="514350" indent="-514350"/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      n + </a:t>
            </a:r>
            <a:r>
              <a:rPr lang="en-US" sz="3200" i="1" dirty="0" smtClean="0">
                <a:solidFill>
                  <a:srgbClr val="2A00FF"/>
                </a:solidFill>
                <a:latin typeface="Consolas"/>
              </a:rPr>
              <a:t>" is "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 + sum + </a:t>
            </a:r>
            <a:r>
              <a:rPr lang="en-US" sz="3200" i="1" dirty="0" smtClean="0">
                <a:solidFill>
                  <a:srgbClr val="2A00FF"/>
                </a:solidFill>
                <a:latin typeface="Consolas"/>
              </a:rPr>
              <a:t>"."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);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57200" y="33528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09800" y="54864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1219200" y="5486400"/>
            <a:ext cx="9906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in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4495800" y="54864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3505200" y="5486400"/>
            <a:ext cx="9906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6858000" y="54864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/>
              <a:t>0</a:t>
            </a:r>
            <a:endParaRPr lang="en-US" sz="2800" b="1" u="sng" dirty="0"/>
          </a:p>
        </p:txBody>
      </p:sp>
      <p:sp>
        <p:nvSpPr>
          <p:cNvPr id="15" name="Rectangle 14"/>
          <p:cNvSpPr/>
          <p:nvPr/>
        </p:nvSpPr>
        <p:spPr>
          <a:xfrm>
            <a:off x="5867400" y="5486400"/>
            <a:ext cx="9906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sum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Sum Trace (7)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CB4E-BA96-4CD5-B412-5A3140B108B2}" type="datetime1">
              <a:rPr lang="en-US" smtClean="0"/>
              <a:pPr/>
              <a:t>10/12/11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CIS 110 (11fa) - University of Pennsylvania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19200" y="1752600"/>
            <a:ext cx="6400800" cy="3352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01  Scanner in = </a:t>
            </a:r>
            <a:r>
              <a:rPr lang="en-US" sz="3200" b="1" dirty="0" smtClean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 Scanner(</a:t>
            </a:r>
            <a:r>
              <a:rPr lang="en-US" sz="3200" b="1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3200" b="1" i="1" dirty="0" err="1" smtClean="0">
                <a:solidFill>
                  <a:srgbClr val="0000C0"/>
                </a:solidFill>
                <a:latin typeface="Consolas"/>
              </a:rPr>
              <a:t>in</a:t>
            </a:r>
            <a:r>
              <a:rPr lang="en-US" sz="3200" b="1" i="1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02  </a:t>
            </a:r>
            <a:r>
              <a:rPr lang="en-US" sz="320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3200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3200" i="1" dirty="0" err="1" smtClean="0">
                <a:solidFill>
                  <a:srgbClr val="000000"/>
                </a:solidFill>
                <a:latin typeface="Consolas"/>
              </a:rPr>
              <a:t>.print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3200" i="1" dirty="0" smtClean="0">
                <a:solidFill>
                  <a:srgbClr val="2A00FF"/>
                </a:solidFill>
                <a:latin typeface="Consolas"/>
              </a:rPr>
              <a:t>"n? "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sz="3200" b="1" dirty="0" smtClean="0">
                <a:solidFill>
                  <a:srgbClr val="7F0055"/>
                </a:solidFill>
                <a:latin typeface="Consolas"/>
              </a:rPr>
              <a:t>03  </a:t>
            </a:r>
            <a:r>
              <a:rPr lang="en-US" sz="32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 n = </a:t>
            </a:r>
            <a:r>
              <a:rPr lang="en-US" sz="3200" b="1" dirty="0" err="1" smtClean="0">
                <a:solidFill>
                  <a:srgbClr val="000000"/>
                </a:solidFill>
                <a:latin typeface="Consolas"/>
              </a:rPr>
              <a:t>in.nextInt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04  </a:t>
            </a:r>
            <a:r>
              <a:rPr lang="en-US" sz="320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3200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3200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3200" dirty="0" smtClean="0">
                <a:latin typeface="Consolas"/>
              </a:rPr>
              <a:t>05  </a:t>
            </a:r>
          </a:p>
          <a:p>
            <a:r>
              <a:rPr lang="en-US" sz="3200" b="1" dirty="0" smtClean="0">
                <a:solidFill>
                  <a:srgbClr val="7F0055"/>
                </a:solidFill>
                <a:latin typeface="Consolas"/>
              </a:rPr>
              <a:t>06  </a:t>
            </a:r>
            <a:r>
              <a:rPr lang="en-US" sz="32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 sum = 0;</a:t>
            </a:r>
          </a:p>
          <a:p>
            <a:r>
              <a:rPr lang="nn-NO" sz="3200" b="1" dirty="0" smtClean="0">
                <a:solidFill>
                  <a:srgbClr val="7F0055"/>
                </a:solidFill>
                <a:latin typeface="Consolas"/>
              </a:rPr>
              <a:t>07  for</a:t>
            </a:r>
            <a:r>
              <a:rPr lang="nn-NO" sz="3200" b="1" dirty="0" smtClean="0">
                <a:solidFill>
                  <a:srgbClr val="000000"/>
                </a:solidFill>
                <a:latin typeface="Consolas"/>
              </a:rPr>
              <a:t> (</a:t>
            </a:r>
            <a:r>
              <a:rPr lang="nn-NO" sz="3200" b="1" dirty="0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sz="3200" b="1" dirty="0" smtClean="0">
                <a:solidFill>
                  <a:srgbClr val="000000"/>
                </a:solidFill>
                <a:latin typeface="Consolas"/>
              </a:rPr>
              <a:t> i = 0; i &lt; n; i++) {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08    sum += </a:t>
            </a:r>
            <a:r>
              <a:rPr lang="en-US" sz="3200" dirty="0" err="1" smtClean="0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09  }</a:t>
            </a:r>
          </a:p>
          <a:p>
            <a:pPr marL="514350" indent="-514350">
              <a:buAutoNum type="arabicPlain" startAt="10"/>
            </a:pPr>
            <a:r>
              <a:rPr lang="en-US" sz="320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3200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3200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3200" i="1" dirty="0" smtClean="0">
                <a:solidFill>
                  <a:srgbClr val="2A00FF"/>
                </a:solidFill>
                <a:latin typeface="Consolas"/>
              </a:rPr>
              <a:t>"Sum of 1 to "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 +</a:t>
            </a:r>
          </a:p>
          <a:p>
            <a:pPr marL="514350" indent="-514350"/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      n + </a:t>
            </a:r>
            <a:r>
              <a:rPr lang="en-US" sz="3200" i="1" dirty="0" smtClean="0">
                <a:solidFill>
                  <a:srgbClr val="2A00FF"/>
                </a:solidFill>
                <a:latin typeface="Consolas"/>
              </a:rPr>
              <a:t>" is "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 + sum + </a:t>
            </a:r>
            <a:r>
              <a:rPr lang="en-US" sz="3200" i="1" dirty="0" smtClean="0">
                <a:solidFill>
                  <a:srgbClr val="2A00FF"/>
                </a:solidFill>
                <a:latin typeface="Consolas"/>
              </a:rPr>
              <a:t>"."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);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57200" y="36576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09800" y="54864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1219200" y="5486400"/>
            <a:ext cx="9906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in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4495800" y="54864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3505200" y="5486400"/>
            <a:ext cx="9906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6858000" y="54864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5867400" y="5486400"/>
            <a:ext cx="9906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sum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7696200" y="46482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/>
              <a:t>0</a:t>
            </a:r>
            <a:endParaRPr lang="en-US" sz="2800" b="1" u="sng" dirty="0"/>
          </a:p>
        </p:txBody>
      </p:sp>
      <p:sp>
        <p:nvSpPr>
          <p:cNvPr id="17" name="Rectangle 16"/>
          <p:cNvSpPr/>
          <p:nvPr/>
        </p:nvSpPr>
        <p:spPr>
          <a:xfrm>
            <a:off x="6705600" y="4648200"/>
            <a:ext cx="9906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i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Sum Trace (8)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CB4E-BA96-4CD5-B412-5A3140B108B2}" type="datetime1">
              <a:rPr lang="en-US" smtClean="0"/>
              <a:pPr/>
              <a:t>10/12/11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CIS 110 (11fa) - University of Pennsylvania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19200" y="1752600"/>
            <a:ext cx="6400800" cy="3352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01  Scanner in = </a:t>
            </a:r>
            <a:r>
              <a:rPr lang="en-US" sz="3200" b="1" dirty="0" smtClean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 Scanner(</a:t>
            </a:r>
            <a:r>
              <a:rPr lang="en-US" sz="3200" b="1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3200" b="1" i="1" dirty="0" err="1" smtClean="0">
                <a:solidFill>
                  <a:srgbClr val="0000C0"/>
                </a:solidFill>
                <a:latin typeface="Consolas"/>
              </a:rPr>
              <a:t>in</a:t>
            </a:r>
            <a:r>
              <a:rPr lang="en-US" sz="3200" b="1" i="1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02  </a:t>
            </a:r>
            <a:r>
              <a:rPr lang="en-US" sz="320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3200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3200" i="1" dirty="0" err="1" smtClean="0">
                <a:solidFill>
                  <a:srgbClr val="000000"/>
                </a:solidFill>
                <a:latin typeface="Consolas"/>
              </a:rPr>
              <a:t>.print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3200" i="1" dirty="0" smtClean="0">
                <a:solidFill>
                  <a:srgbClr val="2A00FF"/>
                </a:solidFill>
                <a:latin typeface="Consolas"/>
              </a:rPr>
              <a:t>"n? "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sz="3200" b="1" dirty="0" smtClean="0">
                <a:solidFill>
                  <a:srgbClr val="7F0055"/>
                </a:solidFill>
                <a:latin typeface="Consolas"/>
              </a:rPr>
              <a:t>03  </a:t>
            </a:r>
            <a:r>
              <a:rPr lang="en-US" sz="32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 n = </a:t>
            </a:r>
            <a:r>
              <a:rPr lang="en-US" sz="3200" b="1" dirty="0" err="1" smtClean="0">
                <a:solidFill>
                  <a:srgbClr val="000000"/>
                </a:solidFill>
                <a:latin typeface="Consolas"/>
              </a:rPr>
              <a:t>in.nextInt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04  </a:t>
            </a:r>
            <a:r>
              <a:rPr lang="en-US" sz="320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3200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3200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3200" dirty="0" smtClean="0">
                <a:latin typeface="Consolas"/>
              </a:rPr>
              <a:t>05  </a:t>
            </a:r>
          </a:p>
          <a:p>
            <a:r>
              <a:rPr lang="en-US" sz="3200" b="1" dirty="0" smtClean="0">
                <a:solidFill>
                  <a:srgbClr val="7F0055"/>
                </a:solidFill>
                <a:latin typeface="Consolas"/>
              </a:rPr>
              <a:t>06  </a:t>
            </a:r>
            <a:r>
              <a:rPr lang="en-US" sz="32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 sum = 0;</a:t>
            </a:r>
          </a:p>
          <a:p>
            <a:r>
              <a:rPr lang="nn-NO" sz="3200" b="1" dirty="0" smtClean="0">
                <a:solidFill>
                  <a:srgbClr val="7F0055"/>
                </a:solidFill>
                <a:latin typeface="Consolas"/>
              </a:rPr>
              <a:t>07  for</a:t>
            </a:r>
            <a:r>
              <a:rPr lang="nn-NO" sz="3200" b="1" dirty="0" smtClean="0">
                <a:solidFill>
                  <a:srgbClr val="000000"/>
                </a:solidFill>
                <a:latin typeface="Consolas"/>
              </a:rPr>
              <a:t> (</a:t>
            </a:r>
            <a:r>
              <a:rPr lang="nn-NO" sz="3200" b="1" dirty="0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sz="3200" b="1" dirty="0" smtClean="0">
                <a:solidFill>
                  <a:srgbClr val="000000"/>
                </a:solidFill>
                <a:latin typeface="Consolas"/>
              </a:rPr>
              <a:t> i = 0; i &lt; n; i++) {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08    sum += </a:t>
            </a:r>
            <a:r>
              <a:rPr lang="en-US" sz="3200" dirty="0" err="1" smtClean="0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09  }</a:t>
            </a:r>
          </a:p>
          <a:p>
            <a:pPr marL="514350" indent="-514350">
              <a:buAutoNum type="arabicPlain" startAt="10"/>
            </a:pPr>
            <a:r>
              <a:rPr lang="en-US" sz="320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3200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3200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3200" i="1" dirty="0" smtClean="0">
                <a:solidFill>
                  <a:srgbClr val="2A00FF"/>
                </a:solidFill>
                <a:latin typeface="Consolas"/>
              </a:rPr>
              <a:t>"Sum of 1 to "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 +</a:t>
            </a:r>
          </a:p>
          <a:p>
            <a:pPr marL="514350" indent="-514350"/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      n + </a:t>
            </a:r>
            <a:r>
              <a:rPr lang="en-US" sz="3200" i="1" dirty="0" smtClean="0">
                <a:solidFill>
                  <a:srgbClr val="2A00FF"/>
                </a:solidFill>
                <a:latin typeface="Consolas"/>
              </a:rPr>
              <a:t>" is "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 + sum + </a:t>
            </a:r>
            <a:r>
              <a:rPr lang="en-US" sz="3200" i="1" dirty="0" smtClean="0">
                <a:solidFill>
                  <a:srgbClr val="2A00FF"/>
                </a:solidFill>
                <a:latin typeface="Consolas"/>
              </a:rPr>
              <a:t>"."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);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57200" y="38862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09800" y="54864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1219200" y="5486400"/>
            <a:ext cx="9906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in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4495800" y="54864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3505200" y="5486400"/>
            <a:ext cx="9906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6858000" y="54864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/>
              <a:t>0</a:t>
            </a:r>
            <a:endParaRPr lang="en-US" sz="2800" b="1" u="sng" dirty="0"/>
          </a:p>
        </p:txBody>
      </p:sp>
      <p:sp>
        <p:nvSpPr>
          <p:cNvPr id="15" name="Rectangle 14"/>
          <p:cNvSpPr/>
          <p:nvPr/>
        </p:nvSpPr>
        <p:spPr>
          <a:xfrm>
            <a:off x="5867400" y="5486400"/>
            <a:ext cx="9906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sum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7696200" y="46482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6705600" y="4648200"/>
            <a:ext cx="9906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i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Sum Trace (9)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CB4E-BA96-4CD5-B412-5A3140B108B2}" type="datetime1">
              <a:rPr lang="en-US" smtClean="0"/>
              <a:pPr/>
              <a:t>10/12/11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CIS 110 (11fa) - University of Pennsylvania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19200" y="1752600"/>
            <a:ext cx="6400800" cy="3352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01  Scanner in = </a:t>
            </a:r>
            <a:r>
              <a:rPr lang="en-US" sz="3200" b="1" dirty="0" smtClean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 Scanner(</a:t>
            </a:r>
            <a:r>
              <a:rPr lang="en-US" sz="3200" b="1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3200" b="1" i="1" dirty="0" err="1" smtClean="0">
                <a:solidFill>
                  <a:srgbClr val="0000C0"/>
                </a:solidFill>
                <a:latin typeface="Consolas"/>
              </a:rPr>
              <a:t>in</a:t>
            </a:r>
            <a:r>
              <a:rPr lang="en-US" sz="3200" b="1" i="1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02  </a:t>
            </a:r>
            <a:r>
              <a:rPr lang="en-US" sz="320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3200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3200" i="1" dirty="0" err="1" smtClean="0">
                <a:solidFill>
                  <a:srgbClr val="000000"/>
                </a:solidFill>
                <a:latin typeface="Consolas"/>
              </a:rPr>
              <a:t>.print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3200" i="1" dirty="0" smtClean="0">
                <a:solidFill>
                  <a:srgbClr val="2A00FF"/>
                </a:solidFill>
                <a:latin typeface="Consolas"/>
              </a:rPr>
              <a:t>"n? "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sz="3200" b="1" dirty="0" smtClean="0">
                <a:solidFill>
                  <a:srgbClr val="7F0055"/>
                </a:solidFill>
                <a:latin typeface="Consolas"/>
              </a:rPr>
              <a:t>03  </a:t>
            </a:r>
            <a:r>
              <a:rPr lang="en-US" sz="32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 n = </a:t>
            </a:r>
            <a:r>
              <a:rPr lang="en-US" sz="3200" b="1" dirty="0" err="1" smtClean="0">
                <a:solidFill>
                  <a:srgbClr val="000000"/>
                </a:solidFill>
                <a:latin typeface="Consolas"/>
              </a:rPr>
              <a:t>in.nextInt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04  </a:t>
            </a:r>
            <a:r>
              <a:rPr lang="en-US" sz="320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3200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3200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3200" dirty="0" smtClean="0">
                <a:latin typeface="Consolas"/>
              </a:rPr>
              <a:t>05  </a:t>
            </a:r>
          </a:p>
          <a:p>
            <a:r>
              <a:rPr lang="en-US" sz="3200" b="1" dirty="0" smtClean="0">
                <a:solidFill>
                  <a:srgbClr val="7F0055"/>
                </a:solidFill>
                <a:latin typeface="Consolas"/>
              </a:rPr>
              <a:t>06  </a:t>
            </a:r>
            <a:r>
              <a:rPr lang="en-US" sz="32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 sum = 0;</a:t>
            </a:r>
          </a:p>
          <a:p>
            <a:r>
              <a:rPr lang="nn-NO" sz="3200" b="1" dirty="0" smtClean="0">
                <a:solidFill>
                  <a:srgbClr val="7F0055"/>
                </a:solidFill>
                <a:latin typeface="Consolas"/>
              </a:rPr>
              <a:t>07  for</a:t>
            </a:r>
            <a:r>
              <a:rPr lang="nn-NO" sz="3200" b="1" dirty="0" smtClean="0">
                <a:solidFill>
                  <a:srgbClr val="000000"/>
                </a:solidFill>
                <a:latin typeface="Consolas"/>
              </a:rPr>
              <a:t> (</a:t>
            </a:r>
            <a:r>
              <a:rPr lang="nn-NO" sz="3200" b="1" dirty="0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sz="3200" b="1" dirty="0" smtClean="0">
                <a:solidFill>
                  <a:srgbClr val="000000"/>
                </a:solidFill>
                <a:latin typeface="Consolas"/>
              </a:rPr>
              <a:t> i = 0; i &lt; n; i++) {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08    sum += </a:t>
            </a:r>
            <a:r>
              <a:rPr lang="en-US" sz="3200" dirty="0" err="1" smtClean="0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09  }</a:t>
            </a:r>
          </a:p>
          <a:p>
            <a:pPr marL="514350" indent="-514350">
              <a:buAutoNum type="arabicPlain" startAt="10"/>
            </a:pPr>
            <a:r>
              <a:rPr lang="en-US" sz="320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3200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3200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3200" i="1" dirty="0" smtClean="0">
                <a:solidFill>
                  <a:srgbClr val="2A00FF"/>
                </a:solidFill>
                <a:latin typeface="Consolas"/>
              </a:rPr>
              <a:t>"Sum of 1 to "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 +</a:t>
            </a:r>
          </a:p>
          <a:p>
            <a:pPr marL="514350" indent="-514350"/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      n + </a:t>
            </a:r>
            <a:r>
              <a:rPr lang="en-US" sz="3200" i="1" dirty="0" smtClean="0">
                <a:solidFill>
                  <a:srgbClr val="2A00FF"/>
                </a:solidFill>
                <a:latin typeface="Consolas"/>
              </a:rPr>
              <a:t>" is "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 + sum + </a:t>
            </a:r>
            <a:r>
              <a:rPr lang="en-US" sz="3200" i="1" dirty="0" smtClean="0">
                <a:solidFill>
                  <a:srgbClr val="2A00FF"/>
                </a:solidFill>
                <a:latin typeface="Consolas"/>
              </a:rPr>
              <a:t>"."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);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57200" y="34290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09800" y="54864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1219200" y="5486400"/>
            <a:ext cx="9906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in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4495800" y="54864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3505200" y="5486400"/>
            <a:ext cx="9906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6858000" y="54864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5867400" y="5486400"/>
            <a:ext cx="9906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sum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7696200" y="46482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/>
              <a:t>1</a:t>
            </a:r>
            <a:endParaRPr lang="en-US" sz="2800" b="1" u="sng" dirty="0"/>
          </a:p>
        </p:txBody>
      </p:sp>
      <p:sp>
        <p:nvSpPr>
          <p:cNvPr id="17" name="Rectangle 16"/>
          <p:cNvSpPr/>
          <p:nvPr/>
        </p:nvSpPr>
        <p:spPr>
          <a:xfrm>
            <a:off x="6705600" y="4648200"/>
            <a:ext cx="9906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i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Sum Trace (10)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CB4E-BA96-4CD5-B412-5A3140B108B2}" type="datetime1">
              <a:rPr lang="en-US" smtClean="0"/>
              <a:pPr/>
              <a:t>10/12/11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CIS 110 (11fa) - University of Pennsylvania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19200" y="1752600"/>
            <a:ext cx="6400800" cy="3352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01  Scanner in = </a:t>
            </a:r>
            <a:r>
              <a:rPr lang="en-US" sz="3200" b="1" dirty="0" smtClean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 Scanner(</a:t>
            </a:r>
            <a:r>
              <a:rPr lang="en-US" sz="3200" b="1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3200" b="1" i="1" dirty="0" err="1" smtClean="0">
                <a:solidFill>
                  <a:srgbClr val="0000C0"/>
                </a:solidFill>
                <a:latin typeface="Consolas"/>
              </a:rPr>
              <a:t>in</a:t>
            </a:r>
            <a:r>
              <a:rPr lang="en-US" sz="3200" b="1" i="1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02  </a:t>
            </a:r>
            <a:r>
              <a:rPr lang="en-US" sz="320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3200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3200" i="1" dirty="0" err="1" smtClean="0">
                <a:solidFill>
                  <a:srgbClr val="000000"/>
                </a:solidFill>
                <a:latin typeface="Consolas"/>
              </a:rPr>
              <a:t>.print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3200" i="1" dirty="0" smtClean="0">
                <a:solidFill>
                  <a:srgbClr val="2A00FF"/>
                </a:solidFill>
                <a:latin typeface="Consolas"/>
              </a:rPr>
              <a:t>"n? "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sz="3200" b="1" dirty="0" smtClean="0">
                <a:solidFill>
                  <a:srgbClr val="7F0055"/>
                </a:solidFill>
                <a:latin typeface="Consolas"/>
              </a:rPr>
              <a:t>03  </a:t>
            </a:r>
            <a:r>
              <a:rPr lang="en-US" sz="32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 n = </a:t>
            </a:r>
            <a:r>
              <a:rPr lang="en-US" sz="3200" b="1" dirty="0" err="1" smtClean="0">
                <a:solidFill>
                  <a:srgbClr val="000000"/>
                </a:solidFill>
                <a:latin typeface="Consolas"/>
              </a:rPr>
              <a:t>in.nextInt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04  </a:t>
            </a:r>
            <a:r>
              <a:rPr lang="en-US" sz="320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3200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3200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3200" dirty="0" smtClean="0">
                <a:latin typeface="Consolas"/>
              </a:rPr>
              <a:t>05  </a:t>
            </a:r>
          </a:p>
          <a:p>
            <a:r>
              <a:rPr lang="en-US" sz="3200" b="1" dirty="0" smtClean="0">
                <a:solidFill>
                  <a:srgbClr val="7F0055"/>
                </a:solidFill>
                <a:latin typeface="Consolas"/>
              </a:rPr>
              <a:t>06  </a:t>
            </a:r>
            <a:r>
              <a:rPr lang="en-US" sz="32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 sum = 0;</a:t>
            </a:r>
          </a:p>
          <a:p>
            <a:r>
              <a:rPr lang="nn-NO" sz="3200" b="1" dirty="0" smtClean="0">
                <a:solidFill>
                  <a:srgbClr val="7F0055"/>
                </a:solidFill>
                <a:latin typeface="Consolas"/>
              </a:rPr>
              <a:t>07  for</a:t>
            </a:r>
            <a:r>
              <a:rPr lang="nn-NO" sz="3200" b="1" dirty="0" smtClean="0">
                <a:solidFill>
                  <a:srgbClr val="000000"/>
                </a:solidFill>
                <a:latin typeface="Consolas"/>
              </a:rPr>
              <a:t> (</a:t>
            </a:r>
            <a:r>
              <a:rPr lang="nn-NO" sz="3200" b="1" dirty="0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sz="3200" b="1" dirty="0" smtClean="0">
                <a:solidFill>
                  <a:srgbClr val="000000"/>
                </a:solidFill>
                <a:latin typeface="Consolas"/>
              </a:rPr>
              <a:t> i = 0; i &lt; n; i++) {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08    sum += </a:t>
            </a:r>
            <a:r>
              <a:rPr lang="en-US" sz="3200" dirty="0" err="1" smtClean="0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09  }</a:t>
            </a:r>
          </a:p>
          <a:p>
            <a:pPr marL="514350" indent="-514350">
              <a:buAutoNum type="arabicPlain" startAt="10"/>
            </a:pPr>
            <a:r>
              <a:rPr lang="en-US" sz="320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3200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3200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3200" i="1" dirty="0" smtClean="0">
                <a:solidFill>
                  <a:srgbClr val="2A00FF"/>
                </a:solidFill>
                <a:latin typeface="Consolas"/>
              </a:rPr>
              <a:t>"Sum of 1 to "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 +</a:t>
            </a:r>
          </a:p>
          <a:p>
            <a:pPr marL="514350" indent="-514350"/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      n + </a:t>
            </a:r>
            <a:r>
              <a:rPr lang="en-US" sz="3200" i="1" dirty="0" smtClean="0">
                <a:solidFill>
                  <a:srgbClr val="2A00FF"/>
                </a:solidFill>
                <a:latin typeface="Consolas"/>
              </a:rPr>
              <a:t>" is "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 + sum + </a:t>
            </a:r>
            <a:r>
              <a:rPr lang="en-US" sz="3200" i="1" dirty="0" smtClean="0">
                <a:solidFill>
                  <a:srgbClr val="2A00FF"/>
                </a:solidFill>
                <a:latin typeface="Consolas"/>
              </a:rPr>
              <a:t>"."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);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57200" y="36576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09800" y="54864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1219200" y="5486400"/>
            <a:ext cx="9906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in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4495800" y="54864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3505200" y="5486400"/>
            <a:ext cx="9906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6858000" y="54864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5867400" y="5486400"/>
            <a:ext cx="9906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sum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7696200" y="46482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6705600" y="4648200"/>
            <a:ext cx="9906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i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Sum Trace (11)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CB4E-BA96-4CD5-B412-5A3140B108B2}" type="datetime1">
              <a:rPr lang="en-US" smtClean="0"/>
              <a:pPr/>
              <a:t>10/12/11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CIS 110 (11fa) - University of Pennsylvania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19200" y="1752600"/>
            <a:ext cx="6400800" cy="3352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01  Scanner in = </a:t>
            </a:r>
            <a:r>
              <a:rPr lang="en-US" sz="3200" b="1" dirty="0" smtClean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 Scanner(</a:t>
            </a:r>
            <a:r>
              <a:rPr lang="en-US" sz="3200" b="1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3200" b="1" i="1" dirty="0" err="1" smtClean="0">
                <a:solidFill>
                  <a:srgbClr val="0000C0"/>
                </a:solidFill>
                <a:latin typeface="Consolas"/>
              </a:rPr>
              <a:t>in</a:t>
            </a:r>
            <a:r>
              <a:rPr lang="en-US" sz="3200" b="1" i="1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02  </a:t>
            </a:r>
            <a:r>
              <a:rPr lang="en-US" sz="320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3200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3200" i="1" dirty="0" err="1" smtClean="0">
                <a:solidFill>
                  <a:srgbClr val="000000"/>
                </a:solidFill>
                <a:latin typeface="Consolas"/>
              </a:rPr>
              <a:t>.print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3200" i="1" dirty="0" smtClean="0">
                <a:solidFill>
                  <a:srgbClr val="2A00FF"/>
                </a:solidFill>
                <a:latin typeface="Consolas"/>
              </a:rPr>
              <a:t>"n? "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sz="3200" b="1" dirty="0" smtClean="0">
                <a:solidFill>
                  <a:srgbClr val="7F0055"/>
                </a:solidFill>
                <a:latin typeface="Consolas"/>
              </a:rPr>
              <a:t>03  </a:t>
            </a:r>
            <a:r>
              <a:rPr lang="en-US" sz="32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 n = </a:t>
            </a:r>
            <a:r>
              <a:rPr lang="en-US" sz="3200" b="1" dirty="0" err="1" smtClean="0">
                <a:solidFill>
                  <a:srgbClr val="000000"/>
                </a:solidFill>
                <a:latin typeface="Consolas"/>
              </a:rPr>
              <a:t>in.nextInt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04  </a:t>
            </a:r>
            <a:r>
              <a:rPr lang="en-US" sz="320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3200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3200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3200" dirty="0" smtClean="0">
                <a:latin typeface="Consolas"/>
              </a:rPr>
              <a:t>05  </a:t>
            </a:r>
          </a:p>
          <a:p>
            <a:r>
              <a:rPr lang="en-US" sz="3200" b="1" dirty="0" smtClean="0">
                <a:solidFill>
                  <a:srgbClr val="7F0055"/>
                </a:solidFill>
                <a:latin typeface="Consolas"/>
              </a:rPr>
              <a:t>06  </a:t>
            </a:r>
            <a:r>
              <a:rPr lang="en-US" sz="32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 sum = 0;</a:t>
            </a:r>
          </a:p>
          <a:p>
            <a:r>
              <a:rPr lang="nn-NO" sz="3200" b="1" dirty="0" smtClean="0">
                <a:solidFill>
                  <a:srgbClr val="7F0055"/>
                </a:solidFill>
                <a:latin typeface="Consolas"/>
              </a:rPr>
              <a:t>07  for</a:t>
            </a:r>
            <a:r>
              <a:rPr lang="nn-NO" sz="3200" b="1" dirty="0" smtClean="0">
                <a:solidFill>
                  <a:srgbClr val="000000"/>
                </a:solidFill>
                <a:latin typeface="Consolas"/>
              </a:rPr>
              <a:t> (</a:t>
            </a:r>
            <a:r>
              <a:rPr lang="nn-NO" sz="3200" b="1" dirty="0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sz="3200" b="1" dirty="0" smtClean="0">
                <a:solidFill>
                  <a:srgbClr val="000000"/>
                </a:solidFill>
                <a:latin typeface="Consolas"/>
              </a:rPr>
              <a:t> i = 0; i &lt; n; i++) {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08    sum += </a:t>
            </a:r>
            <a:r>
              <a:rPr lang="en-US" sz="3200" dirty="0" err="1" smtClean="0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09  }</a:t>
            </a:r>
          </a:p>
          <a:p>
            <a:pPr marL="514350" indent="-514350">
              <a:buAutoNum type="arabicPlain" startAt="10"/>
            </a:pPr>
            <a:r>
              <a:rPr lang="en-US" sz="320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3200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3200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3200" i="1" dirty="0" smtClean="0">
                <a:solidFill>
                  <a:srgbClr val="2A00FF"/>
                </a:solidFill>
                <a:latin typeface="Consolas"/>
              </a:rPr>
              <a:t>"Sum of 1 to "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 +</a:t>
            </a:r>
          </a:p>
          <a:p>
            <a:pPr marL="514350" indent="-514350"/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      n + </a:t>
            </a:r>
            <a:r>
              <a:rPr lang="en-US" sz="3200" i="1" dirty="0" smtClean="0">
                <a:solidFill>
                  <a:srgbClr val="2A00FF"/>
                </a:solidFill>
                <a:latin typeface="Consolas"/>
              </a:rPr>
              <a:t>" is "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 + sum + </a:t>
            </a:r>
            <a:r>
              <a:rPr lang="en-US" sz="3200" i="1" dirty="0" smtClean="0">
                <a:solidFill>
                  <a:srgbClr val="2A00FF"/>
                </a:solidFill>
                <a:latin typeface="Consolas"/>
              </a:rPr>
              <a:t>"."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);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57200" y="38862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09800" y="54864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1219200" y="5486400"/>
            <a:ext cx="9906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in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4495800" y="54864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3505200" y="5486400"/>
            <a:ext cx="9906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6858000" y="54864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/>
              <a:t>1</a:t>
            </a:r>
            <a:endParaRPr lang="en-US" sz="2800" b="1" u="sng" dirty="0"/>
          </a:p>
        </p:txBody>
      </p:sp>
      <p:sp>
        <p:nvSpPr>
          <p:cNvPr id="15" name="Rectangle 14"/>
          <p:cNvSpPr/>
          <p:nvPr/>
        </p:nvSpPr>
        <p:spPr>
          <a:xfrm>
            <a:off x="5867400" y="5486400"/>
            <a:ext cx="9906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sum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7696200" y="46482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6705600" y="4648200"/>
            <a:ext cx="9906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i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9574-CC7A-4DE5-8D6D-D9230492D074}" type="datetime1">
              <a:rPr lang="en-US" smtClean="0"/>
              <a:pPr/>
              <a:t>10/12/11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CIS 110 (11fa) - University of Pennsylvania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F101D58F-B414-42D1-A548-AD414A599B1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2" descr="D:\Users\kambing\Desktop\pi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533400"/>
            <a:ext cx="4874271" cy="2437136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762000"/>
            <a:ext cx="2860338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429000"/>
            <a:ext cx="419709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Sum Trace (12)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CB4E-BA96-4CD5-B412-5A3140B108B2}" type="datetime1">
              <a:rPr lang="en-US" smtClean="0"/>
              <a:pPr/>
              <a:t>10/12/11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CIS 110 (11fa) - University of Pennsylvania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19200" y="1752600"/>
            <a:ext cx="6400800" cy="3352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01  Scanner in = </a:t>
            </a:r>
            <a:r>
              <a:rPr lang="en-US" sz="3200" b="1" dirty="0" smtClean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 Scanner(</a:t>
            </a:r>
            <a:r>
              <a:rPr lang="en-US" sz="3200" b="1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3200" b="1" i="1" dirty="0" err="1" smtClean="0">
                <a:solidFill>
                  <a:srgbClr val="0000C0"/>
                </a:solidFill>
                <a:latin typeface="Consolas"/>
              </a:rPr>
              <a:t>in</a:t>
            </a:r>
            <a:r>
              <a:rPr lang="en-US" sz="3200" b="1" i="1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02  </a:t>
            </a:r>
            <a:r>
              <a:rPr lang="en-US" sz="320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3200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3200" i="1" dirty="0" err="1" smtClean="0">
                <a:solidFill>
                  <a:srgbClr val="000000"/>
                </a:solidFill>
                <a:latin typeface="Consolas"/>
              </a:rPr>
              <a:t>.print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3200" i="1" dirty="0" smtClean="0">
                <a:solidFill>
                  <a:srgbClr val="2A00FF"/>
                </a:solidFill>
                <a:latin typeface="Consolas"/>
              </a:rPr>
              <a:t>"n? "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sz="3200" b="1" dirty="0" smtClean="0">
                <a:solidFill>
                  <a:srgbClr val="7F0055"/>
                </a:solidFill>
                <a:latin typeface="Consolas"/>
              </a:rPr>
              <a:t>03  </a:t>
            </a:r>
            <a:r>
              <a:rPr lang="en-US" sz="32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 n = </a:t>
            </a:r>
            <a:r>
              <a:rPr lang="en-US" sz="3200" b="1" dirty="0" err="1" smtClean="0">
                <a:solidFill>
                  <a:srgbClr val="000000"/>
                </a:solidFill>
                <a:latin typeface="Consolas"/>
              </a:rPr>
              <a:t>in.nextInt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04  </a:t>
            </a:r>
            <a:r>
              <a:rPr lang="en-US" sz="320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3200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3200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3200" dirty="0" smtClean="0">
                <a:latin typeface="Consolas"/>
              </a:rPr>
              <a:t>05  </a:t>
            </a:r>
          </a:p>
          <a:p>
            <a:r>
              <a:rPr lang="en-US" sz="3200" b="1" dirty="0" smtClean="0">
                <a:solidFill>
                  <a:srgbClr val="7F0055"/>
                </a:solidFill>
                <a:latin typeface="Consolas"/>
              </a:rPr>
              <a:t>06  </a:t>
            </a:r>
            <a:r>
              <a:rPr lang="en-US" sz="32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 sum = 0;</a:t>
            </a:r>
          </a:p>
          <a:p>
            <a:r>
              <a:rPr lang="nn-NO" sz="3200" b="1" dirty="0" smtClean="0">
                <a:solidFill>
                  <a:srgbClr val="7F0055"/>
                </a:solidFill>
                <a:latin typeface="Consolas"/>
              </a:rPr>
              <a:t>07  for</a:t>
            </a:r>
            <a:r>
              <a:rPr lang="nn-NO" sz="3200" b="1" dirty="0" smtClean="0">
                <a:solidFill>
                  <a:srgbClr val="000000"/>
                </a:solidFill>
                <a:latin typeface="Consolas"/>
              </a:rPr>
              <a:t> (</a:t>
            </a:r>
            <a:r>
              <a:rPr lang="nn-NO" sz="3200" b="1" dirty="0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sz="3200" b="1" dirty="0" smtClean="0">
                <a:solidFill>
                  <a:srgbClr val="000000"/>
                </a:solidFill>
                <a:latin typeface="Consolas"/>
              </a:rPr>
              <a:t> i = 0; i &lt; n; i++) {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08    sum += </a:t>
            </a:r>
            <a:r>
              <a:rPr lang="en-US" sz="3200" dirty="0" err="1" smtClean="0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09  }</a:t>
            </a:r>
          </a:p>
          <a:p>
            <a:pPr marL="514350" indent="-514350">
              <a:buAutoNum type="arabicPlain" startAt="10"/>
            </a:pPr>
            <a:r>
              <a:rPr lang="en-US" sz="320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3200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3200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3200" i="1" dirty="0" smtClean="0">
                <a:solidFill>
                  <a:srgbClr val="2A00FF"/>
                </a:solidFill>
                <a:latin typeface="Consolas"/>
              </a:rPr>
              <a:t>"Sum of 1 to "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 +</a:t>
            </a:r>
          </a:p>
          <a:p>
            <a:pPr marL="514350" indent="-514350"/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      n + </a:t>
            </a:r>
            <a:r>
              <a:rPr lang="en-US" sz="3200" i="1" dirty="0" smtClean="0">
                <a:solidFill>
                  <a:srgbClr val="2A00FF"/>
                </a:solidFill>
                <a:latin typeface="Consolas"/>
              </a:rPr>
              <a:t>" is "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 + sum + </a:t>
            </a:r>
            <a:r>
              <a:rPr lang="en-US" sz="3200" i="1" dirty="0" smtClean="0">
                <a:solidFill>
                  <a:srgbClr val="2A00FF"/>
                </a:solidFill>
                <a:latin typeface="Consolas"/>
              </a:rPr>
              <a:t>"."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);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57200" y="34290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09800" y="54864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1219200" y="5486400"/>
            <a:ext cx="9906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in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4495800" y="54864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3505200" y="5486400"/>
            <a:ext cx="9906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6858000" y="54864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5867400" y="5486400"/>
            <a:ext cx="9906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sum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7696200" y="46482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/>
              <a:t>2</a:t>
            </a:r>
            <a:endParaRPr lang="en-US" sz="2800" b="1" u="sng" dirty="0"/>
          </a:p>
        </p:txBody>
      </p:sp>
      <p:sp>
        <p:nvSpPr>
          <p:cNvPr id="17" name="Rectangle 16"/>
          <p:cNvSpPr/>
          <p:nvPr/>
        </p:nvSpPr>
        <p:spPr>
          <a:xfrm>
            <a:off x="6705600" y="4648200"/>
            <a:ext cx="9906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i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Sum Trace (13)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CB4E-BA96-4CD5-B412-5A3140B108B2}" type="datetime1">
              <a:rPr lang="en-US" smtClean="0"/>
              <a:pPr/>
              <a:t>10/12/11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CIS 110 (11fa) - University of Pennsylvania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19200" y="1752600"/>
            <a:ext cx="6400800" cy="3352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01  Scanner in = </a:t>
            </a:r>
            <a:r>
              <a:rPr lang="en-US" sz="3200" b="1" dirty="0" smtClean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 Scanner(</a:t>
            </a:r>
            <a:r>
              <a:rPr lang="en-US" sz="3200" b="1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3200" b="1" i="1" dirty="0" err="1" smtClean="0">
                <a:solidFill>
                  <a:srgbClr val="0000C0"/>
                </a:solidFill>
                <a:latin typeface="Consolas"/>
              </a:rPr>
              <a:t>in</a:t>
            </a:r>
            <a:r>
              <a:rPr lang="en-US" sz="3200" b="1" i="1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02  </a:t>
            </a:r>
            <a:r>
              <a:rPr lang="en-US" sz="320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3200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3200" i="1" dirty="0" err="1" smtClean="0">
                <a:solidFill>
                  <a:srgbClr val="000000"/>
                </a:solidFill>
                <a:latin typeface="Consolas"/>
              </a:rPr>
              <a:t>.print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3200" i="1" dirty="0" smtClean="0">
                <a:solidFill>
                  <a:srgbClr val="2A00FF"/>
                </a:solidFill>
                <a:latin typeface="Consolas"/>
              </a:rPr>
              <a:t>"n? "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sz="3200" b="1" dirty="0" smtClean="0">
                <a:solidFill>
                  <a:srgbClr val="7F0055"/>
                </a:solidFill>
                <a:latin typeface="Consolas"/>
              </a:rPr>
              <a:t>03  </a:t>
            </a:r>
            <a:r>
              <a:rPr lang="en-US" sz="32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 n = </a:t>
            </a:r>
            <a:r>
              <a:rPr lang="en-US" sz="3200" b="1" dirty="0" err="1" smtClean="0">
                <a:solidFill>
                  <a:srgbClr val="000000"/>
                </a:solidFill>
                <a:latin typeface="Consolas"/>
              </a:rPr>
              <a:t>in.nextInt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04  </a:t>
            </a:r>
            <a:r>
              <a:rPr lang="en-US" sz="320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3200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3200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3200" dirty="0" smtClean="0">
                <a:latin typeface="Consolas"/>
              </a:rPr>
              <a:t>05  </a:t>
            </a:r>
          </a:p>
          <a:p>
            <a:r>
              <a:rPr lang="en-US" sz="3200" b="1" dirty="0" smtClean="0">
                <a:solidFill>
                  <a:srgbClr val="7F0055"/>
                </a:solidFill>
                <a:latin typeface="Consolas"/>
              </a:rPr>
              <a:t>06  </a:t>
            </a:r>
            <a:r>
              <a:rPr lang="en-US" sz="32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 sum = 0;</a:t>
            </a:r>
          </a:p>
          <a:p>
            <a:r>
              <a:rPr lang="nn-NO" sz="3200" b="1" dirty="0" smtClean="0">
                <a:solidFill>
                  <a:srgbClr val="7F0055"/>
                </a:solidFill>
                <a:latin typeface="Consolas"/>
              </a:rPr>
              <a:t>07  for</a:t>
            </a:r>
            <a:r>
              <a:rPr lang="nn-NO" sz="3200" b="1" dirty="0" smtClean="0">
                <a:solidFill>
                  <a:srgbClr val="000000"/>
                </a:solidFill>
                <a:latin typeface="Consolas"/>
              </a:rPr>
              <a:t> (</a:t>
            </a:r>
            <a:r>
              <a:rPr lang="nn-NO" sz="3200" b="1" dirty="0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sz="3200" b="1" dirty="0" smtClean="0">
                <a:solidFill>
                  <a:srgbClr val="000000"/>
                </a:solidFill>
                <a:latin typeface="Consolas"/>
              </a:rPr>
              <a:t> i = 0; i &lt; n; i++) {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08    sum += </a:t>
            </a:r>
            <a:r>
              <a:rPr lang="en-US" sz="3200" dirty="0" err="1" smtClean="0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09  }</a:t>
            </a:r>
          </a:p>
          <a:p>
            <a:pPr marL="514350" indent="-514350">
              <a:buAutoNum type="arabicPlain" startAt="10"/>
            </a:pPr>
            <a:r>
              <a:rPr lang="en-US" sz="320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3200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3200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3200" i="1" dirty="0" smtClean="0">
                <a:solidFill>
                  <a:srgbClr val="2A00FF"/>
                </a:solidFill>
                <a:latin typeface="Consolas"/>
              </a:rPr>
              <a:t>"Sum of 1 to "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 +</a:t>
            </a:r>
          </a:p>
          <a:p>
            <a:pPr marL="514350" indent="-514350"/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      n + </a:t>
            </a:r>
            <a:r>
              <a:rPr lang="en-US" sz="3200" i="1" dirty="0" smtClean="0">
                <a:solidFill>
                  <a:srgbClr val="2A00FF"/>
                </a:solidFill>
                <a:latin typeface="Consolas"/>
              </a:rPr>
              <a:t>" is "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 + sum + </a:t>
            </a:r>
            <a:r>
              <a:rPr lang="en-US" sz="3200" i="1" dirty="0" smtClean="0">
                <a:solidFill>
                  <a:srgbClr val="2A00FF"/>
                </a:solidFill>
                <a:latin typeface="Consolas"/>
              </a:rPr>
              <a:t>"."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);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57200" y="38862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09800" y="54864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1219200" y="5486400"/>
            <a:ext cx="9906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in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4495800" y="54864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3505200" y="5486400"/>
            <a:ext cx="9906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6858000" y="54864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/>
              <a:t>3</a:t>
            </a:r>
            <a:endParaRPr lang="en-US" sz="2800" b="1" u="sng" dirty="0"/>
          </a:p>
        </p:txBody>
      </p:sp>
      <p:sp>
        <p:nvSpPr>
          <p:cNvPr id="15" name="Rectangle 14"/>
          <p:cNvSpPr/>
          <p:nvPr/>
        </p:nvSpPr>
        <p:spPr>
          <a:xfrm>
            <a:off x="5867400" y="5486400"/>
            <a:ext cx="9906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sum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7696200" y="46482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6705600" y="4648200"/>
            <a:ext cx="9906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i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Sum Trace (13)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CB4E-BA96-4CD5-B412-5A3140B108B2}" type="datetime1">
              <a:rPr lang="en-US" smtClean="0"/>
              <a:pPr/>
              <a:t>10/12/11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CIS 110 (11fa) - University of Pennsylvania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19200" y="1752600"/>
            <a:ext cx="6400800" cy="3352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01  Scanner in = </a:t>
            </a:r>
            <a:r>
              <a:rPr lang="en-US" sz="3200" b="1" dirty="0" smtClean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 Scanner(</a:t>
            </a:r>
            <a:r>
              <a:rPr lang="en-US" sz="3200" b="1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3200" b="1" i="1" dirty="0" err="1" smtClean="0">
                <a:solidFill>
                  <a:srgbClr val="0000C0"/>
                </a:solidFill>
                <a:latin typeface="Consolas"/>
              </a:rPr>
              <a:t>in</a:t>
            </a:r>
            <a:r>
              <a:rPr lang="en-US" sz="3200" b="1" i="1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02  </a:t>
            </a:r>
            <a:r>
              <a:rPr lang="en-US" sz="320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3200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3200" i="1" dirty="0" err="1" smtClean="0">
                <a:solidFill>
                  <a:srgbClr val="000000"/>
                </a:solidFill>
                <a:latin typeface="Consolas"/>
              </a:rPr>
              <a:t>.print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3200" i="1" dirty="0" smtClean="0">
                <a:solidFill>
                  <a:srgbClr val="2A00FF"/>
                </a:solidFill>
                <a:latin typeface="Consolas"/>
              </a:rPr>
              <a:t>"n? "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sz="3200" b="1" dirty="0" smtClean="0">
                <a:solidFill>
                  <a:srgbClr val="7F0055"/>
                </a:solidFill>
                <a:latin typeface="Consolas"/>
              </a:rPr>
              <a:t>03  </a:t>
            </a:r>
            <a:r>
              <a:rPr lang="en-US" sz="32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 n = </a:t>
            </a:r>
            <a:r>
              <a:rPr lang="en-US" sz="3200" b="1" dirty="0" err="1" smtClean="0">
                <a:solidFill>
                  <a:srgbClr val="000000"/>
                </a:solidFill>
                <a:latin typeface="Consolas"/>
              </a:rPr>
              <a:t>in.nextInt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04  </a:t>
            </a:r>
            <a:r>
              <a:rPr lang="en-US" sz="320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3200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3200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3200" dirty="0" smtClean="0">
                <a:latin typeface="Consolas"/>
              </a:rPr>
              <a:t>05  </a:t>
            </a:r>
          </a:p>
          <a:p>
            <a:r>
              <a:rPr lang="en-US" sz="3200" b="1" dirty="0" smtClean="0">
                <a:solidFill>
                  <a:srgbClr val="7F0055"/>
                </a:solidFill>
                <a:latin typeface="Consolas"/>
              </a:rPr>
              <a:t>06  </a:t>
            </a:r>
            <a:r>
              <a:rPr lang="en-US" sz="32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 sum = 0;</a:t>
            </a:r>
          </a:p>
          <a:p>
            <a:r>
              <a:rPr lang="nn-NO" sz="3200" b="1" dirty="0" smtClean="0">
                <a:solidFill>
                  <a:srgbClr val="7F0055"/>
                </a:solidFill>
                <a:latin typeface="Consolas"/>
              </a:rPr>
              <a:t>07  for</a:t>
            </a:r>
            <a:r>
              <a:rPr lang="nn-NO" sz="3200" b="1" dirty="0" smtClean="0">
                <a:solidFill>
                  <a:srgbClr val="000000"/>
                </a:solidFill>
                <a:latin typeface="Consolas"/>
              </a:rPr>
              <a:t> (</a:t>
            </a:r>
            <a:r>
              <a:rPr lang="nn-NO" sz="3200" b="1" dirty="0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sz="3200" b="1" dirty="0" smtClean="0">
                <a:solidFill>
                  <a:srgbClr val="000000"/>
                </a:solidFill>
                <a:latin typeface="Consolas"/>
              </a:rPr>
              <a:t> i = 0; i &lt; n; i++) {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08    sum += </a:t>
            </a:r>
            <a:r>
              <a:rPr lang="en-US" sz="3200" dirty="0" err="1" smtClean="0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09  }</a:t>
            </a:r>
          </a:p>
          <a:p>
            <a:pPr marL="514350" indent="-514350">
              <a:buAutoNum type="arabicPlain" startAt="10"/>
            </a:pPr>
            <a:r>
              <a:rPr lang="en-US" sz="320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3200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3200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3200" i="1" dirty="0" smtClean="0">
                <a:solidFill>
                  <a:srgbClr val="2A00FF"/>
                </a:solidFill>
                <a:latin typeface="Consolas"/>
              </a:rPr>
              <a:t>"Sum of 1 to "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 +</a:t>
            </a:r>
          </a:p>
          <a:p>
            <a:pPr marL="514350" indent="-514350"/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      n + </a:t>
            </a:r>
            <a:r>
              <a:rPr lang="en-US" sz="3200" i="1" dirty="0" smtClean="0">
                <a:solidFill>
                  <a:srgbClr val="2A00FF"/>
                </a:solidFill>
                <a:latin typeface="Consolas"/>
              </a:rPr>
              <a:t>" is "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 + sum + </a:t>
            </a:r>
            <a:r>
              <a:rPr lang="en-US" sz="3200" i="1" dirty="0" smtClean="0">
                <a:solidFill>
                  <a:srgbClr val="2A00FF"/>
                </a:solidFill>
                <a:latin typeface="Consolas"/>
              </a:rPr>
              <a:t>"."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);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57200" y="34290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09800" y="54864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1219200" y="5486400"/>
            <a:ext cx="9906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in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4495800" y="54864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3505200" y="5486400"/>
            <a:ext cx="9906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6858000" y="54864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5867400" y="5486400"/>
            <a:ext cx="9906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sum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7696200" y="46482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/>
              <a:t>3</a:t>
            </a:r>
            <a:endParaRPr lang="en-US" sz="2800" b="1" u="sng" dirty="0"/>
          </a:p>
        </p:txBody>
      </p:sp>
      <p:sp>
        <p:nvSpPr>
          <p:cNvPr id="17" name="Rectangle 16"/>
          <p:cNvSpPr/>
          <p:nvPr/>
        </p:nvSpPr>
        <p:spPr>
          <a:xfrm>
            <a:off x="6705600" y="4648200"/>
            <a:ext cx="9906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i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Sum Trace (14)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CB4E-BA96-4CD5-B412-5A3140B108B2}" type="datetime1">
              <a:rPr lang="en-US" smtClean="0"/>
              <a:pPr/>
              <a:t>10/12/11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CIS 110 (11fa) - University of Pennsylvania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19200" y="1752600"/>
            <a:ext cx="6400800" cy="3352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01  Scanner in = </a:t>
            </a:r>
            <a:r>
              <a:rPr lang="en-US" sz="3200" b="1" dirty="0" smtClean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 Scanner(</a:t>
            </a:r>
            <a:r>
              <a:rPr lang="en-US" sz="3200" b="1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3200" b="1" i="1" dirty="0" err="1" smtClean="0">
                <a:solidFill>
                  <a:srgbClr val="0000C0"/>
                </a:solidFill>
                <a:latin typeface="Consolas"/>
              </a:rPr>
              <a:t>in</a:t>
            </a:r>
            <a:r>
              <a:rPr lang="en-US" sz="3200" b="1" i="1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02  </a:t>
            </a:r>
            <a:r>
              <a:rPr lang="en-US" sz="320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3200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3200" i="1" dirty="0" err="1" smtClean="0">
                <a:solidFill>
                  <a:srgbClr val="000000"/>
                </a:solidFill>
                <a:latin typeface="Consolas"/>
              </a:rPr>
              <a:t>.print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3200" i="1" dirty="0" smtClean="0">
                <a:solidFill>
                  <a:srgbClr val="2A00FF"/>
                </a:solidFill>
                <a:latin typeface="Consolas"/>
              </a:rPr>
              <a:t>"n? "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sz="3200" b="1" dirty="0" smtClean="0">
                <a:solidFill>
                  <a:srgbClr val="7F0055"/>
                </a:solidFill>
                <a:latin typeface="Consolas"/>
              </a:rPr>
              <a:t>03  </a:t>
            </a:r>
            <a:r>
              <a:rPr lang="en-US" sz="32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 n = </a:t>
            </a:r>
            <a:r>
              <a:rPr lang="en-US" sz="3200" b="1" dirty="0" err="1" smtClean="0">
                <a:solidFill>
                  <a:srgbClr val="000000"/>
                </a:solidFill>
                <a:latin typeface="Consolas"/>
              </a:rPr>
              <a:t>in.nextInt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04  </a:t>
            </a:r>
            <a:r>
              <a:rPr lang="en-US" sz="320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3200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3200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3200" dirty="0" smtClean="0">
                <a:latin typeface="Consolas"/>
              </a:rPr>
              <a:t>05  </a:t>
            </a:r>
          </a:p>
          <a:p>
            <a:r>
              <a:rPr lang="en-US" sz="3200" b="1" dirty="0" smtClean="0">
                <a:solidFill>
                  <a:srgbClr val="7F0055"/>
                </a:solidFill>
                <a:latin typeface="Consolas"/>
              </a:rPr>
              <a:t>06  </a:t>
            </a:r>
            <a:r>
              <a:rPr lang="en-US" sz="32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 sum = 0;</a:t>
            </a:r>
          </a:p>
          <a:p>
            <a:r>
              <a:rPr lang="nn-NO" sz="3200" b="1" dirty="0" smtClean="0">
                <a:solidFill>
                  <a:srgbClr val="7F0055"/>
                </a:solidFill>
                <a:latin typeface="Consolas"/>
              </a:rPr>
              <a:t>07  for</a:t>
            </a:r>
            <a:r>
              <a:rPr lang="nn-NO" sz="3200" b="1" dirty="0" smtClean="0">
                <a:solidFill>
                  <a:srgbClr val="000000"/>
                </a:solidFill>
                <a:latin typeface="Consolas"/>
              </a:rPr>
              <a:t> (</a:t>
            </a:r>
            <a:r>
              <a:rPr lang="nn-NO" sz="3200" b="1" dirty="0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sz="3200" b="1" dirty="0" smtClean="0">
                <a:solidFill>
                  <a:srgbClr val="000000"/>
                </a:solidFill>
                <a:latin typeface="Consolas"/>
              </a:rPr>
              <a:t> i = 0; i &lt; n; i++) {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08    sum += </a:t>
            </a:r>
            <a:r>
              <a:rPr lang="en-US" sz="3200" dirty="0" err="1" smtClean="0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09  }</a:t>
            </a:r>
          </a:p>
          <a:p>
            <a:pPr marL="514350" indent="-514350">
              <a:buAutoNum type="arabicPlain" startAt="10"/>
            </a:pPr>
            <a:r>
              <a:rPr lang="en-US" sz="320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3200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3200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3200" i="1" dirty="0" smtClean="0">
                <a:solidFill>
                  <a:srgbClr val="2A00FF"/>
                </a:solidFill>
                <a:latin typeface="Consolas"/>
              </a:rPr>
              <a:t>"Sum of 1 to "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 +</a:t>
            </a:r>
          </a:p>
          <a:p>
            <a:pPr marL="514350" indent="-514350"/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      n + </a:t>
            </a:r>
            <a:r>
              <a:rPr lang="en-US" sz="3200" i="1" dirty="0" smtClean="0">
                <a:solidFill>
                  <a:srgbClr val="2A00FF"/>
                </a:solidFill>
                <a:latin typeface="Consolas"/>
              </a:rPr>
              <a:t>" is "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 + sum + </a:t>
            </a:r>
            <a:r>
              <a:rPr lang="en-US" sz="3200" i="1" dirty="0" smtClean="0">
                <a:solidFill>
                  <a:srgbClr val="2A00FF"/>
                </a:solidFill>
                <a:latin typeface="Consolas"/>
              </a:rPr>
              <a:t>"."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);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57200" y="38862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09800" y="54864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1219200" y="5486400"/>
            <a:ext cx="9906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in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4495800" y="54864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3505200" y="5486400"/>
            <a:ext cx="9906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6858000" y="54864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/>
              <a:t>6</a:t>
            </a:r>
            <a:endParaRPr lang="en-US" sz="2800" b="1" u="sng" dirty="0"/>
          </a:p>
        </p:txBody>
      </p:sp>
      <p:sp>
        <p:nvSpPr>
          <p:cNvPr id="15" name="Rectangle 14"/>
          <p:cNvSpPr/>
          <p:nvPr/>
        </p:nvSpPr>
        <p:spPr>
          <a:xfrm>
            <a:off x="5867400" y="5486400"/>
            <a:ext cx="9906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sum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7696200" y="46482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6705600" y="4648200"/>
            <a:ext cx="9906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i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Sum Trace (15)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CB4E-BA96-4CD5-B412-5A3140B108B2}" type="datetime1">
              <a:rPr lang="en-US" smtClean="0"/>
              <a:pPr/>
              <a:t>10/12/11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CIS 110 (11fa) - University of Pennsylvania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19200" y="1752600"/>
            <a:ext cx="6400800" cy="3352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01  Scanner in = </a:t>
            </a:r>
            <a:r>
              <a:rPr lang="en-US" sz="3200" b="1" dirty="0" smtClean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 Scanner(</a:t>
            </a:r>
            <a:r>
              <a:rPr lang="en-US" sz="3200" b="1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3200" b="1" i="1" dirty="0" err="1" smtClean="0">
                <a:solidFill>
                  <a:srgbClr val="0000C0"/>
                </a:solidFill>
                <a:latin typeface="Consolas"/>
              </a:rPr>
              <a:t>in</a:t>
            </a:r>
            <a:r>
              <a:rPr lang="en-US" sz="3200" b="1" i="1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02  </a:t>
            </a:r>
            <a:r>
              <a:rPr lang="en-US" sz="320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3200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3200" i="1" dirty="0" err="1" smtClean="0">
                <a:solidFill>
                  <a:srgbClr val="000000"/>
                </a:solidFill>
                <a:latin typeface="Consolas"/>
              </a:rPr>
              <a:t>.print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3200" i="1" dirty="0" smtClean="0">
                <a:solidFill>
                  <a:srgbClr val="2A00FF"/>
                </a:solidFill>
                <a:latin typeface="Consolas"/>
              </a:rPr>
              <a:t>"n? "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sz="3200" b="1" dirty="0" smtClean="0">
                <a:solidFill>
                  <a:srgbClr val="7F0055"/>
                </a:solidFill>
                <a:latin typeface="Consolas"/>
              </a:rPr>
              <a:t>03  </a:t>
            </a:r>
            <a:r>
              <a:rPr lang="en-US" sz="32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 n = </a:t>
            </a:r>
            <a:r>
              <a:rPr lang="en-US" sz="3200" b="1" dirty="0" err="1" smtClean="0">
                <a:solidFill>
                  <a:srgbClr val="000000"/>
                </a:solidFill>
                <a:latin typeface="Consolas"/>
              </a:rPr>
              <a:t>in.nextInt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04  </a:t>
            </a:r>
            <a:r>
              <a:rPr lang="en-US" sz="320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3200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3200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3200" dirty="0" smtClean="0">
                <a:latin typeface="Consolas"/>
              </a:rPr>
              <a:t>05  </a:t>
            </a:r>
          </a:p>
          <a:p>
            <a:r>
              <a:rPr lang="en-US" sz="3200" b="1" dirty="0" smtClean="0">
                <a:solidFill>
                  <a:srgbClr val="7F0055"/>
                </a:solidFill>
                <a:latin typeface="Consolas"/>
              </a:rPr>
              <a:t>06  </a:t>
            </a:r>
            <a:r>
              <a:rPr lang="en-US" sz="32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 sum = 0;</a:t>
            </a:r>
          </a:p>
          <a:p>
            <a:r>
              <a:rPr lang="nn-NO" sz="3200" b="1" dirty="0" smtClean="0">
                <a:solidFill>
                  <a:srgbClr val="7F0055"/>
                </a:solidFill>
                <a:latin typeface="Consolas"/>
              </a:rPr>
              <a:t>07  for</a:t>
            </a:r>
            <a:r>
              <a:rPr lang="nn-NO" sz="3200" b="1" dirty="0" smtClean="0">
                <a:solidFill>
                  <a:srgbClr val="000000"/>
                </a:solidFill>
                <a:latin typeface="Consolas"/>
              </a:rPr>
              <a:t> (</a:t>
            </a:r>
            <a:r>
              <a:rPr lang="nn-NO" sz="3200" b="1" dirty="0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sz="3200" b="1" dirty="0" smtClean="0">
                <a:solidFill>
                  <a:srgbClr val="000000"/>
                </a:solidFill>
                <a:latin typeface="Consolas"/>
              </a:rPr>
              <a:t> i = 0; i &lt; n; i++) {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08    sum += </a:t>
            </a:r>
            <a:r>
              <a:rPr lang="en-US" sz="3200" dirty="0" err="1" smtClean="0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09  }</a:t>
            </a:r>
          </a:p>
          <a:p>
            <a:pPr marL="514350" indent="-514350">
              <a:buAutoNum type="arabicPlain" startAt="10"/>
            </a:pPr>
            <a:r>
              <a:rPr lang="en-US" sz="320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3200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3200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3200" i="1" dirty="0" smtClean="0">
                <a:solidFill>
                  <a:srgbClr val="2A00FF"/>
                </a:solidFill>
                <a:latin typeface="Consolas"/>
              </a:rPr>
              <a:t>"Sum of 1 to "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 +</a:t>
            </a:r>
          </a:p>
          <a:p>
            <a:pPr marL="514350" indent="-514350"/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      n + </a:t>
            </a:r>
            <a:r>
              <a:rPr lang="en-US" sz="3200" i="1" dirty="0" smtClean="0">
                <a:solidFill>
                  <a:srgbClr val="2A00FF"/>
                </a:solidFill>
                <a:latin typeface="Consolas"/>
              </a:rPr>
              <a:t>" is "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 + sum + </a:t>
            </a:r>
            <a:r>
              <a:rPr lang="en-US" sz="3200" i="1" dirty="0" smtClean="0">
                <a:solidFill>
                  <a:srgbClr val="2A00FF"/>
                </a:solidFill>
                <a:latin typeface="Consolas"/>
              </a:rPr>
              <a:t>"."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);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57200" y="34290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09800" y="54864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1219200" y="5486400"/>
            <a:ext cx="9906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in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4495800" y="54864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3505200" y="5486400"/>
            <a:ext cx="9906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6858000" y="54864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5867400" y="5486400"/>
            <a:ext cx="9906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sum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7696200" y="46482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/>
              <a:t>4</a:t>
            </a:r>
            <a:endParaRPr lang="en-US" sz="2800" b="1" u="sng" dirty="0"/>
          </a:p>
        </p:txBody>
      </p:sp>
      <p:sp>
        <p:nvSpPr>
          <p:cNvPr id="17" name="Rectangle 16"/>
          <p:cNvSpPr/>
          <p:nvPr/>
        </p:nvSpPr>
        <p:spPr>
          <a:xfrm>
            <a:off x="6705600" y="4648200"/>
            <a:ext cx="9906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i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Sum Trace (16)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CB4E-BA96-4CD5-B412-5A3140B108B2}" type="datetime1">
              <a:rPr lang="en-US" smtClean="0"/>
              <a:pPr/>
              <a:t>10/12/11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CIS 110 (11fa) - University of Pennsylvania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19200" y="1752600"/>
            <a:ext cx="6400800" cy="3352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01  Scanner in = </a:t>
            </a:r>
            <a:r>
              <a:rPr lang="en-US" sz="3200" b="1" dirty="0" smtClean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 Scanner(</a:t>
            </a:r>
            <a:r>
              <a:rPr lang="en-US" sz="3200" b="1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3200" b="1" i="1" dirty="0" err="1" smtClean="0">
                <a:solidFill>
                  <a:srgbClr val="0000C0"/>
                </a:solidFill>
                <a:latin typeface="Consolas"/>
              </a:rPr>
              <a:t>in</a:t>
            </a:r>
            <a:r>
              <a:rPr lang="en-US" sz="3200" b="1" i="1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02  </a:t>
            </a:r>
            <a:r>
              <a:rPr lang="en-US" sz="320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3200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3200" i="1" dirty="0" err="1" smtClean="0">
                <a:solidFill>
                  <a:srgbClr val="000000"/>
                </a:solidFill>
                <a:latin typeface="Consolas"/>
              </a:rPr>
              <a:t>.print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3200" i="1" dirty="0" smtClean="0">
                <a:solidFill>
                  <a:srgbClr val="2A00FF"/>
                </a:solidFill>
                <a:latin typeface="Consolas"/>
              </a:rPr>
              <a:t>"n? "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sz="3200" b="1" dirty="0" smtClean="0">
                <a:solidFill>
                  <a:srgbClr val="7F0055"/>
                </a:solidFill>
                <a:latin typeface="Consolas"/>
              </a:rPr>
              <a:t>03  </a:t>
            </a:r>
            <a:r>
              <a:rPr lang="en-US" sz="32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 n = </a:t>
            </a:r>
            <a:r>
              <a:rPr lang="en-US" sz="3200" b="1" dirty="0" err="1" smtClean="0">
                <a:solidFill>
                  <a:srgbClr val="000000"/>
                </a:solidFill>
                <a:latin typeface="Consolas"/>
              </a:rPr>
              <a:t>in.nextInt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04  </a:t>
            </a:r>
            <a:r>
              <a:rPr lang="en-US" sz="320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3200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3200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3200" dirty="0" smtClean="0">
                <a:latin typeface="Consolas"/>
              </a:rPr>
              <a:t>05  </a:t>
            </a:r>
          </a:p>
          <a:p>
            <a:r>
              <a:rPr lang="en-US" sz="3200" b="1" dirty="0" smtClean="0">
                <a:solidFill>
                  <a:srgbClr val="7F0055"/>
                </a:solidFill>
                <a:latin typeface="Consolas"/>
              </a:rPr>
              <a:t>06  </a:t>
            </a:r>
            <a:r>
              <a:rPr lang="en-US" sz="32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 sum = 0;</a:t>
            </a:r>
          </a:p>
          <a:p>
            <a:r>
              <a:rPr lang="nn-NO" sz="3200" b="1" dirty="0" smtClean="0">
                <a:solidFill>
                  <a:srgbClr val="7F0055"/>
                </a:solidFill>
                <a:latin typeface="Consolas"/>
              </a:rPr>
              <a:t>07  for</a:t>
            </a:r>
            <a:r>
              <a:rPr lang="nn-NO" sz="3200" b="1" dirty="0" smtClean="0">
                <a:solidFill>
                  <a:srgbClr val="000000"/>
                </a:solidFill>
                <a:latin typeface="Consolas"/>
              </a:rPr>
              <a:t> (</a:t>
            </a:r>
            <a:r>
              <a:rPr lang="nn-NO" sz="3200" b="1" dirty="0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sz="3200" b="1" dirty="0" smtClean="0">
                <a:solidFill>
                  <a:srgbClr val="000000"/>
                </a:solidFill>
                <a:latin typeface="Consolas"/>
              </a:rPr>
              <a:t> i = 0; i &lt; n; i++) {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08    sum += </a:t>
            </a:r>
            <a:r>
              <a:rPr lang="en-US" sz="3200" dirty="0" err="1" smtClean="0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09  }</a:t>
            </a:r>
          </a:p>
          <a:p>
            <a:pPr marL="514350" indent="-514350">
              <a:buAutoNum type="arabicPlain" startAt="10"/>
            </a:pPr>
            <a:r>
              <a:rPr lang="en-US" sz="320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3200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3200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3200" i="1" dirty="0" smtClean="0">
                <a:solidFill>
                  <a:srgbClr val="2A00FF"/>
                </a:solidFill>
                <a:latin typeface="Consolas"/>
              </a:rPr>
              <a:t>"Sum of 1 to "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 +</a:t>
            </a:r>
          </a:p>
          <a:p>
            <a:pPr marL="514350" indent="-514350"/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      n + </a:t>
            </a:r>
            <a:r>
              <a:rPr lang="en-US" sz="3200" i="1" dirty="0" smtClean="0">
                <a:solidFill>
                  <a:srgbClr val="2A00FF"/>
                </a:solidFill>
                <a:latin typeface="Consolas"/>
              </a:rPr>
              <a:t>" is "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 + sum + </a:t>
            </a:r>
            <a:r>
              <a:rPr lang="en-US" sz="3200" i="1" dirty="0" smtClean="0">
                <a:solidFill>
                  <a:srgbClr val="2A00FF"/>
                </a:solidFill>
                <a:latin typeface="Consolas"/>
              </a:rPr>
              <a:t>"."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);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57200" y="38862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09800" y="54864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1219200" y="5486400"/>
            <a:ext cx="9906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in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4495800" y="54864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3505200" y="5486400"/>
            <a:ext cx="9906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6858000" y="54864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/>
              <a:t>10</a:t>
            </a:r>
            <a:endParaRPr lang="en-US" sz="2800" b="1" u="sng" dirty="0"/>
          </a:p>
        </p:txBody>
      </p:sp>
      <p:sp>
        <p:nvSpPr>
          <p:cNvPr id="15" name="Rectangle 14"/>
          <p:cNvSpPr/>
          <p:nvPr/>
        </p:nvSpPr>
        <p:spPr>
          <a:xfrm>
            <a:off x="5867400" y="5486400"/>
            <a:ext cx="9906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sum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7696200" y="46482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4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6705600" y="4648200"/>
            <a:ext cx="9906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i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Sum Trace (17)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CB4E-BA96-4CD5-B412-5A3140B108B2}" type="datetime1">
              <a:rPr lang="en-US" smtClean="0"/>
              <a:pPr/>
              <a:t>10/12/11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CIS 110 (11fa) - University of Pennsylvania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19200" y="1752600"/>
            <a:ext cx="6400800" cy="3352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01  Scanner in = </a:t>
            </a:r>
            <a:r>
              <a:rPr lang="en-US" sz="3200" b="1" dirty="0" smtClean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 Scanner(</a:t>
            </a:r>
            <a:r>
              <a:rPr lang="en-US" sz="3200" b="1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3200" b="1" i="1" dirty="0" err="1" smtClean="0">
                <a:solidFill>
                  <a:srgbClr val="0000C0"/>
                </a:solidFill>
                <a:latin typeface="Consolas"/>
              </a:rPr>
              <a:t>in</a:t>
            </a:r>
            <a:r>
              <a:rPr lang="en-US" sz="3200" b="1" i="1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02  </a:t>
            </a:r>
            <a:r>
              <a:rPr lang="en-US" sz="320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3200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3200" i="1" dirty="0" err="1" smtClean="0">
                <a:solidFill>
                  <a:srgbClr val="000000"/>
                </a:solidFill>
                <a:latin typeface="Consolas"/>
              </a:rPr>
              <a:t>.print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3200" i="1" dirty="0" smtClean="0">
                <a:solidFill>
                  <a:srgbClr val="2A00FF"/>
                </a:solidFill>
                <a:latin typeface="Consolas"/>
              </a:rPr>
              <a:t>"n? "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sz="3200" b="1" dirty="0" smtClean="0">
                <a:solidFill>
                  <a:srgbClr val="7F0055"/>
                </a:solidFill>
                <a:latin typeface="Consolas"/>
              </a:rPr>
              <a:t>03  </a:t>
            </a:r>
            <a:r>
              <a:rPr lang="en-US" sz="32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 n = </a:t>
            </a:r>
            <a:r>
              <a:rPr lang="en-US" sz="3200" b="1" dirty="0" err="1" smtClean="0">
                <a:solidFill>
                  <a:srgbClr val="000000"/>
                </a:solidFill>
                <a:latin typeface="Consolas"/>
              </a:rPr>
              <a:t>in.nextInt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04  </a:t>
            </a:r>
            <a:r>
              <a:rPr lang="en-US" sz="320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3200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3200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3200" dirty="0" smtClean="0">
                <a:latin typeface="Consolas"/>
              </a:rPr>
              <a:t>05  </a:t>
            </a:r>
          </a:p>
          <a:p>
            <a:r>
              <a:rPr lang="en-US" sz="3200" b="1" dirty="0" smtClean="0">
                <a:solidFill>
                  <a:srgbClr val="7F0055"/>
                </a:solidFill>
                <a:latin typeface="Consolas"/>
              </a:rPr>
              <a:t>06  </a:t>
            </a:r>
            <a:r>
              <a:rPr lang="en-US" sz="32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 sum = 0;</a:t>
            </a:r>
          </a:p>
          <a:p>
            <a:r>
              <a:rPr lang="nn-NO" sz="3200" b="1" dirty="0" smtClean="0">
                <a:solidFill>
                  <a:srgbClr val="7F0055"/>
                </a:solidFill>
                <a:latin typeface="Consolas"/>
              </a:rPr>
              <a:t>07  for</a:t>
            </a:r>
            <a:r>
              <a:rPr lang="nn-NO" sz="3200" b="1" dirty="0" smtClean="0">
                <a:solidFill>
                  <a:srgbClr val="000000"/>
                </a:solidFill>
                <a:latin typeface="Consolas"/>
              </a:rPr>
              <a:t> (</a:t>
            </a:r>
            <a:r>
              <a:rPr lang="nn-NO" sz="3200" b="1" dirty="0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sz="3200" b="1" dirty="0" smtClean="0">
                <a:solidFill>
                  <a:srgbClr val="000000"/>
                </a:solidFill>
                <a:latin typeface="Consolas"/>
              </a:rPr>
              <a:t> i = 0; i &lt; n; i++) {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08    sum += </a:t>
            </a:r>
            <a:r>
              <a:rPr lang="en-US" sz="3200" dirty="0" err="1" smtClean="0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09  }</a:t>
            </a:r>
          </a:p>
          <a:p>
            <a:pPr marL="514350" indent="-514350">
              <a:buAutoNum type="arabicPlain" startAt="10"/>
            </a:pPr>
            <a:r>
              <a:rPr lang="en-US" sz="320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3200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3200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3200" i="1" dirty="0" smtClean="0">
                <a:solidFill>
                  <a:srgbClr val="2A00FF"/>
                </a:solidFill>
                <a:latin typeface="Consolas"/>
              </a:rPr>
              <a:t>"Sum of 1 to "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 +</a:t>
            </a:r>
          </a:p>
          <a:p>
            <a:pPr marL="514350" indent="-514350"/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      n + </a:t>
            </a:r>
            <a:r>
              <a:rPr lang="en-US" sz="3200" i="1" dirty="0" smtClean="0">
                <a:solidFill>
                  <a:srgbClr val="2A00FF"/>
                </a:solidFill>
                <a:latin typeface="Consolas"/>
              </a:rPr>
              <a:t>" is "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 + sum + </a:t>
            </a:r>
            <a:r>
              <a:rPr lang="en-US" sz="3200" i="1" dirty="0" smtClean="0">
                <a:solidFill>
                  <a:srgbClr val="2A00FF"/>
                </a:solidFill>
                <a:latin typeface="Consolas"/>
              </a:rPr>
              <a:t>"."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);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57200" y="34290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09800" y="54864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1219200" y="5486400"/>
            <a:ext cx="9906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in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4495800" y="54864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3505200" y="5486400"/>
            <a:ext cx="9906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6858000" y="54864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10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5867400" y="5486400"/>
            <a:ext cx="9906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sum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7696200" y="46482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/>
              <a:t>5</a:t>
            </a:r>
            <a:endParaRPr lang="en-US" sz="2800" b="1" u="sng" dirty="0"/>
          </a:p>
        </p:txBody>
      </p:sp>
      <p:sp>
        <p:nvSpPr>
          <p:cNvPr id="17" name="Rectangle 16"/>
          <p:cNvSpPr/>
          <p:nvPr/>
        </p:nvSpPr>
        <p:spPr>
          <a:xfrm>
            <a:off x="6705600" y="4648200"/>
            <a:ext cx="9906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i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Sum Trace (18)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CB4E-BA96-4CD5-B412-5A3140B108B2}" type="datetime1">
              <a:rPr lang="en-US" smtClean="0"/>
              <a:pPr/>
              <a:t>10/12/11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CIS 110 (11fa) - University of Pennsylvania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19200" y="1752600"/>
            <a:ext cx="6400800" cy="3352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01  Scanner in = </a:t>
            </a:r>
            <a:r>
              <a:rPr lang="en-US" sz="3200" b="1" dirty="0" smtClean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 Scanner(</a:t>
            </a:r>
            <a:r>
              <a:rPr lang="en-US" sz="3200" b="1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3200" b="1" i="1" dirty="0" err="1" smtClean="0">
                <a:solidFill>
                  <a:srgbClr val="0000C0"/>
                </a:solidFill>
                <a:latin typeface="Consolas"/>
              </a:rPr>
              <a:t>in</a:t>
            </a:r>
            <a:r>
              <a:rPr lang="en-US" sz="3200" b="1" i="1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02  </a:t>
            </a:r>
            <a:r>
              <a:rPr lang="en-US" sz="320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3200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3200" i="1" dirty="0" err="1" smtClean="0">
                <a:solidFill>
                  <a:srgbClr val="000000"/>
                </a:solidFill>
                <a:latin typeface="Consolas"/>
              </a:rPr>
              <a:t>.print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3200" i="1" dirty="0" smtClean="0">
                <a:solidFill>
                  <a:srgbClr val="2A00FF"/>
                </a:solidFill>
                <a:latin typeface="Consolas"/>
              </a:rPr>
              <a:t>"n? "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sz="3200" b="1" dirty="0" smtClean="0">
                <a:solidFill>
                  <a:srgbClr val="7F0055"/>
                </a:solidFill>
                <a:latin typeface="Consolas"/>
              </a:rPr>
              <a:t>03  </a:t>
            </a:r>
            <a:r>
              <a:rPr lang="en-US" sz="32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 n = </a:t>
            </a:r>
            <a:r>
              <a:rPr lang="en-US" sz="3200" b="1" dirty="0" err="1" smtClean="0">
                <a:solidFill>
                  <a:srgbClr val="000000"/>
                </a:solidFill>
                <a:latin typeface="Consolas"/>
              </a:rPr>
              <a:t>in.nextInt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04  </a:t>
            </a:r>
            <a:r>
              <a:rPr lang="en-US" sz="320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3200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3200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3200" dirty="0" smtClean="0">
                <a:latin typeface="Consolas"/>
              </a:rPr>
              <a:t>05  </a:t>
            </a:r>
          </a:p>
          <a:p>
            <a:r>
              <a:rPr lang="en-US" sz="3200" b="1" dirty="0" smtClean="0">
                <a:solidFill>
                  <a:srgbClr val="7F0055"/>
                </a:solidFill>
                <a:latin typeface="Consolas"/>
              </a:rPr>
              <a:t>06  </a:t>
            </a:r>
            <a:r>
              <a:rPr lang="en-US" sz="32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3200" b="1" dirty="0" smtClean="0">
                <a:solidFill>
                  <a:srgbClr val="000000"/>
                </a:solidFill>
                <a:latin typeface="Consolas"/>
              </a:rPr>
              <a:t> sum = 0;</a:t>
            </a:r>
          </a:p>
          <a:p>
            <a:r>
              <a:rPr lang="nn-NO" sz="3200" b="1" dirty="0" smtClean="0">
                <a:solidFill>
                  <a:srgbClr val="7F0055"/>
                </a:solidFill>
                <a:latin typeface="Consolas"/>
              </a:rPr>
              <a:t>07  for</a:t>
            </a:r>
            <a:r>
              <a:rPr lang="nn-NO" sz="3200" b="1" dirty="0" smtClean="0">
                <a:solidFill>
                  <a:srgbClr val="000000"/>
                </a:solidFill>
                <a:latin typeface="Consolas"/>
              </a:rPr>
              <a:t> (</a:t>
            </a:r>
            <a:r>
              <a:rPr lang="nn-NO" sz="3200" b="1" dirty="0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sz="3200" b="1" dirty="0" smtClean="0">
                <a:solidFill>
                  <a:srgbClr val="000000"/>
                </a:solidFill>
                <a:latin typeface="Consolas"/>
              </a:rPr>
              <a:t> i = 0; i &lt; n; i++) {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08    sum += </a:t>
            </a:r>
            <a:r>
              <a:rPr lang="en-US" sz="3200" dirty="0" err="1" smtClean="0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onsolas"/>
              </a:rPr>
              <a:t>09  }</a:t>
            </a:r>
          </a:p>
          <a:p>
            <a:pPr marL="514350" indent="-514350">
              <a:buAutoNum type="arabicPlain" startAt="10"/>
            </a:pPr>
            <a:r>
              <a:rPr lang="en-US" sz="320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3200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3200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3200" i="1" dirty="0" smtClean="0">
                <a:solidFill>
                  <a:srgbClr val="2A00FF"/>
                </a:solidFill>
                <a:latin typeface="Consolas"/>
              </a:rPr>
              <a:t>"Sum of 1 to "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 +</a:t>
            </a:r>
          </a:p>
          <a:p>
            <a:pPr marL="514350" indent="-514350"/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      n + </a:t>
            </a:r>
            <a:r>
              <a:rPr lang="en-US" sz="3200" i="1" dirty="0" smtClean="0">
                <a:solidFill>
                  <a:srgbClr val="2A00FF"/>
                </a:solidFill>
                <a:latin typeface="Consolas"/>
              </a:rPr>
              <a:t>" is "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 + sum + </a:t>
            </a:r>
            <a:r>
              <a:rPr lang="en-US" sz="3200" i="1" dirty="0" smtClean="0">
                <a:solidFill>
                  <a:srgbClr val="2A00FF"/>
                </a:solidFill>
                <a:latin typeface="Consolas"/>
              </a:rPr>
              <a:t>"."</a:t>
            </a:r>
            <a:r>
              <a:rPr lang="en-US" sz="3200" i="1" dirty="0" smtClean="0">
                <a:solidFill>
                  <a:srgbClr val="000000"/>
                </a:solidFill>
                <a:latin typeface="Consolas"/>
              </a:rPr>
              <a:t>);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57200" y="48006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09800" y="54864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1219200" y="5486400"/>
            <a:ext cx="9906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in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4495800" y="54864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3505200" y="5486400"/>
            <a:ext cx="9906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6858000" y="54864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/>
              <a:t>10</a:t>
            </a:r>
            <a:endParaRPr lang="en-US" sz="2800" b="1" u="sng" dirty="0"/>
          </a:p>
        </p:txBody>
      </p:sp>
      <p:sp>
        <p:nvSpPr>
          <p:cNvPr id="15" name="Rectangle 14"/>
          <p:cNvSpPr/>
          <p:nvPr/>
        </p:nvSpPr>
        <p:spPr>
          <a:xfrm>
            <a:off x="5867400" y="5486400"/>
            <a:ext cx="9906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sum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9574-CC7A-4DE5-8D6D-D9230492D074}" type="datetime1">
              <a:rPr lang="en-US" smtClean="0"/>
              <a:pPr/>
              <a:t>10/12/11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CIS 110 (11fa) - University of Pennsylvania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3581400" cy="470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810000" y="762000"/>
            <a:ext cx="5181600" cy="50167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This program replicates a drawing of the sinking Titanic and two survivors in the water.</a:t>
            </a:r>
          </a:p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****</a:t>
            </a:r>
          </a:p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*****</a:t>
            </a:r>
          </a:p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******</a:t>
            </a:r>
          </a:p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*******</a:t>
            </a:r>
          </a:p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********</a:t>
            </a:r>
          </a:p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*********</a:t>
            </a:r>
          </a:p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**********</a:t>
            </a:r>
          </a:p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***********</a:t>
            </a:r>
          </a:p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***********    \o_   \o/ ~^~^~^~^~^~^~^~^~^~^~^~^~^~^ ~^~^~^~^~^~^~^~^~^~^~^~^~^~^ ~^~^~^~^~^~^~^~^~^~^~^~^~^~^ ~^~^~^~^~^~^~^~^~^~^~^~^~^~^</a:t>
            </a:r>
            <a:endParaRPr lang="en-US" sz="2000" dirty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9574-CC7A-4DE5-8D6D-D9230492D074}" type="datetime1">
              <a:rPr lang="en-US" smtClean="0"/>
              <a:pPr/>
              <a:t>10/12/11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CIS 110 (11fa) - University of Pennsylvania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1828800" cy="3788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143000"/>
            <a:ext cx="3744686" cy="4963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D:\Users\kambing\Downloads\fincher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1752600"/>
            <a:ext cx="2590800" cy="32919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9574-CC7A-4DE5-8D6D-D9230492D074}" type="datetime1">
              <a:rPr lang="en-US" smtClean="0"/>
              <a:pPr/>
              <a:t>10/12/11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CIS 110 (11fa) - University of Pennsylvania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1" descr="D:\Users\kambing\Downloads\kgub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4920017" cy="32004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752600"/>
            <a:ext cx="3124200" cy="3646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267200"/>
            <a:ext cx="4800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9574-CC7A-4DE5-8D6D-D9230492D074}" type="datetime1">
              <a:rPr lang="en-US" smtClean="0"/>
              <a:pPr/>
              <a:t>10/12/11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CIS 110 (11fa) - University of Pennsylvania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2" descr="D:\Users\kambing\Downloads\ronma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85800"/>
            <a:ext cx="8811091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s110-11f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cis110-11fa</Template>
  <TotalTime>2057</TotalTime>
  <Words>4200</Words>
  <Application>Microsoft Macintosh PowerPoint</Application>
  <PresentationFormat>On-screen Show (4:3)</PresentationFormat>
  <Paragraphs>700</Paragraphs>
  <Slides>57</Slides>
  <Notes>0</Notes>
  <HiddenSlides>12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cis110-11fa</vt:lpstr>
      <vt:lpstr>CIS 110: Intro to Computer Programming</vt:lpstr>
      <vt:lpstr>Outline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Real World Programs Out There</vt:lpstr>
      <vt:lpstr>Introducing the Scanner Class</vt:lpstr>
      <vt:lpstr>Reading Input From The User</vt:lpstr>
      <vt:lpstr>Tokens</vt:lpstr>
      <vt:lpstr>Aside: Packages and import</vt:lpstr>
      <vt:lpstr>Slide 25</vt:lpstr>
      <vt:lpstr>Problem: Making Decisions Based on User Input</vt:lpstr>
      <vt:lpstr>Introducing Conditional Statements</vt:lpstr>
      <vt:lpstr>Syntax of Conditional Statements</vt:lpstr>
      <vt:lpstr>Semantics of Conditionals</vt:lpstr>
      <vt:lpstr>Else Branches</vt:lpstr>
      <vt:lpstr>Else-if Branches</vt:lpstr>
      <vt:lpstr>Relational Operators</vt:lpstr>
      <vt:lpstr>Operator Precedence</vt:lpstr>
      <vt:lpstr>Mutually exclusive branches</vt:lpstr>
      <vt:lpstr>Object Equality</vt:lpstr>
      <vt:lpstr>Multiple Conditions</vt:lpstr>
      <vt:lpstr>Slide 37</vt:lpstr>
      <vt:lpstr>Problem: Interactive Sum</vt:lpstr>
      <vt:lpstr>Interactive Sum Trace (1)</vt:lpstr>
      <vt:lpstr>Interactive Sum Trace (2)</vt:lpstr>
      <vt:lpstr>Interactive Sum Trace (3)</vt:lpstr>
      <vt:lpstr>Interactive Sum Trace (4)</vt:lpstr>
      <vt:lpstr>Interactive Sum Trace (5)</vt:lpstr>
      <vt:lpstr>Interactive Sum Trace (6)</vt:lpstr>
      <vt:lpstr>Interactive Sum Trace (7)</vt:lpstr>
      <vt:lpstr>Interactive Sum Trace (8)</vt:lpstr>
      <vt:lpstr>Interactive Sum Trace (9)</vt:lpstr>
      <vt:lpstr>Interactive Sum Trace (10)</vt:lpstr>
      <vt:lpstr>Interactive Sum Trace (11)</vt:lpstr>
      <vt:lpstr>Interactive Sum Trace (12)</vt:lpstr>
      <vt:lpstr>Interactive Sum Trace (13)</vt:lpstr>
      <vt:lpstr>Interactive Sum Trace (13)</vt:lpstr>
      <vt:lpstr>Interactive Sum Trace (14)</vt:lpstr>
      <vt:lpstr>Interactive Sum Trace (15)</vt:lpstr>
      <vt:lpstr>Interactive Sum Trace (16)</vt:lpstr>
      <vt:lpstr>Interactive Sum Trace (17)</vt:lpstr>
      <vt:lpstr>Interactive Sum Trace (18)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 110: Intro to Computer Programming</dc:title>
  <dc:creator>kambing</dc:creator>
  <cp:lastModifiedBy>Peter-Michael Osera</cp:lastModifiedBy>
  <cp:revision>324</cp:revision>
  <dcterms:created xsi:type="dcterms:W3CDTF">2011-10-12T14:52:39Z</dcterms:created>
  <dcterms:modified xsi:type="dcterms:W3CDTF">2011-10-12T18:51:23Z</dcterms:modified>
</cp:coreProperties>
</file>