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8" r:id="rId4"/>
    <p:sldId id="261" r:id="rId5"/>
    <p:sldId id="258" r:id="rId6"/>
    <p:sldId id="259" r:id="rId7"/>
    <p:sldId id="260" r:id="rId8"/>
    <p:sldId id="262" r:id="rId9"/>
    <p:sldId id="264" r:id="rId10"/>
    <p:sldId id="265" r:id="rId11"/>
    <p:sldId id="267" r:id="rId12"/>
    <p:sldId id="268" r:id="rId13"/>
    <p:sldId id="269" r:id="rId14"/>
    <p:sldId id="263" r:id="rId15"/>
    <p:sldId id="270" r:id="rId16"/>
    <p:sldId id="271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8</a:t>
            </a:r>
          </a:p>
          <a:p>
            <a:r>
              <a:rPr lang="en-US" dirty="0" smtClean="0"/>
              <a:t>Hey (Objects), Listen!</a:t>
            </a:r>
          </a:p>
          <a:p>
            <a:r>
              <a:rPr lang="en-US" smtClean="0">
                <a:cs typeface="Calibri"/>
              </a:rPr>
              <a:t>(§ </a:t>
            </a:r>
            <a:r>
              <a:rPr lang="en-US" smtClean="0">
                <a:cs typeface="Calibri"/>
              </a:rPr>
              <a:t>3.2-3.3)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Calling Methods from Other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Can't simply call </a:t>
            </a:r>
            <a:r>
              <a:rPr lang="en-US" dirty="0" err="1" smtClean="0"/>
              <a:t>sqrt</a:t>
            </a:r>
            <a:r>
              <a:rPr lang="en-US" dirty="0" smtClean="0"/>
              <a:t> from another class!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2286000"/>
            <a:ext cx="8229600" cy="2209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public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class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MathTest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public static void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sqrt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(3.75));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// Bad!</a:t>
            </a:r>
            <a:endParaRPr lang="en-US" sz="2800" baseline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2800" baseline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4724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sqrt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 of scope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32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MathTest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3124200"/>
            <a:ext cx="3886200" cy="533400"/>
          </a:xfrm>
          <a:prstGeom prst="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Dot Notation for Static Methods and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Solution: clarify where </a:t>
            </a:r>
            <a:r>
              <a:rPr lang="en-US" dirty="0" err="1" smtClean="0"/>
              <a:t>sqrt</a:t>
            </a:r>
            <a:r>
              <a:rPr lang="en-US" dirty="0" smtClean="0"/>
              <a:t> comes from with </a:t>
            </a:r>
            <a:r>
              <a:rPr lang="en-US" i="1" dirty="0" smtClean="0"/>
              <a:t>dot notation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Syntax: </a:t>
            </a:r>
            <a:r>
              <a:rPr lang="en-US" dirty="0" smtClean="0"/>
              <a:t>&lt;class name&gt;.&lt;method name&gt;().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971800"/>
            <a:ext cx="82296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public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class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MathTest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public static void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MyMath.sqrt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(3.75));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2800" baseline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Only works for static methods and constants.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for local variables!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5800" y="3810000"/>
            <a:ext cx="3733800" cy="5334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Math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Java already provides round in the Math class.</a:t>
            </a:r>
          </a:p>
          <a:p>
            <a:pPr lvl="1"/>
            <a:r>
              <a:rPr lang="en-US" dirty="0" smtClean="0"/>
              <a:t>Best to not reinvent the wheel!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895600"/>
            <a:ext cx="82296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public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class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MathTest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public static void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Math.sqrt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(3.75));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2800" baseline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5800" y="3733800"/>
            <a:ext cx="3352800" cy="5334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 Methods and Constants Sampler</a:t>
            </a:r>
            <a:br>
              <a:rPr lang="en-US" dirty="0" smtClean="0"/>
            </a:br>
            <a:r>
              <a:rPr lang="en-US" dirty="0" smtClean="0"/>
              <a:t>(See p. 150 for details)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err="1" smtClean="0"/>
              <a:t>Math.E</a:t>
            </a:r>
            <a:endParaRPr lang="en-US" dirty="0" smtClean="0"/>
          </a:p>
          <a:p>
            <a:r>
              <a:rPr lang="en-US" dirty="0" err="1" smtClean="0"/>
              <a:t>Math.PI</a:t>
            </a:r>
            <a:endParaRPr lang="en-US" dirty="0" smtClean="0"/>
          </a:p>
          <a:p>
            <a:r>
              <a:rPr lang="en-US" dirty="0" smtClean="0"/>
              <a:t>Math.abs(num)</a:t>
            </a:r>
          </a:p>
          <a:p>
            <a:r>
              <a:rPr lang="en-US" dirty="0" err="1" smtClean="0"/>
              <a:t>Math.ceil</a:t>
            </a:r>
            <a:r>
              <a:rPr lang="en-US" dirty="0" smtClean="0"/>
              <a:t>(num)</a:t>
            </a:r>
          </a:p>
          <a:p>
            <a:r>
              <a:rPr lang="en-US" dirty="0" smtClean="0"/>
              <a:t>Math.exp(num)</a:t>
            </a:r>
          </a:p>
          <a:p>
            <a:r>
              <a:rPr lang="en-US" dirty="0" err="1" smtClean="0"/>
              <a:t>Math.floor</a:t>
            </a:r>
            <a:r>
              <a:rPr lang="en-US" dirty="0" smtClean="0"/>
              <a:t>(num)</a:t>
            </a:r>
          </a:p>
          <a:p>
            <a:r>
              <a:rPr lang="en-US" dirty="0" smtClean="0"/>
              <a:t>Math.log(num)</a:t>
            </a:r>
          </a:p>
          <a:p>
            <a:r>
              <a:rPr lang="en-US" dirty="0" smtClean="0"/>
              <a:t>Math.log10(num)</a:t>
            </a:r>
          </a:p>
          <a:p>
            <a:r>
              <a:rPr lang="en-US" dirty="0" smtClean="0"/>
              <a:t>Math.max(num1, num2)</a:t>
            </a:r>
          </a:p>
          <a:p>
            <a:r>
              <a:rPr lang="en-US" dirty="0" smtClean="0"/>
              <a:t>Math.min(num1, num2)</a:t>
            </a:r>
          </a:p>
          <a:p>
            <a:r>
              <a:rPr lang="en-US" dirty="0" smtClean="0"/>
              <a:t>Math.pow(num1, num2)</a:t>
            </a:r>
          </a:p>
          <a:p>
            <a:r>
              <a:rPr lang="en-US" dirty="0" err="1" smtClean="0"/>
              <a:t>Math.random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Math.round</a:t>
            </a:r>
            <a:r>
              <a:rPr lang="en-US" dirty="0" smtClean="0"/>
              <a:t>(num)</a:t>
            </a:r>
          </a:p>
          <a:p>
            <a:r>
              <a:rPr lang="en-US" dirty="0" smtClean="0"/>
              <a:t>Math.sin(num)</a:t>
            </a:r>
          </a:p>
          <a:p>
            <a:r>
              <a:rPr lang="en-US" dirty="0" err="1" smtClean="0"/>
              <a:t>Math.sqrt</a:t>
            </a:r>
            <a:r>
              <a:rPr lang="en-US" dirty="0" smtClean="0"/>
              <a:t>(num)</a:t>
            </a:r>
          </a:p>
          <a:p>
            <a:r>
              <a:rPr lang="en-US" dirty="0" err="1" smtClean="0"/>
              <a:t>Math.toDegrees</a:t>
            </a:r>
            <a:r>
              <a:rPr lang="en-US" dirty="0" smtClean="0"/>
              <a:t>(num)</a:t>
            </a:r>
          </a:p>
          <a:p>
            <a:r>
              <a:rPr lang="en-US" dirty="0" err="1" smtClean="0"/>
              <a:t>Math.toRadians</a:t>
            </a:r>
            <a:r>
              <a:rPr lang="en-US" dirty="0" smtClean="0"/>
              <a:t>(num)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String Class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Demo (StringExamples.java)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Recall: Objects Are Different From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DrawingPanel</a:t>
            </a:r>
            <a:r>
              <a:rPr lang="en-US" dirty="0" smtClean="0"/>
              <a:t> is an object!</a:t>
            </a:r>
          </a:p>
          <a:p>
            <a:pPr lvl="1"/>
            <a:r>
              <a:rPr lang="en-US" dirty="0" smtClean="0"/>
              <a:t>Different syntax for creation and method calls:</a:t>
            </a:r>
          </a:p>
          <a:p>
            <a:pPr>
              <a:buNone/>
            </a:pPr>
            <a:endParaRPr lang="en-US" dirty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743200"/>
            <a:ext cx="82296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DrawingPanel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p = new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DrawingPanel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(500, 500);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Graphics g =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24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getGraphics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96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Remember objects contain </a:t>
            </a:r>
            <a:r>
              <a:rPr lang="en-US" sz="3200" i="1" noProof="0" dirty="0" smtClean="0"/>
              <a:t>data</a:t>
            </a:r>
            <a:r>
              <a:rPr lang="en-US" sz="3200" noProof="0" dirty="0" smtClean="0"/>
              <a:t> and </a:t>
            </a:r>
            <a:r>
              <a:rPr lang="en-US" sz="3200" i="1" noProof="0" dirty="0" smtClean="0"/>
              <a:t>methods</a:t>
            </a:r>
            <a:r>
              <a:rPr lang="en-US" sz="3200" noProof="0" dirty="0" smtClean="0"/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noProof="0" dirty="0" smtClean="0"/>
              <a:t>e.g., </a:t>
            </a:r>
            <a:r>
              <a:rPr lang="en-US" sz="2800" noProof="0" dirty="0" err="1" smtClean="0"/>
              <a:t>DrawingPanel</a:t>
            </a:r>
            <a:r>
              <a:rPr lang="en-US" sz="2800" noProof="0" dirty="0" smtClean="0"/>
              <a:t> provides the </a:t>
            </a:r>
            <a:r>
              <a:rPr lang="en-US" sz="2800" noProof="0" dirty="0" err="1" smtClean="0"/>
              <a:t>getGraphics</a:t>
            </a:r>
            <a:r>
              <a:rPr lang="en-US" sz="2800" noProof="0" dirty="0" smtClean="0"/>
              <a:t> method.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Startling Fact: Strings Are Objects!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9"/>
          </a:xfrm>
        </p:spPr>
        <p:txBody>
          <a:bodyPr>
            <a:normAutofit/>
          </a:bodyPr>
          <a:lstStyle/>
          <a:p>
            <a:r>
              <a:rPr lang="en-US" dirty="0" smtClean="0"/>
              <a:t>Strings try to act like primitives…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229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String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= "hello world!"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200400"/>
            <a:ext cx="8229600" cy="68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…but they're really objects!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962400"/>
            <a:ext cx="82296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.length());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// Prints out 12 --- the length of </a:t>
            </a:r>
            <a:r>
              <a:rPr lang="en-US" sz="24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257800"/>
            <a:ext cx="8229600" cy="68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What other methods does String provide?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as sequence of characters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'H'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'e'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6670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2004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267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 '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800600" y="350520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'W'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'r'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4770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0104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'd'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75438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'!'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838200" y="3505200"/>
            <a:ext cx="76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msg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6670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2004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76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436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4770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0104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43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11</a:t>
            </a:r>
            <a:endParaRPr lang="en-US" sz="2400" dirty="0"/>
          </a:p>
        </p:txBody>
      </p:sp>
      <p:sp>
        <p:nvSpPr>
          <p:cNvPr id="33" name="Rectangular Callout 32"/>
          <p:cNvSpPr/>
          <p:nvPr/>
        </p:nvSpPr>
        <p:spPr>
          <a:xfrm>
            <a:off x="1600200" y="4724400"/>
            <a:ext cx="3124200" cy="1524000"/>
          </a:xfrm>
          <a:prstGeom prst="wedgeRectCallout">
            <a:avLst>
              <a:gd name="adj1" fmla="val -37460"/>
              <a:gd name="adj2" fmla="val -7678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 refer to individual characters of a string </a:t>
            </a:r>
            <a:r>
              <a:rPr lang="en-US" sz="2400" i="1" dirty="0" smtClean="0"/>
              <a:t>by index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The first index is 0.</a:t>
            </a:r>
            <a:endParaRPr lang="en-US" sz="2400" i="1" dirty="0"/>
          </a:p>
        </p:txBody>
      </p:sp>
      <p:sp>
        <p:nvSpPr>
          <p:cNvPr id="40" name="Rectangular Callout 39"/>
          <p:cNvSpPr/>
          <p:nvPr/>
        </p:nvSpPr>
        <p:spPr>
          <a:xfrm>
            <a:off x="4495800" y="2133600"/>
            <a:ext cx="3048000" cy="990600"/>
          </a:xfrm>
          <a:prstGeom prst="wedgeRectCallout">
            <a:avLst>
              <a:gd name="adj1" fmla="val 40013"/>
              <a:gd name="adj2" fmla="val 7387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Each element of the string is a single char.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charAt</a:t>
            </a:r>
            <a:r>
              <a:rPr lang="en-US" dirty="0" smtClean="0"/>
              <a:t>(index)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'H'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'e'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6670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2004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267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 '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800600" y="350520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'W'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'r'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4770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0104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'd'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75438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'!'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838200" y="3505200"/>
            <a:ext cx="76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msg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6670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2004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76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436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4770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0104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43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11</a:t>
            </a:r>
            <a:endParaRPr lang="en-US" sz="2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981200"/>
            <a:ext cx="82296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charAt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(4));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// Prints out 'o' --- the char at index 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6" name="Elbow Connector 35"/>
          <p:cNvCxnSpPr>
            <a:stCxn id="25" idx="2"/>
            <a:endCxn id="37" idx="1"/>
          </p:cNvCxnSpPr>
          <p:nvPr/>
        </p:nvCxnSpPr>
        <p:spPr>
          <a:xfrm rot="16200000" flipH="1">
            <a:off x="3525366" y="4899199"/>
            <a:ext cx="1369368" cy="4191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19600" y="5562600"/>
            <a:ext cx="3733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msg.charAt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(4)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'o'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substring(start, end)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'H'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'e'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6670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2004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267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 '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800600" y="350520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'W'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'r'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4770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0104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'd'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7543800" y="3505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'!'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838200" y="3505200"/>
            <a:ext cx="76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msg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6670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2004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76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436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4770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0104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43800" y="3962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11</a:t>
            </a:r>
            <a:endParaRPr lang="en-US" sz="2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828800"/>
            <a:ext cx="8229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.substring(3,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8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// Prints out "lo </a:t>
            </a:r>
            <a:r>
              <a:rPr lang="en-US" sz="24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Wo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": the substring starting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//</a:t>
            </a: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at index 3 and ending at index (8-1) = 7.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6" name="Elbow Connector 35"/>
          <p:cNvCxnSpPr>
            <a:stCxn id="24" idx="2"/>
            <a:endCxn id="37" idx="1"/>
          </p:cNvCxnSpPr>
          <p:nvPr/>
        </p:nvCxnSpPr>
        <p:spPr>
          <a:xfrm rot="16200000" flipH="1">
            <a:off x="3166333" y="4724832"/>
            <a:ext cx="1554034" cy="9525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19600" y="5562600"/>
            <a:ext cx="38862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msg.substring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(3, 8)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"lo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Wo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"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9" name="Elbow Connector 35"/>
          <p:cNvCxnSpPr>
            <a:stCxn id="29" idx="2"/>
            <a:endCxn id="37" idx="0"/>
          </p:cNvCxnSpPr>
          <p:nvPr/>
        </p:nvCxnSpPr>
        <p:spPr>
          <a:xfrm rot="16200000" flipH="1">
            <a:off x="5717233" y="4917132"/>
            <a:ext cx="1138535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200400" y="3429000"/>
            <a:ext cx="0" cy="685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943600" y="3429000"/>
            <a:ext cx="0" cy="685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 what is a library?</a:t>
            </a:r>
          </a:p>
          <a:p>
            <a:r>
              <a:rPr lang="en-US" dirty="0" smtClean="0"/>
              <a:t>The Math class</a:t>
            </a:r>
          </a:p>
          <a:p>
            <a:r>
              <a:rPr lang="en-US" dirty="0" smtClean="0"/>
              <a:t>The String class</a:t>
            </a:r>
          </a:p>
          <a:p>
            <a:r>
              <a:rPr lang="en-US" dirty="0" smtClean="0"/>
              <a:t>The Story Thus Far…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Runtime Errors From Bad Arguments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'H'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'e'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6670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2004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2672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 '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800600" y="411480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'W'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'o'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'r'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4770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'l'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0104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'd'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7543800" y="4114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'!'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838200" y="4114800"/>
            <a:ext cx="76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msg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6670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76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436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4770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0104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543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11</a:t>
            </a:r>
            <a:endParaRPr lang="en-US" sz="2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2590800"/>
            <a:ext cx="8229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charAt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(12));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// Raises an exception since 12 is not valid!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Are Immutable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1752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String are </a:t>
            </a:r>
            <a:r>
              <a:rPr lang="en-US" sz="2800" i="1" dirty="0" smtClean="0"/>
              <a:t>immutable</a:t>
            </a:r>
            <a:r>
              <a:rPr lang="en-US" sz="2800" dirty="0" smtClean="0"/>
              <a:t>!</a:t>
            </a:r>
          </a:p>
          <a:p>
            <a:pPr lvl="1"/>
            <a:r>
              <a:rPr lang="en-US" sz="2400" dirty="0" smtClean="0"/>
              <a:t>Methods calls on a String do not change that String.</a:t>
            </a:r>
          </a:p>
          <a:p>
            <a:pPr lvl="1"/>
            <a:r>
              <a:rPr lang="en-US" sz="2400" dirty="0" smtClean="0"/>
              <a:t>Instead, methods </a:t>
            </a:r>
            <a:r>
              <a:rPr lang="en-US" sz="2400" i="1" dirty="0" smtClean="0"/>
              <a:t>return new Strings</a:t>
            </a:r>
            <a:r>
              <a:rPr lang="en-US" sz="2400" dirty="0" smtClean="0"/>
              <a:t> that are the result of the operation.</a:t>
            </a:r>
            <a:endParaRPr lang="en-US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76400"/>
            <a:ext cx="82296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"Hello World!";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msg.toUpperCase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);	// Prints Hello</a:t>
            </a: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World!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953000"/>
            <a:ext cx="82296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"Hello World!";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24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msg.toUpperCase</a:t>
            </a:r>
            <a:r>
              <a:rPr lang="en-US" sz="24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);	// Prints HELLO WORLD</a:t>
            </a:r>
            <a:r>
              <a:rPr kumimoji="0" lang="en-US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String Methods Sampler</a:t>
            </a:r>
            <a:br>
              <a:rPr lang="en-US" dirty="0" smtClean="0"/>
            </a:br>
            <a:r>
              <a:rPr lang="en-US" dirty="0" smtClean="0"/>
              <a:t>(See p. 162 for details)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err="1" smtClean="0"/>
              <a:t>charAt</a:t>
            </a:r>
            <a:r>
              <a:rPr lang="en-US" dirty="0" smtClean="0"/>
              <a:t>(index)</a:t>
            </a:r>
          </a:p>
          <a:p>
            <a:r>
              <a:rPr lang="en-US" dirty="0" err="1" smtClean="0"/>
              <a:t>endsWith</a:t>
            </a:r>
            <a:r>
              <a:rPr lang="en-US" dirty="0" smtClean="0"/>
              <a:t>(text)</a:t>
            </a:r>
          </a:p>
          <a:p>
            <a:r>
              <a:rPr lang="en-US" dirty="0" err="1" smtClean="0"/>
              <a:t>indexOf</a:t>
            </a:r>
            <a:r>
              <a:rPr lang="en-US" dirty="0" smtClean="0"/>
              <a:t>(text)</a:t>
            </a:r>
          </a:p>
          <a:p>
            <a:r>
              <a:rPr lang="en-US" dirty="0" smtClean="0"/>
              <a:t>length()</a:t>
            </a:r>
          </a:p>
          <a:p>
            <a:r>
              <a:rPr lang="en-US" dirty="0" err="1" smtClean="0"/>
              <a:t>startsWith</a:t>
            </a:r>
            <a:r>
              <a:rPr lang="en-US" dirty="0" smtClean="0"/>
              <a:t>(text)</a:t>
            </a:r>
          </a:p>
          <a:p>
            <a:r>
              <a:rPr lang="en-US" dirty="0" smtClean="0"/>
              <a:t>substring(start, stop)</a:t>
            </a:r>
          </a:p>
          <a:p>
            <a:r>
              <a:rPr lang="en-US" dirty="0" err="1" smtClean="0"/>
              <a:t>toLowerCase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toUpperCase</a:t>
            </a:r>
            <a:r>
              <a:rPr lang="en-US" dirty="0" smtClean="0"/>
              <a:t>()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The Story Thus Far…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Why Are We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Learning about </a:t>
            </a:r>
            <a:r>
              <a:rPr lang="en-US" sz="2800" i="1" dirty="0" smtClean="0">
                <a:latin typeface="+mn-lt"/>
              </a:rPr>
              <a:t>algorithmic thinking</a:t>
            </a:r>
            <a:r>
              <a:rPr lang="en-US" sz="2800" dirty="0" smtClean="0">
                <a:latin typeface="+mn-lt"/>
              </a:rPr>
              <a:t> via </a:t>
            </a:r>
            <a:r>
              <a:rPr lang="en-US" sz="2800" i="1" dirty="0" smtClean="0">
                <a:latin typeface="+mn-lt"/>
              </a:rPr>
              <a:t>computer programming!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Precision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Decomposition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Abstraction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7623-D93C-4245-9D19-37FE325BE631}" type="datetime1">
              <a:rPr lang="en-US" smtClean="0"/>
              <a:pPr/>
              <a:t>10/2/2011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1295400" y="4495800"/>
            <a:ext cx="2743200" cy="1143000"/>
          </a:xfrm>
          <a:prstGeom prst="wedgeRectCallout">
            <a:avLst>
              <a:gd name="adj1" fmla="val -21144"/>
              <a:gd name="adj2" fmla="val -8105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Class Constants</a:t>
            </a:r>
          </a:p>
          <a:p>
            <a:pPr algn="ctr"/>
            <a:r>
              <a:rPr lang="en-US" sz="2400" dirty="0" smtClean="0"/>
              <a:t>Parameters</a:t>
            </a:r>
          </a:p>
          <a:p>
            <a:pPr algn="ctr"/>
            <a:r>
              <a:rPr lang="en-US" sz="2400" dirty="0" smtClean="0"/>
              <a:t>Return values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4495800" y="3962400"/>
            <a:ext cx="2743200" cy="762000"/>
          </a:xfrm>
          <a:prstGeom prst="wedgeRectCallout">
            <a:avLst>
              <a:gd name="adj1" fmla="val -72546"/>
              <a:gd name="adj2" fmla="val -1001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Static methods</a:t>
            </a:r>
          </a:p>
          <a:p>
            <a:pPr algn="ctr"/>
            <a:r>
              <a:rPr lang="en-US" sz="2400" dirty="0" smtClean="0"/>
              <a:t>For loops</a:t>
            </a:r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4191000" y="2743200"/>
            <a:ext cx="4191000" cy="457200"/>
          </a:xfrm>
          <a:prstGeom prst="wedgeRectCallout">
            <a:avLst>
              <a:gd name="adj1" fmla="val -80104"/>
              <a:gd name="adj2" fmla="val -5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Mental Model of Computation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Syntax: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 Class declarations</a:t>
            </a:r>
          </a:p>
          <a:p>
            <a:r>
              <a:rPr lang="en-US" dirty="0" smtClean="0"/>
              <a:t>public class &lt;name&gt; {</a:t>
            </a:r>
          </a:p>
          <a:p>
            <a:r>
              <a:rPr lang="en-US" dirty="0" smtClean="0"/>
              <a:t>  &lt;methods&gt;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// Method declaration</a:t>
            </a:r>
          </a:p>
          <a:p>
            <a:r>
              <a:rPr lang="en-US" dirty="0" smtClean="0"/>
              <a:t>public static &lt;type&gt; &lt;name&gt;(&lt;</a:t>
            </a:r>
            <a:r>
              <a:rPr lang="en-US" dirty="0" err="1" smtClean="0"/>
              <a:t>params</a:t>
            </a:r>
            <a:r>
              <a:rPr lang="en-US" dirty="0" smtClean="0"/>
              <a:t>&gt;) {</a:t>
            </a:r>
          </a:p>
          <a:p>
            <a:r>
              <a:rPr lang="en-US" dirty="0" smtClean="0"/>
              <a:t>  &lt;statements&gt;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Syntax: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// Static method call</a:t>
            </a:r>
          </a:p>
          <a:p>
            <a:r>
              <a:rPr lang="en-US" dirty="0" smtClean="0"/>
              <a:t>&lt;name&gt;(&lt;</a:t>
            </a:r>
            <a:r>
              <a:rPr lang="en-US" dirty="0" err="1" smtClean="0"/>
              <a:t>params</a:t>
            </a:r>
            <a:r>
              <a:rPr lang="en-US" dirty="0" smtClean="0"/>
              <a:t>&gt;);</a:t>
            </a:r>
          </a:p>
          <a:p>
            <a:endParaRPr lang="en-US" dirty="0" smtClean="0"/>
          </a:p>
          <a:p>
            <a:r>
              <a:rPr lang="en-US" dirty="0" smtClean="0"/>
              <a:t>// Static method call (another class)</a:t>
            </a:r>
          </a:p>
          <a:p>
            <a:r>
              <a:rPr lang="en-US" dirty="0" smtClean="0"/>
              <a:t>&lt;class&gt;.&lt;name&gt;(&lt;</a:t>
            </a:r>
            <a:r>
              <a:rPr lang="en-US" dirty="0" err="1" smtClean="0"/>
              <a:t>params</a:t>
            </a:r>
            <a:r>
              <a:rPr lang="en-US" dirty="0" smtClean="0"/>
              <a:t>&gt;);</a:t>
            </a:r>
          </a:p>
          <a:p>
            <a:endParaRPr lang="en-US" dirty="0" smtClean="0"/>
          </a:p>
          <a:p>
            <a:r>
              <a:rPr lang="en-US" dirty="0" smtClean="0"/>
              <a:t>// Method call on an object     // For loop</a:t>
            </a:r>
          </a:p>
          <a:p>
            <a:r>
              <a:rPr lang="en-US" dirty="0" smtClean="0"/>
              <a:t>&lt;object&gt;.&lt;name&gt;(&lt;</a:t>
            </a:r>
            <a:r>
              <a:rPr lang="en-US" dirty="0" err="1" smtClean="0"/>
              <a:t>params</a:t>
            </a:r>
            <a:r>
              <a:rPr lang="en-US" dirty="0" smtClean="0"/>
              <a:t>&gt;);      for (&lt;init&gt;; &lt;test&gt;; &lt;update&gt;) {</a:t>
            </a:r>
          </a:p>
          <a:p>
            <a:r>
              <a:rPr lang="en-US" dirty="0" smtClean="0"/>
              <a:t>                                  &lt;statements&gt;</a:t>
            </a:r>
          </a:p>
          <a:p>
            <a:r>
              <a:rPr lang="en-US" dirty="0" smtClean="0"/>
              <a:t>// Variable declaration         }</a:t>
            </a:r>
          </a:p>
          <a:p>
            <a:r>
              <a:rPr lang="en-US" dirty="0" smtClean="0"/>
              <a:t>&lt;type&gt; &lt;name&gt; = &lt;</a:t>
            </a:r>
            <a:r>
              <a:rPr lang="en-US" dirty="0" err="1" smtClean="0"/>
              <a:t>expr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// Variable assignment</a:t>
            </a:r>
          </a:p>
          <a:p>
            <a:r>
              <a:rPr lang="en-US" dirty="0" smtClean="0"/>
              <a:t>&lt;name&gt; = &lt;</a:t>
            </a:r>
            <a:r>
              <a:rPr lang="en-US" dirty="0" err="1" smtClean="0"/>
              <a:t>expr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&lt;name&gt; += &lt;</a:t>
            </a:r>
            <a:r>
              <a:rPr lang="en-US" dirty="0" err="1" smtClean="0"/>
              <a:t>expr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&lt;name++&gt;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Syntax: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// All method calls if they return values (from previous slide)</a:t>
            </a:r>
          </a:p>
          <a:p>
            <a:endParaRPr lang="en-US" dirty="0" smtClean="0"/>
          </a:p>
          <a:p>
            <a:r>
              <a:rPr lang="en-US" dirty="0" smtClean="0"/>
              <a:t>// Variable use</a:t>
            </a:r>
          </a:p>
          <a:p>
            <a:r>
              <a:rPr lang="en-US" dirty="0" smtClean="0"/>
              <a:t>&lt;name&gt;</a:t>
            </a:r>
          </a:p>
          <a:p>
            <a:endParaRPr lang="en-US" dirty="0" smtClean="0"/>
          </a:p>
          <a:p>
            <a:r>
              <a:rPr lang="en-US" dirty="0" smtClean="0"/>
              <a:t>// Literals</a:t>
            </a:r>
          </a:p>
          <a:p>
            <a:r>
              <a:rPr lang="en-US" dirty="0" smtClean="0"/>
              <a:t>0  0.0  'c'  "hello!"</a:t>
            </a:r>
          </a:p>
          <a:p>
            <a:endParaRPr lang="en-US" dirty="0" smtClean="0"/>
          </a:p>
          <a:p>
            <a:r>
              <a:rPr lang="en-US" dirty="0" smtClean="0"/>
              <a:t>// Operators (+, -, *, /, %)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expr</a:t>
            </a:r>
            <a:r>
              <a:rPr lang="en-US" dirty="0" smtClean="0"/>
              <a:t>&gt; + &lt;</a:t>
            </a:r>
            <a:r>
              <a:rPr lang="en-US" dirty="0" err="1" smtClean="0"/>
              <a:t>expr</a:t>
            </a:r>
            <a:r>
              <a:rPr lang="en-US" dirty="0" smtClean="0"/>
              <a:t>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Decomposition: Break A Problem Into Sub-problems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2057400"/>
            <a:ext cx="17526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“Draw 5 rows each containing 5 stars”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962400"/>
            <a:ext cx="2209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(Each of 5 rows) {</a:t>
            </a:r>
          </a:p>
          <a:p>
            <a:r>
              <a:rPr lang="en-US" dirty="0" smtClean="0"/>
              <a:t>     Draw 5 stars.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2057400"/>
            <a:ext cx="2667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printStars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Draw a new line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2057400"/>
            <a:ext cx="2667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printStars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1" name="Curved Connector 10"/>
          <p:cNvCxnSpPr>
            <a:stCxn id="7" idx="2"/>
            <a:endCxn id="8" idx="0"/>
          </p:cNvCxnSpPr>
          <p:nvPr/>
        </p:nvCxnSpPr>
        <p:spPr>
          <a:xfrm rot="5400000">
            <a:off x="1071265" y="3471565"/>
            <a:ext cx="981670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5"/>
          <p:cNvCxnSpPr>
            <a:stCxn id="8" idx="3"/>
            <a:endCxn id="9" idx="2"/>
          </p:cNvCxnSpPr>
          <p:nvPr/>
        </p:nvCxnSpPr>
        <p:spPr>
          <a:xfrm flipV="1">
            <a:off x="2667000" y="3257729"/>
            <a:ext cx="1638300" cy="1166336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stCxn id="9" idx="3"/>
            <a:endCxn id="10" idx="1"/>
          </p:cNvCxnSpPr>
          <p:nvPr/>
        </p:nvCxnSpPr>
        <p:spPr>
          <a:xfrm>
            <a:off x="5638800" y="2657565"/>
            <a:ext cx="533400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00600" y="3505200"/>
            <a:ext cx="304800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public static void </a:t>
            </a:r>
            <a:r>
              <a:rPr lang="en-US" dirty="0" err="1" smtClean="0"/>
              <a:t>printStars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("*");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// …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printStars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28" name="Curved Connector 15"/>
          <p:cNvCxnSpPr>
            <a:stCxn id="10" idx="3"/>
            <a:endCxn id="27" idx="3"/>
          </p:cNvCxnSpPr>
          <p:nvPr/>
        </p:nvCxnSpPr>
        <p:spPr>
          <a:xfrm flipH="1">
            <a:off x="7848600" y="2657565"/>
            <a:ext cx="990600" cy="2278796"/>
          </a:xfrm>
          <a:prstGeom prst="curvedConnector3">
            <a:avLst>
              <a:gd name="adj1" fmla="val -2307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Generalization: Make a Piece of Code Handle More Cases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2209800"/>
            <a:ext cx="304800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public static void </a:t>
            </a:r>
            <a:r>
              <a:rPr lang="en-US" dirty="0" err="1" smtClean="0"/>
              <a:t>printStars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("*");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// …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printStars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9200" y="1905000"/>
            <a:ext cx="342900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public static void </a:t>
            </a:r>
            <a:r>
              <a:rPr lang="en-US" dirty="0" err="1" smtClean="0"/>
              <a:t>printStars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("*");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public static void </a:t>
            </a:r>
            <a:r>
              <a:rPr lang="en-US" dirty="0" err="1" smtClean="0"/>
              <a:t>printGrid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printStars</a:t>
            </a:r>
            <a:r>
              <a:rPr lang="en-US" dirty="0" smtClean="0"/>
              <a:t>(n);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6" name="Curved Connector 15"/>
          <p:cNvCxnSpPr>
            <a:stCxn id="27" idx="3"/>
            <a:endCxn id="15" idx="1"/>
          </p:cNvCxnSpPr>
          <p:nvPr/>
        </p:nvCxnSpPr>
        <p:spPr>
          <a:xfrm flipV="1">
            <a:off x="3657600" y="3613160"/>
            <a:ext cx="1371600" cy="2780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Homework 3 due tonight (11:59:59).</a:t>
            </a:r>
          </a:p>
          <a:p>
            <a:r>
              <a:rPr lang="en-US" dirty="0" smtClean="0"/>
              <a:t>Exam 1 on Wednesday.</a:t>
            </a:r>
          </a:p>
          <a:p>
            <a:pPr lvl="1"/>
            <a:r>
              <a:rPr lang="en-US" dirty="0" smtClean="0"/>
              <a:t>See website for locations (based on time + name).</a:t>
            </a:r>
          </a:p>
          <a:p>
            <a:pPr lvl="1"/>
            <a:r>
              <a:rPr lang="en-US" dirty="0" smtClean="0"/>
              <a:t>No homework or lab this week.</a:t>
            </a:r>
          </a:p>
          <a:p>
            <a:r>
              <a:rPr lang="en-US" dirty="0" smtClean="0"/>
              <a:t>Changes to exam protocol:</a:t>
            </a:r>
          </a:p>
          <a:p>
            <a:pPr lvl="1"/>
            <a:r>
              <a:rPr lang="en-US" b="1" u="sng" dirty="0" smtClean="0"/>
              <a:t>ID required to turn in exam.</a:t>
            </a:r>
          </a:p>
          <a:p>
            <a:pPr lvl="1"/>
            <a:r>
              <a:rPr lang="en-US" dirty="0" smtClean="0"/>
              <a:t>Abbreviations for </a:t>
            </a:r>
            <a:r>
              <a:rPr lang="en-US" dirty="0" err="1" smtClean="0"/>
              <a:t>System.out.print</a:t>
            </a:r>
            <a:r>
              <a:rPr lang="en-US" dirty="0" smtClean="0"/>
              <a:t>(</a:t>
            </a:r>
            <a:r>
              <a:rPr lang="en-US" dirty="0" err="1" smtClean="0"/>
              <a:t>ln</a:t>
            </a:r>
            <a:r>
              <a:rPr lang="en-US" dirty="0" smtClean="0"/>
              <a:t>):</a:t>
            </a:r>
          </a:p>
          <a:p>
            <a:pPr lvl="2"/>
            <a:r>
              <a:rPr lang="en-US" b="1" dirty="0" smtClean="0"/>
              <a:t>S.O.PLN</a:t>
            </a:r>
            <a:r>
              <a:rPr lang="en-US" dirty="0" smtClean="0"/>
              <a:t> and </a:t>
            </a:r>
            <a:r>
              <a:rPr lang="en-US" b="1" dirty="0" smtClean="0"/>
              <a:t>S.O.P</a:t>
            </a:r>
            <a:endParaRPr lang="en-US" dirty="0" smtClean="0"/>
          </a:p>
          <a:p>
            <a:pPr lvl="2"/>
            <a:r>
              <a:rPr lang="en-US" b="1" dirty="0" smtClean="0"/>
              <a:t>All other code must be written out in full!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a Library?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r>
              <a:rPr lang="en-US" i="1" dirty="0" smtClean="0"/>
              <a:t>Libraries</a:t>
            </a:r>
            <a:r>
              <a:rPr lang="en-US" dirty="0" smtClean="0"/>
              <a:t> are collections of classes that other people have written for us to use.</a:t>
            </a:r>
          </a:p>
          <a:p>
            <a:pPr lvl="1"/>
            <a:r>
              <a:rPr lang="en-US" dirty="0" smtClean="0"/>
              <a:t>Motivation: avoid reinventing the wheel!</a:t>
            </a:r>
          </a:p>
          <a:p>
            <a:pPr lvl="1"/>
            <a:r>
              <a:rPr lang="en-US" dirty="0" smtClean="0"/>
              <a:t>A particular </a:t>
            </a:r>
            <a:r>
              <a:rPr lang="en-US" i="1" dirty="0" smtClean="0"/>
              <a:t>strength</a:t>
            </a:r>
            <a:r>
              <a:rPr lang="en-US" dirty="0" smtClean="0"/>
              <a:t> of Java.</a:t>
            </a:r>
          </a:p>
          <a:p>
            <a:r>
              <a:rPr lang="en-US" dirty="0" smtClean="0"/>
              <a:t>Example: the </a:t>
            </a:r>
            <a:r>
              <a:rPr lang="en-US" dirty="0" err="1" smtClean="0"/>
              <a:t>DrawingPanel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572000"/>
            <a:ext cx="28575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miley Face 10"/>
          <p:cNvSpPr/>
          <p:nvPr/>
        </p:nvSpPr>
        <p:spPr>
          <a:xfrm>
            <a:off x="5715000" y="4648200"/>
            <a:ext cx="1600200" cy="1524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2"/>
            <a:endCxn id="1029" idx="3"/>
          </p:cNvCxnSpPr>
          <p:nvPr/>
        </p:nvCxnSpPr>
        <p:spPr>
          <a:xfrm flipH="1">
            <a:off x="4457700" y="5410200"/>
            <a:ext cx="12573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learn </a:t>
            </a:r>
            <a:r>
              <a:rPr lang="en-US" i="1" dirty="0" smtClean="0"/>
              <a:t>two parts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Language</a:t>
            </a:r>
            <a:r>
              <a:rPr lang="en-US" dirty="0" smtClean="0"/>
              <a:t>: syntax, structure, etc.</a:t>
            </a:r>
          </a:p>
          <a:p>
            <a:pPr lvl="1"/>
            <a:r>
              <a:rPr lang="en-US" i="1" dirty="0" smtClean="0"/>
              <a:t>Libraries:</a:t>
            </a:r>
            <a:r>
              <a:rPr lang="en-US" dirty="0" smtClean="0"/>
              <a:t> commonly-used functionality.</a:t>
            </a:r>
          </a:p>
          <a:p>
            <a:r>
              <a:rPr lang="en-US" dirty="0" smtClean="0"/>
              <a:t>Java's built-in library: the </a:t>
            </a:r>
            <a:r>
              <a:rPr lang="en-US" i="1" dirty="0" smtClean="0"/>
              <a:t>Java Class Libraries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962400"/>
            <a:ext cx="7696200" cy="221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In reality, few people know the entire library.</a:t>
            </a:r>
          </a:p>
          <a:p>
            <a:pPr lvl="1"/>
            <a:r>
              <a:rPr lang="en-US" dirty="0" smtClean="0"/>
              <a:t>People know where to </a:t>
            </a:r>
            <a:r>
              <a:rPr lang="en-US" i="1" dirty="0" smtClean="0"/>
              <a:t>look stuff up when needed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Java, this is the </a:t>
            </a:r>
            <a:r>
              <a:rPr lang="en-US" i="1" dirty="0" err="1" smtClean="0"/>
              <a:t>javadoc</a:t>
            </a:r>
            <a:r>
              <a:rPr lang="en-US" i="1" dirty="0" smtClean="0"/>
              <a:t> API documentation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now, we focus on two particular classes:</a:t>
            </a:r>
          </a:p>
          <a:p>
            <a:pPr lvl="1"/>
            <a:r>
              <a:rPr lang="en-US" dirty="0" smtClean="0"/>
              <a:t>The Math class.</a:t>
            </a:r>
          </a:p>
          <a:p>
            <a:pPr lvl="1"/>
            <a:r>
              <a:rPr lang="en-US" dirty="0" smtClean="0"/>
              <a:t>The String class.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886200"/>
            <a:ext cx="33337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Math Class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Demo (MathExamples.java)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dirty="0" smtClean="0"/>
              <a:t>Can we write a method that rounds a decimal to an integer?</a:t>
            </a:r>
          </a:p>
          <a:p>
            <a:pPr lvl="1"/>
            <a:r>
              <a:rPr lang="en-US" dirty="0" err="1" smtClean="0"/>
              <a:t>MyMath.round</a:t>
            </a:r>
            <a:r>
              <a:rPr lang="en-US" dirty="0" smtClean="0"/>
              <a:t>(3.75) </a:t>
            </a:r>
            <a:r>
              <a:rPr lang="en-US" dirty="0" smtClean="0">
                <a:sym typeface="Wingdings" pitchFamily="2" charset="2"/>
              </a:rPr>
              <a:t> 4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MyMath.round</a:t>
            </a:r>
            <a:r>
              <a:rPr lang="en-US" dirty="0" smtClean="0">
                <a:sym typeface="Wingdings" pitchFamily="2" charset="2"/>
              </a:rPr>
              <a:t>(3.25) 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038600"/>
            <a:ext cx="8229600" cy="220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public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class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MyMath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public static 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round(double d)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return (</a:t>
            </a:r>
            <a:r>
              <a:rPr lang="en-US" sz="2800" baseline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2800" baseline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 + 0.5);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2800" baseline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299</TotalTime>
  <Words>1667</Words>
  <Application>Microsoft Office PowerPoint</Application>
  <PresentationFormat>On-screen Show (4:3)</PresentationFormat>
  <Paragraphs>427</Paragraphs>
  <Slides>29</Slides>
  <Notes>0</Notes>
  <HiddenSlides>17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cis110-11fa</vt:lpstr>
      <vt:lpstr>CIS 110: Introduction to Computer Programming</vt:lpstr>
      <vt:lpstr>Outline</vt:lpstr>
      <vt:lpstr>Announcements</vt:lpstr>
      <vt:lpstr>Slide 4</vt:lpstr>
      <vt:lpstr>Review: Libraries</vt:lpstr>
      <vt:lpstr>Learning a Programming Language</vt:lpstr>
      <vt:lpstr>Learning a Programming Language</vt:lpstr>
      <vt:lpstr>Slide 8</vt:lpstr>
      <vt:lpstr>Math Example</vt:lpstr>
      <vt:lpstr>Calling Methods from Other Classes</vt:lpstr>
      <vt:lpstr>Dot Notation for Static Methods and Constants</vt:lpstr>
      <vt:lpstr>The Math class</vt:lpstr>
      <vt:lpstr>Math Methods and Constants Sampler (See p. 150 for details)</vt:lpstr>
      <vt:lpstr>Slide 14</vt:lpstr>
      <vt:lpstr>Recall: Objects Are Different From Primitives</vt:lpstr>
      <vt:lpstr>Startling Fact: Strings Are Objects!</vt:lpstr>
      <vt:lpstr>Strings as sequence of characters</vt:lpstr>
      <vt:lpstr>Example: charAt(index)</vt:lpstr>
      <vt:lpstr>Example: substring(start, end)</vt:lpstr>
      <vt:lpstr>Runtime Errors From Bad Arguments</vt:lpstr>
      <vt:lpstr>Strings Are Immutable</vt:lpstr>
      <vt:lpstr>String Methods Sampler (See p. 162 for details)</vt:lpstr>
      <vt:lpstr>Slide 23</vt:lpstr>
      <vt:lpstr>Why Are We Here?</vt:lpstr>
      <vt:lpstr>Syntax: Declarations</vt:lpstr>
      <vt:lpstr>Syntax: Statements</vt:lpstr>
      <vt:lpstr>Syntax: Expressions</vt:lpstr>
      <vt:lpstr>Decomposition: Break A Problem Into Sub-problems</vt:lpstr>
      <vt:lpstr>Generalization: Make a Piece of Code Handle More Cases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kambing</cp:lastModifiedBy>
  <cp:revision>212</cp:revision>
  <dcterms:created xsi:type="dcterms:W3CDTF">2011-10-02T18:41:46Z</dcterms:created>
  <dcterms:modified xsi:type="dcterms:W3CDTF">2011-10-03T00:13:16Z</dcterms:modified>
</cp:coreProperties>
</file>