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theme/theme3.xml" ContentType="application/vnd.openxmlformats-officedocument.theme+xml"/>
  <Default Extension="rels" ContentType="application/vnd.openxmlformats-package.relationships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s/slide6.xml" ContentType="application/vnd.openxmlformats-officedocument.presentationml.slide+xml"/>
  <Default Extension="jpeg" ContentType="image/jpeg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2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58" r:id="rId5"/>
    <p:sldId id="260" r:id="rId6"/>
    <p:sldId id="262" r:id="rId7"/>
    <p:sldId id="261" r:id="rId8"/>
    <p:sldId id="25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aximized">
    <p:restoredLeft sz="34587" autoAdjust="0"/>
    <p:restoredTop sz="94609" autoAdjust="0"/>
  </p:normalViewPr>
  <p:slideViewPr>
    <p:cSldViewPr>
      <p:cViewPr varScale="1">
        <p:scale>
          <a:sx n="87" d="100"/>
          <a:sy n="87" d="100"/>
        </p:scale>
        <p:origin x="-2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9/28/11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90DD-0C92-4092-A6AE-171403BAA237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9574-CC7A-4DE5-8D6D-D9230492D074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cs typeface="Calibri"/>
              </a:rPr>
              <a:t>Lecture 7</a:t>
            </a:r>
          </a:p>
          <a:p>
            <a:r>
              <a:rPr lang="en-US" dirty="0" smtClean="0">
                <a:cs typeface="Calibri"/>
              </a:rPr>
              <a:t>Actual Graphics, Wow!</a:t>
            </a:r>
          </a:p>
          <a:p>
            <a:r>
              <a:rPr lang="en-US" smtClean="0">
                <a:cs typeface="Calibri"/>
              </a:rPr>
              <a:t>(§ 3G)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90DD-0C92-4092-A6AE-171403BAA237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Introduction to using objects</a:t>
            </a:r>
          </a:p>
          <a:p>
            <a:r>
              <a:rPr lang="en-US" smtClean="0"/>
              <a:t>Our first object: the DrawingPanel</a:t>
            </a:r>
          </a:p>
          <a:p>
            <a:r>
              <a:rPr lang="en-US" smtClean="0"/>
              <a:t>Drawing with the Graphics class</a:t>
            </a:r>
          </a:p>
          <a:p>
            <a:r>
              <a:rPr lang="en-US" smtClean="0"/>
              <a:t>Applying what we know to 2D graphics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3 is out, due on Monday.</a:t>
            </a:r>
          </a:p>
          <a:p>
            <a:r>
              <a:rPr lang="en-US" dirty="0" smtClean="0"/>
              <a:t>Exam 1 review session.</a:t>
            </a:r>
          </a:p>
          <a:p>
            <a:pPr lvl="1"/>
            <a:r>
              <a:rPr lang="en-US" b="1" dirty="0" smtClean="0"/>
              <a:t>TUESDAY 6-8 PM … somewhere on campus</a:t>
            </a:r>
          </a:p>
          <a:p>
            <a:r>
              <a:rPr lang="en-US" dirty="0" smtClean="0"/>
              <a:t>Homework 1 grade breakdowns should be given out in section or via email soon.</a:t>
            </a:r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Objects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9574-CC7A-4DE5-8D6D-D9230492D074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Object?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799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A user-defined programming entity that contains state (data) and behavior (methods).</a:t>
            </a:r>
            <a:endParaRPr lang="en-US" dirty="0" smtClean="0"/>
          </a:p>
          <a:p>
            <a:pPr lvl="1"/>
            <a:r>
              <a:rPr lang="en-US" dirty="0" smtClean="0"/>
              <a:t>Classes are </a:t>
            </a:r>
            <a:r>
              <a:rPr lang="en-US" i="1" dirty="0" smtClean="0"/>
              <a:t>blueprints</a:t>
            </a:r>
            <a:r>
              <a:rPr lang="en-US" dirty="0" smtClean="0"/>
              <a:t> for objects.</a:t>
            </a:r>
          </a:p>
          <a:p>
            <a:pPr lvl="1"/>
            <a:r>
              <a:rPr lang="en-US" dirty="0" smtClean="0"/>
              <a:t>A Java program is</a:t>
            </a:r>
            <a:r>
              <a:rPr lang="en-US" dirty="0" smtClean="0"/>
              <a:t> a </a:t>
            </a:r>
            <a:r>
              <a:rPr lang="en-US" dirty="0" smtClean="0"/>
              <a:t>"collection of interacting objects" (similar to our static method calls).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Smiley Face 6"/>
          <p:cNvSpPr/>
          <p:nvPr/>
        </p:nvSpPr>
        <p:spPr>
          <a:xfrm>
            <a:off x="533400" y="4419600"/>
            <a:ext cx="1371600" cy="1295400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miley Face 7"/>
          <p:cNvSpPr/>
          <p:nvPr/>
        </p:nvSpPr>
        <p:spPr>
          <a:xfrm>
            <a:off x="2209800" y="4419600"/>
            <a:ext cx="1371600" cy="1295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/>
          <p:cNvSpPr/>
          <p:nvPr/>
        </p:nvSpPr>
        <p:spPr>
          <a:xfrm>
            <a:off x="3886200" y="4419600"/>
            <a:ext cx="1371600" cy="1295400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miley Face 9"/>
          <p:cNvSpPr/>
          <p:nvPr/>
        </p:nvSpPr>
        <p:spPr>
          <a:xfrm>
            <a:off x="5562600" y="4419600"/>
            <a:ext cx="1371600" cy="1295400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miley Face 10"/>
          <p:cNvSpPr/>
          <p:nvPr/>
        </p:nvSpPr>
        <p:spPr>
          <a:xfrm>
            <a:off x="7239000" y="4419600"/>
            <a:ext cx="1371600" cy="1295400"/>
          </a:xfrm>
          <a:prstGeom prst="smileyFac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ular Callout 11"/>
          <p:cNvSpPr/>
          <p:nvPr/>
        </p:nvSpPr>
        <p:spPr>
          <a:xfrm>
            <a:off x="762000" y="3810000"/>
            <a:ext cx="1981200" cy="381000"/>
          </a:xfrm>
          <a:prstGeom prst="wedgeRectCallout">
            <a:avLst>
              <a:gd name="adj1" fmla="val -20085"/>
              <a:gd name="adj2" fmla="val 8866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Blue, what's 2 + 2?</a:t>
            </a:r>
            <a:endParaRPr lang="en-US" dirty="0"/>
          </a:p>
        </p:txBody>
      </p:sp>
      <p:sp>
        <p:nvSpPr>
          <p:cNvPr id="13" name="Rectangular Callout 12"/>
          <p:cNvSpPr/>
          <p:nvPr/>
        </p:nvSpPr>
        <p:spPr>
          <a:xfrm>
            <a:off x="1981200" y="5867400"/>
            <a:ext cx="685800" cy="457200"/>
          </a:xfrm>
          <a:prstGeom prst="wedgeRectCallout">
            <a:avLst>
              <a:gd name="adj1" fmla="val 20289"/>
              <a:gd name="adj2" fmla="val -870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4!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4343400" y="5867400"/>
            <a:ext cx="2286000" cy="609600"/>
          </a:xfrm>
          <a:prstGeom prst="wedgeRectCallout">
            <a:avLst>
              <a:gd name="adj1" fmla="val -26641"/>
              <a:gd name="adj2" fmla="val -7058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Purple, can you print this for me?</a:t>
            </a:r>
            <a:endParaRPr lang="en-US" dirty="0"/>
          </a:p>
        </p:txBody>
      </p:sp>
      <p:sp>
        <p:nvSpPr>
          <p:cNvPr id="15" name="Rectangular Callout 14"/>
          <p:cNvSpPr/>
          <p:nvPr/>
        </p:nvSpPr>
        <p:spPr>
          <a:xfrm>
            <a:off x="5257800" y="3733800"/>
            <a:ext cx="2286000" cy="609600"/>
          </a:xfrm>
          <a:prstGeom prst="wedgeRectCallout">
            <a:avLst>
              <a:gd name="adj1" fmla="val 14480"/>
              <a:gd name="adj2" fmla="val 76613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Nope, I'm helping Aqua first!</a:t>
            </a:r>
            <a:endParaRPr lang="en-US" dirty="0"/>
          </a:p>
        </p:txBody>
      </p:sp>
      <p:sp>
        <p:nvSpPr>
          <p:cNvPr id="16" name="Rectangular Callout 15"/>
          <p:cNvSpPr/>
          <p:nvPr/>
        </p:nvSpPr>
        <p:spPr>
          <a:xfrm>
            <a:off x="7772400" y="5867400"/>
            <a:ext cx="685800" cy="457200"/>
          </a:xfrm>
          <a:prstGeom prst="wedgeRectCallout">
            <a:avLst>
              <a:gd name="adj1" fmla="val -21034"/>
              <a:gd name="adj2" fmla="val -66378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Yup!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Creating </a:t>
            </a:r>
            <a:r>
              <a:rPr lang="en-US" dirty="0" smtClean="0"/>
              <a:t>classes/objects influences how we organize our code.</a:t>
            </a:r>
          </a:p>
          <a:p>
            <a:pPr lvl="1"/>
            <a:r>
              <a:rPr lang="en-US" dirty="0" smtClean="0"/>
              <a:t>Unimportant in terms of fundamentals.</a:t>
            </a:r>
          </a:p>
          <a:p>
            <a:r>
              <a:rPr lang="en-US" dirty="0" smtClean="0"/>
              <a:t>However, </a:t>
            </a:r>
            <a:r>
              <a:rPr lang="en-US" i="1" dirty="0" smtClean="0"/>
              <a:t>using</a:t>
            </a:r>
            <a:r>
              <a:rPr lang="en-US" dirty="0" smtClean="0"/>
              <a:t> objects is fundamental to programming in Java.</a:t>
            </a:r>
          </a:p>
          <a:p>
            <a:pPr lvl="1"/>
            <a:r>
              <a:rPr lang="en-US" dirty="0" smtClean="0"/>
              <a:t>Our focus for this lecture (and the next).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Data versus Objects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8200" y="1905000"/>
            <a:ext cx="3200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3200" dirty="0" smtClean="0"/>
              <a:t>, 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char</a:t>
            </a:r>
            <a:r>
              <a:rPr lang="en-US" sz="3200" dirty="0" smtClean="0"/>
              <a:t>, 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3200" dirty="0" smtClean="0"/>
              <a:t>, 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3200" dirty="0" smtClean="0"/>
              <a:t>, </a:t>
            </a:r>
            <a:r>
              <a:rPr lang="en-US" sz="32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3200" dirty="0" smtClean="0"/>
              <a:t>, …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5029200" y="1905000"/>
            <a:ext cx="3200400" cy="2895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nsolas" pitchFamily="49" charset="0"/>
                <a:cs typeface="Consolas" pitchFamily="49" charset="0"/>
              </a:rPr>
              <a:t>(String)</a:t>
            </a:r>
            <a:r>
              <a:rPr lang="en-US" sz="3200" dirty="0" smtClean="0"/>
              <a:t>,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DrawingPanel</a:t>
            </a:r>
            <a:r>
              <a:rPr lang="en-US" dirty="0" smtClean="0"/>
              <a:t>, 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Graphics</a:t>
            </a:r>
            <a:r>
              <a:rPr lang="en-US" sz="3200" dirty="0" smtClean="0"/>
              <a:t>, …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14478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Primitive Types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1447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Class Types (objects)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447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Java has different rules with how we handle data of primitive type versus class type.</a:t>
            </a:r>
          </a:p>
          <a:p>
            <a:pPr lvl="1"/>
            <a:r>
              <a:rPr lang="en-US" i="1" dirty="0" smtClean="0"/>
              <a:t>Worthwhile fact to keep in the back of your mind.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DrawingPanel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9574-CC7A-4DE5-8D6D-D9230492D074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Demo (see Drawings.java)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All These Objects Relate?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048000"/>
            <a:ext cx="2146300" cy="1397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2133600"/>
            <a:ext cx="2032000" cy="2032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43000" y="23622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DrawingPanel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2971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Graphics</a:t>
            </a:r>
            <a:endParaRPr lang="en-US" sz="28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4343400"/>
            <a:ext cx="1424078" cy="21336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553200" y="5257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Color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</Template>
  <TotalTime>703</TotalTime>
  <Words>374</Words>
  <Application>Microsoft Macintosh PowerPoint</Application>
  <PresentationFormat>On-screen Show (4:3)</PresentationFormat>
  <Paragraphs>69</Paragraphs>
  <Slides>9</Slides>
  <Notes>0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cis110-11fa</vt:lpstr>
      <vt:lpstr>CIS 110: Introduction to Computer Programming</vt:lpstr>
      <vt:lpstr>Outline</vt:lpstr>
      <vt:lpstr>Announcements</vt:lpstr>
      <vt:lpstr>Slide 4</vt:lpstr>
      <vt:lpstr>What Is An Object?</vt:lpstr>
      <vt:lpstr>Using Objects</vt:lpstr>
      <vt:lpstr>Primitive Data versus Objects</vt:lpstr>
      <vt:lpstr>Slide 8</vt:lpstr>
      <vt:lpstr>How Do All These Objects Relate?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kambing</dc:creator>
  <cp:lastModifiedBy>Peter-Michael Osera</cp:lastModifiedBy>
  <cp:revision>52</cp:revision>
  <dcterms:created xsi:type="dcterms:W3CDTF">2011-09-28T13:44:10Z</dcterms:created>
  <dcterms:modified xsi:type="dcterms:W3CDTF">2011-09-28T14:50:31Z</dcterms:modified>
</cp:coreProperties>
</file>