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10.xml" ContentType="application/vnd.openxmlformats-officedocument.presentationml.slide+xml"/>
  <Default Extension="jpeg" ContentType="image/jpe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97" r:id="rId3"/>
    <p:sldId id="257" r:id="rId4"/>
    <p:sldId id="265" r:id="rId5"/>
    <p:sldId id="294" r:id="rId6"/>
    <p:sldId id="295" r:id="rId7"/>
    <p:sldId id="296" r:id="rId8"/>
    <p:sldId id="293" r:id="rId9"/>
    <p:sldId id="264" r:id="rId10"/>
    <p:sldId id="258" r:id="rId11"/>
    <p:sldId id="260" r:id="rId12"/>
    <p:sldId id="261" r:id="rId13"/>
    <p:sldId id="262" r:id="rId14"/>
    <p:sldId id="263" r:id="rId15"/>
    <p:sldId id="267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8" r:id="rId29"/>
    <p:sldId id="285" r:id="rId30"/>
    <p:sldId id="269" r:id="rId31"/>
    <p:sldId id="272" r:id="rId32"/>
    <p:sldId id="271" r:id="rId33"/>
    <p:sldId id="290" r:id="rId34"/>
    <p:sldId id="270" r:id="rId35"/>
    <p:sldId id="291" r:id="rId36"/>
    <p:sldId id="29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0504D"/>
    <a:srgbClr val="4F81BD"/>
    <a:srgbClr val="8064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aximized">
    <p:restoredLeft sz="34587" autoAdjust="0"/>
    <p:restoredTop sz="94609" autoAdjust="0"/>
  </p:normalViewPr>
  <p:slideViewPr>
    <p:cSldViewPr>
      <p:cViewPr varScale="1">
        <p:scale>
          <a:sx n="87" d="100"/>
          <a:sy n="87" d="100"/>
        </p:scale>
        <p:origin x="-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6</a:t>
            </a:r>
          </a:p>
          <a:p>
            <a:r>
              <a:rPr lang="en-US" dirty="0" smtClean="0"/>
              <a:t>Flexible Methods</a:t>
            </a:r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3.1-3.2)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Drawing a Cone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7705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drawCone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// Draw the 5 lines of a cone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// Draw the spaces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j = 0; j &lt; 4 –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 j++)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 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("/");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// Draw the dashes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j = 0; j &lt;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* 2; j++)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("-");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("\\");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1600200"/>
            <a:ext cx="152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/\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/--\ 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/----\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/------\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/--------\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76800" y="3886200"/>
            <a:ext cx="38100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Unsatisfactory!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 smtClean="0"/>
              <a:t>Doesn't reflect our decomposition.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000" dirty="0" smtClean="0"/>
              <a:t>Too verbose as a result.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Static methods to the rescue!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Attempt At Refactoring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4343400" cy="417960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drawCone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// Draw the 5 lines of a cone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// Draw the spaces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drawSpaces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("/");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// Draw the dashes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j = 0; j &lt;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* 2; j++)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("-");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("\\");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4724400" y="1600200"/>
            <a:ext cx="4114800" cy="15204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void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drawSpaces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j = 0; j &lt; 4 –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; j++)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noProof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(" ");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1600" noProof="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2514600"/>
            <a:ext cx="2133600" cy="609600"/>
          </a:xfrm>
          <a:prstGeom prst="rect">
            <a:avLst/>
          </a:prstGeom>
          <a:solidFill>
            <a:srgbClr val="8064A2">
              <a:alpha val="25098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876800" y="4572000"/>
            <a:ext cx="3810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noProof="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noProof="0" dirty="0" smtClean="0"/>
              <a:t> isn't in scope in </a:t>
            </a:r>
            <a:r>
              <a:rPr lang="en-US" sz="2000" noProof="0" dirty="0" err="1" smtClean="0"/>
              <a:t>drawSpaces</a:t>
            </a:r>
            <a:r>
              <a:rPr lang="en-US" sz="2000" noProof="0" dirty="0" smtClean="0"/>
              <a:t>!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noProof="0" dirty="0" smtClean="0"/>
              <a:t>How can we </a:t>
            </a:r>
            <a:r>
              <a:rPr lang="en-US" sz="2000" i="1" noProof="0" dirty="0" smtClean="0"/>
              <a:t>pass</a:t>
            </a:r>
            <a:r>
              <a:rPr lang="en-US" sz="2000" noProof="0" dirty="0" smtClean="0"/>
              <a:t> the value of </a:t>
            </a:r>
            <a:r>
              <a:rPr lang="en-US" sz="2000" noProof="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noProof="0" dirty="0" smtClean="0"/>
              <a:t> from </a:t>
            </a:r>
            <a:r>
              <a:rPr lang="en-US" sz="2000" noProof="0" dirty="0" err="1" smtClean="0"/>
              <a:t>drawCone</a:t>
            </a:r>
            <a:r>
              <a:rPr lang="en-US" sz="2000" noProof="0" dirty="0" smtClean="0"/>
              <a:t> to </a:t>
            </a:r>
            <a:r>
              <a:rPr lang="en-US" sz="2000" noProof="0" dirty="0" err="1" smtClean="0"/>
              <a:t>drawSpaces</a:t>
            </a:r>
            <a:r>
              <a:rPr lang="en-US" sz="2000" noProof="0" dirty="0" smtClean="0"/>
              <a:t>?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620000" y="1905000"/>
            <a:ext cx="304800" cy="304800"/>
          </a:xfrm>
          <a:prstGeom prst="roundRect">
            <a:avLst/>
          </a:prstGeom>
          <a:solidFill>
            <a:srgbClr val="C0504D">
              <a:alpha val="2509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10800000">
            <a:off x="381000" y="2286000"/>
            <a:ext cx="228600" cy="31242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62000" y="5257800"/>
            <a:ext cx="12192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Scope of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181600" y="4572000"/>
            <a:ext cx="3429000" cy="381000"/>
          </a:xfrm>
          <a:prstGeom prst="roundRect">
            <a:avLst/>
          </a:prstGeom>
          <a:solidFill>
            <a:srgbClr val="C0504D">
              <a:alpha val="2509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4343400" cy="417960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drawCone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// Draw the 5 lines of a cone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// Draw the spaces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drawSpaces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("/");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// Draw the dashes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j = 0; j &lt;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* 2; j++)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("-");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("\\");   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4419600" y="1600200"/>
            <a:ext cx="4419600" cy="15204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void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drawSpaces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int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j = 0; j &lt; 4 –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; j++)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noProof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(" ");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1600" noProof="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876800" y="3962400"/>
            <a:ext cx="38100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noProof="0" dirty="0" smtClean="0"/>
              <a:t>We </a:t>
            </a:r>
            <a:r>
              <a:rPr lang="en-US" sz="2000" i="1" noProof="0" dirty="0" smtClean="0"/>
              <a:t>declare</a:t>
            </a:r>
            <a:r>
              <a:rPr lang="en-US" sz="2000" noProof="0" dirty="0" smtClean="0"/>
              <a:t> that </a:t>
            </a:r>
            <a:r>
              <a:rPr lang="en-US" sz="2000" noProof="0" dirty="0" err="1" smtClean="0"/>
              <a:t>drawSpaces</a:t>
            </a:r>
            <a:r>
              <a:rPr lang="en-US" sz="2000" noProof="0" dirty="0" smtClean="0"/>
              <a:t> takes a parameter.</a:t>
            </a:r>
            <a:endParaRPr lang="en-US" sz="2000" dirty="0" smtClean="0"/>
          </a:p>
          <a:p>
            <a:pPr marL="457200" lvl="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noProof="0" dirty="0" smtClean="0"/>
              <a:t>When we call</a:t>
            </a:r>
            <a:r>
              <a:rPr lang="en-US" sz="2000" i="1" dirty="0" smtClean="0"/>
              <a:t> </a:t>
            </a:r>
            <a:r>
              <a:rPr lang="en-US" sz="2000" dirty="0" err="1" smtClean="0"/>
              <a:t>drawSpaces</a:t>
            </a:r>
            <a:r>
              <a:rPr lang="en-US" sz="2000" dirty="0" smtClean="0"/>
              <a:t>, we </a:t>
            </a:r>
            <a:r>
              <a:rPr lang="en-US" sz="2000" i="1" dirty="0" smtClean="0"/>
              <a:t>pass in</a:t>
            </a:r>
            <a:r>
              <a:rPr lang="en-US" sz="2000" dirty="0" smtClean="0"/>
              <a:t> the value that we want the parameter to take.</a:t>
            </a:r>
            <a:endParaRPr lang="en-US" sz="2000" i="1" noProof="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53200" y="1524000"/>
            <a:ext cx="1981200" cy="457200"/>
          </a:xfrm>
          <a:prstGeom prst="rect">
            <a:avLst/>
          </a:prstGeom>
          <a:solidFill>
            <a:srgbClr val="8064A2">
              <a:alpha val="25098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876800" y="3962400"/>
            <a:ext cx="3581400" cy="685800"/>
          </a:xfrm>
          <a:prstGeom prst="rect">
            <a:avLst/>
          </a:prstGeom>
          <a:solidFill>
            <a:srgbClr val="8064A2">
              <a:alpha val="25098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876800" y="4648200"/>
            <a:ext cx="3810000" cy="9906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85800" y="2514600"/>
            <a:ext cx="2286000" cy="6096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Method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457200" y="3276600"/>
            <a:ext cx="8229600" cy="155734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printInt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int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x)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baseline="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baseline="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800" baseline="0" dirty="0" smtClean="0">
                <a:latin typeface="Consolas" pitchFamily="49" charset="0"/>
                <a:cs typeface="Consolas" pitchFamily="49" charset="0"/>
              </a:rPr>
              <a:t>(x);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2743200" y="1981200"/>
            <a:ext cx="4800600" cy="914400"/>
          </a:xfrm>
          <a:prstGeom prst="wedgeRectCallout">
            <a:avLst>
              <a:gd name="adj1" fmla="val 33537"/>
              <a:gd name="adj2" fmla="val 84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 </a:t>
            </a:r>
            <a:r>
              <a:rPr lang="en-US" sz="2400" i="1" dirty="0" smtClean="0"/>
              <a:t>(formal) method parameter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"To call me, you must provide an </a:t>
            </a:r>
            <a:r>
              <a:rPr lang="en-US" sz="2400" dirty="0" err="1" smtClean="0"/>
              <a:t>int</a:t>
            </a:r>
            <a:r>
              <a:rPr lang="en-US" sz="2400" dirty="0" smtClean="0"/>
              <a:t>"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5867400" y="3276600"/>
            <a:ext cx="1295400" cy="5334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ular Callout 10"/>
          <p:cNvSpPr/>
          <p:nvPr/>
        </p:nvSpPr>
        <p:spPr>
          <a:xfrm>
            <a:off x="1524000" y="4800600"/>
            <a:ext cx="4800600" cy="914400"/>
          </a:xfrm>
          <a:prstGeom prst="wedgeRectCallout">
            <a:avLst>
              <a:gd name="adj1" fmla="val 16164"/>
              <a:gd name="adj2" fmla="val -967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Inside a method, a parameter is just another local variable!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419600" y="3810000"/>
            <a:ext cx="609600" cy="5334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in Values to Methods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533400" y="1752600"/>
            <a:ext cx="8229600" cy="155734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printInt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int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x)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baseline="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baseline="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800" baseline="0" dirty="0" smtClean="0">
                <a:latin typeface="Consolas" pitchFamily="49" charset="0"/>
                <a:cs typeface="Consolas" pitchFamily="49" charset="0"/>
              </a:rPr>
              <a:t>(x);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3" name="Content Placeholder 7"/>
          <p:cNvSpPr txBox="1">
            <a:spLocks/>
          </p:cNvSpPr>
          <p:nvPr/>
        </p:nvSpPr>
        <p:spPr>
          <a:xfrm>
            <a:off x="533400" y="3352800"/>
            <a:ext cx="8229600" cy="155734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doWork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()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baseline="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baseline="0" dirty="0" err="1" smtClean="0">
                <a:latin typeface="Consolas" pitchFamily="49" charset="0"/>
                <a:cs typeface="Consolas" pitchFamily="49" charset="0"/>
              </a:rPr>
              <a:t>printInt</a:t>
            </a:r>
            <a:r>
              <a:rPr lang="en-US" sz="2800" baseline="0" dirty="0" smtClean="0">
                <a:latin typeface="Consolas" pitchFamily="49" charset="0"/>
                <a:cs typeface="Consolas" pitchFamily="49" charset="0"/>
              </a:rPr>
              <a:t>(5);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1066800" y="4724400"/>
            <a:ext cx="3429000" cy="1295400"/>
          </a:xfrm>
          <a:prstGeom prst="wedgeRectCallout">
            <a:avLst>
              <a:gd name="adj1" fmla="val 3097"/>
              <a:gd name="adj2" fmla="val -779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Passing the value 5 to </a:t>
            </a:r>
            <a:r>
              <a:rPr lang="en-US" i="1" dirty="0" err="1" smtClean="0"/>
              <a:t>printInt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To call a method that requires a parameter, you must pass a value of the correct type (here,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5334000" y="4419600"/>
            <a:ext cx="3429000" cy="1066800"/>
          </a:xfrm>
          <a:prstGeom prst="wedgeRectCallout">
            <a:avLst>
              <a:gd name="adj1" fmla="val 1632"/>
              <a:gd name="adj2" fmla="val -241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 each method call, the formal parameter variable is initialized with the </a:t>
            </a:r>
            <a:r>
              <a:rPr lang="en-US" i="1" dirty="0" smtClean="0"/>
              <a:t>actual value</a:t>
            </a:r>
            <a:r>
              <a:rPr lang="en-US" dirty="0" smtClean="0"/>
              <a:t> passed in.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14400" y="3810000"/>
            <a:ext cx="2514600" cy="6096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67400" y="1752600"/>
            <a:ext cx="1447800" cy="6096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u="sng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</a:p>
          <a:p>
            <a:endParaRPr lang="en-US" u="sng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9)</a:t>
            </a:r>
            <a:endParaRPr lang="en-US" sz="2400" dirty="0" smtClean="0"/>
          </a:p>
          <a:p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Executing Statements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</a:p>
          <a:p>
            <a:endParaRPr lang="en-US" u="sng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10)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Executing Statements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</a:p>
          <a:p>
            <a:endParaRPr lang="en-US" u="sng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10)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1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172200" y="2209800"/>
            <a:ext cx="2667000" cy="1219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err="1" smtClean="0"/>
              <a:t>printAmps</a:t>
            </a:r>
            <a:r>
              <a:rPr lang="en-US" sz="2400" u="sng" dirty="0" smtClean="0"/>
              <a:t> (line 3)</a:t>
            </a:r>
            <a:endParaRPr lang="en-US" sz="2400" dirty="0" smtClean="0"/>
          </a:p>
          <a:p>
            <a:r>
              <a:rPr lang="en-US" sz="2400" dirty="0" smtClean="0"/>
              <a:t>n = 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Executing Statements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</a:p>
          <a:p>
            <a:endParaRPr lang="en-US" u="sng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10)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1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172200" y="2209800"/>
            <a:ext cx="2667000" cy="1219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err="1" smtClean="0"/>
              <a:t>printAmps</a:t>
            </a:r>
            <a:r>
              <a:rPr lang="en-US" sz="2400" u="sng" dirty="0" smtClean="0"/>
              <a:t> (line 4)</a:t>
            </a:r>
            <a:endParaRPr lang="en-US" sz="2400" dirty="0" smtClean="0"/>
          </a:p>
          <a:p>
            <a:r>
              <a:rPr lang="en-US" sz="2400" dirty="0" smtClean="0"/>
              <a:t>n = 1</a:t>
            </a:r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 2 due at 23:59:59 tonight!</a:t>
            </a:r>
          </a:p>
          <a:p>
            <a:pPr lvl="1"/>
            <a:r>
              <a:rPr lang="en-US" dirty="0" smtClean="0"/>
              <a:t>Watch Piazza submission page status.</a:t>
            </a:r>
          </a:p>
          <a:p>
            <a:pPr lvl="1"/>
            <a:r>
              <a:rPr lang="en-US" dirty="0" smtClean="0"/>
              <a:t>Office hours from 110 staff throughout the day.</a:t>
            </a:r>
          </a:p>
          <a:p>
            <a:r>
              <a:rPr lang="en-US" dirty="0" smtClean="0"/>
              <a:t>Homework 3 + lab 3 will be out tonight.</a:t>
            </a:r>
          </a:p>
          <a:p>
            <a:r>
              <a:rPr lang="en-US" dirty="0" smtClean="0"/>
              <a:t>Exam #1 is on 10/5 (Wednesday after next)</a:t>
            </a:r>
          </a:p>
          <a:p>
            <a:pPr lvl="1"/>
            <a:r>
              <a:rPr lang="en-US" dirty="0" smtClean="0"/>
              <a:t>Practice exam #1 is out.</a:t>
            </a:r>
          </a:p>
          <a:p>
            <a:pPr lvl="1"/>
            <a:r>
              <a:rPr lang="en-US" dirty="0" smtClean="0"/>
              <a:t>Review session day before the exam.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Executing Statements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  <a:endParaRPr lang="en-US" u="sng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u="sng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10)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1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172200" y="2209800"/>
            <a:ext cx="2667000" cy="1219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err="1" smtClean="0"/>
              <a:t>printAmps</a:t>
            </a:r>
            <a:r>
              <a:rPr lang="en-US" sz="2400" u="sng" dirty="0" smtClean="0"/>
              <a:t> (line 6)</a:t>
            </a:r>
            <a:endParaRPr lang="en-US" sz="2400" dirty="0" smtClean="0"/>
          </a:p>
          <a:p>
            <a:r>
              <a:rPr lang="en-US" sz="2400" dirty="0" smtClean="0"/>
              <a:t>n = 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Executing Statements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  <a:endParaRPr lang="en-US" u="sng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u="sng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11)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Executing Statements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  <a:endParaRPr lang="en-US" u="sng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u="sng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10)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Executing Statements 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  <a:endParaRPr lang="en-US" u="sng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u="sng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10)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2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172200" y="2209800"/>
            <a:ext cx="2667000" cy="1219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err="1" smtClean="0"/>
              <a:t>printAmps</a:t>
            </a:r>
            <a:r>
              <a:rPr lang="en-US" sz="2400" u="sng" dirty="0" smtClean="0"/>
              <a:t> (line 3)</a:t>
            </a:r>
            <a:endParaRPr lang="en-US" sz="2400" dirty="0" smtClean="0"/>
          </a:p>
          <a:p>
            <a:r>
              <a:rPr lang="en-US" sz="2400" dirty="0" smtClean="0"/>
              <a:t>n = 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Executing Statements 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  <a:endParaRPr lang="en-US" u="sng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10)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2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172200" y="2209800"/>
            <a:ext cx="2667000" cy="1219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err="1" smtClean="0"/>
              <a:t>printAmps</a:t>
            </a:r>
            <a:r>
              <a:rPr lang="en-US" sz="2400" u="sng" dirty="0" smtClean="0"/>
              <a:t> (line 4)</a:t>
            </a:r>
            <a:endParaRPr lang="en-US" sz="2400" dirty="0" smtClean="0"/>
          </a:p>
          <a:p>
            <a:r>
              <a:rPr lang="en-US" sz="2400" dirty="0" smtClean="0"/>
              <a:t>n = 2</a:t>
            </a:r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Executing Statements 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  <a:endParaRPr lang="en-US" u="sng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10)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2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172200" y="2209800"/>
            <a:ext cx="2667000" cy="1219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err="1" smtClean="0"/>
              <a:t>printAmps</a:t>
            </a:r>
            <a:r>
              <a:rPr lang="en-US" sz="2400" u="sng" dirty="0" smtClean="0"/>
              <a:t> (line 6)</a:t>
            </a:r>
            <a:endParaRPr lang="en-US" sz="2400" dirty="0" smtClean="0"/>
          </a:p>
          <a:p>
            <a:r>
              <a:rPr lang="en-US" sz="2400" dirty="0" smtClean="0"/>
              <a:t>n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Executing Statements 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648200"/>
            <a:ext cx="2514600" cy="1524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  <a:endParaRPr lang="en-US" u="sng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11)</a:t>
            </a:r>
            <a:endParaRPr lang="en-US" sz="2400" dirty="0" smtClean="0"/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 = 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Executing Statements </a:t>
            </a:r>
            <a:r>
              <a:rPr lang="en-US" dirty="0" smtClean="0"/>
              <a:t>(</a:t>
            </a:r>
            <a:r>
              <a:rPr lang="en-US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719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  public class Example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     public static 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n)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("&amp;");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 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6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8     public static void main(String[]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9      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1;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5;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>
              <a:buAutoNum type="arabicPlain" startAt="10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printAmps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(i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11   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12  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13    }</a:t>
            </a:r>
          </a:p>
          <a:p>
            <a:pPr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14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48400" y="4572000"/>
            <a:ext cx="2514600" cy="1828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u="sng" dirty="0" smtClean="0">
                <a:latin typeface="Consolas" pitchFamily="49" charset="0"/>
                <a:cs typeface="Consolas" pitchFamily="49" charset="0"/>
              </a:rPr>
              <a:t>Output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&amp;&amp;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&amp;&amp;&amp;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&amp;&amp;&amp;&amp;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&amp;&amp;&amp;&amp;&amp;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8400" y="1752600"/>
            <a:ext cx="2514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u="sng" dirty="0" smtClean="0"/>
              <a:t>main (line 13)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That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600" dirty="0" err="1" smtClean="0"/>
              <a:t>System.out.println</a:t>
            </a:r>
            <a:r>
              <a:rPr lang="en-US" sz="1600" dirty="0" smtClean="0"/>
              <a:t>("Remove the cap from the peanut butter");</a:t>
            </a:r>
          </a:p>
          <a:p>
            <a:r>
              <a:rPr lang="en-US" sz="1600" dirty="0" err="1" smtClean="0"/>
              <a:t>System.out.println</a:t>
            </a:r>
            <a:r>
              <a:rPr lang="en-US" sz="1600" dirty="0" smtClean="0"/>
              <a:t>("Scoop out some peanut butter.");</a:t>
            </a:r>
          </a:p>
          <a:p>
            <a:r>
              <a:rPr lang="en-US" sz="1600" dirty="0" err="1" smtClean="0"/>
              <a:t>System.out.println</a:t>
            </a:r>
            <a:r>
              <a:rPr lang="en-US" sz="1600" dirty="0" smtClean="0"/>
              <a:t>("Spread it on a piece of bread.");</a:t>
            </a:r>
          </a:p>
          <a:p>
            <a:r>
              <a:rPr lang="en-US" sz="1600" dirty="0" err="1" smtClean="0"/>
              <a:t>System.out.println</a:t>
            </a:r>
            <a:r>
              <a:rPr lang="en-US" sz="1600" dirty="0" smtClean="0"/>
              <a:t>("Remove the cap from the jelly");</a:t>
            </a:r>
          </a:p>
          <a:p>
            <a:r>
              <a:rPr lang="en-US" sz="1600" dirty="0" err="1" smtClean="0"/>
              <a:t>System.out.println</a:t>
            </a:r>
            <a:r>
              <a:rPr lang="en-US" sz="1600" dirty="0" smtClean="0"/>
              <a:t>("Scoop out some jelly.");</a:t>
            </a:r>
          </a:p>
          <a:p>
            <a:r>
              <a:rPr lang="en-US" sz="1600" dirty="0" err="1" smtClean="0"/>
              <a:t>System.out.println</a:t>
            </a:r>
            <a:r>
              <a:rPr lang="en-US" sz="1600" dirty="0" smtClean="0"/>
              <a:t>("Spread it on a piece of bread.");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581401"/>
            <a:ext cx="8229600" cy="1600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spread(String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item) {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("Remove the cap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th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 " + item);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("Scoop out some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" + item);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("Spread it on a piece of bread.");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5486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Consolas" pitchFamily="49" charset="0"/>
              </a:rPr>
              <a:t>New opportunities for reducing redundancy!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00800" y="4800600"/>
            <a:ext cx="2514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spread("peanut butter");</a:t>
            </a:r>
          </a:p>
          <a:p>
            <a:r>
              <a:rPr lang="en-US" dirty="0" smtClean="0"/>
              <a:t>spread("jelly");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533400" y="1752600"/>
            <a:ext cx="8229600" cy="22344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repeat(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String s,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for 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&lt; n;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aseline="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aseline="0" dirty="0" err="1" smtClean="0">
                <a:latin typeface="Consolas" pitchFamily="49" charset="0"/>
                <a:cs typeface="Consolas" pitchFamily="49" charset="0"/>
              </a:rPr>
              <a:t>System.out.print</a:t>
            </a:r>
            <a:r>
              <a:rPr lang="en-US" sz="2400" baseline="0" dirty="0" err="1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baseline="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sz="2400" baseline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en-US" sz="2400" baseline="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3" name="Content Placeholder 7"/>
          <p:cNvSpPr txBox="1">
            <a:spLocks/>
          </p:cNvSpPr>
          <p:nvPr/>
        </p:nvSpPr>
        <p:spPr>
          <a:xfrm>
            <a:off x="533400" y="4038600"/>
            <a:ext cx="8229600" cy="17912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main(String[]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args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aseline="0" dirty="0" smtClean="0">
                <a:latin typeface="Consolas" pitchFamily="49" charset="0"/>
                <a:cs typeface="Consolas" pitchFamily="49" charset="0"/>
              </a:rPr>
              <a:t>  repeat("+=",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3);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repeat("*-", 5);</a:t>
            </a:r>
            <a:endParaRPr lang="en-US" sz="2400" baseline="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4953000" y="2895600"/>
            <a:ext cx="3429000" cy="990600"/>
          </a:xfrm>
          <a:prstGeom prst="wedgeRectCallout">
            <a:avLst>
              <a:gd name="adj1" fmla="val -3601"/>
              <a:gd name="adj2" fmla="val -117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Multiple parameters can be specified with a comma-separate list of declarations.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4495800" y="4800600"/>
            <a:ext cx="3657600" cy="838200"/>
          </a:xfrm>
          <a:prstGeom prst="wedgeRectCallout">
            <a:avLst>
              <a:gd name="adj1" fmla="val -70345"/>
              <a:gd name="adj2" fmla="val -323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Likewise, each parameter requires a value when you call that method.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00600" y="1752600"/>
            <a:ext cx="2895600" cy="5334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14400" y="4495800"/>
            <a:ext cx="2819400" cy="9144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 passing</a:t>
            </a:r>
          </a:p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in Values = Passing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We pass </a:t>
            </a:r>
            <a:r>
              <a:rPr lang="en-US" i="1" dirty="0" smtClean="0"/>
              <a:t>copies of values</a:t>
            </a:r>
            <a:r>
              <a:rPr lang="en-US" dirty="0" smtClean="0"/>
              <a:t> to methods.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533400" y="2362200"/>
            <a:ext cx="8229600" cy="113877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tryIncrement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int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n)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n = n + 1;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533400" y="3505200"/>
            <a:ext cx="8229600" cy="150810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main(String[]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args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x = 0;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tryIncrement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(x);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91400" y="4038600"/>
            <a:ext cx="838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858000" y="4038600"/>
            <a:ext cx="533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x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7391400" y="2133600"/>
            <a:ext cx="838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6858000" y="2133600"/>
            <a:ext cx="533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</a:t>
            </a:r>
            <a:endParaRPr lang="en-US" sz="24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5257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err="1" smtClean="0"/>
              <a:t>Resu</a:t>
            </a:r>
            <a:r>
              <a:rPr lang="en-US" sz="3200" dirty="0" err="1" smtClean="0"/>
              <a:t>lt</a:t>
            </a:r>
            <a:r>
              <a:rPr lang="en-US" sz="3200" dirty="0" smtClean="0"/>
              <a:t>: can't use a parameter to </a:t>
            </a:r>
            <a:r>
              <a:rPr lang="en-US" sz="3200" i="1" dirty="0" smtClean="0"/>
              <a:t>change</a:t>
            </a:r>
            <a:r>
              <a:rPr lang="en-US" sz="3200" dirty="0" smtClean="0"/>
              <a:t> an outside value.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91400" y="2895600"/>
            <a:ext cx="838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6858000" y="2895600"/>
            <a:ext cx="533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58963"/>
          </a:xfrm>
        </p:spPr>
        <p:txBody>
          <a:bodyPr/>
          <a:lstStyle/>
          <a:p>
            <a:r>
              <a:rPr lang="en-US" dirty="0" smtClean="0"/>
              <a:t>Unsatisfactory (again)!</a:t>
            </a:r>
          </a:p>
          <a:p>
            <a:pPr lvl="1"/>
            <a:r>
              <a:rPr lang="en-US" dirty="0" smtClean="0"/>
              <a:t>Ideally, </a:t>
            </a:r>
            <a:r>
              <a:rPr lang="en-US" dirty="0" err="1" smtClean="0"/>
              <a:t>i</a:t>
            </a:r>
            <a:r>
              <a:rPr lang="en-US" dirty="0" smtClean="0"/>
              <a:t> * </a:t>
            </a:r>
            <a:r>
              <a:rPr lang="en-US" dirty="0" err="1" smtClean="0"/>
              <a:t>i</a:t>
            </a:r>
            <a:r>
              <a:rPr lang="en-US" dirty="0" smtClean="0"/>
              <a:t> * </a:t>
            </a:r>
            <a:r>
              <a:rPr lang="en-US" dirty="0" err="1" smtClean="0"/>
              <a:t>i</a:t>
            </a:r>
            <a:r>
              <a:rPr lang="en-US" dirty="0" smtClean="0"/>
              <a:t> would be in its own method.</a:t>
            </a:r>
          </a:p>
          <a:p>
            <a:pPr lvl="1"/>
            <a:r>
              <a:rPr lang="en-US" dirty="0" smtClean="0"/>
              <a:t>No way to have a method produce a value (yet!).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1"/>
            <a:ext cx="8229600" cy="266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public class Cubes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args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  for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int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= 0;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&lt; 5;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+ “^3 = ” +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*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*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1"/>
            <a:ext cx="8229600" cy="4571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public class Cubes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public static </a:t>
            </a:r>
            <a:r>
              <a:rPr lang="en-US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cube(</a:t>
            </a:r>
            <a:r>
              <a:rPr lang="en-US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* </a:t>
            </a:r>
            <a:r>
              <a:rPr lang="en-US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* </a:t>
            </a:r>
            <a:r>
              <a:rPr lang="en-US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public static void main(String[]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args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  for 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= 0;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&lt; 5;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++)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  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+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"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^3 = " +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cube(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181600" y="1371600"/>
            <a:ext cx="3657600" cy="685800"/>
          </a:xfrm>
          <a:prstGeom prst="wedgeRectCallout">
            <a:avLst>
              <a:gd name="adj1" fmla="val -100643"/>
              <a:gd name="adj2" fmla="val 462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Return type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Specifies that cube(</a:t>
            </a:r>
            <a:r>
              <a:rPr lang="en-US" dirty="0" err="1" smtClean="0"/>
              <a:t>i</a:t>
            </a:r>
            <a:r>
              <a:rPr lang="en-US" dirty="0" smtClean="0"/>
              <a:t>) returns an int.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4191000" y="2590800"/>
            <a:ext cx="3810000" cy="838200"/>
          </a:xfrm>
          <a:prstGeom prst="wedgeRectCallout">
            <a:avLst>
              <a:gd name="adj1" fmla="val -62138"/>
              <a:gd name="adj2" fmla="val -417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Return statement.</a:t>
            </a:r>
            <a:endParaRPr lang="en-US" dirty="0" smtClean="0"/>
          </a:p>
          <a:p>
            <a:pPr algn="ctr"/>
            <a:r>
              <a:rPr lang="en-US" dirty="0" smtClean="0"/>
              <a:t>Tells the method to stop executing and </a:t>
            </a:r>
            <a:r>
              <a:rPr lang="en-US" i="1" dirty="0" smtClean="0"/>
              <a:t>produce</a:t>
            </a:r>
            <a:r>
              <a:rPr lang="en-US" dirty="0" smtClean="0"/>
              <a:t> the given value.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667000" y="1981200"/>
            <a:ext cx="609600" cy="380288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05200" y="4495800"/>
            <a:ext cx="1447800" cy="4572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4495800" y="5181600"/>
            <a:ext cx="3810000" cy="838200"/>
          </a:xfrm>
          <a:prstGeom prst="wedgeRectCallout">
            <a:avLst>
              <a:gd name="adj1" fmla="val -36791"/>
              <a:gd name="adj2" fmla="val -72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Now that cube(</a:t>
            </a:r>
            <a:r>
              <a:rPr lang="en-US" dirty="0" err="1" smtClean="0"/>
              <a:t>i</a:t>
            </a:r>
            <a:r>
              <a:rPr lang="en-US" dirty="0" smtClean="0"/>
              <a:t>) returns a value, it can be used as an expression!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90600" y="2362200"/>
            <a:ext cx="2667000" cy="380288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That Produce Values Are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2999"/>
          </a:xfrm>
        </p:spPr>
        <p:txBody>
          <a:bodyPr/>
          <a:lstStyle/>
          <a:p>
            <a:r>
              <a:rPr lang="en-US" dirty="0" smtClean="0"/>
              <a:t>If a method returns a value, then it may be used as an expression of that type!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457200" y="2819400"/>
            <a:ext cx="8229600" cy="155734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main(String[]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args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x = cube(1) + cube(2) + cube(3);</a:t>
            </a:r>
            <a:endParaRPr lang="en-US" sz="2800" baseline="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572000"/>
            <a:ext cx="8229600" cy="1295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Contrast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println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:</a:t>
            </a:r>
            <a:endParaRPr lang="en-US" sz="3200" noProof="0" dirty="0" smtClean="0">
              <a:cs typeface="Consolas" pitchFamily="49" charset="0"/>
            </a:endParaRPr>
          </a:p>
          <a:p>
            <a:pPr marL="800100" lvl="1" indent="-342900">
              <a:spcBef>
                <a:spcPct val="20000"/>
              </a:spcBef>
              <a:buFont typeface="Consolas" pitchFamily="49" charset="0"/>
              <a:buChar char="–"/>
            </a:pP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println</a:t>
            </a:r>
            <a:r>
              <a:rPr lang="en-US" sz="2800" dirty="0" smtClean="0">
                <a:cs typeface="Consolas" pitchFamily="49" charset="0"/>
              </a:rPr>
              <a:t> sends a value off to the screen.</a:t>
            </a:r>
          </a:p>
          <a:p>
            <a:pPr marL="800100" lvl="1" indent="-342900">
              <a:spcBef>
                <a:spcPct val="20000"/>
              </a:spcBef>
              <a:buFont typeface="Consolas" pitchFamily="49" charset="0"/>
              <a:buChar char="–"/>
            </a:pPr>
            <a:r>
              <a:rPr lang="en-US" sz="2800" noProof="0" dirty="0" smtClean="0">
                <a:cs typeface="Consolas" pitchFamily="49" charset="0"/>
              </a:rPr>
              <a:t>Methods w/ return values can be used in computations.</a:t>
            </a:r>
            <a:endParaRPr kumimoji="0" lang="en-US" sz="28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 Statements End Execution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457200" y="1981200"/>
            <a:ext cx="8229600" cy="20744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cube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int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n)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 return n * n * n;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("hello!");</a:t>
            </a:r>
            <a:endParaRPr lang="en-US" sz="2800" baseline="0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2362200" y="3962400"/>
            <a:ext cx="4419600" cy="2133600"/>
          </a:xfrm>
          <a:prstGeom prst="wedgeRectCallout">
            <a:avLst>
              <a:gd name="adj1" fmla="val -21660"/>
              <a:gd name="adj2" fmla="val -6437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/>
              <a:t>Bad!</a:t>
            </a:r>
          </a:p>
          <a:p>
            <a:pPr algn="ctr"/>
            <a:r>
              <a:rPr lang="en-US" sz="2400" dirty="0" smtClean="0"/>
              <a:t>return statements end the execution of a method, so it makes no sense to have more statements afterwards!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838200" y="3048000"/>
            <a:ext cx="5867400" cy="533400"/>
          </a:xfrm>
          <a:prstGeom prst="rect">
            <a:avLst/>
          </a:prstGeom>
          <a:solidFill>
            <a:srgbClr val="C0504D">
              <a:alpha val="25098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Methods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public static </a:t>
            </a:r>
            <a:r>
              <a:rPr lang="en-US" dirty="0" smtClean="0"/>
              <a:t>&lt;type&gt; </a:t>
            </a:r>
            <a:r>
              <a:rPr lang="en-US" dirty="0" smtClean="0"/>
              <a:t>&lt;name&gt;(&lt;type&gt; &lt;name&gt;, ...) {</a:t>
            </a:r>
          </a:p>
          <a:p>
            <a:r>
              <a:rPr lang="en-US" dirty="0" smtClean="0"/>
              <a:t>  &lt;statement&gt;;</a:t>
            </a:r>
          </a:p>
          <a:p>
            <a:r>
              <a:rPr lang="en-US" dirty="0" smtClean="0"/>
              <a:t>  &lt;statement&gt;;</a:t>
            </a:r>
          </a:p>
          <a:p>
            <a:r>
              <a:rPr lang="en-US" dirty="0" smtClean="0"/>
              <a:t>  …</a:t>
            </a:r>
          </a:p>
          <a:p>
            <a:r>
              <a:rPr lang="en-US" dirty="0" smtClean="0"/>
              <a:t>  &lt;statement&gt;;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  <p:sp>
        <p:nvSpPr>
          <p:cNvPr id="7" name="Rectangular Callout 6"/>
          <p:cNvSpPr/>
          <p:nvPr/>
        </p:nvSpPr>
        <p:spPr>
          <a:xfrm>
            <a:off x="838200" y="3657600"/>
            <a:ext cx="2057400" cy="685800"/>
          </a:xfrm>
          <a:prstGeom prst="wedgeRectCallout">
            <a:avLst>
              <a:gd name="adj1" fmla="val -20833"/>
              <a:gd name="adj2" fmla="val -884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Method body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3048000" y="4191000"/>
            <a:ext cx="2057400" cy="685800"/>
          </a:xfrm>
          <a:prstGeom prst="wedgeRectCallout">
            <a:avLst>
              <a:gd name="adj1" fmla="val -66956"/>
              <a:gd name="adj2" fmla="val -36320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Return type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3886200" y="2743200"/>
            <a:ext cx="2057400" cy="685800"/>
          </a:xfrm>
          <a:prstGeom prst="wedgeRectCallout">
            <a:avLst>
              <a:gd name="adj1" fmla="val -54747"/>
              <a:gd name="adj2" fmla="val -15562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Name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6400800" y="4191000"/>
            <a:ext cx="2057400" cy="685800"/>
          </a:xfrm>
          <a:prstGeom prst="wedgeRectCallout">
            <a:avLst>
              <a:gd name="adj1" fmla="val -85948"/>
              <a:gd name="adj2" fmla="val -35913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Parameter List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Mystery Live!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228599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public static void </a:t>
            </a:r>
            <a:r>
              <a:rPr lang="en-US" sz="2000" dirty="0" err="1" smtClean="0"/>
              <a:t>doWork</a:t>
            </a:r>
            <a:r>
              <a:rPr lang="en-US" sz="2000" dirty="0" smtClean="0"/>
              <a:t>() {</a:t>
            </a:r>
          </a:p>
          <a:p>
            <a:r>
              <a:rPr lang="en-US" sz="2000" dirty="0" smtClean="0"/>
              <a:t>  for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</a:t>
            </a:r>
            <a:r>
              <a:rPr lang="en-US" sz="2000" dirty="0" smtClean="0"/>
              <a:t> 1;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/>
              <a:t>&lt;= </a:t>
            </a:r>
            <a:r>
              <a:rPr lang="en-US" sz="2000" dirty="0" smtClean="0"/>
              <a:t>2; </a:t>
            </a:r>
            <a:r>
              <a:rPr lang="en-US" sz="2000" dirty="0" err="1" smtClean="0"/>
              <a:t>i</a:t>
            </a:r>
            <a:r>
              <a:rPr lang="en-US" sz="2000" dirty="0" smtClean="0"/>
              <a:t>++) {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doSomething</a:t>
            </a:r>
            <a:r>
              <a:rPr lang="en-US" sz="2000" dirty="0" smtClean="0"/>
              <a:t>(</a:t>
            </a:r>
            <a:r>
              <a:rPr lang="en-US" sz="2000" dirty="0" err="1" smtClean="0"/>
              <a:t>i</a:t>
            </a:r>
            <a:r>
              <a:rPr lang="en-US" sz="2000" dirty="0" smtClean="0"/>
              <a:t>);</a:t>
            </a:r>
          </a:p>
          <a:p>
            <a:r>
              <a:rPr lang="en-US" sz="2000" dirty="0" smtClean="0"/>
              <a:t>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(”</a:t>
            </a:r>
          </a:p>
          <a:p>
            <a:r>
              <a:rPr lang="en-US" sz="2000" dirty="0" smtClean="0"/>
              <a:t>      </a:t>
            </a:r>
            <a:r>
              <a:rPr lang="en-US" sz="2000" dirty="0" smtClean="0"/>
              <a:t>We </a:t>
            </a:r>
            <a:r>
              <a:rPr lang="en-US" sz="2000" dirty="0" smtClean="0"/>
              <a:t>did it!");</a:t>
            </a:r>
          </a:p>
          <a:p>
            <a:r>
              <a:rPr lang="en-US" sz="2000" dirty="0" smtClean="0"/>
              <a:t>  }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3962400"/>
            <a:ext cx="5486400" cy="2438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void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doSomething(int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noProof="0" dirty="0" err="1" smtClean="0">
                <a:latin typeface="Consolas" pitchFamily="49" charset="0"/>
                <a:cs typeface="Consolas" pitchFamily="49" charset="0"/>
              </a:rPr>
              <a:t>x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* 2;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String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magic(x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“ magic”);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System.out.println(s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105400" y="1524000"/>
            <a:ext cx="3810000" cy="2362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public static String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magic(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int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noProof="0" dirty="0" err="1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noProof="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msg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msg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+= “: “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*= 2;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msg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msg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19800" y="4876800"/>
            <a:ext cx="25908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/>
              <a:t>What is the output when I call </a:t>
            </a:r>
            <a:r>
              <a:rPr lang="en-US" sz="2100" dirty="0" err="1" smtClean="0"/>
              <a:t>doWork</a:t>
            </a:r>
            <a:r>
              <a:rPr lang="en-US" sz="2100" dirty="0" smtClean="0"/>
              <a:t>()?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public static void </a:t>
            </a:r>
            <a:r>
              <a:rPr lang="en-US" sz="3000" dirty="0" err="1" smtClean="0"/>
              <a:t>doWork</a:t>
            </a:r>
            <a:r>
              <a:rPr lang="en-US" sz="3000" dirty="0" smtClean="0"/>
              <a:t>() {</a:t>
            </a:r>
          </a:p>
          <a:p>
            <a:r>
              <a:rPr lang="en-US" sz="3000" dirty="0" smtClean="0"/>
              <a:t>  for (</a:t>
            </a:r>
            <a:r>
              <a:rPr lang="en-US" sz="3000" dirty="0" err="1" smtClean="0"/>
              <a:t>int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= 1; </a:t>
            </a:r>
            <a:r>
              <a:rPr lang="en-US" sz="3000" dirty="0" err="1" smtClean="0"/>
              <a:t>i</a:t>
            </a:r>
            <a:r>
              <a:rPr lang="en-US" sz="3000" dirty="0" smtClean="0"/>
              <a:t> &lt;= 2; </a:t>
            </a:r>
            <a:r>
              <a:rPr lang="en-US" sz="3000" dirty="0" err="1" smtClean="0"/>
              <a:t>i</a:t>
            </a:r>
            <a:r>
              <a:rPr lang="en-US" sz="3000" dirty="0" smtClean="0"/>
              <a:t>++) {</a:t>
            </a:r>
          </a:p>
          <a:p>
            <a:r>
              <a:rPr lang="en-US" sz="3000" dirty="0" smtClean="0"/>
              <a:t>    </a:t>
            </a:r>
            <a:r>
              <a:rPr lang="en-US" sz="3000" dirty="0" err="1" smtClean="0"/>
              <a:t>doSomething(i</a:t>
            </a:r>
            <a:r>
              <a:rPr lang="en-US" sz="3000" dirty="0" smtClean="0"/>
              <a:t>);</a:t>
            </a:r>
          </a:p>
          <a:p>
            <a:r>
              <a:rPr lang="en-US" sz="3000" dirty="0" smtClean="0"/>
              <a:t>    </a:t>
            </a:r>
            <a:r>
              <a:rPr lang="en-US" sz="3000" dirty="0" err="1" smtClean="0"/>
              <a:t>System.out.println(</a:t>
            </a:r>
            <a:r>
              <a:rPr lang="en-US" sz="3000" dirty="0" err="1" smtClean="0"/>
              <a:t>”We</a:t>
            </a:r>
            <a:r>
              <a:rPr lang="en-US" sz="3000" dirty="0" smtClean="0"/>
              <a:t> </a:t>
            </a:r>
            <a:r>
              <a:rPr lang="en-US" sz="3000" dirty="0" smtClean="0"/>
              <a:t>did it!");</a:t>
            </a:r>
          </a:p>
          <a:p>
            <a:r>
              <a:rPr lang="en-US" sz="3000" dirty="0" smtClean="0"/>
              <a:t>  }</a:t>
            </a:r>
          </a:p>
          <a:p>
            <a:r>
              <a:rPr lang="en-US" sz="3000" dirty="0" smtClean="0"/>
              <a:t>}</a:t>
            </a:r>
            <a:endParaRPr lang="en-US" sz="3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doSomething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defRPr/>
            </a:pPr>
            <a:r>
              <a:rPr lang="en-US" sz="2800" dirty="0" smtClean="0">
                <a:solidFill>
                  <a:schemeClr val="dk1"/>
                </a:solidFill>
              </a:rPr>
              <a:t>public static void </a:t>
            </a:r>
            <a:r>
              <a:rPr lang="en-US" sz="2800" dirty="0" err="1" smtClean="0">
                <a:solidFill>
                  <a:schemeClr val="dk1"/>
                </a:solidFill>
              </a:rPr>
              <a:t>doSomething(int</a:t>
            </a:r>
            <a:r>
              <a:rPr lang="en-US" sz="2800" dirty="0" smtClean="0">
                <a:solidFill>
                  <a:schemeClr val="dk1"/>
                </a:solidFill>
              </a:rPr>
              <a:t> </a:t>
            </a:r>
            <a:r>
              <a:rPr lang="en-US" sz="2800" dirty="0" err="1" smtClean="0"/>
              <a:t>x</a:t>
            </a:r>
            <a:r>
              <a:rPr lang="en-US" sz="2800" dirty="0" smtClean="0">
                <a:solidFill>
                  <a:schemeClr val="dk1"/>
                </a:solidFill>
              </a:rPr>
              <a:t>) {</a:t>
            </a:r>
          </a:p>
          <a:p>
            <a:pPr lvl="0">
              <a:defRPr/>
            </a:pPr>
            <a:r>
              <a:rPr lang="en-US" sz="2800" dirty="0" smtClean="0">
                <a:solidFill>
                  <a:schemeClr val="dk1"/>
                </a:solidFill>
              </a:rPr>
              <a:t>  </a:t>
            </a:r>
            <a:r>
              <a:rPr lang="en-US" sz="2800" dirty="0" err="1" smtClean="0"/>
              <a:t>x</a:t>
            </a:r>
            <a:r>
              <a:rPr lang="en-US" sz="2800" dirty="0" smtClean="0">
                <a:solidFill>
                  <a:schemeClr val="dk1"/>
                </a:solidFill>
              </a:rPr>
              <a:t> = </a:t>
            </a:r>
            <a:r>
              <a:rPr lang="en-US" sz="2800" dirty="0" err="1" smtClean="0"/>
              <a:t>x</a:t>
            </a:r>
            <a:r>
              <a:rPr lang="en-US" sz="2800" dirty="0" smtClean="0">
                <a:solidFill>
                  <a:schemeClr val="dk1"/>
                </a:solidFill>
              </a:rPr>
              <a:t> * 2;</a:t>
            </a:r>
            <a:endParaRPr lang="en-US" sz="2800" dirty="0" smtClean="0"/>
          </a:p>
          <a:p>
            <a:pPr lvl="0">
              <a:defRPr/>
            </a:pPr>
            <a:r>
              <a:rPr lang="en-US" sz="2800" dirty="0" smtClean="0">
                <a:solidFill>
                  <a:schemeClr val="dk1"/>
                </a:solidFill>
              </a:rPr>
              <a:t>  String </a:t>
            </a:r>
            <a:r>
              <a:rPr lang="en-US" sz="2800" dirty="0" err="1" smtClean="0">
                <a:solidFill>
                  <a:schemeClr val="dk1"/>
                </a:solidFill>
              </a:rPr>
              <a:t>s</a:t>
            </a:r>
            <a:r>
              <a:rPr lang="en-US" sz="2800" dirty="0" smtClean="0"/>
              <a:t> = </a:t>
            </a:r>
            <a:r>
              <a:rPr lang="en-US" sz="2800" dirty="0" err="1" smtClean="0"/>
              <a:t>magic(x</a:t>
            </a:r>
            <a:r>
              <a:rPr lang="en-US" sz="2800" dirty="0" smtClean="0"/>
              <a:t>, </a:t>
            </a:r>
            <a:r>
              <a:rPr lang="en-US" sz="2800" dirty="0" err="1" smtClean="0"/>
              <a:t>x</a:t>
            </a:r>
            <a:r>
              <a:rPr lang="en-US" sz="2800" dirty="0" smtClean="0"/>
              <a:t> + “ magic”);</a:t>
            </a:r>
          </a:p>
          <a:p>
            <a:pPr lvl="0">
              <a:defRPr/>
            </a:pPr>
            <a:r>
              <a:rPr lang="en-US" sz="2800" dirty="0" smtClean="0">
                <a:solidFill>
                  <a:schemeClr val="dk1"/>
                </a:solidFill>
              </a:rPr>
              <a:t>  </a:t>
            </a:r>
            <a:r>
              <a:rPr lang="en-US" sz="2800" dirty="0" err="1" smtClean="0">
                <a:solidFill>
                  <a:schemeClr val="dk1"/>
                </a:solidFill>
              </a:rPr>
              <a:t>System.out.println(s</a:t>
            </a:r>
            <a:r>
              <a:rPr lang="en-US" sz="2800" dirty="0" smtClean="0">
                <a:solidFill>
                  <a:schemeClr val="dk1"/>
                </a:solidFill>
              </a:rPr>
              <a:t>);</a:t>
            </a:r>
          </a:p>
          <a:p>
            <a:pPr lvl="0">
              <a:defRPr/>
            </a:pPr>
            <a:r>
              <a:rPr lang="en-US" sz="2800" dirty="0" smtClean="0">
                <a:solidFill>
                  <a:schemeClr val="dk1"/>
                </a:solidFill>
              </a:rPr>
              <a:t>}</a:t>
            </a:r>
            <a:endParaRPr lang="en-US" sz="2800" dirty="0">
              <a:solidFill>
                <a:schemeClr val="dk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defRPr/>
            </a:pPr>
            <a:r>
              <a:rPr lang="en-US" sz="2400" dirty="0" smtClean="0">
                <a:solidFill>
                  <a:schemeClr val="dk1"/>
                </a:solidFill>
              </a:rPr>
              <a:t>public static String </a:t>
            </a:r>
            <a:r>
              <a:rPr lang="en-US" sz="2400" dirty="0" err="1" smtClean="0"/>
              <a:t>magic</a:t>
            </a:r>
            <a:r>
              <a:rPr lang="en-US" sz="2400" dirty="0" err="1" smtClean="0"/>
              <a:t>(</a:t>
            </a:r>
            <a:r>
              <a:rPr lang="en-US" sz="2400" dirty="0" err="1" smtClean="0">
                <a:solidFill>
                  <a:schemeClr val="dk1"/>
                </a:solidFill>
              </a:rPr>
              <a:t>int</a:t>
            </a:r>
            <a:r>
              <a:rPr lang="en-US" sz="2400" dirty="0" smtClean="0">
                <a:solidFill>
                  <a:schemeClr val="dk1"/>
                </a:solidFill>
              </a:rPr>
              <a:t> </a:t>
            </a:r>
            <a:r>
              <a:rPr lang="en-US" sz="2400" dirty="0" err="1" smtClean="0"/>
              <a:t>x</a:t>
            </a:r>
            <a:r>
              <a:rPr lang="en-US" sz="2400" dirty="0" smtClean="0"/>
              <a:t>, String </a:t>
            </a:r>
            <a:r>
              <a:rPr lang="en-US" sz="2400" dirty="0" err="1" smtClean="0"/>
              <a:t>msg</a:t>
            </a:r>
            <a:r>
              <a:rPr lang="en-US" sz="2400" dirty="0" smtClean="0">
                <a:solidFill>
                  <a:schemeClr val="dk1"/>
                </a:solidFill>
              </a:rPr>
              <a:t>) {</a:t>
            </a:r>
          </a:p>
          <a:p>
            <a:pPr lvl="0">
              <a:defRPr/>
            </a:pPr>
            <a:r>
              <a:rPr lang="en-US" sz="2400" dirty="0" smtClean="0"/>
              <a:t>  </a:t>
            </a:r>
            <a:r>
              <a:rPr lang="en-US" sz="2400" dirty="0" err="1" smtClean="0"/>
              <a:t>msg</a:t>
            </a:r>
            <a:r>
              <a:rPr lang="en-US" sz="2400" dirty="0" smtClean="0"/>
              <a:t> += “: “ + </a:t>
            </a:r>
            <a:r>
              <a:rPr lang="en-US" sz="2400" dirty="0" err="1" smtClean="0"/>
              <a:t>x</a:t>
            </a:r>
            <a:r>
              <a:rPr lang="en-US" sz="2400" dirty="0" smtClean="0"/>
              <a:t>;</a:t>
            </a:r>
          </a:p>
          <a:p>
            <a:pPr lvl="0">
              <a:defRPr/>
            </a:pPr>
            <a:r>
              <a:rPr lang="en-US" sz="2400" dirty="0" smtClean="0"/>
              <a:t>  </a:t>
            </a:r>
            <a:r>
              <a:rPr lang="en-US" sz="2400" dirty="0" err="1" smtClean="0"/>
              <a:t>x</a:t>
            </a:r>
            <a:r>
              <a:rPr lang="en-US" sz="2400" dirty="0" smtClean="0"/>
              <a:t> *= 2;</a:t>
            </a:r>
          </a:p>
          <a:p>
            <a:pPr lvl="0">
              <a:defRPr/>
            </a:pPr>
            <a:r>
              <a:rPr lang="en-US" sz="2400" dirty="0" smtClean="0"/>
              <a:t>  </a:t>
            </a:r>
            <a:r>
              <a:rPr lang="en-US" sz="2400" dirty="0" err="1" smtClean="0"/>
              <a:t>msg</a:t>
            </a:r>
            <a:r>
              <a:rPr lang="en-US" sz="2400" dirty="0" smtClean="0"/>
              <a:t> += </a:t>
            </a:r>
            <a:r>
              <a:rPr lang="en-US" sz="2400" dirty="0" err="1" smtClean="0"/>
              <a:t>x</a:t>
            </a:r>
            <a:r>
              <a:rPr lang="en-US" sz="2400" dirty="0" smtClean="0"/>
              <a:t>;</a:t>
            </a:r>
          </a:p>
          <a:p>
            <a:pPr lvl="0">
              <a:defRPr/>
            </a:pPr>
            <a:r>
              <a:rPr lang="en-US" sz="2400" dirty="0" smtClean="0"/>
              <a:t>  return </a:t>
            </a:r>
            <a:r>
              <a:rPr lang="en-US" sz="2400" dirty="0" err="1" smtClean="0"/>
              <a:t>msg</a:t>
            </a:r>
            <a:r>
              <a:rPr lang="en-US" sz="2400" dirty="0" smtClean="0"/>
              <a:t>; </a:t>
            </a:r>
          </a:p>
          <a:p>
            <a:pPr lvl="0">
              <a:defRPr/>
            </a:pPr>
            <a:r>
              <a:rPr lang="en-US" sz="2400" dirty="0" smtClean="0">
                <a:solidFill>
                  <a:schemeClr val="dk1"/>
                </a:solidFill>
              </a:rPr>
              <a:t>}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Mystery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2 magic: 24</a:t>
            </a:r>
          </a:p>
          <a:p>
            <a:r>
              <a:rPr lang="en-US" sz="2600" dirty="0" smtClean="0"/>
              <a:t>We did it!</a:t>
            </a:r>
          </a:p>
          <a:p>
            <a:r>
              <a:rPr lang="en-US" sz="2600" dirty="0" smtClean="0"/>
              <a:t>4 magic: 48</a:t>
            </a:r>
          </a:p>
          <a:p>
            <a:r>
              <a:rPr lang="en-US" sz="2600" dirty="0" smtClean="0"/>
              <a:t>We did it!</a:t>
            </a: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Parameter Passing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9/26/11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980</TotalTime>
  <Words>3622</Words>
  <Application>Microsoft Macintosh PowerPoint</Application>
  <PresentationFormat>On-screen Show (4:3)</PresentationFormat>
  <Paragraphs>612</Paragraphs>
  <Slides>36</Slides>
  <Notes>0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cis110-11fa</vt:lpstr>
      <vt:lpstr>CIS 110: Introduction to Computer Programming</vt:lpstr>
      <vt:lpstr>Announcements</vt:lpstr>
      <vt:lpstr>Outline</vt:lpstr>
      <vt:lpstr>Method Mystery Live!</vt:lpstr>
      <vt:lpstr>doWork</vt:lpstr>
      <vt:lpstr>doSomething</vt:lpstr>
      <vt:lpstr>magic</vt:lpstr>
      <vt:lpstr>Method Mystery Output</vt:lpstr>
      <vt:lpstr>Slide 9</vt:lpstr>
      <vt:lpstr>Recall: Drawing a Cone</vt:lpstr>
      <vt:lpstr>An Attempt At Refactoring</vt:lpstr>
      <vt:lpstr>Introduction to Parameters</vt:lpstr>
      <vt:lpstr>Declaring Method Parameters</vt:lpstr>
      <vt:lpstr>Passing in Values to Methods</vt:lpstr>
      <vt:lpstr>Example: Executing Statements</vt:lpstr>
      <vt:lpstr>Example: Executing Statements (1)</vt:lpstr>
      <vt:lpstr>Example: Executing Statements (2)</vt:lpstr>
      <vt:lpstr>Example: Executing Statements (3)</vt:lpstr>
      <vt:lpstr>Example: Executing Statements (4)</vt:lpstr>
      <vt:lpstr>Example: Executing Statements (5)</vt:lpstr>
      <vt:lpstr>Example: Executing Statements (6)</vt:lpstr>
      <vt:lpstr>Example: Executing Statements (7)</vt:lpstr>
      <vt:lpstr>Example: Executing Statements (8)</vt:lpstr>
      <vt:lpstr>Example: Executing Statements (9)</vt:lpstr>
      <vt:lpstr>Example: Executing Statements (10)</vt:lpstr>
      <vt:lpstr>Example: Executing Statements (10)</vt:lpstr>
      <vt:lpstr>Example: Executing Statements (1)</vt:lpstr>
      <vt:lpstr>Reduce That Redundancy</vt:lpstr>
      <vt:lpstr>Multiple Parameters</vt:lpstr>
      <vt:lpstr>Passing in Values = Passing Copies</vt:lpstr>
      <vt:lpstr>Slide 31</vt:lpstr>
      <vt:lpstr>Recall Another Example</vt:lpstr>
      <vt:lpstr>Return Values</vt:lpstr>
      <vt:lpstr>Methods That Produce Values Are Expressions</vt:lpstr>
      <vt:lpstr>Return Statements End Execution</vt:lpstr>
      <vt:lpstr>Syntax of Methods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kambing</dc:creator>
  <cp:lastModifiedBy>Peter-Michael Osera</cp:lastModifiedBy>
  <cp:revision>315</cp:revision>
  <dcterms:created xsi:type="dcterms:W3CDTF">2011-09-26T12:45:59Z</dcterms:created>
  <dcterms:modified xsi:type="dcterms:W3CDTF">2011-09-26T16:41:00Z</dcterms:modified>
</cp:coreProperties>
</file>