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96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61" r:id="rId18"/>
    <p:sldId id="262" r:id="rId19"/>
    <p:sldId id="263" r:id="rId20"/>
    <p:sldId id="266" r:id="rId21"/>
    <p:sldId id="267" r:id="rId22"/>
    <p:sldId id="260" r:id="rId23"/>
    <p:sldId id="297" r:id="rId24"/>
    <p:sldId id="298" r:id="rId25"/>
    <p:sldId id="299" r:id="rId26"/>
    <p:sldId id="271" r:id="rId27"/>
    <p:sldId id="272" r:id="rId28"/>
    <p:sldId id="273" r:id="rId29"/>
    <p:sldId id="274" r:id="rId30"/>
    <p:sldId id="276" r:id="rId31"/>
    <p:sldId id="277" r:id="rId32"/>
    <p:sldId id="27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4A2"/>
    <a:srgbClr val="4F81BD"/>
    <a:srgbClr val="C050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ast_inverse_square_root" TargetMode="Externa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5</a:t>
            </a:r>
          </a:p>
          <a:p>
            <a:r>
              <a:rPr lang="en-US" dirty="0" smtClean="0"/>
              <a:t>The Loop-the-Loop</a:t>
            </a:r>
          </a:p>
          <a:p>
            <a:r>
              <a:rPr lang="en-US" dirty="0" smtClean="0">
                <a:cs typeface="Calibri"/>
              </a:rPr>
              <a:t>(§ 2.3-2.4)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Example, Step-by-step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“^3 = ”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33400" y="3733800"/>
          <a:ext cx="8153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Iteration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i="1" baseline="0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Example, Step-by-step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“^3 = ”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33400" y="3733800"/>
          <a:ext cx="8153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Iteration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i="1" baseline="0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0^3 =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Example, Step-by-step (3)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“^3 = ”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33400" y="3733800"/>
          <a:ext cx="8153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Iteration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i="1" baseline="0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0^3 =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1^3 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Example, Step-by-step (4)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“^3 = ”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33400" y="3733800"/>
          <a:ext cx="8153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Iteration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i="1" baseline="0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0^3 =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1^3 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2^3 = 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Example, Step-by-step (5)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“^3 = ”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33400" y="3733800"/>
          <a:ext cx="8153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Iteration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i="1" baseline="0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0^3 =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1^3 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2^3 = 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3^3 = 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Example, Step-by-step (6)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“^3 = ”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33400" y="3733800"/>
          <a:ext cx="8153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Iteration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i="1" baseline="0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0^3 =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1^3 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2^3 = 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3^3 = 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&lt; 5 is</a:t>
                      </a:r>
                      <a:r>
                        <a:rPr lang="en-US" i="1" baseline="0" dirty="0" smtClean="0"/>
                        <a:t>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4^3 = 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Example, Step-by-step (7)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“^3 = ”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33400" y="3733800"/>
          <a:ext cx="8153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Iteration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i="1" baseline="0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0^3 = 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1^3 =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2^3 = 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&lt; 5 is </a:t>
                      </a:r>
                      <a:r>
                        <a:rPr lang="en-US" i="1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3^3 = 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&lt; 5 is</a:t>
                      </a:r>
                      <a:r>
                        <a:rPr lang="en-US" i="1" baseline="0" dirty="0" smtClean="0"/>
                        <a:t>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4^3 = 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&lt; 5 is </a:t>
                      </a:r>
                      <a:r>
                        <a:rPr lang="en-US" i="1" baseline="0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For-loop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 smtClean="0"/>
              <a:t>Different sorts of bounds are possible!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41148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+ “ “);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5;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&gt; 0;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--) {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+ “ “);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256;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&gt; 0;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/= 2) {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+ “ “);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-3;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&lt; 10;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+= 2)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+ “ “);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8200" y="2438400"/>
            <a:ext cx="39624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Output: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4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5</a:t>
            </a:r>
            <a:endParaRPr kumimoji="0" lang="en-US" sz="1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700" baseline="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Output: 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5 4 3 2 1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700" baseline="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Output: 256 128 64 32 16 8 4 2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Output: -3 -1 1 3 5 7 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70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“&lt;“ versus “&lt;=“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5” versus “</a:t>
            </a:r>
            <a:r>
              <a:rPr lang="en-US" dirty="0" err="1" smtClean="0"/>
              <a:t>i</a:t>
            </a:r>
            <a:r>
              <a:rPr lang="en-US" dirty="0" smtClean="0"/>
              <a:t> = 1; </a:t>
            </a:r>
            <a:r>
              <a:rPr lang="en-US" dirty="0" err="1" smtClean="0"/>
              <a:t>i</a:t>
            </a:r>
            <a:r>
              <a:rPr lang="en-US" dirty="0" smtClean="0"/>
              <a:t> &lt;= 5”:</a:t>
            </a:r>
          </a:p>
          <a:p>
            <a:pPr lvl="1"/>
            <a:r>
              <a:rPr lang="en-US" dirty="0" smtClean="0"/>
              <a:t>Both give 5 loop iterations.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i</a:t>
            </a:r>
            <a:r>
              <a:rPr lang="en-US" dirty="0" smtClean="0"/>
              <a:t> = 0, 1, 2, 3, 4” versus “</a:t>
            </a:r>
            <a:r>
              <a:rPr lang="en-US" dirty="0" err="1" smtClean="0"/>
              <a:t>i</a:t>
            </a:r>
            <a:r>
              <a:rPr lang="en-US" dirty="0" smtClean="0"/>
              <a:t> = 1, 2, 3, 4, 5”.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5” is </a:t>
            </a:r>
            <a:r>
              <a:rPr lang="en-US" i="1" dirty="0" smtClean="0"/>
              <a:t>less intuitive</a:t>
            </a:r>
            <a:r>
              <a:rPr lang="en-US" dirty="0" smtClean="0"/>
              <a:t>, </a:t>
            </a:r>
            <a:r>
              <a:rPr lang="en-US" i="1" dirty="0" smtClean="0"/>
              <a:t>more canonical</a:t>
            </a:r>
            <a:endParaRPr lang="en-US" dirty="0" smtClean="0"/>
          </a:p>
          <a:p>
            <a:pPr lvl="1"/>
            <a:r>
              <a:rPr lang="en-US" dirty="0" smtClean="0"/>
              <a:t>Most computations are naturally </a:t>
            </a:r>
            <a:r>
              <a:rPr lang="en-US" i="1" dirty="0" smtClean="0"/>
              <a:t>zero-based</a:t>
            </a:r>
            <a:r>
              <a:rPr lang="en-US" dirty="0" smtClean="0"/>
              <a:t>.</a:t>
            </a:r>
            <a:endParaRPr lang="en-US" i="1" dirty="0" smtClean="0"/>
          </a:p>
          <a:p>
            <a:pPr lvl="1"/>
            <a:r>
              <a:rPr lang="en-US" dirty="0" smtClean="0"/>
              <a:t>For homework 2, either is fine.</a:t>
            </a:r>
          </a:p>
          <a:p>
            <a:pPr lvl="2"/>
            <a:r>
              <a:rPr lang="en-US" dirty="0" smtClean="0"/>
              <a:t> Try to get used to the zero-based style.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Dawg</a:t>
            </a:r>
            <a:r>
              <a:rPr lang="en-US" dirty="0" smtClean="0"/>
              <a:t>, I Heard You Liked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draw a rectangle of stars.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*****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*****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*****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*****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*****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For-loops!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Algorithm Design and </a:t>
            </a:r>
            <a:r>
              <a:rPr lang="en-US" dirty="0" err="1" smtClean="0"/>
              <a:t>Pseudocode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</a:t>
            </a:r>
            <a:r>
              <a:rPr lang="en-US" dirty="0" err="1" smtClean="0"/>
              <a:t>Loopception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class Rectangle {</a:t>
            </a:r>
          </a:p>
          <a:p>
            <a:r>
              <a:rPr lang="en-US" dirty="0" smtClean="0"/>
              <a:t>  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// The outer for-loop controls the #/lines</a:t>
            </a:r>
          </a:p>
          <a:p>
            <a:r>
              <a:rPr lang="en-US" dirty="0" smtClean="0"/>
              <a:t> 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// The inner for-loop controls the</a:t>
            </a:r>
          </a:p>
          <a:p>
            <a:r>
              <a:rPr lang="en-US" dirty="0" smtClean="0"/>
              <a:t>   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// contents of a single line.</a:t>
            </a:r>
          </a:p>
          <a:p>
            <a:r>
              <a:rPr lang="en-US" dirty="0" smtClean="0"/>
              <a:t>      for (</a:t>
            </a:r>
            <a:r>
              <a:rPr lang="en-US" dirty="0" err="1" smtClean="0"/>
              <a:t>int</a:t>
            </a:r>
            <a:r>
              <a:rPr lang="en-US" dirty="0" smtClean="0"/>
              <a:t> j = 0; j &lt; 5; j++)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System.out.print</a:t>
            </a:r>
            <a:r>
              <a:rPr lang="en-US" dirty="0" smtClean="0"/>
              <a:t>(“*”);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Careful with Your Nested Loop Bounds!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524000"/>
            <a:ext cx="4114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j = 0; j &lt; 5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j++) {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(“*”);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j = 0; </a:t>
            </a:r>
            <a:r>
              <a:rPr lang="en-US" sz="2000" b="1" u="sng" dirty="0" smtClean="0">
                <a:latin typeface="Consolas" pitchFamily="49" charset="0"/>
                <a:cs typeface="Consolas" pitchFamily="49" charset="0"/>
              </a:rPr>
              <a:t>j &lt; </a:t>
            </a:r>
            <a:r>
              <a:rPr lang="en-US" sz="2000" b="1" u="sng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 j++)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(“*”);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j = 0; j &lt; 5; </a:t>
            </a:r>
            <a:r>
              <a:rPr lang="en-US" sz="2000" b="1" u="sng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b="1" u="sng" dirty="0" smtClean="0">
                <a:latin typeface="Consolas" pitchFamily="49" charset="0"/>
                <a:cs typeface="Consolas" pitchFamily="49" charset="0"/>
              </a:rPr>
              <a:t>++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(“*”);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105400" y="1600200"/>
            <a:ext cx="35052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*****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*****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*****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*****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*****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****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Infinite loop!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Algorithm Design and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Remember Compilation?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D47A-DBC9-41DF-9C6F-3E7C6ECEE9D8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4A48-8AD9-4DBC-86D4-AB994F8E81E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" name="Picture 2" descr="http://proxy01.heello.com/full/yuno.jpg?13130242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895600"/>
            <a:ext cx="1265863" cy="1295400"/>
          </a:xfrm>
          <a:prstGeom prst="rect">
            <a:avLst/>
          </a:prstGeom>
          <a:noFill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667000"/>
            <a:ext cx="327152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0" name="Curved Connector 9"/>
          <p:cNvCxnSpPr>
            <a:stCxn id="8" idx="3"/>
            <a:endCxn id="9" idx="1"/>
          </p:cNvCxnSpPr>
          <p:nvPr/>
        </p:nvCxnSpPr>
        <p:spPr>
          <a:xfrm>
            <a:off x="1951663" y="3543300"/>
            <a:ext cx="639137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9" idx="3"/>
            <a:endCxn id="12" idx="1"/>
          </p:cNvCxnSpPr>
          <p:nvPr/>
        </p:nvCxnSpPr>
        <p:spPr>
          <a:xfrm>
            <a:off x="5862320" y="3543300"/>
            <a:ext cx="690880" cy="190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http://memebase.com/wp-content/themes/vip/cheezcommon2/ragecomic/packs/determined/images/ChallengeAccept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2514600"/>
            <a:ext cx="2000250" cy="209550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33400" y="44958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 THE JELLY ON THE BREAD AND THEN PUT IT ALL IN YOUR MOUTH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44958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Ilagay</a:t>
            </a:r>
            <a:r>
              <a:rPr lang="en-US" sz="1400" dirty="0" smtClean="0"/>
              <a:t> </a:t>
            </a:r>
            <a:r>
              <a:rPr lang="en-US" sz="1400" dirty="0" err="1" smtClean="0"/>
              <a:t>ang</a:t>
            </a:r>
            <a:r>
              <a:rPr lang="en-US" sz="1400" dirty="0" smtClean="0"/>
              <a:t> </a:t>
            </a:r>
            <a:r>
              <a:rPr lang="en-US" sz="1400" dirty="0" err="1" smtClean="0"/>
              <a:t>halaya</a:t>
            </a:r>
            <a:r>
              <a:rPr lang="en-US" sz="1400" dirty="0" smtClean="0"/>
              <a:t> SA </a:t>
            </a:r>
            <a:r>
              <a:rPr lang="en-US" sz="1400" dirty="0" err="1" smtClean="0"/>
              <a:t>tinapay</a:t>
            </a:r>
            <a:r>
              <a:rPr lang="en-US" sz="1400" dirty="0" smtClean="0"/>
              <a:t> AT </a:t>
            </a:r>
            <a:r>
              <a:rPr lang="en-US" sz="1400" dirty="0" err="1" smtClean="0"/>
              <a:t>pagkatapos</a:t>
            </a:r>
            <a:r>
              <a:rPr lang="en-US" sz="1400" dirty="0" smtClean="0"/>
              <a:t> ay </a:t>
            </a:r>
            <a:r>
              <a:rPr lang="en-US" sz="1400" dirty="0" err="1" smtClean="0"/>
              <a:t>ilagay</a:t>
            </a:r>
            <a:r>
              <a:rPr lang="en-US" sz="1400" dirty="0" smtClean="0"/>
              <a:t> </a:t>
            </a:r>
            <a:r>
              <a:rPr lang="en-US" sz="1400" dirty="0" err="1" smtClean="0"/>
              <a:t>ito</a:t>
            </a:r>
            <a:r>
              <a:rPr lang="en-US" sz="1400" dirty="0" smtClean="0"/>
              <a:t> LAHAT SA INYONG </a:t>
            </a:r>
            <a:r>
              <a:rPr lang="en-US" sz="1400" dirty="0" err="1" smtClean="0"/>
              <a:t>bibig</a:t>
            </a:r>
            <a:endParaRPr lang="en-US" sz="1400" dirty="0" smtClean="0"/>
          </a:p>
        </p:txBody>
      </p:sp>
      <p:sp>
        <p:nvSpPr>
          <p:cNvPr id="15" name="Rounded Rectangular Callout 14"/>
          <p:cNvSpPr/>
          <p:nvPr/>
        </p:nvSpPr>
        <p:spPr>
          <a:xfrm>
            <a:off x="304800" y="1828800"/>
            <a:ext cx="2362200" cy="609600"/>
          </a:xfrm>
          <a:prstGeom prst="wedgeRoundRectCallout">
            <a:avLst>
              <a:gd name="adj1" fmla="val -16323"/>
              <a:gd name="adj2" fmla="val 945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 (the programmer)</a:t>
            </a:r>
            <a:endParaRPr lang="en-US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990600" y="5638800"/>
            <a:ext cx="2743200" cy="762000"/>
          </a:xfrm>
          <a:prstGeom prst="wedgeRoundRectCallout">
            <a:avLst>
              <a:gd name="adj1" fmla="val -32916"/>
              <a:gd name="adj2" fmla="val -848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/>
              <a:t>The computer program</a:t>
            </a:r>
            <a:endParaRPr lang="en-US" sz="2000" b="1" u="sng" dirty="0"/>
          </a:p>
        </p:txBody>
      </p:sp>
      <p:sp>
        <p:nvSpPr>
          <p:cNvPr id="17" name="Rounded Rectangular Callout 16"/>
          <p:cNvSpPr/>
          <p:nvPr/>
        </p:nvSpPr>
        <p:spPr>
          <a:xfrm>
            <a:off x="5105400" y="5638800"/>
            <a:ext cx="2514600" cy="609600"/>
          </a:xfrm>
          <a:prstGeom prst="wedgeRoundRectCallout">
            <a:avLst>
              <a:gd name="adj1" fmla="val 33104"/>
              <a:gd name="adj2" fmla="val -845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Machine code</a:t>
            </a:r>
            <a:endParaRPr lang="en-US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6019800" y="1828800"/>
            <a:ext cx="2514600" cy="609600"/>
          </a:xfrm>
          <a:prstGeom prst="wedgeRoundRectCallout">
            <a:avLst>
              <a:gd name="adj1" fmla="val 12627"/>
              <a:gd name="adj2" fmla="val 95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computer</a:t>
            </a:r>
          </a:p>
          <a:p>
            <a:pPr algn="ctr"/>
            <a:r>
              <a:rPr lang="en-US" dirty="0" smtClean="0"/>
              <a:t>(your new best friend)</a:t>
            </a:r>
            <a:endParaRPr lang="en-US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3048000" y="1752600"/>
            <a:ext cx="2514600" cy="609600"/>
          </a:xfrm>
          <a:prstGeom prst="wedgeRoundRectCallout">
            <a:avLst>
              <a:gd name="adj1" fmla="val 14040"/>
              <a:gd name="adj2" fmla="val 858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compiler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is Still Useful!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smtClean="0"/>
              <a:t>Sometimes it is difficult to write an algorithm/computer program directly.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10" name="Picture 2" descr="http://proxy01.heello.com/full/yuno.jpg?13130242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581400"/>
            <a:ext cx="1265863" cy="1295400"/>
          </a:xfrm>
          <a:prstGeom prst="rect">
            <a:avLst/>
          </a:prstGeom>
          <a:noFill/>
        </p:spPr>
      </p:pic>
      <p:cxnSp>
        <p:nvCxnSpPr>
          <p:cNvPr id="11" name="Curved Connector 10"/>
          <p:cNvCxnSpPr>
            <a:stCxn id="10" idx="3"/>
          </p:cNvCxnSpPr>
          <p:nvPr/>
        </p:nvCxnSpPr>
        <p:spPr>
          <a:xfrm>
            <a:off x="7285663" y="4229100"/>
            <a:ext cx="639137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72200" y="5105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/* ??? */</a:t>
            </a:r>
            <a:endParaRPr lang="en-US" dirty="0"/>
          </a:p>
        </p:txBody>
      </p:sp>
      <p:pic>
        <p:nvPicPr>
          <p:cNvPr id="15" name="Picture 4" descr="http://memebase.com/wp-content/themes/vip/cheezcommon2/ragecomic/packs/focused/images/Sweat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200400"/>
            <a:ext cx="1672936" cy="1752600"/>
          </a:xfrm>
          <a:prstGeom prst="rect">
            <a:avLst/>
          </a:prstGeom>
          <a:noFill/>
          <a:effectLst/>
        </p:spPr>
      </p:pic>
      <p:cxnSp>
        <p:nvCxnSpPr>
          <p:cNvPr id="16" name="Curved Connector 15"/>
          <p:cNvCxnSpPr/>
          <p:nvPr/>
        </p:nvCxnSpPr>
        <p:spPr>
          <a:xfrm>
            <a:off x="4419600" y="4191000"/>
            <a:ext cx="1447800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3276600"/>
            <a:ext cx="114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Problem:</a:t>
            </a:r>
          </a:p>
          <a:p>
            <a:r>
              <a:rPr lang="en-US" dirty="0" smtClean="0"/>
              <a:t>*****</a:t>
            </a:r>
          </a:p>
          <a:p>
            <a:r>
              <a:rPr lang="en-US" dirty="0" smtClean="0"/>
              <a:t>*****</a:t>
            </a:r>
          </a:p>
          <a:p>
            <a:r>
              <a:rPr lang="en-US" dirty="0" smtClean="0"/>
              <a:t>*****</a:t>
            </a:r>
          </a:p>
          <a:p>
            <a:r>
              <a:rPr lang="en-US" dirty="0" smtClean="0"/>
              <a:t>*****</a:t>
            </a:r>
          </a:p>
          <a:p>
            <a:r>
              <a:rPr lang="en-US" dirty="0" smtClean="0"/>
              <a:t>*****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4953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“Draw 5 rows each containing 5 stars”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5791200"/>
            <a:ext cx="2362200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/>
              <a:t>Pseudocode</a:t>
            </a:r>
            <a:r>
              <a:rPr lang="en-US" sz="3200" dirty="0" smtClean="0"/>
              <a:t>!</a:t>
            </a:r>
            <a:endParaRPr lang="en-US" sz="3200" dirty="0"/>
          </a:p>
        </p:txBody>
      </p:sp>
      <p:cxnSp>
        <p:nvCxnSpPr>
          <p:cNvPr id="24" name="Shape 23"/>
          <p:cNvCxnSpPr>
            <a:stCxn id="22" idx="1"/>
            <a:endCxn id="20" idx="2"/>
          </p:cNvCxnSpPr>
          <p:nvPr/>
        </p:nvCxnSpPr>
        <p:spPr>
          <a:xfrm rot="10800000">
            <a:off x="3543300" y="5599332"/>
            <a:ext cx="190500" cy="484257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Pseudocode</a:t>
            </a:r>
            <a:r>
              <a:rPr lang="en-US" dirty="0" smtClean="0"/>
              <a:t> Helps Organize Your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dirty="0" smtClean="0"/>
              <a:t>Stuck and don’t know how to make progress?</a:t>
            </a:r>
          </a:p>
          <a:p>
            <a:pPr lvl="1"/>
            <a:r>
              <a:rPr lang="en-US" dirty="0" smtClean="0"/>
              <a:t>Write an </a:t>
            </a:r>
            <a:r>
              <a:rPr lang="en-US" i="1" dirty="0" smtClean="0"/>
              <a:t>English</a:t>
            </a:r>
            <a:r>
              <a:rPr lang="en-US" dirty="0" smtClean="0"/>
              <a:t> description of your solution.</a:t>
            </a:r>
          </a:p>
          <a:p>
            <a:pPr lvl="1"/>
            <a:r>
              <a:rPr lang="en-US" dirty="0" smtClean="0"/>
              <a:t>Transform that English description into code.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5052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352800"/>
            <a:ext cx="17526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“Draw 5 rows each containing 5 stars”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257800"/>
            <a:ext cx="22098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(Each of 5 rows) {</a:t>
            </a:r>
          </a:p>
          <a:p>
            <a:r>
              <a:rPr lang="en-US" dirty="0" smtClean="0"/>
              <a:t>     Draw 5 stars.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3352800"/>
            <a:ext cx="266700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(Each of 5 rows) {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</a:t>
            </a:r>
            <a:r>
              <a:rPr lang="en-US" dirty="0" smtClean="0"/>
              <a:t>(“*”);</a:t>
            </a:r>
            <a:br>
              <a:rPr lang="en-US" dirty="0" smtClean="0"/>
            </a:br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4572000"/>
            <a:ext cx="2667000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j = 0; j &lt; 5; j++) {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</a:t>
            </a:r>
            <a:r>
              <a:rPr lang="en-US" dirty="0" smtClean="0"/>
              <a:t>(“*”);</a:t>
            </a:r>
            <a:br>
              <a:rPr lang="en-US" dirty="0" smtClean="0"/>
            </a:br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15" name="Curved Connector 14"/>
          <p:cNvCxnSpPr>
            <a:stCxn id="8" idx="2"/>
            <a:endCxn id="9" idx="0"/>
          </p:cNvCxnSpPr>
          <p:nvPr/>
        </p:nvCxnSpPr>
        <p:spPr>
          <a:xfrm rot="5400000">
            <a:off x="1071265" y="4766965"/>
            <a:ext cx="981670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9" idx="3"/>
            <a:endCxn id="10" idx="2"/>
          </p:cNvCxnSpPr>
          <p:nvPr/>
        </p:nvCxnSpPr>
        <p:spPr>
          <a:xfrm flipV="1">
            <a:off x="2667000" y="4830128"/>
            <a:ext cx="1638300" cy="889337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10" idx="3"/>
            <a:endCxn id="11" idx="0"/>
          </p:cNvCxnSpPr>
          <p:nvPr/>
        </p:nvCxnSpPr>
        <p:spPr>
          <a:xfrm>
            <a:off x="5638800" y="4091464"/>
            <a:ext cx="1866900" cy="480536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By Example: </a:t>
            </a:r>
            <a:r>
              <a:rPr lang="en-US" dirty="0" smtClean="0"/>
              <a:t>A Cone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draw the following cone shape.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/\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/--\ 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/----\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/------\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/--------\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895600"/>
            <a:ext cx="31242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“Draw 5 rows each containing a section of the cone.”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4419600"/>
            <a:ext cx="28194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Draw a section of the cone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10" name="Curved Connector 9"/>
          <p:cNvCxnSpPr>
            <a:stCxn id="7" idx="2"/>
            <a:endCxn id="8" idx="0"/>
          </p:cNvCxnSpPr>
          <p:nvPr/>
        </p:nvCxnSpPr>
        <p:spPr>
          <a:xfrm rot="5400000">
            <a:off x="5695266" y="3980765"/>
            <a:ext cx="877669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Cone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019800" cy="1676400"/>
          </a:xfrm>
        </p:spPr>
        <p:txBody>
          <a:bodyPr/>
          <a:lstStyle/>
          <a:p>
            <a:r>
              <a:rPr lang="en-US" dirty="0" smtClean="0"/>
              <a:t>Each line has the following form: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&lt;spaces&gt; / &lt;dashes&gt; \</a:t>
            </a:r>
            <a:endParaRPr lang="en-US" dirty="0" smtClean="0">
              <a:cs typeface="Consolas" pitchFamily="49" charset="0"/>
            </a:endParaRPr>
          </a:p>
          <a:p>
            <a:pPr lvl="1"/>
            <a:r>
              <a:rPr lang="en-US" dirty="0" smtClean="0">
                <a:cs typeface="Consolas" pitchFamily="49" charset="0"/>
              </a:rPr>
              <a:t>Let’s find the pattern for each part!</a:t>
            </a:r>
            <a:endParaRPr lang="en-US" dirty="0"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352800"/>
          <a:ext cx="8153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508760"/>
                <a:gridCol w="1630680"/>
                <a:gridCol w="1630680"/>
                <a:gridCol w="16306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Iteration/row (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Dashes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34200" y="16764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/\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/--\ 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/----\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/------\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/--------\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638800"/>
            <a:ext cx="81534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cs typeface="Consolas" pitchFamily="49" charset="0"/>
              </a:rPr>
              <a:t>Formula for spaces: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4 - </a:t>
            </a:r>
            <a:r>
              <a:rPr lang="en-US" sz="2800" i="1" dirty="0" err="1" smtClean="0">
                <a:latin typeface="Consolas" pitchFamily="49" charset="0"/>
                <a:cs typeface="Consolas" pitchFamily="49" charset="0"/>
              </a:rPr>
              <a:t>i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cs typeface="Consolas" pitchFamily="49" charset="0"/>
              </a:rPr>
              <a:t>Formula for dashes: </a:t>
            </a:r>
            <a:r>
              <a:rPr lang="en-US" sz="28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* 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Tables to 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905000"/>
            <a:ext cx="28194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Draw a section of the cone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3886200"/>
            <a:ext cx="236220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Draw spaces</a:t>
            </a:r>
          </a:p>
          <a:p>
            <a:r>
              <a:rPr lang="en-US" dirty="0" smtClean="0"/>
              <a:t>  Draw /</a:t>
            </a:r>
          </a:p>
          <a:p>
            <a:r>
              <a:rPr lang="en-US" dirty="0" smtClean="0"/>
              <a:t>  Draw dashes</a:t>
            </a:r>
          </a:p>
          <a:p>
            <a:r>
              <a:rPr lang="en-US" dirty="0" smtClean="0"/>
              <a:t>  Draw \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11" name="Curved Connector 10"/>
          <p:cNvCxnSpPr>
            <a:stCxn id="8" idx="2"/>
            <a:endCxn id="9" idx="0"/>
          </p:cNvCxnSpPr>
          <p:nvPr/>
        </p:nvCxnSpPr>
        <p:spPr>
          <a:xfrm rot="5400000">
            <a:off x="1552665" y="3495764"/>
            <a:ext cx="780871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81600" y="2286000"/>
            <a:ext cx="3429000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b="1" u="sng" dirty="0" smtClean="0"/>
              <a:t>4 – </a:t>
            </a:r>
            <a:r>
              <a:rPr lang="en-US" b="1" u="sng" dirty="0" err="1" smtClean="0"/>
              <a:t>i</a:t>
            </a:r>
            <a:r>
              <a:rPr lang="en-US" dirty="0" smtClean="0"/>
              <a:t>; j++)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</a:t>
            </a:r>
            <a:r>
              <a:rPr lang="en-US" dirty="0" smtClean="0"/>
              <a:t>(“ “);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</a:t>
            </a:r>
            <a:r>
              <a:rPr lang="en-US" dirty="0" smtClean="0"/>
              <a:t>(“/”);</a:t>
            </a:r>
          </a:p>
          <a:p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b="1" u="sng" dirty="0" err="1" smtClean="0"/>
              <a:t>i</a:t>
            </a:r>
            <a:r>
              <a:rPr lang="en-US" b="1" u="sng" dirty="0" smtClean="0"/>
              <a:t> * 2</a:t>
            </a:r>
            <a:r>
              <a:rPr lang="en-US" dirty="0" smtClean="0"/>
              <a:t>; j++)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</a:t>
            </a:r>
            <a:r>
              <a:rPr lang="en-US" dirty="0" smtClean="0"/>
              <a:t>(“-”);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</a:t>
            </a:r>
            <a:r>
              <a:rPr lang="en-US" dirty="0" smtClean="0"/>
              <a:t>(“\\”); 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17" name="Curved Connector 16"/>
          <p:cNvCxnSpPr>
            <a:stCxn id="9" idx="3"/>
            <a:endCxn id="16" idx="1"/>
          </p:cNvCxnSpPr>
          <p:nvPr/>
        </p:nvCxnSpPr>
        <p:spPr>
          <a:xfrm flipV="1">
            <a:off x="3124200" y="3855661"/>
            <a:ext cx="2057400" cy="104620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Being So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dirty="0" smtClean="0"/>
              <a:t>What value controls the height of the cone?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2743200"/>
            <a:ext cx="4648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j = 0; j &lt; 4 –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j++)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 “);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(“/”);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j = 0; j &lt;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2; j++)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(“-”);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(“\\”); 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6600" y="2819400"/>
            <a:ext cx="304800" cy="2286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ular Callout 9"/>
          <p:cNvSpPr/>
          <p:nvPr/>
        </p:nvSpPr>
        <p:spPr>
          <a:xfrm>
            <a:off x="5562600" y="2209800"/>
            <a:ext cx="3352800" cy="914400"/>
          </a:xfrm>
          <a:prstGeom prst="wedgeRectCallout">
            <a:avLst>
              <a:gd name="adj1" fmla="val -107840"/>
              <a:gd name="adj2" fmla="val 310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height of the cone but not immediately obvious!</a:t>
            </a:r>
          </a:p>
          <a:p>
            <a:pPr algn="ctr"/>
            <a:r>
              <a:rPr lang="en-US" dirty="0" smtClean="0"/>
              <a:t>An example of a </a:t>
            </a:r>
            <a:r>
              <a:rPr lang="en-US" i="1" dirty="0" smtClean="0"/>
              <a:t>magic number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505200" y="3048000"/>
            <a:ext cx="838200" cy="304800"/>
          </a:xfrm>
          <a:prstGeom prst="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5562600" y="3810000"/>
            <a:ext cx="3352800" cy="1219200"/>
          </a:xfrm>
          <a:prstGeom prst="wedgeRectCallout">
            <a:avLst>
              <a:gd name="adj1" fmla="val -88724"/>
              <a:gd name="adj2" fmla="val -8642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Surprise!  An </a:t>
            </a:r>
            <a:r>
              <a:rPr lang="en-US" i="1" dirty="0" smtClean="0"/>
              <a:t>indirect use</a:t>
            </a:r>
            <a:r>
              <a:rPr lang="en-US" dirty="0" smtClean="0"/>
              <a:t> of the height of the cone.  If we change the height, then this number needs to change as well!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of the final is tentatively:</a:t>
            </a:r>
          </a:p>
          <a:p>
            <a:pPr algn="ctr">
              <a:buNone/>
            </a:pPr>
            <a:r>
              <a:rPr lang="en-US" b="1" dirty="0" smtClean="0"/>
              <a:t>MONDAY, DECEMBER 19</a:t>
            </a:r>
            <a:r>
              <a:rPr lang="en-US" b="1" baseline="30000" dirty="0" smtClean="0"/>
              <a:t>th</a:t>
            </a:r>
            <a:r>
              <a:rPr lang="en-US" b="1" dirty="0" smtClean="0"/>
              <a:t>, 6-8 PM</a:t>
            </a:r>
            <a:endParaRPr lang="en-US" dirty="0" smtClean="0"/>
          </a:p>
          <a:p>
            <a:pPr lvl="1"/>
            <a:r>
              <a:rPr lang="en-US" dirty="0" smtClean="0"/>
              <a:t>If you have a conflict, please let me know ASAP.</a:t>
            </a:r>
          </a:p>
          <a:p>
            <a:r>
              <a:rPr lang="en-US" dirty="0" smtClean="0"/>
              <a:t>Need more practice?  Try Practice-it!</a:t>
            </a:r>
          </a:p>
          <a:p>
            <a:pPr lvl="1"/>
            <a:r>
              <a:rPr lang="en-US" dirty="0" smtClean="0"/>
              <a:t>Web-based tool where you can work on practice problems that are automatically checked online.</a:t>
            </a:r>
          </a:p>
          <a:p>
            <a:pPr lvl="1"/>
            <a:r>
              <a:rPr lang="en-US" dirty="0" smtClean="0"/>
              <a:t>Linked off of the course webpage.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(Bad) Example: Quake III Arena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525963"/>
          </a:xfrm>
        </p:spPr>
        <p:txBody>
          <a:bodyPr>
            <a:noAutofit/>
          </a:bodyPr>
          <a:lstStyle/>
          <a:p>
            <a:r>
              <a:rPr lang="en-US" sz="1400" dirty="0" smtClean="0"/>
              <a:t>float </a:t>
            </a:r>
            <a:r>
              <a:rPr lang="en-US" sz="1400" dirty="0" err="1" smtClean="0"/>
              <a:t>Q_rsqrt</a:t>
            </a:r>
            <a:r>
              <a:rPr lang="en-US" sz="1400" dirty="0" smtClean="0"/>
              <a:t>( float number )</a:t>
            </a:r>
          </a:p>
          <a:p>
            <a:r>
              <a:rPr lang="en-US" sz="1400" dirty="0" smtClean="0"/>
              <a:t>{</a:t>
            </a:r>
          </a:p>
          <a:p>
            <a:r>
              <a:rPr lang="en-US" sz="1400" dirty="0" smtClean="0"/>
              <a:t>  long </a:t>
            </a:r>
            <a:r>
              <a:rPr lang="en-US" sz="1400" dirty="0" err="1" smtClean="0"/>
              <a:t>i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  float x2, y;</a:t>
            </a:r>
          </a:p>
          <a:p>
            <a:r>
              <a:rPr lang="en-US" sz="1400" dirty="0" smtClean="0"/>
              <a:t>  const float </a:t>
            </a:r>
            <a:r>
              <a:rPr lang="en-US" sz="1400" dirty="0" err="1" smtClean="0"/>
              <a:t>threehalfs</a:t>
            </a:r>
            <a:r>
              <a:rPr lang="en-US" sz="1400" dirty="0" smtClean="0"/>
              <a:t> = 1.5F;</a:t>
            </a: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  x2 = number * 0.5F;</a:t>
            </a:r>
          </a:p>
          <a:p>
            <a:r>
              <a:rPr lang="en-US" sz="1400" dirty="0" smtClean="0"/>
              <a:t>  y  = number;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i</a:t>
            </a:r>
            <a:r>
              <a:rPr lang="en-US" sz="1400" dirty="0" smtClean="0"/>
              <a:t>  = * ( long * ) &amp;y;                       // evil floating point bit level hacking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i</a:t>
            </a:r>
            <a:r>
              <a:rPr lang="en-US" sz="1400" dirty="0" smtClean="0"/>
              <a:t>  = </a:t>
            </a:r>
            <a:r>
              <a:rPr lang="en-US" sz="1400" b="1" u="sng" dirty="0" smtClean="0"/>
              <a:t>0x5f3759df</a:t>
            </a:r>
            <a:r>
              <a:rPr lang="en-US" sz="1400" dirty="0" smtClean="0"/>
              <a:t> - ( </a:t>
            </a:r>
            <a:r>
              <a:rPr lang="en-US" sz="1400" dirty="0" err="1" smtClean="0"/>
              <a:t>i</a:t>
            </a:r>
            <a:r>
              <a:rPr lang="en-US" sz="1400" dirty="0" smtClean="0"/>
              <a:t> &gt;&gt; 1 );               // what the fuck?</a:t>
            </a:r>
          </a:p>
          <a:p>
            <a:r>
              <a:rPr lang="en-US" sz="1400" dirty="0" smtClean="0"/>
              <a:t>  y  = * ( float * ) &amp;</a:t>
            </a:r>
            <a:r>
              <a:rPr lang="en-US" sz="1400" dirty="0" err="1" smtClean="0"/>
              <a:t>i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  y  = y * ( </a:t>
            </a:r>
            <a:r>
              <a:rPr lang="en-US" sz="1400" dirty="0" err="1" smtClean="0"/>
              <a:t>threehalfs</a:t>
            </a:r>
            <a:r>
              <a:rPr lang="en-US" sz="1400" dirty="0" smtClean="0"/>
              <a:t> - ( x2 * y * y ) );   // 1st iteration</a:t>
            </a:r>
          </a:p>
          <a:p>
            <a:r>
              <a:rPr lang="en-US" sz="1400" dirty="0" smtClean="0"/>
              <a:t>//    y  = y * ( </a:t>
            </a:r>
            <a:r>
              <a:rPr lang="en-US" sz="1400" dirty="0" err="1" smtClean="0"/>
              <a:t>threehalfs</a:t>
            </a:r>
            <a:r>
              <a:rPr lang="en-US" sz="1400" dirty="0" smtClean="0"/>
              <a:t> - ( x2 * y * y ) );   // 2nd iteration, this can be removed</a:t>
            </a: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  return y;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72000" y="1600200"/>
            <a:ext cx="4114800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i="1" dirty="0" smtClean="0"/>
              <a:t> Note:</a:t>
            </a:r>
            <a:r>
              <a:rPr lang="en-US" dirty="0" smtClean="0"/>
              <a:t> code is written in C but should be (somewhat) understandable!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This is the exact source from the game!</a:t>
            </a:r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 </a:t>
            </a:r>
            <a:r>
              <a:rPr lang="en-US" dirty="0" smtClean="0"/>
              <a:t>The constant was a source of much debate!  See </a:t>
            </a:r>
            <a:r>
              <a:rPr lang="en-US" dirty="0" smtClean="0">
                <a:hlinkClick r:id="rId2"/>
              </a:rPr>
              <a:t>Fast Inverse Square Root @ Wikipedia </a:t>
            </a:r>
            <a:r>
              <a:rPr lang="en-US" dirty="0" smtClean="0"/>
              <a:t>for more details.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to Magic Numbers: Class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 smtClean="0"/>
              <a:t>Class constants let us “document” magic numbers by naming them and giving us a central place to change their values if necessary.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71600" y="2209800"/>
            <a:ext cx="6705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class Cone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public static final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HEIGHT = 5;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public static void main(String[]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HEIGHT;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j = 0; j &lt; (HEIGHT – 1) –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j++)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 “);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(“/”);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for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j = 0; j &lt;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2; j++)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(“-”);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(“\\”); 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76400" y="2514600"/>
            <a:ext cx="4572000" cy="3048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43400" y="3048000"/>
            <a:ext cx="990600" cy="3048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48200" y="3352800"/>
            <a:ext cx="1676400" cy="304800"/>
          </a:xfrm>
          <a:prstGeom prst="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Syntax of Class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743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Constants are declared </a:t>
            </a:r>
            <a:r>
              <a:rPr lang="en-US" i="1" dirty="0" smtClean="0"/>
              <a:t>outside of methods</a:t>
            </a:r>
            <a:r>
              <a:rPr lang="en-US" dirty="0" smtClean="0"/>
              <a:t> but </a:t>
            </a:r>
            <a:r>
              <a:rPr lang="en-US" i="1" dirty="0" smtClean="0"/>
              <a:t>inside the class</a:t>
            </a:r>
            <a:r>
              <a:rPr lang="en-US" dirty="0" smtClean="0"/>
              <a:t>.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public static final &lt;type&gt; &lt;name&gt; = &lt;value&gt;;</a:t>
            </a:r>
          </a:p>
          <a:p>
            <a:r>
              <a:rPr lang="en-US" dirty="0" smtClean="0">
                <a:cs typeface="Consolas" pitchFamily="49" charset="0"/>
              </a:rPr>
              <a:t>Constants are variables that cannot be reassigned.</a:t>
            </a:r>
          </a:p>
          <a:p>
            <a:r>
              <a:rPr lang="en-US" dirty="0" smtClean="0">
                <a:cs typeface="Consolas" pitchFamily="49" charset="0"/>
              </a:rPr>
              <a:t>Convention is to NAME_THEM_LIKE_THIS.</a:t>
            </a:r>
            <a:endParaRPr lang="en-US" dirty="0"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762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public class Cone {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public static final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HEIGHT = 5;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public static void main(String[]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&lt; HEIGHT;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/* Snip! */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90600" y="1981200"/>
            <a:ext cx="6172200" cy="4572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24400" y="2743200"/>
            <a:ext cx="1143000" cy="3810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 in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Problem: write a program that prints out successive cubes.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Output: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0^3 = 0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1^3 = 1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2^3 = 8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3^3 = 27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4^3 = 64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with Our Current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r>
              <a:rPr lang="en-US" dirty="0" smtClean="0"/>
              <a:t>public class Cubes {</a:t>
            </a:r>
          </a:p>
          <a:p>
            <a:r>
              <a:rPr lang="en-US" dirty="0" smtClean="0"/>
              <a:t>  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(“0^3 = “ + 0 * 0 * 0);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(“1^3 = “ + 1 * 1 * 1);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(“2^3 = “ + 2 * 2 * 2);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(“3^3 = “ + 3 * 3 * 3);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(“4^3 = “ + 4 * 4 * 4);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4800600"/>
            <a:ext cx="8229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cs typeface="Consolas" pitchFamily="49" charset="0"/>
              </a:rPr>
              <a:t>Pretty obvious repetition, but we have no way of dealing with it…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For-loop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public class Cubes {</a:t>
            </a:r>
          </a:p>
          <a:p>
            <a:r>
              <a:rPr lang="en-US" dirty="0" smtClean="0"/>
              <a:t>  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 + “^3 = ” + </a:t>
            </a:r>
            <a:r>
              <a:rPr lang="en-US" dirty="0" err="1" smtClean="0"/>
              <a:t>i</a:t>
            </a:r>
            <a:r>
              <a:rPr lang="en-US" dirty="0" smtClean="0"/>
              <a:t> * </a:t>
            </a:r>
            <a:r>
              <a:rPr lang="en-US" dirty="0" err="1" smtClean="0"/>
              <a:t>i</a:t>
            </a:r>
            <a:r>
              <a:rPr lang="en-US" dirty="0" smtClean="0"/>
              <a:t> *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3810000"/>
            <a:ext cx="8229600" cy="2316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>
                <a:cs typeface="Consolas" pitchFamily="49" charset="0"/>
              </a:rPr>
              <a:t>The </a:t>
            </a:r>
            <a:r>
              <a:rPr lang="en-US" sz="3200" i="1" noProof="0" dirty="0" smtClean="0">
                <a:cs typeface="Consolas" pitchFamily="49" charset="0"/>
              </a:rPr>
              <a:t>for loop</a:t>
            </a:r>
            <a:r>
              <a:rPr lang="en-US" sz="3200" noProof="0" dirty="0" smtClean="0">
                <a:cs typeface="Consolas" pitchFamily="49" charset="0"/>
              </a:rPr>
              <a:t> construct allows us to express repetitive patterns in a structured way.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For-loop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The For-loop is a </a:t>
            </a:r>
            <a:r>
              <a:rPr lang="en-US" i="1" dirty="0" smtClean="0"/>
              <a:t>control statement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Doesn’t do anything on its own, but instead </a:t>
            </a:r>
            <a:r>
              <a:rPr lang="en-US" i="1" dirty="0" smtClean="0"/>
              <a:t>controls</a:t>
            </a:r>
            <a:r>
              <a:rPr lang="en-US" dirty="0" smtClean="0"/>
              <a:t> the execution of other statements.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4114800"/>
            <a:ext cx="7239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for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= 0;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&lt; 5;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+ “^3 = ” +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*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*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914400" y="3581400"/>
            <a:ext cx="1524000" cy="457200"/>
          </a:xfrm>
          <a:prstGeom prst="wedgeRectCallout">
            <a:avLst>
              <a:gd name="adj1" fmla="val 33560"/>
              <a:gd name="adj2" fmla="val 77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Initialization</a:t>
            </a:r>
            <a:endParaRPr lang="en-US" i="1" dirty="0"/>
          </a:p>
        </p:txBody>
      </p:sp>
      <p:sp>
        <p:nvSpPr>
          <p:cNvPr id="9" name="Rectangular Callout 8"/>
          <p:cNvSpPr/>
          <p:nvPr/>
        </p:nvSpPr>
        <p:spPr>
          <a:xfrm>
            <a:off x="2743200" y="3429000"/>
            <a:ext cx="1524000" cy="609600"/>
          </a:xfrm>
          <a:prstGeom prst="wedgeRectCallout">
            <a:avLst>
              <a:gd name="adj1" fmla="val 21223"/>
              <a:gd name="adj2" fmla="val 7932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Continuation Test</a:t>
            </a:r>
            <a:endParaRPr lang="en-US" i="1" dirty="0"/>
          </a:p>
        </p:txBody>
      </p:sp>
      <p:sp>
        <p:nvSpPr>
          <p:cNvPr id="10" name="Rectangular Callout 9"/>
          <p:cNvSpPr/>
          <p:nvPr/>
        </p:nvSpPr>
        <p:spPr>
          <a:xfrm>
            <a:off x="4572000" y="3657600"/>
            <a:ext cx="1524000" cy="381000"/>
          </a:xfrm>
          <a:prstGeom prst="wedgeRectCallout">
            <a:avLst>
              <a:gd name="adj1" fmla="val -32611"/>
              <a:gd name="adj2" fmla="val 9165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Update</a:t>
            </a:r>
            <a:endParaRPr lang="en-US" i="1" dirty="0"/>
          </a:p>
        </p:txBody>
      </p:sp>
      <p:sp>
        <p:nvSpPr>
          <p:cNvPr id="11" name="Rectangular Callout 10"/>
          <p:cNvSpPr/>
          <p:nvPr/>
        </p:nvSpPr>
        <p:spPr>
          <a:xfrm>
            <a:off x="6477000" y="3962400"/>
            <a:ext cx="1524000" cy="381000"/>
          </a:xfrm>
          <a:prstGeom prst="wedgeRectCallout">
            <a:avLst>
              <a:gd name="adj1" fmla="val -19153"/>
              <a:gd name="adj2" fmla="val 98388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Body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2286000" y="1905000"/>
            <a:ext cx="50292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For-loop Semantics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457200" y="3429000"/>
            <a:ext cx="137160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>
            <a:off x="2362200" y="3429000"/>
            <a:ext cx="1295400" cy="762000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11" name="Flowchart: Process 10"/>
          <p:cNvSpPr/>
          <p:nvPr/>
        </p:nvSpPr>
        <p:spPr>
          <a:xfrm>
            <a:off x="4191000" y="3429000"/>
            <a:ext cx="1295400" cy="762000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96200" y="3429000"/>
            <a:ext cx="1295400" cy="76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1828800" y="3810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3"/>
            <a:endCxn id="11" idx="1"/>
          </p:cNvCxnSpPr>
          <p:nvPr/>
        </p:nvCxnSpPr>
        <p:spPr>
          <a:xfrm>
            <a:off x="3657600" y="3810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44" idx="0"/>
            <a:endCxn id="10" idx="0"/>
          </p:cNvCxnSpPr>
          <p:nvPr/>
        </p:nvCxnSpPr>
        <p:spPr>
          <a:xfrm rot="16200000" flipV="1">
            <a:off x="4800600" y="1638300"/>
            <a:ext cx="12700" cy="3581400"/>
          </a:xfrm>
          <a:prstGeom prst="curvedConnector3">
            <a:avLst>
              <a:gd name="adj1" fmla="val 1115327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74" idx="2"/>
            <a:endCxn id="12" idx="2"/>
          </p:cNvCxnSpPr>
          <p:nvPr/>
        </p:nvCxnSpPr>
        <p:spPr>
          <a:xfrm rot="5400000" flipH="1" flipV="1">
            <a:off x="5492234" y="1708666"/>
            <a:ext cx="369332" cy="5334000"/>
          </a:xfrm>
          <a:prstGeom prst="curvedConnector3">
            <a:avLst>
              <a:gd name="adj1" fmla="val -290967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352800" y="3048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is true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105400" y="5257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is false</a:t>
            </a:r>
            <a:endParaRPr lang="en-US" dirty="0"/>
          </a:p>
        </p:txBody>
      </p:sp>
      <p:sp>
        <p:nvSpPr>
          <p:cNvPr id="44" name="Flowchart: Process 43"/>
          <p:cNvSpPr/>
          <p:nvPr/>
        </p:nvSpPr>
        <p:spPr>
          <a:xfrm>
            <a:off x="5943600" y="3429000"/>
            <a:ext cx="1295400" cy="762000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</a:t>
            </a:r>
            <a:endParaRPr lang="en-US" dirty="0"/>
          </a:p>
        </p:txBody>
      </p:sp>
      <p:cxnSp>
        <p:nvCxnSpPr>
          <p:cNvPr id="65" name="Straight Arrow Connector 64"/>
          <p:cNvCxnSpPr>
            <a:stCxn id="11" idx="3"/>
            <a:endCxn id="44" idx="1"/>
          </p:cNvCxnSpPr>
          <p:nvPr/>
        </p:nvCxnSpPr>
        <p:spPr>
          <a:xfrm>
            <a:off x="5486400" y="3810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57200" y="4191000"/>
            <a:ext cx="137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0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2362200" y="4191000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 5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4191000" y="4191000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println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5943600" y="4191000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++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791200" y="1600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Loop iteration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9" grpId="0" animBg="1"/>
      <p:bldP spid="10" grpId="0" animBg="1"/>
      <p:bldP spid="11" grpId="0" animBg="1"/>
      <p:bldP spid="12" grpId="0" animBg="1"/>
      <p:bldP spid="40" grpId="0"/>
      <p:bldP spid="41" grpId="0"/>
      <p:bldP spid="44" grpId="0" animBg="1"/>
      <p:bldP spid="73" grpId="0"/>
      <p:bldP spid="74" grpId="0"/>
      <p:bldP spid="75" grpId="0"/>
      <p:bldP spid="76" grpId="0"/>
      <p:bldP spid="82" grpId="0"/>
    </p:bld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1284</TotalTime>
  <Words>2790</Words>
  <Application>Microsoft Office PowerPoint</Application>
  <PresentationFormat>On-screen Show (4:3)</PresentationFormat>
  <Paragraphs>599</Paragraphs>
  <Slides>32</Slides>
  <Notes>0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cis110-11fa</vt:lpstr>
      <vt:lpstr>CIS 110: Introduction to Computer Programming</vt:lpstr>
      <vt:lpstr>Outline</vt:lpstr>
      <vt:lpstr>Announcements</vt:lpstr>
      <vt:lpstr>Slide 4</vt:lpstr>
      <vt:lpstr>Redundancy in Patterns</vt:lpstr>
      <vt:lpstr>A Solution with Our Current Tools</vt:lpstr>
      <vt:lpstr>Our First For-loop</vt:lpstr>
      <vt:lpstr>The For-loop </vt:lpstr>
      <vt:lpstr>For-loop Semantics</vt:lpstr>
      <vt:lpstr>Our Example, Step-by-step (1)</vt:lpstr>
      <vt:lpstr>Our Example, Step-by-step (2)</vt:lpstr>
      <vt:lpstr>Our Example, Step-by-step (3)</vt:lpstr>
      <vt:lpstr>Our Example, Step-by-step (4)</vt:lpstr>
      <vt:lpstr>Our Example, Step-by-step (5)</vt:lpstr>
      <vt:lpstr>Our Example, Step-by-step (6)</vt:lpstr>
      <vt:lpstr>Our Example, Step-by-step (7)</vt:lpstr>
      <vt:lpstr>For-loop Bounds</vt:lpstr>
      <vt:lpstr>“&lt;“ versus “&lt;=“ Bounds</vt:lpstr>
      <vt:lpstr>Yo Dawg, I Heard You Liked Loops</vt:lpstr>
      <vt:lpstr>Solution: Loopception</vt:lpstr>
      <vt:lpstr>Careful with Your Nested Loop Bounds!</vt:lpstr>
      <vt:lpstr>Slide 22</vt:lpstr>
      <vt:lpstr>Remember Compilation?</vt:lpstr>
      <vt:lpstr>English is Still Useful!</vt:lpstr>
      <vt:lpstr>Pseudocode Helps Organize Your Thoughts</vt:lpstr>
      <vt:lpstr>By Example: A Cone</vt:lpstr>
      <vt:lpstr>Cone Sections</vt:lpstr>
      <vt:lpstr>From Tables to Code</vt:lpstr>
      <vt:lpstr>Stop Being So Constant</vt:lpstr>
      <vt:lpstr>(Bad) Example: Quake III Arena</vt:lpstr>
      <vt:lpstr>Solution to Magic Numbers: Class Constants</vt:lpstr>
      <vt:lpstr>Syntax of Class Constants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kambing</dc:creator>
  <cp:lastModifiedBy>kambing</cp:lastModifiedBy>
  <cp:revision>326</cp:revision>
  <dcterms:created xsi:type="dcterms:W3CDTF">2011-09-20T15:31:09Z</dcterms:created>
  <dcterms:modified xsi:type="dcterms:W3CDTF">2011-09-21T05:00:24Z</dcterms:modified>
</cp:coreProperties>
</file>