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5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94" r:id="rId11"/>
    <p:sldId id="263" r:id="rId12"/>
    <p:sldId id="266" r:id="rId13"/>
    <p:sldId id="267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7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111" d="100"/>
          <a:sy n="111" d="100"/>
        </p:scale>
        <p:origin x="-8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Lecture 4</a:t>
            </a:r>
          </a:p>
          <a:p>
            <a:r>
              <a:rPr lang="en-US" dirty="0" smtClean="0"/>
              <a:t>Variables and Our Mental Model of Computation</a:t>
            </a:r>
          </a:p>
          <a:p>
            <a:r>
              <a:rPr lang="en-US" dirty="0" smtClean="0">
                <a:cs typeface="Calibri"/>
              </a:rPr>
              <a:t>(§ 2.2)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Self-assignment is so common that we have short-hand to do it!</a:t>
            </a:r>
          </a:p>
          <a:p>
            <a:pPr lvl="1"/>
            <a:r>
              <a:rPr lang="en-US" u="sng" dirty="0" smtClean="0">
                <a:latin typeface="Consolas" pitchFamily="49" charset="0"/>
                <a:cs typeface="Consolas" pitchFamily="49" charset="0"/>
              </a:rPr>
              <a:t>x *= 2;</a:t>
            </a:r>
            <a:r>
              <a:rPr lang="en-US" dirty="0" smtClean="0">
                <a:cs typeface="Consolas" pitchFamily="49" charset="0"/>
              </a:rPr>
              <a:t> </a:t>
            </a:r>
            <a:r>
              <a:rPr lang="en-US" dirty="0" smtClean="0"/>
              <a:t>is equivalent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= x * 2;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+=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-=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*=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/=</a:t>
            </a:r>
            <a:r>
              <a:rPr lang="en-US" dirty="0" smtClean="0"/>
              <a:t>,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%=</a:t>
            </a:r>
            <a:r>
              <a:rPr lang="en-US" dirty="0" smtClean="0"/>
              <a:t> are all available.</a:t>
            </a:r>
          </a:p>
          <a:p>
            <a:r>
              <a:rPr lang="en-US" dirty="0" smtClean="0"/>
              <a:t>Incrementing and decrementing by one is even more common!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x++;</a:t>
            </a:r>
            <a:r>
              <a:rPr lang="en-US" dirty="0" smtClean="0"/>
              <a:t> is equivalent to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x += 1;</a:t>
            </a:r>
            <a:endParaRPr lang="en-US" dirty="0" smtClean="0">
              <a:cs typeface="Consolas" pitchFamily="49" charset="0"/>
            </a:endParaRP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x--</a:t>
            </a:r>
            <a:r>
              <a:rPr lang="en-US" dirty="0" smtClean="0">
                <a:cs typeface="Consolas" pitchFamily="49" charset="0"/>
              </a:rPr>
              <a:t> is also available.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++x</a:t>
            </a:r>
            <a:r>
              <a:rPr lang="en-US" dirty="0" smtClean="0">
                <a:cs typeface="Consolas" pitchFamily="49" charset="0"/>
              </a:rPr>
              <a:t>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--x</a:t>
            </a:r>
            <a:r>
              <a:rPr lang="en-US" dirty="0" smtClean="0">
                <a:cs typeface="Consolas" pitchFamily="49" charset="0"/>
              </a:rPr>
              <a:t> also work!</a:t>
            </a:r>
          </a:p>
          <a:p>
            <a:pPr lvl="2"/>
            <a:r>
              <a:rPr lang="en-US" dirty="0" smtClean="0">
                <a:cs typeface="Consolas" pitchFamily="49" charset="0"/>
              </a:rPr>
              <a:t>For our purposes, either is fine.  See the book for the differences between ++x (pre-increment) and x++ (post-increment).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Scope of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scope</a:t>
            </a:r>
            <a:r>
              <a:rPr lang="en-US" dirty="0" smtClean="0"/>
              <a:t> of a variable is the location in which it exists (and thus is valid to reference)</a:t>
            </a:r>
          </a:p>
          <a:p>
            <a:pPr lvl="1"/>
            <a:r>
              <a:rPr lang="en-US" dirty="0" smtClean="0"/>
              <a:t>A variable is </a:t>
            </a:r>
            <a:r>
              <a:rPr lang="en-US" i="1" dirty="0" smtClean="0"/>
              <a:t>in scope</a:t>
            </a:r>
            <a:r>
              <a:rPr lang="en-US" dirty="0" smtClean="0"/>
              <a:t> from its declaration to the curly braces (‘{‘ and ‘}’) that contain it.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95400" y="3733800"/>
            <a:ext cx="70866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doStuff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x = 0;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System.out.println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(“in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doStuff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with x = ” + x);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double d = 20.0;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(“d before: “ + d);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d *= 2 + x;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(“d after: “ + d);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1295400" y="4114800"/>
            <a:ext cx="304800" cy="1752600"/>
          </a:xfrm>
          <a:prstGeom prst="leftBrace">
            <a:avLst>
              <a:gd name="adj1" fmla="val 50389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0800000">
            <a:off x="6781800" y="4648200"/>
            <a:ext cx="304800" cy="1219200"/>
          </a:xfrm>
          <a:prstGeom prst="leftBrace">
            <a:avLst>
              <a:gd name="adj1" fmla="val 44860"/>
              <a:gd name="adj2" fmla="val 49512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" y="4800600"/>
            <a:ext cx="1143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Scope of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162800" y="5029200"/>
            <a:ext cx="1295400" cy="381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Scope of 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 and Naming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You cannot declare a variable in a scope that has already been declared.</a:t>
            </a:r>
          </a:p>
          <a:p>
            <a:r>
              <a:rPr lang="en-US" dirty="0" smtClean="0">
                <a:cs typeface="Consolas" pitchFamily="49" charset="0"/>
              </a:rPr>
              <a:t>Two variables with the same name in different scopes </a:t>
            </a:r>
            <a:r>
              <a:rPr lang="en-US" i="1" dirty="0" smtClean="0">
                <a:cs typeface="Consolas" pitchFamily="49" charset="0"/>
              </a:rPr>
              <a:t>refer to different memory locations.</a:t>
            </a:r>
          </a:p>
          <a:p>
            <a:pPr>
              <a:buNone/>
            </a:pPr>
            <a:endParaRPr lang="en-US" i="1" dirty="0" smtClean="0">
              <a:cs typeface="Consolas" pitchFamily="49" charset="0"/>
            </a:endParaRP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public static void doStuff1() {</a:t>
            </a: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x = 0;    // different from x in doStuff2!</a:t>
            </a: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public static void doStuff2() {</a:t>
            </a: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x = 0;    // different from x in doStuff1!</a:t>
            </a:r>
          </a:p>
          <a:p>
            <a:pPr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in Programming Analogy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6" name="Picture 2" descr="http://www.cis.upenn.edu/~posera/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2695575" cy="1200150"/>
          </a:xfrm>
          <a:prstGeom prst="rect">
            <a:avLst/>
          </a:prstGeom>
          <a:noFill/>
        </p:spPr>
      </p:pic>
      <p:pic>
        <p:nvPicPr>
          <p:cNvPr id="1028" name="Picture 4" descr="Peter Michael Escoved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981200"/>
            <a:ext cx="2209800" cy="2667000"/>
          </a:xfrm>
          <a:prstGeom prst="rect">
            <a:avLst/>
          </a:prstGeom>
          <a:noFill/>
        </p:spPr>
      </p:pic>
      <p:pic>
        <p:nvPicPr>
          <p:cNvPr id="1030" name="Picture 6" descr="http://www.petermichaelwinery.com/images/stories/sir-peter-lady-web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733800"/>
            <a:ext cx="2174724" cy="1981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Peter-Michael</a:t>
            </a:r>
          </a:p>
          <a:p>
            <a:pPr algn="ctr"/>
            <a:r>
              <a:rPr lang="en-US" dirty="0" smtClean="0"/>
              <a:t>Tacoma, WA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4478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(Sir) Peter Michael</a:t>
            </a:r>
          </a:p>
          <a:p>
            <a:pPr algn="ctr"/>
            <a:r>
              <a:rPr lang="en-US" dirty="0" smtClean="0"/>
              <a:t>Knights Valley, CA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6200" y="4648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Peter Michael</a:t>
            </a:r>
          </a:p>
          <a:p>
            <a:pPr algn="ctr"/>
            <a:r>
              <a:rPr lang="en-US" dirty="0" smtClean="0"/>
              <a:t>Alameda County, CA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4114800"/>
            <a:ext cx="2209800" cy="138499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ARE NOT THE SAME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Mental Model of Computation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Learning about </a:t>
            </a:r>
            <a:r>
              <a:rPr lang="en-US" i="1" dirty="0" smtClean="0"/>
              <a:t>algorithmic thinking</a:t>
            </a:r>
            <a:r>
              <a:rPr lang="en-US" dirty="0" smtClean="0"/>
              <a:t> via </a:t>
            </a:r>
            <a:r>
              <a:rPr lang="en-US" i="1" dirty="0" smtClean="0"/>
              <a:t>computer programming!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Precision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Decomposition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Abstraction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38200" y="3200400"/>
            <a:ext cx="2895600" cy="5334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  <a:alpha val="25000"/>
                </a:schemeClr>
              </a:gs>
              <a:gs pos="100000">
                <a:schemeClr val="accent4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4267200" y="3276600"/>
            <a:ext cx="1981200" cy="381000"/>
          </a:xfrm>
          <a:prstGeom prst="wedgeRoundRectCallout">
            <a:avLst>
              <a:gd name="adj1" fmla="val -74546"/>
              <a:gd name="adj2" fmla="val -816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Static Methods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838200" y="2667000"/>
            <a:ext cx="2895600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ular Callout 13"/>
          <p:cNvSpPr/>
          <p:nvPr/>
        </p:nvSpPr>
        <p:spPr>
          <a:xfrm>
            <a:off x="4267200" y="2743200"/>
            <a:ext cx="3505200" cy="381000"/>
          </a:xfrm>
          <a:prstGeom prst="wedgeRoundRectCallout">
            <a:avLst>
              <a:gd name="adj1" fmla="val -65086"/>
              <a:gd name="adj2" fmla="val -1080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Mental Model of Computation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Model of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“Thinking like a computer”</a:t>
            </a:r>
            <a:endParaRPr lang="en-US" dirty="0" smtClean="0"/>
          </a:p>
          <a:p>
            <a:r>
              <a:rPr lang="en-US" dirty="0" smtClean="0"/>
              <a:t>Given a piece of code simulate in your head step-by-step how it executes.</a:t>
            </a:r>
          </a:p>
          <a:p>
            <a:r>
              <a:rPr lang="en-US" dirty="0" smtClean="0"/>
              <a:t>Example: evaluate expressions step-by-step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“hi” + 3 * 5 + “bye” + 12 / </a:t>
            </a:r>
            <a:r>
              <a:rPr lang="en-US" u="sng" dirty="0" smtClean="0">
                <a:latin typeface="Consolas" pitchFamily="49" charset="0"/>
                <a:cs typeface="Consolas" pitchFamily="49" charset="0"/>
              </a:rPr>
              <a:t>(double) 13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“hi” + </a:t>
            </a:r>
            <a:r>
              <a:rPr lang="en-US" u="sng" dirty="0" smtClean="0">
                <a:latin typeface="Consolas" pitchFamily="49" charset="0"/>
                <a:cs typeface="Consolas" pitchFamily="49" charset="0"/>
              </a:rPr>
              <a:t>3 * 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“bye” + 12 / 13.0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“hi” + 15 + “bye” + </a:t>
            </a:r>
            <a:r>
              <a:rPr lang="en-US" u="sng" dirty="0" smtClean="0">
                <a:latin typeface="Consolas" pitchFamily="49" charset="0"/>
                <a:cs typeface="Consolas" pitchFamily="49" charset="0"/>
              </a:rPr>
              <a:t>12 / 13.0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>
                <a:latin typeface="Consolas" pitchFamily="49" charset="0"/>
                <a:cs typeface="Consolas" pitchFamily="49" charset="0"/>
              </a:rPr>
              <a:t>“hi” + 15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“bye” + 0.9230769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>
                <a:latin typeface="Consolas" pitchFamily="49" charset="0"/>
                <a:cs typeface="Consolas" pitchFamily="49" charset="0"/>
              </a:rPr>
              <a:t>“hi15” + “bye”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+ 0.923769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u="sng" dirty="0" smtClean="0">
                <a:latin typeface="Consolas" pitchFamily="49" charset="0"/>
                <a:cs typeface="Consolas" pitchFamily="49" charset="0"/>
              </a:rPr>
              <a:t>“hi15bye” + 0.923769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“hi15bye0.923769”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10)</a:t>
            </a:r>
          </a:p>
          <a:p>
            <a:endParaRPr lang="en-US" dirty="0" smtClean="0"/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endParaRPr lang="en-US" u="sng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11)</a:t>
            </a:r>
          </a:p>
          <a:p>
            <a:r>
              <a:rPr lang="en-US" dirty="0" smtClean="0"/>
              <a:t>x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Variables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Our Mental Model of Computation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12)</a:t>
            </a:r>
          </a:p>
          <a:p>
            <a:r>
              <a:rPr lang="en-US" dirty="0" smtClean="0"/>
              <a:t>x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12)</a:t>
            </a:r>
          </a:p>
          <a:p>
            <a:r>
              <a:rPr lang="en-US" dirty="0" smtClean="0"/>
              <a:t>x = 0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8400" y="2133600"/>
            <a:ext cx="2514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err="1" smtClean="0"/>
              <a:t>foo</a:t>
            </a:r>
            <a:r>
              <a:rPr lang="en-US" u="sng" dirty="0" smtClean="0"/>
              <a:t> (line 3)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12)</a:t>
            </a:r>
          </a:p>
          <a:p>
            <a:r>
              <a:rPr lang="en-US" dirty="0" smtClean="0"/>
              <a:t>x = 0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8400" y="2133600"/>
            <a:ext cx="2514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err="1" smtClean="0"/>
              <a:t>foo</a:t>
            </a:r>
            <a:r>
              <a:rPr lang="en-US" u="sng" dirty="0" smtClean="0"/>
              <a:t> (line 4)</a:t>
            </a:r>
          </a:p>
          <a:p>
            <a:r>
              <a:rPr lang="en-US" dirty="0" smtClean="0"/>
              <a:t>x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12)</a:t>
            </a:r>
          </a:p>
          <a:p>
            <a:r>
              <a:rPr lang="en-US" dirty="0" smtClean="0"/>
              <a:t>x = 0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8400" y="2133600"/>
            <a:ext cx="2514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err="1" smtClean="0"/>
              <a:t>foo</a:t>
            </a:r>
            <a:r>
              <a:rPr lang="en-US" u="sng" dirty="0" smtClean="0"/>
              <a:t> (line 5)</a:t>
            </a:r>
          </a:p>
          <a:p>
            <a:r>
              <a:rPr lang="en-US" dirty="0" smtClean="0"/>
              <a:t>x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12)</a:t>
            </a:r>
          </a:p>
          <a:p>
            <a:r>
              <a:rPr lang="en-US" dirty="0" smtClean="0"/>
              <a:t>x = 0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8400" y="2133600"/>
            <a:ext cx="2514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err="1" smtClean="0"/>
              <a:t>foo</a:t>
            </a:r>
            <a:r>
              <a:rPr lang="en-US" u="sng" dirty="0" smtClean="0"/>
              <a:t> (line 6)</a:t>
            </a:r>
          </a:p>
          <a:p>
            <a:r>
              <a:rPr lang="en-US" dirty="0" smtClean="0"/>
              <a:t>x = </a:t>
            </a:r>
            <a:r>
              <a:rPr lang="en-US" strike="sngStrike" dirty="0" smtClean="0"/>
              <a:t>5</a:t>
            </a:r>
            <a:r>
              <a:rPr lang="en-US" dirty="0" smtClean="0"/>
              <a:t>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Executing Statements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5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10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12)</a:t>
            </a:r>
          </a:p>
          <a:p>
            <a:r>
              <a:rPr lang="en-US" dirty="0" smtClean="0"/>
              <a:t>x = 0</a:t>
            </a:r>
          </a:p>
        </p:txBody>
      </p:sp>
      <p:sp>
        <p:nvSpPr>
          <p:cNvPr id="9" name="Rectangle 8"/>
          <p:cNvSpPr/>
          <p:nvPr/>
        </p:nvSpPr>
        <p:spPr>
          <a:xfrm>
            <a:off x="6248400" y="2133600"/>
            <a:ext cx="25146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err="1" smtClean="0"/>
              <a:t>foo</a:t>
            </a:r>
            <a:r>
              <a:rPr lang="en-US" u="sng" dirty="0" smtClean="0"/>
              <a:t> (line 7)</a:t>
            </a:r>
          </a:p>
          <a:p>
            <a:r>
              <a:rPr lang="en-US" dirty="0" smtClean="0"/>
              <a:t>x = </a:t>
            </a:r>
            <a:r>
              <a:rPr lang="en-US" strike="sngStrike" dirty="0" smtClean="0"/>
              <a:t>5</a:t>
            </a:r>
            <a:r>
              <a:rPr lang="en-US" dirty="0" smtClean="0"/>
              <a:t>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Executing Statements (10)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5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10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12)</a:t>
            </a:r>
          </a:p>
          <a:p>
            <a:r>
              <a:rPr lang="en-US" dirty="0" smtClean="0"/>
              <a:t>x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Executing Statements (11)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5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10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13)</a:t>
            </a:r>
          </a:p>
          <a:p>
            <a:r>
              <a:rPr lang="en-US" dirty="0" smtClean="0"/>
              <a:t>x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Executing Statements (11)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719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  public class Example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     public static 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5;</a:t>
            </a:r>
          </a:p>
          <a:p>
            <a:pPr>
              <a:buAutoNum type="arabicPlain" startAt="4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       x = 10;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6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  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8 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9     public static void main(String[]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10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x = 0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11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13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(“main: x = “ + x);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14    }  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15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48400" y="4648200"/>
            <a:ext cx="2514600" cy="1524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Output</a:t>
            </a:r>
          </a:p>
          <a:p>
            <a:r>
              <a:rPr lang="en-US" dirty="0" smtClean="0"/>
              <a:t>main: x = 0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5</a:t>
            </a:r>
          </a:p>
          <a:p>
            <a:r>
              <a:rPr lang="en-US" dirty="0" err="1" smtClean="0"/>
              <a:t>foo</a:t>
            </a:r>
            <a:r>
              <a:rPr lang="en-US" dirty="0" smtClean="0"/>
              <a:t>: x = 10</a:t>
            </a:r>
          </a:p>
          <a:p>
            <a:r>
              <a:rPr lang="en-US" dirty="0" smtClean="0"/>
              <a:t>main: x = 0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248400" y="17526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 smtClean="0"/>
              <a:t>main (line 14)</a:t>
            </a:r>
          </a:p>
          <a:p>
            <a:r>
              <a:rPr lang="en-US" dirty="0" smtClean="0"/>
              <a:t>x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that Mental Model!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Our mental model must keep track of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call stack.</a:t>
            </a:r>
            <a:endParaRPr lang="en-US" dirty="0" smtClean="0"/>
          </a:p>
          <a:p>
            <a:pPr lvl="1"/>
            <a:r>
              <a:rPr lang="en-US" dirty="0" smtClean="0"/>
              <a:t>The local variables in scope and their values.</a:t>
            </a:r>
          </a:p>
          <a:p>
            <a:r>
              <a:rPr lang="en-US" u="sng" dirty="0" smtClean="0"/>
              <a:t>This is a skill that you should actively practice.</a:t>
            </a:r>
            <a:endParaRPr lang="en-US" dirty="0" smtClean="0"/>
          </a:p>
          <a:p>
            <a:pPr lvl="1"/>
            <a:r>
              <a:rPr lang="en-US" dirty="0" smtClean="0"/>
              <a:t>Don’t blindly throw code at the compiler!</a:t>
            </a:r>
          </a:p>
          <a:p>
            <a:pPr lvl="1"/>
            <a:r>
              <a:rPr lang="en-US" dirty="0" smtClean="0"/>
              <a:t>Take a step back, look at your code, and test your mental model out.</a:t>
            </a:r>
          </a:p>
          <a:p>
            <a:pPr lvl="1"/>
            <a:r>
              <a:rPr lang="en-US" dirty="0" smtClean="0"/>
              <a:t>Don’t be afraid to </a:t>
            </a:r>
            <a:r>
              <a:rPr lang="en-US" u="sng" dirty="0" smtClean="0"/>
              <a:t>write stuff down</a:t>
            </a:r>
            <a:r>
              <a:rPr lang="en-US" dirty="0" smtClean="0"/>
              <a:t> if you lose track of the details.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concatenation</a:t>
            </a:r>
            <a:r>
              <a:rPr lang="en-US" dirty="0" smtClean="0"/>
              <a:t> operation (+) glues two Strings together.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“hi” + “bye” </a:t>
            </a:r>
            <a:r>
              <a:rPr lang="en-US" dirty="0" smtClean="0"/>
              <a:t>evaluates to </a:t>
            </a:r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hibye</a:t>
            </a:r>
            <a:r>
              <a:rPr lang="en-US" dirty="0" smtClean="0">
                <a:latin typeface="Consolas"/>
                <a:cs typeface="Consolas"/>
              </a:rPr>
              <a:t>”</a:t>
            </a:r>
          </a:p>
          <a:p>
            <a:r>
              <a:rPr lang="en-US" dirty="0" smtClean="0">
                <a:latin typeface="Calibri (Body)"/>
                <a:cs typeface="Calibri (Body)"/>
              </a:rPr>
              <a:t>Java kindly allows us to concatenate a String and a non-String.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(40/3) </a:t>
            </a:r>
            <a:r>
              <a:rPr lang="en-US" dirty="0" smtClean="0">
                <a:latin typeface="Calibri (Body)"/>
                <a:cs typeface="Calibri (Body)"/>
              </a:rPr>
              <a:t>evaluates to </a:t>
            </a:r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13”</a:t>
            </a:r>
            <a:r>
              <a:rPr lang="en-US" dirty="0" smtClean="0">
                <a:cs typeface="Consolas"/>
              </a:rPr>
              <a:t>.</a:t>
            </a:r>
          </a:p>
          <a:p>
            <a:r>
              <a:rPr lang="en-US" dirty="0" smtClean="0">
                <a:cs typeface="Consolas"/>
              </a:rPr>
              <a:t>Order of operations is very important!</a:t>
            </a:r>
          </a:p>
          <a:p>
            <a:pPr lvl="1"/>
            <a:r>
              <a:rPr lang="en-US" dirty="0" smtClean="0">
                <a:cs typeface="Consolas"/>
              </a:rPr>
              <a:t>Example: </a:t>
            </a:r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+ 20 – 3</a:t>
            </a:r>
            <a:r>
              <a:rPr lang="en-US" dirty="0" smtClean="0">
                <a:cs typeface="Consolas"/>
              </a:rPr>
              <a:t>.</a:t>
            </a:r>
          </a:p>
          <a:p>
            <a:pPr lvl="1"/>
            <a:r>
              <a:rPr lang="en-US" dirty="0" smtClean="0">
                <a:cs typeface="Consolas"/>
              </a:rPr>
              <a:t>Equivalent to </a:t>
            </a:r>
            <a:r>
              <a:rPr lang="en-US" dirty="0" smtClean="0">
                <a:latin typeface="Consolas"/>
                <a:cs typeface="Consolas"/>
              </a:rPr>
              <a:t>(“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+ 20) – 3</a:t>
            </a:r>
            <a:r>
              <a:rPr lang="en-US" dirty="0" smtClean="0">
                <a:cs typeface="Consolas"/>
              </a:rPr>
              <a:t>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(“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+ 20)</a:t>
            </a:r>
            <a:r>
              <a:rPr lang="en-US" dirty="0" smtClean="0">
                <a:cs typeface="Consolas"/>
              </a:rPr>
              <a:t> reduces to </a:t>
            </a:r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20”</a:t>
            </a:r>
            <a:r>
              <a:rPr lang="en-US" dirty="0" smtClean="0">
                <a:cs typeface="Consolas"/>
              </a:rPr>
              <a:t>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20” – 3 </a:t>
            </a:r>
            <a:r>
              <a:rPr lang="en-US" dirty="0" smtClean="0">
                <a:cs typeface="Consolas"/>
              </a:rPr>
              <a:t>is not a valid operation!</a:t>
            </a:r>
          </a:p>
          <a:p>
            <a:pPr lvl="1"/>
            <a:endParaRPr lang="en-US" dirty="0"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Variables (i.e.</a:t>
            </a:r>
            <a:r>
              <a:rPr lang="en-US" smtClean="0"/>
              <a:t>, Storage Lockers)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A variable</a:t>
            </a:r>
            <a:r>
              <a:rPr lang="en-US" dirty="0" smtClean="0"/>
              <a:t> is a named, typed location in memory that stores a value.</a:t>
            </a:r>
          </a:p>
          <a:p>
            <a:r>
              <a:rPr lang="en-US" i="1" dirty="0" smtClean="0"/>
              <a:t>Variable declarations</a:t>
            </a:r>
            <a:r>
              <a:rPr lang="en-US" dirty="0" smtClean="0"/>
              <a:t> are statements that create and initialize variables.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37338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latin typeface="Consolas"/>
                <a:cs typeface="Consolas"/>
              </a:rPr>
              <a:t>public static void </a:t>
            </a:r>
            <a:r>
              <a:rPr lang="en-US" sz="3200" noProof="0" dirty="0" err="1" smtClean="0">
                <a:latin typeface="Consolas"/>
                <a:cs typeface="Consolas"/>
              </a:rPr>
              <a:t>printVar</a:t>
            </a:r>
            <a:r>
              <a:rPr lang="en-US" sz="3200" noProof="0" dirty="0" smtClean="0">
                <a:latin typeface="Consolas"/>
                <a:cs typeface="Consolas"/>
              </a:rPr>
              <a:t>()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</a:t>
            </a: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3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x</a:t>
            </a: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Consolas"/>
                <a:cs typeface="Consolas"/>
              </a:rPr>
              <a:t>  </a:t>
            </a:r>
            <a:r>
              <a:rPr lang="en-US" sz="3200" dirty="0" err="1" smtClean="0">
                <a:latin typeface="Consolas"/>
                <a:cs typeface="Consolas"/>
              </a:rPr>
              <a:t>System.out.println(“The</a:t>
            </a:r>
            <a:r>
              <a:rPr lang="en-US" sz="3200" dirty="0" smtClean="0">
                <a:latin typeface="Consolas"/>
                <a:cs typeface="Consolas"/>
              </a:rPr>
              <a:t> value of </a:t>
            </a:r>
            <a:r>
              <a:rPr lang="en-US" sz="3200" dirty="0" err="1" smtClean="0">
                <a:latin typeface="Consolas"/>
                <a:cs typeface="Consolas"/>
              </a:rPr>
              <a:t>x</a:t>
            </a:r>
            <a:r>
              <a:rPr lang="en-US" sz="3200" dirty="0" smtClean="0">
                <a:latin typeface="Consolas"/>
                <a:cs typeface="Consolas"/>
              </a:rPr>
              <a:t>: “ + </a:t>
            </a:r>
            <a:r>
              <a:rPr lang="en-US" sz="3200" dirty="0" err="1" smtClean="0">
                <a:latin typeface="Consolas"/>
                <a:cs typeface="Consolas"/>
              </a:rPr>
              <a:t>x</a:t>
            </a:r>
            <a:r>
              <a:rPr lang="en-US" sz="3200" dirty="0" smtClean="0">
                <a:latin typeface="Consolas"/>
                <a:cs typeface="Consolas"/>
              </a:rPr>
              <a:t>);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latin typeface="Consolas"/>
                <a:cs typeface="Consolas"/>
              </a:rPr>
              <a:t>}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5562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We use variables </a:t>
            </a:r>
            <a:r>
              <a:rPr lang="en-US" sz="3200" i="1" dirty="0" smtClean="0"/>
              <a:t>by name</a:t>
            </a:r>
            <a:r>
              <a:rPr lang="en-US" sz="3200" dirty="0" smtClean="0"/>
              <a:t> as expressions.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as Storage Lockers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>
          <a:xfrm>
            <a:off x="990600" y="3200400"/>
            <a:ext cx="7239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200" noProof="0" dirty="0" smtClean="0">
                <a:latin typeface="Consolas"/>
                <a:cs typeface="Consolas"/>
              </a:rPr>
              <a:t>public static void </a:t>
            </a:r>
            <a:r>
              <a:rPr lang="en-US" sz="2200" noProof="0" dirty="0" err="1" smtClean="0">
                <a:latin typeface="Consolas"/>
                <a:cs typeface="Consolas"/>
              </a:rPr>
              <a:t>printVar</a:t>
            </a:r>
            <a:r>
              <a:rPr lang="en-US" sz="2200" noProof="0" dirty="0" smtClean="0">
                <a:latin typeface="Consolas"/>
                <a:cs typeface="Consolas"/>
              </a:rPr>
              <a:t>()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 </a:t>
            </a:r>
            <a:r>
              <a:rPr kumimoji="0" lang="en-US" sz="2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int</a:t>
            </a:r>
            <a:r>
              <a: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</a:t>
            </a:r>
            <a:r>
              <a:rPr kumimoji="0" lang="en-US" sz="22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x</a:t>
            </a:r>
            <a:r>
              <a:rPr kumimoji="0" lang="en-US" sz="2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 = 22;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200" dirty="0" smtClean="0">
                <a:latin typeface="Consolas"/>
                <a:cs typeface="Consolas"/>
              </a:rPr>
              <a:t>  </a:t>
            </a:r>
            <a:r>
              <a:rPr lang="en-US" sz="2200" dirty="0" err="1" smtClean="0">
                <a:latin typeface="Consolas"/>
                <a:cs typeface="Consolas"/>
              </a:rPr>
              <a:t>System.out.println(“The</a:t>
            </a:r>
            <a:r>
              <a:rPr lang="en-US" sz="2200" dirty="0" smtClean="0">
                <a:latin typeface="Consolas"/>
                <a:cs typeface="Consolas"/>
              </a:rPr>
              <a:t> value of </a:t>
            </a:r>
            <a:r>
              <a:rPr lang="en-US" sz="2200" dirty="0" err="1" smtClean="0">
                <a:latin typeface="Consolas"/>
                <a:cs typeface="Consolas"/>
              </a:rPr>
              <a:t>x</a:t>
            </a:r>
            <a:r>
              <a:rPr lang="en-US" sz="2200" dirty="0" smtClean="0">
                <a:latin typeface="Consolas"/>
                <a:cs typeface="Consolas"/>
              </a:rPr>
              <a:t>: “ + </a:t>
            </a:r>
            <a:r>
              <a:rPr lang="en-US" sz="2200" dirty="0" err="1" smtClean="0">
                <a:latin typeface="Consolas"/>
                <a:cs typeface="Consolas"/>
              </a:rPr>
              <a:t>x</a:t>
            </a:r>
            <a:r>
              <a:rPr lang="en-US" sz="2200" dirty="0" smtClean="0">
                <a:latin typeface="Consolas"/>
                <a:cs typeface="Consolas"/>
              </a:rPr>
              <a:t>);</a:t>
            </a:r>
            <a:endParaRPr kumimoji="0" lang="en-US" sz="2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200" noProof="0" dirty="0" smtClean="0">
                <a:latin typeface="Consolas"/>
                <a:cs typeface="Consolas"/>
              </a:rPr>
              <a:t>}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2057400"/>
            <a:ext cx="685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22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086600" y="2057400"/>
            <a:ext cx="381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latin typeface="Consolas"/>
                <a:cs typeface="Consolas"/>
              </a:rPr>
              <a:t>x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cxnSp>
        <p:nvCxnSpPr>
          <p:cNvPr id="11" name="Curved Connector 10"/>
          <p:cNvCxnSpPr/>
          <p:nvPr/>
        </p:nvCxnSpPr>
        <p:spPr>
          <a:xfrm flipV="1">
            <a:off x="3276600" y="2438400"/>
            <a:ext cx="3657600" cy="1371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rot="5400000">
            <a:off x="7200900" y="3314700"/>
            <a:ext cx="1066800" cy="228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838200" y="1828800"/>
            <a:ext cx="46482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Consolas"/>
              </a:rPr>
              <a:t>1</a:t>
            </a:r>
            <a:r>
              <a:rPr lang="en-US" sz="2600" dirty="0" smtClean="0">
                <a:cs typeface="Consolas"/>
              </a:rPr>
              <a:t>. Declared a variable called </a:t>
            </a:r>
            <a:r>
              <a:rPr lang="en-US" sz="2600" dirty="0" err="1" smtClean="0">
                <a:cs typeface="Consolas"/>
              </a:rPr>
              <a:t>x</a:t>
            </a:r>
            <a:r>
              <a:rPr lang="en-US" sz="2600" dirty="0" smtClean="0">
                <a:cs typeface="Consolas"/>
              </a:rPr>
              <a:t> and stored 22 at that location.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Consola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343400" y="4648200"/>
            <a:ext cx="4343400" cy="1066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Consolas"/>
              </a:rPr>
              <a:t>2. Retrieved the </a:t>
            </a:r>
            <a:r>
              <a:rPr lang="en-US" sz="2600" dirty="0" smtClean="0">
                <a:cs typeface="Consolas"/>
              </a:rPr>
              <a:t>value 22 from the location named </a:t>
            </a:r>
            <a:r>
              <a:rPr lang="en-US" sz="2600" dirty="0" err="1" smtClean="0">
                <a:cs typeface="Consolas"/>
              </a:rPr>
              <a:t>x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Variable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nsolas"/>
                <a:cs typeface="Consolas"/>
              </a:rPr>
              <a:t>&lt;type&gt; &lt;name&gt; = &lt;expression&gt;;</a:t>
            </a:r>
          </a:p>
          <a:p>
            <a:pPr lvl="1"/>
            <a:r>
              <a:rPr lang="en-US" dirty="0" smtClean="0"/>
              <a:t>Declares a variable called &lt;name&gt; of type &lt;type&gt; and gives it the initial value &lt;expression&gt;, e.g., </a:t>
            </a:r>
          </a:p>
          <a:p>
            <a:pPr lvl="2"/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age = 27;</a:t>
            </a:r>
          </a:p>
          <a:p>
            <a:pPr lvl="2"/>
            <a:r>
              <a:rPr lang="en-US" dirty="0" smtClean="0">
                <a:latin typeface="Consolas"/>
                <a:cs typeface="Consolas"/>
              </a:rPr>
              <a:t>double height = 5.666667;</a:t>
            </a:r>
          </a:p>
          <a:p>
            <a:pPr lvl="2"/>
            <a:r>
              <a:rPr lang="en-US" dirty="0" smtClean="0">
                <a:latin typeface="Consolas"/>
                <a:cs typeface="Consolas"/>
              </a:rPr>
              <a:t>char </a:t>
            </a:r>
            <a:r>
              <a:rPr lang="en-US" dirty="0" err="1" smtClean="0">
                <a:latin typeface="Consolas"/>
                <a:cs typeface="Consolas"/>
              </a:rPr>
              <a:t>firstInitial</a:t>
            </a:r>
            <a:r>
              <a:rPr lang="en-US" dirty="0" smtClean="0">
                <a:latin typeface="Consolas"/>
                <a:cs typeface="Consolas"/>
              </a:rPr>
              <a:t> = ‘P’;</a:t>
            </a:r>
          </a:p>
          <a:p>
            <a:endParaRPr lang="en-US" dirty="0" smtClean="0">
              <a:cs typeface="Consolas"/>
            </a:endParaRPr>
          </a:p>
          <a:p>
            <a:r>
              <a:rPr lang="en-US" dirty="0" smtClean="0">
                <a:cs typeface="Consolas"/>
              </a:rPr>
              <a:t>Alternatively: </a:t>
            </a:r>
            <a:r>
              <a:rPr lang="en-US" dirty="0" smtClean="0">
                <a:latin typeface="Consolas"/>
                <a:cs typeface="Consolas"/>
              </a:rPr>
              <a:t>&lt;type&gt; &lt;name&gt;;</a:t>
            </a:r>
          </a:p>
          <a:p>
            <a:pPr lvl="1"/>
            <a:r>
              <a:rPr lang="en-US" dirty="0" smtClean="0">
                <a:cs typeface="Consolas"/>
              </a:rPr>
              <a:t>Declares a variable called &lt;name&gt; of type &lt;type&gt; with no initial value.</a:t>
            </a:r>
          </a:p>
          <a:p>
            <a:pPr lvl="2"/>
            <a:r>
              <a:rPr lang="en-US" dirty="0" smtClean="0">
                <a:cs typeface="Consolas"/>
              </a:rPr>
              <a:t>When possible, avoid this form because the value of your variable is initially unknown!</a:t>
            </a:r>
          </a:p>
          <a:p>
            <a:pPr>
              <a:buNone/>
            </a:pPr>
            <a:endParaRPr lang="en-US" dirty="0"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01000" y="2743200"/>
            <a:ext cx="533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27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86600" y="2819400"/>
            <a:ext cx="914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noProof="0" dirty="0" smtClean="0">
                <a:latin typeface="Consolas"/>
                <a:cs typeface="Consolas"/>
              </a:rPr>
              <a:t>age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23200" y="3962400"/>
            <a:ext cx="711200" cy="533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‘P’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715000" y="4038600"/>
            <a:ext cx="2133600" cy="428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dirty="0" err="1" smtClean="0">
                <a:latin typeface="Consolas"/>
                <a:cs typeface="Consolas"/>
              </a:rPr>
              <a:t>firstInitial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86600" y="32766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5.666667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943600" y="3276600"/>
            <a:ext cx="1143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200" noProof="0" dirty="0" smtClean="0">
                <a:latin typeface="Consolas"/>
                <a:cs typeface="Consolas"/>
              </a:rPr>
              <a:t>height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Usages as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 can be used any where that an expression can be used, e.g.,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 = 42;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dirty="0" err="1" smtClean="0">
                <a:latin typeface="Consolas"/>
                <a:cs typeface="Consolas"/>
              </a:rPr>
              <a:t>y</a:t>
            </a:r>
            <a:r>
              <a:rPr lang="en-US" dirty="0" smtClean="0">
                <a:latin typeface="Consolas"/>
                <a:cs typeface="Consolas"/>
              </a:rPr>
              <a:t> = </a:t>
            </a:r>
            <a:r>
              <a:rPr lang="en-US" dirty="0" err="1" smtClean="0">
                <a:latin typeface="Consolas"/>
                <a:cs typeface="Consolas"/>
              </a:rPr>
              <a:t>x</a:t>
            </a:r>
            <a:r>
              <a:rPr lang="en-US" dirty="0" smtClean="0">
                <a:latin typeface="Consolas"/>
                <a:cs typeface="Consolas"/>
              </a:rPr>
              <a:t> + 13 % 5;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0" y="46482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42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09800" y="4648200"/>
            <a:ext cx="53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700" noProof="0" dirty="0" err="1" smtClean="0">
                <a:latin typeface="Consolas"/>
                <a:cs typeface="Consolas"/>
              </a:rPr>
              <a:t>x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4648200"/>
            <a:ext cx="1447800" cy="60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45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05400" y="4648200"/>
            <a:ext cx="533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700" dirty="0" err="1" smtClean="0">
                <a:latin typeface="Consolas"/>
                <a:cs typeface="Consolas"/>
              </a:rPr>
              <a:t>y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We can reassign the value of variables</a:t>
            </a:r>
          </a:p>
          <a:p>
            <a:pPr lvl="1"/>
            <a:r>
              <a:rPr lang="en-US" dirty="0" smtClean="0"/>
              <a:t>&lt;name&gt; = &lt;expression&gt;;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43200" y="2743200"/>
            <a:ext cx="3276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Consolas"/>
                <a:cs typeface="Consolas"/>
              </a:rPr>
              <a:t>int</a:t>
            </a:r>
            <a:r>
              <a:rPr lang="en-US" sz="2800" dirty="0" smtClean="0">
                <a:latin typeface="Consolas"/>
                <a:cs typeface="Consolas"/>
              </a:rPr>
              <a:t> x = 12;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noProof="0" dirty="0" smtClean="0">
              <a:latin typeface="Consolas"/>
              <a:cs typeface="Consola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err="1" smtClean="0">
                <a:latin typeface="Consolas"/>
                <a:cs typeface="Consolas"/>
              </a:rPr>
              <a:t>x</a:t>
            </a:r>
            <a:r>
              <a:rPr lang="en-US" sz="2800" noProof="0" dirty="0" smtClean="0">
                <a:latin typeface="Consolas"/>
                <a:cs typeface="Consolas"/>
              </a:rPr>
              <a:t> = 39 / 2 + 1;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/>
                <a:cs typeface="Consolas"/>
              </a:rPr>
              <a:t>x</a:t>
            </a:r>
            <a:r>
              <a:rPr lang="en-US" sz="2800" noProof="0" dirty="0" smtClean="0">
                <a:latin typeface="Consolas"/>
                <a:cs typeface="Consolas"/>
              </a:rPr>
              <a:t> = x * 2;</a:t>
            </a:r>
          </a:p>
        </p:txBody>
      </p:sp>
      <p:sp>
        <p:nvSpPr>
          <p:cNvPr id="8" name="Rectangle 7"/>
          <p:cNvSpPr/>
          <p:nvPr/>
        </p:nvSpPr>
        <p:spPr>
          <a:xfrm>
            <a:off x="3962400" y="3352800"/>
            <a:ext cx="838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12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581400" y="3352800"/>
            <a:ext cx="381000" cy="428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noProof="0" dirty="0" err="1" smtClean="0">
                <a:latin typeface="Consolas"/>
                <a:cs typeface="Consolas"/>
              </a:rPr>
              <a:t>x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62400" y="4343400"/>
            <a:ext cx="838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20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581400" y="4343400"/>
            <a:ext cx="381000" cy="428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noProof="0" dirty="0" err="1" smtClean="0">
                <a:latin typeface="Consolas"/>
                <a:cs typeface="Consolas"/>
              </a:rPr>
              <a:t>x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62400" y="5410200"/>
            <a:ext cx="838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40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3581400" y="5410200"/>
            <a:ext cx="381000" cy="4286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noProof="0" dirty="0" err="1" smtClean="0">
                <a:latin typeface="Consolas"/>
                <a:cs typeface="Consolas"/>
              </a:rPr>
              <a:t>x</a:t>
            </a:r>
            <a:endParaRPr kumimoji="0" lang="en-US" sz="3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cis110-11fa.potx</Template>
  <TotalTime>880</TotalTime>
  <Words>2675</Words>
  <Application>Microsoft Office PowerPoint</Application>
  <PresentationFormat>On-screen Show (4:3)</PresentationFormat>
  <Paragraphs>481</Paragraphs>
  <Slides>29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cis110-11fa</vt:lpstr>
      <vt:lpstr>CIS 110: Introduction to Computer Programming</vt:lpstr>
      <vt:lpstr>Outline</vt:lpstr>
      <vt:lpstr>String Concatenation</vt:lpstr>
      <vt:lpstr>Slide 4</vt:lpstr>
      <vt:lpstr>Variables</vt:lpstr>
      <vt:lpstr>Variables as Storage Lockers</vt:lpstr>
      <vt:lpstr>Syntax of Variable Declarations</vt:lpstr>
      <vt:lpstr>Variables Usages as Expressions</vt:lpstr>
      <vt:lpstr>Assignment</vt:lpstr>
      <vt:lpstr>Self-assignment Statements</vt:lpstr>
      <vt:lpstr>The Scope of a Variable</vt:lpstr>
      <vt:lpstr>Scoping and Naming Rules</vt:lpstr>
      <vt:lpstr>Naming in Programming Analogy</vt:lpstr>
      <vt:lpstr>Slide 14</vt:lpstr>
      <vt:lpstr>The Big Picture</vt:lpstr>
      <vt:lpstr>Mental Model of Computation</vt:lpstr>
      <vt:lpstr>Example: Executing Statements (1)</vt:lpstr>
      <vt:lpstr>Example: Executing Statements (2)</vt:lpstr>
      <vt:lpstr>Example: Executing Statements (3)</vt:lpstr>
      <vt:lpstr>Example: Executing Statements (4)</vt:lpstr>
      <vt:lpstr>Example: Executing Statements (5)</vt:lpstr>
      <vt:lpstr>Example: Executing Statements (6)</vt:lpstr>
      <vt:lpstr>Example: Executing Statements (7)</vt:lpstr>
      <vt:lpstr>Example: Executing Statements (8)</vt:lpstr>
      <vt:lpstr>Example: Executing Statements (9)</vt:lpstr>
      <vt:lpstr>Example: Executing Statements (10)</vt:lpstr>
      <vt:lpstr>Example: Executing Statements (11)</vt:lpstr>
      <vt:lpstr>Example: Executing Statements (11)</vt:lpstr>
      <vt:lpstr>Develop that Mental Model!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Peter-Michael Osera</dc:creator>
  <cp:lastModifiedBy>kambing</cp:lastModifiedBy>
  <cp:revision>324</cp:revision>
  <dcterms:created xsi:type="dcterms:W3CDTF">2011-09-14T20:04:34Z</dcterms:created>
  <dcterms:modified xsi:type="dcterms:W3CDTF">2011-09-20T03:03:36Z</dcterms:modified>
</cp:coreProperties>
</file>