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18.xml" ContentType="application/vnd.openxmlformats-officedocument.presentationml.slide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s/slide14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Override PartName="/ppt/slides/slide17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s/slide4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6" r:id="rId10"/>
    <p:sldId id="262" r:id="rId11"/>
    <p:sldId id="267" r:id="rId12"/>
    <p:sldId id="268" r:id="rId13"/>
    <p:sldId id="269" r:id="rId14"/>
    <p:sldId id="271" r:id="rId15"/>
    <p:sldId id="270" r:id="rId16"/>
    <p:sldId id="272" r:id="rId17"/>
    <p:sldId id="273" r:id="rId18"/>
    <p:sldId id="280" r:id="rId19"/>
    <p:sldId id="281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C0504D"/>
    <a:srgbClr val="4F81B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vertBarState="maximized">
    <p:restoredLeft sz="34587" autoAdjust="0"/>
    <p:restoredTop sz="94609" autoAdjust="0"/>
  </p:normalViewPr>
  <p:slideViewPr>
    <p:cSldViewPr>
      <p:cViewPr varScale="1">
        <p:scale>
          <a:sx n="87" d="100"/>
          <a:sy n="87" d="100"/>
        </p:scale>
        <p:origin x="-104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DDE3DE-427C-4EB8-AA98-92C5C651D8AA}" type="datetimeFigureOut">
              <a:rPr lang="en-US" smtClean="0"/>
              <a:pPr/>
              <a:t>9/14/11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2B4E80-EA9B-4AA3-AA98-25BF893DC5D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75B874-A39D-4DBE-8A52-3661DA5D32CA}" type="datetimeFigureOut">
              <a:rPr lang="en-US" smtClean="0"/>
              <a:pPr/>
              <a:t>9/14/11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A3C901-4CBD-4A6F-92EE-47B32723C55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1F3B-4105-B64A-9387-120BB7B3048B}" type="datetime1">
              <a:rPr lang="en-US" smtClean="0"/>
              <a:pPr/>
              <a:t>9/14/11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9/14/11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buNone/>
              <a:defRPr sz="1800" baseline="0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2A0D6-62D3-486B-B3AE-369F2CDD2D32}" type="datetime1">
              <a:rPr lang="en-US" smtClean="0"/>
              <a:pPr/>
              <a:t>9/14/11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CIS 110 (11fa) - University of Pennsylvania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57200"/>
            <a:ext cx="8229599" cy="4800599"/>
          </a:xfrm>
        </p:spPr>
        <p:txBody>
          <a:bodyPr anchor="ctr">
            <a:normAutofit/>
          </a:bodyPr>
          <a:lstStyle>
            <a:lvl1pPr marL="0" indent="0" algn="ctr">
              <a:buNone/>
              <a:defRPr sz="4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7443D-290C-D843-9735-D21508F89D40}" type="datetime1">
              <a:rPr lang="en-US" smtClean="0"/>
              <a:pPr/>
              <a:t>9/14/11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3"/>
          </p:nvPr>
        </p:nvSpPr>
        <p:spPr>
          <a:xfrm>
            <a:off x="457200" y="5410200"/>
            <a:ext cx="8229600" cy="838199"/>
          </a:xfrm>
        </p:spPr>
        <p:txBody>
          <a:bodyPr anchor="ctr">
            <a:normAutofit/>
          </a:bodyPr>
          <a:lstStyle>
            <a:lvl1pPr marL="0" indent="0" algn="r">
              <a:buNone/>
              <a:defRPr sz="3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1A3F33-2307-4CAC-B0D8-E7A9BBDD133A}" type="datetime1">
              <a:rPr lang="en-US" smtClean="0"/>
              <a:pPr/>
              <a:t>9/14/11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CIS 110 (11fa) - University of Pennsylvania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1D58F-B414-42D1-A548-AD414A599B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1" r:id="rId4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is.upenn.edu/~cis110/style.shtml" TargetMode="External"/><Relationship Id="rId3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CIS 110: Introduction to Computer Programming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3</a:t>
            </a:r>
          </a:p>
          <a:p>
            <a:r>
              <a:rPr lang="en-US" dirty="0" smtClean="0"/>
              <a:t>Express Yourself</a:t>
            </a:r>
          </a:p>
          <a:p>
            <a:r>
              <a:rPr lang="en-US" dirty="0" smtClean="0">
                <a:cs typeface="Calibri"/>
              </a:rPr>
              <a:t>(§ </a:t>
            </a:r>
            <a:r>
              <a:rPr lang="en-US" dirty="0" smtClean="0">
                <a:cs typeface="Calibri"/>
              </a:rPr>
              <a:t>2.1)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1F3B-4105-B64A-9387-120BB7B3048B}" type="datetime1">
              <a:rPr lang="en-US" smtClean="0"/>
              <a:pPr/>
              <a:t>9/14/11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Expressions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7443D-290C-D843-9735-D21508F89D40}" type="datetime1">
              <a:rPr lang="en-US" smtClean="0"/>
              <a:pPr/>
              <a:t>9/14/11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an Expression?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76399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An expression is a </a:t>
            </a:r>
            <a:r>
              <a:rPr lang="en-US" i="1" dirty="0" smtClean="0"/>
              <a:t>value</a:t>
            </a:r>
            <a:r>
              <a:rPr lang="en-US" dirty="0" smtClean="0"/>
              <a:t> or a set of operators </a:t>
            </a:r>
            <a:r>
              <a:rPr lang="en-US" i="1" dirty="0" smtClean="0"/>
              <a:t>that produces a </a:t>
            </a:r>
            <a:r>
              <a:rPr lang="en-US" i="1" dirty="0" smtClean="0"/>
              <a:t>value</a:t>
            </a:r>
            <a:r>
              <a:rPr lang="en-US" dirty="0" smtClean="0"/>
              <a:t> that your program can use</a:t>
            </a:r>
            <a:endParaRPr lang="en-US" dirty="0" smtClean="0"/>
          </a:p>
          <a:p>
            <a:pPr lvl="1"/>
            <a:r>
              <a:rPr lang="en-US" dirty="0" smtClean="0"/>
              <a:t>e.g., an arithmetic calculation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9/14/11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33400" y="3352800"/>
            <a:ext cx="81534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(5.0/9.0)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* (100 – 32)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590800" y="3428999"/>
            <a:ext cx="4114800" cy="533400"/>
          </a:xfrm>
          <a:prstGeom prst="roundRect">
            <a:avLst/>
          </a:prstGeom>
          <a:solidFill>
            <a:srgbClr val="4F81BD">
              <a:alpha val="2509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4343400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(5.0/9.0)</a:t>
            </a:r>
            <a:r>
              <a:rPr lang="en-US" sz="3600" dirty="0" smtClean="0"/>
              <a:t>  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(100 – 32)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2667000" y="4419600"/>
            <a:ext cx="1703615" cy="533400"/>
          </a:xfrm>
          <a:prstGeom prst="roundRect">
            <a:avLst/>
          </a:prstGeom>
          <a:solidFill>
            <a:srgbClr val="4F81BD">
              <a:alpha val="2509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4419601" y="4419600"/>
            <a:ext cx="2057400" cy="533400"/>
          </a:xfrm>
          <a:prstGeom prst="roundRect">
            <a:avLst/>
          </a:prstGeom>
          <a:solidFill>
            <a:srgbClr val="4F81BD">
              <a:alpha val="2509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457200" y="5410200"/>
            <a:ext cx="81534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600" dirty="0" smtClean="0"/>
              <a:t>5.0  9.0  100  32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2971801" y="5486400"/>
            <a:ext cx="762000" cy="533400"/>
          </a:xfrm>
          <a:prstGeom prst="roundRect">
            <a:avLst/>
          </a:prstGeom>
          <a:solidFill>
            <a:srgbClr val="4F81BD">
              <a:alpha val="2509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3810000" y="5486400"/>
            <a:ext cx="685800" cy="533400"/>
          </a:xfrm>
          <a:prstGeom prst="roundRect">
            <a:avLst/>
          </a:prstGeom>
          <a:solidFill>
            <a:srgbClr val="4F81BD">
              <a:alpha val="2509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4572000" y="5486400"/>
            <a:ext cx="838200" cy="533400"/>
          </a:xfrm>
          <a:prstGeom prst="roundRect">
            <a:avLst/>
          </a:prstGeom>
          <a:solidFill>
            <a:srgbClr val="4F81BD">
              <a:alpha val="2509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5486400" y="5486400"/>
            <a:ext cx="533400" cy="533400"/>
          </a:xfrm>
          <a:prstGeom prst="roundRect">
            <a:avLst/>
          </a:prstGeom>
          <a:solidFill>
            <a:srgbClr val="4F81BD">
              <a:alpha val="2509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ular Callout 17"/>
          <p:cNvSpPr/>
          <p:nvPr/>
        </p:nvSpPr>
        <p:spPr>
          <a:xfrm>
            <a:off x="7086600" y="3505200"/>
            <a:ext cx="1600200" cy="381000"/>
          </a:xfrm>
          <a:prstGeom prst="wedgeRectCallout">
            <a:avLst>
              <a:gd name="adj1" fmla="val -69234"/>
              <a:gd name="adj2" fmla="val 623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An expression</a:t>
            </a:r>
            <a:endParaRPr lang="en-US" dirty="0"/>
          </a:p>
        </p:txBody>
      </p:sp>
      <p:sp>
        <p:nvSpPr>
          <p:cNvPr id="19" name="Rectangular Callout 18"/>
          <p:cNvSpPr/>
          <p:nvPr/>
        </p:nvSpPr>
        <p:spPr>
          <a:xfrm>
            <a:off x="6858000" y="4495800"/>
            <a:ext cx="1752600" cy="381000"/>
          </a:xfrm>
          <a:prstGeom prst="wedgeRectCallout">
            <a:avLst>
              <a:gd name="adj1" fmla="val -69234"/>
              <a:gd name="adj2" fmla="val 623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Two expressions</a:t>
            </a:r>
            <a:endParaRPr lang="en-US" dirty="0"/>
          </a:p>
        </p:txBody>
      </p:sp>
      <p:sp>
        <p:nvSpPr>
          <p:cNvPr id="20" name="Rectangular Callout 19"/>
          <p:cNvSpPr/>
          <p:nvPr/>
        </p:nvSpPr>
        <p:spPr>
          <a:xfrm>
            <a:off x="6400800" y="5562600"/>
            <a:ext cx="2057400" cy="533400"/>
          </a:xfrm>
          <a:prstGeom prst="wedgeRectCallout">
            <a:avLst>
              <a:gd name="adj1" fmla="val -64665"/>
              <a:gd name="adj2" fmla="val -337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 whole bunch of expressions!</a:t>
            </a:r>
            <a:endParaRPr lang="en-US" dirty="0"/>
          </a:p>
        </p:txBody>
      </p:sp>
      <p:sp>
        <p:nvSpPr>
          <p:cNvPr id="21" name="Rounded Rectangle 20"/>
          <p:cNvSpPr/>
          <p:nvPr/>
        </p:nvSpPr>
        <p:spPr>
          <a:xfrm>
            <a:off x="3276600" y="3429000"/>
            <a:ext cx="381000" cy="533400"/>
          </a:xfrm>
          <a:prstGeom prst="roundRect">
            <a:avLst/>
          </a:prstGeom>
          <a:solidFill>
            <a:srgbClr val="C0504D">
              <a:alpha val="25098"/>
            </a:srgb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4343400" y="3429000"/>
            <a:ext cx="304800" cy="304800"/>
          </a:xfrm>
          <a:prstGeom prst="roundRect">
            <a:avLst/>
          </a:prstGeom>
          <a:solidFill>
            <a:srgbClr val="C0504D">
              <a:alpha val="25098"/>
            </a:srgb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5562600" y="3581400"/>
            <a:ext cx="381000" cy="228600"/>
          </a:xfrm>
          <a:prstGeom prst="roundRect">
            <a:avLst/>
          </a:prstGeom>
          <a:solidFill>
            <a:srgbClr val="C0504D">
              <a:alpha val="25098"/>
            </a:srgb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ular Callout 23"/>
          <p:cNvSpPr/>
          <p:nvPr/>
        </p:nvSpPr>
        <p:spPr>
          <a:xfrm>
            <a:off x="914400" y="4114800"/>
            <a:ext cx="1447800" cy="381000"/>
          </a:xfrm>
          <a:prstGeom prst="wedgeRectCallout">
            <a:avLst>
              <a:gd name="adj1" fmla="val 114460"/>
              <a:gd name="adj2" fmla="val -80411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Operators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Literal </a:t>
            </a:r>
            <a:r>
              <a:rPr lang="en-US" dirty="0" smtClean="0"/>
              <a:t>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43000"/>
          </a:xfrm>
        </p:spPr>
        <p:txBody>
          <a:bodyPr/>
          <a:lstStyle/>
          <a:p>
            <a:r>
              <a:rPr lang="en-US" i="1" dirty="0" smtClean="0"/>
              <a:t>Literal expressions</a:t>
            </a:r>
            <a:r>
              <a:rPr lang="en-US" dirty="0" smtClean="0"/>
              <a:t> evaluate to the value they literally stand for.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9/14/11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12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09600" y="2971800"/>
          <a:ext cx="8077200" cy="34544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615440"/>
                <a:gridCol w="1615440"/>
                <a:gridCol w="1615440"/>
                <a:gridCol w="1615440"/>
                <a:gridCol w="1615440"/>
              </a:tblGrid>
              <a:tr h="863600">
                <a:tc>
                  <a:txBody>
                    <a:bodyPr/>
                    <a:lstStyle/>
                    <a:p>
                      <a:pPr algn="ctr"/>
                      <a:r>
                        <a:rPr lang="en-US" sz="2600" b="1" u="sng" dirty="0" err="1" smtClean="0">
                          <a:latin typeface="Consolas"/>
                          <a:cs typeface="Consolas"/>
                        </a:rPr>
                        <a:t>int</a:t>
                      </a:r>
                      <a:endParaRPr lang="en-US" sz="2600" b="1" u="sng" dirty="0">
                        <a:latin typeface="Consolas"/>
                        <a:cs typeface="Consola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0" dirty="0" smtClean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0" dirty="0" smtClean="0"/>
                        <a:t>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0" dirty="0" smtClean="0"/>
                        <a:t>-137</a:t>
                      </a:r>
                      <a:endParaRPr lang="en-US" sz="2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0" dirty="0" smtClean="0"/>
                        <a:t>0xF31</a:t>
                      </a:r>
                      <a:endParaRPr lang="en-US" sz="2600" b="0" dirty="0"/>
                    </a:p>
                  </a:txBody>
                  <a:tcPr anchor="ctr"/>
                </a:tc>
              </a:tr>
              <a:tr h="863600">
                <a:tc>
                  <a:txBody>
                    <a:bodyPr/>
                    <a:lstStyle/>
                    <a:p>
                      <a:pPr algn="ctr"/>
                      <a:r>
                        <a:rPr lang="en-US" sz="2600" b="1" u="sng" dirty="0" smtClean="0">
                          <a:latin typeface="Consolas"/>
                          <a:cs typeface="Consolas"/>
                        </a:rPr>
                        <a:t>double</a:t>
                      </a:r>
                      <a:endParaRPr lang="en-US" sz="2600" b="1" u="sng" dirty="0">
                        <a:latin typeface="Consolas"/>
                        <a:cs typeface="Consola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0.15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8.1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55.0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-13.2</a:t>
                      </a:r>
                      <a:endParaRPr lang="en-US" sz="2600" dirty="0"/>
                    </a:p>
                  </a:txBody>
                  <a:tcPr anchor="ctr"/>
                </a:tc>
              </a:tr>
              <a:tr h="863600">
                <a:tc>
                  <a:txBody>
                    <a:bodyPr/>
                    <a:lstStyle/>
                    <a:p>
                      <a:pPr algn="ctr"/>
                      <a:r>
                        <a:rPr lang="en-US" sz="2600" b="1" u="sng" dirty="0" smtClean="0">
                          <a:latin typeface="Consolas"/>
                          <a:cs typeface="Consolas"/>
                        </a:rPr>
                        <a:t>char</a:t>
                      </a:r>
                      <a:endParaRPr lang="en-US" sz="2600" b="1" u="sng" dirty="0">
                        <a:latin typeface="Consolas"/>
                        <a:cs typeface="Consola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‘Q’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‘\</a:t>
                      </a:r>
                      <a:r>
                        <a:rPr lang="en-US" sz="2600" dirty="0" err="1" smtClean="0"/>
                        <a:t>n</a:t>
                      </a:r>
                      <a:r>
                        <a:rPr lang="en-US" sz="2600" dirty="0" smtClean="0"/>
                        <a:t>’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‘\’’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‘\\’</a:t>
                      </a:r>
                      <a:endParaRPr lang="en-US" sz="2600" dirty="0"/>
                    </a:p>
                  </a:txBody>
                  <a:tcPr anchor="ctr"/>
                </a:tc>
              </a:tr>
              <a:tr h="863600">
                <a:tc>
                  <a:txBody>
                    <a:bodyPr/>
                    <a:lstStyle/>
                    <a:p>
                      <a:pPr algn="ctr"/>
                      <a:r>
                        <a:rPr lang="en-US" sz="2600" b="1" u="sng" dirty="0" err="1" smtClean="0">
                          <a:latin typeface="Consolas"/>
                          <a:cs typeface="Consolas"/>
                        </a:rPr>
                        <a:t>boolean</a:t>
                      </a:r>
                      <a:endParaRPr lang="en-US" sz="2600" b="1" u="sng" dirty="0">
                        <a:latin typeface="Consolas"/>
                        <a:cs typeface="Consola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true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false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6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Compound 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429000"/>
            <a:ext cx="8229600" cy="685800"/>
          </a:xfrm>
        </p:spPr>
        <p:txBody>
          <a:bodyPr anchor="ctr"/>
          <a:lstStyle/>
          <a:p>
            <a:pPr algn="ctr">
              <a:buNone/>
            </a:pPr>
            <a:r>
              <a:rPr lang="en-US" dirty="0" smtClean="0">
                <a:latin typeface="Consolas"/>
                <a:cs typeface="Consolas"/>
              </a:rPr>
              <a:t>+    -    *    /     %</a:t>
            </a:r>
            <a:endParaRPr lang="en-US" dirty="0">
              <a:latin typeface="Consolas"/>
              <a:cs typeface="Consola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9/14/11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09600" y="1752601"/>
            <a:ext cx="8229600" cy="1676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Compound expressions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are formed by connecting sub-expressions with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operators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e.g., the mathematical operators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09600" y="4343400"/>
            <a:ext cx="8229600" cy="1676400"/>
          </a:xfrm>
          <a:prstGeom prst="rect">
            <a:avLst/>
          </a:prstGeom>
        </p:spPr>
        <p:txBody>
          <a:bodyPr vert="horz" lIns="91440" tIns="45720" rIns="91440" bIns="45720" numCol="3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 smtClean="0">
                <a:latin typeface="Consolas"/>
                <a:cs typeface="Consolas"/>
              </a:rPr>
              <a:t>1 + 1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/>
              <a:ea typeface="+mn-ea"/>
              <a:cs typeface="Consola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noProof="0" dirty="0" smtClean="0">
                <a:latin typeface="Consolas"/>
                <a:cs typeface="Consolas"/>
              </a:rPr>
              <a:t>24 – 18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noProof="0" dirty="0" smtClean="0">
                <a:latin typeface="Consolas"/>
                <a:cs typeface="Consolas"/>
              </a:rPr>
              <a:t>3 * 8 – 2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/>
              <a:ea typeface="+mn-ea"/>
              <a:cs typeface="Consola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noProof="0" dirty="0" smtClean="0">
                <a:latin typeface="Consolas"/>
                <a:cs typeface="Consolas"/>
              </a:rPr>
              <a:t>4.0 / 3.2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 smtClean="0">
                <a:latin typeface="Consolas"/>
                <a:cs typeface="Consolas"/>
              </a:rPr>
              <a:t>13 * 3 % 2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/>
              <a:ea typeface="+mn-ea"/>
              <a:cs typeface="Consola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noProof="0" dirty="0" smtClean="0">
                <a:latin typeface="Consolas"/>
                <a:cs typeface="Consolas"/>
              </a:rPr>
              <a:t>44 – 2 * 8</a:t>
            </a:r>
            <a:endParaRPr kumimoji="0" lang="en-US" sz="28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/>
              <a:ea typeface="+mn-ea"/>
              <a:cs typeface="Consolas"/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Division with </a:t>
            </a:r>
            <a:r>
              <a:rPr lang="en-US" dirty="0" err="1" smtClean="0">
                <a:latin typeface="Consolas"/>
                <a:cs typeface="Consolas"/>
              </a:rPr>
              <a:t>int</a:t>
            </a:r>
            <a:r>
              <a:rPr lang="en-US" dirty="0" err="1" smtClean="0"/>
              <a:t>s</a:t>
            </a:r>
            <a:r>
              <a:rPr lang="en-US" dirty="0" smtClean="0"/>
              <a:t> and mod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Consolas"/>
                <a:cs typeface="Consolas"/>
              </a:rPr>
              <a:t>int</a:t>
            </a:r>
            <a:r>
              <a:rPr lang="en-US" dirty="0" smtClean="0"/>
              <a:t> arithmetic produces </a:t>
            </a:r>
            <a:r>
              <a:rPr lang="en-US" dirty="0" err="1" smtClean="0">
                <a:latin typeface="Consolas"/>
                <a:cs typeface="Consolas"/>
              </a:rPr>
              <a:t>int</a:t>
            </a:r>
            <a:r>
              <a:rPr lang="en-US" dirty="0" err="1" smtClean="0"/>
              <a:t>s</a:t>
            </a:r>
            <a:r>
              <a:rPr lang="en-US" dirty="0" smtClean="0"/>
              <a:t> not </a:t>
            </a:r>
            <a:r>
              <a:rPr lang="en-US" dirty="0" smtClean="0">
                <a:latin typeface="Consolas"/>
                <a:cs typeface="Consolas"/>
              </a:rPr>
              <a:t>double</a:t>
            </a:r>
            <a:r>
              <a:rPr lang="en-US" dirty="0" smtClean="0"/>
              <a:t>s!</a:t>
            </a:r>
          </a:p>
          <a:p>
            <a:pPr lvl="1"/>
            <a:r>
              <a:rPr lang="en-US" dirty="0" smtClean="0"/>
              <a:t>Ex. 22/6 = 3 not 3.6666666667.</a:t>
            </a:r>
          </a:p>
          <a:p>
            <a:r>
              <a:rPr lang="en-US" dirty="0" smtClean="0"/>
              <a:t>Recall: 4</a:t>
            </a:r>
            <a:r>
              <a:rPr lang="en-US" baseline="30000" dirty="0" smtClean="0"/>
              <a:t>th</a:t>
            </a:r>
            <a:r>
              <a:rPr lang="en-US" dirty="0" smtClean="0"/>
              <a:t> grade (?) arithmetic</a:t>
            </a:r>
          </a:p>
          <a:p>
            <a:pPr lvl="1"/>
            <a:r>
              <a:rPr lang="en-US" dirty="0" smtClean="0"/>
              <a:t>22/6 = a </a:t>
            </a:r>
            <a:r>
              <a:rPr lang="en-US" i="1" dirty="0" smtClean="0"/>
              <a:t>whole part</a:t>
            </a:r>
            <a:r>
              <a:rPr lang="en-US" dirty="0" smtClean="0"/>
              <a:t> 3 with </a:t>
            </a:r>
            <a:r>
              <a:rPr lang="en-US" i="1" dirty="0" smtClean="0"/>
              <a:t>a remainder </a:t>
            </a:r>
            <a:r>
              <a:rPr lang="en-US" dirty="0" smtClean="0"/>
              <a:t>of 4 (3+3+3+4 = 26)</a:t>
            </a:r>
          </a:p>
          <a:p>
            <a:r>
              <a:rPr lang="en-US" dirty="0" smtClean="0"/>
              <a:t>Division (/) on </a:t>
            </a:r>
            <a:r>
              <a:rPr lang="en-US" dirty="0" err="1" smtClean="0">
                <a:latin typeface="Consolas"/>
                <a:cs typeface="Consolas"/>
              </a:rPr>
              <a:t>int</a:t>
            </a:r>
            <a:r>
              <a:rPr lang="en-US" dirty="0" err="1" smtClean="0"/>
              <a:t>s</a:t>
            </a:r>
            <a:r>
              <a:rPr lang="en-US" dirty="0" smtClean="0"/>
              <a:t> returns the whole part</a:t>
            </a:r>
          </a:p>
          <a:p>
            <a:r>
              <a:rPr lang="en-US" dirty="0" smtClean="0"/>
              <a:t>Mod (%) on </a:t>
            </a:r>
            <a:r>
              <a:rPr lang="en-US" dirty="0" err="1" smtClean="0">
                <a:latin typeface="Consolas"/>
                <a:cs typeface="Consolas"/>
              </a:rPr>
              <a:t>int</a:t>
            </a:r>
            <a:r>
              <a:rPr lang="en-US" dirty="0" err="1" smtClean="0"/>
              <a:t>s</a:t>
            </a:r>
            <a:r>
              <a:rPr lang="en-US" dirty="0" smtClean="0"/>
              <a:t> returns the remainder</a:t>
            </a:r>
          </a:p>
          <a:p>
            <a:pPr lvl="1"/>
            <a:r>
              <a:rPr lang="en-US" dirty="0" smtClean="0"/>
              <a:t>22%6 = 4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9/14/11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Precedence and Grouping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dirty="0" smtClean="0"/>
              <a:t>Precedence</a:t>
            </a:r>
            <a:r>
              <a:rPr lang="en-US" dirty="0" smtClean="0"/>
              <a:t> is the strength with which certain operators bind to sub-expressions.</a:t>
            </a:r>
          </a:p>
          <a:p>
            <a:pPr lvl="1"/>
            <a:r>
              <a:rPr lang="en-US" dirty="0" smtClean="0"/>
              <a:t>e.g., 1 + 2 * 3 = 7 not 9!</a:t>
            </a:r>
          </a:p>
          <a:p>
            <a:r>
              <a:rPr lang="en-US" dirty="0" smtClean="0"/>
              <a:t>For arithmetic, precedence is how you learned it in grade school.</a:t>
            </a:r>
          </a:p>
          <a:p>
            <a:pPr lvl="1"/>
            <a:r>
              <a:rPr lang="en-US" dirty="0" smtClean="0"/>
              <a:t>*, /, and % have higher precedence or </a:t>
            </a:r>
            <a:r>
              <a:rPr lang="en-US" i="1" dirty="0" smtClean="0"/>
              <a:t>binds tighter </a:t>
            </a:r>
            <a:r>
              <a:rPr lang="en-US" dirty="0" smtClean="0"/>
              <a:t>than + and –</a:t>
            </a:r>
          </a:p>
          <a:p>
            <a:r>
              <a:rPr lang="en-US" dirty="0" smtClean="0"/>
              <a:t>You can override precedence with parenthesis</a:t>
            </a:r>
          </a:p>
          <a:p>
            <a:pPr lvl="1"/>
            <a:r>
              <a:rPr lang="en-US" dirty="0" smtClean="0"/>
              <a:t>e.g., (1 + 2) * 3 = 9!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9/14/11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Going Between </a:t>
            </a:r>
            <a:r>
              <a:rPr lang="en-US" dirty="0" err="1" smtClean="0">
                <a:latin typeface="Consolas"/>
                <a:cs typeface="Consolas"/>
              </a:rPr>
              <a:t>int</a:t>
            </a:r>
            <a:r>
              <a:rPr lang="en-US" dirty="0" err="1" smtClean="0"/>
              <a:t>s</a:t>
            </a:r>
            <a:r>
              <a:rPr lang="en-US" dirty="0" smtClean="0"/>
              <a:t> and </a:t>
            </a:r>
            <a:r>
              <a:rPr lang="en-US" dirty="0" smtClean="0">
                <a:latin typeface="Consolas"/>
                <a:cs typeface="Consolas"/>
              </a:rPr>
              <a:t>double</a:t>
            </a:r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22/6 = 3 but what if we want 3.6666667?</a:t>
            </a:r>
          </a:p>
          <a:p>
            <a:pPr lvl="1"/>
            <a:r>
              <a:rPr lang="en-US" dirty="0" smtClean="0"/>
              <a:t>Solution: the following give us what we want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9/14/11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2743200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/>
                <a:ea typeface="+mn-ea"/>
                <a:cs typeface="Consolas"/>
              </a:rPr>
              <a:t>22.0/6.0    22.0/6    22/6.0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33400" y="3429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/>
              <a:t>The rule: if one operand is a </a:t>
            </a:r>
            <a:r>
              <a:rPr lang="en-US" sz="3200" dirty="0" smtClean="0">
                <a:latin typeface="Consolas"/>
                <a:cs typeface="Consolas"/>
              </a:rPr>
              <a:t>double</a:t>
            </a:r>
            <a:r>
              <a:rPr lang="en-US" sz="3200" dirty="0" smtClean="0"/>
              <a:t>, the result is a </a:t>
            </a:r>
            <a:r>
              <a:rPr lang="en-US" sz="3200" dirty="0" smtClean="0">
                <a:latin typeface="Consolas"/>
                <a:cs typeface="Consolas"/>
              </a:rPr>
              <a:t>double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/>
              <a:ea typeface="+mn-ea"/>
              <a:cs typeface="Consolas"/>
            </a:endParaRP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58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22.0/6 = 3.6666667 but what if we want 3?</a:t>
            </a:r>
          </a:p>
          <a:p>
            <a:pPr lvl="1"/>
            <a:r>
              <a:rPr lang="en-US" dirty="0" smtClean="0"/>
              <a:t>Solution: </a:t>
            </a:r>
            <a:r>
              <a:rPr lang="en-US" i="1" dirty="0" smtClean="0"/>
              <a:t>casting</a:t>
            </a:r>
            <a:r>
              <a:rPr lang="en-US" dirty="0" smtClean="0"/>
              <a:t>!  </a:t>
            </a:r>
            <a:r>
              <a:rPr lang="en-US" dirty="0" smtClean="0">
                <a:latin typeface="Consolas"/>
                <a:cs typeface="Consolas"/>
              </a:rPr>
              <a:t>(</a:t>
            </a:r>
            <a:r>
              <a:rPr lang="en-US" dirty="0" err="1" smtClean="0">
                <a:latin typeface="Consolas"/>
                <a:cs typeface="Consolas"/>
              </a:rPr>
              <a:t>int</a:t>
            </a:r>
            <a:r>
              <a:rPr lang="en-US" dirty="0" smtClean="0">
                <a:latin typeface="Consolas"/>
                <a:cs typeface="Consolas"/>
              </a:rPr>
              <a:t>) 3.666667 = 3</a:t>
            </a:r>
            <a:endParaRPr lang="en-US" dirty="0" smtClean="0">
              <a:cs typeface="Consolas"/>
            </a:endParaRPr>
          </a:p>
          <a:p>
            <a:pPr lvl="1"/>
            <a:r>
              <a:rPr lang="en-US" dirty="0" smtClean="0">
                <a:cs typeface="Consolas"/>
              </a:rPr>
              <a:t>Casting from </a:t>
            </a:r>
            <a:r>
              <a:rPr lang="en-US" dirty="0" err="1" smtClean="0">
                <a:latin typeface="Consolas"/>
                <a:cs typeface="Consolas"/>
              </a:rPr>
              <a:t>int</a:t>
            </a:r>
            <a:r>
              <a:rPr lang="en-US" dirty="0" smtClean="0">
                <a:cs typeface="Consolas"/>
              </a:rPr>
              <a:t> to </a:t>
            </a:r>
            <a:r>
              <a:rPr lang="en-US" dirty="0" smtClean="0">
                <a:latin typeface="Consolas"/>
                <a:cs typeface="Consolas"/>
              </a:rPr>
              <a:t>double</a:t>
            </a:r>
            <a:r>
              <a:rPr lang="en-US" dirty="0" smtClean="0">
                <a:cs typeface="Consolas"/>
              </a:rPr>
              <a:t> truncates the decimal.</a:t>
            </a:r>
          </a:p>
          <a:p>
            <a:r>
              <a:rPr lang="en-US" dirty="0" smtClean="0">
                <a:cs typeface="Consolas"/>
              </a:rPr>
              <a:t>Syntax: (&lt;type&gt;) &lt;expression&gt;</a:t>
            </a:r>
            <a:endParaRPr lang="en-US" dirty="0" smtClean="0"/>
          </a:p>
          <a:p>
            <a:pPr lvl="1"/>
            <a:r>
              <a:rPr lang="en-US" dirty="0" smtClean="0">
                <a:cs typeface="Consolas"/>
              </a:rPr>
              <a:t>Casting is a unary operator with low precedence</a:t>
            </a:r>
          </a:p>
          <a:p>
            <a:pPr lvl="2"/>
            <a:r>
              <a:rPr lang="en-US" dirty="0" smtClean="0">
                <a:cs typeface="Consolas"/>
              </a:rPr>
              <a:t>(</a:t>
            </a:r>
            <a:r>
              <a:rPr lang="en-US" dirty="0" err="1" smtClean="0">
                <a:cs typeface="Consolas"/>
              </a:rPr>
              <a:t>int</a:t>
            </a:r>
            <a:r>
              <a:rPr lang="en-US" dirty="0" smtClean="0">
                <a:cs typeface="Consolas"/>
              </a:rPr>
              <a:t>) 3.0 / 4 is equivalent to (</a:t>
            </a:r>
            <a:r>
              <a:rPr lang="en-US" dirty="0" err="1" smtClean="0">
                <a:cs typeface="Consolas"/>
              </a:rPr>
              <a:t>int</a:t>
            </a:r>
            <a:r>
              <a:rPr lang="en-US" dirty="0" smtClean="0">
                <a:cs typeface="Consolas"/>
              </a:rPr>
              <a:t>) (3.0 / 4)</a:t>
            </a:r>
          </a:p>
          <a:p>
            <a:r>
              <a:rPr lang="en-US" dirty="0" smtClean="0">
                <a:cs typeface="Consolas"/>
              </a:rPr>
              <a:t>Beware, casting between </a:t>
            </a:r>
            <a:r>
              <a:rPr lang="en-US" dirty="0" err="1" smtClean="0">
                <a:cs typeface="Consolas"/>
              </a:rPr>
              <a:t>int</a:t>
            </a:r>
            <a:r>
              <a:rPr lang="en-US" dirty="0" smtClean="0">
                <a:cs typeface="Consolas"/>
              </a:rPr>
              <a:t> and char doesn’t do what you want!</a:t>
            </a:r>
          </a:p>
          <a:p>
            <a:pPr lvl="1"/>
            <a:r>
              <a:rPr lang="en-US" dirty="0" smtClean="0">
                <a:cs typeface="Consolas"/>
              </a:rPr>
              <a:t>e.g., (</a:t>
            </a:r>
            <a:r>
              <a:rPr lang="en-US" dirty="0" err="1" smtClean="0">
                <a:cs typeface="Consolas"/>
              </a:rPr>
              <a:t>int</a:t>
            </a:r>
            <a:r>
              <a:rPr lang="en-US" dirty="0" smtClean="0">
                <a:cs typeface="Consolas"/>
              </a:rPr>
              <a:t>) ‘3’ is not equal to the number 3!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9/14/11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Concatenation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The </a:t>
            </a:r>
            <a:r>
              <a:rPr lang="en-US" i="1" dirty="0" smtClean="0"/>
              <a:t>concatenation</a:t>
            </a:r>
            <a:r>
              <a:rPr lang="en-US" dirty="0" smtClean="0"/>
              <a:t> operation (+) glues two Strings together.</a:t>
            </a:r>
          </a:p>
          <a:p>
            <a:pPr lvl="1"/>
            <a:r>
              <a:rPr lang="en-US" dirty="0" smtClean="0">
                <a:latin typeface="Consolas"/>
                <a:cs typeface="Consolas"/>
              </a:rPr>
              <a:t>“hi” + “bye” </a:t>
            </a:r>
            <a:r>
              <a:rPr lang="en-US" dirty="0" smtClean="0"/>
              <a:t>evaluates to </a:t>
            </a:r>
            <a:r>
              <a:rPr lang="en-US" dirty="0" smtClean="0">
                <a:latin typeface="Consolas"/>
                <a:cs typeface="Consolas"/>
              </a:rPr>
              <a:t>“</a:t>
            </a:r>
            <a:r>
              <a:rPr lang="en-US" dirty="0" err="1" smtClean="0">
                <a:latin typeface="Consolas"/>
                <a:cs typeface="Consolas"/>
              </a:rPr>
              <a:t>hibye</a:t>
            </a:r>
            <a:r>
              <a:rPr lang="en-US" dirty="0" smtClean="0">
                <a:latin typeface="Consolas"/>
                <a:cs typeface="Consolas"/>
              </a:rPr>
              <a:t>”</a:t>
            </a:r>
          </a:p>
          <a:p>
            <a:r>
              <a:rPr lang="en-US" dirty="0" smtClean="0">
                <a:latin typeface="Calibri (Body)"/>
                <a:cs typeface="Calibri (Body)"/>
              </a:rPr>
              <a:t>Java kindly allows us to concatenate a String and a non-String.</a:t>
            </a:r>
          </a:p>
          <a:p>
            <a:pPr lvl="1"/>
            <a:r>
              <a:rPr lang="en-US" dirty="0" smtClean="0">
                <a:latin typeface="Consolas"/>
                <a:cs typeface="Consolas"/>
              </a:rPr>
              <a:t>“</a:t>
            </a:r>
            <a:r>
              <a:rPr lang="en-US" dirty="0" err="1" smtClean="0">
                <a:latin typeface="Consolas"/>
                <a:cs typeface="Consolas"/>
              </a:rPr>
              <a:t>val</a:t>
            </a:r>
            <a:r>
              <a:rPr lang="en-US" dirty="0" smtClean="0">
                <a:latin typeface="Consolas"/>
                <a:cs typeface="Consolas"/>
              </a:rPr>
              <a:t>: “ + (40/3) </a:t>
            </a:r>
            <a:r>
              <a:rPr lang="en-US" dirty="0" smtClean="0">
                <a:latin typeface="Calibri (Body)"/>
                <a:cs typeface="Calibri (Body)"/>
              </a:rPr>
              <a:t>evaluates to </a:t>
            </a:r>
            <a:r>
              <a:rPr lang="en-US" dirty="0" smtClean="0">
                <a:latin typeface="Consolas"/>
                <a:cs typeface="Consolas"/>
              </a:rPr>
              <a:t>“</a:t>
            </a:r>
            <a:r>
              <a:rPr lang="en-US" dirty="0" err="1" smtClean="0">
                <a:latin typeface="Consolas"/>
                <a:cs typeface="Consolas"/>
              </a:rPr>
              <a:t>val</a:t>
            </a:r>
            <a:r>
              <a:rPr lang="en-US" dirty="0" smtClean="0">
                <a:latin typeface="Consolas"/>
                <a:cs typeface="Consolas"/>
              </a:rPr>
              <a:t>: 13”</a:t>
            </a:r>
            <a:r>
              <a:rPr lang="en-US" dirty="0" smtClean="0">
                <a:cs typeface="Consolas"/>
              </a:rPr>
              <a:t>.</a:t>
            </a:r>
          </a:p>
          <a:p>
            <a:r>
              <a:rPr lang="en-US" dirty="0" smtClean="0">
                <a:cs typeface="Consolas"/>
              </a:rPr>
              <a:t>Concatenation as the same precedence as addition, so errors can arise…</a:t>
            </a:r>
          </a:p>
          <a:p>
            <a:pPr lvl="1"/>
            <a:r>
              <a:rPr lang="en-US" dirty="0" smtClean="0">
                <a:latin typeface="Consolas"/>
                <a:cs typeface="Consolas"/>
              </a:rPr>
              <a:t>“</a:t>
            </a:r>
            <a:r>
              <a:rPr lang="en-US" dirty="0" err="1" smtClean="0">
                <a:latin typeface="Consolas"/>
                <a:cs typeface="Consolas"/>
              </a:rPr>
              <a:t>val</a:t>
            </a:r>
            <a:r>
              <a:rPr lang="en-US" dirty="0" smtClean="0">
                <a:latin typeface="Consolas"/>
                <a:cs typeface="Consolas"/>
              </a:rPr>
              <a:t>: “ + 20 – 3 </a:t>
            </a:r>
            <a:r>
              <a:rPr lang="en-US" dirty="0" smtClean="0">
                <a:cs typeface="Consolas"/>
              </a:rPr>
              <a:t>is the same as </a:t>
            </a:r>
            <a:r>
              <a:rPr lang="en-US" dirty="0" smtClean="0">
                <a:latin typeface="Consolas"/>
                <a:cs typeface="Consolas"/>
              </a:rPr>
              <a:t>(“</a:t>
            </a:r>
            <a:r>
              <a:rPr lang="en-US" dirty="0" err="1" smtClean="0">
                <a:latin typeface="Consolas"/>
                <a:cs typeface="Consolas"/>
              </a:rPr>
              <a:t>val</a:t>
            </a:r>
            <a:r>
              <a:rPr lang="en-US" dirty="0" smtClean="0">
                <a:latin typeface="Consolas"/>
                <a:cs typeface="Consolas"/>
              </a:rPr>
              <a:t>: “ + 20) – 3</a:t>
            </a:r>
            <a:r>
              <a:rPr lang="en-US" dirty="0" smtClean="0">
                <a:cs typeface="Consolas"/>
              </a:rPr>
              <a:t>.</a:t>
            </a:r>
          </a:p>
          <a:p>
            <a:pPr lvl="1"/>
            <a:r>
              <a:rPr lang="en-US" dirty="0" smtClean="0">
                <a:latin typeface="Consolas"/>
                <a:cs typeface="Consolas"/>
              </a:rPr>
              <a:t>“</a:t>
            </a:r>
            <a:r>
              <a:rPr lang="en-US" dirty="0" err="1" smtClean="0">
                <a:latin typeface="Consolas"/>
                <a:cs typeface="Consolas"/>
              </a:rPr>
              <a:t>val</a:t>
            </a:r>
            <a:r>
              <a:rPr lang="en-US" dirty="0" smtClean="0">
                <a:latin typeface="Consolas"/>
                <a:cs typeface="Consolas"/>
              </a:rPr>
              <a:t>: “ + 20</a:t>
            </a:r>
            <a:r>
              <a:rPr lang="en-US" dirty="0" smtClean="0">
                <a:cs typeface="Consolas"/>
              </a:rPr>
              <a:t> evaluates to the string </a:t>
            </a:r>
            <a:r>
              <a:rPr lang="en-US" dirty="0" smtClean="0">
                <a:latin typeface="Consolas"/>
                <a:cs typeface="Consolas"/>
              </a:rPr>
              <a:t>“</a:t>
            </a:r>
            <a:r>
              <a:rPr lang="en-US" dirty="0" err="1" smtClean="0">
                <a:latin typeface="Consolas"/>
                <a:cs typeface="Consolas"/>
              </a:rPr>
              <a:t>val</a:t>
            </a:r>
            <a:r>
              <a:rPr lang="en-US" dirty="0" smtClean="0">
                <a:latin typeface="Consolas"/>
                <a:cs typeface="Consolas"/>
              </a:rPr>
              <a:t>: 20”</a:t>
            </a:r>
            <a:r>
              <a:rPr lang="en-US" dirty="0" smtClean="0">
                <a:cs typeface="Consolas"/>
              </a:rPr>
              <a:t>.</a:t>
            </a:r>
          </a:p>
          <a:p>
            <a:pPr lvl="1"/>
            <a:r>
              <a:rPr lang="en-US" dirty="0" smtClean="0">
                <a:latin typeface="Consolas"/>
                <a:cs typeface="Consolas"/>
              </a:rPr>
              <a:t>“</a:t>
            </a:r>
            <a:r>
              <a:rPr lang="en-US" dirty="0" err="1" smtClean="0">
                <a:latin typeface="Consolas"/>
                <a:cs typeface="Consolas"/>
              </a:rPr>
              <a:t>val</a:t>
            </a:r>
            <a:r>
              <a:rPr lang="en-US" dirty="0" smtClean="0">
                <a:latin typeface="Consolas"/>
                <a:cs typeface="Consolas"/>
              </a:rPr>
              <a:t>: 20” – 3 </a:t>
            </a:r>
            <a:r>
              <a:rPr lang="en-US" dirty="0" smtClean="0">
                <a:cs typeface="Consolas"/>
              </a:rPr>
              <a:t>is not a valid operation because you can’t subtract a string from a number!</a:t>
            </a:r>
          </a:p>
          <a:p>
            <a:pPr lvl="1"/>
            <a:endParaRPr lang="en-US" dirty="0">
              <a:cs typeface="Consola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9/14/11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nsolas"/>
                <a:cs typeface="Consolas"/>
              </a:rPr>
              <a:t>p</a:t>
            </a:r>
            <a:r>
              <a:rPr lang="en-US" dirty="0" err="1" smtClean="0">
                <a:latin typeface="Consolas"/>
                <a:cs typeface="Consolas"/>
              </a:rPr>
              <a:t>rintln</a:t>
            </a:r>
            <a:r>
              <a:rPr lang="en-US" dirty="0" smtClean="0"/>
              <a:t> Does Not Produce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following is invalid code!</a:t>
            </a:r>
          </a:p>
          <a:p>
            <a:pPr lvl="1"/>
            <a:r>
              <a:rPr lang="en-US" dirty="0" smtClean="0">
                <a:latin typeface="Consolas"/>
                <a:cs typeface="Consolas"/>
              </a:rPr>
              <a:t>System.out.println(“5”) + 10</a:t>
            </a:r>
          </a:p>
          <a:p>
            <a:r>
              <a:rPr lang="en-US" dirty="0" smtClean="0">
                <a:cs typeface="Consolas"/>
              </a:rPr>
              <a:t>Printing a value is not the same as producing a value for use in your program.</a:t>
            </a:r>
          </a:p>
          <a:p>
            <a:pPr lvl="1"/>
            <a:r>
              <a:rPr lang="en-US" dirty="0" err="1" smtClean="0">
                <a:latin typeface="Consolas"/>
                <a:cs typeface="Consolas"/>
              </a:rPr>
              <a:t>Println</a:t>
            </a:r>
            <a:r>
              <a:rPr lang="en-US" dirty="0" smtClean="0">
                <a:cs typeface="Consolas"/>
              </a:rPr>
              <a:t> “sends off” a copy of the string to your screen, never to be used by others again.</a:t>
            </a:r>
          </a:p>
          <a:p>
            <a:pPr lvl="1"/>
            <a:r>
              <a:rPr lang="en-US" dirty="0" smtClean="0">
                <a:cs typeface="Consolas"/>
              </a:rPr>
              <a:t>An example of a </a:t>
            </a:r>
            <a:r>
              <a:rPr lang="en-US" i="1" dirty="0" smtClean="0">
                <a:cs typeface="Consolas"/>
              </a:rPr>
              <a:t>side-effect</a:t>
            </a:r>
            <a:r>
              <a:rPr lang="en-US" dirty="0" smtClean="0">
                <a:cs typeface="Consolas"/>
              </a:rPr>
              <a:t> in Java.</a:t>
            </a:r>
          </a:p>
          <a:p>
            <a:pPr lvl="1"/>
            <a:endParaRPr lang="en-US" dirty="0" smtClean="0">
              <a:latin typeface="Consolas"/>
              <a:cs typeface="Consolas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9/14/11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Data representation and types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Expressions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9/14/11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Administrivia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http://www.cis.upenn.edu/~</a:t>
            </a:r>
            <a:r>
              <a:rPr lang="en-US" dirty="0" smtClean="0"/>
              <a:t>cis110</a:t>
            </a:r>
            <a:endParaRPr lang="en-US" dirty="0" smtClean="0"/>
          </a:p>
          <a:p>
            <a:r>
              <a:rPr lang="en-US" dirty="0" smtClean="0"/>
              <a:t>Sign </a:t>
            </a:r>
            <a:r>
              <a:rPr lang="en-US" dirty="0" smtClean="0"/>
              <a:t>up for Piazza!</a:t>
            </a:r>
          </a:p>
          <a:p>
            <a:r>
              <a:rPr lang="en-US" dirty="0" smtClean="0"/>
              <a:t>New lab section: Lab 214, </a:t>
            </a:r>
            <a:r>
              <a:rPr lang="en-US" dirty="0" err="1" smtClean="0"/>
              <a:t>Th</a:t>
            </a:r>
            <a:r>
              <a:rPr lang="en-US" dirty="0" smtClean="0"/>
              <a:t> 5-6 </a:t>
            </a:r>
            <a:r>
              <a:rPr lang="en-US" dirty="0" smtClean="0"/>
              <a:t>PM.</a:t>
            </a:r>
          </a:p>
          <a:p>
            <a:r>
              <a:rPr lang="en-US" dirty="0" smtClean="0"/>
              <a:t>Last call for move/swap/register requests.</a:t>
            </a:r>
          </a:p>
          <a:p>
            <a:r>
              <a:rPr lang="en-US" dirty="0" smtClean="0"/>
              <a:t>Lab assignment #1: due at the start of lab.</a:t>
            </a:r>
          </a:p>
          <a:p>
            <a:r>
              <a:rPr lang="en-US" dirty="0" smtClean="0"/>
              <a:t>HW #1 out: due next Monday (online)</a:t>
            </a:r>
            <a:r>
              <a:rPr lang="en-US" dirty="0" smtClean="0"/>
              <a:t>.</a:t>
            </a:r>
          </a:p>
          <a:p>
            <a:r>
              <a:rPr lang="en-US" dirty="0" smtClean="0"/>
              <a:t>A note on feeling lost and help!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9/14/11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Reproduce song lyrics that have a certain structure to them.</a:t>
            </a:r>
          </a:p>
          <a:p>
            <a:pPr lvl="1"/>
            <a:r>
              <a:rPr lang="en-US" i="1" dirty="0" smtClean="0"/>
              <a:t>Capture structure </a:t>
            </a:r>
            <a:r>
              <a:rPr lang="en-US" dirty="0" smtClean="0"/>
              <a:t>and </a:t>
            </a:r>
            <a:r>
              <a:rPr lang="en-US" i="1" dirty="0" smtClean="0"/>
              <a:t>eliminate redundancy</a:t>
            </a:r>
            <a:r>
              <a:rPr lang="en-US" dirty="0" smtClean="0"/>
              <a:t>.</a:t>
            </a:r>
          </a:p>
          <a:p>
            <a:r>
              <a:rPr lang="en-US" dirty="0" smtClean="0"/>
              <a:t>Only use classes, static methods, and </a:t>
            </a:r>
            <a:r>
              <a:rPr lang="en-US" dirty="0" err="1" smtClean="0"/>
              <a:t>printlns</a:t>
            </a:r>
            <a:endParaRPr lang="en-US" dirty="0" smtClean="0"/>
          </a:p>
          <a:p>
            <a:r>
              <a:rPr lang="en-US" dirty="0" smtClean="0"/>
              <a:t>We grade on </a:t>
            </a:r>
            <a:r>
              <a:rPr lang="en-US" i="1" dirty="0" smtClean="0"/>
              <a:t>correctness</a:t>
            </a:r>
            <a:r>
              <a:rPr lang="en-US" dirty="0" smtClean="0"/>
              <a:t> and </a:t>
            </a:r>
            <a:r>
              <a:rPr lang="en-US" i="1" dirty="0" smtClean="0"/>
              <a:t>design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Correctness: “Does your output match </a:t>
            </a:r>
            <a:r>
              <a:rPr lang="en-US" i="1" dirty="0" smtClean="0"/>
              <a:t>exactly</a:t>
            </a:r>
            <a:r>
              <a:rPr lang="en-US" dirty="0" smtClean="0"/>
              <a:t> with the desired output from the write-up?”</a:t>
            </a:r>
          </a:p>
          <a:p>
            <a:pPr lvl="1"/>
            <a:r>
              <a:rPr lang="en-US" dirty="0" smtClean="0"/>
              <a:t>Design: “Is your solution well-designed?”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9/14/11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 Design Guidelines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Does your code meet the design goals stated in the write-up?</a:t>
            </a:r>
          </a:p>
          <a:p>
            <a:pPr lvl="1"/>
            <a:r>
              <a:rPr lang="en-US" dirty="0" smtClean="0"/>
              <a:t>HW 1: did you capture structure and eliminate redundancy as much as reasonably possible?</a:t>
            </a:r>
          </a:p>
          <a:p>
            <a:r>
              <a:rPr lang="en-US" dirty="0" smtClean="0"/>
              <a:t>Does your code meet our </a:t>
            </a:r>
            <a:r>
              <a:rPr lang="en-US" dirty="0" smtClean="0">
                <a:hlinkClick r:id="rId2"/>
              </a:rPr>
              <a:t>style guidelines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Consistent indentation, naming, etc.</a:t>
            </a:r>
          </a:p>
          <a:p>
            <a:pPr lvl="1"/>
            <a:r>
              <a:rPr lang="en-US" dirty="0" smtClean="0"/>
              <a:t>Method comments, file-header comment.</a:t>
            </a:r>
          </a:p>
          <a:p>
            <a:pPr lvl="1"/>
            <a:r>
              <a:rPr lang="en-US" dirty="0" smtClean="0"/>
              <a:t>No “work” done directly in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main</a:t>
            </a:r>
            <a:r>
              <a:rPr lang="en-US" dirty="0" smtClean="0">
                <a:cs typeface="Consolas" pitchFamily="49" charset="0"/>
              </a:rPr>
              <a:t>.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pPr lvl="1"/>
            <a:r>
              <a:rPr lang="en-US" dirty="0" smtClean="0"/>
              <a:t>80 characters at most per line.</a:t>
            </a:r>
          </a:p>
          <a:p>
            <a:pPr lvl="2"/>
            <a:r>
              <a:rPr lang="en-US" dirty="0" smtClean="0"/>
              <a:t>Standard with historical roots: 80 line terminals!</a:t>
            </a:r>
          </a:p>
          <a:p>
            <a:pPr lvl="1"/>
            <a:r>
              <a:rPr lang="en-US" dirty="0" smtClean="0"/>
              <a:t>Good style is like flossing!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9/14/11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4648200"/>
            <a:ext cx="8763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Data Representation and Types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9/14/11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Digital Realm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Computers store data as sequences of</a:t>
            </a:r>
            <a:r>
              <a:rPr lang="en-US" dirty="0" smtClean="0"/>
              <a:t> bits</a:t>
            </a:r>
          </a:p>
          <a:p>
            <a:pPr lvl="1"/>
            <a:r>
              <a:rPr lang="en-US" dirty="0" smtClean="0"/>
              <a:t>Bits are just 0s and 1s</a:t>
            </a:r>
            <a:endParaRPr lang="en-US" dirty="0" smtClean="0"/>
          </a:p>
          <a:p>
            <a:pPr lvl="1"/>
            <a:r>
              <a:rPr lang="en-US" dirty="0" smtClean="0"/>
              <a:t>E.g., 0101 1101 could be</a:t>
            </a:r>
          </a:p>
          <a:p>
            <a:pPr lvl="2"/>
            <a:r>
              <a:rPr lang="en-US" dirty="0" smtClean="0"/>
              <a:t>The </a:t>
            </a:r>
            <a:r>
              <a:rPr lang="en-US" i="1" dirty="0" smtClean="0"/>
              <a:t>integer</a:t>
            </a:r>
            <a:r>
              <a:rPr lang="en-US" dirty="0" smtClean="0"/>
              <a:t> 93 (interpreted as a </a:t>
            </a:r>
            <a:r>
              <a:rPr lang="en-US" i="1" dirty="0" smtClean="0"/>
              <a:t>binary integer)</a:t>
            </a:r>
            <a:endParaRPr lang="en-US" dirty="0" smtClean="0"/>
          </a:p>
          <a:p>
            <a:pPr lvl="2"/>
            <a:r>
              <a:rPr lang="en-US" dirty="0" smtClean="0"/>
              <a:t>The </a:t>
            </a:r>
            <a:r>
              <a:rPr lang="en-US" i="1" dirty="0" smtClean="0"/>
              <a:t>real number</a:t>
            </a:r>
            <a:r>
              <a:rPr lang="en-US" dirty="0" smtClean="0"/>
              <a:t> 1.3*e</a:t>
            </a:r>
            <a:r>
              <a:rPr lang="en-US" baseline="30000" dirty="0" smtClean="0"/>
              <a:t>-43</a:t>
            </a:r>
            <a:r>
              <a:rPr lang="en-US" dirty="0" smtClean="0"/>
              <a:t> (interpreted as an </a:t>
            </a:r>
            <a:r>
              <a:rPr lang="en-US" i="1" dirty="0" smtClean="0"/>
              <a:t>IEEE 754 floating point number</a:t>
            </a:r>
            <a:r>
              <a:rPr lang="en-US" dirty="0" smtClean="0"/>
              <a:t>)</a:t>
            </a:r>
            <a:endParaRPr lang="en-US" baseline="30000" dirty="0" smtClean="0"/>
          </a:p>
          <a:p>
            <a:pPr lvl="2"/>
            <a:r>
              <a:rPr lang="en-US" dirty="0" smtClean="0"/>
              <a:t>The </a:t>
            </a:r>
            <a:r>
              <a:rPr lang="en-US" i="1" dirty="0" smtClean="0"/>
              <a:t>character</a:t>
            </a:r>
            <a:r>
              <a:rPr lang="en-US" dirty="0" smtClean="0"/>
              <a:t> ‘]’ (interpreted as a </a:t>
            </a:r>
            <a:r>
              <a:rPr lang="en-US" i="1" dirty="0" smtClean="0"/>
              <a:t>Unicode character</a:t>
            </a:r>
            <a:r>
              <a:rPr lang="en-US" dirty="0" smtClean="0"/>
              <a:t>)</a:t>
            </a:r>
          </a:p>
          <a:p>
            <a:r>
              <a:rPr lang="en-US" dirty="0" smtClean="0"/>
              <a:t>How do we know how to interpret a series of bits stored in memory?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9/14/11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Type for Every Datum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Types</a:t>
            </a:r>
            <a:r>
              <a:rPr lang="en-US" dirty="0" smtClean="0"/>
              <a:t> distinguish between different interpretations of data.</a:t>
            </a:r>
            <a:endParaRPr lang="en-US" i="1" dirty="0" smtClean="0"/>
          </a:p>
          <a:p>
            <a:pPr lvl="1"/>
            <a:r>
              <a:rPr lang="en-US" dirty="0" smtClean="0"/>
              <a:t>Interpreting 0101 1101 as a</a:t>
            </a:r>
          </a:p>
          <a:p>
            <a:pPr lvl="2"/>
            <a:r>
              <a:rPr lang="en-US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 smtClean="0"/>
              <a:t> gives us the integer 93.</a:t>
            </a:r>
          </a:p>
          <a:p>
            <a:pPr lvl="2"/>
            <a:r>
              <a:rPr lang="en-US" dirty="0" smtClean="0">
                <a:latin typeface="Consolas" pitchFamily="49" charset="0"/>
                <a:cs typeface="Consolas" pitchFamily="49" charset="0"/>
              </a:rPr>
              <a:t>double</a:t>
            </a:r>
            <a:r>
              <a:rPr lang="en-US" dirty="0" smtClean="0"/>
              <a:t> gives us the floating-point number 1.3*e</a:t>
            </a:r>
            <a:r>
              <a:rPr lang="en-US" baseline="30000" dirty="0" smtClean="0"/>
              <a:t>-43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>
                <a:latin typeface="Consolas" pitchFamily="49" charset="0"/>
                <a:cs typeface="Consolas" pitchFamily="49" charset="0"/>
              </a:rPr>
              <a:t>char</a:t>
            </a:r>
            <a:r>
              <a:rPr lang="en-US" dirty="0" smtClean="0"/>
              <a:t> gives us the character ‘]’.</a:t>
            </a:r>
          </a:p>
          <a:p>
            <a:r>
              <a:rPr lang="en-US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 smtClean="0"/>
              <a:t>,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double</a:t>
            </a:r>
            <a:r>
              <a:rPr lang="en-US" dirty="0" smtClean="0"/>
              <a:t>, and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char</a:t>
            </a:r>
            <a:r>
              <a:rPr lang="en-US" dirty="0" smtClean="0"/>
              <a:t> are </a:t>
            </a:r>
            <a:r>
              <a:rPr lang="en-US" i="1" dirty="0" smtClean="0"/>
              <a:t>primitive types.</a:t>
            </a:r>
            <a:endParaRPr lang="en-US" dirty="0" smtClean="0"/>
          </a:p>
          <a:p>
            <a:pPr lvl="1"/>
            <a:r>
              <a:rPr lang="en-US" dirty="0" smtClean="0"/>
              <a:t>Other primitive types: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boolean</a:t>
            </a:r>
            <a:r>
              <a:rPr lang="en-US" dirty="0" smtClean="0"/>
              <a:t>,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byte</a:t>
            </a:r>
            <a:r>
              <a:rPr lang="en-US" dirty="0" smtClean="0"/>
              <a:t>,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float</a:t>
            </a:r>
            <a:r>
              <a:rPr lang="en-US" dirty="0" smtClean="0">
                <a:cs typeface="Consolas" pitchFamily="49" charset="0"/>
              </a:rPr>
              <a:t>.</a:t>
            </a:r>
          </a:p>
          <a:p>
            <a:pPr lvl="2"/>
            <a:r>
              <a:rPr lang="en-US" dirty="0" smtClean="0">
                <a:cs typeface="Consolas" pitchFamily="49" charset="0"/>
              </a:rPr>
              <a:t>We’ll talk about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boolean</a:t>
            </a:r>
            <a:r>
              <a:rPr lang="en-US" dirty="0" smtClean="0">
                <a:cs typeface="Consolas" pitchFamily="49" charset="0"/>
              </a:rPr>
              <a:t> later, ignore the rest.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9/14/11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Java is a High-level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With Java, we rarely (if ever) need to deal with data at the level of 1s and 0s.</a:t>
            </a:r>
          </a:p>
          <a:p>
            <a:pPr lvl="1"/>
            <a:r>
              <a:rPr lang="en-US" dirty="0" smtClean="0"/>
              <a:t>We work with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 err="1" smtClean="0"/>
              <a:t>s</a:t>
            </a:r>
            <a:r>
              <a:rPr lang="en-US" dirty="0" smtClean="0"/>
              <a:t>,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double</a:t>
            </a:r>
            <a:r>
              <a:rPr lang="en-US" dirty="0" smtClean="0"/>
              <a:t>s,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char</a:t>
            </a:r>
            <a:r>
              <a:rPr lang="en-US" dirty="0" smtClean="0"/>
              <a:t>s, directly.</a:t>
            </a:r>
          </a:p>
          <a:p>
            <a:pPr lvl="2"/>
            <a:r>
              <a:rPr lang="en-US" dirty="0" smtClean="0"/>
              <a:t>93, 1.3*e</a:t>
            </a:r>
            <a:r>
              <a:rPr lang="en-US" baseline="30000" dirty="0" smtClean="0"/>
              <a:t>-43</a:t>
            </a:r>
            <a:r>
              <a:rPr lang="en-US" dirty="0" smtClean="0"/>
              <a:t>, and ‘]’ instead of 0101 1101.</a:t>
            </a:r>
          </a:p>
          <a:p>
            <a:r>
              <a:rPr lang="en-US" dirty="0" smtClean="0"/>
              <a:t>However, data representation still influences the behavior of some operations…!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9/14/11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is110-11f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cis110-11fa.potx</Template>
  <TotalTime>802</TotalTime>
  <Words>1343</Words>
  <Application>Microsoft Macintosh PowerPoint</Application>
  <PresentationFormat>On-screen Show (4:3)</PresentationFormat>
  <Paragraphs>200</Paragraphs>
  <Slides>19</Slides>
  <Notes>0</Notes>
  <HiddenSlides>8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cis110-11fa</vt:lpstr>
      <vt:lpstr>CIS 110: Introduction to Computer Programming</vt:lpstr>
      <vt:lpstr>Outline</vt:lpstr>
      <vt:lpstr>Administrivia</vt:lpstr>
      <vt:lpstr>Homework 1</vt:lpstr>
      <vt:lpstr>Homework Design Guidelines</vt:lpstr>
      <vt:lpstr>Slide 6</vt:lpstr>
      <vt:lpstr>The Digital Realm</vt:lpstr>
      <vt:lpstr>A Type for Every Datum</vt:lpstr>
      <vt:lpstr>Java is a High-level Language</vt:lpstr>
      <vt:lpstr>Slide 10</vt:lpstr>
      <vt:lpstr>What is an Expression?</vt:lpstr>
      <vt:lpstr>Literal Expressions</vt:lpstr>
      <vt:lpstr>Compound Expressions</vt:lpstr>
      <vt:lpstr>Division with ints and mod</vt:lpstr>
      <vt:lpstr>Precedence and Grouping</vt:lpstr>
      <vt:lpstr>Going Between ints and doubles</vt:lpstr>
      <vt:lpstr>Casts</vt:lpstr>
      <vt:lpstr>String Concatenation</vt:lpstr>
      <vt:lpstr>println Does Not Produce Values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CIS 110: Introduction to Computer Programming</dc:title>
  <dc:creator>Peter-Michael Osera</dc:creator>
  <cp:lastModifiedBy>Peter-Michael Osera</cp:lastModifiedBy>
  <cp:revision>154</cp:revision>
  <dcterms:created xsi:type="dcterms:W3CDTF">2011-09-14T12:14:00Z</dcterms:created>
  <dcterms:modified xsi:type="dcterms:W3CDTF">2011-09-14T20:08:40Z</dcterms:modified>
</cp:coreProperties>
</file>