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31"/>
  </p:notesMasterIdLst>
  <p:sldIdLst>
    <p:sldId id="256" r:id="rId2"/>
    <p:sldId id="264" r:id="rId3"/>
    <p:sldId id="257" r:id="rId4"/>
    <p:sldId id="266" r:id="rId5"/>
    <p:sldId id="265" r:id="rId6"/>
    <p:sldId id="258" r:id="rId7"/>
    <p:sldId id="259" r:id="rId8"/>
    <p:sldId id="267" r:id="rId9"/>
    <p:sldId id="270" r:id="rId10"/>
    <p:sldId id="287" r:id="rId11"/>
    <p:sldId id="260" r:id="rId12"/>
    <p:sldId id="268" r:id="rId13"/>
    <p:sldId id="271" r:id="rId14"/>
    <p:sldId id="261" r:id="rId15"/>
    <p:sldId id="269" r:id="rId16"/>
    <p:sldId id="272" r:id="rId17"/>
    <p:sldId id="273" r:id="rId18"/>
    <p:sldId id="274" r:id="rId19"/>
    <p:sldId id="278" r:id="rId20"/>
    <p:sldId id="263" r:id="rId21"/>
    <p:sldId id="262" r:id="rId22"/>
    <p:sldId id="275" r:id="rId23"/>
    <p:sldId id="279" r:id="rId24"/>
    <p:sldId id="280" r:id="rId25"/>
    <p:sldId id="281" r:id="rId26"/>
    <p:sldId id="282" r:id="rId27"/>
    <p:sldId id="284" r:id="rId28"/>
    <p:sldId id="285" r:id="rId29"/>
    <p:sldId id="286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8B5E7C-5D9C-473A-99E3-6738224F98D5}" type="datetimeFigureOut">
              <a:rPr lang="en-US" smtClean="0"/>
              <a:pPr/>
              <a:t>9/6/2011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69FD8F-D254-4CE3-B684-4B3549F2F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69FD8F-D254-4CE3-B684-4B3549F2F66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6BE90-DF86-4B7A-AF46-966382116E21}" type="datetime1">
              <a:rPr lang="en-US" smtClean="0"/>
              <a:pPr/>
              <a:t>9/6/2011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C024-351A-4904-9F6A-5FDFF265FC26}" type="datetime1">
              <a:rPr lang="en-US" smtClean="0"/>
              <a:pPr/>
              <a:t>9/6/2011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C925-E516-434A-B30C-3DAB420E9B70}" type="datetime1">
              <a:rPr lang="en-US" smtClean="0"/>
              <a:pPr/>
              <a:t>9/6/2011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D47A-DBC9-41DF-9C6F-3E7C6ECEE9D8}" type="datetime1">
              <a:rPr lang="en-US" smtClean="0"/>
              <a:pPr/>
              <a:t>9/6/2011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C37E8-55B7-4EF5-88D6-C20902DCD84D}" type="datetime1">
              <a:rPr lang="en-US" smtClean="0"/>
              <a:pPr/>
              <a:t>9/6/2011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C86A0-5AFF-4672-9873-99EDF632BD75}" type="datetime1">
              <a:rPr lang="en-US" smtClean="0"/>
              <a:pPr/>
              <a:t>9/6/2011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9A4CC-782E-4BF7-92DD-1BE33319C65E}" type="datetime1">
              <a:rPr lang="en-US" smtClean="0"/>
              <a:pPr/>
              <a:t>9/6/2011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FC293-80D6-4400-A36A-3527F88D7E7E}" type="datetime1">
              <a:rPr lang="en-US" smtClean="0"/>
              <a:pPr/>
              <a:t>9/6/2011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AD510-8C6C-4D41-8206-40B00FAD03A2}" type="datetime1">
              <a:rPr lang="en-US" smtClean="0"/>
              <a:pPr/>
              <a:t>9/6/2011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820E7-ABC0-4E12-998C-6A40433797BA}" type="datetime1">
              <a:rPr lang="en-US" smtClean="0"/>
              <a:pPr/>
              <a:t>9/6/2011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6CB76-5FEB-47A0-9C8D-7B5577F6B99B}" type="datetime1">
              <a:rPr lang="en-US" smtClean="0"/>
              <a:pPr/>
              <a:t>9/6/2011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B6DEF-9F3E-4812-8C4F-C77652462B24}" type="datetime1">
              <a:rPr lang="en-US" smtClean="0"/>
              <a:pPr/>
              <a:t>9/6/2011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E4A48-8AD9-4DBC-86D4-AB994F8E8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oreilly.com/news/graphics/prog_lang_poster.pd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tiobe.com/index.php/content/paperinfo/tpci/index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4.png"/><Relationship Id="rId7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CIS 110: Introduction to Computer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1</a:t>
            </a:r>
          </a:p>
          <a:p>
            <a:r>
              <a:rPr lang="en-US" dirty="0" smtClean="0"/>
              <a:t>An introduction of an introduction</a:t>
            </a:r>
          </a:p>
          <a:p>
            <a:r>
              <a:rPr lang="en-US" dirty="0" smtClean="0"/>
              <a:t>(</a:t>
            </a:r>
            <a:r>
              <a:rPr lang="en-US" dirty="0" smtClean="0">
                <a:latin typeface="Calibri"/>
                <a:cs typeface="Calibri"/>
              </a:rPr>
              <a:t>§ 1.1 – 1.3)*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419600" y="6477000"/>
            <a:ext cx="4724400" cy="381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noProof="0" dirty="0" smtClean="0">
                <a:solidFill>
                  <a:schemeClr val="tx1">
                    <a:tint val="75000"/>
                  </a:schemeClr>
                </a:solidFill>
              </a:rPr>
              <a:t>*(no, you shouldn’t have read those yet =P)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About 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5943600" cy="1219200"/>
          </a:xfrm>
        </p:spPr>
        <p:txBody>
          <a:bodyPr/>
          <a:lstStyle/>
          <a:p>
            <a:r>
              <a:rPr lang="en-US" dirty="0" smtClean="0"/>
              <a:t>My name: Peter-Michael </a:t>
            </a:r>
            <a:r>
              <a:rPr lang="en-US" dirty="0" err="1" smtClean="0"/>
              <a:t>Osera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Call me whatever you want, e.g.,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D47A-DBC9-41DF-9C6F-3E7C6ECEE9D8}" type="datetime1">
              <a:rPr lang="en-US" smtClean="0"/>
              <a:pPr/>
              <a:t>9/6/2011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2819400"/>
            <a:ext cx="8229600" cy="1219200"/>
          </a:xfrm>
          <a:prstGeom prst="rect">
            <a:avLst/>
          </a:prstGeom>
        </p:spPr>
        <p:txBody>
          <a:bodyPr vert="horz" lIns="91440" tIns="45720" rIns="91440" bIns="45720" numCol="4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noProof="0" dirty="0" smtClean="0"/>
              <a:t>Peter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Pete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noProof="0" dirty="0" smtClean="0"/>
              <a:t>Michael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Mike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 err="1" smtClean="0"/>
              <a:t>Mikey</a:t>
            </a:r>
            <a:endParaRPr lang="en-US" sz="24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 smtClean="0"/>
              <a:t>Pete-Moss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 smtClean="0"/>
              <a:t>(Lots more, many inappropriate)</a:t>
            </a:r>
            <a:endParaRPr kumimoji="0" lang="en-US" sz="24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533400" y="4038600"/>
            <a:ext cx="8229600" cy="2209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 am a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en-US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year Ph.D. </a:t>
            </a:r>
            <a:r>
              <a:rPr lang="en-US" sz="2800" dirty="0" smtClean="0"/>
              <a:t>student (</a:t>
            </a:r>
            <a:r>
              <a:rPr lang="en-US" sz="2800" i="1" dirty="0" smtClean="0"/>
              <a:t>not</a:t>
            </a:r>
            <a:r>
              <a:rPr lang="en-US" sz="2800" dirty="0" smtClean="0"/>
              <a:t> a professor).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Programming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languages researcher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en-US" sz="2800" dirty="0" smtClean="0"/>
              <a:t>Former program manager @ Microsoft (VC++ compiler).</a:t>
            </a:r>
            <a:endParaRPr kumimoji="0" lang="en-US" sz="2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en-US" sz="2800" noProof="0" dirty="0" smtClean="0"/>
              <a:t>Die-hard supporter of e-sports and pro-gaming.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 descr="Pho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762000"/>
            <a:ext cx="1905000" cy="190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CIS 110: the 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813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2 lecture offerings (11-12 and 1-2)</a:t>
            </a:r>
          </a:p>
          <a:p>
            <a:r>
              <a:rPr lang="en-US" i="1" dirty="0" smtClean="0"/>
              <a:t>Required</a:t>
            </a:r>
            <a:r>
              <a:rPr lang="en-US" dirty="0" smtClean="0"/>
              <a:t> lab section (10% of your grade)</a:t>
            </a:r>
          </a:p>
          <a:p>
            <a:r>
              <a:rPr lang="en-US" i="1" dirty="0" smtClean="0"/>
              <a:t>Required</a:t>
            </a:r>
            <a:r>
              <a:rPr lang="en-US" dirty="0" smtClean="0"/>
              <a:t> textbook: </a:t>
            </a:r>
            <a:r>
              <a:rPr lang="en-US" i="1" dirty="0" smtClean="0"/>
              <a:t>Building Java Programs: A Back to Basics Approach</a:t>
            </a:r>
            <a:r>
              <a:rPr lang="en-US" dirty="0" smtClean="0"/>
              <a:t>, </a:t>
            </a:r>
            <a:r>
              <a:rPr lang="en-US" dirty="0" err="1" smtClean="0"/>
              <a:t>Reges</a:t>
            </a:r>
            <a:r>
              <a:rPr lang="en-US" dirty="0" smtClean="0"/>
              <a:t> and </a:t>
            </a:r>
            <a:r>
              <a:rPr lang="en-US" dirty="0" err="1" smtClean="0"/>
              <a:t>Stepp</a:t>
            </a:r>
            <a:endParaRPr lang="en-US" i="1" dirty="0" smtClean="0"/>
          </a:p>
          <a:p>
            <a:r>
              <a:rPr lang="en-US" dirty="0" smtClean="0"/>
              <a:t>Piazza message board system</a:t>
            </a:r>
          </a:p>
          <a:p>
            <a:r>
              <a:rPr lang="en-US" dirty="0" smtClean="0"/>
              <a:t>No curve, slide if necessary</a:t>
            </a:r>
          </a:p>
          <a:p>
            <a:r>
              <a:rPr lang="en-US" dirty="0" smtClean="0"/>
              <a:t>Late day policy (4 late days)</a:t>
            </a:r>
          </a:p>
          <a:p>
            <a:r>
              <a:rPr lang="en-US" dirty="0" smtClean="0"/>
              <a:t>2 exams, 1 final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3745A-A806-46FF-82D3-D0DD1BE3340F}" type="datetime1">
              <a:rPr lang="en-US" smtClean="0"/>
              <a:pPr/>
              <a:t>9/6/2011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5334000"/>
            <a:ext cx="8229600" cy="9143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See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syllabus for more details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CIS 110 vs. CIS 120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8619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CIS 110 and 120 = the CS intro sequence.</a:t>
            </a:r>
          </a:p>
          <a:p>
            <a:pPr lvl="1"/>
            <a:r>
              <a:rPr lang="en-US" dirty="0" smtClean="0"/>
              <a:t>Both emphasize </a:t>
            </a:r>
            <a:r>
              <a:rPr lang="en-US" i="1" dirty="0" smtClean="0"/>
              <a:t>algorithmic thinking</a:t>
            </a:r>
            <a:r>
              <a:rPr lang="en-US" dirty="0" smtClean="0"/>
              <a:t> via programming.</a:t>
            </a:r>
          </a:p>
          <a:p>
            <a:r>
              <a:rPr lang="en-US" dirty="0" smtClean="0"/>
              <a:t>CIS 110:</a:t>
            </a:r>
          </a:p>
          <a:p>
            <a:pPr lvl="1"/>
            <a:r>
              <a:rPr lang="en-US" dirty="0" smtClean="0"/>
              <a:t>Assumes no prior programming experience.</a:t>
            </a:r>
          </a:p>
          <a:p>
            <a:pPr lvl="1"/>
            <a:r>
              <a:rPr lang="en-US" dirty="0" smtClean="0"/>
              <a:t>Focuses on </a:t>
            </a:r>
            <a:r>
              <a:rPr lang="en-US" i="1" dirty="0" smtClean="0"/>
              <a:t>control</a:t>
            </a:r>
            <a:r>
              <a:rPr lang="en-US" dirty="0" smtClean="0"/>
              <a:t> issues in programming.</a:t>
            </a:r>
          </a:p>
          <a:p>
            <a:pPr lvl="1"/>
            <a:r>
              <a:rPr lang="en-US" dirty="0" smtClean="0"/>
              <a:t>Uses the Java programming language.</a:t>
            </a:r>
          </a:p>
          <a:p>
            <a:r>
              <a:rPr lang="en-US" dirty="0" smtClean="0"/>
              <a:t>CIS 120:</a:t>
            </a:r>
          </a:p>
          <a:p>
            <a:pPr lvl="1"/>
            <a:r>
              <a:rPr lang="en-US" dirty="0" smtClean="0"/>
              <a:t>Assumes prior programming experience.</a:t>
            </a:r>
          </a:p>
          <a:p>
            <a:pPr lvl="1"/>
            <a:r>
              <a:rPr lang="en-US" dirty="0" smtClean="0"/>
              <a:t>Focuses on </a:t>
            </a:r>
            <a:r>
              <a:rPr lang="en-US" i="1" dirty="0" smtClean="0"/>
              <a:t>data</a:t>
            </a:r>
            <a:r>
              <a:rPr lang="en-US" dirty="0" smtClean="0"/>
              <a:t> </a:t>
            </a:r>
            <a:r>
              <a:rPr lang="en-US" i="1" dirty="0" smtClean="0"/>
              <a:t>representation</a:t>
            </a:r>
            <a:r>
              <a:rPr lang="en-US" dirty="0" smtClean="0"/>
              <a:t> issues in programming.</a:t>
            </a:r>
          </a:p>
          <a:p>
            <a:pPr lvl="1"/>
            <a:r>
              <a:rPr lang="en-US" dirty="0" smtClean="0"/>
              <a:t>Initially uses </a:t>
            </a:r>
            <a:r>
              <a:rPr lang="en-US" dirty="0" err="1" smtClean="0"/>
              <a:t>OCaml</a:t>
            </a:r>
            <a:r>
              <a:rPr lang="en-US" dirty="0" smtClean="0"/>
              <a:t> then goes back to Java.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D47A-DBC9-41DF-9C6F-3E7C6ECEE9D8}" type="datetime1">
              <a:rPr lang="en-US" smtClean="0"/>
              <a:pPr/>
              <a:t>9/6/2011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5562600"/>
            <a:ext cx="8229600" cy="685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</a:t>
            </a:r>
            <a:r>
              <a:rPr kumimoji="0" lang="en-US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swap classes, please speak to your instructor.</a:t>
            </a: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486399"/>
          </a:xfrm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en-US" sz="4400" dirty="0" smtClean="0"/>
              <a:t>Computer Programming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C6D4-DEAD-4E53-97AC-E65DD90AA784}" type="datetime1">
              <a:rPr lang="en-US" smtClean="0"/>
              <a:pPr/>
              <a:t>9/6/2011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What is a Computer Program?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4299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Imagine that we need to tell our best friend to do something, but he doesn’t speak our language.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704F-1EDB-4435-9576-A5B72A534B60}" type="datetime1">
              <a:rPr lang="en-US" smtClean="0"/>
              <a:pPr/>
              <a:t>9/6/2011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14</a:t>
            </a:fld>
            <a:endParaRPr lang="en-US"/>
          </a:p>
        </p:txBody>
      </p:sp>
      <p:grpSp>
        <p:nvGrpSpPr>
          <p:cNvPr id="50" name="Group 49"/>
          <p:cNvGrpSpPr/>
          <p:nvPr/>
        </p:nvGrpSpPr>
        <p:grpSpPr>
          <a:xfrm>
            <a:off x="609600" y="3276600"/>
            <a:ext cx="7943850" cy="2324101"/>
            <a:chOff x="609600" y="3276600"/>
            <a:chExt cx="7943850" cy="2324101"/>
          </a:xfrm>
        </p:grpSpPr>
        <p:pic>
          <p:nvPicPr>
            <p:cNvPr id="8194" name="Picture 2" descr="http://proxy01.heello.com/full/yuno.jpg?131302423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09600" y="3581400"/>
              <a:ext cx="1936025" cy="1981200"/>
            </a:xfrm>
            <a:prstGeom prst="rect">
              <a:avLst/>
            </a:prstGeom>
            <a:noFill/>
          </p:spPr>
        </p:pic>
        <p:pic>
          <p:nvPicPr>
            <p:cNvPr id="8196" name="Picture 4" descr="http://memebase.com/wp-content/themes/vip/cheezcommon2/ragecomic/packs/happy/images/Smil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553200" y="3505200"/>
              <a:ext cx="2000250" cy="2095501"/>
            </a:xfrm>
            <a:prstGeom prst="rect">
              <a:avLst/>
            </a:prstGeom>
            <a:noFill/>
          </p:spPr>
        </p:pic>
        <p:cxnSp>
          <p:nvCxnSpPr>
            <p:cNvPr id="43" name="Curved Connector 42"/>
            <p:cNvCxnSpPr>
              <a:stCxn id="8194" idx="3"/>
              <a:endCxn id="8196" idx="1"/>
            </p:cNvCxnSpPr>
            <p:nvPr/>
          </p:nvCxnSpPr>
          <p:spPr>
            <a:xfrm flipV="1">
              <a:off x="2545625" y="4552951"/>
              <a:ext cx="4007575" cy="19049"/>
            </a:xfrm>
            <a:prstGeom prst="curved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2743200" y="3810000"/>
              <a:ext cx="3505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PUT THE JELLY ON THE BREAD THEN PUT IT ALL IN YOUR MOUTH</a:t>
              </a:r>
              <a:endParaRPr lang="en-US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7162800" y="327660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????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Translation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42999"/>
          </a:xfrm>
        </p:spPr>
        <p:txBody>
          <a:bodyPr/>
          <a:lstStyle/>
          <a:p>
            <a:r>
              <a:rPr lang="en-US" dirty="0" smtClean="0"/>
              <a:t>We can </a:t>
            </a:r>
            <a:r>
              <a:rPr lang="en-US" i="1" dirty="0" smtClean="0"/>
              <a:t>translate</a:t>
            </a:r>
            <a:r>
              <a:rPr lang="en-US" dirty="0" smtClean="0"/>
              <a:t> our instructions so that our best friend understands them.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D47A-DBC9-41DF-9C6F-3E7C6ECEE9D8}" type="datetime1">
              <a:rPr lang="en-US" smtClean="0"/>
              <a:pPr/>
              <a:t>9/6/2011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8" name="Picture 2" descr="http://proxy01.heello.com/full/yuno.jpg?131302423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657600"/>
            <a:ext cx="1265863" cy="1295400"/>
          </a:xfrm>
          <a:prstGeom prst="rect">
            <a:avLst/>
          </a:prstGeom>
          <a:noFill/>
        </p:spPr>
      </p:pic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3429000"/>
            <a:ext cx="327152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10" name="Curved Connector 9"/>
          <p:cNvCxnSpPr>
            <a:stCxn id="8" idx="3"/>
            <a:endCxn id="4097" idx="1"/>
          </p:cNvCxnSpPr>
          <p:nvPr/>
        </p:nvCxnSpPr>
        <p:spPr>
          <a:xfrm>
            <a:off x="1951663" y="4305300"/>
            <a:ext cx="639137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Curved Connector 33"/>
          <p:cNvCxnSpPr>
            <a:stCxn id="4097" idx="3"/>
            <a:endCxn id="4099" idx="1"/>
          </p:cNvCxnSpPr>
          <p:nvPr/>
        </p:nvCxnSpPr>
        <p:spPr>
          <a:xfrm>
            <a:off x="5862320" y="4305300"/>
            <a:ext cx="690880" cy="19051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4099" name="Picture 3" descr="http://memebase.com/wp-content/themes/vip/cheezcommon2/ragecomic/packs/determined/images/ChallengeAccepted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53200" y="3276600"/>
            <a:ext cx="2000250" cy="2095501"/>
          </a:xfrm>
          <a:prstGeom prst="rect">
            <a:avLst/>
          </a:prstGeom>
          <a:noFill/>
        </p:spPr>
      </p:pic>
      <p:sp>
        <p:nvSpPr>
          <p:cNvPr id="73" name="TextBox 72"/>
          <p:cNvSpPr txBox="1"/>
          <p:nvPr/>
        </p:nvSpPr>
        <p:spPr>
          <a:xfrm>
            <a:off x="533400" y="5257800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PUT THE JELLY ON THE BREAD AND THEN PUT IT ALL IN YOUR MOUTH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5867400" y="5257800"/>
            <a:ext cx="2667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Ilagay</a:t>
            </a:r>
            <a:r>
              <a:rPr lang="en-US" sz="1400" dirty="0" smtClean="0"/>
              <a:t> </a:t>
            </a:r>
            <a:r>
              <a:rPr lang="en-US" sz="1400" dirty="0" err="1" smtClean="0"/>
              <a:t>ang</a:t>
            </a:r>
            <a:r>
              <a:rPr lang="en-US" sz="1400" dirty="0" smtClean="0"/>
              <a:t> </a:t>
            </a:r>
            <a:r>
              <a:rPr lang="en-US" sz="1400" dirty="0" err="1" smtClean="0"/>
              <a:t>halaya</a:t>
            </a:r>
            <a:r>
              <a:rPr lang="en-US" sz="1400" dirty="0" smtClean="0"/>
              <a:t> SA </a:t>
            </a:r>
            <a:r>
              <a:rPr lang="en-US" sz="1400" dirty="0" err="1" smtClean="0"/>
              <a:t>tinapay</a:t>
            </a:r>
            <a:r>
              <a:rPr lang="en-US" sz="1400" dirty="0" smtClean="0"/>
              <a:t> AT </a:t>
            </a:r>
            <a:r>
              <a:rPr lang="en-US" sz="1400" dirty="0" err="1" smtClean="0"/>
              <a:t>pagkatapos</a:t>
            </a:r>
            <a:r>
              <a:rPr lang="en-US" sz="1400" dirty="0" smtClean="0"/>
              <a:t> ay </a:t>
            </a:r>
            <a:r>
              <a:rPr lang="en-US" sz="1400" dirty="0" err="1" smtClean="0"/>
              <a:t>ilagay</a:t>
            </a:r>
            <a:r>
              <a:rPr lang="en-US" sz="1400" dirty="0" smtClean="0"/>
              <a:t> </a:t>
            </a:r>
            <a:r>
              <a:rPr lang="en-US" sz="1400" dirty="0" err="1" smtClean="0"/>
              <a:t>ito</a:t>
            </a:r>
            <a:r>
              <a:rPr lang="en-US" sz="1400" dirty="0" smtClean="0"/>
              <a:t> LAHAT SA INYONG </a:t>
            </a:r>
            <a:r>
              <a:rPr lang="en-US" sz="1400" dirty="0" err="1" smtClean="0"/>
              <a:t>bibig</a:t>
            </a: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The analogy revealed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D47A-DBC9-41DF-9C6F-3E7C6ECEE9D8}" type="datetime1">
              <a:rPr lang="en-US" smtClean="0"/>
              <a:pPr/>
              <a:t>9/6/2011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8" name="Picture 2" descr="http://proxy01.heello.com/full/yuno.jpg?131302423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895600"/>
            <a:ext cx="1265863" cy="1295400"/>
          </a:xfrm>
          <a:prstGeom prst="rect">
            <a:avLst/>
          </a:prstGeom>
          <a:noFill/>
        </p:spPr>
      </p:pic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2667000"/>
            <a:ext cx="327152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10" name="Curved Connector 9"/>
          <p:cNvCxnSpPr>
            <a:stCxn id="8" idx="3"/>
            <a:endCxn id="9" idx="1"/>
          </p:cNvCxnSpPr>
          <p:nvPr/>
        </p:nvCxnSpPr>
        <p:spPr>
          <a:xfrm>
            <a:off x="1951663" y="3543300"/>
            <a:ext cx="639137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Curved Connector 10"/>
          <p:cNvCxnSpPr>
            <a:stCxn id="9" idx="3"/>
            <a:endCxn id="12" idx="1"/>
          </p:cNvCxnSpPr>
          <p:nvPr/>
        </p:nvCxnSpPr>
        <p:spPr>
          <a:xfrm>
            <a:off x="5862320" y="3543300"/>
            <a:ext cx="690880" cy="19051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2" name="Picture 3" descr="http://memebase.com/wp-content/themes/vip/cheezcommon2/ragecomic/packs/determined/images/ChallengeAccepted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53200" y="2514600"/>
            <a:ext cx="2000250" cy="2095501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533400" y="4495800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PUT THE JELLY ON THE BREAD AND THEN PUT IT ALL IN YOUR MOUTH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867400" y="4495800"/>
            <a:ext cx="2667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Ilagay</a:t>
            </a:r>
            <a:r>
              <a:rPr lang="en-US" sz="1400" dirty="0" smtClean="0"/>
              <a:t> </a:t>
            </a:r>
            <a:r>
              <a:rPr lang="en-US" sz="1400" dirty="0" err="1" smtClean="0"/>
              <a:t>ang</a:t>
            </a:r>
            <a:r>
              <a:rPr lang="en-US" sz="1400" dirty="0" smtClean="0"/>
              <a:t> </a:t>
            </a:r>
            <a:r>
              <a:rPr lang="en-US" sz="1400" dirty="0" err="1" smtClean="0"/>
              <a:t>halaya</a:t>
            </a:r>
            <a:r>
              <a:rPr lang="en-US" sz="1400" dirty="0" smtClean="0"/>
              <a:t> SA </a:t>
            </a:r>
            <a:r>
              <a:rPr lang="en-US" sz="1400" dirty="0" err="1" smtClean="0"/>
              <a:t>tinapay</a:t>
            </a:r>
            <a:r>
              <a:rPr lang="en-US" sz="1400" dirty="0" smtClean="0"/>
              <a:t> AT </a:t>
            </a:r>
            <a:r>
              <a:rPr lang="en-US" sz="1400" dirty="0" err="1" smtClean="0"/>
              <a:t>pagkatapos</a:t>
            </a:r>
            <a:r>
              <a:rPr lang="en-US" sz="1400" dirty="0" smtClean="0"/>
              <a:t> ay </a:t>
            </a:r>
            <a:r>
              <a:rPr lang="en-US" sz="1400" dirty="0" err="1" smtClean="0"/>
              <a:t>ilagay</a:t>
            </a:r>
            <a:r>
              <a:rPr lang="en-US" sz="1400" dirty="0" smtClean="0"/>
              <a:t> </a:t>
            </a:r>
            <a:r>
              <a:rPr lang="en-US" sz="1400" dirty="0" err="1" smtClean="0"/>
              <a:t>ito</a:t>
            </a:r>
            <a:r>
              <a:rPr lang="en-US" sz="1400" dirty="0" smtClean="0"/>
              <a:t> LAHAT SA INYONG </a:t>
            </a:r>
            <a:r>
              <a:rPr lang="en-US" sz="1400" dirty="0" err="1" smtClean="0"/>
              <a:t>bibig</a:t>
            </a:r>
            <a:endParaRPr lang="en-US" sz="1400" dirty="0" smtClean="0"/>
          </a:p>
        </p:txBody>
      </p:sp>
      <p:sp>
        <p:nvSpPr>
          <p:cNvPr id="15" name="Rounded Rectangular Callout 14"/>
          <p:cNvSpPr/>
          <p:nvPr/>
        </p:nvSpPr>
        <p:spPr>
          <a:xfrm>
            <a:off x="304800" y="1828800"/>
            <a:ext cx="2362200" cy="609600"/>
          </a:xfrm>
          <a:prstGeom prst="wedgeRoundRectCallout">
            <a:avLst>
              <a:gd name="adj1" fmla="val -16323"/>
              <a:gd name="adj2" fmla="val 9453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You (the programmer)</a:t>
            </a:r>
            <a:endParaRPr lang="en-US" dirty="0"/>
          </a:p>
        </p:txBody>
      </p:sp>
      <p:sp>
        <p:nvSpPr>
          <p:cNvPr id="16" name="Rounded Rectangular Callout 15"/>
          <p:cNvSpPr/>
          <p:nvPr/>
        </p:nvSpPr>
        <p:spPr>
          <a:xfrm>
            <a:off x="990600" y="5638800"/>
            <a:ext cx="2743200" cy="762000"/>
          </a:xfrm>
          <a:prstGeom prst="wedgeRoundRectCallout">
            <a:avLst>
              <a:gd name="adj1" fmla="val -32916"/>
              <a:gd name="adj2" fmla="val -8487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u="sng" dirty="0" smtClean="0"/>
              <a:t>The computer program</a:t>
            </a:r>
            <a:endParaRPr lang="en-US" sz="2000" b="1" u="sng" dirty="0"/>
          </a:p>
        </p:txBody>
      </p:sp>
      <p:sp>
        <p:nvSpPr>
          <p:cNvPr id="17" name="Rounded Rectangular Callout 16"/>
          <p:cNvSpPr/>
          <p:nvPr/>
        </p:nvSpPr>
        <p:spPr>
          <a:xfrm>
            <a:off x="5105400" y="5638800"/>
            <a:ext cx="2514600" cy="609600"/>
          </a:xfrm>
          <a:prstGeom prst="wedgeRoundRectCallout">
            <a:avLst>
              <a:gd name="adj1" fmla="val 33104"/>
              <a:gd name="adj2" fmla="val -8458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Machine code</a:t>
            </a:r>
            <a:endParaRPr lang="en-US" dirty="0"/>
          </a:p>
        </p:txBody>
      </p:sp>
      <p:sp>
        <p:nvSpPr>
          <p:cNvPr id="18" name="Rounded Rectangular Callout 17"/>
          <p:cNvSpPr/>
          <p:nvPr/>
        </p:nvSpPr>
        <p:spPr>
          <a:xfrm>
            <a:off x="6019800" y="1828800"/>
            <a:ext cx="2514600" cy="609600"/>
          </a:xfrm>
          <a:prstGeom prst="wedgeRoundRectCallout">
            <a:avLst>
              <a:gd name="adj1" fmla="val 12627"/>
              <a:gd name="adj2" fmla="val 9599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computer</a:t>
            </a:r>
          </a:p>
          <a:p>
            <a:pPr algn="ctr"/>
            <a:r>
              <a:rPr lang="en-US" dirty="0" smtClean="0"/>
              <a:t>(your new best friend)</a:t>
            </a:r>
            <a:endParaRPr lang="en-US" dirty="0"/>
          </a:p>
        </p:txBody>
      </p:sp>
      <p:sp>
        <p:nvSpPr>
          <p:cNvPr id="19" name="Rounded Rectangular Callout 18"/>
          <p:cNvSpPr/>
          <p:nvPr/>
        </p:nvSpPr>
        <p:spPr>
          <a:xfrm>
            <a:off x="3048000" y="1752600"/>
            <a:ext cx="2514600" cy="609600"/>
          </a:xfrm>
          <a:prstGeom prst="wedgeRoundRectCallout">
            <a:avLst>
              <a:gd name="adj1" fmla="val 14040"/>
              <a:gd name="adj2" fmla="val 8580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compiler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Programming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Natural languages (e.g., English) are</a:t>
            </a:r>
          </a:p>
          <a:p>
            <a:pPr lvl="1"/>
            <a:r>
              <a:rPr lang="en-US" dirty="0" smtClean="0"/>
              <a:t>Ambiguous.</a:t>
            </a:r>
          </a:p>
          <a:p>
            <a:pPr lvl="1"/>
            <a:r>
              <a:rPr lang="en-US" dirty="0" smtClean="0"/>
              <a:t>Overly general.</a:t>
            </a:r>
          </a:p>
          <a:p>
            <a:pPr lvl="1"/>
            <a:r>
              <a:rPr lang="en-US" dirty="0" smtClean="0"/>
              <a:t>Difficult to translate (in fact, a big research field!).</a:t>
            </a:r>
          </a:p>
          <a:p>
            <a:r>
              <a:rPr lang="en-US" dirty="0" smtClean="0"/>
              <a:t>Solution: create specialized </a:t>
            </a:r>
            <a:r>
              <a:rPr lang="en-US" i="1" dirty="0" smtClean="0"/>
              <a:t>programming languages</a:t>
            </a:r>
            <a:r>
              <a:rPr lang="en-US" dirty="0" smtClean="0"/>
              <a:t> that are good at specifying instructions to computers.</a:t>
            </a:r>
          </a:p>
          <a:p>
            <a:r>
              <a:rPr lang="en-US" dirty="0" smtClean="0"/>
              <a:t>Examples: </a:t>
            </a:r>
            <a:r>
              <a:rPr lang="en-US" dirty="0" err="1" smtClean="0"/>
              <a:t>Ada</a:t>
            </a:r>
            <a:r>
              <a:rPr lang="en-US" dirty="0" smtClean="0"/>
              <a:t>, </a:t>
            </a:r>
            <a:r>
              <a:rPr lang="en-US" dirty="0" err="1" smtClean="0"/>
              <a:t>Algol</a:t>
            </a:r>
            <a:r>
              <a:rPr lang="en-US" dirty="0" smtClean="0"/>
              <a:t>, BASIC, C, C++, C#, CLOS, D, Eiffel, Fortran, F#, Haskell, and </a:t>
            </a:r>
            <a:r>
              <a:rPr lang="en-US" dirty="0" smtClean="0">
                <a:hlinkClick r:id="rId2"/>
              </a:rPr>
              <a:t>so many more</a:t>
            </a:r>
            <a:r>
              <a:rPr lang="en-US" dirty="0" smtClean="0"/>
              <a:t>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D47A-DBC9-41DF-9C6F-3E7C6ECEE9D8}" type="datetime1">
              <a:rPr lang="en-US" smtClean="0"/>
              <a:pPr/>
              <a:t>9/6/2011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The Java Programming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705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Created in 1990 by Sun Microsystems</a:t>
            </a:r>
          </a:p>
          <a:p>
            <a:pPr lvl="1"/>
            <a:r>
              <a:rPr lang="en-US" dirty="0" smtClean="0"/>
              <a:t>Alternative to C/C++</a:t>
            </a:r>
          </a:p>
          <a:p>
            <a:r>
              <a:rPr lang="en-US" dirty="0" smtClean="0"/>
              <a:t>Object-oriented language</a:t>
            </a:r>
          </a:p>
          <a:p>
            <a:pPr lvl="1"/>
            <a:r>
              <a:rPr lang="en-US" dirty="0" smtClean="0"/>
              <a:t>“(Almost) Everything is an object”</a:t>
            </a:r>
          </a:p>
          <a:p>
            <a:r>
              <a:rPr lang="en-US" dirty="0" smtClean="0"/>
              <a:t>Platform independent</a:t>
            </a:r>
          </a:p>
          <a:p>
            <a:pPr lvl="1"/>
            <a:r>
              <a:rPr lang="en-US" dirty="0" smtClean="0"/>
              <a:t>Java programs run on Windows, Mac, or Linux</a:t>
            </a:r>
          </a:p>
          <a:p>
            <a:r>
              <a:rPr lang="en-US" dirty="0" smtClean="0"/>
              <a:t>Most popular language out there</a:t>
            </a:r>
          </a:p>
          <a:p>
            <a:pPr lvl="1"/>
            <a:r>
              <a:rPr lang="en-US" dirty="0" smtClean="0"/>
              <a:t>See the </a:t>
            </a:r>
            <a:r>
              <a:rPr lang="en-US" dirty="0" smtClean="0">
                <a:hlinkClick r:id="rId2"/>
              </a:rPr>
              <a:t>TIOBE programming index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D47A-DBC9-41DF-9C6F-3E7C6ECEE9D8}" type="datetime1">
              <a:rPr lang="en-US" smtClean="0"/>
              <a:pPr/>
              <a:t>9/6/2011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32770" name="Picture 2" descr="http://upload.wikimedia.org/wikipedia/commons/thumb/4/40/Wave.svg/150px-Wave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2743200"/>
            <a:ext cx="1428750" cy="25717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1"/>
            <a:ext cx="8229600" cy="4876800"/>
          </a:xfrm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en-US" sz="4400" dirty="0" smtClean="0"/>
              <a:t>Our first computer program.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C6D4-DEAD-4E53-97AC-E65DD90AA784}" type="datetime1">
              <a:rPr lang="en-US" smtClean="0"/>
              <a:pPr/>
              <a:t>9/6/2011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57150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600" dirty="0" smtClean="0"/>
              <a:t>(</a:t>
            </a:r>
            <a:r>
              <a:rPr lang="en-US" sz="3600" dirty="0" err="1" smtClean="0"/>
              <a:t>jGRASP</a:t>
            </a:r>
            <a:r>
              <a:rPr lang="en-US" sz="3600" dirty="0" smtClean="0"/>
              <a:t> demonstration)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is computer science and computer programming?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Introductions and logistics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anatomy of a Java program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67623-D93C-4245-9D19-37FE325BE631}" type="datetime1">
              <a:rPr lang="en-US" smtClean="0"/>
              <a:pPr/>
              <a:t>9/6/2011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Our First Computer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p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ublic class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HelloWorld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public static void main(String[]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(“Hello World”!);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}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6D95-1D9A-49E7-82E0-2B44A99C6753}" type="datetime1">
              <a:rPr lang="en-US" smtClean="0"/>
              <a:pPr/>
              <a:t>9/6/2011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The Compilation Pipeline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0915A-E9F2-4E58-8F6C-E1C725BB49E9}" type="datetime1">
              <a:rPr lang="en-US" smtClean="0"/>
              <a:pPr/>
              <a:t>9/6/2011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7" name="Picture 2" descr="http://proxy01.heello.com/full/yuno.jpg?131302423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895600"/>
            <a:ext cx="1265863" cy="1295400"/>
          </a:xfrm>
          <a:prstGeom prst="rect">
            <a:avLst/>
          </a:prstGeom>
          <a:noFill/>
        </p:spPr>
      </p:pic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2667000"/>
            <a:ext cx="327152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9" name="Curved Connector 8"/>
          <p:cNvCxnSpPr>
            <a:stCxn id="7" idx="3"/>
            <a:endCxn id="8" idx="1"/>
          </p:cNvCxnSpPr>
          <p:nvPr/>
        </p:nvCxnSpPr>
        <p:spPr>
          <a:xfrm>
            <a:off x="1951663" y="3543300"/>
            <a:ext cx="639137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Curved Connector 9"/>
          <p:cNvCxnSpPr>
            <a:stCxn id="8" idx="3"/>
            <a:endCxn id="11" idx="1"/>
          </p:cNvCxnSpPr>
          <p:nvPr/>
        </p:nvCxnSpPr>
        <p:spPr>
          <a:xfrm>
            <a:off x="5862320" y="3543300"/>
            <a:ext cx="690880" cy="19051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1" name="Picture 3" descr="http://memebase.com/wp-content/themes/vip/cheezcommon2/ragecomic/packs/determined/images/ChallengeAccepted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53200" y="2514600"/>
            <a:ext cx="2000250" cy="2095501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228600" y="45720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[Step 1: write source code]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096000" y="46482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(Output: Java </a:t>
            </a:r>
            <a:r>
              <a:rPr lang="en-US" dirty="0" err="1" smtClean="0"/>
              <a:t>bytecodes</a:t>
            </a:r>
            <a:r>
              <a:rPr lang="en-US" dirty="0" smtClean="0"/>
              <a:t>)</a:t>
            </a:r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71600" y="5029200"/>
            <a:ext cx="1133475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58000" y="5029200"/>
            <a:ext cx="94297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7" name="TextBox 16"/>
          <p:cNvSpPr txBox="1"/>
          <p:nvPr/>
        </p:nvSpPr>
        <p:spPr>
          <a:xfrm>
            <a:off x="2133600" y="2209800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[Step 2: compile the source code]</a:t>
            </a:r>
            <a:endParaRPr lang="en-US" sz="2400" dirty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76400" y="16002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TextBox 18"/>
          <p:cNvSpPr txBox="1"/>
          <p:nvPr/>
        </p:nvSpPr>
        <p:spPr>
          <a:xfrm>
            <a:off x="2209800" y="16764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(In </a:t>
            </a:r>
            <a:r>
              <a:rPr lang="en-US" dirty="0" err="1" smtClean="0"/>
              <a:t>jGRASP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81400" y="1524000"/>
            <a:ext cx="36099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Running your compiled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9599"/>
          </a:xfrm>
        </p:spPr>
        <p:txBody>
          <a:bodyPr/>
          <a:lstStyle/>
          <a:p>
            <a:r>
              <a:rPr lang="en-US" dirty="0" smtClean="0"/>
              <a:t>Step 3: tell the computer to run your program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D47A-DBC9-41DF-9C6F-3E7C6ECEE9D8}" type="datetime1">
              <a:rPr lang="en-US" smtClean="0"/>
              <a:pPr/>
              <a:t>9/6/2011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3810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1371600" y="386717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(In </a:t>
            </a:r>
            <a:r>
              <a:rPr lang="en-US" dirty="0" err="1" smtClean="0"/>
              <a:t>jGRASP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pic>
        <p:nvPicPr>
          <p:cNvPr id="34820" name="Picture 4" descr="http://memebase.com/wp-content/themes/vip/cheezcommon2/ragecomic/packs/focused/images/Sweat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2057400"/>
            <a:ext cx="1672936" cy="1752600"/>
          </a:xfrm>
          <a:prstGeom prst="rect">
            <a:avLst/>
          </a:prstGeom>
          <a:noFill/>
          <a:effectLst/>
        </p:spPr>
      </p:pic>
      <p:pic>
        <p:nvPicPr>
          <p:cNvPr id="3482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3886200"/>
            <a:ext cx="306705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823" name="Picture 7" descr="http://memebase.com/wp-content/themes/vip/cheezcommon2/ragecomic/packs/happy/images/SoMuchWi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53200" y="4191000"/>
            <a:ext cx="2000250" cy="20955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The structure of a Java Program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D47A-DBC9-41DF-9C6F-3E7C6ECEE9D8}" type="datetime1">
              <a:rPr lang="en-US" smtClean="0"/>
              <a:pPr/>
              <a:t>9/6/2011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371600" y="2819400"/>
            <a:ext cx="6248400" cy="2209800"/>
          </a:xfrm>
          <a:ln>
            <a:noFill/>
          </a:ln>
        </p:spPr>
        <p:txBody>
          <a:bodyPr anchor="ctr">
            <a:normAutofit/>
          </a:bodyPr>
          <a:lstStyle/>
          <a:p>
            <a:pPr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p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ublic class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HelloWorld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public static void main(String[]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(“Hello World”!);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}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3352800" y="1752600"/>
            <a:ext cx="3048000" cy="914400"/>
          </a:xfrm>
          <a:prstGeom prst="wedgeRectCallout">
            <a:avLst>
              <a:gd name="adj1" fmla="val -33106"/>
              <a:gd name="adj2" fmla="val 850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</a:t>
            </a:r>
            <a:r>
              <a:rPr lang="en-US" i="1" dirty="0" smtClean="0"/>
              <a:t>class</a:t>
            </a:r>
            <a:r>
              <a:rPr lang="en-US" dirty="0" smtClean="0"/>
              <a:t> named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HelloWorld</a:t>
            </a:r>
            <a:r>
              <a:rPr lang="en-US" dirty="0" smtClean="0"/>
              <a:t>.</a:t>
            </a:r>
          </a:p>
          <a:p>
            <a:pPr algn="ctr"/>
            <a:r>
              <a:rPr lang="en-US" dirty="0" smtClean="0"/>
              <a:t>For now, classes are containers for our programs.</a:t>
            </a:r>
            <a:endParaRPr lang="en-US" dirty="0"/>
          </a:p>
        </p:txBody>
      </p:sp>
      <p:sp>
        <p:nvSpPr>
          <p:cNvPr id="10" name="Rectangular Callout 9"/>
          <p:cNvSpPr/>
          <p:nvPr/>
        </p:nvSpPr>
        <p:spPr>
          <a:xfrm>
            <a:off x="5334000" y="4572000"/>
            <a:ext cx="3200400" cy="1219200"/>
          </a:xfrm>
          <a:prstGeom prst="wedgeRectCallout">
            <a:avLst>
              <a:gd name="adj1" fmla="val 4555"/>
              <a:gd name="adj2" fmla="val -1163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</a:t>
            </a:r>
            <a:r>
              <a:rPr lang="en-US" i="1" dirty="0" smtClean="0"/>
              <a:t>method</a:t>
            </a:r>
            <a:r>
              <a:rPr lang="en-US" dirty="0" smtClean="0"/>
              <a:t> named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main</a:t>
            </a:r>
            <a:r>
              <a:rPr lang="en-US" dirty="0" smtClean="0"/>
              <a:t>.</a:t>
            </a:r>
          </a:p>
          <a:p>
            <a:pPr algn="ctr"/>
            <a:r>
              <a:rPr lang="en-US" dirty="0" smtClean="0">
                <a:latin typeface="Consolas" pitchFamily="49" charset="0"/>
                <a:cs typeface="Consolas" pitchFamily="49" charset="0"/>
              </a:rPr>
              <a:t>main</a:t>
            </a:r>
            <a:r>
              <a:rPr lang="en-US" dirty="0" smtClean="0"/>
              <a:t> is a special method because this is where the program begins execution.</a:t>
            </a:r>
            <a:endParaRPr lang="en-US" dirty="0"/>
          </a:p>
        </p:txBody>
      </p:sp>
      <p:sp>
        <p:nvSpPr>
          <p:cNvPr id="11" name="Rectangular Callout 10"/>
          <p:cNvSpPr/>
          <p:nvPr/>
        </p:nvSpPr>
        <p:spPr>
          <a:xfrm>
            <a:off x="1371600" y="4876800"/>
            <a:ext cx="3581400" cy="1371600"/>
          </a:xfrm>
          <a:prstGeom prst="wedgeRectCallout">
            <a:avLst>
              <a:gd name="adj1" fmla="val -8171"/>
              <a:gd name="adj2" fmla="val -1029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</a:t>
            </a:r>
            <a:r>
              <a:rPr lang="en-US" i="1" dirty="0" smtClean="0"/>
              <a:t>statement</a:t>
            </a:r>
            <a:r>
              <a:rPr lang="en-US" dirty="0" smtClean="0"/>
              <a:t>  that prints “Hello World” to the console. </a:t>
            </a:r>
          </a:p>
          <a:p>
            <a:pPr algn="ctr"/>
            <a:r>
              <a:rPr lang="en-US" dirty="0" smtClean="0"/>
              <a:t>Statements are commands to be executed by your program.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Syntax, syntax,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9599"/>
          </a:xfrm>
        </p:spPr>
        <p:txBody>
          <a:bodyPr/>
          <a:lstStyle/>
          <a:p>
            <a:r>
              <a:rPr lang="en-US" i="1" dirty="0" smtClean="0"/>
              <a:t>Syntax</a:t>
            </a:r>
            <a:r>
              <a:rPr lang="en-US" dirty="0" smtClean="0"/>
              <a:t>: the rules to form legal programs</a:t>
            </a:r>
            <a:endParaRPr lang="en-US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D47A-DBC9-41DF-9C6F-3E7C6ECEE9D8}" type="datetime1">
              <a:rPr lang="en-US" smtClean="0"/>
              <a:pPr/>
              <a:t>9/6/2011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33400" y="2362200"/>
            <a:ext cx="3429000" cy="3276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u="sng" dirty="0" smtClean="0"/>
              <a:t>Class template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 smtClean="0"/>
              <a:t>p</a:t>
            </a:r>
            <a:r>
              <a:rPr kumimoji="0" lang="en-US" sz="2400" b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ublic</a:t>
            </a:r>
            <a:r>
              <a:rPr kumimoji="0" lang="en-US" sz="24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class &lt;name&gt;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 smtClean="0"/>
              <a:t>  &lt;method&gt;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baseline="0" dirty="0" smtClean="0"/>
              <a:t>  </a:t>
            </a:r>
            <a:r>
              <a:rPr lang="en-US" sz="2400" dirty="0" smtClean="0"/>
              <a:t>&lt;method&gt;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baseline="0" dirty="0" smtClean="0"/>
              <a:t>  …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 smtClean="0"/>
              <a:t>  &lt;method&gt;</a:t>
            </a:r>
            <a:endParaRPr lang="en-US" sz="2400" baseline="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  <a:endParaRPr kumimoji="0" lang="en-US" sz="24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648200" y="2438400"/>
            <a:ext cx="3962400" cy="3276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u="sng" dirty="0" smtClean="0"/>
              <a:t>Method template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 smtClean="0"/>
              <a:t>public static void &lt;name&gt;(…) {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 smtClean="0"/>
              <a:t>  &lt;statement&gt; ;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 smtClean="0"/>
              <a:t>  …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 smtClean="0"/>
              <a:t>  &lt;statement&gt; ;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4267200"/>
            <a:ext cx="386715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Syntax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7772400" cy="457199"/>
          </a:xfrm>
        </p:spPr>
        <p:txBody>
          <a:bodyPr>
            <a:normAutofit fontScale="85000" lnSpcReduction="20000"/>
          </a:bodyPr>
          <a:lstStyle/>
          <a:p>
            <a:r>
              <a:rPr lang="en-US" i="1" dirty="0" smtClean="0"/>
              <a:t>Syntax errors </a:t>
            </a:r>
            <a:r>
              <a:rPr lang="en-US" dirty="0" smtClean="0"/>
              <a:t>occur when you violate a syntax rule.</a:t>
            </a:r>
            <a:endParaRPr lang="en-US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D47A-DBC9-41DF-9C6F-3E7C6ECEE9D8}" type="datetime1">
              <a:rPr lang="en-US" smtClean="0"/>
              <a:pPr/>
              <a:t>9/6/2011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2209800"/>
            <a:ext cx="6324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1  public class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HelloWorld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{</a:t>
            </a:r>
            <a:br>
              <a:rPr lang="en-US" dirty="0" smtClean="0">
                <a:latin typeface="Consolas" pitchFamily="49" charset="0"/>
                <a:cs typeface="Consolas" pitchFamily="49" charset="0"/>
              </a:rPr>
            </a:br>
            <a:r>
              <a:rPr lang="en-US" dirty="0" smtClean="0">
                <a:latin typeface="Consolas" pitchFamily="49" charset="0"/>
                <a:cs typeface="Consolas" pitchFamily="49" charset="0"/>
              </a:rPr>
              <a:t>2     public static void main(String[]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{</a:t>
            </a:r>
            <a:br>
              <a:rPr lang="en-US" dirty="0" smtClean="0">
                <a:latin typeface="Consolas" pitchFamily="49" charset="0"/>
                <a:cs typeface="Consolas" pitchFamily="49" charset="0"/>
              </a:rPr>
            </a:br>
            <a:r>
              <a:rPr lang="en-US" dirty="0" smtClean="0">
                <a:latin typeface="Consolas" pitchFamily="49" charset="0"/>
                <a:cs typeface="Consolas" pitchFamily="49" charset="0"/>
              </a:rPr>
              <a:t>3    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("Hello World!");</a:t>
            </a:r>
            <a:br>
              <a:rPr lang="en-US" dirty="0" smtClean="0">
                <a:latin typeface="Consolas" pitchFamily="49" charset="0"/>
                <a:cs typeface="Consolas" pitchFamily="49" charset="0"/>
              </a:rPr>
            </a:br>
            <a:r>
              <a:rPr lang="en-US" dirty="0" smtClean="0">
                <a:latin typeface="Consolas" pitchFamily="49" charset="0"/>
                <a:cs typeface="Consolas" pitchFamily="49" charset="0"/>
              </a:rPr>
              <a:t>4    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</a:t>
            </a:r>
            <a:br>
              <a:rPr lang="en-US" dirty="0" smtClean="0">
                <a:latin typeface="Consolas" pitchFamily="49" charset="0"/>
                <a:cs typeface="Consolas" pitchFamily="49" charset="0"/>
              </a:rPr>
            </a:br>
            <a:r>
              <a:rPr lang="en-US" dirty="0" smtClean="0">
                <a:latin typeface="Consolas" pitchFamily="49" charset="0"/>
                <a:cs typeface="Consolas" pitchFamily="49" charset="0"/>
              </a:rPr>
              <a:t>5    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("I like pie");</a:t>
            </a:r>
            <a:br>
              <a:rPr lang="en-US" dirty="0" smtClean="0">
                <a:latin typeface="Consolas" pitchFamily="49" charset="0"/>
                <a:cs typeface="Consolas" pitchFamily="49" charset="0"/>
              </a:rPr>
            </a:br>
            <a:r>
              <a:rPr lang="en-US" dirty="0" smtClean="0">
                <a:latin typeface="Consolas" pitchFamily="49" charset="0"/>
                <a:cs typeface="Consolas" pitchFamily="49" charset="0"/>
              </a:rPr>
              <a:t>6    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("I like pie a lot");</a:t>
            </a:r>
            <a:br>
              <a:rPr lang="en-US" dirty="0" smtClean="0">
                <a:latin typeface="Consolas" pitchFamily="49" charset="0"/>
                <a:cs typeface="Consolas" pitchFamily="49" charset="0"/>
              </a:rPr>
            </a:br>
            <a:r>
              <a:rPr lang="en-US" dirty="0" smtClean="0">
                <a:latin typeface="Consolas" pitchFamily="49" charset="0"/>
                <a:cs typeface="Consolas" pitchFamily="49" charset="0"/>
              </a:rPr>
              <a:t>7     }</a:t>
            </a:r>
            <a:br>
              <a:rPr lang="en-US" dirty="0" smtClean="0">
                <a:latin typeface="Consolas" pitchFamily="49" charset="0"/>
                <a:cs typeface="Consolas" pitchFamily="49" charset="0"/>
              </a:rPr>
            </a:br>
            <a:r>
              <a:rPr lang="en-US" dirty="0" smtClean="0">
                <a:latin typeface="Consolas" pitchFamily="49" charset="0"/>
                <a:cs typeface="Consolas" pitchFamily="49" charset="0"/>
              </a:rPr>
              <a:t>8  }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Rectangular Callout 9"/>
          <p:cNvSpPr/>
          <p:nvPr/>
        </p:nvSpPr>
        <p:spPr>
          <a:xfrm>
            <a:off x="228600" y="4648200"/>
            <a:ext cx="1600200" cy="838200"/>
          </a:xfrm>
          <a:prstGeom prst="wedgeRectCallout">
            <a:avLst>
              <a:gd name="adj1" fmla="val -21872"/>
              <a:gd name="adj2" fmla="val -723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Line numbers.  Not part of the program.</a:t>
            </a:r>
            <a:endParaRPr lang="en-US" dirty="0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72400" y="32766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3" name="Shape 12"/>
          <p:cNvCxnSpPr>
            <a:endCxn id="11" idx="0"/>
          </p:cNvCxnSpPr>
          <p:nvPr/>
        </p:nvCxnSpPr>
        <p:spPr>
          <a:xfrm flipV="1">
            <a:off x="6934200" y="3276600"/>
            <a:ext cx="1104900" cy="76200"/>
          </a:xfrm>
          <a:prstGeom prst="curvedConnector4">
            <a:avLst>
              <a:gd name="adj1" fmla="val 58244"/>
              <a:gd name="adj2" fmla="val 705454"/>
            </a:avLst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Shape 14"/>
          <p:cNvCxnSpPr>
            <a:stCxn id="11" idx="2"/>
            <a:endCxn id="35842" idx="3"/>
          </p:cNvCxnSpPr>
          <p:nvPr/>
        </p:nvCxnSpPr>
        <p:spPr>
          <a:xfrm rot="5400000">
            <a:off x="6491288" y="3395662"/>
            <a:ext cx="1133475" cy="1962150"/>
          </a:xfrm>
          <a:prstGeom prst="curvedConnector2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553200" y="5181600"/>
            <a:ext cx="190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Need to fix syntax errors before your program can be compiled!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Naming and Identifiers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In Java, names have several restrictions.</a:t>
            </a:r>
          </a:p>
          <a:p>
            <a:pPr lvl="1"/>
            <a:r>
              <a:rPr lang="en-US" i="1" dirty="0" smtClean="0"/>
              <a:t>Must not </a:t>
            </a:r>
            <a:r>
              <a:rPr lang="en-US" dirty="0" smtClean="0"/>
              <a:t>be a reserved </a:t>
            </a:r>
            <a:r>
              <a:rPr lang="en-US" i="1" dirty="0" smtClean="0"/>
              <a:t>keyword</a:t>
            </a:r>
            <a:r>
              <a:rPr lang="en-US" dirty="0" smtClean="0"/>
              <a:t> (e.g.,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 smtClean="0"/>
              <a:t>,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class</a:t>
            </a:r>
            <a:r>
              <a:rPr lang="en-US" dirty="0" smtClean="0">
                <a:cs typeface="Consolas" pitchFamily="49" charset="0"/>
              </a:rPr>
              <a:t>).</a:t>
            </a:r>
            <a:endParaRPr lang="en-US" dirty="0" smtClean="0"/>
          </a:p>
          <a:p>
            <a:pPr lvl="2"/>
            <a:r>
              <a:rPr lang="en-US" dirty="0" smtClean="0"/>
              <a:t>Many others, see page 20 of the text for the complete list.</a:t>
            </a:r>
          </a:p>
          <a:p>
            <a:pPr lvl="1"/>
            <a:r>
              <a:rPr lang="en-US" i="1" dirty="0" smtClean="0"/>
              <a:t>Must</a:t>
            </a:r>
            <a:r>
              <a:rPr lang="en-US" dirty="0" smtClean="0"/>
              <a:t> start with a letter, _ (underscore), or $.</a:t>
            </a:r>
          </a:p>
          <a:p>
            <a:pPr lvl="1"/>
            <a:r>
              <a:rPr lang="en-US" dirty="0" smtClean="0"/>
              <a:t>Otherwise can contain, letters, numbers, _, or $.</a:t>
            </a:r>
          </a:p>
          <a:p>
            <a:pPr lvl="1"/>
            <a:r>
              <a:rPr lang="en-US" dirty="0" smtClean="0">
                <a:cs typeface="Consolas" pitchFamily="49" charset="0"/>
              </a:rPr>
              <a:t>E.g.,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HelloWorld42</a:t>
            </a:r>
            <a:r>
              <a:rPr lang="en-US" dirty="0" smtClean="0"/>
              <a:t> is valid,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12HelloWorld</a:t>
            </a:r>
            <a:r>
              <a:rPr lang="en-US" dirty="0" smtClean="0"/>
              <a:t> is not.</a:t>
            </a:r>
          </a:p>
          <a:p>
            <a:r>
              <a:rPr lang="en-US" dirty="0" smtClean="0"/>
              <a:t>Java is a </a:t>
            </a:r>
            <a:r>
              <a:rPr lang="en-US" i="1" dirty="0" smtClean="0"/>
              <a:t>case-sensitive</a:t>
            </a:r>
            <a:r>
              <a:rPr lang="en-US" dirty="0" smtClean="0"/>
              <a:t> language.</a:t>
            </a:r>
          </a:p>
          <a:p>
            <a:pPr lvl="1"/>
            <a:r>
              <a:rPr lang="en-US" dirty="0" smtClean="0"/>
              <a:t>E.g.,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main</a:t>
            </a:r>
            <a:r>
              <a:rPr lang="en-US" dirty="0" smtClean="0"/>
              <a:t> and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Main</a:t>
            </a:r>
            <a:r>
              <a:rPr lang="en-US" dirty="0" smtClean="0"/>
              <a:t> are different names.</a:t>
            </a:r>
          </a:p>
          <a:p>
            <a:r>
              <a:rPr lang="en-US" dirty="0" smtClean="0"/>
              <a:t>The name of a class must match its containing Java file</a:t>
            </a:r>
          </a:p>
          <a:p>
            <a:pPr lvl="1"/>
            <a:r>
              <a:rPr lang="en-US" dirty="0" smtClean="0"/>
              <a:t>E.g., the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HelloWorld</a:t>
            </a:r>
            <a:r>
              <a:rPr lang="en-US" i="1" dirty="0" smtClean="0"/>
              <a:t> </a:t>
            </a:r>
            <a:r>
              <a:rPr lang="en-US" dirty="0" smtClean="0"/>
              <a:t>class is found in </a:t>
            </a:r>
            <a:r>
              <a:rPr lang="en-US" i="1" dirty="0" smtClean="0"/>
              <a:t>HelloWorld.java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D47A-DBC9-41DF-9C6F-3E7C6ECEE9D8}" type="datetime1">
              <a:rPr lang="en-US" smtClean="0"/>
              <a:pPr/>
              <a:t>9/6/2011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/>
              <a:t>System.out.println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799"/>
          </a:xfrm>
        </p:spPr>
        <p:txBody>
          <a:bodyPr>
            <a:normAutofit/>
          </a:bodyPr>
          <a:lstStyle/>
          <a:p>
            <a:r>
              <a:rPr lang="en-US" dirty="0" smtClean="0"/>
              <a:t>Prints to the screen or </a:t>
            </a:r>
            <a:r>
              <a:rPr lang="en-US" i="1" dirty="0" smtClean="0"/>
              <a:t>console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How to pronounce it: </a:t>
            </a:r>
            <a:r>
              <a:rPr lang="en-US" i="1" dirty="0" smtClean="0"/>
              <a:t>print</a:t>
            </a:r>
            <a:r>
              <a:rPr lang="en-US" dirty="0" smtClean="0"/>
              <a:t>-</a:t>
            </a:r>
            <a:r>
              <a:rPr lang="en-US" dirty="0" err="1" smtClean="0"/>
              <a:t>lin</a:t>
            </a:r>
            <a:endParaRPr lang="en-US" dirty="0" smtClean="0"/>
          </a:p>
          <a:p>
            <a:r>
              <a:rPr lang="en-US" dirty="0" smtClean="0"/>
              <a:t>Two uses:</a:t>
            </a:r>
          </a:p>
          <a:p>
            <a:pPr lvl="1"/>
            <a:r>
              <a:rPr lang="en-US" dirty="0" err="1" smtClean="0"/>
              <a:t>System.out.println</a:t>
            </a:r>
            <a:r>
              <a:rPr lang="en-US" dirty="0" smtClean="0"/>
              <a:t>(“</a:t>
            </a:r>
            <a:r>
              <a:rPr lang="en-US" dirty="0" err="1" smtClean="0"/>
              <a:t>msg</a:t>
            </a:r>
            <a:r>
              <a:rPr lang="en-US" dirty="0" smtClean="0"/>
              <a:t>”) prints </a:t>
            </a:r>
            <a:r>
              <a:rPr lang="en-US" dirty="0" err="1" smtClean="0"/>
              <a:t>msg</a:t>
            </a:r>
            <a:r>
              <a:rPr lang="en-US" dirty="0" smtClean="0"/>
              <a:t> to the screen along with a newline.</a:t>
            </a:r>
          </a:p>
          <a:p>
            <a:pPr lvl="1"/>
            <a:r>
              <a:rPr lang="en-US" dirty="0" err="1" smtClean="0"/>
              <a:t>System.out.println</a:t>
            </a:r>
            <a:r>
              <a:rPr lang="en-US" dirty="0" smtClean="0"/>
              <a:t>() prints a newline.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D47A-DBC9-41DF-9C6F-3E7C6ECEE9D8}" type="datetime1">
              <a:rPr lang="en-US" smtClean="0"/>
              <a:pPr/>
              <a:t>9/6/2011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</a:t>
            </a:r>
            <a:r>
              <a:rPr lang="en-US" i="1" dirty="0" smtClean="0"/>
              <a:t> string</a:t>
            </a:r>
            <a:r>
              <a:rPr lang="en-US" dirty="0" smtClean="0"/>
              <a:t> is a piece of data that represents text.</a:t>
            </a:r>
          </a:p>
          <a:p>
            <a:pPr lvl="1"/>
            <a:r>
              <a:rPr lang="en-US" dirty="0" smtClean="0"/>
              <a:t>E.g., to be </a:t>
            </a:r>
            <a:r>
              <a:rPr lang="en-US" dirty="0" err="1" smtClean="0"/>
              <a:t>println’ed</a:t>
            </a:r>
            <a:r>
              <a:rPr lang="en-US" dirty="0" smtClean="0"/>
              <a:t> to the console.</a:t>
            </a:r>
          </a:p>
          <a:p>
            <a:r>
              <a:rPr lang="en-US" dirty="0" smtClean="0"/>
              <a:t>Syntax: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“text goes here”</a:t>
            </a:r>
          </a:p>
          <a:p>
            <a:pPr lvl="1"/>
            <a:r>
              <a:rPr lang="en-US" dirty="0" smtClean="0"/>
              <a:t>Text surrounded by quotes.</a:t>
            </a:r>
          </a:p>
          <a:p>
            <a:r>
              <a:rPr lang="en-US" dirty="0" smtClean="0"/>
              <a:t>Restrictions:</a:t>
            </a:r>
          </a:p>
          <a:p>
            <a:pPr lvl="1"/>
            <a:r>
              <a:rPr lang="en-US" dirty="0" smtClean="0"/>
              <a:t>Cannot span over multiple lines</a:t>
            </a:r>
          </a:p>
          <a:p>
            <a:pPr lvl="2">
              <a:buNone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“this is a</a:t>
            </a:r>
          </a:p>
          <a:p>
            <a:pPr lvl="2">
              <a:buNone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 syntax error!”</a:t>
            </a:r>
          </a:p>
          <a:p>
            <a:pPr lvl="1"/>
            <a:r>
              <a:rPr lang="en-US" dirty="0" smtClean="0"/>
              <a:t>Cannot contain a quotation mark</a:t>
            </a:r>
          </a:p>
          <a:p>
            <a:pPr lvl="2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“when does this string begin” and end?”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D47A-DBC9-41DF-9C6F-3E7C6ECEE9D8}" type="datetime1">
              <a:rPr lang="en-US" smtClean="0"/>
              <a:pPr/>
              <a:t>9/6/2011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Escape 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i="1" dirty="0" smtClean="0"/>
              <a:t>Escape sequences</a:t>
            </a:r>
            <a:r>
              <a:rPr lang="en-US" dirty="0" smtClean="0"/>
              <a:t> allow us to write special characters in strings.</a:t>
            </a:r>
          </a:p>
          <a:p>
            <a:pPr lvl="1"/>
            <a:r>
              <a:rPr lang="en-US" dirty="0" smtClean="0"/>
              <a:t>Quotation mark: 	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\”</a:t>
            </a:r>
          </a:p>
          <a:p>
            <a:pPr lvl="1"/>
            <a:r>
              <a:rPr lang="en-US" dirty="0" smtClean="0"/>
              <a:t>Tab character: 	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\t</a:t>
            </a:r>
          </a:p>
          <a:p>
            <a:pPr lvl="1"/>
            <a:r>
              <a:rPr lang="en-US" dirty="0" smtClean="0"/>
              <a:t>Newline character: 	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\n</a:t>
            </a:r>
            <a:endParaRPr lang="en-US" dirty="0" smtClean="0">
              <a:cs typeface="Consolas" pitchFamily="49" charset="0"/>
            </a:endParaRPr>
          </a:p>
          <a:p>
            <a:pPr lvl="1"/>
            <a:r>
              <a:rPr lang="en-US" dirty="0" smtClean="0">
                <a:cs typeface="Consolas" pitchFamily="49" charset="0"/>
              </a:rPr>
              <a:t>Backslash:		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\\</a:t>
            </a:r>
          </a:p>
          <a:p>
            <a:r>
              <a:rPr lang="en-US" dirty="0" smtClean="0">
                <a:cs typeface="Consolas" pitchFamily="49" charset="0"/>
              </a:rPr>
              <a:t>Ex: </a:t>
            </a:r>
            <a:r>
              <a:rPr lang="en-US" sz="2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(“\\\\\”\”\”\”\\”);</a:t>
            </a:r>
            <a:endParaRPr lang="en-US" dirty="0" smtClean="0">
              <a:cs typeface="Consolas" pitchFamily="49" charset="0"/>
            </a:endParaRPr>
          </a:p>
          <a:p>
            <a:pPr lvl="1"/>
            <a:r>
              <a:rPr lang="en-US" dirty="0" smtClean="0">
                <a:cs typeface="Consolas" pitchFamily="49" charset="0"/>
              </a:rPr>
              <a:t>prints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\\””””\</a:t>
            </a:r>
            <a:r>
              <a:rPr lang="en-US" dirty="0" smtClean="0">
                <a:cs typeface="Consolas" pitchFamily="49" charset="0"/>
              </a:rPr>
              <a:t> to the console!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D47A-DBC9-41DF-9C6F-3E7C6ECEE9D8}" type="datetime1">
              <a:rPr lang="en-US" smtClean="0"/>
              <a:pPr/>
              <a:t>9/6/2011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1"/>
            <a:ext cx="8229600" cy="4876800"/>
          </a:xfrm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en-US" sz="4400" dirty="0" smtClean="0"/>
              <a:t>What is computer programming?</a:t>
            </a:r>
          </a:p>
          <a:p>
            <a:pPr algn="ctr">
              <a:buNone/>
            </a:pPr>
            <a:r>
              <a:rPr lang="en-US" sz="4400" dirty="0" smtClean="0"/>
              <a:t>What is computer science?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C6D4-DEAD-4E53-97AC-E65DD90AA784}" type="datetime1">
              <a:rPr lang="en-US" smtClean="0"/>
              <a:pPr/>
              <a:t>9/6/2011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57150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600" dirty="0" smtClean="0"/>
              <a:t>(By demonstration!)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What is Computer Science?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09800"/>
            <a:ext cx="8229600" cy="33528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numCol="2">
            <a:normAutofit fontScale="70000" lnSpcReduction="20000"/>
          </a:bodyPr>
          <a:lstStyle/>
          <a:p>
            <a:pPr lvl="1"/>
            <a:r>
              <a:rPr lang="en-US" dirty="0" smtClean="0"/>
              <a:t>Programming languages</a:t>
            </a:r>
          </a:p>
          <a:p>
            <a:pPr lvl="1"/>
            <a:r>
              <a:rPr lang="en-US" dirty="0" smtClean="0"/>
              <a:t>Software engineering</a:t>
            </a:r>
          </a:p>
          <a:p>
            <a:pPr lvl="1"/>
            <a:r>
              <a:rPr lang="en-US" dirty="0" smtClean="0"/>
              <a:t>Artificial intelligence/machine learning</a:t>
            </a:r>
          </a:p>
          <a:p>
            <a:pPr lvl="1"/>
            <a:r>
              <a:rPr lang="en-US" dirty="0" smtClean="0"/>
              <a:t>Graphics</a:t>
            </a:r>
          </a:p>
          <a:p>
            <a:pPr lvl="1"/>
            <a:r>
              <a:rPr lang="en-US" dirty="0" smtClean="0"/>
              <a:t>Computer architecture</a:t>
            </a:r>
          </a:p>
          <a:p>
            <a:pPr lvl="1"/>
            <a:r>
              <a:rPr lang="en-US" dirty="0" smtClean="0"/>
              <a:t>Compilers</a:t>
            </a:r>
            <a:endParaRPr lang="en-US" dirty="0"/>
          </a:p>
          <a:p>
            <a:pPr lvl="1"/>
            <a:r>
              <a:rPr lang="en-US" dirty="0" smtClean="0"/>
              <a:t>Embedded and real-time systems</a:t>
            </a:r>
          </a:p>
          <a:p>
            <a:pPr lvl="1"/>
            <a:r>
              <a:rPr lang="en-US" dirty="0" smtClean="0"/>
              <a:t>Formal methods</a:t>
            </a:r>
          </a:p>
          <a:p>
            <a:pPr lvl="1"/>
            <a:r>
              <a:rPr lang="en-US" dirty="0" smtClean="0"/>
              <a:t>Theory of computation</a:t>
            </a:r>
          </a:p>
          <a:p>
            <a:pPr lvl="1"/>
            <a:r>
              <a:rPr lang="en-US" dirty="0" smtClean="0"/>
              <a:t>Computer security and privacy</a:t>
            </a:r>
          </a:p>
          <a:p>
            <a:pPr lvl="1"/>
            <a:r>
              <a:rPr lang="en-US" dirty="0" smtClean="0"/>
              <a:t>Databases and data management</a:t>
            </a:r>
          </a:p>
          <a:p>
            <a:pPr lvl="1"/>
            <a:r>
              <a:rPr lang="en-US" dirty="0" smtClean="0"/>
              <a:t>Operating systems and networking</a:t>
            </a:r>
            <a:endParaRPr lang="en-US" dirty="0"/>
          </a:p>
          <a:p>
            <a:pPr lvl="1"/>
            <a:r>
              <a:rPr lang="en-US" dirty="0" smtClean="0"/>
              <a:t>Mobile, distributed, and ubiquitous systems</a:t>
            </a:r>
          </a:p>
          <a:p>
            <a:pPr lvl="1"/>
            <a:r>
              <a:rPr lang="en-US" dirty="0" smtClean="0"/>
              <a:t>Computational biology</a:t>
            </a:r>
          </a:p>
          <a:p>
            <a:pPr lvl="1"/>
            <a:r>
              <a:rPr lang="en-US" dirty="0" smtClean="0"/>
              <a:t>Algorithms and complexity analysis</a:t>
            </a:r>
          </a:p>
          <a:p>
            <a:pPr lvl="1"/>
            <a:r>
              <a:rPr lang="en-US" dirty="0" smtClean="0"/>
              <a:t>Human-computer interaction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D47A-DBC9-41DF-9C6F-3E7C6ECEE9D8}" type="datetime1">
              <a:rPr lang="en-US" smtClean="0"/>
              <a:pPr/>
              <a:t>9/6/2011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5715000"/>
            <a:ext cx="8229600" cy="609600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marL="285750" indent="-285750" algn="ctr">
              <a:spcBef>
                <a:spcPct val="20000"/>
              </a:spcBef>
            </a:pPr>
            <a:r>
              <a:rPr lang="en-US" sz="2800" i="1" dirty="0" smtClean="0"/>
              <a:t>What unifies all these crazy, different things?</a:t>
            </a:r>
            <a:endParaRPr kumimoji="0" lang="en-US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600200"/>
            <a:ext cx="8229600" cy="533400"/>
          </a:xfrm>
          <a:prstGeom prst="rect">
            <a:avLst/>
          </a:prstGeom>
        </p:spPr>
        <p:txBody>
          <a:bodyPr vert="horz" lIns="91440" tIns="45720" rIns="91440" bIns="45720" numCol="1" rtlCol="0" anchor="t">
            <a:normAutofit/>
          </a:bodyPr>
          <a:lstStyle/>
          <a:p>
            <a:pPr marL="285750" indent="-285750" algn="ctr">
              <a:spcBef>
                <a:spcPct val="20000"/>
              </a:spcBef>
            </a:pP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“Computer</a:t>
            </a:r>
            <a:r>
              <a:rPr kumimoji="0" lang="en-US" sz="28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programming is not computer science”</a:t>
            </a:r>
            <a:endParaRPr kumimoji="0" lang="en-US" sz="28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Algorithmic Thinking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85999"/>
          </a:xfrm>
        </p:spPr>
        <p:txBody>
          <a:bodyPr>
            <a:normAutofit/>
          </a:bodyPr>
          <a:lstStyle/>
          <a:p>
            <a:r>
              <a:rPr lang="en-US" i="1" dirty="0" smtClean="0"/>
              <a:t>Algorithm</a:t>
            </a:r>
            <a:r>
              <a:rPr lang="en-US" dirty="0" smtClean="0"/>
              <a:t>:  a step-by-step procedure to solve a problem</a:t>
            </a:r>
          </a:p>
          <a:p>
            <a:r>
              <a:rPr lang="en-US" b="1" i="1" dirty="0" smtClean="0"/>
              <a:t>Algorithmic thinking</a:t>
            </a:r>
            <a:r>
              <a:rPr lang="en-US" i="1" dirty="0" smtClean="0"/>
              <a:t>:</a:t>
            </a:r>
            <a:r>
              <a:rPr lang="en-US" dirty="0" smtClean="0"/>
              <a:t> a structured approach to problem solving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D47A-DBC9-41DF-9C6F-3E7C6ECEE9D8}" type="datetime1">
              <a:rPr lang="en-US" smtClean="0"/>
              <a:pPr/>
              <a:t>9/6/2011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4038600"/>
            <a:ext cx="8229600" cy="20573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3200" i="1" dirty="0"/>
              <a:t>It represents a universally applicable </a:t>
            </a:r>
            <a:r>
              <a:rPr lang="en-US" sz="3200" i="1" dirty="0" smtClean="0"/>
              <a:t>attitude and </a:t>
            </a:r>
            <a:r>
              <a:rPr lang="en-US" sz="3200" i="1" dirty="0"/>
              <a:t>skill set everyone, not </a:t>
            </a:r>
            <a:r>
              <a:rPr lang="en-US" sz="3200" i="1" dirty="0" smtClean="0"/>
              <a:t>just computer </a:t>
            </a:r>
            <a:r>
              <a:rPr lang="en-US" sz="3200" i="1" dirty="0"/>
              <a:t>scientists, would be eager to learn and </a:t>
            </a:r>
            <a:r>
              <a:rPr lang="en-US" sz="3200" i="1" dirty="0" smtClean="0"/>
              <a:t>use.</a:t>
            </a:r>
          </a:p>
          <a:p>
            <a:pPr marL="342900" lvl="0" indent="-342900" algn="r">
              <a:spcBef>
                <a:spcPct val="20000"/>
              </a:spcBef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Jeannette M. Wing (CMU professor)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The Three Skills of Algorithmic Thinking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Precision</a:t>
            </a:r>
          </a:p>
          <a:p>
            <a:pPr lvl="1"/>
            <a:r>
              <a:rPr lang="en-US" dirty="0" smtClean="0"/>
              <a:t>“Accurately and completely describe how to solve a problem”</a:t>
            </a:r>
          </a:p>
          <a:p>
            <a:r>
              <a:rPr lang="en-US" i="1" dirty="0" smtClean="0"/>
              <a:t>Decomposition</a:t>
            </a:r>
          </a:p>
          <a:p>
            <a:pPr lvl="1"/>
            <a:r>
              <a:rPr lang="en-US" dirty="0" smtClean="0"/>
              <a:t>“Break up a big problem into smaller ones.”</a:t>
            </a:r>
          </a:p>
          <a:p>
            <a:r>
              <a:rPr lang="en-US" i="1" dirty="0" smtClean="0"/>
              <a:t>Abstraction</a:t>
            </a:r>
            <a:endParaRPr lang="en-US" dirty="0" smtClean="0"/>
          </a:p>
          <a:p>
            <a:pPr lvl="1"/>
            <a:r>
              <a:rPr lang="en-US" dirty="0" smtClean="0"/>
              <a:t>“Recognize that several problems are the same.”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88E6E-F06E-4BCC-96F5-76FE056F6FBC}" type="datetime1">
              <a:rPr lang="en-US" smtClean="0"/>
              <a:pPr/>
              <a:t>9/6/2011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How are CS and Programming </a:t>
            </a:r>
            <a:r>
              <a:rPr lang="en-US" dirty="0"/>
              <a:t>R</a:t>
            </a:r>
            <a:r>
              <a:rPr lang="en-US" dirty="0" smtClean="0"/>
              <a:t>elated?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733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It has often been said that a person does not really understand something until after teaching it to someone else. Actually a person does not </a:t>
            </a:r>
            <a:r>
              <a:rPr lang="en-US" i="1" dirty="0"/>
              <a:t>really</a:t>
            </a:r>
            <a:r>
              <a:rPr lang="en-US" dirty="0"/>
              <a:t> understand something until after teaching it to a </a:t>
            </a:r>
            <a:r>
              <a:rPr lang="en-US" i="1" dirty="0"/>
              <a:t>computer</a:t>
            </a:r>
            <a:r>
              <a:rPr lang="en-US" dirty="0"/>
              <a:t>, i.e., expressing it as an algorithm</a:t>
            </a:r>
            <a:r>
              <a:rPr lang="en-US" dirty="0" smtClean="0"/>
              <a:t>.</a:t>
            </a:r>
          </a:p>
          <a:p>
            <a:pPr algn="r">
              <a:buNone/>
            </a:pPr>
            <a:r>
              <a:rPr lang="en-US" dirty="0" smtClean="0"/>
              <a:t>- Donald Knuth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43198-6E05-4094-B6F1-7A1691036882}" type="datetime1">
              <a:rPr lang="en-US" smtClean="0"/>
              <a:pPr/>
              <a:t>9/6/2011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What is Computer Programming?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33600"/>
          </a:xfrm>
        </p:spPr>
        <p:txBody>
          <a:bodyPr/>
          <a:lstStyle/>
          <a:p>
            <a:r>
              <a:rPr lang="en-US" dirty="0" smtClean="0"/>
              <a:t>Two things for our purposes:</a:t>
            </a:r>
          </a:p>
          <a:p>
            <a:pPr lvl="1"/>
            <a:r>
              <a:rPr lang="en-US" i="1" dirty="0" smtClean="0"/>
              <a:t>A way to practice algorithmic thinking skills in a concrete way</a:t>
            </a:r>
            <a:endParaRPr lang="en-US" dirty="0" smtClean="0"/>
          </a:p>
          <a:p>
            <a:pPr lvl="1"/>
            <a:r>
              <a:rPr lang="en-US" i="1" dirty="0" smtClean="0"/>
              <a:t>A practical skill you can use in your own job</a:t>
            </a:r>
            <a:endParaRPr lang="en-US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D47A-DBC9-41DF-9C6F-3E7C6ECEE9D8}" type="datetime1">
              <a:rPr lang="en-US" smtClean="0"/>
              <a:pPr/>
              <a:t>9/6/2011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3962400"/>
            <a:ext cx="8229600" cy="21336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marL="342900"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While</a:t>
            </a:r>
            <a:r>
              <a:rPr kumimoji="0" lang="en-US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computer programming is not computer science, programming allows us to exercise the core skills that all computer scientists possess.  Also, sharpening our algorithmic thinking makes us better programmers!</a:t>
            </a: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486399"/>
          </a:xfrm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en-US" sz="4400" dirty="0" smtClean="0"/>
              <a:t>Logistics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C6D4-DEAD-4E53-97AC-E65DD90AA784}" type="datetime1">
              <a:rPr lang="en-US" smtClean="0"/>
              <a:pPr/>
              <a:t>9/6/2011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1107</TotalTime>
  <Words>1561</Words>
  <Application>Microsoft Office PowerPoint</Application>
  <PresentationFormat>On-screen Show (4:3)</PresentationFormat>
  <Paragraphs>292</Paragraphs>
  <Slides>29</Slides>
  <Notes>1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CIS 110: Introduction to Computer Programming</vt:lpstr>
      <vt:lpstr>Outline</vt:lpstr>
      <vt:lpstr>Slide 3</vt:lpstr>
      <vt:lpstr>What is Computer Science?</vt:lpstr>
      <vt:lpstr>Algorithmic Thinking</vt:lpstr>
      <vt:lpstr>The Three Skills of Algorithmic Thinking</vt:lpstr>
      <vt:lpstr>How are CS and Programming Related?</vt:lpstr>
      <vt:lpstr>What is Computer Programming?</vt:lpstr>
      <vt:lpstr>Slide 9</vt:lpstr>
      <vt:lpstr>About me</vt:lpstr>
      <vt:lpstr>CIS 110: the Highlights</vt:lpstr>
      <vt:lpstr>CIS 110 vs. CIS 120</vt:lpstr>
      <vt:lpstr>Slide 13</vt:lpstr>
      <vt:lpstr>What is a Computer Program?</vt:lpstr>
      <vt:lpstr>Translation</vt:lpstr>
      <vt:lpstr>The analogy revealed</vt:lpstr>
      <vt:lpstr>Programming Languages</vt:lpstr>
      <vt:lpstr>The Java Programming Language</vt:lpstr>
      <vt:lpstr>Slide 19</vt:lpstr>
      <vt:lpstr>Our First Computer Program</vt:lpstr>
      <vt:lpstr>The Compilation Pipeline</vt:lpstr>
      <vt:lpstr>Running your compiled program</vt:lpstr>
      <vt:lpstr>The structure of a Java Program</vt:lpstr>
      <vt:lpstr>Syntax, syntax, syntax</vt:lpstr>
      <vt:lpstr>Syntax errors</vt:lpstr>
      <vt:lpstr>Naming and Identifiers</vt:lpstr>
      <vt:lpstr>System.out.println</vt:lpstr>
      <vt:lpstr>Strings</vt:lpstr>
      <vt:lpstr>Escape sequences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kambing</dc:creator>
  <cp:lastModifiedBy>kambing</cp:lastModifiedBy>
  <cp:revision>172</cp:revision>
  <dcterms:created xsi:type="dcterms:W3CDTF">2011-09-04T20:02:57Z</dcterms:created>
  <dcterms:modified xsi:type="dcterms:W3CDTF">2011-09-07T02:30:33Z</dcterms:modified>
</cp:coreProperties>
</file>