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93" r:id="rId11"/>
    <p:sldId id="283" r:id="rId12"/>
    <p:sldId id="284" r:id="rId13"/>
    <p:sldId id="285" r:id="rId14"/>
    <p:sldId id="286" r:id="rId15"/>
    <p:sldId id="287" r:id="rId16"/>
    <p:sldId id="288" r:id="rId17"/>
    <p:sldId id="290" r:id="rId18"/>
    <p:sldId id="291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F682A86-B0AE-4614-A53A-45398197647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352F54C-D14F-47BC-BDAA-0074CFF2E0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 CLASSES and interfaces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altLang="en-US" sz="2000" dirty="0">
              <a:solidFill>
                <a:srgbClr val="FF0000"/>
              </a:solidFill>
              <a:latin typeface="Trebuchet MS" pitchFamily="34" charset="0"/>
              <a:ea typeface="Trebuchet MS" pitchFamily="34" charset="0"/>
              <a:cs typeface="Trebuchet MS" pitchFamily="34" charset="0"/>
              <a:sym typeface="Trebuchet MS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FF00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class Shape {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</a:t>
            </a:r>
            <a:r>
              <a:rPr lang="en-US" altLang="en-US" sz="2000" dirty="0">
                <a:solidFill>
                  <a:srgbClr val="FF00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void draw();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Star extends Shape {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void draw() { ... }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Crescent extends Shape {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void draw() { ... }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someShape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= new Star();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599758" lvl="1" indent="0">
              <a:lnSpc>
                <a:spcPct val="90000"/>
              </a:lnSpc>
              <a:buNone/>
            </a:pPr>
            <a:r>
              <a:rPr lang="en-US" altLang="en-US" sz="1800" dirty="0"/>
              <a:t>This is legal, because a Star </a:t>
            </a:r>
            <a:r>
              <a:rPr lang="en-US" altLang="en-US" sz="1800" dirty="0">
                <a:latin typeface="Times New Roman Bold Italic" charset="0"/>
                <a:cs typeface="Times New Roman Bold Italic" charset="0"/>
                <a:sym typeface="Times New Roman Bold Italic" charset="0"/>
              </a:rPr>
              <a:t>is</a:t>
            </a:r>
            <a:r>
              <a:rPr lang="en-US" altLang="en-US" sz="1800" dirty="0"/>
              <a:t> a Shape</a:t>
            </a:r>
            <a:endParaRPr lang="en-US" altLang="en-US" dirty="0"/>
          </a:p>
          <a:p>
            <a:pPr marL="599758" lvl="1" indent="0">
              <a:lnSpc>
                <a:spcPct val="90000"/>
              </a:lnSpc>
              <a:buNone/>
            </a:pPr>
            <a:r>
              <a:rPr lang="en-US" altLang="en-US" sz="1800" dirty="0"/>
              <a:t>However, </a:t>
            </a:r>
            <a:r>
              <a:rPr lang="en-US" altLang="en-US" sz="18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 </a:t>
            </a:r>
            <a:r>
              <a:rPr lang="en-US" altLang="en-US" sz="18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someShape</a:t>
            </a:r>
            <a:r>
              <a:rPr lang="en-US" altLang="en-US" sz="18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= new Shape(); </a:t>
            </a:r>
            <a:r>
              <a:rPr lang="en-US" altLang="en-US" sz="1800" dirty="0"/>
              <a:t>is </a:t>
            </a:r>
            <a:r>
              <a:rPr lang="en-US" altLang="en-US" sz="1800" dirty="0">
                <a:latin typeface="Times New Roman Italic" charset="0"/>
                <a:cs typeface="Times New Roman Italic" charset="0"/>
                <a:sym typeface="Times New Roman Italic" charset="0"/>
              </a:rPr>
              <a:t>no longer</a:t>
            </a:r>
            <a:r>
              <a:rPr lang="en-US" altLang="en-US" sz="1800" dirty="0"/>
              <a:t> legal</a:t>
            </a:r>
            <a:endParaRPr lang="en-US" alt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someShape.draw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();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599758" lvl="1" indent="0">
              <a:lnSpc>
                <a:spcPct val="90000"/>
              </a:lnSpc>
              <a:buNone/>
            </a:pPr>
            <a:r>
              <a:rPr lang="en-US" altLang="en-US" sz="1800" dirty="0"/>
              <a:t>This is legal, because every actual instance </a:t>
            </a:r>
            <a:r>
              <a:rPr lang="en-US" altLang="en-US" sz="1800" dirty="0">
                <a:latin typeface="Times New Roman Italic" charset="0"/>
                <a:cs typeface="Times New Roman Italic" charset="0"/>
                <a:sym typeface="Times New Roman Italic" charset="0"/>
              </a:rPr>
              <a:t>must</a:t>
            </a:r>
            <a:r>
              <a:rPr lang="en-US" altLang="en-US" sz="1800" dirty="0"/>
              <a:t> have a </a:t>
            </a:r>
            <a:r>
              <a:rPr lang="en-US" altLang="en-US" sz="18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draw()</a:t>
            </a:r>
            <a:r>
              <a:rPr lang="en-US" altLang="en-US" sz="1800" dirty="0"/>
              <a:t> method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interface</a:t>
            </a:r>
            <a:r>
              <a:rPr lang="en-US" dirty="0"/>
              <a:t> declares (describes) methods but does not supply bodies for them</a:t>
            </a:r>
          </a:p>
          <a:p>
            <a:pPr>
              <a:buFont typeface="Wingdings" pitchFamily="2" charset="2"/>
              <a:buChar char=" "/>
              <a:defRPr/>
            </a:pP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b="1" dirty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keyPressed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e);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keyReleased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e);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keyTyped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e);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dirty="0"/>
          </a:p>
          <a:p>
            <a:pPr>
              <a:defRPr/>
            </a:pPr>
            <a:r>
              <a:rPr lang="en-US" dirty="0"/>
              <a:t>All the methods are implicitly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public</a:t>
            </a:r>
            <a:r>
              <a:rPr lang="en-US" dirty="0"/>
              <a:t> and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endParaRPr lang="en-US" dirty="0"/>
          </a:p>
          <a:p>
            <a:pPr marL="782638" lvl="1">
              <a:defRPr/>
            </a:pPr>
            <a:r>
              <a:rPr lang="en-US" dirty="0"/>
              <a:t>You can add these qualifiers if you like, but why bother?</a:t>
            </a:r>
          </a:p>
          <a:p>
            <a:pPr>
              <a:defRPr/>
            </a:pPr>
            <a:r>
              <a:rPr lang="en-US" dirty="0"/>
              <a:t>You cannot instantiate an interface</a:t>
            </a:r>
          </a:p>
          <a:p>
            <a:pPr marL="782638" lvl="1">
              <a:defRPr/>
            </a:pPr>
            <a:r>
              <a:rPr lang="en-US" dirty="0"/>
              <a:t>An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</a:t>
            </a:r>
            <a:r>
              <a:rPr lang="en-US" dirty="0"/>
              <a:t> is like a </a:t>
            </a:r>
            <a:r>
              <a:rPr 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very</a:t>
            </a:r>
            <a:r>
              <a:rPr lang="en-US" dirty="0"/>
              <a:t> abstract class—</a:t>
            </a:r>
            <a:r>
              <a:rPr 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none</a:t>
            </a:r>
            <a:r>
              <a:rPr lang="en-US" dirty="0"/>
              <a:t> of its methods are defined</a:t>
            </a:r>
          </a:p>
          <a:p>
            <a:pPr>
              <a:defRPr/>
            </a:pPr>
            <a:r>
              <a:rPr lang="en-US" dirty="0"/>
              <a:t>An interface may also contain constants (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final</a:t>
            </a:r>
            <a:r>
              <a:rPr lang="en-US" dirty="0"/>
              <a:t> variables)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5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write an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You will frequently use the supplied Java interfaces</a:t>
            </a:r>
          </a:p>
          <a:p>
            <a:r>
              <a:rPr lang="en-US" altLang="en-US" dirty="0"/>
              <a:t>Sometimes you will want to design your own</a:t>
            </a:r>
          </a:p>
          <a:p>
            <a:r>
              <a:rPr lang="en-US" altLang="en-US" dirty="0"/>
              <a:t>You would write an interface if you want classes of various types to all have a certain set of capabilities</a:t>
            </a:r>
          </a:p>
          <a:p>
            <a:r>
              <a:rPr lang="en-US" altLang="en-US" dirty="0"/>
              <a:t>For example, if you want to be able to create </a:t>
            </a:r>
            <a:r>
              <a:rPr lang="en-US" altLang="en-US" dirty="0" smtClean="0"/>
              <a:t>grocery items, you </a:t>
            </a:r>
            <a:r>
              <a:rPr lang="en-US" altLang="en-US" dirty="0"/>
              <a:t>might define an interface as:</a:t>
            </a:r>
          </a:p>
          <a:p>
            <a:pPr marL="782638" lvl="1"/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public interface </a:t>
            </a:r>
            <a:r>
              <a:rPr lang="en-US" altLang="en-US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Item{</a:t>
            </a:r>
          </a:p>
          <a:p>
            <a:pPr marL="599758" lvl="1" indent="0">
              <a:buNone/>
            </a:pP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MS PGothic" pitchFamily="34" charset="-128"/>
                <a:sym typeface="Trebuchet MS" pitchFamily="34" charset="0"/>
              </a:rPr>
              <a:t> </a:t>
            </a:r>
            <a:r>
              <a:rPr lang="en-US" altLang="en-US" dirty="0" smtClean="0">
                <a:solidFill>
                  <a:srgbClr val="3300FF"/>
                </a:solidFill>
                <a:latin typeface="Trebuchet MS" pitchFamily="34" charset="0"/>
                <a:ea typeface="MS PGothic" pitchFamily="34" charset="-128"/>
                <a:sym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rgbClr val="3300FF"/>
                </a:solidFill>
                <a:latin typeface="Trebuchet MS" pitchFamily="34" charset="0"/>
                <a:ea typeface="MS PGothic" pitchFamily="34" charset="-128"/>
                <a:sym typeface="Trebuchet MS" pitchFamily="34" charset="0"/>
              </a:rPr>
              <a:t>salePrice</a:t>
            </a:r>
            <a:r>
              <a:rPr lang="en-US" altLang="en-US" dirty="0" smtClean="0">
                <a:solidFill>
                  <a:srgbClr val="3300FF"/>
                </a:solidFill>
                <a:latin typeface="Trebuchet MS" pitchFamily="34" charset="0"/>
                <a:ea typeface="MS PGothic" pitchFamily="34" charset="-128"/>
                <a:sym typeface="Trebuchet MS" pitchFamily="34" charset="0"/>
              </a:rPr>
              <a:t>();</a:t>
            </a:r>
            <a:endParaRPr lang="en-US" altLang="en-US" dirty="0" smtClean="0">
              <a:solidFill>
                <a:srgbClr val="3300FF"/>
              </a:solidFill>
              <a:latin typeface="MS PGothic" pitchFamily="34" charset="-128"/>
              <a:ea typeface="MS PGothic" pitchFamily="34" charset="-128"/>
              <a:sym typeface="MS PGothic" pitchFamily="34" charset="-128"/>
            </a:endParaRPr>
          </a:p>
          <a:p>
            <a:pPr marL="599758" lvl="1" indent="0">
              <a:buNone/>
            </a:pPr>
            <a:r>
              <a:rPr lang="en-US" altLang="en-US" dirty="0" smtClean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>  }</a:t>
            </a:r>
          </a:p>
          <a:p>
            <a:pPr marL="599758" lvl="1" indent="0">
              <a:buNone/>
            </a:pPr>
            <a:endParaRPr lang="en-US" altLang="en-US" dirty="0">
              <a:solidFill>
                <a:srgbClr val="3300FF"/>
              </a:solidFill>
              <a:latin typeface="MS PGothic" pitchFamily="34" charset="-128"/>
              <a:ea typeface="MS PGothic" pitchFamily="34" charset="-128"/>
              <a:sym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39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mplements != extends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You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extend</a:t>
            </a:r>
            <a:r>
              <a:rPr lang="en-US" dirty="0"/>
              <a:t> a class, but you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</a:t>
            </a:r>
            <a:r>
              <a:rPr lang="en-US" dirty="0"/>
              <a:t> an interface</a:t>
            </a:r>
          </a:p>
          <a:p>
            <a:pPr>
              <a:defRPr/>
            </a:pPr>
            <a:r>
              <a:rPr lang="en-US" dirty="0"/>
              <a:t>A class can only extend (subclass) one other class, but it can implement as many interfaces as you like</a:t>
            </a:r>
          </a:p>
          <a:p>
            <a:pPr>
              <a:defRPr/>
            </a:pPr>
            <a:r>
              <a:rPr lang="en-US" dirty="0"/>
              <a:t>Example:</a:t>
            </a:r>
          </a:p>
          <a:p>
            <a:pPr marL="782638" lvl="1"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MyListener</a:t>
            </a:r>
            <a:r>
              <a:rPr lang="en-US" dirty="0">
                <a:solidFill>
                  <a:srgbClr val="FFFF99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FFFF99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  </a:t>
            </a:r>
            <a:r>
              <a:rPr lang="en-US" b="1" dirty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implements</a:t>
            </a:r>
            <a:r>
              <a:rPr lang="en-US" dirty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,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ActionListener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 … }</a:t>
            </a:r>
            <a:endParaRPr 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mplements = signing a binding contract!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When you say a class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implements</a:t>
            </a:r>
            <a:r>
              <a:rPr lang="en-US" dirty="0"/>
              <a:t> an interface, you are promising to </a:t>
            </a:r>
            <a:r>
              <a:rPr 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define</a:t>
            </a:r>
            <a:r>
              <a:rPr lang="en-US" dirty="0"/>
              <a:t> all the methods that were </a:t>
            </a:r>
            <a:r>
              <a:rPr 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declared</a:t>
            </a:r>
            <a:r>
              <a:rPr lang="en-US" dirty="0"/>
              <a:t> in the interface</a:t>
            </a:r>
          </a:p>
          <a:p>
            <a:pPr>
              <a:defRPr/>
            </a:pPr>
            <a:r>
              <a:rPr lang="en-US" dirty="0"/>
              <a:t>Example:</a:t>
            </a:r>
          </a:p>
          <a:p>
            <a:pPr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MyKeyListener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b="1" dirty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implements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keyPressed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 {...};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keyReleased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 {...};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public void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keyTyped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 {...};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dirty="0"/>
          </a:p>
          <a:p>
            <a:pPr marL="782638" lvl="1">
              <a:defRPr/>
            </a:pPr>
            <a:r>
              <a:rPr lang="en-US" dirty="0"/>
              <a:t>The “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...</a:t>
            </a:r>
            <a:r>
              <a:rPr lang="en-US" dirty="0"/>
              <a:t>” indicates actual code that you must supply</a:t>
            </a:r>
          </a:p>
          <a:p>
            <a:pPr>
              <a:defRPr/>
            </a:pPr>
            <a:r>
              <a:rPr lang="en-US" dirty="0"/>
              <a:t>Now you can create a</a:t>
            </a:r>
            <a:r>
              <a:rPr lang="en-US" dirty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new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MyKeyListener</a:t>
            </a:r>
            <a:endParaRPr 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5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It is possible for a class to define some but not all of the methods defined in an interface:</a:t>
            </a:r>
          </a:p>
          <a:p>
            <a:pPr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b="1" dirty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class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MyKeyListener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b="1" dirty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implements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public void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keyTyped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 {...};</a:t>
            </a:r>
            <a: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dirty="0"/>
          </a:p>
          <a:p>
            <a:pPr>
              <a:defRPr/>
            </a:pPr>
            <a:r>
              <a:rPr lang="en-US" dirty="0"/>
              <a:t>Since this class does not supply all the methods it has promised, it </a:t>
            </a:r>
            <a:r>
              <a:rPr lang="en-US" i="1" dirty="0"/>
              <a:t>must</a:t>
            </a:r>
            <a:r>
              <a:rPr lang="en-US" dirty="0"/>
              <a:t> be an abstract class</a:t>
            </a:r>
          </a:p>
          <a:p>
            <a:pPr>
              <a:defRPr/>
            </a:pPr>
            <a:r>
              <a:rPr lang="en-US" dirty="0"/>
              <a:t>You must label it as such with the keyword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endParaRPr lang="en-US" dirty="0"/>
          </a:p>
          <a:p>
            <a:pPr>
              <a:defRPr/>
            </a:pPr>
            <a:r>
              <a:rPr lang="en-US" dirty="0"/>
              <a:t>You can even </a:t>
            </a:r>
            <a:r>
              <a:rPr 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extend</a:t>
            </a:r>
            <a:r>
              <a:rPr lang="en-US" dirty="0"/>
              <a:t> an interface (to add methods):</a:t>
            </a:r>
          </a:p>
          <a:p>
            <a:pPr marL="782638" lvl="1">
              <a:defRPr/>
            </a:pP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FunkyKeyListener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extends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 ... }</a:t>
            </a:r>
            <a:endParaRPr 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85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interfaces?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Reason 1:</a:t>
            </a:r>
            <a:r>
              <a:rPr lang="en-US" altLang="en-US" dirty="0">
                <a:solidFill>
                  <a:srgbClr val="006699"/>
                </a:solidFill>
              </a:rPr>
              <a:t> </a:t>
            </a:r>
            <a:r>
              <a:rPr lang="en-US" altLang="en-US" dirty="0"/>
              <a:t>A class can only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extend</a:t>
            </a:r>
            <a:r>
              <a:rPr lang="en-US" altLang="en-US" dirty="0"/>
              <a:t> one other class, but it can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implement</a:t>
            </a:r>
            <a:r>
              <a:rPr lang="en-US" altLang="en-US" dirty="0"/>
              <a:t> multiple interfaces</a:t>
            </a:r>
          </a:p>
          <a:p>
            <a:pPr marL="782638" lvl="1"/>
            <a:r>
              <a:rPr lang="en-US" altLang="en-US" dirty="0"/>
              <a:t>This lets the class fill multiple “roles”</a:t>
            </a:r>
          </a:p>
          <a:p>
            <a:pPr marL="782638" lvl="1"/>
            <a:r>
              <a:rPr lang="en-US" altLang="en-US" dirty="0"/>
              <a:t>In </a:t>
            </a:r>
            <a:r>
              <a:rPr lang="en-US" altLang="en-US" dirty="0" smtClean="0"/>
              <a:t>writing user interfaces it is common to have a class be able to handle different user interactions.</a:t>
            </a:r>
            <a:endParaRPr lang="en-US" altLang="en-US" dirty="0"/>
          </a:p>
          <a:p>
            <a:pPr marL="782638" lvl="1"/>
            <a:r>
              <a:rPr lang="en-US" altLang="en-US" dirty="0"/>
              <a:t>Example:</a:t>
            </a:r>
            <a:r>
              <a:rPr lang="en-US" altLang="en-US" dirty="0"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MyApplet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extends Applet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      implements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ActionListener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,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}</a:t>
            </a:r>
            <a:endParaRPr lang="en-US" altLang="en-US" dirty="0"/>
          </a:p>
          <a:p>
            <a:r>
              <a:rPr lang="en-US" altLang="en-US" dirty="0">
                <a:solidFill>
                  <a:srgbClr val="FF0000"/>
                </a:solidFill>
              </a:rPr>
              <a:t>Reason 2: </a:t>
            </a:r>
            <a:r>
              <a:rPr lang="en-US" altLang="en-US" dirty="0"/>
              <a:t>You can write methods that work for more than one kind of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4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000" dirty="0"/>
              <a:t>You can write methods that work with more than one class</a:t>
            </a:r>
          </a:p>
          <a:p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20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{</a:t>
            </a:r>
          </a:p>
          <a:p>
            <a:pPr marL="0" indent="0">
              <a:buNone/>
            </a:pP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20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boolean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isLegal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(Move m, Board b);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  </a:t>
            </a:r>
            <a:r>
              <a:rPr lang="en-US" altLang="en-US" sz="20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void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makeMove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(Move m); </a:t>
            </a:r>
            <a:endParaRPr lang="en-US" altLang="en-US" sz="2000" dirty="0" smtClean="0">
              <a:solidFill>
                <a:srgbClr val="3300FF"/>
              </a:solidFill>
              <a:latin typeface="Trebuchet MS" pitchFamily="34" charset="0"/>
              <a:ea typeface="Trebuchet MS" pitchFamily="34" charset="0"/>
              <a:cs typeface="Trebuchet MS" pitchFamily="34" charset="0"/>
              <a:sym typeface="Trebuchet MS" pitchFamily="34" charset="0"/>
            </a:endParaRPr>
          </a:p>
          <a:p>
            <a:pPr marL="0" indent="0">
              <a:buNone/>
            </a:pP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2000" dirty="0" smtClean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}</a:t>
            </a:r>
          </a:p>
          <a:p>
            <a:pPr marL="0" indent="0">
              <a:buNone/>
            </a:pPr>
            <a:endParaRPr lang="en-US" altLang="en-US" sz="2000" dirty="0" smtClean="0">
              <a:solidFill>
                <a:srgbClr val="3300FF"/>
              </a:solidFill>
              <a:latin typeface="Trebuchet MS" pitchFamily="34" charset="0"/>
              <a:ea typeface="Trebuchet MS" pitchFamily="34" charset="0"/>
              <a:cs typeface="Trebuchet MS" pitchFamily="34" charset="0"/>
              <a:sym typeface="Trebuchet MS" pitchFamily="34" charset="0"/>
            </a:endParaRPr>
          </a:p>
          <a:p>
            <a:r>
              <a:rPr lang="en-US" altLang="en-US" sz="1800" dirty="0" smtClean="0"/>
              <a:t>Every </a:t>
            </a:r>
            <a:r>
              <a:rPr lang="en-US" altLang="en-US" sz="1800" dirty="0"/>
              <a:t>class that implements </a:t>
            </a:r>
            <a:r>
              <a:rPr lang="en-US" altLang="en-US" sz="18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1800" dirty="0"/>
              <a:t> must have these methods</a:t>
            </a:r>
            <a:endParaRPr lang="en-US" altLang="en-US" dirty="0"/>
          </a:p>
          <a:p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CheckersRules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implements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</a:t>
            </a:r>
            <a:r>
              <a:rPr lang="en-US" altLang="en-US" sz="2000" dirty="0">
                <a:solidFill>
                  <a:srgbClr val="0099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// one implementation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public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boolean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isLegal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(Move m, Board b) { ... }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public void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makeMove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(Move m) { ... }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dirty="0"/>
          </a:p>
          <a:p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ChessRules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implements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 ... }</a:t>
            </a:r>
            <a:r>
              <a:rPr lang="en-US" altLang="en-US" sz="2000" dirty="0">
                <a:solidFill>
                  <a:srgbClr val="0099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// another implementation</a:t>
            </a:r>
            <a:endParaRPr lang="en-US" altLang="en-US" dirty="0"/>
          </a:p>
          <a:p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LinesOfActionRules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implements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 ... }</a:t>
            </a:r>
            <a:r>
              <a:rPr lang="en-US" altLang="en-US" sz="2000" dirty="0">
                <a:solidFill>
                  <a:srgbClr val="00990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// and another</a:t>
            </a:r>
            <a:endParaRPr lang="en-US" altLang="en-US" dirty="0"/>
          </a:p>
          <a:p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rulesOfThisGame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= new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ChessRules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();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/>
            <a:r>
              <a:rPr lang="en-US" altLang="en-US" sz="1800" dirty="0"/>
              <a:t>This assignment is legal because a </a:t>
            </a:r>
            <a:r>
              <a:rPr lang="en-US" altLang="en-US" sz="18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rulesOfThisGame</a:t>
            </a:r>
            <a:r>
              <a:rPr lang="en-US" altLang="en-US" sz="18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1800" dirty="0"/>
              <a:t>object </a:t>
            </a:r>
            <a:r>
              <a:rPr lang="en-US" altLang="en-US" sz="1800" dirty="0">
                <a:latin typeface="Times New Roman Italic" charset="0"/>
                <a:cs typeface="Times New Roman Italic" charset="0"/>
                <a:sym typeface="Times New Roman Italic" charset="0"/>
              </a:rPr>
              <a:t>is</a:t>
            </a:r>
            <a:r>
              <a:rPr lang="en-US" altLang="en-US" sz="1800" dirty="0"/>
              <a:t> a </a:t>
            </a:r>
            <a:r>
              <a:rPr lang="en-US" altLang="en-US" sz="18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1800" dirty="0"/>
              <a:t> object</a:t>
            </a:r>
            <a:endParaRPr lang="en-US" altLang="en-US" dirty="0"/>
          </a:p>
          <a:p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if (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rulesOfThisGame.isLegal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(m, b)) {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makeMove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(m); }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/>
            <a:r>
              <a:rPr lang="en-US" altLang="en-US" sz="1800" dirty="0"/>
              <a:t>This statement is legal because, </a:t>
            </a:r>
            <a:r>
              <a:rPr lang="en-US" altLang="en-US" sz="1800" dirty="0">
                <a:latin typeface="Times New Roman Italic" charset="0"/>
                <a:cs typeface="Times New Roman Italic" charset="0"/>
                <a:sym typeface="Times New Roman Italic" charset="0"/>
              </a:rPr>
              <a:t>whatever</a:t>
            </a:r>
            <a:r>
              <a:rPr lang="en-US" altLang="en-US" sz="1800" dirty="0"/>
              <a:t> kind of </a:t>
            </a:r>
            <a:r>
              <a:rPr lang="en-US" altLang="en-US" sz="18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RuleSet</a:t>
            </a:r>
            <a:r>
              <a:rPr lang="en-US" altLang="en-US" sz="1800" dirty="0"/>
              <a:t> object </a:t>
            </a:r>
            <a:r>
              <a:rPr lang="en-US" altLang="en-US" sz="18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rulesOfThisGame</a:t>
            </a:r>
            <a:r>
              <a:rPr lang="en-US" altLang="en-US" sz="18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1800" dirty="0"/>
              <a:t>is, it </a:t>
            </a:r>
            <a:r>
              <a:rPr lang="en-US" altLang="en-US" sz="1800" dirty="0">
                <a:latin typeface="Times New Roman Italic" charset="0"/>
                <a:cs typeface="Times New Roman Italic" charset="0"/>
                <a:sym typeface="Times New Roman Italic" charset="0"/>
              </a:rPr>
              <a:t>must</a:t>
            </a:r>
            <a:r>
              <a:rPr lang="en-US" altLang="en-US" sz="1800" dirty="0"/>
              <a:t> have </a:t>
            </a:r>
            <a:r>
              <a:rPr lang="en-US" altLang="en-US" sz="18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isLegal</a:t>
            </a:r>
            <a:r>
              <a:rPr lang="en-US" altLang="en-US" sz="1800" dirty="0"/>
              <a:t> and </a:t>
            </a:r>
            <a:r>
              <a:rPr lang="en-US" altLang="en-US" sz="18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makeMove</a:t>
            </a:r>
            <a:r>
              <a:rPr lang="en-US" altLang="en-US" sz="1800" dirty="0"/>
              <a:t> methods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2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nstanceof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r>
              <a:rPr lang="en-US" altLang="en-US" dirty="0"/>
              <a:t> is a keyword that tells you whether a variable </a:t>
            </a:r>
            <a:r>
              <a:rPr lang="en-US" altLang="en-US" dirty="0"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/>
              <a:t>“is a” member of a class or interface</a:t>
            </a:r>
          </a:p>
          <a:p>
            <a:r>
              <a:rPr lang="en-US" altLang="en-US" dirty="0"/>
              <a:t>For example, if</a:t>
            </a:r>
          </a:p>
          <a:p>
            <a:pPr marL="782638" lvl="1">
              <a:buNone/>
            </a:pP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Dog extends Animal implements Pet {...}</a:t>
            </a:r>
            <a:endParaRPr lang="en-US" alt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>
              <a:buNone/>
            </a:pP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Animal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fido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= new Dog();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endParaRPr lang="en-US" altLang="en-US" dirty="0">
              <a:solidFill>
                <a:srgbClr val="3300FF"/>
              </a:solidFill>
              <a:latin typeface="MS PGothic" pitchFamily="34" charset="-128"/>
              <a:ea typeface="MS PGothic" pitchFamily="34" charset="-128"/>
              <a:sym typeface="MS PGothic" pitchFamily="34" charset="-128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 "/>
            </a:pPr>
            <a:r>
              <a:rPr lang="en-US" altLang="en-US" dirty="0"/>
              <a:t>then the following are all true:</a:t>
            </a:r>
          </a:p>
          <a:p>
            <a:pPr marL="782638" lvl="1">
              <a:buClr>
                <a:srgbClr val="FFFF99"/>
              </a:buClr>
              <a:buFont typeface="Trebuchet MS" pitchFamily="34" charset="0"/>
              <a:buChar char=" "/>
            </a:pP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fido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Dog</a:t>
            </a:r>
            <a:endParaRPr lang="en-US" alt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>
              <a:buClr>
                <a:srgbClr val="FFFF99"/>
              </a:buClr>
              <a:buFont typeface="Trebuchet MS" pitchFamily="34" charset="0"/>
              <a:buChar char=" "/>
            </a:pP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fido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Animal</a:t>
            </a:r>
            <a:endParaRPr lang="en-US" alt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>
              <a:buClr>
                <a:srgbClr val="FFFF99"/>
              </a:buClr>
              <a:buFont typeface="Trebuchet MS" pitchFamily="34" charset="0"/>
              <a:buChar char=" "/>
            </a:pP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fido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Pet</a:t>
            </a:r>
            <a:endParaRPr lang="en-US" alt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r>
              <a:rPr lang="en-US" altLang="en-US" dirty="0"/>
              <a:t> is seldom used</a:t>
            </a:r>
          </a:p>
          <a:p>
            <a:pPr marL="782638" lvl="1"/>
            <a:r>
              <a:rPr lang="en-US" altLang="en-US" dirty="0"/>
              <a:t>When you find yourself wanting to use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instanceof</a:t>
            </a:r>
            <a:r>
              <a:rPr lang="en-US" altLang="en-US" dirty="0"/>
              <a:t>, think about whether the method you are writing should be moved to the individual subclasses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1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 for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When you implement an interface, you promise to define </a:t>
            </a:r>
            <a:r>
              <a:rPr lang="en-US" alt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all</a:t>
            </a:r>
            <a:r>
              <a:rPr lang="en-US" altLang="en-US" dirty="0"/>
              <a:t> the functions it declares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There can be a </a:t>
            </a:r>
            <a:r>
              <a:rPr lang="en-US" alt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lot</a:t>
            </a:r>
            <a:r>
              <a:rPr lang="en-US" altLang="en-US" dirty="0"/>
              <a:t> of methods</a:t>
            </a:r>
          </a:p>
          <a:p>
            <a:pPr marL="782638" lvl="1">
              <a:lnSpc>
                <a:spcPct val="90000"/>
              </a:lnSpc>
              <a:spcBef>
                <a:spcPts val="1400"/>
              </a:spcBef>
              <a:buClr>
                <a:srgbClr val="FFFF99"/>
              </a:buClr>
              <a:buFont typeface="Trebuchet MS" pitchFamily="34" charset="0"/>
              <a:buChar char=" "/>
            </a:pP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interface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KeyListener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public void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keyPressed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e);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public void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keyReleased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e);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 public void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keyTyped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KeyEvent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e);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en-US" dirty="0"/>
              <a:t>What if you only care about a couple of these methods?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7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You can </a:t>
            </a:r>
            <a:r>
              <a:rPr 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declare</a:t>
            </a:r>
            <a:r>
              <a:rPr lang="en-US" dirty="0"/>
              <a:t> an object without </a:t>
            </a:r>
            <a:r>
              <a:rPr 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defining</a:t>
            </a:r>
            <a:r>
              <a:rPr lang="en-US" dirty="0"/>
              <a:t> it:</a:t>
            </a:r>
          </a:p>
          <a:p>
            <a:pPr marL="782638" lvl="1">
              <a:lnSpc>
                <a:spcPct val="90000"/>
              </a:lnSpc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Person p;</a:t>
            </a:r>
            <a:endParaRPr 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/>
              <a:t>Similarly, you can declare a </a:t>
            </a:r>
            <a:r>
              <a:rPr 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method</a:t>
            </a:r>
            <a:r>
              <a:rPr lang="en-US" dirty="0"/>
              <a:t> without defining it:</a:t>
            </a:r>
          </a:p>
          <a:p>
            <a:pPr marL="782638" lvl="1">
              <a:lnSpc>
                <a:spcPct val="90000"/>
              </a:lnSpc>
              <a:buClr>
                <a:srgbClr val="FFFF99"/>
              </a:buClr>
              <a:buFont typeface="Trebuchet MS" pitchFamily="34" charset="0"/>
              <a:buChar char=" "/>
              <a:defRPr/>
            </a:pP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public</a:t>
            </a:r>
            <a:r>
              <a:rPr lang="en-US" dirty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b="1" dirty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dirty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void draw(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size);</a:t>
            </a:r>
            <a:endParaRPr lang="en-US" dirty="0"/>
          </a:p>
          <a:p>
            <a:pPr marL="782638" lvl="1">
              <a:lnSpc>
                <a:spcPct val="90000"/>
              </a:lnSpc>
              <a:defRPr/>
            </a:pPr>
            <a:r>
              <a:rPr lang="en-US" dirty="0"/>
              <a:t>Notice that the body of the method is </a:t>
            </a:r>
            <a:r>
              <a:rPr lang="en-US" dirty="0" smtClean="0"/>
              <a:t>missing</a:t>
            </a:r>
          </a:p>
          <a:p>
            <a:pPr marL="782638" lvl="1">
              <a:lnSpc>
                <a:spcPct val="90000"/>
              </a:lnSpc>
              <a:defRPr/>
            </a:pPr>
            <a:r>
              <a:rPr lang="en-US" dirty="0" smtClean="0"/>
              <a:t>Instead of { and } you just have a semi colon</a:t>
            </a:r>
          </a:p>
          <a:p>
            <a:pPr marL="599758" lvl="1" indent="0">
              <a:lnSpc>
                <a:spcPct val="90000"/>
              </a:lnSpc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r>
              <a:rPr lang="en-US" dirty="0"/>
              <a:t>A method that has been declared but not defined is an </a:t>
            </a:r>
            <a:r>
              <a:rPr lang="en-US" dirty="0">
                <a:solidFill>
                  <a:srgbClr val="FF0000"/>
                </a:solidFill>
              </a:rPr>
              <a:t>abstract method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76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Any class containing an abstract method is an </a:t>
            </a:r>
            <a:r>
              <a:rPr lang="en-US" dirty="0">
                <a:solidFill>
                  <a:srgbClr val="FF0000"/>
                </a:solidFill>
              </a:rPr>
              <a:t>abstract class</a:t>
            </a:r>
            <a:endParaRPr lang="en-US" dirty="0"/>
          </a:p>
          <a:p>
            <a:pPr>
              <a:defRPr/>
            </a:pPr>
            <a:r>
              <a:rPr lang="en-US" dirty="0"/>
              <a:t>You must declare the class with the keyword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dirty="0"/>
              <a:t>:</a:t>
            </a:r>
          </a:p>
          <a:p>
            <a:pPr marL="782638" lvl="1">
              <a:buClr>
                <a:srgbClr val="99CCFF"/>
              </a:buClr>
              <a:buFont typeface="Trebuchet MS" pitchFamily="34" charset="0"/>
              <a:buChar char=" "/>
              <a:defRPr/>
            </a:pPr>
            <a:r>
              <a:rPr lang="en-US" b="1" dirty="0">
                <a:solidFill>
                  <a:schemeClr val="accent3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dirty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</a:t>
            </a:r>
            <a:r>
              <a:rPr 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MyClass</a:t>
            </a:r>
            <a:r>
              <a:rPr 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{...}</a:t>
            </a:r>
            <a:endParaRPr lang="en-US" dirty="0"/>
          </a:p>
          <a:p>
            <a:pPr>
              <a:defRPr/>
            </a:pPr>
            <a:r>
              <a:rPr lang="en-US" dirty="0"/>
              <a:t>An abstract class is </a:t>
            </a:r>
            <a:r>
              <a:rPr 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incomplete</a:t>
            </a:r>
            <a:endParaRPr lang="en-US" dirty="0"/>
          </a:p>
          <a:p>
            <a:pPr marL="782638" lvl="1">
              <a:defRPr/>
            </a:pPr>
            <a:r>
              <a:rPr lang="en-US" dirty="0"/>
              <a:t>It has “missing” method bodies</a:t>
            </a:r>
          </a:p>
          <a:p>
            <a:pPr>
              <a:defRPr/>
            </a:pPr>
            <a:r>
              <a:rPr lang="en-US" dirty="0"/>
              <a:t>You cannot </a:t>
            </a:r>
            <a:r>
              <a:rPr lang="en-US" dirty="0">
                <a:solidFill>
                  <a:srgbClr val="FF0000"/>
                </a:solidFill>
              </a:rPr>
              <a:t>instantiate</a:t>
            </a:r>
            <a:r>
              <a:rPr lang="en-US" dirty="0"/>
              <a:t> (create a new instance of) an abstract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5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have abstract classes?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You can extend (subclass) an abstract class</a:t>
            </a:r>
          </a:p>
          <a:p>
            <a:pPr marL="782638" lvl="1">
              <a:defRPr/>
            </a:pPr>
            <a:r>
              <a:rPr lang="en-US" altLang="en-US" dirty="0"/>
              <a:t>If the subclass defines all the inherited abstract methods, it is “complete” and can be instantiated</a:t>
            </a:r>
          </a:p>
          <a:p>
            <a:pPr marL="782638" lvl="1">
              <a:defRPr/>
            </a:pPr>
            <a:r>
              <a:rPr lang="en-US" altLang="en-US" dirty="0"/>
              <a:t>If the subclass does </a:t>
            </a:r>
            <a:r>
              <a:rPr lang="en-US" alt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not</a:t>
            </a:r>
            <a:r>
              <a:rPr lang="en-US" altLang="en-US" dirty="0"/>
              <a:t> define all the inherited abstract methods, it too must be abstract</a:t>
            </a:r>
          </a:p>
          <a:p>
            <a:pPr>
              <a:defRPr/>
            </a:pPr>
            <a:r>
              <a:rPr lang="en-US" altLang="en-US" dirty="0"/>
              <a:t>You can declare a class to be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abstract</a:t>
            </a:r>
            <a:r>
              <a:rPr lang="en-US" altLang="en-US" dirty="0"/>
              <a:t> even if it does not contain any abstract methods</a:t>
            </a:r>
          </a:p>
          <a:p>
            <a:pPr marL="782638" lvl="1">
              <a:defRPr/>
            </a:pPr>
            <a:r>
              <a:rPr lang="en-US" altLang="en-US" dirty="0"/>
              <a:t>This prevents the class from being instantiated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Suppose you wanted to create a class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</a:t>
            </a:r>
            <a:r>
              <a:rPr lang="en-US" altLang="en-US" dirty="0"/>
              <a:t>, with subclasses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Oval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Rectangle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Triangle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Hexagon</a:t>
            </a:r>
            <a:r>
              <a:rPr lang="en-US" altLang="en-US" dirty="0"/>
              <a:t>, etc.</a:t>
            </a:r>
          </a:p>
          <a:p>
            <a:r>
              <a:rPr lang="en-US" altLang="en-US" dirty="0"/>
              <a:t>You don’t want to allow creation of a “Shape”</a:t>
            </a:r>
          </a:p>
          <a:p>
            <a:pPr marL="782638" lvl="1"/>
            <a:r>
              <a:rPr lang="en-US" altLang="en-US" dirty="0"/>
              <a:t>Only </a:t>
            </a:r>
            <a:r>
              <a:rPr lang="en-US" alt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particular</a:t>
            </a:r>
            <a:r>
              <a:rPr lang="en-US" altLang="en-US" dirty="0"/>
              <a:t> shapes make sense, not </a:t>
            </a:r>
            <a:r>
              <a:rPr lang="en-US" alt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generic</a:t>
            </a:r>
            <a:r>
              <a:rPr lang="en-US" altLang="en-US" dirty="0"/>
              <a:t> ones</a:t>
            </a:r>
          </a:p>
          <a:p>
            <a:pPr marL="782638" lvl="1"/>
            <a:r>
              <a:rPr lang="en-US" altLang="en-US" dirty="0"/>
              <a:t>If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</a:t>
            </a:r>
            <a:r>
              <a:rPr lang="en-US" altLang="en-US" dirty="0"/>
              <a:t> is abstract, you can’t create a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new</a:t>
            </a:r>
            <a:r>
              <a:rPr lang="en-US" altLang="en-US" dirty="0">
                <a:solidFill>
                  <a:srgbClr val="FFFF99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</a:t>
            </a:r>
            <a:endParaRPr lang="en-US" altLang="en-US" dirty="0"/>
          </a:p>
          <a:p>
            <a:pPr marL="782638" lvl="1"/>
            <a:r>
              <a:rPr lang="en-US" altLang="en-US" dirty="0"/>
              <a:t>You </a:t>
            </a:r>
            <a:r>
              <a:rPr lang="en-US" altLang="en-US" dirty="0">
                <a:latin typeface="Times New Roman Italic" charset="0"/>
                <a:cs typeface="Times New Roman Italic" charset="0"/>
                <a:sym typeface="Times New Roman Italic" charset="0"/>
              </a:rPr>
              <a:t>can</a:t>
            </a:r>
            <a:r>
              <a:rPr lang="en-US" altLang="en-US" dirty="0"/>
              <a:t> create a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new Oval</a:t>
            </a:r>
            <a:r>
              <a:rPr lang="en-US" altLang="en-US" dirty="0"/>
              <a:t>, a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new Rectangle</a:t>
            </a:r>
            <a:r>
              <a:rPr lang="en-US" altLang="en-US" dirty="0"/>
              <a:t>, etc.</a:t>
            </a:r>
          </a:p>
          <a:p>
            <a:r>
              <a:rPr lang="en-US" altLang="en-US" dirty="0"/>
              <a:t>Abstract classes are good for defining a general category containing specific, “concrete” classes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14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Eating breathing Animals….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public abstract class Animal {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abstract </a:t>
            </a:r>
            <a:r>
              <a:rPr lang="en-US" altLang="en-US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int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eat();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abstract void breathe();</a:t>
            </a:r>
            <a: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r>
              <a:rPr lang="en-US" altLang="en-US" dirty="0"/>
              <a:t>This class cannot be instantiated</a:t>
            </a:r>
          </a:p>
          <a:p>
            <a:r>
              <a:rPr lang="en-US" altLang="en-US" dirty="0"/>
              <a:t>Any non-abstract subclass of Animal must provide the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eat()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breathe()</a:t>
            </a:r>
            <a:r>
              <a:rPr lang="en-US" altLang="en-US" dirty="0"/>
              <a:t> </a:t>
            </a:r>
            <a:r>
              <a:rPr lang="en-US" altLang="en-US" dirty="0" smtClean="0"/>
              <a:t>methods</a:t>
            </a:r>
          </a:p>
          <a:p>
            <a:r>
              <a:rPr lang="en-US" altLang="en-US" dirty="0" smtClean="0"/>
              <a:t>Basic assumption made here is every type of animal has to eat and breathe!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8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</a:t>
            </a:r>
            <a:r>
              <a:rPr lang="en-US" dirty="0" smtClean="0"/>
              <a:t>ommon syntax error with subclasses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Shape { ... }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Star extends Shape {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void draw() { ... }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class Crescent extends Shape {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void draw() { ... }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   ...</a:t>
            </a:r>
            <a: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  <a:t/>
            </a:r>
            <a:br>
              <a:rPr lang="en-US" altLang="en-US" sz="2000" dirty="0">
                <a:solidFill>
                  <a:srgbClr val="3300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rPr>
            </a:b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}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 </a:t>
            </a:r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someShape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= new Star();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/>
            <a:r>
              <a:rPr lang="en-US" altLang="en-US" sz="1800" dirty="0"/>
              <a:t>This is legal, because a Star </a:t>
            </a:r>
            <a:r>
              <a:rPr lang="en-US" altLang="en-US" sz="1800" dirty="0">
                <a:latin typeface="Times New Roman Bold Italic" charset="0"/>
                <a:cs typeface="Times New Roman Bold Italic" charset="0"/>
                <a:sym typeface="Times New Roman Bold Italic" charset="0"/>
              </a:rPr>
              <a:t>is</a:t>
            </a:r>
            <a:r>
              <a:rPr lang="en-US" altLang="en-US" sz="1800" dirty="0"/>
              <a:t> a Shape</a:t>
            </a:r>
            <a:endParaRPr lang="en-US" altLang="en-US" dirty="0"/>
          </a:p>
          <a:p>
            <a:r>
              <a:rPr lang="en-US" altLang="en-US" sz="2000" dirty="0" err="1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someShape.draw</a:t>
            </a:r>
            <a:r>
              <a:rPr lang="en-US" altLang="en-US" sz="20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();</a:t>
            </a:r>
            <a:endParaRPr lang="en-US" altLang="en-US" sz="2000" dirty="0">
              <a:solidFill>
                <a:srgbClr val="3300FF"/>
              </a:solidFill>
              <a:latin typeface="Trebuchet MS" pitchFamily="34" charset="0"/>
              <a:ea typeface="ヒラギノ角ゴ ProN W3" charset="0"/>
              <a:cs typeface="ヒラギノ角ゴ ProN W3" charset="0"/>
              <a:sym typeface="Trebuchet MS" pitchFamily="34" charset="0"/>
            </a:endParaRPr>
          </a:p>
          <a:p>
            <a:pPr marL="782638" lvl="1"/>
            <a:r>
              <a:rPr lang="en-US" altLang="en-US" sz="1800" dirty="0"/>
              <a:t>This is a syntax error, because </a:t>
            </a:r>
            <a:r>
              <a:rPr lang="en-US" altLang="en-US" sz="1800" dirty="0">
                <a:latin typeface="Times New Roman Italic" charset="0"/>
                <a:cs typeface="Times New Roman Italic" charset="0"/>
                <a:sym typeface="Times New Roman Italic" charset="0"/>
              </a:rPr>
              <a:t>some</a:t>
            </a:r>
            <a:r>
              <a:rPr lang="en-US" altLang="en-US" sz="1800" dirty="0"/>
              <a:t> </a:t>
            </a:r>
            <a:r>
              <a:rPr lang="en-US" altLang="en-US" sz="18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Shape</a:t>
            </a:r>
            <a:r>
              <a:rPr lang="en-US" altLang="en-US" sz="1800" dirty="0"/>
              <a:t> might not have a </a:t>
            </a:r>
            <a:r>
              <a:rPr lang="en-US" altLang="en-US" sz="1800" dirty="0">
                <a:solidFill>
                  <a:srgbClr val="3300FF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draw() </a:t>
            </a:r>
            <a:r>
              <a:rPr lang="en-US" altLang="en-US" sz="1800" dirty="0"/>
              <a:t>method</a:t>
            </a:r>
            <a:endParaRPr lang="en-US" altLang="en-US" dirty="0"/>
          </a:p>
          <a:p>
            <a:pPr marL="782638" lvl="1"/>
            <a:r>
              <a:rPr lang="en-US" altLang="en-US" sz="1800" dirty="0"/>
              <a:t>Remember: </a:t>
            </a:r>
            <a:r>
              <a:rPr lang="en-US" altLang="en-US" sz="1800" dirty="0">
                <a:latin typeface="Times New Roman Bold Italic" charset="0"/>
                <a:cs typeface="Times New Roman Bold Italic" charset="0"/>
                <a:sym typeface="Times New Roman Bold Italic" charset="0"/>
              </a:rPr>
              <a:t>A class knows its superclass, but not its subclasses</a:t>
            </a:r>
            <a:endParaRPr lang="en-US" altLang="en-US" sz="1800" dirty="0">
              <a:latin typeface="Times New Roman Bold Italic" charset="0"/>
              <a:ea typeface="ヒラギノ明朝 ProN W6" charset="0"/>
              <a:cs typeface="ヒラギノ明朝 ProN W6" charset="0"/>
              <a:sym typeface="Times New Roman Bold Italic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2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Drawing Shapes - power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 dirty="0"/>
              <a:t>Suppose you are making a GUI, and you want to draw a number of different “shapes” </a:t>
            </a:r>
            <a:r>
              <a:rPr lang="en-US" sz="2000" dirty="0" smtClean="0"/>
              <a:t>(humans, trees, dogs, robots, chuck </a:t>
            </a:r>
            <a:r>
              <a:rPr lang="en-US" sz="2000" dirty="0" err="1" smtClean="0"/>
              <a:t>norris</a:t>
            </a:r>
            <a:r>
              <a:rPr lang="en-US" sz="2000" dirty="0" smtClean="0"/>
              <a:t>, …)</a:t>
            </a:r>
          </a:p>
          <a:p>
            <a:pPr>
              <a:lnSpc>
                <a:spcPct val="90000"/>
              </a:lnSpc>
              <a:defRPr/>
            </a:pPr>
            <a:endParaRPr lang="en-US" sz="2000" dirty="0"/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Each class </a:t>
            </a:r>
            <a:r>
              <a:rPr lang="en-US" sz="1600" dirty="0" smtClean="0"/>
              <a:t>has </a:t>
            </a:r>
            <a:r>
              <a:rPr lang="en-US" sz="1600" dirty="0"/>
              <a:t>a </a:t>
            </a:r>
            <a:r>
              <a:rPr lang="en-US" sz="16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draw</a:t>
            </a:r>
            <a:r>
              <a:rPr lang="en-US" sz="1600" dirty="0"/>
              <a:t> method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You make these subclasses of a class </a:t>
            </a:r>
            <a:r>
              <a:rPr lang="en-US" sz="16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1600" dirty="0"/>
              <a:t>, so that you can create an </a:t>
            </a:r>
            <a:r>
              <a:rPr lang="en-US" sz="1600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16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&lt;Shape&gt; shapes </a:t>
            </a:r>
            <a:r>
              <a:rPr lang="en-US" sz="1600" dirty="0"/>
              <a:t> to hold the various things to be drawn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You would like to do</a:t>
            </a:r>
            <a:br>
              <a:rPr lang="en-US" sz="1600" dirty="0"/>
            </a:br>
            <a:r>
              <a:rPr lang="en-US" sz="16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for (Shape s : shapes) </a:t>
            </a:r>
            <a:endParaRPr lang="en-US" sz="1600" dirty="0" smtClean="0">
              <a:solidFill>
                <a:schemeClr val="accent3"/>
              </a:solidFill>
              <a:latin typeface="Consolas" pitchFamily="49" charset="0"/>
              <a:cs typeface="Consolas" pitchFamily="49" charset="0"/>
            </a:endParaRPr>
          </a:p>
          <a:p>
            <a:pPr marL="548640" lvl="2" indent="0">
              <a:lnSpc>
                <a:spcPct val="90000"/>
              </a:lnSpc>
              <a:buNone/>
              <a:defRPr/>
            </a:pPr>
            <a:r>
              <a:rPr lang="en-US" sz="14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s.draw</a:t>
            </a:r>
            <a:r>
              <a:rPr lang="en-US" sz="14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This isn’t legal</a:t>
            </a:r>
            <a:r>
              <a:rPr lang="en-US" sz="1600" dirty="0" smtClean="0"/>
              <a:t>!</a:t>
            </a:r>
          </a:p>
          <a:p>
            <a:pPr marL="274320" lvl="1" indent="0">
              <a:lnSpc>
                <a:spcPct val="90000"/>
              </a:lnSpc>
              <a:buNone/>
              <a:defRPr/>
            </a:pP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en-US" sz="2000" dirty="0"/>
              <a:t>Every class “knows” its superclass, but a class doesn’t “know” its subclasses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i="1" dirty="0"/>
              <a:t>You</a:t>
            </a:r>
            <a:r>
              <a:rPr lang="en-US" sz="1600" dirty="0"/>
              <a:t> may know that every subclass of </a:t>
            </a:r>
            <a:r>
              <a:rPr lang="en-US" sz="16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1600" dirty="0"/>
              <a:t> has a </a:t>
            </a:r>
            <a:r>
              <a:rPr lang="en-US" sz="16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draw</a:t>
            </a:r>
            <a:r>
              <a:rPr lang="en-US" sz="1600" dirty="0"/>
              <a:t> method, but Java doesn’t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9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Possible solutions to the shape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endParaRPr lang="en-US" sz="2000" dirty="0" smtClean="0"/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Solution </a:t>
            </a:r>
            <a:r>
              <a:rPr lang="en-US" sz="2000" dirty="0"/>
              <a:t>1: Put a </a:t>
            </a:r>
            <a:r>
              <a:rPr lang="en-US" sz="20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draw</a:t>
            </a:r>
            <a:r>
              <a:rPr lang="en-US" sz="2000" dirty="0"/>
              <a:t> method in the </a:t>
            </a:r>
            <a:r>
              <a:rPr lang="en-US" sz="20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2000" dirty="0"/>
              <a:t> class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This method will be inherited by all subclasses, and will make Java happy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But what will it draw</a:t>
            </a:r>
            <a:r>
              <a:rPr lang="en-US" sz="1600" dirty="0" smtClean="0"/>
              <a:t>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 smtClean="0"/>
              <a:t>Ugly </a:t>
            </a:r>
            <a:r>
              <a:rPr lang="en-US" sz="1600" dirty="0" smtClean="0">
                <a:sym typeface="Wingdings" panose="05000000000000000000" pitchFamily="2" charset="2"/>
              </a:rPr>
              <a:t></a:t>
            </a:r>
            <a:endParaRPr lang="en-US" sz="1600" dirty="0" smtClean="0"/>
          </a:p>
          <a:p>
            <a:pPr lvl="1">
              <a:lnSpc>
                <a:spcPct val="90000"/>
              </a:lnSpc>
              <a:defRPr/>
            </a:pPr>
            <a:endParaRPr lang="en-US" sz="1600" dirty="0"/>
          </a:p>
          <a:p>
            <a:pPr marL="274320" lvl="1" indent="0">
              <a:lnSpc>
                <a:spcPct val="90000"/>
              </a:lnSpc>
              <a:buNone/>
              <a:defRPr/>
            </a:pP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en-US" sz="2000" dirty="0"/>
              <a:t>Solution 2: Put an </a:t>
            </a:r>
            <a:r>
              <a:rPr lang="en-US" sz="2000" b="1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abstract</a:t>
            </a:r>
            <a:r>
              <a:rPr lang="en-US" sz="20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draw</a:t>
            </a:r>
            <a:r>
              <a:rPr lang="en-US" sz="2000" dirty="0"/>
              <a:t> method in the </a:t>
            </a:r>
            <a:r>
              <a:rPr lang="en-US" sz="20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2000" dirty="0"/>
              <a:t> class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This will also be inherited (and make Java happy), but you don’t have to define it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You do, however, have to make the </a:t>
            </a:r>
            <a:r>
              <a:rPr lang="en-US" sz="16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sz="1600" dirty="0"/>
              <a:t> class abstract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This way, Java knows that only “concrete” objects have a </a:t>
            </a:r>
            <a:r>
              <a:rPr lang="en-US" sz="16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draw</a:t>
            </a:r>
            <a:r>
              <a:rPr lang="en-US" sz="1600" dirty="0"/>
              <a:t> method</a:t>
            </a:r>
          </a:p>
          <a:p>
            <a:pPr>
              <a:lnSpc>
                <a:spcPct val="90000"/>
              </a:lnSpc>
            </a:pPr>
            <a:endParaRPr lang="en-US" altLang="en-US" sz="2000" dirty="0" smtClean="0">
              <a:solidFill>
                <a:srgbClr val="FF0000"/>
              </a:solidFill>
              <a:latin typeface="Trebuchet MS" pitchFamily="34" charset="0"/>
              <a:ea typeface="Trebuchet MS" pitchFamily="34" charset="0"/>
              <a:cs typeface="Trebuchet MS" pitchFamily="34" charset="0"/>
              <a:sym typeface="Trebuchet MS" pitchFamily="34" charset="0"/>
            </a:endParaRPr>
          </a:p>
          <a:p>
            <a:pPr>
              <a:lnSpc>
                <a:spcPct val="90000"/>
              </a:lnSpc>
            </a:pPr>
            <a:endParaRPr lang="en-US" altLang="en-US" sz="2000" dirty="0">
              <a:solidFill>
                <a:srgbClr val="FF0000"/>
              </a:solidFill>
              <a:latin typeface="Trebuchet MS" pitchFamily="34" charset="0"/>
              <a:ea typeface="Trebuchet MS" pitchFamily="34" charset="0"/>
              <a:cs typeface="Trebuchet MS" pitchFamily="34" charset="0"/>
              <a:sym typeface="Trebuchet MS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115</TotalTime>
  <Words>779</Words>
  <Application>Microsoft Office PowerPoint</Application>
  <PresentationFormat>On-screen Show (4:3)</PresentationFormat>
  <Paragraphs>146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Abstract CLASSES and interfaces</vt:lpstr>
      <vt:lpstr>Abstract methods</vt:lpstr>
      <vt:lpstr>Abstract class</vt:lpstr>
      <vt:lpstr>Why have abstract classes?</vt:lpstr>
      <vt:lpstr>Example</vt:lpstr>
      <vt:lpstr>Eating breathing Animals….</vt:lpstr>
      <vt:lpstr>Common syntax error with subclasses</vt:lpstr>
      <vt:lpstr>Drawing Shapes - power of abstraction</vt:lpstr>
      <vt:lpstr>Possible solutions to the shape problem</vt:lpstr>
      <vt:lpstr>PowerPoint Presentation</vt:lpstr>
      <vt:lpstr>Interfaces</vt:lpstr>
      <vt:lpstr>When to write an interface</vt:lpstr>
      <vt:lpstr>implements != extends</vt:lpstr>
      <vt:lpstr>implements = signing a binding contract!</vt:lpstr>
      <vt:lpstr>PowerPoint Presentation</vt:lpstr>
      <vt:lpstr>Why interfaces?</vt:lpstr>
      <vt:lpstr>PowerPoint Presentation</vt:lpstr>
      <vt:lpstr>instanceof </vt:lpstr>
      <vt:lpstr>Abstract classes for interfaces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Classes and Interfaces</dc:title>
  <dc:creator>Arvind</dc:creator>
  <cp:lastModifiedBy>Arvind</cp:lastModifiedBy>
  <cp:revision>31</cp:revision>
  <dcterms:created xsi:type="dcterms:W3CDTF">2015-04-09T14:00:16Z</dcterms:created>
  <dcterms:modified xsi:type="dcterms:W3CDTF">2015-04-09T15:55:45Z</dcterms:modified>
</cp:coreProperties>
</file>