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6"/>
  </p:notesMasterIdLst>
  <p:sldIdLst>
    <p:sldId id="387" r:id="rId2"/>
    <p:sldId id="354" r:id="rId3"/>
    <p:sldId id="355" r:id="rId4"/>
    <p:sldId id="356" r:id="rId5"/>
    <p:sldId id="357" r:id="rId6"/>
    <p:sldId id="358" r:id="rId7"/>
    <p:sldId id="359" r:id="rId8"/>
    <p:sldId id="368" r:id="rId9"/>
    <p:sldId id="370" r:id="rId10"/>
    <p:sldId id="372" r:id="rId11"/>
    <p:sldId id="373" r:id="rId12"/>
    <p:sldId id="374" r:id="rId13"/>
    <p:sldId id="376" r:id="rId14"/>
    <p:sldId id="377" r:id="rId15"/>
    <p:sldId id="378" r:id="rId16"/>
    <p:sldId id="379" r:id="rId17"/>
    <p:sldId id="382" r:id="rId18"/>
    <p:sldId id="383" r:id="rId19"/>
    <p:sldId id="384" r:id="rId20"/>
    <p:sldId id="385" r:id="rId21"/>
    <p:sldId id="388" r:id="rId22"/>
    <p:sldId id="345" r:id="rId23"/>
    <p:sldId id="352" r:id="rId24"/>
    <p:sldId id="38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2730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A75DD-4E74-4E0D-9B1E-ABEF052F02B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CE544-DE4A-4E3A-B3C2-482547C2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2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445D687E-5E39-4961-AA64-02156DAB4714}" type="slidenum">
              <a:rPr lang="en-US" altLang="en-US" sz="1200">
                <a:latin typeface="Times New Roman" pitchFamily="18" charset="0"/>
              </a:rPr>
              <a:pPr/>
              <a:t>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EF115D43-1B1D-4D9F-991C-B7B2FAF1F45D}" type="slidenum">
              <a:rPr lang="en-US" altLang="en-US" sz="1200">
                <a:latin typeface="Times New Roman" pitchFamily="18" charset="0"/>
              </a:rPr>
              <a:pPr/>
              <a:t>11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8AA9D89D-A0D1-4540-B75C-28216D504FD9}" type="slidenum">
              <a:rPr lang="en-US" altLang="en-US" sz="1200">
                <a:latin typeface="Times New Roman" pitchFamily="18" charset="0"/>
              </a:rPr>
              <a:pPr/>
              <a:t>12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0021E84A-85CC-47FB-AA57-1A002F0487DE}" type="slidenum">
              <a:rPr lang="en-US" altLang="en-US" sz="1200">
                <a:latin typeface="Times New Roman" pitchFamily="18" charset="0"/>
              </a:rPr>
              <a:pPr/>
              <a:t>13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7AD22639-B5CA-460C-8166-EDBF853211D5}" type="slidenum">
              <a:rPr lang="en-US" altLang="en-US" sz="1200">
                <a:latin typeface="Times New Roman" pitchFamily="18" charset="0"/>
              </a:rPr>
              <a:pPr/>
              <a:t>14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C8E6E950-798C-425E-91D2-CC88F9F75EFE}" type="slidenum">
              <a:rPr lang="en-US" altLang="en-US" sz="1200">
                <a:latin typeface="Times New Roman" pitchFamily="18" charset="0"/>
              </a:rPr>
              <a:pPr/>
              <a:t>15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3E466909-3E89-40ED-8884-73BF8A504A01}" type="slidenum">
              <a:rPr lang="en-US" altLang="en-US" sz="1200">
                <a:latin typeface="Times New Roman" pitchFamily="18" charset="0"/>
              </a:rPr>
              <a:pPr/>
              <a:t>16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DB35B9F8-D9A3-42E7-8FDB-B1B7D565CE2C}" type="slidenum">
              <a:rPr lang="en-US" altLang="en-US" sz="1200">
                <a:latin typeface="Times New Roman" pitchFamily="18" charset="0"/>
              </a:rPr>
              <a:pPr/>
              <a:t>17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040C0300-F849-41E1-BEA7-843B08B0DBA6}" type="slidenum">
              <a:rPr lang="en-US" altLang="en-US" sz="1200">
                <a:latin typeface="Times New Roman" pitchFamily="18" charset="0"/>
              </a:rPr>
              <a:pPr/>
              <a:t>18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0D4DDBC4-66B9-4A00-BE1D-36A5F8E457B6}" type="slidenum">
              <a:rPr lang="en-US" altLang="en-US" sz="1200">
                <a:latin typeface="Times New Roman" pitchFamily="18" charset="0"/>
              </a:rPr>
              <a:pPr/>
              <a:t>19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9C58C502-8CE2-4E96-965C-96D45C0F094F}" type="slidenum">
              <a:rPr lang="en-US" altLang="en-US" sz="1200">
                <a:latin typeface="Times New Roman" pitchFamily="18" charset="0"/>
              </a:rPr>
              <a:pPr/>
              <a:t>20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7F17F385-4A47-428E-8FC5-E6011E400BAB}" type="slidenum">
              <a:rPr lang="en-US" altLang="en-US" sz="1200">
                <a:latin typeface="Times New Roman" pitchFamily="18" charset="0"/>
              </a:rPr>
              <a:pPr/>
              <a:t>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945A749F-8715-4E3D-A455-52623ECA1683}" type="slidenum">
              <a:rPr lang="en-US" altLang="en-US" sz="1200">
                <a:latin typeface="Times New Roman" pitchFamily="18" charset="0"/>
              </a:rPr>
              <a:pPr/>
              <a:t>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41A98603-0D48-4AAB-9CBA-C2A1F410AD72}" type="slidenum">
              <a:rPr lang="en-US" altLang="en-US" sz="1200">
                <a:latin typeface="Times New Roman" pitchFamily="18" charset="0"/>
              </a:rPr>
              <a:pPr/>
              <a:t>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260D4095-440D-45C2-9CDD-652FB7E0204F}" type="slidenum">
              <a:rPr lang="en-US" altLang="en-US" sz="1200">
                <a:latin typeface="Times New Roman" pitchFamily="18" charset="0"/>
              </a:rPr>
              <a:pPr/>
              <a:t>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05D5AEB4-64F6-449F-B80E-02D9FCC0C170}" type="slidenum">
              <a:rPr lang="en-US" altLang="en-US" sz="1200">
                <a:latin typeface="Times New Roman" pitchFamily="18" charset="0"/>
              </a:rPr>
              <a:pPr/>
              <a:t>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While you cannot create</a:t>
            </a:r>
            <a:r>
              <a:rPr lang="en-US" baseline="0" dirty="0" smtClean="0">
                <a:cs typeface="+mn-cs"/>
              </a:rPr>
              <a:t> instances of an interface directly, it is perfectly legal to treat it as a type.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4D84A200-F02C-4834-9AED-5D16013E71B0}" type="slidenum">
              <a:rPr lang="en-US" altLang="en-US" sz="1200">
                <a:latin typeface="Times New Roman" pitchFamily="18" charset="0"/>
              </a:rPr>
              <a:pPr/>
              <a:t>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0AEFA208-BEF4-441A-905B-2AEFBA1E6334}" type="slidenum">
              <a:rPr lang="en-US" altLang="en-US" sz="1200">
                <a:latin typeface="Times New Roman" pitchFamily="18" charset="0"/>
              </a:rPr>
              <a:pPr/>
              <a:t>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B4F968CD-DF61-4C44-AE52-5EE26F2B8445}" type="slidenum">
              <a:rPr lang="en-US" altLang="en-US" sz="1200">
                <a:latin typeface="Times New Roman" pitchFamily="18" charset="0"/>
              </a:rPr>
              <a:pPr/>
              <a:t>10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229600" cy="4876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200" b="1" dirty="0" smtClean="0"/>
              <a:t>Object oriented design in Java</a:t>
            </a:r>
          </a:p>
          <a:p>
            <a:pPr marL="0" indent="0" algn="ctr">
              <a:buNone/>
            </a:pPr>
            <a:r>
              <a:rPr lang="en-US" sz="3200" dirty="0" smtClean="0"/>
              <a:t>(useful revision for final exam)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824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9B37A57A-3576-46AC-8FBE-A77FD5561700}" type="slidenum">
              <a:rPr lang="en-US" altLang="en-US" sz="1400">
                <a:latin typeface="Arial" pitchFamily="34" charset="0"/>
              </a:rPr>
              <a:pPr/>
              <a:t>10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Composition and inheritance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7609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solidFill>
                  <a:schemeClr val="tx2"/>
                </a:solidFill>
                <a:cs typeface="+mn-cs"/>
              </a:rPr>
              <a:t>Composition</a:t>
            </a:r>
            <a:r>
              <a:rPr lang="en-US" sz="2400" smtClean="0">
                <a:cs typeface="+mn-cs"/>
              </a:rPr>
              <a:t> is when an object of one class </a:t>
            </a:r>
            <a:r>
              <a:rPr lang="en-US" sz="2400" i="1" smtClean="0">
                <a:cs typeface="+mn-cs"/>
              </a:rPr>
              <a:t>uses</a:t>
            </a:r>
            <a:r>
              <a:rPr lang="en-US" sz="2400" smtClean="0">
                <a:cs typeface="+mn-cs"/>
              </a:rPr>
              <a:t> an object of another class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class MyClass {</a:t>
            </a:r>
            <a:br>
              <a:rPr lang="en-US" sz="1800" smtClean="0">
                <a:solidFill>
                  <a:schemeClr val="accent2"/>
                </a:solidFill>
                <a:latin typeface="Trebuchet MS" charset="0"/>
              </a:rPr>
            </a:b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    String s;    ...</a:t>
            </a:r>
            <a:br>
              <a:rPr lang="en-US" sz="1800" smtClean="0">
                <a:solidFill>
                  <a:schemeClr val="accent2"/>
                </a:solidFill>
                <a:latin typeface="Trebuchet MS" charset="0"/>
              </a:rPr>
            </a:b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MyClass </a:t>
            </a:r>
            <a:r>
              <a:rPr lang="en-US" sz="2000" smtClean="0"/>
              <a:t>has complete control over its methods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solidFill>
                  <a:schemeClr val="tx2"/>
                </a:solidFill>
                <a:cs typeface="+mn-cs"/>
              </a:rPr>
              <a:t>Inheritance</a:t>
            </a:r>
            <a:r>
              <a:rPr lang="en-US" sz="2400" smtClean="0">
                <a:cs typeface="+mn-cs"/>
              </a:rPr>
              <a:t> is when a class </a:t>
            </a:r>
            <a:r>
              <a:rPr lang="en-US" sz="2400" i="1" smtClean="0">
                <a:cs typeface="+mn-cs"/>
              </a:rPr>
              <a:t>extends</a:t>
            </a:r>
            <a:r>
              <a:rPr lang="en-US" sz="2400" smtClean="0">
                <a:cs typeface="+mn-cs"/>
              </a:rPr>
              <a:t> another class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class MyClass extends Superclass { ... }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MyClass </a:t>
            </a:r>
            <a:r>
              <a:rPr lang="en-US" sz="2000" smtClean="0"/>
              <a:t>gets all the static variables, instance variables, static methods, and instance methods of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Superclass</a:t>
            </a:r>
            <a:r>
              <a:rPr lang="en-US" sz="2000" smtClean="0"/>
              <a:t>, whether it wants them or not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Constructors are </a:t>
            </a:r>
            <a:r>
              <a:rPr lang="en-US" sz="2000" i="1" smtClean="0"/>
              <a:t>not</a:t>
            </a:r>
            <a:r>
              <a:rPr lang="en-US" sz="2000" smtClean="0"/>
              <a:t> inherited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Inheritance should only be used when you can honestly say that a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MyClass</a:t>
            </a:r>
            <a:r>
              <a:rPr lang="en-US" sz="2000" smtClean="0"/>
              <a:t> object </a:t>
            </a:r>
            <a:r>
              <a:rPr lang="en-US" sz="2000" b="1" i="1" smtClean="0"/>
              <a:t>is a</a:t>
            </a:r>
            <a:r>
              <a:rPr lang="en-US" sz="2000" smtClean="0"/>
              <a:t>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Superclass</a:t>
            </a:r>
            <a:r>
              <a:rPr lang="en-US" sz="2000" smtClean="0"/>
              <a:t> object</a:t>
            </a:r>
            <a:endParaRPr lang="en-US" sz="1800" smtClean="0">
              <a:solidFill>
                <a:schemeClr val="accent2"/>
              </a:solidFill>
              <a:latin typeface="Trebuchet MS" charset="0"/>
            </a:endParaRP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Good: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class Secretary extends Employee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Bad: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class Secretary extends AccountingSystem</a:t>
            </a:r>
          </a:p>
        </p:txBody>
      </p:sp>
    </p:spTree>
    <p:extLst>
      <p:ext uri="{BB962C8B-B14F-4D97-AF65-F5344CB8AC3E}">
        <p14:creationId xmlns:p14="http://schemas.microsoft.com/office/powerpoint/2010/main" val="213154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AB8EFCB9-F4DA-4AD4-8EB6-E0C18B722F64}" type="slidenum">
              <a:rPr lang="en-US" altLang="en-US" sz="1400">
                <a:latin typeface="Arial" pitchFamily="34" charset="0"/>
              </a:rPr>
              <a:pPr/>
              <a:t>11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Constructors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constructor is the </a:t>
            </a:r>
            <a:r>
              <a:rPr lang="en-US" altLang="en-US" sz="2400" i="1" smtClean="0"/>
              <a:t>only</a:t>
            </a:r>
            <a:r>
              <a:rPr lang="en-US" altLang="en-US" sz="2400" smtClean="0"/>
              <a:t> way to make instances of a class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Here</a:t>
            </a:r>
            <a:r>
              <a:rPr lang="fr-FR" altLang="ja-JP" sz="24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400" smtClean="0">
                <a:ea typeface="MS PGothic" pitchFamily="34" charset="-128"/>
              </a:rPr>
              <a:t>s what a constructor does: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/>
              <a:t>First</a:t>
            </a:r>
            <a:r>
              <a:rPr lang="en-US" altLang="en-US" sz="2000" smtClean="0"/>
              <a:t>, it calls the constructor for its superclass: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MyClass() { </a:t>
            </a:r>
            <a:r>
              <a:rPr lang="en-US" altLang="en-US" sz="1800" b="1" smtClean="0">
                <a:solidFill>
                  <a:schemeClr val="tx2"/>
                </a:solidFill>
                <a:latin typeface="Trebuchet MS" pitchFamily="34" charset="0"/>
              </a:rPr>
              <a:t>super();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... } 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// implicit (invisible) call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smtClean="0"/>
              <a:t>Note that it calls the superclass constructor with </a:t>
            </a:r>
            <a:r>
              <a:rPr lang="en-US" altLang="en-US" sz="1800" i="1" smtClean="0"/>
              <a:t>no</a:t>
            </a:r>
            <a:r>
              <a:rPr lang="en-US" altLang="en-US" sz="1800" smtClean="0"/>
              <a:t> arguments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smtClean="0"/>
              <a:t>But you can explicitly call a different superclass constructor: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MyClass(int size) { </a:t>
            </a:r>
            <a:r>
              <a:rPr lang="en-US" altLang="en-US" sz="1800" b="1" smtClean="0">
                <a:solidFill>
                  <a:schemeClr val="tx2"/>
                </a:solidFill>
                <a:latin typeface="Trebuchet MS" pitchFamily="34" charset="0"/>
              </a:rPr>
              <a:t>super(size);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... } 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// explicit call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smtClean="0"/>
              <a:t>Or you can explicitly call a different constructor in this class:</a:t>
            </a:r>
            <a:br>
              <a:rPr lang="en-US" altLang="en-US" sz="1800" smtClean="0"/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MyClass() { </a:t>
            </a:r>
            <a:r>
              <a:rPr lang="en-US" altLang="en-US" sz="1800" b="1" smtClean="0">
                <a:solidFill>
                  <a:schemeClr val="tx2"/>
                </a:solidFill>
                <a:latin typeface="Trebuchet MS" pitchFamily="34" charset="0"/>
              </a:rPr>
              <a:t>this(0);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... } 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// explicit call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/>
              <a:t>Next</a:t>
            </a:r>
            <a:r>
              <a:rPr lang="en-US" altLang="en-US" sz="2000" smtClean="0"/>
              <a:t>, it adds the instance fields declared in this class (and possibly initializes them)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class MyClass { </a:t>
            </a:r>
            <a:r>
              <a:rPr lang="en-US" altLang="en-US" sz="1800" b="1" smtClean="0">
                <a:solidFill>
                  <a:schemeClr val="tx2"/>
                </a:solidFill>
                <a:latin typeface="Trebuchet MS" pitchFamily="34" charset="0"/>
              </a:rPr>
              <a:t>int x; double y = 3.5;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... } 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// in class, not constructor</a:t>
            </a:r>
            <a:endParaRPr lang="en-US" altLang="en-US" sz="1800" smtClean="0">
              <a:solidFill>
                <a:schemeClr val="accent2"/>
              </a:solidFill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/>
              <a:t>Next</a:t>
            </a:r>
            <a:r>
              <a:rPr lang="en-US" altLang="en-US" sz="2000" smtClean="0"/>
              <a:t>, it executes the code in the constructor: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MyClass() { super(); </a:t>
            </a:r>
            <a:r>
              <a:rPr lang="en-US" altLang="en-US" sz="1800" b="1" smtClean="0">
                <a:solidFill>
                  <a:schemeClr val="tx2"/>
                </a:solidFill>
                <a:latin typeface="Trebuchet MS" pitchFamily="34" charset="0"/>
              </a:rPr>
              <a:t>next = 0; doThis(); doThat(); ...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sz="18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/>
              <a:t>Finally</a:t>
            </a:r>
            <a:r>
              <a:rPr lang="en-US" altLang="en-US" sz="2000" smtClean="0"/>
              <a:t>, it returns the resultant object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You can say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return;</a:t>
            </a:r>
            <a:r>
              <a:rPr lang="en-US" altLang="en-US" sz="1800" smtClean="0"/>
              <a:t> but you </a:t>
            </a:r>
            <a:r>
              <a:rPr lang="en-US" altLang="en-US" sz="1800" i="1" smtClean="0"/>
              <a:t>cannot</a:t>
            </a:r>
            <a:r>
              <a:rPr lang="en-US" altLang="en-US" sz="1800" smtClean="0"/>
              <a:t> explicitly say what to return</a:t>
            </a:r>
          </a:p>
        </p:txBody>
      </p:sp>
    </p:spTree>
    <p:extLst>
      <p:ext uri="{BB962C8B-B14F-4D97-AF65-F5344CB8AC3E}">
        <p14:creationId xmlns:p14="http://schemas.microsoft.com/office/powerpoint/2010/main" val="365395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AFD64340-8D26-4A24-9BEE-8C6C22FA2EEA}" type="slidenum">
              <a:rPr lang="en-US" altLang="en-US" sz="1400">
                <a:latin typeface="Arial" pitchFamily="34" charset="0"/>
              </a:rPr>
              <a:pPr/>
              <a:t>12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Constructor chaining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105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i="1" smtClean="0"/>
              <a:t>Every</a:t>
            </a:r>
            <a:r>
              <a:rPr lang="en-US" altLang="en-US" sz="2400" smtClean="0"/>
              <a:t> class </a:t>
            </a:r>
            <a:r>
              <a:rPr lang="en-US" altLang="en-US" sz="2400" i="1" smtClean="0"/>
              <a:t>always</a:t>
            </a:r>
            <a:r>
              <a:rPr lang="en-US" altLang="en-US" sz="2400" smtClean="0"/>
              <a:t> has a constructor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If you don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t write a constructor, Java supplies a </a:t>
            </a:r>
            <a:r>
              <a:rPr lang="en-US" altLang="ja-JP" sz="2000" smtClean="0">
                <a:solidFill>
                  <a:schemeClr val="tx2"/>
                </a:solidFill>
                <a:ea typeface="MS PGothic" pitchFamily="34" charset="-128"/>
              </a:rPr>
              <a:t>default constructor</a:t>
            </a:r>
            <a:r>
              <a:rPr lang="en-US" altLang="ja-JP" sz="2000" smtClean="0">
                <a:ea typeface="MS PGothic" pitchFamily="34" charset="-128"/>
              </a:rPr>
              <a:t> with no arguments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If you </a:t>
            </a:r>
            <a:r>
              <a:rPr lang="en-US" altLang="en-US" sz="2000" i="1" smtClean="0"/>
              <a:t>do</a:t>
            </a:r>
            <a:r>
              <a:rPr lang="en-US" altLang="en-US" sz="2000" smtClean="0"/>
              <a:t> write a constructor, Java does </a:t>
            </a:r>
            <a:r>
              <a:rPr lang="en-US" altLang="en-US" sz="2000" i="1" smtClean="0"/>
              <a:t>not</a:t>
            </a:r>
            <a:r>
              <a:rPr lang="en-US" altLang="en-US" sz="2000" smtClean="0"/>
              <a:t> supply a default constructor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first thing any constructor does (except the constructor for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Object</a:t>
            </a:r>
            <a:r>
              <a:rPr lang="en-US" altLang="en-US" sz="2400" smtClean="0"/>
              <a:t>) is call the constructor for its superclass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This creates a </a:t>
            </a:r>
            <a:r>
              <a:rPr lang="en-US" altLang="en-US" sz="2000" smtClean="0">
                <a:solidFill>
                  <a:schemeClr val="tx2"/>
                </a:solidFill>
              </a:rPr>
              <a:t>chain</a:t>
            </a:r>
            <a:r>
              <a:rPr lang="en-US" altLang="en-US" sz="2000" smtClean="0"/>
              <a:t> of constructor calls all the way up to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default constructor calls the default constructor for its superclass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Therefore, if you write a class with an explicit constructor with arguments, and you write subclasses of that class,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Every subclass constructor will, by default, call the superclass constructor with no arguments (which may not still exist)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Solutions: Either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Provide a no-argument constructor in your superclass, 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Explicitly call a particular superclass constructor with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super(</a:t>
            </a:r>
            <a:r>
              <a:rPr lang="en-US" altLang="en-US" sz="2000" b="1" i="1" smtClean="0">
                <a:solidFill>
                  <a:schemeClr val="hlink"/>
                </a:solidFill>
              </a:rPr>
              <a:t>args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endParaRPr lang="en-US" altLang="en-US" sz="2000" smtClean="0"/>
          </a:p>
          <a:p>
            <a:pPr lvl="1" eaLnBrk="1" hangingPunct="1">
              <a:lnSpc>
                <a:spcPct val="90000"/>
              </a:lnSpc>
            </a:pPr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277901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533EC1D1-D1FE-4FB6-B8BD-2000CCE9D7E0}" type="slidenum">
              <a:rPr lang="en-US" altLang="en-US" sz="1400">
                <a:latin typeface="Arial" pitchFamily="34" charset="0"/>
              </a:rPr>
              <a:pPr/>
              <a:t>13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References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50288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When you declare a primitive, you also allocate space to hold a primitive of that type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int x; double y; boolean b;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If declared as a field, it is initially zero (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false</a:t>
            </a:r>
            <a:r>
              <a:rPr lang="en-US" sz="2000" smtClean="0"/>
              <a:t>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If declared as a local variable, it may have a garbage value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When you assign this value to another variable, you </a:t>
            </a:r>
            <a:r>
              <a:rPr lang="en-US" sz="2000" i="1" smtClean="0"/>
              <a:t>copy</a:t>
            </a:r>
            <a:r>
              <a:rPr lang="en-US" sz="2000" smtClean="0"/>
              <a:t> the value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When you declare an object, you also allocate space to hold </a:t>
            </a:r>
            <a:r>
              <a:rPr lang="en-US" sz="2400" i="1" smtClean="0">
                <a:cs typeface="+mn-cs"/>
              </a:rPr>
              <a:t>a reference to</a:t>
            </a:r>
            <a:r>
              <a:rPr lang="en-US" sz="2400" smtClean="0">
                <a:cs typeface="+mn-cs"/>
              </a:rPr>
              <a:t> an object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String s; int[ ] counts; Person p;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If declared as a field, it is initially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null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If declared as a local variable, it may have a garbage value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When you assign this value to another variable, you </a:t>
            </a:r>
            <a:r>
              <a:rPr lang="en-US" sz="2000" i="1" smtClean="0"/>
              <a:t>copy</a:t>
            </a:r>
            <a:r>
              <a:rPr lang="en-US" sz="2000" smtClean="0"/>
              <a:t> the value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...but in this case, the value is just a </a:t>
            </a:r>
            <a:r>
              <a:rPr lang="en-US" sz="1800" i="1" smtClean="0"/>
              <a:t>reference</a:t>
            </a:r>
            <a:r>
              <a:rPr lang="en-US" sz="1800" smtClean="0"/>
              <a:t> to an object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You </a:t>
            </a:r>
            <a:r>
              <a:rPr lang="en-US" sz="2000" i="1" smtClean="0"/>
              <a:t>define</a:t>
            </a:r>
            <a:r>
              <a:rPr lang="en-US" sz="2000" smtClean="0"/>
              <a:t> the variable by assigning an actual object (created by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new</a:t>
            </a:r>
            <a:r>
              <a:rPr lang="en-US" sz="2000" smtClean="0"/>
              <a:t>) to it</a:t>
            </a:r>
          </a:p>
        </p:txBody>
      </p:sp>
    </p:spTree>
    <p:extLst>
      <p:ext uri="{BB962C8B-B14F-4D97-AF65-F5344CB8AC3E}">
        <p14:creationId xmlns:p14="http://schemas.microsoft.com/office/powerpoint/2010/main" val="263859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51964E0C-8B01-4A98-80BE-1BF8E6C2AB32}" type="slidenum">
              <a:rPr lang="en-US" altLang="en-US" sz="1400">
                <a:latin typeface="Arial" pitchFamily="34" charset="0"/>
              </a:rPr>
              <a:pPr/>
              <a:t>14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Methods 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>
                <a:cs typeface="+mn-cs"/>
              </a:rPr>
              <a:t>A method may: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be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public</a:t>
            </a:r>
            <a:r>
              <a:rPr lang="en-US" sz="1800" smtClean="0"/>
              <a:t>,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protected</a:t>
            </a:r>
            <a:r>
              <a:rPr lang="en-US" sz="1800" smtClean="0"/>
              <a:t>, package, or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private</a:t>
            </a:r>
            <a:endParaRPr lang="en-US" sz="1800" smtClean="0"/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be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static</a:t>
            </a:r>
            <a:r>
              <a:rPr lang="en-US" sz="1800" smtClean="0"/>
              <a:t> or instance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600" smtClean="0">
                <a:solidFill>
                  <a:schemeClr val="accent2"/>
                </a:solidFill>
                <a:latin typeface="Trebuchet MS" charset="0"/>
              </a:rPr>
              <a:t>static</a:t>
            </a:r>
            <a:r>
              <a:rPr lang="en-US" sz="1600" smtClean="0"/>
              <a:t> methods may not refer to the object executing them (</a:t>
            </a:r>
            <a:r>
              <a:rPr lang="en-US" sz="1600" smtClean="0">
                <a:solidFill>
                  <a:schemeClr val="accent2"/>
                </a:solidFill>
                <a:latin typeface="Trebuchet MS" charset="0"/>
              </a:rPr>
              <a:t>this</a:t>
            </a:r>
            <a:r>
              <a:rPr lang="en-US" sz="1600" smtClean="0"/>
              <a:t>), because they are executed by the class itself, not by an object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be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final</a:t>
            </a:r>
            <a:r>
              <a:rPr lang="en-US" sz="1800" smtClean="0"/>
              <a:t> or nonfinal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return a value or be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void</a:t>
            </a:r>
            <a:endParaRPr lang="en-US" sz="1800" smtClean="0"/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throw exceptions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>
                <a:cs typeface="+mn-cs"/>
              </a:rPr>
              <a:t>The signature of a method consists of its name and the number and types (in order) of its formal parameters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>
                <a:cs typeface="+mn-cs"/>
              </a:rPr>
              <a:t>You </a:t>
            </a:r>
            <a:r>
              <a:rPr lang="en-US" sz="2000" smtClean="0">
                <a:solidFill>
                  <a:schemeClr val="tx2"/>
                </a:solidFill>
                <a:cs typeface="+mn-cs"/>
              </a:rPr>
              <a:t>overload</a:t>
            </a:r>
            <a:r>
              <a:rPr lang="en-US" sz="2000" smtClean="0">
                <a:cs typeface="+mn-cs"/>
              </a:rPr>
              <a:t> a method by writing another method with the same name but a different signature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>
                <a:cs typeface="+mn-cs"/>
              </a:rPr>
              <a:t>You </a:t>
            </a:r>
            <a:r>
              <a:rPr lang="en-US" sz="2000" smtClean="0">
                <a:solidFill>
                  <a:schemeClr val="tx2"/>
                </a:solidFill>
                <a:cs typeface="+mn-cs"/>
              </a:rPr>
              <a:t>override</a:t>
            </a:r>
            <a:r>
              <a:rPr lang="en-US" sz="2000" smtClean="0">
                <a:cs typeface="+mn-cs"/>
              </a:rPr>
              <a:t> an </a:t>
            </a:r>
            <a:r>
              <a:rPr lang="en-US" sz="2000" i="1" smtClean="0">
                <a:cs typeface="+mn-cs"/>
              </a:rPr>
              <a:t>inherited</a:t>
            </a:r>
            <a:r>
              <a:rPr lang="en-US" sz="2000" smtClean="0">
                <a:cs typeface="+mn-cs"/>
              </a:rPr>
              <a:t> method by writing another method with the same signature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When you override a method: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600" smtClean="0"/>
              <a:t>You cannot make it less public (</a:t>
            </a:r>
            <a:r>
              <a:rPr lang="en-US" sz="1600" smtClean="0">
                <a:solidFill>
                  <a:schemeClr val="accent2"/>
                </a:solidFill>
                <a:latin typeface="Trebuchet MS" charset="0"/>
              </a:rPr>
              <a:t>public</a:t>
            </a:r>
            <a:r>
              <a:rPr lang="en-US" sz="1600" smtClean="0"/>
              <a:t> &gt; </a:t>
            </a:r>
            <a:r>
              <a:rPr lang="en-US" sz="1600" smtClean="0">
                <a:solidFill>
                  <a:schemeClr val="accent2"/>
                </a:solidFill>
                <a:latin typeface="Trebuchet MS" charset="0"/>
              </a:rPr>
              <a:t>protected</a:t>
            </a:r>
            <a:r>
              <a:rPr lang="en-US" sz="1600" smtClean="0"/>
              <a:t> &gt; </a:t>
            </a:r>
            <a:r>
              <a:rPr lang="en-US" sz="1600" smtClean="0">
                <a:solidFill>
                  <a:schemeClr val="accent2"/>
                </a:solidFill>
                <a:latin typeface="Trebuchet MS" charset="0"/>
              </a:rPr>
              <a:t>package</a:t>
            </a:r>
            <a:r>
              <a:rPr lang="en-US" sz="1600" smtClean="0"/>
              <a:t> &gt; </a:t>
            </a:r>
            <a:r>
              <a:rPr lang="en-US" sz="1600" smtClean="0">
                <a:solidFill>
                  <a:schemeClr val="accent2"/>
                </a:solidFill>
                <a:latin typeface="Trebuchet MS" charset="0"/>
              </a:rPr>
              <a:t>private</a:t>
            </a:r>
            <a:r>
              <a:rPr lang="en-US" sz="1600" smtClean="0"/>
              <a:t>)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600" smtClean="0"/>
              <a:t>You cannot throw additional exceptions (you can throw fewer)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600" smtClean="0"/>
              <a:t>The return types must be compatible</a:t>
            </a:r>
          </a:p>
        </p:txBody>
      </p:sp>
    </p:spTree>
    <p:extLst>
      <p:ext uri="{BB962C8B-B14F-4D97-AF65-F5344CB8AC3E}">
        <p14:creationId xmlns:p14="http://schemas.microsoft.com/office/powerpoint/2010/main" val="132898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2785E37E-1AF2-4D8B-81FD-BC3CA0B35757}" type="slidenum">
              <a:rPr lang="en-US" altLang="en-US" sz="1400">
                <a:latin typeface="Arial" pitchFamily="34" charset="0"/>
              </a:rPr>
              <a:pPr/>
              <a:t>15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Methods II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method declares </a:t>
            </a:r>
            <a:r>
              <a:rPr lang="en-US" altLang="en-US" sz="2400" smtClean="0">
                <a:solidFill>
                  <a:schemeClr val="tx2"/>
                </a:solidFill>
              </a:rPr>
              <a:t>formal parameters</a:t>
            </a:r>
            <a:r>
              <a:rPr lang="en-US" altLang="en-US" sz="2400" smtClean="0"/>
              <a:t> and is </a:t>
            </a:r>
            <a:r>
              <a:rPr lang="ja-JP" altLang="en-US" sz="2400" smtClean="0"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 sz="2400" smtClean="0">
                <a:ea typeface="MS PGothic" pitchFamily="34" charset="-128"/>
              </a:rPr>
              <a:t>called</a:t>
            </a:r>
            <a:r>
              <a:rPr lang="ja-JP" altLang="en-US" sz="2400" smtClean="0">
                <a:latin typeface="Arial" pitchFamily="34" charset="0"/>
                <a:ea typeface="MS PGothic" pitchFamily="34" charset="-128"/>
              </a:rPr>
              <a:t>”</a:t>
            </a:r>
            <a:r>
              <a:rPr lang="en-US" altLang="ja-JP" sz="2400" smtClean="0">
                <a:ea typeface="MS PGothic" pitchFamily="34" charset="-128"/>
              </a:rPr>
              <a:t> with </a:t>
            </a:r>
            <a:r>
              <a:rPr lang="en-US" altLang="ja-JP" sz="2400" smtClean="0">
                <a:solidFill>
                  <a:schemeClr val="tx2"/>
                </a:solidFill>
                <a:ea typeface="MS PGothic" pitchFamily="34" charset="-128"/>
              </a:rPr>
              <a:t>actual parameters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void feed(int amount) { hunger -= amount; }</a:t>
            </a: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 // amount is formal</a:t>
            </a:r>
            <a:endParaRPr lang="en-US" alt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myPet.feed(5);</a:t>
            </a: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 // 5 is actual</a:t>
            </a: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But you don</a:t>
            </a:r>
            <a:r>
              <a:rPr lang="fr-FR" altLang="ja-JP" sz="24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400" smtClean="0">
                <a:ea typeface="MS PGothic" pitchFamily="34" charset="-128"/>
              </a:rPr>
              <a:t>t </a:t>
            </a:r>
            <a:r>
              <a:rPr lang="ja-JP" altLang="en-US" sz="2400" smtClean="0"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 sz="2400" smtClean="0">
                <a:ea typeface="MS PGothic" pitchFamily="34" charset="-128"/>
              </a:rPr>
              <a:t>call</a:t>
            </a:r>
            <a:r>
              <a:rPr lang="ja-JP" altLang="en-US" sz="2400" smtClean="0">
                <a:latin typeface="Arial" pitchFamily="34" charset="0"/>
                <a:ea typeface="MS PGothic" pitchFamily="34" charset="-128"/>
              </a:rPr>
              <a:t>”</a:t>
            </a:r>
            <a:r>
              <a:rPr lang="en-US" altLang="ja-JP" sz="2400" smtClean="0">
                <a:ea typeface="MS PGothic" pitchFamily="34" charset="-128"/>
              </a:rPr>
              <a:t> a method, you </a:t>
            </a:r>
            <a:r>
              <a:rPr lang="en-US" altLang="ja-JP" sz="2400" smtClean="0">
                <a:solidFill>
                  <a:schemeClr val="tx2"/>
                </a:solidFill>
                <a:ea typeface="MS PGothic" pitchFamily="34" charset="-128"/>
              </a:rPr>
              <a:t>send a message to</a:t>
            </a:r>
            <a:r>
              <a:rPr lang="en-US" altLang="ja-JP" sz="2400" smtClean="0">
                <a:ea typeface="MS PGothic" pitchFamily="34" charset="-128"/>
              </a:rPr>
              <a:t> an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You may not know what kind of object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myPet</a:t>
            </a:r>
            <a:r>
              <a:rPr lang="en-US" altLang="en-US" sz="2000" smtClean="0"/>
              <a:t> 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 dog may eat differently than a parakeet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When you send a message, the values of the actual parameters are copied into the formal parameters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If the parameters are object types, their </a:t>
            </a:r>
            <a:r>
              <a:rPr lang="ja-JP" altLang="en-US" sz="2000" smtClean="0"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 sz="2000" smtClean="0">
                <a:ea typeface="MS PGothic" pitchFamily="34" charset="-128"/>
              </a:rPr>
              <a:t>values</a:t>
            </a:r>
            <a:r>
              <a:rPr lang="ja-JP" altLang="en-US" sz="2000" smtClean="0">
                <a:latin typeface="Arial" pitchFamily="34" charset="0"/>
                <a:ea typeface="MS PGothic" pitchFamily="34" charset="-128"/>
              </a:rPr>
              <a:t>”</a:t>
            </a:r>
            <a:r>
              <a:rPr lang="en-US" altLang="ja-JP" sz="2000" smtClean="0">
                <a:ea typeface="MS PGothic" pitchFamily="34" charset="-128"/>
              </a:rPr>
              <a:t> are references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method can access the actual object, and possibly modify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When the method returns, formal parameters are </a:t>
            </a:r>
            <a:r>
              <a:rPr lang="en-US" altLang="en-US" sz="2400" i="1" smtClean="0"/>
              <a:t>not</a:t>
            </a:r>
            <a:r>
              <a:rPr lang="en-US" altLang="en-US" sz="2400" smtClean="0"/>
              <a:t> copied back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However, changes made to referenced objects will persist</a:t>
            </a:r>
          </a:p>
        </p:txBody>
      </p:sp>
    </p:spTree>
    <p:extLst>
      <p:ext uri="{BB962C8B-B14F-4D97-AF65-F5344CB8AC3E}">
        <p14:creationId xmlns:p14="http://schemas.microsoft.com/office/powerpoint/2010/main" val="242632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E94BF25E-B8F6-4387-8906-5045539C0779}" type="slidenum">
              <a:rPr lang="en-US" altLang="en-US" sz="1400">
                <a:latin typeface="Arial" pitchFamily="34" charset="0"/>
              </a:rPr>
              <a:pPr/>
              <a:t>16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Methods III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Parameters are passed by assignment, hence: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If a formal parameter is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double</a:t>
            </a:r>
            <a:r>
              <a:rPr lang="en-US" sz="2000" smtClean="0"/>
              <a:t>, you can call it with an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int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...unless it is overloaded by a method with an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int</a:t>
            </a:r>
            <a:r>
              <a:rPr lang="en-US" sz="1800" smtClean="0"/>
              <a:t> parameter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If a formal parameter is a class type, you can call it with an object of a subclass type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Within an </a:t>
            </a:r>
            <a:r>
              <a:rPr lang="en-US" sz="2400" i="1" smtClean="0">
                <a:cs typeface="+mn-cs"/>
              </a:rPr>
              <a:t>instance</a:t>
            </a:r>
            <a:r>
              <a:rPr lang="en-US" sz="2400" smtClean="0">
                <a:cs typeface="+mn-cs"/>
              </a:rPr>
              <a:t> method, the keyword </a:t>
            </a:r>
            <a:r>
              <a:rPr lang="en-US" sz="2400" smtClean="0">
                <a:solidFill>
                  <a:schemeClr val="accent2"/>
                </a:solidFill>
                <a:latin typeface="Trebuchet MS" charset="0"/>
                <a:cs typeface="+mn-cs"/>
              </a:rPr>
              <a:t>this</a:t>
            </a:r>
            <a:r>
              <a:rPr lang="en-US" sz="2400" smtClean="0">
                <a:cs typeface="+mn-cs"/>
              </a:rPr>
              <a:t> acts as an extra parameter (set to the object executing the method)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Local variables are not necessarily initialized to zero (or </a:t>
            </a:r>
            <a:r>
              <a:rPr lang="en-US" sz="2400" smtClean="0">
                <a:solidFill>
                  <a:schemeClr val="accent2"/>
                </a:solidFill>
                <a:latin typeface="Trebuchet MS" charset="0"/>
                <a:cs typeface="+mn-cs"/>
              </a:rPr>
              <a:t>false</a:t>
            </a:r>
            <a:r>
              <a:rPr lang="en-US" sz="2400" smtClean="0">
                <a:cs typeface="+mn-cs"/>
              </a:rPr>
              <a:t> or </a:t>
            </a:r>
            <a:r>
              <a:rPr lang="en-US" sz="2400" smtClean="0">
                <a:solidFill>
                  <a:schemeClr val="accent2"/>
                </a:solidFill>
                <a:latin typeface="Trebuchet MS" charset="0"/>
                <a:cs typeface="+mn-cs"/>
              </a:rPr>
              <a:t>null</a:t>
            </a:r>
            <a:r>
              <a:rPr lang="en-US" sz="2400" smtClean="0">
                <a:cs typeface="+mn-cs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The compiler </a:t>
            </a:r>
            <a:r>
              <a:rPr lang="en-US" sz="2000" i="1" smtClean="0"/>
              <a:t>tries</a:t>
            </a:r>
            <a:r>
              <a:rPr lang="en-US" sz="2000" smtClean="0"/>
              <a:t> to keep you from using an uninitialized variable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Local variables, including parameters, are discarded when the method returns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Any method, regardless of its return type, may be used as a statement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249899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BE93C5F5-6B3B-4DA1-8E11-B241B1459C31}" type="slidenum">
              <a:rPr lang="en-US" altLang="en-US" sz="1400">
                <a:latin typeface="Arial" pitchFamily="34" charset="0"/>
              </a:rPr>
              <a:pPr/>
              <a:t>17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Proper use of methods 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Methods that are designed for use by other kinds of objects should be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All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2000" smtClean="0"/>
              <a:t> methods should be documented with Javadoc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2000" smtClean="0"/>
              <a:t> methods that can fail, or harm the object if called incorrectly, should throw an appropriate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Exception</a:t>
            </a: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Methods that are for internal use only should be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private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private</a:t>
            </a:r>
            <a:r>
              <a:rPr lang="en-US" altLang="en-US" sz="2000" smtClean="0"/>
              <a:t> methods can use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assert</a:t>
            </a:r>
            <a:r>
              <a:rPr lang="en-US" altLang="en-US" sz="2000" smtClean="0"/>
              <a:t> statements rather than throw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Exception</a:t>
            </a:r>
            <a:r>
              <a:rPr lang="en-US" altLang="en-US" sz="2000" smtClean="0"/>
              <a:t>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Methods that are only for internal use by this class, or by its subclasses, should be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protected</a:t>
            </a: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This isn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t great, in my opinion, but it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s the best Java has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Methods that don</a:t>
            </a:r>
            <a:r>
              <a:rPr lang="fr-FR" altLang="ja-JP" sz="24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400" smtClean="0">
                <a:ea typeface="MS PGothic" pitchFamily="34" charset="-128"/>
              </a:rPr>
              <a:t>t use any instance variables or instance methods should be </a:t>
            </a:r>
            <a:r>
              <a:rPr lang="en-US" altLang="ja-JP" sz="2400" smtClean="0">
                <a:solidFill>
                  <a:schemeClr val="accent2"/>
                </a:solidFill>
                <a:latin typeface="Trebuchet MS" pitchFamily="34" charset="0"/>
                <a:ea typeface="MS PGothic" pitchFamily="34" charset="-128"/>
              </a:rPr>
              <a:t>static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Why require an object if you don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t need it?</a:t>
            </a:r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116553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38537CA7-EEEA-4BCD-969F-DE7A3D58C0E8}" type="slidenum">
              <a:rPr lang="en-US" altLang="en-US" sz="1400">
                <a:latin typeface="Arial" pitchFamily="34" charset="0"/>
              </a:rPr>
              <a:pPr/>
              <a:t>18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Proper use of methods II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Ideally, a method should do only one thing</a:t>
            </a:r>
          </a:p>
          <a:p>
            <a:pPr lvl="1" eaLnBrk="1" hangingPunct="1"/>
            <a:r>
              <a:rPr lang="en-US" altLang="en-US" sz="2000" smtClean="0"/>
              <a:t>You should describe what it does in one simple sentence</a:t>
            </a:r>
          </a:p>
          <a:p>
            <a:pPr lvl="1" eaLnBrk="1" hangingPunct="1"/>
            <a:r>
              <a:rPr lang="en-US" altLang="en-US" sz="2000" smtClean="0"/>
              <a:t>The method name should clearly convey the basic intent</a:t>
            </a:r>
          </a:p>
          <a:p>
            <a:pPr lvl="2" eaLnBrk="1" hangingPunct="1"/>
            <a:r>
              <a:rPr lang="en-US" altLang="en-US" sz="1800" smtClean="0"/>
              <a:t>It should usually be a verb</a:t>
            </a:r>
          </a:p>
          <a:p>
            <a:pPr lvl="1" eaLnBrk="1" hangingPunct="1"/>
            <a:r>
              <a:rPr lang="en-US" altLang="en-US" sz="2000" smtClean="0"/>
              <a:t>The sentence should mention every source of input (parameters, fields, etc.) and every result</a:t>
            </a:r>
          </a:p>
          <a:p>
            <a:pPr lvl="1" eaLnBrk="1" hangingPunct="1"/>
            <a:r>
              <a:rPr lang="en-US" altLang="en-US" sz="2000" smtClean="0"/>
              <a:t>There is no such thing as a method that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s </a:t>
            </a:r>
            <a:r>
              <a:rPr lang="ja-JP" altLang="en-US" sz="2000" smtClean="0"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 sz="2000" smtClean="0">
                <a:ea typeface="MS PGothic" pitchFamily="34" charset="-128"/>
              </a:rPr>
              <a:t>too small</a:t>
            </a:r>
            <a:r>
              <a:rPr lang="ja-JP" altLang="en-US" sz="2000" smtClean="0">
                <a:latin typeface="Arial" pitchFamily="34" charset="0"/>
                <a:ea typeface="MS PGothic" pitchFamily="34" charset="-128"/>
              </a:rPr>
              <a:t>”</a:t>
            </a:r>
            <a:endParaRPr lang="en-US" altLang="ja-JP" sz="2000" smtClean="0">
              <a:ea typeface="MS PGothic" pitchFamily="34" charset="-128"/>
            </a:endParaRPr>
          </a:p>
          <a:p>
            <a:pPr eaLnBrk="1" hangingPunct="1"/>
            <a:r>
              <a:rPr lang="en-US" altLang="en-US" sz="2400" smtClean="0"/>
              <a:t>Methods should usually do </a:t>
            </a:r>
            <a:r>
              <a:rPr lang="en-US" altLang="en-US" sz="2400" i="1" smtClean="0"/>
              <a:t>no</a:t>
            </a:r>
            <a:r>
              <a:rPr lang="en-US" altLang="en-US" sz="2400" smtClean="0"/>
              <a:t> input/output</a:t>
            </a:r>
          </a:p>
          <a:p>
            <a:pPr lvl="1" eaLnBrk="1" hangingPunct="1"/>
            <a:r>
              <a:rPr lang="en-US" altLang="en-US" sz="2000" smtClean="0"/>
              <a:t>Unless, of course, that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s the main purpose of the method</a:t>
            </a:r>
          </a:p>
          <a:p>
            <a:pPr lvl="1" eaLnBrk="1" hangingPunct="1"/>
            <a:r>
              <a:rPr lang="en-US" altLang="en-US" sz="2000" smtClean="0"/>
              <a:t>Exception: Temporary print statements used for debugging</a:t>
            </a:r>
          </a:p>
          <a:p>
            <a:pPr eaLnBrk="1" hangingPunct="1"/>
            <a:r>
              <a:rPr lang="en-US" altLang="en-US" sz="2400" smtClean="0"/>
              <a:t>Methods should do </a:t>
            </a:r>
            <a:r>
              <a:rPr lang="ja-JP" altLang="en-US" sz="2400" smtClean="0"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 sz="2400" smtClean="0">
                <a:ea typeface="MS PGothic" pitchFamily="34" charset="-128"/>
              </a:rPr>
              <a:t>sanity checks</a:t>
            </a:r>
            <a:r>
              <a:rPr lang="ja-JP" altLang="en-US" sz="2400" smtClean="0">
                <a:latin typeface="Arial" pitchFamily="34" charset="0"/>
                <a:ea typeface="MS PGothic" pitchFamily="34" charset="-128"/>
              </a:rPr>
              <a:t>”</a:t>
            </a:r>
            <a:r>
              <a:rPr lang="en-US" altLang="ja-JP" sz="2400" smtClean="0">
                <a:ea typeface="MS PGothic" pitchFamily="34" charset="-128"/>
              </a:rPr>
              <a:t> on their inputs</a:t>
            </a:r>
          </a:p>
          <a:p>
            <a:pPr lvl="1" eaLnBrk="1" hangingPunct="1"/>
            <a:r>
              <a:rPr lang="en-US" altLang="en-US" sz="2000" smtClean="0"/>
              <a:t>Publicly available methods should throw Exceptions for bad inputs</a:t>
            </a:r>
          </a:p>
          <a:p>
            <a:pPr lvl="1" eaLnBrk="1" hangingPunct="1"/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34569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1ADEB089-A331-486E-A025-47B26CBB48D7}" type="slidenum">
              <a:rPr lang="en-US" altLang="en-US" sz="1400">
                <a:latin typeface="Arial" pitchFamily="34" charset="0"/>
              </a:rPr>
              <a:pPr/>
              <a:t>19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Proper use of polymorphism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Methods with the same name should do the same thing</a:t>
            </a:r>
          </a:p>
          <a:p>
            <a:pPr lvl="1" eaLnBrk="1" hangingPunct="1"/>
            <a:r>
              <a:rPr lang="en-US" altLang="en-US" sz="2000" smtClean="0"/>
              <a:t>Method </a:t>
            </a:r>
            <a:r>
              <a:rPr lang="en-US" altLang="en-US" sz="2000" i="1" smtClean="0"/>
              <a:t>overloading</a:t>
            </a:r>
            <a:r>
              <a:rPr lang="en-US" altLang="en-US" sz="2000" smtClean="0"/>
              <a:t> should be used only when the overloaded methods are doing the same thing (with different parameters)</a:t>
            </a:r>
          </a:p>
          <a:p>
            <a:pPr lvl="1" eaLnBrk="1" hangingPunct="1"/>
            <a:r>
              <a:rPr lang="en-US" altLang="en-US" sz="2000" smtClean="0"/>
              <a:t>Classes that implement an interface should implement corresponding methods to do the same thing</a:t>
            </a:r>
          </a:p>
          <a:p>
            <a:pPr lvl="1" eaLnBrk="1" hangingPunct="1"/>
            <a:r>
              <a:rPr lang="en-US" altLang="en-US" sz="2000" smtClean="0"/>
              <a:t>Method </a:t>
            </a:r>
            <a:r>
              <a:rPr lang="en-US" altLang="en-US" sz="2000" i="1" smtClean="0"/>
              <a:t>overriding</a:t>
            </a:r>
            <a:r>
              <a:rPr lang="en-US" altLang="en-US" sz="2000" smtClean="0"/>
              <a:t> should be done to change the details of what the method does, without changing the basic idea</a:t>
            </a:r>
          </a:p>
          <a:p>
            <a:pPr eaLnBrk="1" hangingPunct="1"/>
            <a:r>
              <a:rPr lang="en-US" altLang="en-US" sz="2400" smtClean="0"/>
              <a:t> Methods shouldn</a:t>
            </a:r>
            <a:r>
              <a:rPr lang="fr-FR" altLang="ja-JP" sz="24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400" smtClean="0">
                <a:ea typeface="MS PGothic" pitchFamily="34" charset="-128"/>
              </a:rPr>
              <a:t>t duplicate code in other methods</a:t>
            </a:r>
          </a:p>
          <a:p>
            <a:pPr lvl="1" eaLnBrk="1" hangingPunct="1"/>
            <a:r>
              <a:rPr lang="en-US" altLang="en-US" sz="2000" smtClean="0"/>
              <a:t>An overloaded method can call its namesake with other parameters</a:t>
            </a:r>
          </a:p>
          <a:p>
            <a:pPr lvl="1" eaLnBrk="1" hangingPunct="1"/>
            <a:r>
              <a:rPr lang="en-US" altLang="en-US" sz="2000" smtClean="0"/>
              <a:t>A method in a subclass can call an overridden method </a:t>
            </a:r>
            <a:r>
              <a:rPr lang="en-US" altLang="en-US" sz="2000" b="1" i="1" smtClean="0">
                <a:solidFill>
                  <a:schemeClr val="hlink"/>
                </a:solidFill>
              </a:rPr>
              <a:t>m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000" b="1" i="1" smtClean="0">
                <a:solidFill>
                  <a:schemeClr val="hlink"/>
                </a:solidFill>
              </a:rPr>
              <a:t>args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z="2000" smtClean="0"/>
              <a:t> in the superclass with the syntax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super.</a:t>
            </a:r>
            <a:r>
              <a:rPr lang="en-US" altLang="en-US" sz="2000" b="1" i="1" smtClean="0">
                <a:solidFill>
                  <a:schemeClr val="hlink"/>
                </a:solidFill>
              </a:rPr>
              <a:t>m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000" b="1" i="1" smtClean="0">
                <a:solidFill>
                  <a:schemeClr val="hlink"/>
                </a:solidFill>
              </a:rPr>
              <a:t>args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</a:p>
          <a:p>
            <a:pPr lvl="2" eaLnBrk="1" hangingPunct="1"/>
            <a:r>
              <a:rPr lang="en-US" altLang="en-US" sz="1800" smtClean="0"/>
              <a:t>Typically, this call would be made by the overriding method to do the usual work of the method, then the overriding method would do the rest</a:t>
            </a:r>
          </a:p>
        </p:txBody>
      </p:sp>
    </p:spTree>
    <p:extLst>
      <p:ext uri="{BB962C8B-B14F-4D97-AF65-F5344CB8AC3E}">
        <p14:creationId xmlns:p14="http://schemas.microsoft.com/office/powerpoint/2010/main" val="121775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DA04C46C-1A2E-4671-AE13-B66622F1B650}" type="slidenum">
              <a:rPr lang="en-US" altLang="en-US" sz="1400">
                <a:latin typeface="Arial" pitchFamily="34" charset="0"/>
              </a:rPr>
              <a:pPr/>
              <a:t>2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What is a class?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A class is </a:t>
            </a:r>
            <a:r>
              <a:rPr lang="en-US" sz="2400" i="1" smtClean="0">
                <a:cs typeface="+mn-cs"/>
              </a:rPr>
              <a:t>primarily</a:t>
            </a:r>
            <a:r>
              <a:rPr lang="en-US" sz="2400" smtClean="0">
                <a:cs typeface="+mn-cs"/>
              </a:rPr>
              <a:t> a description of </a:t>
            </a:r>
            <a:r>
              <a:rPr lang="en-US" sz="2400" smtClean="0">
                <a:solidFill>
                  <a:schemeClr val="tx2"/>
                </a:solidFill>
                <a:cs typeface="+mn-cs"/>
              </a:rPr>
              <a:t>objects</a:t>
            </a:r>
            <a:r>
              <a:rPr lang="en-US" sz="2400" smtClean="0">
                <a:cs typeface="+mn-cs"/>
              </a:rPr>
              <a:t>, or </a:t>
            </a:r>
            <a:r>
              <a:rPr lang="en-US" sz="2400" smtClean="0">
                <a:solidFill>
                  <a:schemeClr val="tx2"/>
                </a:solidFill>
                <a:cs typeface="+mn-cs"/>
              </a:rPr>
              <a:t>instances</a:t>
            </a:r>
            <a:r>
              <a:rPr lang="en-US" sz="2400" smtClean="0">
                <a:cs typeface="+mn-cs"/>
              </a:rPr>
              <a:t>, of that class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A class contains one or more constructors to create objects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A class is a </a:t>
            </a:r>
            <a:r>
              <a:rPr lang="en-US" sz="2000" i="1" smtClean="0"/>
              <a:t>type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A </a:t>
            </a:r>
            <a:r>
              <a:rPr lang="en-US" sz="1800" smtClean="0">
                <a:solidFill>
                  <a:schemeClr val="tx2"/>
                </a:solidFill>
              </a:rPr>
              <a:t>type</a:t>
            </a:r>
            <a:r>
              <a:rPr lang="en-US" sz="1800" smtClean="0"/>
              <a:t> defines a set of possible values, and operations on those values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The type of an object is the class that created it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But a class can also contain information about itself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Anything declared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static</a:t>
            </a:r>
            <a:r>
              <a:rPr lang="en-US" sz="2000" smtClean="0"/>
              <a:t> belongs to the class itself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Static variables contain information about the class, not about instances of the class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Static methods are executed by the class, not by instances of the class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Anything </a:t>
            </a:r>
            <a:r>
              <a:rPr lang="en-US" sz="2000" i="1" smtClean="0"/>
              <a:t>not</a:t>
            </a:r>
            <a:r>
              <a:rPr lang="en-US" sz="2000" smtClean="0"/>
              <a:t> declared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static</a:t>
            </a:r>
            <a:r>
              <a:rPr lang="en-US" sz="2000" smtClean="0"/>
              <a:t> is </a:t>
            </a:r>
            <a:r>
              <a:rPr lang="en-US" sz="2000" i="1" smtClean="0"/>
              <a:t>not</a:t>
            </a:r>
            <a:r>
              <a:rPr lang="en-US" sz="2000" smtClean="0"/>
              <a:t> part of the class, and cannot be used directly by the class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However, a static method </a:t>
            </a:r>
            <a:r>
              <a:rPr lang="en-US" sz="1800" i="1" smtClean="0"/>
              <a:t>can</a:t>
            </a:r>
            <a:r>
              <a:rPr lang="en-US" sz="1800" smtClean="0"/>
              <a:t> create (or be given) objects, and can send messages to them</a:t>
            </a:r>
          </a:p>
        </p:txBody>
      </p:sp>
    </p:spTree>
    <p:extLst>
      <p:ext uri="{BB962C8B-B14F-4D97-AF65-F5344CB8AC3E}">
        <p14:creationId xmlns:p14="http://schemas.microsoft.com/office/powerpoint/2010/main" val="36480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46E81B4F-2072-4A7F-8D50-2D95F92636C0}" type="slidenum">
              <a:rPr lang="en-US" altLang="en-US" sz="1400">
                <a:latin typeface="Arial" pitchFamily="34" charset="0"/>
              </a:rPr>
              <a:pPr/>
              <a:t>20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Program design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dirty="0" smtClean="0">
                <a:cs typeface="+mn-cs"/>
              </a:rPr>
              <a:t>Good program design pays for itself many times over when it comes to actually writing the code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 smtClean="0">
                <a:cs typeface="+mn-cs"/>
              </a:rPr>
              <a:t>Good program design is an art, not a science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 smtClean="0">
                <a:cs typeface="+mn-cs"/>
              </a:rPr>
              <a:t>Generally, you want: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 smtClean="0"/>
              <a:t>The simplest design that could possibly work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 smtClean="0"/>
              <a:t>Classes that stand by themselves, and make sense in isolation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 smtClean="0"/>
              <a:t>Aptly named methods that do one thing only, and do it well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 smtClean="0"/>
              <a:t>Classes and methods that can be tested (with </a:t>
            </a:r>
            <a:r>
              <a:rPr lang="en-US" dirty="0" err="1" smtClean="0"/>
              <a:t>JUnit</a:t>
            </a:r>
            <a:r>
              <a:rPr lang="en-US" dirty="0" smtClean="0"/>
              <a:t>)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 err="1" smtClean="0"/>
              <a:t>Javadocs</a:t>
            </a:r>
            <a:r>
              <a:rPr lang="en-US" dirty="0" smtClean="0"/>
              <a:t> on every public method!</a:t>
            </a:r>
          </a:p>
        </p:txBody>
      </p:sp>
    </p:spTree>
    <p:extLst>
      <p:ext uri="{BB962C8B-B14F-4D97-AF65-F5344CB8AC3E}">
        <p14:creationId xmlns:p14="http://schemas.microsoft.com/office/powerpoint/2010/main" val="215911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</a:t>
            </a:r>
            <a:r>
              <a:rPr lang="en-US" dirty="0" smtClean="0"/>
              <a:t> things I hope you learnt in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program writing is more that just getting to the point where you say ‘it works!’</a:t>
            </a:r>
            <a:endParaRPr lang="en-US" dirty="0" smtClean="0"/>
          </a:p>
          <a:p>
            <a:r>
              <a:rPr lang="en-US" dirty="0" smtClean="0"/>
              <a:t>Modular </a:t>
            </a:r>
            <a:r>
              <a:rPr lang="en-US" dirty="0" smtClean="0"/>
              <a:t>code – making each method do very </a:t>
            </a:r>
            <a:r>
              <a:rPr lang="en-US" dirty="0" smtClean="0"/>
              <a:t>little</a:t>
            </a:r>
          </a:p>
          <a:p>
            <a:r>
              <a:rPr lang="en-US" dirty="0" smtClean="0"/>
              <a:t>Testing</a:t>
            </a:r>
            <a:endParaRPr lang="en-US" dirty="0" smtClean="0"/>
          </a:p>
          <a:p>
            <a:r>
              <a:rPr lang="en-US" dirty="0" smtClean="0"/>
              <a:t>Documentation </a:t>
            </a:r>
            <a:r>
              <a:rPr lang="en-US" dirty="0" smtClean="0"/>
              <a:t>– </a:t>
            </a:r>
            <a:r>
              <a:rPr lang="en-US" dirty="0" err="1" smtClean="0"/>
              <a:t>javadoc</a:t>
            </a:r>
            <a:r>
              <a:rPr lang="en-US" dirty="0" smtClean="0"/>
              <a:t>/</a:t>
            </a:r>
            <a:r>
              <a:rPr lang="en-US" dirty="0" err="1" smtClean="0"/>
              <a:t>docString</a:t>
            </a:r>
            <a:r>
              <a:rPr lang="en-US" dirty="0" smtClean="0"/>
              <a:t>. Variable and method naming. </a:t>
            </a:r>
          </a:p>
          <a:p>
            <a:r>
              <a:rPr lang="en-US" dirty="0" smtClean="0"/>
              <a:t>Object oriented design – inheritance, polymorphism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00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Java questions</a:t>
            </a:r>
          </a:p>
          <a:p>
            <a:r>
              <a:rPr lang="en-US" dirty="0" smtClean="0"/>
              <a:t>Some fundamental concepts apply regardless of language</a:t>
            </a:r>
          </a:p>
          <a:p>
            <a:pPr lvl="1"/>
            <a:r>
              <a:rPr lang="en-US" dirty="0" smtClean="0"/>
              <a:t>Recursion</a:t>
            </a:r>
          </a:p>
          <a:p>
            <a:pPr lvl="1"/>
            <a:r>
              <a:rPr lang="en-US" dirty="0" smtClean="0"/>
              <a:t>Refactoring</a:t>
            </a:r>
          </a:p>
          <a:p>
            <a:pPr lvl="1"/>
            <a:r>
              <a:rPr lang="en-US" dirty="0" smtClean="0"/>
              <a:t>Style</a:t>
            </a:r>
          </a:p>
          <a:p>
            <a:pPr lvl="1"/>
            <a:r>
              <a:rPr lang="en-US" dirty="0" smtClean="0"/>
              <a:t>Test Driven Development</a:t>
            </a:r>
          </a:p>
          <a:p>
            <a:r>
              <a:rPr lang="en-US" dirty="0" smtClean="0"/>
              <a:t>Do look back at your assignments to see if you did not understand some programming concept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43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the two previous finals.</a:t>
            </a:r>
          </a:p>
          <a:p>
            <a:r>
              <a:rPr lang="en-US" dirty="0" smtClean="0"/>
              <a:t>Be aware practice exams do not contain the same topics as the ones that we have covered in this course.</a:t>
            </a:r>
          </a:p>
          <a:p>
            <a:pPr lvl="1"/>
            <a:r>
              <a:rPr lang="en-US" dirty="0" smtClean="0"/>
              <a:t>Identify what we have and have not talked about in </a:t>
            </a:r>
            <a:r>
              <a:rPr lang="en-US" smtClean="0"/>
              <a:t>the course.</a:t>
            </a:r>
            <a:endParaRPr lang="en-US" dirty="0"/>
          </a:p>
          <a:p>
            <a:r>
              <a:rPr lang="en-US" dirty="0" smtClean="0"/>
              <a:t>If you did not understand your assignments because you had the benefit of working with a partner who did all the work, this is your time to go back and look at some code.</a:t>
            </a:r>
            <a:endParaRPr lang="en-US" dirty="0"/>
          </a:p>
          <a:p>
            <a:r>
              <a:rPr lang="en-US" dirty="0" smtClean="0"/>
              <a:t>Take already working code, remove some lines and see what happens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469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Thanks for making this a fun course to teach.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Thanks for letting me experiment with an in class quiz.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Email </a:t>
            </a:r>
            <a:r>
              <a:rPr lang="en-US" dirty="0" err="1" smtClean="0"/>
              <a:t>bhusnur@seas</a:t>
            </a:r>
            <a:r>
              <a:rPr lang="en-US" dirty="0" smtClean="0"/>
              <a:t> if you ever want to contact me. Alternatively, feel free to connect on LinkedIn.</a:t>
            </a:r>
          </a:p>
        </p:txBody>
      </p:sp>
    </p:spTree>
    <p:extLst>
      <p:ext uri="{BB962C8B-B14F-4D97-AF65-F5344CB8AC3E}">
        <p14:creationId xmlns:p14="http://schemas.microsoft.com/office/powerpoint/2010/main" val="29881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C3804139-0678-4FCC-B69E-8343B32845AC}" type="slidenum">
              <a:rPr lang="en-US" altLang="en-US" sz="1400">
                <a:latin typeface="Arial" pitchFamily="34" charset="0"/>
              </a:rPr>
              <a:pPr/>
              <a:t>3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Classes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b="1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class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Trebuchet MS" charset="0"/>
                <a:cs typeface="+mn-cs"/>
              </a:rPr>
              <a:t>MyClass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 extends </a:t>
            </a:r>
            <a:r>
              <a:rPr lang="en-US" sz="2400" dirty="0" err="1" smtClean="0">
                <a:solidFill>
                  <a:schemeClr val="accent2"/>
                </a:solidFill>
                <a:latin typeface="Trebuchet MS" charset="0"/>
                <a:cs typeface="+mn-cs"/>
              </a:rPr>
              <a:t>ThatClass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 implements </a:t>
            </a:r>
            <a:r>
              <a:rPr lang="en-US" sz="2400" dirty="0" err="1" smtClean="0">
                <a:solidFill>
                  <a:schemeClr val="accent2"/>
                </a:solidFill>
                <a:latin typeface="Trebuchet MS" charset="0"/>
                <a:cs typeface="+mn-cs"/>
              </a:rPr>
              <a:t>SomeInterface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, </a:t>
            </a:r>
            <a:r>
              <a:rPr lang="en-US" sz="2400" dirty="0" err="1" smtClean="0">
                <a:solidFill>
                  <a:schemeClr val="accent2"/>
                </a:solidFill>
                <a:latin typeface="Trebuchet MS" charset="0"/>
                <a:cs typeface="+mn-cs"/>
              </a:rPr>
              <a:t>SomeOtherInterface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 {...}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A top-level class can be </a:t>
            </a:r>
            <a:r>
              <a:rPr lang="en-US" sz="2000" dirty="0" smtClean="0">
                <a:solidFill>
                  <a:schemeClr val="accent2"/>
                </a:solidFill>
                <a:latin typeface="Trebuchet MS" charset="0"/>
              </a:rPr>
              <a:t>public</a:t>
            </a:r>
            <a:r>
              <a:rPr lang="en-US" sz="2000" dirty="0" smtClean="0"/>
              <a:t> or package (default)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A class can be </a:t>
            </a:r>
            <a:r>
              <a:rPr lang="en-US" sz="2000" dirty="0" smtClean="0">
                <a:solidFill>
                  <a:schemeClr val="accent2"/>
                </a:solidFill>
                <a:latin typeface="Trebuchet MS" charset="0"/>
              </a:rPr>
              <a:t>final</a:t>
            </a:r>
            <a:r>
              <a:rPr lang="en-US" sz="2000" dirty="0" smtClean="0"/>
              <a:t>, meaning it cannot be </a:t>
            </a:r>
            <a:r>
              <a:rPr lang="en-US" sz="2000" dirty="0" err="1" smtClean="0"/>
              <a:t>subclassed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A class subclasses exactly one other class (default: </a:t>
            </a:r>
            <a:r>
              <a:rPr lang="en-US" sz="2000" dirty="0" smtClean="0">
                <a:solidFill>
                  <a:schemeClr val="accent2"/>
                </a:solidFill>
                <a:latin typeface="Trebuchet MS" charset="0"/>
              </a:rPr>
              <a:t>Object</a:t>
            </a:r>
            <a:r>
              <a:rPr lang="en-US" sz="2000" dirty="0" smtClean="0"/>
              <a:t>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A class can implement any number of interfaces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b="1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abstract class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Trebuchet MS" charset="0"/>
                <a:cs typeface="+mn-cs"/>
              </a:rPr>
              <a:t>MyClass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 extends </a:t>
            </a:r>
            <a:r>
              <a:rPr lang="en-US" sz="2400" dirty="0" err="1" smtClean="0">
                <a:solidFill>
                  <a:schemeClr val="accent2"/>
                </a:solidFill>
                <a:latin typeface="Trebuchet MS" charset="0"/>
                <a:cs typeface="+mn-cs"/>
              </a:rPr>
              <a:t>ThatClass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 implements </a:t>
            </a:r>
            <a:r>
              <a:rPr lang="en-US" sz="2400" dirty="0" err="1" smtClean="0">
                <a:solidFill>
                  <a:schemeClr val="accent2"/>
                </a:solidFill>
                <a:latin typeface="Trebuchet MS" charset="0"/>
                <a:cs typeface="+mn-cs"/>
              </a:rPr>
              <a:t>SomeInterface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, </a:t>
            </a:r>
            <a:r>
              <a:rPr lang="en-US" sz="2400" dirty="0" err="1" smtClean="0">
                <a:solidFill>
                  <a:schemeClr val="accent2"/>
                </a:solidFill>
                <a:latin typeface="Trebuchet MS" charset="0"/>
                <a:cs typeface="+mn-cs"/>
              </a:rPr>
              <a:t>SomeOtherInterface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 {...}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Same rules as above, except: An abstract class </a:t>
            </a:r>
            <a:r>
              <a:rPr lang="en-US" sz="2000" i="1" dirty="0" smtClean="0"/>
              <a:t>cannot</a:t>
            </a:r>
            <a:r>
              <a:rPr lang="en-US" sz="2000" dirty="0" smtClean="0"/>
              <a:t> be final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A class </a:t>
            </a:r>
            <a:r>
              <a:rPr lang="en-US" sz="2000" i="1" dirty="0" smtClean="0"/>
              <a:t>must</a:t>
            </a:r>
            <a:r>
              <a:rPr lang="en-US" sz="2000" dirty="0" smtClean="0"/>
              <a:t> be declared abstract if: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dirty="0" smtClean="0"/>
              <a:t>It contains abstract methods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dirty="0" smtClean="0"/>
              <a:t>It implements an interface but does not define all the methods of that interface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Any class </a:t>
            </a:r>
            <a:r>
              <a:rPr lang="en-US" sz="2000" i="1" dirty="0" smtClean="0"/>
              <a:t>may</a:t>
            </a:r>
            <a:r>
              <a:rPr lang="en-US" sz="2000" dirty="0" smtClean="0"/>
              <a:t> be declared to be abstract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An abstract class can (and does) have constructors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You cannot instantiate an abstract class</a:t>
            </a:r>
          </a:p>
        </p:txBody>
      </p:sp>
    </p:spTree>
    <p:extLst>
      <p:ext uri="{BB962C8B-B14F-4D97-AF65-F5344CB8AC3E}">
        <p14:creationId xmlns:p14="http://schemas.microsoft.com/office/powerpoint/2010/main" val="34243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1E8F6C29-410C-492D-88AD-464908E29F7C}" type="slidenum">
              <a:rPr lang="en-US" altLang="en-US" sz="1400">
                <a:latin typeface="Arial" pitchFamily="34" charset="0"/>
              </a:rPr>
              <a:pPr/>
              <a:t>4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Why inheritance?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Java provides a huge library of pre-written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Sometimes these classes are exactly what you need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Sometimes these classes are </a:t>
            </a:r>
            <a:r>
              <a:rPr lang="en-US" altLang="en-US" sz="2000" i="1" dirty="0" smtClean="0"/>
              <a:t>almost</a:t>
            </a:r>
            <a:r>
              <a:rPr lang="en-US" altLang="en-US" sz="2000" dirty="0" smtClean="0"/>
              <a:t> what you need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It</a:t>
            </a:r>
            <a:r>
              <a:rPr lang="fr-FR" altLang="ja-JP" sz="2000" dirty="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dirty="0" smtClean="0">
                <a:ea typeface="MS PGothic" pitchFamily="34" charset="-128"/>
              </a:rPr>
              <a:t>s easy to subclass a class and override the methods that you want to behave differently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Inheritance is a way of providing similar behavior to different kinds of objects, without duplicating code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You should extend a class (and inherit from it) </a:t>
            </a:r>
            <a:r>
              <a:rPr lang="en-US" altLang="en-US" sz="2400" i="1" dirty="0" smtClean="0"/>
              <a:t>only</a:t>
            </a:r>
            <a:r>
              <a:rPr lang="en-US" altLang="en-US" sz="2400" dirty="0" smtClean="0"/>
              <a:t> if: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Your new class </a:t>
            </a:r>
            <a:r>
              <a:rPr lang="en-US" altLang="en-US" sz="2000" i="1" dirty="0" smtClean="0"/>
              <a:t>really is</a:t>
            </a:r>
            <a:r>
              <a:rPr lang="en-US" altLang="en-US" sz="2000" dirty="0" smtClean="0"/>
              <a:t> a more specific kind of the superclass, </a:t>
            </a:r>
            <a:r>
              <a:rPr lang="en-US" altLang="en-US" sz="2000" b="1" dirty="0" smtClean="0"/>
              <a:t>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You want your new class to have </a:t>
            </a:r>
            <a:r>
              <a:rPr lang="en-US" altLang="en-US" sz="2000" i="1" dirty="0" smtClean="0"/>
              <a:t>most or all</a:t>
            </a:r>
            <a:r>
              <a:rPr lang="en-US" altLang="en-US" sz="2000" dirty="0" smtClean="0"/>
              <a:t> of the functionality of the class you are extending, </a:t>
            </a:r>
            <a:r>
              <a:rPr lang="en-US" altLang="en-US" sz="2000" b="1" dirty="0" smtClean="0"/>
              <a:t>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You need to add to or modify the capabilities of the superclass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You </a:t>
            </a:r>
            <a:r>
              <a:rPr lang="en-US" altLang="en-US" sz="2400" i="1" dirty="0" smtClean="0"/>
              <a:t>should not</a:t>
            </a:r>
            <a:r>
              <a:rPr lang="en-US" altLang="en-US" sz="2400" dirty="0" smtClean="0"/>
              <a:t> extend a class merely to use </a:t>
            </a:r>
            <a:r>
              <a:rPr lang="en-US" altLang="en-US" sz="2400" i="1" dirty="0" smtClean="0"/>
              <a:t>some</a:t>
            </a:r>
            <a:r>
              <a:rPr lang="en-US" altLang="en-US" sz="2400" dirty="0" smtClean="0"/>
              <a:t> of its features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Composition (</a:t>
            </a:r>
            <a:r>
              <a:rPr lang="en-US" altLang="en-US" dirty="0" smtClean="0"/>
              <a:t>making an instance variable of that class in your class) </a:t>
            </a:r>
            <a:r>
              <a:rPr lang="en-US" altLang="en-US" sz="2000" dirty="0" smtClean="0"/>
              <a:t>is a better solution in this case</a:t>
            </a:r>
          </a:p>
        </p:txBody>
      </p:sp>
    </p:spTree>
    <p:extLst>
      <p:ext uri="{BB962C8B-B14F-4D97-AF65-F5344CB8AC3E}">
        <p14:creationId xmlns:p14="http://schemas.microsoft.com/office/powerpoint/2010/main" val="253701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DB246D52-E934-455A-A9F7-FC647738CDC5}" type="slidenum">
              <a:rPr lang="en-US" altLang="en-US" sz="1400">
                <a:latin typeface="Arial" pitchFamily="34" charset="0"/>
              </a:rPr>
              <a:pPr/>
              <a:t>5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What are abstract classes for?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76091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400" dirty="0" smtClean="0"/>
              <a:t>Abstract classes are suitable when you can reasonably implement some, but not all, of the behavior of the subclasses</a:t>
            </a:r>
          </a:p>
          <a:p>
            <a:pPr eaLnBrk="1" hangingPunct="1"/>
            <a:r>
              <a:rPr lang="en-US" altLang="en-US" sz="2400" dirty="0" smtClean="0"/>
              <a:t>Example: You have a game in which various kinds of animals move around and do things</a:t>
            </a:r>
          </a:p>
          <a:p>
            <a:pPr lvl="1" eaLnBrk="1" hangingPunct="1"/>
            <a:r>
              <a:rPr lang="en-US" altLang="en-US" sz="2000" dirty="0" smtClean="0"/>
              <a:t>All animals can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move()</a:t>
            </a:r>
            <a:r>
              <a:rPr lang="en-US" altLang="en-US" sz="2000" dirty="0" smtClean="0"/>
              <a:t>,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eat()</a:t>
            </a:r>
            <a:r>
              <a:rPr lang="en-US" altLang="en-US" sz="2000" dirty="0" smtClean="0"/>
              <a:t>,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drink()</a:t>
            </a:r>
            <a:r>
              <a:rPr lang="en-US" altLang="en-US" sz="2000" dirty="0" smtClean="0"/>
              <a:t>,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hide()</a:t>
            </a:r>
            <a:r>
              <a:rPr lang="en-US" altLang="en-US" sz="2000" dirty="0" smtClean="0"/>
              <a:t>, etc.</a:t>
            </a:r>
          </a:p>
          <a:p>
            <a:pPr lvl="1" eaLnBrk="1" hangingPunct="1"/>
            <a:r>
              <a:rPr lang="en-US" altLang="en-US" sz="2000" dirty="0" smtClean="0"/>
              <a:t>Since these are identical or similar, it makes sense to have a default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move()</a:t>
            </a:r>
            <a:r>
              <a:rPr lang="en-US" altLang="en-US" sz="2000" dirty="0" smtClean="0"/>
              <a:t> method, a default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drink()</a:t>
            </a:r>
            <a:r>
              <a:rPr lang="en-US" altLang="en-US" sz="2000" dirty="0" smtClean="0"/>
              <a:t> method, etc.</a:t>
            </a:r>
          </a:p>
          <a:p>
            <a:pPr lvl="1" eaLnBrk="1" hangingPunct="1"/>
            <a:r>
              <a:rPr lang="en-US" altLang="en-US" sz="2000" dirty="0" smtClean="0"/>
              <a:t>If you have a default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draw()</a:t>
            </a:r>
            <a:r>
              <a:rPr lang="en-US" altLang="en-US" sz="2000" dirty="0" smtClean="0"/>
              <a:t> method, what would it draw?</a:t>
            </a:r>
          </a:p>
          <a:p>
            <a:pPr lvl="1" eaLnBrk="1" hangingPunct="1"/>
            <a:r>
              <a:rPr lang="en-US" altLang="en-US" sz="2000" dirty="0" smtClean="0"/>
              <a:t>Since you probably never want an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Animal</a:t>
            </a:r>
            <a:r>
              <a:rPr lang="en-US" altLang="en-US" sz="2000" dirty="0" smtClean="0"/>
              <a:t> object, but just specific animals (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Zebra</a:t>
            </a:r>
            <a:r>
              <a:rPr lang="en-US" altLang="en-US" sz="2000" dirty="0" smtClean="0"/>
              <a:t>,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Lion</a:t>
            </a:r>
            <a:r>
              <a:rPr lang="en-US" altLang="en-US" sz="2000" dirty="0" smtClean="0"/>
              <a:t>, etc.), you don</a:t>
            </a:r>
            <a:r>
              <a:rPr lang="fr-FR" altLang="ja-JP" sz="2000" dirty="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dirty="0" smtClean="0">
                <a:ea typeface="MS PGothic" pitchFamily="34" charset="-128"/>
              </a:rPr>
              <a:t>t need to be able to instantiate the </a:t>
            </a:r>
            <a:r>
              <a:rPr lang="en-US" altLang="ja-JP" sz="2000" dirty="0" smtClean="0">
                <a:solidFill>
                  <a:schemeClr val="accent2"/>
                </a:solidFill>
                <a:latin typeface="Trebuchet MS" pitchFamily="34" charset="0"/>
                <a:ea typeface="MS PGothic" pitchFamily="34" charset="-128"/>
              </a:rPr>
              <a:t>Animal</a:t>
            </a:r>
            <a:r>
              <a:rPr lang="en-US" altLang="ja-JP" sz="2000" dirty="0" smtClean="0">
                <a:ea typeface="MS PGothic" pitchFamily="34" charset="-128"/>
              </a:rPr>
              <a:t> class</a:t>
            </a:r>
          </a:p>
          <a:p>
            <a:pPr lvl="1" eaLnBrk="1" hangingPunct="1"/>
            <a:r>
              <a:rPr lang="en-US" altLang="en-US" sz="2000" dirty="0" smtClean="0"/>
              <a:t>Make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Animal</a:t>
            </a:r>
            <a:r>
              <a:rPr lang="en-US" altLang="en-US" sz="2000" dirty="0" smtClean="0"/>
              <a:t> abstract, with an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abstract void draw()</a:t>
            </a:r>
            <a:r>
              <a:rPr lang="en-US" altLang="en-US" sz="2000" dirty="0" smtClean="0"/>
              <a:t> method</a:t>
            </a:r>
          </a:p>
          <a:p>
            <a:r>
              <a:rPr lang="en-US" altLang="en-US" dirty="0" smtClean="0"/>
              <a:t>Your Dessert Shop </a:t>
            </a:r>
            <a:r>
              <a:rPr lang="en-US" altLang="en-US" sz="2400" dirty="0" smtClean="0"/>
              <a:t>is a great example for the utility of abstract classes</a:t>
            </a:r>
          </a:p>
        </p:txBody>
      </p:sp>
    </p:spTree>
    <p:extLst>
      <p:ext uri="{BB962C8B-B14F-4D97-AF65-F5344CB8AC3E}">
        <p14:creationId xmlns:p14="http://schemas.microsoft.com/office/powerpoint/2010/main" val="400973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5D913455-28CF-4FDB-96FD-AF4FD3BE982E}" type="slidenum">
              <a:rPr lang="en-US" altLang="en-US" sz="1400">
                <a:latin typeface="Arial" pitchFamily="34" charset="0"/>
              </a:rPr>
              <a:pPr/>
              <a:t>6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Interfaces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interface MyInterface extends SomeOtherInterface {...}</a:t>
            </a:r>
          </a:p>
          <a:p>
            <a:pPr lvl="1" eaLnBrk="1" hangingPunct="1"/>
            <a:r>
              <a:rPr lang="en-US" altLang="en-US" sz="2000" smtClean="0"/>
              <a:t>An interface can be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2000" smtClean="0"/>
              <a:t> or package</a:t>
            </a:r>
          </a:p>
          <a:p>
            <a:pPr lvl="1" eaLnBrk="1" hangingPunct="1"/>
            <a:r>
              <a:rPr lang="en-US" altLang="en-US" sz="2000" smtClean="0"/>
              <a:t>An interface cannot be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final</a:t>
            </a:r>
            <a:endParaRPr lang="en-US" altLang="en-US" sz="2000" smtClean="0"/>
          </a:p>
          <a:p>
            <a:pPr lvl="1" eaLnBrk="1" hangingPunct="1"/>
            <a:r>
              <a:rPr lang="en-US" altLang="en-US" sz="2000" smtClean="0"/>
              <a:t>A class can implement any number of interfaces</a:t>
            </a:r>
          </a:p>
          <a:p>
            <a:pPr lvl="1" eaLnBrk="1" hangingPunct="1"/>
            <a:r>
              <a:rPr lang="en-US" altLang="en-US" sz="2000" smtClean="0"/>
              <a:t>An interface can </a:t>
            </a:r>
            <a:r>
              <a:rPr lang="en-US" altLang="en-US" sz="2000" i="1" smtClean="0"/>
              <a:t>declare</a:t>
            </a:r>
            <a:r>
              <a:rPr lang="en-US" altLang="en-US" sz="2000" smtClean="0"/>
              <a:t> (not </a:t>
            </a:r>
            <a:r>
              <a:rPr lang="en-US" altLang="en-US" sz="2000" i="1" smtClean="0"/>
              <a:t>define</a:t>
            </a:r>
            <a:r>
              <a:rPr lang="en-US" altLang="en-US" sz="2000" smtClean="0"/>
              <a:t>) methods</a:t>
            </a:r>
          </a:p>
          <a:p>
            <a:pPr lvl="2" eaLnBrk="1" hangingPunct="1"/>
            <a:r>
              <a:rPr lang="en-US" altLang="en-US" sz="1800" smtClean="0"/>
              <a:t>All declared methods are implicitly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1800" smtClean="0"/>
              <a:t> and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abstract</a:t>
            </a:r>
          </a:p>
          <a:p>
            <a:pPr lvl="1" eaLnBrk="1" hangingPunct="1"/>
            <a:r>
              <a:rPr lang="en-US" altLang="en-US" sz="2000" smtClean="0"/>
              <a:t>An interface can define fields, classes, and interfaces</a:t>
            </a:r>
          </a:p>
          <a:p>
            <a:pPr lvl="2" eaLnBrk="1" hangingPunct="1"/>
            <a:r>
              <a:rPr lang="en-US" altLang="en-US" sz="1800" smtClean="0"/>
              <a:t>Fields are implicitly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static</a:t>
            </a:r>
            <a:r>
              <a:rPr lang="en-US" altLang="en-US" sz="1800" smtClean="0"/>
              <a:t>,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final</a:t>
            </a:r>
            <a:r>
              <a:rPr lang="en-US" altLang="en-US" sz="1800" smtClean="0"/>
              <a:t>, and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</a:p>
          <a:p>
            <a:pPr lvl="2" eaLnBrk="1" hangingPunct="1"/>
            <a:r>
              <a:rPr lang="en-US" altLang="en-US" sz="1800" smtClean="0"/>
              <a:t>Classes are implicitly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static</a:t>
            </a:r>
            <a:r>
              <a:rPr lang="en-US" altLang="en-US" sz="1800" smtClean="0"/>
              <a:t> and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</a:p>
          <a:p>
            <a:pPr lvl="2" eaLnBrk="1" hangingPunct="1"/>
            <a:r>
              <a:rPr lang="en-US" altLang="en-US" sz="1800" smtClean="0"/>
              <a:t>An interface </a:t>
            </a:r>
            <a:r>
              <a:rPr lang="en-US" altLang="en-US" sz="1800" i="1" smtClean="0"/>
              <a:t>cannot</a:t>
            </a:r>
            <a:r>
              <a:rPr lang="en-US" altLang="en-US" sz="1800" smtClean="0"/>
              <a:t> declare constructors</a:t>
            </a:r>
          </a:p>
          <a:p>
            <a:pPr lvl="1" eaLnBrk="1" hangingPunct="1"/>
            <a:r>
              <a:rPr lang="en-US" altLang="en-US" sz="2000" smtClean="0"/>
              <a:t>It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s OK (but unnecessary) to explicitly specify implicit attributes</a:t>
            </a:r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227016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24B0B595-DC4F-44C0-AFB4-0D06D65E842D}" type="slidenum">
              <a:rPr lang="en-US" altLang="en-US" sz="1400">
                <a:latin typeface="Arial" pitchFamily="34" charset="0"/>
              </a:rPr>
              <a:pPr/>
              <a:t>7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Declarations and assignments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Suppose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class Cat extends Animal implements Pet {...}</a:t>
            </a:r>
            <a:r>
              <a:rPr lang="en-US" altLang="en-US" sz="2000" smtClean="0"/>
              <a:t/>
            </a:r>
            <a:br>
              <a:rPr lang="en-US" altLang="en-US" sz="2000" smtClean="0"/>
            </a:br>
            <a:r>
              <a:rPr lang="en-US" altLang="en-US" sz="2000" smtClean="0"/>
              <a:t>        and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class Persian extends Cat {...}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</a:t>
            </a:r>
            <a:r>
              <a:rPr lang="en-US" altLang="en-US" sz="2000" smtClean="0"/>
              <a:t>and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Cat puff = new Cat();</a:t>
            </a: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Then the following are true: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puff instanceof Cat</a:t>
            </a:r>
            <a:r>
              <a:rPr lang="en-US" altLang="en-US" sz="1800" smtClean="0"/>
              <a:t>,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puff instanceof Animal</a:t>
            </a:r>
            <a:r>
              <a:rPr lang="en-US" altLang="en-US" sz="1800" smtClean="0"/>
              <a:t>,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puff instanceof Pet</a:t>
            </a:r>
            <a:endParaRPr lang="en-US" altLang="en-US" sz="180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The following is </a:t>
            </a:r>
            <a:r>
              <a:rPr lang="en-US" altLang="en-US" sz="2000" i="1" smtClean="0"/>
              <a:t>not</a:t>
            </a:r>
            <a:r>
              <a:rPr lang="en-US" altLang="en-US" sz="2000" smtClean="0"/>
              <a:t> true: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puff instanceof Persian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To form the negative test, say</a:t>
            </a: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!(puff instanceof Persian)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The following declarations and assignments are legal: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Animal thatAnimal = puff;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Animal thatAnimal = (Animal)puff;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 // same as above, but explicit upcast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Pet myPet = puff;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 // a variable can be of an interface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Persian myFancyCat = (Persian)puff;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 // does a runtime check</a:t>
            </a:r>
            <a:endParaRPr lang="en-US" altLang="en-US" sz="1800" smtClean="0">
              <a:solidFill>
                <a:schemeClr val="accent2"/>
              </a:solidFill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The following is also legal: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void feed(Pet p, Food f) {...} 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// interface type as a parameter</a:t>
            </a:r>
          </a:p>
        </p:txBody>
      </p:sp>
    </p:spTree>
    <p:extLst>
      <p:ext uri="{BB962C8B-B14F-4D97-AF65-F5344CB8AC3E}">
        <p14:creationId xmlns:p14="http://schemas.microsoft.com/office/powerpoint/2010/main" val="83848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4C609FC4-ECB6-44D1-A2E1-2DB3335DB489}" type="slidenum">
              <a:rPr lang="en-US" altLang="en-US" sz="1400">
                <a:latin typeface="Arial" pitchFamily="34" charset="0"/>
              </a:rPr>
              <a:pPr/>
              <a:t>8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Using </a:t>
            </a:r>
            <a:r>
              <a:rPr lang="en-US" dirty="0" err="1" smtClean="0"/>
              <a:t>ArrayLists</a:t>
            </a:r>
            <a:r>
              <a:rPr lang="en-US" dirty="0" smtClean="0"/>
              <a:t>, </a:t>
            </a:r>
            <a:r>
              <a:rPr lang="en-US" dirty="0" err="1" smtClean="0"/>
              <a:t>HashMaps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>
              <a:cs typeface="+mj-cs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Example</a:t>
            </a:r>
            <a:r>
              <a:rPr lang="en-US" altLang="en-US" dirty="0" smtClean="0"/>
              <a:t>: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ArrayList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&lt;String&gt;</a:t>
            </a:r>
            <a:r>
              <a:rPr lang="en-US" altLang="en-US" dirty="0" smtClean="0"/>
              <a:t> describes an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ArrayList</a:t>
            </a:r>
            <a:r>
              <a:rPr lang="en-US" altLang="en-US" dirty="0" smtClean="0"/>
              <a:t> (the class) that can only hold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String</a:t>
            </a:r>
            <a:r>
              <a:rPr lang="en-US" altLang="en-US" dirty="0" smtClean="0"/>
              <a:t>s (the type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Important to remember that you will have to do</a:t>
            </a:r>
          </a:p>
          <a:p>
            <a:pPr marL="0" indent="0">
              <a:buNone/>
            </a:pP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ArrayList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&lt;Integer&gt;</a:t>
            </a:r>
          </a:p>
          <a:p>
            <a:pPr marL="0" indent="0">
              <a:buNone/>
            </a:pPr>
            <a:r>
              <a:rPr lang="en-US" altLang="en-US" dirty="0"/>
              <a:t>a</a:t>
            </a:r>
            <a:r>
              <a:rPr lang="en-US" altLang="en-US" dirty="0" smtClean="0"/>
              <a:t>nd not </a:t>
            </a:r>
          </a:p>
          <a:p>
            <a:pPr marL="0" indent="0">
              <a:buNone/>
            </a:pP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ArrayList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&lt;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&gt;</a:t>
            </a:r>
          </a:p>
          <a:p>
            <a:pPr marL="0" indent="0">
              <a:buNone/>
            </a:pPr>
            <a:endParaRPr lang="en-US" altLang="en-US" dirty="0">
              <a:solidFill>
                <a:schemeClr val="accent2"/>
              </a:solidFill>
              <a:latin typeface="Trebuchet MS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accent2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9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F317DA42-E5E6-4CAF-A6E1-844DF7E32AA6}" type="slidenum">
              <a:rPr lang="en-US" altLang="en-US" sz="1400">
                <a:latin typeface="Arial" pitchFamily="34" charset="0"/>
              </a:rPr>
              <a:pPr/>
              <a:t>9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Access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There are four types of access: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2000" dirty="0" smtClean="0"/>
              <a:t> means accessible from everywhere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Making a field 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1800" dirty="0" smtClean="0"/>
              <a:t> means that it can be changed arbitrarily from anywhere, with no protection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Methods should be 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1800" dirty="0" smtClean="0"/>
              <a:t> only if it</a:t>
            </a:r>
            <a:r>
              <a:rPr lang="fr-FR" altLang="ja-JP" sz="1800" dirty="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1800" dirty="0" smtClean="0">
                <a:ea typeface="MS PGothic" pitchFamily="34" charset="-128"/>
              </a:rPr>
              <a:t>s desirable to be able to call them from outside this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protected</a:t>
            </a:r>
            <a:r>
              <a:rPr lang="en-US" altLang="en-US" sz="2000" dirty="0" smtClean="0"/>
              <a:t> means accessible from all classes in this same directory </a:t>
            </a:r>
            <a:r>
              <a:rPr lang="en-US" altLang="en-US" sz="2000" i="1" dirty="0" smtClean="0"/>
              <a:t>and</a:t>
            </a:r>
            <a:r>
              <a:rPr lang="en-US" altLang="en-US" sz="2000" dirty="0" smtClean="0"/>
              <a:t> accessible from all subclasses anywhere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tx2"/>
                </a:solidFill>
              </a:rPr>
              <a:t>Package</a:t>
            </a:r>
            <a:r>
              <a:rPr lang="en-US" altLang="en-US" sz="2000" dirty="0" smtClean="0"/>
              <a:t>(default; no keyword) means accessible from all classes in this same directory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private</a:t>
            </a:r>
            <a:r>
              <a:rPr lang="en-US" altLang="en-US" sz="2000" dirty="0" smtClean="0"/>
              <a:t> means accessible only within this class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Note: Making a field 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private</a:t>
            </a:r>
            <a:r>
              <a:rPr lang="en-US" altLang="en-US" sz="1800" dirty="0" smtClean="0"/>
              <a:t> does not hide it from other objects in this same class!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In general, it</a:t>
            </a:r>
            <a:r>
              <a:rPr lang="fr-FR" altLang="ja-JP" sz="2400" dirty="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400" dirty="0" smtClean="0">
                <a:ea typeface="MS PGothic" pitchFamily="34" charset="-128"/>
              </a:rPr>
              <a:t>s best to make all variables as private as possible, and to make methods public enough to be used where they are needed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311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61075</TotalTime>
  <Words>2415</Words>
  <Application>Microsoft Office PowerPoint</Application>
  <PresentationFormat>On-screen Show (4:3)</PresentationFormat>
  <Paragraphs>285</Paragraphs>
  <Slides>24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Clarity</vt:lpstr>
      <vt:lpstr>PowerPoint Presentation</vt:lpstr>
      <vt:lpstr>What is a class?</vt:lpstr>
      <vt:lpstr>Classes</vt:lpstr>
      <vt:lpstr>Why inheritance?</vt:lpstr>
      <vt:lpstr>What are abstract classes for?</vt:lpstr>
      <vt:lpstr>Interfaces</vt:lpstr>
      <vt:lpstr>Declarations and assignments</vt:lpstr>
      <vt:lpstr>Using ArrayLists, HashMaps etc</vt:lpstr>
      <vt:lpstr>Access</vt:lpstr>
      <vt:lpstr>Composition and inheritance</vt:lpstr>
      <vt:lpstr>Constructors</vt:lpstr>
      <vt:lpstr>Constructor chaining</vt:lpstr>
      <vt:lpstr>References</vt:lpstr>
      <vt:lpstr>Methods I</vt:lpstr>
      <vt:lpstr>Methods II</vt:lpstr>
      <vt:lpstr>Methods III</vt:lpstr>
      <vt:lpstr>Proper use of methods I</vt:lpstr>
      <vt:lpstr>Proper use of methods II</vt:lpstr>
      <vt:lpstr>Proper use of polymorphism</vt:lpstr>
      <vt:lpstr>Program design</vt:lpstr>
      <vt:lpstr>5 things I hope you learnt in this course</vt:lpstr>
      <vt:lpstr>Topics for final</vt:lpstr>
      <vt:lpstr>Preparing for final</vt:lpstr>
      <vt:lpstr>  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411</cp:revision>
  <dcterms:created xsi:type="dcterms:W3CDTF">2006-08-16T00:00:00Z</dcterms:created>
  <dcterms:modified xsi:type="dcterms:W3CDTF">2015-04-29T13:24:17Z</dcterms:modified>
</cp:coreProperties>
</file>