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5" r:id="rId1"/>
    <p:sldMasterId id="2147483691" r:id="rId2"/>
  </p:sldMasterIdLst>
  <p:notesMasterIdLst>
    <p:notesMasterId r:id="rId28"/>
  </p:notesMasterIdLst>
  <p:sldIdLst>
    <p:sldId id="256" r:id="rId3"/>
    <p:sldId id="258" r:id="rId4"/>
    <p:sldId id="259" r:id="rId5"/>
    <p:sldId id="257" r:id="rId6"/>
    <p:sldId id="266" r:id="rId7"/>
    <p:sldId id="267" r:id="rId8"/>
    <p:sldId id="268" r:id="rId9"/>
    <p:sldId id="260" r:id="rId10"/>
    <p:sldId id="261" r:id="rId11"/>
    <p:sldId id="262" r:id="rId12"/>
    <p:sldId id="277" r:id="rId13"/>
    <p:sldId id="265" r:id="rId14"/>
    <p:sldId id="275" r:id="rId15"/>
    <p:sldId id="276" r:id="rId16"/>
    <p:sldId id="264" r:id="rId17"/>
    <p:sldId id="281" r:id="rId18"/>
    <p:sldId id="271" r:id="rId19"/>
    <p:sldId id="282" r:id="rId20"/>
    <p:sldId id="269" r:id="rId21"/>
    <p:sldId id="270" r:id="rId22"/>
    <p:sldId id="272" r:id="rId23"/>
    <p:sldId id="278" r:id="rId24"/>
    <p:sldId id="273" r:id="rId25"/>
    <p:sldId id="274" r:id="rId26"/>
    <p:sldId id="279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81" d="100"/>
          <a:sy n="81" d="100"/>
        </p:scale>
        <p:origin x="-2400" y="-9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174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pPr>
              <a:defRPr/>
            </a:pPr>
            <a:fld id="{46860CAF-970A-4141-9336-188486727C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85923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9pPr>
          </a:lstStyle>
          <a:p>
            <a:fld id="{C728C819-D592-4364-9059-B35D5ACAC117}" type="slidenum">
              <a:rPr lang="en-US" altLang="en-US" sz="1200" smtClean="0"/>
              <a:pPr/>
              <a:t>1</a:t>
            </a:fld>
            <a:endParaRPr lang="en-US" altLang="en-US" sz="1200" smtClean="0"/>
          </a:p>
        </p:txBody>
      </p:sp>
      <p:sp>
        <p:nvSpPr>
          <p:cNvPr id="327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9pPr>
          </a:lstStyle>
          <a:p>
            <a:fld id="{73D3B32B-E366-45C3-9BB5-725D19842AE0}" type="slidenum">
              <a:rPr lang="en-US" altLang="en-US" sz="1200" smtClean="0"/>
              <a:pPr/>
              <a:t>10</a:t>
            </a:fld>
            <a:endParaRPr lang="en-US" altLang="en-US" sz="1200" smtClean="0"/>
          </a:p>
        </p:txBody>
      </p:sp>
      <p:sp>
        <p:nvSpPr>
          <p:cNvPr id="419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9pPr>
          </a:lstStyle>
          <a:p>
            <a:fld id="{AD541A4F-6793-4502-AEB4-E5F92940BE6B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  <p:sp>
        <p:nvSpPr>
          <p:cNvPr id="430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9pPr>
          </a:lstStyle>
          <a:p>
            <a:fld id="{BF287447-160D-4A7A-88C8-A04A3C4F3D07}" type="slidenum">
              <a:rPr lang="en-US" altLang="en-US" sz="1200" smtClean="0"/>
              <a:pPr/>
              <a:t>12</a:t>
            </a:fld>
            <a:endParaRPr lang="en-US" altLang="en-US" sz="1200" smtClean="0"/>
          </a:p>
        </p:txBody>
      </p:sp>
      <p:sp>
        <p:nvSpPr>
          <p:cNvPr id="440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9pPr>
          </a:lstStyle>
          <a:p>
            <a:fld id="{66C759B4-9196-44D6-B825-D6F8FD3C4CA6}" type="slidenum">
              <a:rPr lang="en-US" altLang="en-US" sz="1200" smtClean="0"/>
              <a:pPr/>
              <a:t>13</a:t>
            </a:fld>
            <a:endParaRPr lang="en-US" altLang="en-US" sz="1200" smtClean="0"/>
          </a:p>
        </p:txBody>
      </p:sp>
      <p:sp>
        <p:nvSpPr>
          <p:cNvPr id="450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9pPr>
          </a:lstStyle>
          <a:p>
            <a:fld id="{6DC7EA71-9376-44E2-AA6D-5FA356EEEFCE}" type="slidenum">
              <a:rPr lang="en-US" altLang="en-US" sz="1200" smtClean="0"/>
              <a:pPr/>
              <a:t>14</a:t>
            </a:fld>
            <a:endParaRPr lang="en-US" altLang="en-US" sz="1200" smtClean="0"/>
          </a:p>
        </p:txBody>
      </p:sp>
      <p:sp>
        <p:nvSpPr>
          <p:cNvPr id="460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9pPr>
          </a:lstStyle>
          <a:p>
            <a:fld id="{7C80799C-FEF7-49D9-9A62-89EC5E889952}" type="slidenum">
              <a:rPr lang="en-US" altLang="en-US" sz="1200" smtClean="0"/>
              <a:pPr/>
              <a:t>15</a:t>
            </a:fld>
            <a:endParaRPr lang="en-US" altLang="en-US" sz="1200" smtClean="0"/>
          </a:p>
        </p:txBody>
      </p:sp>
      <p:sp>
        <p:nvSpPr>
          <p:cNvPr id="471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9pPr>
          </a:lstStyle>
          <a:p>
            <a:fld id="{7BE74ECA-2205-43CF-84B2-5713DC3B669B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481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9pPr>
          </a:lstStyle>
          <a:p>
            <a:fld id="{23090F71-ADFB-4789-8028-AFE37FCD616D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491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9pPr>
          </a:lstStyle>
          <a:p>
            <a:fld id="{82AB4733-9AEB-40B5-ABC0-3EF595C6C090}" type="slidenum">
              <a:rPr lang="en-US" altLang="en-US" sz="1200" smtClean="0"/>
              <a:pPr/>
              <a:t>19</a:t>
            </a:fld>
            <a:endParaRPr lang="en-US" altLang="en-US" sz="1200" smtClean="0"/>
          </a:p>
        </p:txBody>
      </p:sp>
      <p:sp>
        <p:nvSpPr>
          <p:cNvPr id="501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9pPr>
          </a:lstStyle>
          <a:p>
            <a:fld id="{A9BC8F1B-0D65-46A3-9A90-74A51CD94FC1}" type="slidenum">
              <a:rPr lang="en-US" altLang="en-US" sz="1200" smtClean="0"/>
              <a:pPr/>
              <a:t>20</a:t>
            </a:fld>
            <a:endParaRPr lang="en-US" altLang="en-US" sz="1200" smtClean="0"/>
          </a:p>
        </p:txBody>
      </p:sp>
      <p:sp>
        <p:nvSpPr>
          <p:cNvPr id="512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9pPr>
          </a:lstStyle>
          <a:p>
            <a:fld id="{62B23E46-81B0-4A66-BF4D-44904B458A51}" type="slidenum">
              <a:rPr lang="en-US" altLang="en-US" sz="1200" smtClean="0"/>
              <a:pPr/>
              <a:t>2</a:t>
            </a:fld>
            <a:endParaRPr lang="en-US" altLang="en-US" sz="1200" smtClean="0"/>
          </a:p>
        </p:txBody>
      </p:sp>
      <p:sp>
        <p:nvSpPr>
          <p:cNvPr id="337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9pPr>
          </a:lstStyle>
          <a:p>
            <a:fld id="{A4FA37FB-07F2-44C9-BC8C-628F6F8A94AE}" type="slidenum">
              <a:rPr lang="en-US" altLang="en-US" sz="1200" smtClean="0"/>
              <a:pPr/>
              <a:t>21</a:t>
            </a:fld>
            <a:endParaRPr lang="en-US" altLang="en-US" sz="1200" smtClean="0"/>
          </a:p>
        </p:txBody>
      </p:sp>
      <p:sp>
        <p:nvSpPr>
          <p:cNvPr id="522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9pPr>
          </a:lstStyle>
          <a:p>
            <a:fld id="{45FD30A6-1FED-4B42-A105-678E2B8B937E}" type="slidenum">
              <a:rPr lang="en-US" altLang="en-US" sz="1200" smtClean="0"/>
              <a:pPr/>
              <a:t>22</a:t>
            </a:fld>
            <a:endParaRPr lang="en-US" altLang="en-US" sz="1200" smtClean="0"/>
          </a:p>
        </p:txBody>
      </p:sp>
      <p:sp>
        <p:nvSpPr>
          <p:cNvPr id="532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9pPr>
          </a:lstStyle>
          <a:p>
            <a:fld id="{DDD673AE-091F-407E-8BDE-B8B9641986D0}" type="slidenum">
              <a:rPr lang="en-US" altLang="en-US" sz="1200" smtClean="0"/>
              <a:pPr/>
              <a:t>23</a:t>
            </a:fld>
            <a:endParaRPr lang="en-US" altLang="en-US" sz="1200" smtClean="0"/>
          </a:p>
        </p:txBody>
      </p:sp>
      <p:sp>
        <p:nvSpPr>
          <p:cNvPr id="542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9pPr>
          </a:lstStyle>
          <a:p>
            <a:fld id="{509E6F7F-75AA-451A-8C0E-2E3C73CBF3F2}" type="slidenum">
              <a:rPr lang="en-US" altLang="en-US" sz="1200" smtClean="0"/>
              <a:pPr/>
              <a:t>24</a:t>
            </a:fld>
            <a:endParaRPr lang="en-US" altLang="en-US" sz="1200" smtClean="0"/>
          </a:p>
        </p:txBody>
      </p:sp>
      <p:sp>
        <p:nvSpPr>
          <p:cNvPr id="552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9pPr>
          </a:lstStyle>
          <a:p>
            <a:fld id="{9B4B882F-46EA-4B2A-B8D8-CB29C0B366CD}" type="slidenum">
              <a:rPr lang="en-US" altLang="en-US" sz="1200" smtClean="0"/>
              <a:pPr/>
              <a:t>25</a:t>
            </a:fld>
            <a:endParaRPr lang="en-US" altLang="en-US" sz="1200" smtClean="0"/>
          </a:p>
        </p:txBody>
      </p:sp>
      <p:sp>
        <p:nvSpPr>
          <p:cNvPr id="563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9pPr>
          </a:lstStyle>
          <a:p>
            <a:fld id="{7F61E5BE-8CE0-4DB2-BFE7-F4E5B781BFF0}" type="slidenum">
              <a:rPr lang="en-US" altLang="en-US" sz="1200" smtClean="0"/>
              <a:pPr/>
              <a:t>3</a:t>
            </a:fld>
            <a:endParaRPr lang="en-US" altLang="en-US" sz="1200" smtClean="0"/>
          </a:p>
        </p:txBody>
      </p:sp>
      <p:sp>
        <p:nvSpPr>
          <p:cNvPr id="348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9pPr>
          </a:lstStyle>
          <a:p>
            <a:fld id="{4119923F-A8A7-4C94-941A-4D793021188D}" type="slidenum">
              <a:rPr lang="en-US" altLang="en-US" sz="1200" smtClean="0"/>
              <a:pPr/>
              <a:t>4</a:t>
            </a:fld>
            <a:endParaRPr lang="en-US" altLang="en-US" sz="1200" smtClean="0"/>
          </a:p>
        </p:txBody>
      </p:sp>
      <p:sp>
        <p:nvSpPr>
          <p:cNvPr id="358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9pPr>
          </a:lstStyle>
          <a:p>
            <a:fld id="{3898EDC1-3543-4FEE-B4E0-6D17FBA4059E}" type="slidenum">
              <a:rPr lang="en-US" altLang="en-US" sz="1200" smtClean="0"/>
              <a:pPr/>
              <a:t>5</a:t>
            </a:fld>
            <a:endParaRPr lang="en-US" altLang="en-US" sz="1200" smtClean="0"/>
          </a:p>
        </p:txBody>
      </p:sp>
      <p:sp>
        <p:nvSpPr>
          <p:cNvPr id="368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9pPr>
          </a:lstStyle>
          <a:p>
            <a:fld id="{1EA42206-0290-44C0-91D1-55816EC932C7}" type="slidenum">
              <a:rPr lang="en-US" altLang="en-US" sz="1200" smtClean="0"/>
              <a:pPr/>
              <a:t>6</a:t>
            </a:fld>
            <a:endParaRPr lang="en-US" altLang="en-US" sz="1200" smtClean="0"/>
          </a:p>
        </p:txBody>
      </p:sp>
      <p:sp>
        <p:nvSpPr>
          <p:cNvPr id="378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9pPr>
          </a:lstStyle>
          <a:p>
            <a:fld id="{9329235A-E03F-4BDC-BA9D-E7EF98D58007}" type="slidenum">
              <a:rPr lang="en-US" altLang="en-US" sz="1200" smtClean="0"/>
              <a:pPr/>
              <a:t>7</a:t>
            </a:fld>
            <a:endParaRPr lang="en-US" altLang="en-US" sz="1200" smtClean="0"/>
          </a:p>
        </p:txBody>
      </p:sp>
      <p:sp>
        <p:nvSpPr>
          <p:cNvPr id="389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9pPr>
          </a:lstStyle>
          <a:p>
            <a:fld id="{9D9A296E-CA75-41EF-A0EF-58C5A10FB56B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  <p:sp>
        <p:nvSpPr>
          <p:cNvPr id="399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9pPr>
          </a:lstStyle>
          <a:p>
            <a:fld id="{09C4AEF6-06D0-43BB-99FE-D2BB2649D229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  <p:sp>
        <p:nvSpPr>
          <p:cNvPr id="409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334000"/>
            <a:ext cx="895350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ltGray">
          <a:xfrm>
            <a:off x="558800" y="2625725"/>
            <a:ext cx="322263" cy="47466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mtClean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ltGray">
          <a:xfrm>
            <a:off x="825500" y="2625725"/>
            <a:ext cx="328613" cy="474663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tx2">
                  <a:gamma/>
                  <a:tint val="18039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altLang="en-US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ltGray">
          <a:xfrm>
            <a:off x="566738" y="3048000"/>
            <a:ext cx="422275" cy="47466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mtClean="0">
              <a:latin typeface="Arial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ltGray">
          <a:xfrm>
            <a:off x="936625" y="3048000"/>
            <a:ext cx="368300" cy="474663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F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mtClean="0">
              <a:latin typeface="Arial" charset="0"/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ltGray">
          <a:xfrm>
            <a:off x="152400" y="2974975"/>
            <a:ext cx="560388" cy="422275"/>
          </a:xfrm>
          <a:prstGeom prst="rect">
            <a:avLst/>
          </a:prstGeom>
          <a:gradFill rotWithShape="0">
            <a:gsLst>
              <a:gs pos="0">
                <a:schemeClr val="folHlink">
                  <a:gamma/>
                  <a:tint val="45490"/>
                  <a:invGamma/>
                </a:schemeClr>
              </a:gs>
              <a:gs pos="100000">
                <a:schemeClr val="fol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altLang="en-US">
              <a:latin typeface="Arial" charset="0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787400" y="2438400"/>
            <a:ext cx="31750" cy="1052513"/>
          </a:xfrm>
          <a:prstGeom prst="rect">
            <a:avLst/>
          </a:prstGeom>
          <a:solidFill>
            <a:srgbClr val="99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gray">
          <a:xfrm flipV="1">
            <a:off x="315913" y="3265488"/>
            <a:ext cx="8683625" cy="46037"/>
          </a:xfrm>
          <a:prstGeom prst="rect">
            <a:avLst/>
          </a:prstGeom>
          <a:gradFill rotWithShape="0">
            <a:gsLst>
              <a:gs pos="0">
                <a:srgbClr val="99330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mtClean="0">
              <a:latin typeface="Arial" charset="0"/>
            </a:endParaRP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209800"/>
            <a:ext cx="7620000" cy="10668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886200"/>
            <a:ext cx="7620000" cy="914400"/>
          </a:xfrm>
        </p:spPr>
        <p:txBody>
          <a:bodyPr/>
          <a:lstStyle>
            <a:lvl1pPr marL="0" indent="0" algn="ctr">
              <a:buFont typeface="Wingdings" charset="2"/>
              <a:buNone/>
              <a:defRPr>
                <a:solidFill>
                  <a:srgbClr val="993300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8077200" y="6553200"/>
            <a:ext cx="1066800" cy="3048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45CE9934-0332-4067-B8C3-AAB754DE5EA4}" type="datetime5">
              <a:rPr lang="en-US" altLang="en-US"/>
              <a:pPr>
                <a:defRPr/>
              </a:pPr>
              <a:t>21-Apr-15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7351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79769-189D-4BB1-A4B0-2E7DE2A9A7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977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4825" y="228600"/>
            <a:ext cx="2157413" cy="59039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28600"/>
            <a:ext cx="6321425" cy="59039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9D3A1-AD74-405D-BFE4-3C2BCA86C7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22052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9AA83-3053-431D-9D92-BEB32AB53865}" type="datetimeFigureOut">
              <a:rPr lang="en-US"/>
              <a:pPr>
                <a:defRPr/>
              </a:pPr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E869C-299B-4FC5-B5FE-9AB09A0026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7597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4D08F-86DB-41DE-B199-7960AF14F994}" type="datetimeFigureOut">
              <a:rPr lang="en-US"/>
              <a:pPr>
                <a:defRPr/>
              </a:pPr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98288-66D9-4F6C-A00B-C34E28AD36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94671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3645-71E5-4C04-8E9B-D34BA5CAD7D3}" type="datetimeFigureOut">
              <a:rPr lang="en-US"/>
              <a:pPr>
                <a:defRPr/>
              </a:pPr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48B7F-3FD4-4B30-97C7-3677841EB4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26378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E0F83-55EA-4938-AC4F-3E58100F8B24}" type="datetimeFigureOut">
              <a:rPr lang="en-US"/>
              <a:pPr>
                <a:defRPr/>
              </a:pPr>
              <a:t>4/21/2015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EF64B-D241-4A7B-9754-BB89E46B9E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18688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FC12F-1CD5-40D2-848E-8F8F8AD2E6A6}" type="datetimeFigureOut">
              <a:rPr lang="en-US"/>
              <a:pPr>
                <a:defRPr/>
              </a:pPr>
              <a:t>4/21/2015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C666A-24AC-47AA-A9CB-D681471D34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14823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3EE6D-B7D2-4226-872D-89F3A333FA78}" type="datetimeFigureOut">
              <a:rPr lang="en-US"/>
              <a:pPr>
                <a:defRPr/>
              </a:pPr>
              <a:t>4/21/2015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40004-DF1A-4031-9FAC-3B689AFA5E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80027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51B71-54AF-4DEB-A5C8-8EDC13805B82}" type="datetimeFigureOut">
              <a:rPr lang="en-US"/>
              <a:pPr>
                <a:defRPr/>
              </a:pPr>
              <a:t>4/21/2015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93F11-FDE7-4CB6-8A81-60C2A3D468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14178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7B4B9-F7C0-49D9-A50D-10EED81C0873}" type="datetimeFigureOut">
              <a:rPr lang="en-US"/>
              <a:pPr>
                <a:defRPr/>
              </a:pPr>
              <a:t>4/21/2015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3FE7B-82E5-4099-8F11-03C21F071F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943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D7CBC-FD01-4033-9149-C56232B2AD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70811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01AF6-994B-4020-843A-603593281E80}" type="datetimeFigureOut">
              <a:rPr lang="en-US"/>
              <a:pPr>
                <a:defRPr/>
              </a:pPr>
              <a:t>4/21/2015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46C52-3A1C-419B-87AC-E35929284B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97150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B84BA-8176-40CB-B1AB-0D75B96C9E5C}" type="datetimeFigureOut">
              <a:rPr lang="en-US"/>
              <a:pPr>
                <a:defRPr/>
              </a:pPr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54589-5F03-4C4A-8A69-8EA49C4103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92678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96468-297B-4AD8-9B1D-FE3CCC565249}" type="datetimeFigureOut">
              <a:rPr lang="en-US"/>
              <a:pPr>
                <a:defRPr/>
              </a:pPr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28338-57F2-4169-9089-F496A3B585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2715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D0F6E-210F-42AC-AF29-E1DAEACBF2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0381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71600"/>
            <a:ext cx="4210050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3450" y="1371600"/>
            <a:ext cx="4211638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56371-2907-4633-9910-FD8F7DAE60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8347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BB4DC-1B4D-4D13-8EE3-3FEE4EE90F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9312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9C1DA0-E120-46FD-ADDA-7FB9E6BF49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2995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45D8D-6ABC-490C-A005-FF29CFCFE8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3668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F0277-8FA1-445D-996C-D874493121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8264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3EA2-A92E-4467-8AB2-A3E5F36910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798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533400" y="260350"/>
            <a:ext cx="322263" cy="47466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mtClean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ltGray">
          <a:xfrm>
            <a:off x="800100" y="260350"/>
            <a:ext cx="328613" cy="474663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tx2">
                  <a:gamma/>
                  <a:tint val="18039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altLang="en-US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682625"/>
            <a:ext cx="422275" cy="47466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mtClean="0">
              <a:latin typeface="Arial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4400" y="685800"/>
            <a:ext cx="368300" cy="474663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F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mtClean="0">
              <a:latin typeface="Arial" charset="0"/>
            </a:endParaRPr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ltGray">
          <a:xfrm>
            <a:off x="127000" y="609600"/>
            <a:ext cx="560388" cy="422275"/>
          </a:xfrm>
          <a:prstGeom prst="rect">
            <a:avLst/>
          </a:prstGeom>
          <a:gradFill rotWithShape="0">
            <a:gsLst>
              <a:gs pos="0">
                <a:schemeClr val="folHlink">
                  <a:gamma/>
                  <a:tint val="45490"/>
                  <a:invGamma/>
                </a:schemeClr>
              </a:gs>
              <a:gs pos="100000">
                <a:schemeClr val="fol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altLang="en-US">
              <a:latin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152400"/>
            <a:ext cx="31750" cy="1052513"/>
          </a:xfrm>
          <a:prstGeom prst="rect">
            <a:avLst/>
          </a:prstGeom>
          <a:solidFill>
            <a:srgbClr val="99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mtClean="0">
              <a:latin typeface="Arial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 flipV="1">
            <a:off x="460375" y="990600"/>
            <a:ext cx="8683625" cy="46038"/>
          </a:xfrm>
          <a:prstGeom prst="rect">
            <a:avLst/>
          </a:prstGeom>
          <a:gradFill rotWithShape="0">
            <a:gsLst>
              <a:gs pos="0">
                <a:srgbClr val="99330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mtClean="0">
              <a:solidFill>
                <a:srgbClr val="993300"/>
              </a:solidFill>
              <a:latin typeface="Arial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28600"/>
            <a:ext cx="7793038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994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71600"/>
            <a:ext cx="857408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994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378CA4E3-A091-47AA-B0DE-D4FE6CEE73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9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9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9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99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6" grpId="0" build="p" bldLvl="5" autoUpdateAnimBg="0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9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994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9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994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9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994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9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994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9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994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" charset="0"/>
              </a:defRPr>
            </a:lvl1pPr>
          </a:lstStyle>
          <a:p>
            <a:pPr>
              <a:defRPr/>
            </a:pPr>
            <a:fld id="{2A0C9CCE-8D66-4780-8F08-615B960D3F83}" type="datetimeFigureOut">
              <a:rPr lang="en-US"/>
              <a:pPr>
                <a:defRPr/>
              </a:pPr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" charset="0"/>
              </a:defRPr>
            </a:lvl1pPr>
          </a:lstStyle>
          <a:p>
            <a:pPr>
              <a:defRPr/>
            </a:pPr>
            <a:fld id="{79DED15A-BFF0-44AE-89C8-B3896A0CFC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 autoUpdateAnimBg="0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abhusnurmath/rando/blob/master/cit590Examples/Java/Files/src/files/TryExample2.java" TargetMode="Externa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Exceptions</a:t>
            </a:r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89125F0-226B-450A-8495-62D898FDBBB1}" type="datetime5">
              <a:rPr lang="en-US" altLang="en-US" sz="1200" smtClean="0">
                <a:latin typeface="Arial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21-Apr-15</a:t>
            </a:fld>
            <a:endParaRPr lang="en-US" altLang="en-US" sz="12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exception hierarchy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200" smtClean="0">
                <a:solidFill>
                  <a:schemeClr val="accent2"/>
                </a:solidFill>
                <a:latin typeface="Trebuchet MS" pitchFamily="34" charset="0"/>
              </a:rPr>
              <a:t>Throwable</a:t>
            </a:r>
            <a:r>
              <a:rPr lang="en-US" altLang="en-US" sz="3200" smtClean="0"/>
              <a:t>: the superclass of “throwable” objects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800" smtClean="0">
                <a:solidFill>
                  <a:schemeClr val="accent2"/>
                </a:solidFill>
                <a:latin typeface="Trebuchet MS" pitchFamily="34" charset="0"/>
              </a:rPr>
              <a:t>Error</a:t>
            </a:r>
            <a:r>
              <a:rPr lang="en-US" altLang="en-US" sz="2800" smtClean="0"/>
              <a:t>: Usually should not be caught (instead, the bug that caused it should be fixed)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800" smtClean="0">
                <a:solidFill>
                  <a:schemeClr val="accent2"/>
                </a:solidFill>
                <a:latin typeface="Trebuchet MS" pitchFamily="34" charset="0"/>
              </a:rPr>
              <a:t>Exception</a:t>
            </a:r>
            <a:r>
              <a:rPr lang="en-US" altLang="en-US" sz="2800" smtClean="0"/>
              <a:t>: A problem that must be caught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RuntimeException</a:t>
            </a:r>
            <a:r>
              <a:rPr lang="en-US" altLang="en-US" sz="2400" smtClean="0"/>
              <a:t>: A special subclass of Exception that does </a:t>
            </a:r>
            <a:r>
              <a:rPr lang="en-US" altLang="en-US" sz="2400" i="1" smtClean="0"/>
              <a:t>not</a:t>
            </a:r>
            <a:r>
              <a:rPr lang="en-US" altLang="en-US" sz="2400" smtClean="0"/>
              <a:t> need to be caught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200" smtClean="0"/>
              <a:t>Hence, it is the </a:t>
            </a:r>
            <a:r>
              <a:rPr lang="en-US" altLang="en-US" sz="3200" smtClean="0">
                <a:solidFill>
                  <a:schemeClr val="accent2"/>
                </a:solidFill>
                <a:latin typeface="Trebuchet MS" pitchFamily="34" charset="0"/>
              </a:rPr>
              <a:t>Exception</a:t>
            </a:r>
            <a:r>
              <a:rPr lang="en-US" altLang="en-US" sz="3200" smtClean="0"/>
              <a:t>s that are most important to us (since we have to do something about them)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6598C53-8249-49F9-B5E9-578C7C8D7D4E}" type="slidenum">
              <a:rPr lang="en-US" altLang="en-US" sz="1400" smtClean="0">
                <a:latin typeface="Arial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4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Exception hierarchy II</a:t>
            </a:r>
          </a:p>
        </p:txBody>
      </p:sp>
      <p:sp>
        <p:nvSpPr>
          <p:cNvPr id="16387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F81752A-5D6F-40AB-8B5D-BC5266020432}" type="slidenum">
              <a:rPr lang="en-US" altLang="en-US" sz="1400" smtClean="0">
                <a:latin typeface="Arial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400" smtClean="0">
              <a:latin typeface="Arial" pitchFamily="34" charset="0"/>
            </a:endParaRPr>
          </a:p>
        </p:txBody>
      </p:sp>
      <p:grpSp>
        <p:nvGrpSpPr>
          <p:cNvPr id="28684" name="Group 12"/>
          <p:cNvGrpSpPr>
            <a:grpSpLocks/>
          </p:cNvGrpSpPr>
          <p:nvPr/>
        </p:nvGrpSpPr>
        <p:grpSpPr bwMode="auto">
          <a:xfrm>
            <a:off x="2438400" y="1981200"/>
            <a:ext cx="4572000" cy="3351213"/>
            <a:chOff x="1536" y="1249"/>
            <a:chExt cx="2880" cy="2111"/>
          </a:xfrm>
        </p:grpSpPr>
        <p:sp>
          <p:nvSpPr>
            <p:cNvPr id="16396" name="AutoShape 4"/>
            <p:cNvSpPr>
              <a:spLocks noChangeArrowheads="1"/>
            </p:cNvSpPr>
            <p:nvPr/>
          </p:nvSpPr>
          <p:spPr bwMode="auto">
            <a:xfrm>
              <a:off x="2205" y="1249"/>
              <a:ext cx="1342" cy="386"/>
            </a:xfrm>
            <a:prstGeom prst="flowChartProcess">
              <a:avLst/>
            </a:prstGeom>
            <a:noFill/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solidFill>
                    <a:schemeClr val="accent2"/>
                  </a:solidFill>
                  <a:latin typeface="Trebuchet MS" pitchFamily="34" charset="0"/>
                </a:rPr>
                <a:t>Throwable</a:t>
              </a:r>
            </a:p>
          </p:txBody>
        </p:sp>
        <p:sp>
          <p:nvSpPr>
            <p:cNvPr id="16397" name="AutoShape 5"/>
            <p:cNvSpPr>
              <a:spLocks noChangeArrowheads="1"/>
            </p:cNvSpPr>
            <p:nvPr/>
          </p:nvSpPr>
          <p:spPr bwMode="auto">
            <a:xfrm>
              <a:off x="1536" y="2112"/>
              <a:ext cx="864" cy="336"/>
            </a:xfrm>
            <a:prstGeom prst="flowChartProcess">
              <a:avLst/>
            </a:prstGeom>
            <a:noFill/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solidFill>
                    <a:schemeClr val="accent2"/>
                  </a:solidFill>
                  <a:latin typeface="Trebuchet MS" pitchFamily="34" charset="0"/>
                </a:rPr>
                <a:t>Error</a:t>
              </a:r>
            </a:p>
          </p:txBody>
        </p:sp>
        <p:sp>
          <p:nvSpPr>
            <p:cNvPr id="16398" name="AutoShape 6"/>
            <p:cNvSpPr>
              <a:spLocks noChangeArrowheads="1"/>
            </p:cNvSpPr>
            <p:nvPr/>
          </p:nvSpPr>
          <p:spPr bwMode="auto">
            <a:xfrm>
              <a:off x="3216" y="2112"/>
              <a:ext cx="1200" cy="336"/>
            </a:xfrm>
            <a:prstGeom prst="flowChartProcess">
              <a:avLst/>
            </a:prstGeom>
            <a:noFill/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solidFill>
                    <a:schemeClr val="accent2"/>
                  </a:solidFill>
                  <a:latin typeface="Trebuchet MS" pitchFamily="34" charset="0"/>
                </a:rPr>
                <a:t>Exception</a:t>
              </a:r>
            </a:p>
          </p:txBody>
        </p:sp>
        <p:sp>
          <p:nvSpPr>
            <p:cNvPr id="16399" name="AutoShape 7"/>
            <p:cNvSpPr>
              <a:spLocks noChangeArrowheads="1"/>
            </p:cNvSpPr>
            <p:nvPr/>
          </p:nvSpPr>
          <p:spPr bwMode="auto">
            <a:xfrm>
              <a:off x="1920" y="3072"/>
              <a:ext cx="1632" cy="288"/>
            </a:xfrm>
            <a:prstGeom prst="flowChartProcess">
              <a:avLst/>
            </a:prstGeom>
            <a:noFill/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solidFill>
                    <a:schemeClr val="accent2"/>
                  </a:solidFill>
                  <a:latin typeface="Trebuchet MS" pitchFamily="34" charset="0"/>
                </a:rPr>
                <a:t>RuntimeException</a:t>
              </a:r>
            </a:p>
          </p:txBody>
        </p:sp>
        <p:sp>
          <p:nvSpPr>
            <p:cNvPr id="16400" name="Line 8"/>
            <p:cNvSpPr>
              <a:spLocks noChangeShapeType="1"/>
            </p:cNvSpPr>
            <p:nvPr/>
          </p:nvSpPr>
          <p:spPr bwMode="auto">
            <a:xfrm flipV="1">
              <a:off x="1920" y="1632"/>
              <a:ext cx="672" cy="48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1" name="Line 10"/>
            <p:cNvSpPr>
              <a:spLocks noChangeShapeType="1"/>
            </p:cNvSpPr>
            <p:nvPr/>
          </p:nvSpPr>
          <p:spPr bwMode="auto">
            <a:xfrm flipH="1" flipV="1">
              <a:off x="3120" y="1632"/>
              <a:ext cx="720" cy="48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2" name="Line 11"/>
            <p:cNvSpPr>
              <a:spLocks noChangeShapeType="1"/>
            </p:cNvSpPr>
            <p:nvPr/>
          </p:nvSpPr>
          <p:spPr bwMode="auto">
            <a:xfrm flipV="1">
              <a:off x="2688" y="2448"/>
              <a:ext cx="1104" cy="624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8689" name="Group 17"/>
          <p:cNvGrpSpPr>
            <a:grpSpLocks/>
          </p:cNvGrpSpPr>
          <p:nvPr/>
        </p:nvGrpSpPr>
        <p:grpSpPr bwMode="auto">
          <a:xfrm>
            <a:off x="6210300" y="3962400"/>
            <a:ext cx="2476500" cy="990600"/>
            <a:chOff x="3912" y="2496"/>
            <a:chExt cx="1560" cy="624"/>
          </a:xfrm>
        </p:grpSpPr>
        <p:sp>
          <p:nvSpPr>
            <p:cNvPr id="16394" name="Text Box 13"/>
            <p:cNvSpPr txBox="1">
              <a:spLocks noChangeArrowheads="1"/>
            </p:cNvSpPr>
            <p:nvPr/>
          </p:nvSpPr>
          <p:spPr bwMode="auto">
            <a:xfrm>
              <a:off x="4128" y="2832"/>
              <a:ext cx="13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/>
                <a:t>Must be caught</a:t>
              </a:r>
            </a:p>
          </p:txBody>
        </p:sp>
        <p:sp>
          <p:nvSpPr>
            <p:cNvPr id="16395" name="Freeform 15"/>
            <p:cNvSpPr>
              <a:spLocks/>
            </p:cNvSpPr>
            <p:nvPr/>
          </p:nvSpPr>
          <p:spPr bwMode="auto">
            <a:xfrm>
              <a:off x="3912" y="2496"/>
              <a:ext cx="264" cy="512"/>
            </a:xfrm>
            <a:custGeom>
              <a:avLst/>
              <a:gdLst>
                <a:gd name="T0" fmla="*/ 216 w 264"/>
                <a:gd name="T1" fmla="*/ 480 h 512"/>
                <a:gd name="T2" fmla="*/ 72 w 264"/>
                <a:gd name="T3" fmla="*/ 480 h 512"/>
                <a:gd name="T4" fmla="*/ 24 w 264"/>
                <a:gd name="T5" fmla="*/ 288 h 512"/>
                <a:gd name="T6" fmla="*/ 216 w 264"/>
                <a:gd name="T7" fmla="*/ 144 h 512"/>
                <a:gd name="T8" fmla="*/ 264 w 264"/>
                <a:gd name="T9" fmla="*/ 0 h 5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64" h="512">
                  <a:moveTo>
                    <a:pt x="216" y="480"/>
                  </a:moveTo>
                  <a:cubicBezTo>
                    <a:pt x="160" y="496"/>
                    <a:pt x="104" y="512"/>
                    <a:pt x="72" y="480"/>
                  </a:cubicBezTo>
                  <a:cubicBezTo>
                    <a:pt x="40" y="448"/>
                    <a:pt x="0" y="344"/>
                    <a:pt x="24" y="288"/>
                  </a:cubicBezTo>
                  <a:cubicBezTo>
                    <a:pt x="48" y="232"/>
                    <a:pt x="176" y="192"/>
                    <a:pt x="216" y="144"/>
                  </a:cubicBezTo>
                  <a:cubicBezTo>
                    <a:pt x="256" y="96"/>
                    <a:pt x="260" y="48"/>
                    <a:pt x="264" y="0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8695" name="Group 23"/>
          <p:cNvGrpSpPr>
            <a:grpSpLocks/>
          </p:cNvGrpSpPr>
          <p:nvPr/>
        </p:nvGrpSpPr>
        <p:grpSpPr bwMode="auto">
          <a:xfrm>
            <a:off x="533400" y="3956050"/>
            <a:ext cx="2444750" cy="1362075"/>
            <a:chOff x="336" y="2492"/>
            <a:chExt cx="1540" cy="858"/>
          </a:xfrm>
        </p:grpSpPr>
        <p:sp>
          <p:nvSpPr>
            <p:cNvPr id="16391" name="Text Box 18"/>
            <p:cNvSpPr txBox="1">
              <a:spLocks noChangeArrowheads="1"/>
            </p:cNvSpPr>
            <p:nvPr/>
          </p:nvSpPr>
          <p:spPr bwMode="auto">
            <a:xfrm>
              <a:off x="336" y="2832"/>
              <a:ext cx="912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/>
                <a:t>Need not be caught</a:t>
              </a:r>
            </a:p>
          </p:txBody>
        </p:sp>
        <p:sp>
          <p:nvSpPr>
            <p:cNvPr id="16392" name="Freeform 21"/>
            <p:cNvSpPr>
              <a:spLocks/>
            </p:cNvSpPr>
            <p:nvPr/>
          </p:nvSpPr>
          <p:spPr bwMode="auto">
            <a:xfrm>
              <a:off x="1220" y="2492"/>
              <a:ext cx="525" cy="559"/>
            </a:xfrm>
            <a:custGeom>
              <a:avLst/>
              <a:gdLst>
                <a:gd name="T0" fmla="*/ 0 w 525"/>
                <a:gd name="T1" fmla="*/ 559 h 559"/>
                <a:gd name="T2" fmla="*/ 35 w 525"/>
                <a:gd name="T3" fmla="*/ 553 h 559"/>
                <a:gd name="T4" fmla="*/ 97 w 525"/>
                <a:gd name="T5" fmla="*/ 536 h 559"/>
                <a:gd name="T6" fmla="*/ 183 w 525"/>
                <a:gd name="T7" fmla="*/ 496 h 559"/>
                <a:gd name="T8" fmla="*/ 263 w 525"/>
                <a:gd name="T9" fmla="*/ 451 h 559"/>
                <a:gd name="T10" fmla="*/ 377 w 525"/>
                <a:gd name="T11" fmla="*/ 371 h 559"/>
                <a:gd name="T12" fmla="*/ 508 w 525"/>
                <a:gd name="T13" fmla="*/ 194 h 559"/>
                <a:gd name="T14" fmla="*/ 525 w 525"/>
                <a:gd name="T15" fmla="*/ 109 h 559"/>
                <a:gd name="T16" fmla="*/ 519 w 525"/>
                <a:gd name="T17" fmla="*/ 0 h 55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25" h="559">
                  <a:moveTo>
                    <a:pt x="0" y="559"/>
                  </a:moveTo>
                  <a:cubicBezTo>
                    <a:pt x="12" y="557"/>
                    <a:pt x="23" y="556"/>
                    <a:pt x="35" y="553"/>
                  </a:cubicBezTo>
                  <a:cubicBezTo>
                    <a:pt x="56" y="548"/>
                    <a:pt x="97" y="536"/>
                    <a:pt x="97" y="536"/>
                  </a:cubicBezTo>
                  <a:cubicBezTo>
                    <a:pt x="124" y="519"/>
                    <a:pt x="156" y="512"/>
                    <a:pt x="183" y="496"/>
                  </a:cubicBezTo>
                  <a:cubicBezTo>
                    <a:pt x="206" y="482"/>
                    <a:pt x="236" y="459"/>
                    <a:pt x="263" y="451"/>
                  </a:cubicBezTo>
                  <a:cubicBezTo>
                    <a:pt x="297" y="428"/>
                    <a:pt x="341" y="388"/>
                    <a:pt x="377" y="371"/>
                  </a:cubicBezTo>
                  <a:cubicBezTo>
                    <a:pt x="421" y="311"/>
                    <a:pt x="474" y="261"/>
                    <a:pt x="508" y="194"/>
                  </a:cubicBezTo>
                  <a:cubicBezTo>
                    <a:pt x="520" y="169"/>
                    <a:pt x="522" y="135"/>
                    <a:pt x="525" y="109"/>
                  </a:cubicBezTo>
                  <a:cubicBezTo>
                    <a:pt x="523" y="73"/>
                    <a:pt x="519" y="0"/>
                    <a:pt x="519" y="0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3" name="Freeform 22"/>
            <p:cNvSpPr>
              <a:spLocks/>
            </p:cNvSpPr>
            <p:nvPr/>
          </p:nvSpPr>
          <p:spPr bwMode="auto">
            <a:xfrm>
              <a:off x="1209" y="3109"/>
              <a:ext cx="667" cy="107"/>
            </a:xfrm>
            <a:custGeom>
              <a:avLst/>
              <a:gdLst>
                <a:gd name="T0" fmla="*/ 0 w 667"/>
                <a:gd name="T1" fmla="*/ 22 h 107"/>
                <a:gd name="T2" fmla="*/ 205 w 667"/>
                <a:gd name="T3" fmla="*/ 33 h 107"/>
                <a:gd name="T4" fmla="*/ 325 w 667"/>
                <a:gd name="T5" fmla="*/ 79 h 107"/>
                <a:gd name="T6" fmla="*/ 513 w 667"/>
                <a:gd name="T7" fmla="*/ 107 h 107"/>
                <a:gd name="T8" fmla="*/ 667 w 667"/>
                <a:gd name="T9" fmla="*/ 96 h 10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67" h="107">
                  <a:moveTo>
                    <a:pt x="0" y="22"/>
                  </a:moveTo>
                  <a:cubicBezTo>
                    <a:pt x="62" y="0"/>
                    <a:pt x="143" y="15"/>
                    <a:pt x="205" y="33"/>
                  </a:cubicBezTo>
                  <a:cubicBezTo>
                    <a:pt x="240" y="68"/>
                    <a:pt x="280" y="67"/>
                    <a:pt x="325" y="79"/>
                  </a:cubicBezTo>
                  <a:cubicBezTo>
                    <a:pt x="390" y="96"/>
                    <a:pt x="443" y="103"/>
                    <a:pt x="513" y="107"/>
                  </a:cubicBezTo>
                  <a:cubicBezTo>
                    <a:pt x="525" y="106"/>
                    <a:pt x="627" y="96"/>
                    <a:pt x="667" y="96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few kinds of Exceptions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153400" cy="4114800"/>
          </a:xfrm>
        </p:spPr>
        <p:txBody>
          <a:bodyPr/>
          <a:lstStyle/>
          <a:p>
            <a:pPr eaLnBrk="1" hangingPunct="1"/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IOException</a:t>
            </a:r>
            <a:r>
              <a:rPr lang="en-US" altLang="en-US" sz="2400" smtClean="0"/>
              <a:t>: a problem doing input/output</a:t>
            </a:r>
          </a:p>
          <a:p>
            <a:pPr lvl="1" eaLnBrk="1" hangingPunct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FileNotFoundException</a:t>
            </a:r>
            <a:r>
              <a:rPr lang="en-US" altLang="en-US" sz="2000" smtClean="0"/>
              <a:t>: no such file</a:t>
            </a:r>
          </a:p>
          <a:p>
            <a:pPr lvl="1" eaLnBrk="1" hangingPunct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EOFException</a:t>
            </a:r>
            <a:r>
              <a:rPr lang="en-US" altLang="en-US" sz="2000" smtClean="0"/>
              <a:t>: tried to read past the </a:t>
            </a:r>
            <a:r>
              <a:rPr lang="en-US" altLang="en-US" sz="2000" u="sng" smtClean="0"/>
              <a:t>E</a:t>
            </a:r>
            <a:r>
              <a:rPr lang="en-US" altLang="en-US" sz="2000" smtClean="0"/>
              <a:t>nd </a:t>
            </a:r>
            <a:r>
              <a:rPr lang="en-US" altLang="en-US" sz="2000" u="sng" smtClean="0"/>
              <a:t>O</a:t>
            </a:r>
            <a:r>
              <a:rPr lang="en-US" altLang="en-US" sz="2000" smtClean="0"/>
              <a:t>f </a:t>
            </a:r>
            <a:r>
              <a:rPr lang="en-US" altLang="en-US" sz="2000" u="sng" smtClean="0"/>
              <a:t>F</a:t>
            </a:r>
            <a:r>
              <a:rPr lang="en-US" altLang="en-US" sz="2000" smtClean="0"/>
              <a:t>ile</a:t>
            </a:r>
            <a:endParaRPr lang="en-US" altLang="en-US" smtClean="0"/>
          </a:p>
          <a:p>
            <a:pPr eaLnBrk="1" hangingPunct="1"/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NullPointerException</a:t>
            </a:r>
            <a:r>
              <a:rPr lang="en-US" altLang="en-US" sz="2400" smtClean="0"/>
              <a:t>: tried to use a object that was actually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null</a:t>
            </a:r>
            <a:r>
              <a:rPr lang="en-US" altLang="en-US" sz="2400" smtClean="0"/>
              <a:t> (this is a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RuntimeException</a:t>
            </a:r>
            <a:r>
              <a:rPr lang="en-US" altLang="en-US" sz="2400" smtClean="0"/>
              <a:t>)</a:t>
            </a:r>
          </a:p>
          <a:p>
            <a:pPr eaLnBrk="1" hangingPunct="1"/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NumberFormatException</a:t>
            </a:r>
            <a:r>
              <a:rPr lang="en-US" altLang="en-US" sz="2400" smtClean="0"/>
              <a:t>: tried to convert a non-numeric String to a number (this is a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RuntimeException</a:t>
            </a:r>
            <a:r>
              <a:rPr lang="en-US" altLang="en-US" sz="2400" smtClean="0"/>
              <a:t>)</a:t>
            </a:r>
          </a:p>
          <a:p>
            <a:pPr eaLnBrk="1" hangingPunct="1"/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OutOfMemoryError</a:t>
            </a:r>
            <a:r>
              <a:rPr lang="en-US" altLang="en-US" sz="2400" smtClean="0"/>
              <a:t>: the program has used all available memory (this is an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Error</a:t>
            </a:r>
            <a:r>
              <a:rPr lang="en-US" altLang="en-US" sz="2400" smtClean="0"/>
              <a:t>)</a:t>
            </a:r>
          </a:p>
          <a:p>
            <a:pPr eaLnBrk="1" hangingPunct="1"/>
            <a:r>
              <a:rPr lang="en-US" altLang="en-US" sz="2400" smtClean="0"/>
              <a:t>There are about 200 predefined Exception types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82D0D8F-99D3-455E-A7B5-5245385ABDFC}" type="slidenum">
              <a:rPr lang="en-US" altLang="en-US" sz="1400" smtClean="0">
                <a:latin typeface="Arial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4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to do about Exceptions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200" smtClean="0"/>
              <a:t>You have two choices: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800" smtClean="0"/>
              <a:t>You can “catch” the exception and deal with it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400" smtClean="0"/>
              <a:t>For Java’s exceptions, this is usually the better choice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800" smtClean="0"/>
              <a:t>You can “pass the buck” and let some other part of the program deal with it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400" smtClean="0"/>
              <a:t>This is often better for exceptions that you create and throw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200" smtClean="0"/>
              <a:t>Exceptions should be handled by the part of the program that is best equipped to do the right thing about them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A5E52F0-819F-4713-889D-080454ABB330}" type="slidenum">
              <a:rPr lang="en-US" altLang="en-US" sz="1400" smtClean="0">
                <a:latin typeface="Arial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4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to do about Exceptions II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574088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You can catch exceptions with a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try</a:t>
            </a:r>
            <a:r>
              <a:rPr lang="en-US" altLang="en-US" smtClean="0"/>
              <a:t> statement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When you catch an exception, you can try to repair the problem, or you can just print out information about what happened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You can “pass the buck” by stating that the method in which the exception occurs “throws” the exception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Example:</a:t>
            </a:r>
            <a:r>
              <a:rPr lang="en-US" altLang="en-US" smtClean="0">
                <a:solidFill>
                  <a:schemeClr val="accent2"/>
                </a:solidFill>
              </a:rPr>
              <a:t/>
            </a:r>
            <a:br>
              <a:rPr lang="en-US" altLang="en-US" smtClean="0">
                <a:solidFill>
                  <a:schemeClr val="accent2"/>
                </a:solidFill>
              </a:rPr>
            </a:br>
            <a:r>
              <a:rPr lang="en-US" altLang="en-US" smtClean="0">
                <a:solidFill>
                  <a:schemeClr val="accent2"/>
                </a:solidFill>
              </a:rPr>
              <a:t>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void openFile(String fileName) throws IOException { ... }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Which of these you do depends on </a:t>
            </a:r>
            <a:r>
              <a:rPr lang="en-US" altLang="en-US" i="1" smtClean="0"/>
              <a:t>whose responsibility it is</a:t>
            </a:r>
            <a:r>
              <a:rPr lang="en-US" altLang="en-US" smtClean="0"/>
              <a:t> to do something about the exception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If the method “knows” what to do, it should do 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If it should really be up to the user (the method caller) to decide what to do, then “pass the buck”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08BF2D5-6D9C-4697-B91A-559BEBAC7595}" type="slidenum">
              <a:rPr lang="en-US" altLang="en-US" sz="1400" smtClean="0">
                <a:latin typeface="Arial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4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How to use the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try</a:t>
            </a:r>
            <a:r>
              <a:rPr lang="en-US" altLang="en-US" smtClean="0"/>
              <a:t> statement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8153400" cy="4114800"/>
          </a:xfrm>
        </p:spPr>
        <p:txBody>
          <a:bodyPr/>
          <a:lstStyle/>
          <a:p>
            <a:pPr eaLnBrk="1" hangingPunct="1"/>
            <a:r>
              <a:rPr lang="en-US" altLang="en-US" smtClean="0"/>
              <a:t>Put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try {...} </a:t>
            </a:r>
            <a:r>
              <a:rPr lang="en-US" altLang="en-US" smtClean="0"/>
              <a:t>around any code that </a:t>
            </a:r>
            <a:r>
              <a:rPr lang="en-US" altLang="en-US" i="1" smtClean="0"/>
              <a:t>might</a:t>
            </a:r>
            <a:r>
              <a:rPr lang="en-US" altLang="en-US" smtClean="0"/>
              <a:t> throw an exception</a:t>
            </a:r>
          </a:p>
          <a:p>
            <a:pPr lvl="1" eaLnBrk="1" hangingPunct="1"/>
            <a:r>
              <a:rPr lang="en-US" altLang="en-US" smtClean="0"/>
              <a:t>This is a </a:t>
            </a:r>
            <a:r>
              <a:rPr lang="en-US" altLang="en-US" i="1" smtClean="0"/>
              <a:t>syntax</a:t>
            </a:r>
            <a:r>
              <a:rPr lang="en-US" altLang="en-US" smtClean="0"/>
              <a:t> requirement you cannot ignore</a:t>
            </a:r>
            <a:endParaRPr lang="en-US" altLang="en-US" sz="2800" smtClean="0"/>
          </a:p>
          <a:p>
            <a:pPr eaLnBrk="1" hangingPunct="1"/>
            <a:r>
              <a:rPr lang="en-US" altLang="en-US" smtClean="0"/>
              <a:t>For each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Exception</a:t>
            </a:r>
            <a:r>
              <a:rPr lang="en-US" altLang="en-US" smtClean="0"/>
              <a:t> object that might be thrown, you must provide a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catch</a:t>
            </a:r>
            <a:r>
              <a:rPr lang="en-US" altLang="en-US" smtClean="0"/>
              <a:t> phrase:</a:t>
            </a:r>
            <a:endParaRPr lang="en-US" altLang="en-US" smtClean="0">
              <a:solidFill>
                <a:schemeClr val="accent2"/>
              </a:solidFill>
            </a:endParaRPr>
          </a:p>
          <a:p>
            <a:pPr lvl="1" eaLnBrk="1" hangingPunct="1">
              <a:buClr>
                <a:srgbClr val="FFFF99"/>
              </a:buClr>
              <a:buFontTx/>
              <a:buChar char=" 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catch (</a:t>
            </a:r>
            <a:r>
              <a:rPr lang="en-US" altLang="en-US" b="1" i="1" smtClean="0">
                <a:solidFill>
                  <a:schemeClr val="hlink"/>
                </a:solidFill>
              </a:rPr>
              <a:t>exception_type  name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) {...}</a:t>
            </a:r>
            <a:endParaRPr lang="en-US" altLang="en-US" smtClean="0">
              <a:solidFill>
                <a:schemeClr val="accent2"/>
              </a:solidFill>
            </a:endParaRPr>
          </a:p>
          <a:p>
            <a:pPr lvl="1" eaLnBrk="1" hangingPunct="1"/>
            <a:r>
              <a:rPr lang="en-US" altLang="en-US" smtClean="0"/>
              <a:t>You can have as many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catch</a:t>
            </a:r>
            <a:r>
              <a:rPr lang="en-US" altLang="en-US" smtClean="0"/>
              <a:t> phrases as you need</a:t>
            </a:r>
          </a:p>
          <a:p>
            <a:pPr lvl="1" eaLnBrk="1" hangingPunct="1"/>
            <a:r>
              <a:rPr lang="en-US" altLang="en-US" i="1" smtClean="0"/>
              <a:t>name</a:t>
            </a:r>
            <a:r>
              <a:rPr lang="en-US" altLang="en-US" smtClean="0"/>
              <a:t> is a formal parameter that holds the exception object</a:t>
            </a:r>
          </a:p>
          <a:p>
            <a:pPr lvl="1" eaLnBrk="1" hangingPunct="1"/>
            <a:r>
              <a:rPr lang="en-US" altLang="en-US" smtClean="0"/>
              <a:t>You can send messages to this object and access its fields</a:t>
            </a:r>
            <a:endParaRPr lang="en-US" altLang="en-US" sz="280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91ACF46-22A7-47AF-B342-085EED79BE5F}" type="slidenum">
              <a:rPr lang="en-US" altLang="en-US" sz="1400" smtClean="0">
                <a:latin typeface="Arial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4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finally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574088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After all the catch phrases, you can have an </a:t>
            </a:r>
            <a:r>
              <a:rPr lang="en-US" altLang="en-US" i="1" smtClean="0"/>
              <a:t>optional</a:t>
            </a:r>
            <a:r>
              <a:rPr lang="en-US" altLang="en-US" smtClean="0"/>
              <a:t>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finally</a:t>
            </a:r>
            <a:r>
              <a:rPr lang="en-US" altLang="en-US" smtClean="0"/>
              <a:t> phrase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try { ... }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catch (AnExceptionType </a:t>
            </a:r>
            <a:r>
              <a:rPr lang="en-US" altLang="en-US" b="1" i="1" smtClean="0">
                <a:solidFill>
                  <a:schemeClr val="hlink"/>
                </a:solidFill>
              </a:rPr>
              <a:t>e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) { ... }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catch (AnotherExceptionType </a:t>
            </a:r>
            <a:r>
              <a:rPr lang="en-US" altLang="en-US" b="1" i="1" smtClean="0">
                <a:solidFill>
                  <a:schemeClr val="hlink"/>
                </a:solidFill>
              </a:rPr>
              <a:t>e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) { ... }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finally { ... }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Whatever happens in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try</a:t>
            </a:r>
            <a:r>
              <a:rPr lang="en-US" altLang="en-US" smtClean="0"/>
              <a:t> and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catch</a:t>
            </a:r>
            <a:r>
              <a:rPr lang="en-US" altLang="en-US" smtClean="0"/>
              <a:t>,</a:t>
            </a:r>
            <a:r>
              <a:rPr lang="en-US" altLang="en-US" i="1" smtClean="0"/>
              <a:t> even if it does a </a:t>
            </a:r>
            <a:r>
              <a:rPr lang="en-US" altLang="en-US" i="1" smtClean="0">
                <a:solidFill>
                  <a:schemeClr val="accent2"/>
                </a:solidFill>
                <a:latin typeface="Trebuchet MS" pitchFamily="34" charset="0"/>
              </a:rPr>
              <a:t>return</a:t>
            </a:r>
            <a:r>
              <a:rPr lang="en-US" altLang="en-US" i="1" smtClean="0"/>
              <a:t> statement,</a:t>
            </a:r>
            <a:r>
              <a:rPr lang="en-US" altLang="en-US" smtClean="0"/>
              <a:t> 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finally</a:t>
            </a:r>
            <a:r>
              <a:rPr lang="en-US" altLang="en-US" smtClean="0"/>
              <a:t> code will be executed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If no exception occurs, the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finally </a:t>
            </a:r>
            <a:r>
              <a:rPr lang="en-US" altLang="en-US" smtClean="0"/>
              <a:t>will be executed after the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try </a:t>
            </a:r>
            <a:r>
              <a:rPr lang="en-US" altLang="en-US" smtClean="0"/>
              <a:t>code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In an exception does occur, the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finally </a:t>
            </a:r>
            <a:r>
              <a:rPr lang="en-US" altLang="en-US" smtClean="0"/>
              <a:t>will be executed after the appropriate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catch </a:t>
            </a:r>
            <a:r>
              <a:rPr lang="en-US" altLang="en-US" smtClean="0"/>
              <a:t>code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Trebuchet MS" pitchFamily="34" charset="0"/>
              </a:rPr>
              <a:t>Example of try/catch/finally – TryCatchExample2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8F8C108-4414-4393-B8FB-303F9495BD9E}" type="slidenum">
              <a:rPr lang="en-US" altLang="en-US" sz="1400" smtClean="0">
                <a:latin typeface="Arial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4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How the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try</a:t>
            </a:r>
            <a:r>
              <a:rPr lang="en-US" altLang="en-US" smtClean="0"/>
              <a:t> statement works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code in the</a:t>
            </a:r>
            <a:r>
              <a:rPr lang="en-US" altLang="en-US" smtClean="0">
                <a:solidFill>
                  <a:srgbClr val="FFFF99"/>
                </a:solidFill>
                <a:latin typeface="Trebuchet MS" pitchFamily="34" charset="0"/>
              </a:rPr>
              <a:t>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try {...}</a:t>
            </a:r>
            <a:r>
              <a:rPr lang="en-US" altLang="en-US" smtClean="0">
                <a:solidFill>
                  <a:srgbClr val="FFFF99"/>
                </a:solidFill>
                <a:latin typeface="Trebuchet MS" pitchFamily="34" charset="0"/>
              </a:rPr>
              <a:t> </a:t>
            </a:r>
            <a:r>
              <a:rPr lang="en-US" altLang="en-US" smtClean="0"/>
              <a:t>part is executed</a:t>
            </a:r>
            <a:br>
              <a:rPr lang="en-US" altLang="en-US" smtClean="0"/>
            </a:br>
            <a:endParaRPr lang="en-US" altLang="en-US" smtClean="0"/>
          </a:p>
          <a:p>
            <a:pPr eaLnBrk="1" hangingPunct="1"/>
            <a:r>
              <a:rPr lang="en-US" altLang="en-US" smtClean="0"/>
              <a:t>If there are no problems, 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catch</a:t>
            </a:r>
            <a:r>
              <a:rPr lang="en-US" altLang="en-US" smtClean="0"/>
              <a:t> phrases are skipped</a:t>
            </a:r>
          </a:p>
          <a:p>
            <a:pPr eaLnBrk="1" hangingPunct="1"/>
            <a:r>
              <a:rPr lang="en-US" altLang="en-US" smtClean="0"/>
              <a:t>If an exception occurs, the program jumps </a:t>
            </a:r>
            <a:r>
              <a:rPr lang="en-US" altLang="en-US" i="1" smtClean="0"/>
              <a:t>immediately</a:t>
            </a:r>
            <a:r>
              <a:rPr lang="en-US" altLang="en-US" smtClean="0"/>
              <a:t> to the first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catch</a:t>
            </a:r>
            <a:r>
              <a:rPr lang="en-US" altLang="en-US" smtClean="0"/>
              <a:t> clause that can handle that exception</a:t>
            </a:r>
            <a:br>
              <a:rPr lang="en-US" altLang="en-US" smtClean="0"/>
            </a:br>
            <a:endParaRPr lang="en-US" altLang="en-US" smtClean="0"/>
          </a:p>
          <a:p>
            <a:pPr eaLnBrk="1" hangingPunct="1"/>
            <a:r>
              <a:rPr lang="en-US" altLang="en-US" smtClean="0"/>
              <a:t>Whether or not an exception occurred, 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finally</a:t>
            </a:r>
            <a:r>
              <a:rPr lang="en-US" altLang="en-US" smtClean="0"/>
              <a:t> code is executed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A34172F-295D-4AE1-81EE-3D24645576AF}" type="slidenum">
              <a:rPr lang="en-US" altLang="en-US" sz="1400" smtClean="0">
                <a:latin typeface="Arial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4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574088" cy="6553200"/>
          </a:xfrm>
        </p:spPr>
        <p:txBody>
          <a:bodyPr rtlCol="0">
            <a:normAutofit fontScale="47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hlinkClick r:id="rId2"/>
              </a:rPr>
              <a:t>https://github.com/abhusnurmath/rando/blob/master/cit590Examples/Java/Files/src/files/TryExample2.java</a:t>
            </a: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800" b="1" dirty="0" smtClean="0"/>
              <a:t>public</a:t>
            </a:r>
            <a:r>
              <a:rPr lang="en-US" sz="3800" dirty="0" smtClean="0"/>
              <a:t> </a:t>
            </a:r>
            <a:r>
              <a:rPr lang="en-US" sz="3800" b="1" dirty="0" smtClean="0"/>
              <a:t>class</a:t>
            </a:r>
            <a:r>
              <a:rPr lang="en-US" sz="3800" dirty="0" smtClean="0"/>
              <a:t> </a:t>
            </a:r>
            <a:r>
              <a:rPr lang="en-US" sz="3800" b="1" dirty="0"/>
              <a:t>TryExample2</a:t>
            </a:r>
            <a:r>
              <a:rPr lang="en-US" sz="3800" b="1" dirty="0" smtClean="0"/>
              <a:t>{</a:t>
            </a:r>
            <a:endParaRPr lang="en-US" sz="38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800" dirty="0" smtClean="0"/>
              <a:t>   </a:t>
            </a:r>
            <a:r>
              <a:rPr lang="en-US" sz="3800" b="1" dirty="0" smtClean="0"/>
              <a:t>public</a:t>
            </a:r>
            <a:r>
              <a:rPr lang="en-US" sz="3800" dirty="0" smtClean="0"/>
              <a:t> </a:t>
            </a:r>
            <a:r>
              <a:rPr lang="en-US" sz="3800" b="1" dirty="0" smtClean="0"/>
              <a:t>static</a:t>
            </a:r>
            <a:r>
              <a:rPr lang="en-US" sz="3800" dirty="0" smtClean="0"/>
              <a:t> </a:t>
            </a:r>
            <a:r>
              <a:rPr lang="en-US" sz="3800" b="1" dirty="0"/>
              <a:t>void</a:t>
            </a:r>
            <a:r>
              <a:rPr lang="en-US" sz="3800" dirty="0" smtClean="0"/>
              <a:t> </a:t>
            </a:r>
            <a:r>
              <a:rPr lang="en-US" sz="3800" b="1" dirty="0"/>
              <a:t>main</a:t>
            </a:r>
            <a:r>
              <a:rPr lang="en-US" sz="3800" b="1" dirty="0" smtClean="0"/>
              <a:t>(</a:t>
            </a:r>
            <a:r>
              <a:rPr lang="en-US" sz="3800" dirty="0"/>
              <a:t>String</a:t>
            </a:r>
            <a:r>
              <a:rPr lang="en-US" sz="3800" dirty="0" smtClean="0"/>
              <a:t> </a:t>
            </a:r>
            <a:r>
              <a:rPr lang="en-US" sz="3800" dirty="0" err="1"/>
              <a:t>args</a:t>
            </a:r>
            <a:r>
              <a:rPr lang="en-US" sz="3800" b="1" dirty="0" smtClean="0"/>
              <a:t>[]){</a:t>
            </a:r>
            <a:endParaRPr lang="en-US" sz="38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800" dirty="0" smtClean="0"/>
              <a:t>        </a:t>
            </a:r>
            <a:r>
              <a:rPr lang="en-US" sz="3800" dirty="0"/>
              <a:t>String</a:t>
            </a:r>
            <a:r>
              <a:rPr lang="en-US" sz="3800" dirty="0" smtClean="0"/>
              <a:t> </a:t>
            </a:r>
            <a:r>
              <a:rPr lang="en-US" sz="3800" dirty="0" err="1"/>
              <a:t>str</a:t>
            </a:r>
            <a:r>
              <a:rPr lang="en-US" sz="3800" dirty="0" smtClean="0"/>
              <a:t> </a:t>
            </a:r>
            <a:r>
              <a:rPr lang="en-US" sz="3800" b="1" dirty="0" smtClean="0"/>
              <a:t>=</a:t>
            </a:r>
            <a:r>
              <a:rPr lang="en-US" sz="3800" dirty="0" smtClean="0"/>
              <a:t> </a:t>
            </a:r>
            <a:r>
              <a:rPr lang="en-US" sz="3800" dirty="0"/>
              <a:t>"2346512aa"</a:t>
            </a:r>
            <a:r>
              <a:rPr lang="en-US" sz="3800" b="1" dirty="0" smtClean="0"/>
              <a:t>;</a:t>
            </a:r>
            <a:endParaRPr lang="en-US" sz="38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800" dirty="0" smtClean="0"/>
              <a:t>        </a:t>
            </a:r>
            <a:r>
              <a:rPr lang="en-US" sz="3800" b="1" dirty="0" err="1"/>
              <a:t>int</a:t>
            </a:r>
            <a:r>
              <a:rPr lang="en-US" sz="3800" dirty="0" smtClean="0"/>
              <a:t> </a:t>
            </a:r>
            <a:r>
              <a:rPr lang="en-US" sz="3800" dirty="0"/>
              <a:t>sum</a:t>
            </a:r>
            <a:r>
              <a:rPr lang="en-US" sz="3800" dirty="0" smtClean="0"/>
              <a:t> </a:t>
            </a:r>
            <a:r>
              <a:rPr lang="en-US" sz="3800" b="1" dirty="0" smtClean="0"/>
              <a:t>=</a:t>
            </a:r>
            <a:r>
              <a:rPr lang="en-US" sz="3800" dirty="0" smtClean="0"/>
              <a:t> </a:t>
            </a:r>
            <a:r>
              <a:rPr lang="en-US" sz="3800" dirty="0"/>
              <a:t>0</a:t>
            </a:r>
            <a:r>
              <a:rPr lang="en-US" sz="3800" b="1" dirty="0" smtClean="0"/>
              <a:t>;</a:t>
            </a:r>
            <a:endParaRPr lang="en-US" sz="38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800" dirty="0" smtClean="0"/>
              <a:t>        </a:t>
            </a:r>
            <a:r>
              <a:rPr lang="en-US" sz="3800" b="1" dirty="0" smtClean="0"/>
              <a:t>for(</a:t>
            </a:r>
            <a:r>
              <a:rPr lang="en-US" sz="3800" b="1" dirty="0" err="1"/>
              <a:t>int</a:t>
            </a:r>
            <a:r>
              <a:rPr lang="en-US" sz="3800" dirty="0" smtClean="0"/>
              <a:t> </a:t>
            </a:r>
            <a:r>
              <a:rPr lang="en-US" sz="3800" dirty="0" err="1"/>
              <a:t>i</a:t>
            </a:r>
            <a:r>
              <a:rPr lang="en-US" sz="3800" dirty="0" smtClean="0"/>
              <a:t> </a:t>
            </a:r>
            <a:r>
              <a:rPr lang="en-US" sz="3800" b="1" dirty="0" smtClean="0"/>
              <a:t>=</a:t>
            </a:r>
            <a:r>
              <a:rPr lang="en-US" sz="3800" dirty="0" smtClean="0"/>
              <a:t> </a:t>
            </a:r>
            <a:r>
              <a:rPr lang="en-US" sz="3800" dirty="0"/>
              <a:t>0</a:t>
            </a:r>
            <a:r>
              <a:rPr lang="en-US" sz="3800" b="1" dirty="0" smtClean="0"/>
              <a:t>;</a:t>
            </a:r>
            <a:r>
              <a:rPr lang="en-US" sz="3800" dirty="0" smtClean="0"/>
              <a:t> </a:t>
            </a:r>
            <a:r>
              <a:rPr lang="en-US" sz="3800" dirty="0" err="1"/>
              <a:t>i</a:t>
            </a:r>
            <a:r>
              <a:rPr lang="en-US" sz="3800" dirty="0" smtClean="0"/>
              <a:t> </a:t>
            </a:r>
            <a:r>
              <a:rPr lang="en-US" sz="3800" b="1" dirty="0" smtClean="0"/>
              <a:t>&lt;=</a:t>
            </a:r>
            <a:r>
              <a:rPr lang="en-US" sz="3800" dirty="0" smtClean="0"/>
              <a:t> </a:t>
            </a:r>
            <a:r>
              <a:rPr lang="en-US" sz="3800" dirty="0" err="1"/>
              <a:t>str</a:t>
            </a:r>
            <a:r>
              <a:rPr lang="en-US" sz="3800" b="1" dirty="0" err="1" smtClean="0"/>
              <a:t>.</a:t>
            </a:r>
            <a:r>
              <a:rPr lang="en-US" sz="3800" dirty="0" err="1"/>
              <a:t>length</a:t>
            </a:r>
            <a:r>
              <a:rPr lang="en-US" sz="3800" b="1" dirty="0" smtClean="0"/>
              <a:t>();</a:t>
            </a:r>
            <a:r>
              <a:rPr lang="en-US" sz="3800" dirty="0" smtClean="0"/>
              <a:t> </a:t>
            </a:r>
            <a:r>
              <a:rPr lang="en-US" sz="3800" dirty="0" err="1"/>
              <a:t>i</a:t>
            </a:r>
            <a:r>
              <a:rPr lang="en-US" sz="3800" b="1" dirty="0" smtClean="0"/>
              <a:t>++){</a:t>
            </a:r>
            <a:endParaRPr lang="en-US" sz="38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800" dirty="0" smtClean="0"/>
              <a:t>                </a:t>
            </a:r>
            <a:r>
              <a:rPr lang="en-US" sz="3800" b="1" dirty="0" smtClean="0"/>
              <a:t>try{</a:t>
            </a:r>
            <a:endParaRPr lang="en-US" sz="38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800" dirty="0" smtClean="0"/>
              <a:t>                        </a:t>
            </a:r>
            <a:r>
              <a:rPr lang="en-US" sz="3800" dirty="0"/>
              <a:t>sum</a:t>
            </a:r>
            <a:r>
              <a:rPr lang="en-US" sz="3800" dirty="0" smtClean="0"/>
              <a:t> </a:t>
            </a:r>
            <a:r>
              <a:rPr lang="en-US" sz="3800" b="1" dirty="0" smtClean="0"/>
              <a:t>+=</a:t>
            </a:r>
            <a:r>
              <a:rPr lang="en-US" sz="3800" dirty="0" smtClean="0"/>
              <a:t> </a:t>
            </a:r>
            <a:r>
              <a:rPr lang="en-US" sz="3800" dirty="0" err="1"/>
              <a:t>Integer</a:t>
            </a:r>
            <a:r>
              <a:rPr lang="en-US" sz="3800" b="1" dirty="0" err="1" smtClean="0"/>
              <a:t>.</a:t>
            </a:r>
            <a:r>
              <a:rPr lang="en-US" sz="3800" dirty="0" err="1"/>
              <a:t>parseInt</a:t>
            </a:r>
            <a:r>
              <a:rPr lang="en-US" sz="3800" b="1" dirty="0" smtClean="0"/>
              <a:t>(</a:t>
            </a:r>
            <a:r>
              <a:rPr lang="en-US" sz="3800" dirty="0" err="1"/>
              <a:t>str</a:t>
            </a:r>
            <a:r>
              <a:rPr lang="en-US" sz="3800" b="1" dirty="0" err="1" smtClean="0"/>
              <a:t>.</a:t>
            </a:r>
            <a:r>
              <a:rPr lang="en-US" sz="3800" dirty="0" err="1"/>
              <a:t>charAt</a:t>
            </a:r>
            <a:r>
              <a:rPr lang="en-US" sz="3800" b="1" dirty="0" smtClean="0"/>
              <a:t>(</a:t>
            </a:r>
            <a:r>
              <a:rPr lang="en-US" sz="3800" dirty="0" err="1"/>
              <a:t>i</a:t>
            </a:r>
            <a:r>
              <a:rPr lang="en-US" sz="3800" b="1" dirty="0" smtClean="0"/>
              <a:t>)</a:t>
            </a:r>
            <a:r>
              <a:rPr lang="en-US" sz="3800" dirty="0" smtClean="0"/>
              <a:t> </a:t>
            </a:r>
            <a:r>
              <a:rPr lang="en-US" sz="3800" b="1" dirty="0" smtClean="0"/>
              <a:t>+</a:t>
            </a:r>
            <a:r>
              <a:rPr lang="en-US" sz="3800" dirty="0" smtClean="0"/>
              <a:t> </a:t>
            </a:r>
            <a:r>
              <a:rPr lang="en-US" sz="3800" dirty="0"/>
              <a:t>""</a:t>
            </a:r>
            <a:r>
              <a:rPr lang="en-US" sz="3800" b="1" dirty="0" smtClean="0"/>
              <a:t>);</a:t>
            </a:r>
            <a:endParaRPr lang="en-US" sz="38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800" dirty="0" smtClean="0"/>
              <a:t>                </a:t>
            </a:r>
            <a:r>
              <a:rPr lang="en-US" sz="3800" b="1" dirty="0" smtClean="0"/>
              <a:t>}catch(</a:t>
            </a:r>
            <a:r>
              <a:rPr lang="en-US" sz="3800" dirty="0" err="1"/>
              <a:t>IndexOutOfBoundsException</a:t>
            </a:r>
            <a:r>
              <a:rPr lang="en-US" sz="3800" dirty="0" smtClean="0"/>
              <a:t> </a:t>
            </a:r>
            <a:r>
              <a:rPr lang="en-US" sz="3800" dirty="0" err="1"/>
              <a:t>ioe</a:t>
            </a:r>
            <a:r>
              <a:rPr lang="en-US" sz="3800" b="1" dirty="0" smtClean="0"/>
              <a:t>){</a:t>
            </a:r>
            <a:endParaRPr lang="en-US" sz="38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800" dirty="0" smtClean="0"/>
              <a:t>                        </a:t>
            </a:r>
            <a:r>
              <a:rPr lang="en-US" sz="3800" dirty="0" err="1"/>
              <a:t>System</a:t>
            </a:r>
            <a:r>
              <a:rPr lang="en-US" sz="3800" b="1" dirty="0" err="1" smtClean="0"/>
              <a:t>.</a:t>
            </a:r>
            <a:r>
              <a:rPr lang="en-US" sz="3800" dirty="0" err="1"/>
              <a:t>out</a:t>
            </a:r>
            <a:r>
              <a:rPr lang="en-US" sz="3800" b="1" dirty="0" err="1" smtClean="0"/>
              <a:t>.</a:t>
            </a:r>
            <a:r>
              <a:rPr lang="en-US" sz="3800" dirty="0" err="1"/>
              <a:t>print</a:t>
            </a:r>
            <a:r>
              <a:rPr lang="en-US" sz="3800" b="1" dirty="0" smtClean="0"/>
              <a:t>(</a:t>
            </a:r>
            <a:r>
              <a:rPr lang="en-US" sz="3800" dirty="0"/>
              <a:t>"Regular! "</a:t>
            </a:r>
            <a:r>
              <a:rPr lang="en-US" sz="3800" b="1" dirty="0" smtClean="0"/>
              <a:t>);</a:t>
            </a:r>
            <a:endParaRPr lang="en-US" sz="38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800" dirty="0" smtClean="0"/>
              <a:t>                        </a:t>
            </a:r>
            <a:r>
              <a:rPr lang="en-US" sz="3800" dirty="0"/>
              <a:t>sum</a:t>
            </a:r>
            <a:r>
              <a:rPr lang="en-US" sz="3800" dirty="0" smtClean="0"/>
              <a:t> </a:t>
            </a:r>
            <a:r>
              <a:rPr lang="en-US" sz="3800" b="1" dirty="0" smtClean="0"/>
              <a:t>-=</a:t>
            </a:r>
            <a:r>
              <a:rPr lang="en-US" sz="3800" dirty="0" smtClean="0"/>
              <a:t> </a:t>
            </a:r>
            <a:r>
              <a:rPr lang="en-US" sz="3800" dirty="0"/>
              <a:t>1</a:t>
            </a:r>
            <a:r>
              <a:rPr lang="en-US" sz="3800" b="1" dirty="0" smtClean="0"/>
              <a:t>;</a:t>
            </a:r>
            <a:endParaRPr lang="en-US" sz="38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800" dirty="0" smtClean="0"/>
              <a:t>                </a:t>
            </a:r>
            <a:r>
              <a:rPr lang="en-US" sz="3800" b="1" dirty="0" smtClean="0"/>
              <a:t>}catch(</a:t>
            </a:r>
            <a:r>
              <a:rPr lang="en-US" sz="3800" dirty="0" err="1"/>
              <a:t>NumberFormatException</a:t>
            </a:r>
            <a:r>
              <a:rPr lang="en-US" sz="3800" dirty="0" smtClean="0"/>
              <a:t> </a:t>
            </a:r>
            <a:r>
              <a:rPr lang="en-US" sz="3800" dirty="0" err="1"/>
              <a:t>nfe</a:t>
            </a:r>
            <a:r>
              <a:rPr lang="en-US" sz="3800" b="1" dirty="0" smtClean="0"/>
              <a:t>){</a:t>
            </a:r>
            <a:endParaRPr lang="en-US" sz="38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800" dirty="0" smtClean="0"/>
              <a:t>                        </a:t>
            </a:r>
            <a:r>
              <a:rPr lang="en-US" sz="3800" dirty="0" err="1"/>
              <a:t>System</a:t>
            </a:r>
            <a:r>
              <a:rPr lang="en-US" sz="3800" b="1" dirty="0" err="1" smtClean="0"/>
              <a:t>.</a:t>
            </a:r>
            <a:r>
              <a:rPr lang="en-US" sz="3800" dirty="0" err="1"/>
              <a:t>out</a:t>
            </a:r>
            <a:r>
              <a:rPr lang="en-US" sz="3800" b="1" dirty="0" err="1" smtClean="0"/>
              <a:t>.</a:t>
            </a:r>
            <a:r>
              <a:rPr lang="en-US" sz="3800" dirty="0" err="1"/>
              <a:t>print</a:t>
            </a:r>
            <a:r>
              <a:rPr lang="en-US" sz="3800" b="1" dirty="0" smtClean="0"/>
              <a:t>(</a:t>
            </a:r>
            <a:r>
              <a:rPr lang="en-US" sz="3800" dirty="0"/>
              <a:t>"Yikes! "</a:t>
            </a:r>
            <a:r>
              <a:rPr lang="en-US" sz="3800" b="1" dirty="0" smtClean="0"/>
              <a:t>);</a:t>
            </a:r>
            <a:endParaRPr lang="en-US" sz="38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800" dirty="0" smtClean="0"/>
              <a:t>                        </a:t>
            </a:r>
            <a:r>
              <a:rPr lang="en-US" sz="3800" dirty="0"/>
              <a:t>sum</a:t>
            </a:r>
            <a:r>
              <a:rPr lang="en-US" sz="3800" dirty="0" smtClean="0"/>
              <a:t> </a:t>
            </a:r>
            <a:r>
              <a:rPr lang="en-US" sz="3800" b="1" dirty="0" smtClean="0"/>
              <a:t>-=</a:t>
            </a:r>
            <a:r>
              <a:rPr lang="en-US" sz="3800" dirty="0" smtClean="0"/>
              <a:t> </a:t>
            </a:r>
            <a:r>
              <a:rPr lang="en-US" sz="3800" dirty="0"/>
              <a:t>1</a:t>
            </a:r>
            <a:r>
              <a:rPr lang="en-US" sz="3800" b="1" dirty="0" smtClean="0"/>
              <a:t>;</a:t>
            </a:r>
            <a:endParaRPr lang="en-US" sz="38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800" dirty="0" smtClean="0"/>
              <a:t>                </a:t>
            </a:r>
            <a:r>
              <a:rPr lang="en-US" sz="3800" b="1" dirty="0" smtClean="0"/>
              <a:t>}finally{</a:t>
            </a:r>
            <a:endParaRPr lang="en-US" sz="38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800" dirty="0" smtClean="0"/>
              <a:t>                        </a:t>
            </a:r>
            <a:r>
              <a:rPr lang="en-US" sz="3800" dirty="0" err="1"/>
              <a:t>System</a:t>
            </a:r>
            <a:r>
              <a:rPr lang="en-US" sz="3800" b="1" dirty="0" err="1" smtClean="0"/>
              <a:t>.</a:t>
            </a:r>
            <a:r>
              <a:rPr lang="en-US" sz="3800" dirty="0" err="1"/>
              <a:t>out</a:t>
            </a:r>
            <a:r>
              <a:rPr lang="en-US" sz="3800" b="1" dirty="0" err="1" smtClean="0"/>
              <a:t>.</a:t>
            </a:r>
            <a:r>
              <a:rPr lang="en-US" sz="3800" dirty="0" err="1"/>
              <a:t>println</a:t>
            </a:r>
            <a:r>
              <a:rPr lang="en-US" sz="3800" b="1" dirty="0" smtClean="0"/>
              <a:t>(</a:t>
            </a:r>
            <a:r>
              <a:rPr lang="en-US" sz="3800" dirty="0"/>
              <a:t>"</a:t>
            </a:r>
            <a:r>
              <a:rPr lang="en-US" sz="3800" dirty="0" err="1"/>
              <a:t>i</a:t>
            </a:r>
            <a:r>
              <a:rPr lang="en-US" sz="3800" dirty="0"/>
              <a:t>= "</a:t>
            </a:r>
            <a:r>
              <a:rPr lang="en-US" sz="3800" dirty="0" smtClean="0"/>
              <a:t> </a:t>
            </a:r>
            <a:r>
              <a:rPr lang="en-US" sz="3800" b="1" dirty="0" smtClean="0"/>
              <a:t>+</a:t>
            </a:r>
            <a:r>
              <a:rPr lang="en-US" sz="3800" dirty="0" smtClean="0"/>
              <a:t> </a:t>
            </a:r>
            <a:r>
              <a:rPr lang="en-US" sz="3800" dirty="0" err="1"/>
              <a:t>i</a:t>
            </a:r>
            <a:r>
              <a:rPr lang="en-US" sz="3800" b="1" dirty="0" smtClean="0"/>
              <a:t>);</a:t>
            </a:r>
            <a:endParaRPr lang="en-US" sz="38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800" dirty="0" smtClean="0"/>
              <a:t>                        </a:t>
            </a:r>
            <a:r>
              <a:rPr lang="en-US" sz="3800" dirty="0"/>
              <a:t>sum</a:t>
            </a:r>
            <a:r>
              <a:rPr lang="en-US" sz="3800" dirty="0" smtClean="0"/>
              <a:t> </a:t>
            </a:r>
            <a:r>
              <a:rPr lang="en-US" sz="3800" b="1" dirty="0" smtClean="0"/>
              <a:t>+=</a:t>
            </a:r>
            <a:r>
              <a:rPr lang="en-US" sz="3800" dirty="0" smtClean="0"/>
              <a:t> </a:t>
            </a:r>
            <a:r>
              <a:rPr lang="en-US" sz="3800" dirty="0"/>
              <a:t>1</a:t>
            </a:r>
            <a:r>
              <a:rPr lang="en-US" sz="3800" b="1" dirty="0" smtClean="0"/>
              <a:t>;</a:t>
            </a:r>
            <a:endParaRPr lang="en-US" sz="38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800" dirty="0" smtClean="0"/>
              <a:t>                </a:t>
            </a:r>
            <a:r>
              <a:rPr lang="en-US" sz="3800" b="1" dirty="0" smtClean="0"/>
              <a:t>}</a:t>
            </a:r>
            <a:endParaRPr lang="en-US" sz="38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800" dirty="0" smtClean="0"/>
              <a:t>        </a:t>
            </a:r>
            <a:r>
              <a:rPr lang="en-US" sz="3800" b="1" dirty="0" smtClean="0"/>
              <a:t>}</a:t>
            </a:r>
            <a:endParaRPr lang="en-US" sz="38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800" dirty="0" smtClean="0"/>
              <a:t>        </a:t>
            </a:r>
            <a:r>
              <a:rPr lang="en-US" sz="3800" dirty="0" err="1"/>
              <a:t>System</a:t>
            </a:r>
            <a:r>
              <a:rPr lang="en-US" sz="3800" b="1" dirty="0" err="1" smtClean="0"/>
              <a:t>.</a:t>
            </a:r>
            <a:r>
              <a:rPr lang="en-US" sz="3800" dirty="0" err="1"/>
              <a:t>out</a:t>
            </a:r>
            <a:r>
              <a:rPr lang="en-US" sz="3800" b="1" dirty="0" err="1" smtClean="0"/>
              <a:t>.</a:t>
            </a:r>
            <a:r>
              <a:rPr lang="en-US" sz="3800" dirty="0" err="1"/>
              <a:t>println</a:t>
            </a:r>
            <a:r>
              <a:rPr lang="en-US" sz="3800" b="1" dirty="0" smtClean="0"/>
              <a:t>(</a:t>
            </a:r>
            <a:r>
              <a:rPr lang="en-US" sz="3800" dirty="0"/>
              <a:t>"Sum: "</a:t>
            </a:r>
            <a:r>
              <a:rPr lang="en-US" sz="3800" dirty="0" smtClean="0"/>
              <a:t> </a:t>
            </a:r>
            <a:r>
              <a:rPr lang="en-US" sz="3800" b="1" dirty="0" smtClean="0"/>
              <a:t>+</a:t>
            </a:r>
            <a:r>
              <a:rPr lang="en-US" sz="3800" dirty="0" smtClean="0"/>
              <a:t> </a:t>
            </a:r>
            <a:r>
              <a:rPr lang="en-US" sz="3800" dirty="0"/>
              <a:t>sum</a:t>
            </a:r>
            <a:r>
              <a:rPr lang="en-US" sz="3800" b="1" dirty="0" smtClean="0"/>
              <a:t>);</a:t>
            </a:r>
            <a:endParaRPr lang="en-US" sz="38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800" dirty="0" smtClean="0"/>
              <a:t>   </a:t>
            </a:r>
            <a:r>
              <a:rPr lang="en-US" sz="3800" b="1" dirty="0" smtClean="0"/>
              <a:t>}</a:t>
            </a:r>
            <a:r>
              <a:rPr lang="en-US" sz="3800" dirty="0" smtClean="0"/>
              <a:t> </a:t>
            </a:r>
            <a:r>
              <a:rPr lang="en-US" sz="3800" i="1" dirty="0"/>
              <a:t>//main</a:t>
            </a:r>
            <a:endParaRPr lang="en-US" sz="38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800" b="1" dirty="0" smtClean="0"/>
              <a:t>}</a:t>
            </a:r>
            <a:r>
              <a:rPr lang="en-US" sz="3800" dirty="0" smtClean="0"/>
              <a:t> </a:t>
            </a:r>
            <a:r>
              <a:rPr lang="en-US" sz="3800" i="1" dirty="0"/>
              <a:t>//class</a:t>
            </a:r>
            <a:endParaRPr lang="en-US" sz="38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D26D98-4099-4370-876B-00EDCBA7A5AB}" type="slidenum">
              <a:rPr lang="en-US" altLang="en-US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23556" name="TextBox 5"/>
          <p:cNvSpPr txBox="1">
            <a:spLocks noChangeArrowheads="1"/>
          </p:cNvSpPr>
          <p:nvPr/>
        </p:nvSpPr>
        <p:spPr bwMode="auto">
          <a:xfrm>
            <a:off x="6505575" y="1295400"/>
            <a:ext cx="2257425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" pitchFamily="1" charset="0"/>
              </a:rPr>
              <a:t>What gets printed as sum?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" pitchFamily="1" charset="0"/>
              </a:rPr>
              <a:t>30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imes" pitchFamily="1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" pitchFamily="1" charset="0"/>
              </a:rPr>
              <a:t>How many times is Yikes printed? twice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imes" pitchFamily="1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" pitchFamily="1" charset="0"/>
              </a:rPr>
              <a:t>How many times is Regular printed?once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Ordering the catch phrases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try</a:t>
            </a:r>
            <a:r>
              <a:rPr lang="en-US" altLang="en-US" smtClean="0"/>
              <a:t> can be followed by many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catch</a:t>
            </a:r>
            <a:r>
              <a:rPr lang="en-US" altLang="en-US" smtClean="0"/>
              <a:t>es</a:t>
            </a:r>
          </a:p>
          <a:p>
            <a:pPr lvl="1" eaLnBrk="1" hangingPunct="1"/>
            <a:r>
              <a:rPr lang="en-US" altLang="en-US" smtClean="0"/>
              <a:t>The first one that </a:t>
            </a:r>
            <a:r>
              <a:rPr lang="en-US" altLang="en-US" i="1" smtClean="0"/>
              <a:t>can</a:t>
            </a:r>
            <a:r>
              <a:rPr lang="en-US" altLang="en-US" smtClean="0"/>
              <a:t> catch the exception is the one that </a:t>
            </a:r>
            <a:r>
              <a:rPr lang="en-US" altLang="en-US" i="1" smtClean="0"/>
              <a:t>will</a:t>
            </a:r>
            <a:r>
              <a:rPr lang="en-US" altLang="en-US" smtClean="0"/>
              <a:t> catch the exception</a:t>
            </a:r>
          </a:p>
          <a:p>
            <a:pPr eaLnBrk="1" hangingPunct="1"/>
            <a:r>
              <a:rPr lang="en-US" altLang="en-US" smtClean="0"/>
              <a:t>Bad:</a:t>
            </a:r>
            <a:endParaRPr lang="en-US" altLang="en-US" smtClean="0">
              <a:solidFill>
                <a:schemeClr val="accent2"/>
              </a:solidFill>
            </a:endParaRPr>
          </a:p>
          <a:p>
            <a:pPr lvl="1" eaLnBrk="1" hangingPunct="1">
              <a:buClr>
                <a:srgbClr val="FFFF99"/>
              </a:buClr>
              <a:buFontTx/>
              <a:buChar char=" 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catch(Exception </a:t>
            </a:r>
            <a:r>
              <a:rPr lang="en-US" altLang="en-US" b="1" i="1" smtClean="0">
                <a:solidFill>
                  <a:schemeClr val="hlink"/>
                </a:solidFill>
              </a:rPr>
              <a:t>e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) { ... }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catch(IOException </a:t>
            </a:r>
            <a:r>
              <a:rPr lang="en-US" altLang="en-US" b="1" i="1" smtClean="0">
                <a:solidFill>
                  <a:schemeClr val="hlink"/>
                </a:solidFill>
              </a:rPr>
              <a:t>e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) { ... }</a:t>
            </a:r>
            <a:endParaRPr lang="en-US" altLang="en-US" smtClean="0">
              <a:solidFill>
                <a:schemeClr val="accent2"/>
              </a:solidFill>
            </a:endParaRPr>
          </a:p>
          <a:p>
            <a:pPr eaLnBrk="1" hangingPunct="1"/>
            <a:r>
              <a:rPr lang="en-US" altLang="en-US" smtClean="0"/>
              <a:t>This is bad because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IOException</a:t>
            </a:r>
            <a:r>
              <a:rPr lang="en-US" altLang="en-US" smtClean="0"/>
              <a:t> is a subclass of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Exception</a:t>
            </a:r>
            <a:r>
              <a:rPr lang="en-US" altLang="en-US" smtClean="0"/>
              <a:t>, so any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IOException</a:t>
            </a:r>
            <a:r>
              <a:rPr lang="en-US" altLang="en-US" smtClean="0"/>
              <a:t> will be handled by the </a:t>
            </a:r>
            <a:r>
              <a:rPr lang="en-US" altLang="en-US" i="1" smtClean="0"/>
              <a:t>first</a:t>
            </a:r>
            <a:r>
              <a:rPr lang="en-US" altLang="en-US" smtClean="0">
                <a:solidFill>
                  <a:schemeClr val="accent2"/>
                </a:solidFill>
              </a:rPr>
              <a:t>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catch</a:t>
            </a:r>
          </a:p>
          <a:p>
            <a:pPr lvl="1" eaLnBrk="1" hangingPunct="1"/>
            <a:r>
              <a:rPr lang="en-US" altLang="en-US" smtClean="0"/>
              <a:t>The second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catch</a:t>
            </a:r>
            <a:r>
              <a:rPr lang="en-US" altLang="en-US" smtClean="0"/>
              <a:t> phrase can never be used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D817ED3-840F-4A03-AEBF-C088148F52C9}" type="slidenum">
              <a:rPr lang="en-US" altLang="en-US" sz="1400" smtClean="0">
                <a:latin typeface="Arial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4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Errors and Exceptions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 </a:t>
            </a:r>
            <a:r>
              <a:rPr lang="en-US" altLang="en-US" smtClean="0">
                <a:solidFill>
                  <a:schemeClr val="tx2"/>
                </a:solidFill>
              </a:rPr>
              <a:t>error</a:t>
            </a:r>
            <a:r>
              <a:rPr lang="en-US" altLang="en-US" smtClean="0"/>
              <a:t> is a bug in your program</a:t>
            </a:r>
          </a:p>
          <a:p>
            <a:pPr lvl="1" eaLnBrk="1" hangingPunct="1"/>
            <a:r>
              <a:rPr lang="en-US" altLang="en-US" smtClean="0"/>
              <a:t>dividing by zero</a:t>
            </a:r>
          </a:p>
          <a:p>
            <a:pPr lvl="1" eaLnBrk="1" hangingPunct="1"/>
            <a:r>
              <a:rPr lang="en-US" altLang="en-US" smtClean="0"/>
              <a:t>going outside the bounds of an array</a:t>
            </a:r>
          </a:p>
          <a:p>
            <a:pPr lvl="1" eaLnBrk="1" hangingPunct="1"/>
            <a:r>
              <a:rPr lang="en-US" altLang="en-US" smtClean="0"/>
              <a:t>trying to use a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null</a:t>
            </a:r>
            <a:r>
              <a:rPr lang="en-US" altLang="en-US" smtClean="0"/>
              <a:t> reference</a:t>
            </a:r>
          </a:p>
          <a:p>
            <a:pPr eaLnBrk="1" hangingPunct="1"/>
            <a:r>
              <a:rPr lang="en-US" altLang="en-US" smtClean="0"/>
              <a:t>An </a:t>
            </a:r>
            <a:r>
              <a:rPr lang="en-US" altLang="en-US" smtClean="0">
                <a:solidFill>
                  <a:schemeClr val="tx2"/>
                </a:solidFill>
              </a:rPr>
              <a:t>exception</a:t>
            </a:r>
            <a:r>
              <a:rPr lang="en-US" altLang="en-US" smtClean="0"/>
              <a:t> is a problem whose cause is outside your program</a:t>
            </a:r>
          </a:p>
          <a:p>
            <a:pPr lvl="1" eaLnBrk="1" hangingPunct="1"/>
            <a:r>
              <a:rPr lang="en-US" altLang="en-US" smtClean="0"/>
              <a:t>trying to open a file that isn’t there</a:t>
            </a:r>
          </a:p>
          <a:p>
            <a:pPr lvl="1" eaLnBrk="1" hangingPunct="1"/>
            <a:r>
              <a:rPr lang="en-US" altLang="en-US" smtClean="0"/>
              <a:t>running out of memory</a:t>
            </a:r>
          </a:p>
          <a:p>
            <a:pPr lvl="1" eaLnBrk="1" hangingPunct="1"/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0E9C9CB-9E28-4FF1-A659-4008FEBE225D}" type="slidenum">
              <a:rPr lang="en-US" altLang="en-US" sz="1400" smtClean="0">
                <a:latin typeface="Arial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Using the exception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527175"/>
            <a:ext cx="8574088" cy="4605338"/>
          </a:xfrm>
        </p:spPr>
        <p:txBody>
          <a:bodyPr/>
          <a:lstStyle/>
          <a:p>
            <a:pPr eaLnBrk="1" hangingPunct="1"/>
            <a:r>
              <a:rPr lang="en-US" altLang="en-US" smtClean="0"/>
              <a:t>When you say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catch(IOException e)</a:t>
            </a:r>
            <a:r>
              <a:rPr lang="en-US" altLang="en-US" smtClean="0"/>
              <a:t>,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e</a:t>
            </a:r>
            <a:r>
              <a:rPr lang="en-US" altLang="en-US" smtClean="0"/>
              <a:t> is a </a:t>
            </a:r>
            <a:r>
              <a:rPr lang="en-US" altLang="en-US" i="1" smtClean="0"/>
              <a:t>formal parameter</a:t>
            </a:r>
            <a:r>
              <a:rPr lang="en-US" altLang="en-US" smtClean="0"/>
              <a:t> of type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IOException</a:t>
            </a:r>
            <a:endParaRPr lang="en-US" altLang="en-US" smtClean="0">
              <a:solidFill>
                <a:srgbClr val="FFFF99"/>
              </a:solidFill>
              <a:latin typeface="Trebuchet MS" pitchFamily="34" charset="0"/>
            </a:endParaRPr>
          </a:p>
          <a:p>
            <a:pPr lvl="1" eaLnBrk="1" hangingPunct="1"/>
            <a:r>
              <a:rPr lang="en-US" altLang="en-US" smtClean="0"/>
              <a:t>A catch phrase is almost like a miniature method</a:t>
            </a:r>
          </a:p>
          <a:p>
            <a:pPr lvl="1" eaLnBrk="1" hangingPunct="1"/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e</a:t>
            </a:r>
            <a:r>
              <a:rPr lang="en-US" altLang="en-US" smtClean="0"/>
              <a:t> is an instance (object) of class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IOException</a:t>
            </a:r>
            <a:endParaRPr lang="en-US" altLang="en-US" smtClean="0"/>
          </a:p>
          <a:p>
            <a:pPr lvl="1" eaLnBrk="1" hangingPunct="1"/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Exception</a:t>
            </a:r>
            <a:r>
              <a:rPr lang="en-US" altLang="en-US" smtClean="0"/>
              <a:t> objects have methods you can use</a:t>
            </a:r>
          </a:p>
          <a:p>
            <a:pPr eaLnBrk="1" hangingPunct="1"/>
            <a:r>
              <a:rPr lang="en-US" altLang="en-US" smtClean="0"/>
              <a:t>Here’s an especially useful method that is defined for every exception type:</a:t>
            </a:r>
          </a:p>
          <a:p>
            <a:pPr lvl="1" eaLnBrk="1" hangingPunct="1">
              <a:buClr>
                <a:srgbClr val="FFFF99"/>
              </a:buClr>
              <a:buFont typeface="Wingdings" pitchFamily="2" charset="2"/>
              <a:buNone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e.printStackTrace();</a:t>
            </a:r>
            <a:endParaRPr lang="en-US" altLang="en-US" smtClean="0">
              <a:solidFill>
                <a:schemeClr val="accent2"/>
              </a:solidFill>
            </a:endParaRPr>
          </a:p>
          <a:p>
            <a:pPr lvl="1" eaLnBrk="1" hangingPunct="1"/>
            <a:r>
              <a:rPr lang="en-US" altLang="en-US" smtClean="0"/>
              <a:t>This prints out what the exception was, and how you got to the statement that caused it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F63BAA4-E5DF-497F-B7C4-126A45A6C00C}" type="slidenum">
              <a:rPr lang="en-US" altLang="en-US" sz="1400" smtClean="0">
                <a:latin typeface="Arial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4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printStackTrace()</a:t>
            </a:r>
            <a:endParaRPr lang="en-US" altLang="en-US" smtClean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printStackTrace()</a:t>
            </a:r>
            <a:r>
              <a:rPr lang="en-US" altLang="en-US" smtClean="0">
                <a:solidFill>
                  <a:schemeClr val="accent2"/>
                </a:solidFill>
              </a:rPr>
              <a:t> </a:t>
            </a:r>
            <a:r>
              <a:rPr lang="en-US" altLang="en-US" smtClean="0"/>
              <a:t>does </a:t>
            </a:r>
            <a:r>
              <a:rPr lang="en-US" altLang="en-US" i="1" smtClean="0"/>
              <a:t>not</a:t>
            </a:r>
            <a:r>
              <a:rPr lang="en-US" altLang="en-US" smtClean="0"/>
              <a:t> print on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System.out</a:t>
            </a:r>
            <a:r>
              <a:rPr lang="en-US" altLang="en-US" smtClean="0"/>
              <a:t>, but on another stream,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System.err</a:t>
            </a:r>
            <a:endParaRPr lang="en-US" altLang="en-US" smtClean="0">
              <a:solidFill>
                <a:srgbClr val="FFFF99"/>
              </a:solidFill>
              <a:latin typeface="Trebuchet MS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Eclipse writes this to the same Console window, but writes it in </a:t>
            </a:r>
            <a:r>
              <a:rPr lang="en-US" altLang="en-US" smtClean="0">
                <a:solidFill>
                  <a:schemeClr val="tx2"/>
                </a:solidFill>
              </a:rPr>
              <a:t>red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From the command line: both</a:t>
            </a:r>
            <a:r>
              <a:rPr lang="en-US" altLang="en-US" smtClean="0">
                <a:solidFill>
                  <a:schemeClr val="accent2"/>
                </a:solidFill>
              </a:rPr>
              <a:t>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System.out</a:t>
            </a:r>
            <a:r>
              <a:rPr lang="en-US" altLang="en-US" smtClean="0">
                <a:solidFill>
                  <a:schemeClr val="accent2"/>
                </a:solidFill>
              </a:rPr>
              <a:t> </a:t>
            </a:r>
            <a:r>
              <a:rPr lang="en-US" altLang="en-US" smtClean="0"/>
              <a:t>and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System.err</a:t>
            </a:r>
            <a:r>
              <a:rPr lang="en-US" altLang="en-US" smtClean="0"/>
              <a:t> are sent to the terminal window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printStackTrace(</a:t>
            </a:r>
            <a:r>
              <a:rPr lang="en-US" altLang="en-US" b="1" i="1" smtClean="0">
                <a:solidFill>
                  <a:schemeClr val="hlink"/>
                </a:solidFill>
              </a:rPr>
              <a:t>stream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)</a:t>
            </a:r>
            <a:r>
              <a:rPr lang="en-US" altLang="en-US" smtClean="0">
                <a:solidFill>
                  <a:schemeClr val="accent2"/>
                </a:solidFill>
              </a:rPr>
              <a:t> </a:t>
            </a:r>
            <a:r>
              <a:rPr lang="en-US" altLang="en-US" smtClean="0"/>
              <a:t>prints on the given stream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printStackTrace(System.out)</a:t>
            </a:r>
            <a:r>
              <a:rPr lang="en-US" altLang="en-US" smtClean="0"/>
              <a:t> prints on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System.out</a:t>
            </a:r>
            <a:r>
              <a:rPr lang="en-US" altLang="en-US" smtClean="0"/>
              <a:t>, and this output is printed along with the “normal” output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1697728-4F48-49FE-BA6B-1B3F6B109875}" type="slidenum">
              <a:rPr lang="en-US" altLang="en-US" sz="1400" smtClean="0">
                <a:latin typeface="Arial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4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Throwing an Exception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If your method uses code that might throw an exception, and you don’t want to handle the exception in this method, you can say that the method “throws” the exception</a:t>
            </a:r>
          </a:p>
          <a:p>
            <a:pPr eaLnBrk="1" hangingPunct="1"/>
            <a:r>
              <a:rPr lang="en-US" altLang="en-US" sz="3200" smtClean="0"/>
              <a:t>Example:</a:t>
            </a:r>
          </a:p>
          <a:p>
            <a:pPr lvl="1" eaLnBrk="1" hangingPunct="1">
              <a:buClr>
                <a:schemeClr val="tx1"/>
              </a:buClr>
              <a:buFontTx/>
              <a:buChar char=" 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String myGetLine( ) throws IOException { ... }</a:t>
            </a:r>
            <a:endParaRPr lang="en-US" altLang="en-US" smtClean="0">
              <a:solidFill>
                <a:srgbClr val="FFFF99"/>
              </a:solidFill>
              <a:latin typeface="Trebuchet MS" pitchFamily="34" charset="0"/>
            </a:endParaRPr>
          </a:p>
          <a:p>
            <a:pPr eaLnBrk="1" hangingPunct="1">
              <a:buClr>
                <a:schemeClr val="tx1"/>
              </a:buClr>
            </a:pPr>
            <a:r>
              <a:rPr lang="en-US" altLang="en-US" smtClean="0"/>
              <a:t>If you do this, then the method that calls this method must handle the exception</a:t>
            </a:r>
          </a:p>
          <a:p>
            <a:pPr eaLnBrk="1" hangingPunct="1"/>
            <a:endParaRPr lang="en-US" altLang="en-US" sz="3200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9E0C166-1405-4661-8108-E8B8C328EC10}" type="slidenum">
              <a:rPr lang="en-US" altLang="en-US" sz="1400" smtClean="0">
                <a:latin typeface="Arial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4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Constructing an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Exception</a:t>
            </a:r>
            <a:endParaRPr lang="en-US" altLang="en-US" smtClean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Exceptions are classes; you can create your own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Exception</a:t>
            </a:r>
            <a:r>
              <a:rPr lang="en-US" altLang="en-US" smtClean="0">
                <a:solidFill>
                  <a:srgbClr val="FFFF99"/>
                </a:solidFill>
                <a:latin typeface="Trebuchet MS" pitchFamily="34" charset="0"/>
              </a:rPr>
              <a:t> </a:t>
            </a:r>
            <a:r>
              <a:rPr lang="en-US" altLang="en-US" smtClean="0"/>
              <a:t>with</a:t>
            </a:r>
            <a:r>
              <a:rPr lang="en-US" altLang="en-US" smtClean="0">
                <a:solidFill>
                  <a:srgbClr val="FFFF99"/>
                </a:solidFill>
                <a:latin typeface="Trebuchet MS" pitchFamily="34" charset="0"/>
              </a:rPr>
              <a:t>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new</a:t>
            </a:r>
            <a:endParaRPr lang="en-US" altLang="en-US" smtClean="0">
              <a:solidFill>
                <a:srgbClr val="FFFF99"/>
              </a:solidFill>
              <a:latin typeface="Trebuchet MS" pitchFamily="34" charset="0"/>
            </a:endParaRPr>
          </a:p>
          <a:p>
            <a:pPr lvl="1" eaLnBrk="1" hangingPunct="1"/>
            <a:r>
              <a:rPr lang="en-US" altLang="en-US" smtClean="0"/>
              <a:t>Exception types have two constructors: one with no parameters, and one with a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String</a:t>
            </a:r>
            <a:r>
              <a:rPr lang="en-US" altLang="en-US" smtClean="0"/>
              <a:t> parameter</a:t>
            </a:r>
            <a:endParaRPr lang="en-US" altLang="en-US" smtClean="0">
              <a:solidFill>
                <a:srgbClr val="FFFF99"/>
              </a:solidFill>
              <a:latin typeface="Trebuchet MS" pitchFamily="34" charset="0"/>
            </a:endParaRPr>
          </a:p>
          <a:p>
            <a:pPr eaLnBrk="1" hangingPunct="1"/>
            <a:r>
              <a:rPr lang="en-US" altLang="en-US" smtClean="0"/>
              <a:t>You can subclass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Exception</a:t>
            </a:r>
            <a:r>
              <a:rPr lang="en-US" altLang="en-US" smtClean="0"/>
              <a:t> to create your own exception type</a:t>
            </a:r>
          </a:p>
          <a:p>
            <a:pPr lvl="1" eaLnBrk="1" hangingPunct="1"/>
            <a:r>
              <a:rPr lang="en-US" altLang="en-US" smtClean="0"/>
              <a:t>But first, you should look through the predefined exceptions to see if there is already one that’s appropriate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1055625-6BB9-49EA-BDD3-EAD1136AA9DC}" type="slidenum">
              <a:rPr lang="en-US" altLang="en-US" sz="1400" smtClean="0">
                <a:latin typeface="Arial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4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Throwing an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Exception</a:t>
            </a:r>
            <a:endParaRPr lang="en-US" altLang="en-US" smtClean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114800"/>
          </a:xfrm>
        </p:spPr>
        <p:txBody>
          <a:bodyPr/>
          <a:lstStyle/>
          <a:p>
            <a:pPr eaLnBrk="1" hangingPunct="1"/>
            <a:r>
              <a:rPr lang="en-US" altLang="en-US" smtClean="0"/>
              <a:t>Once you create an Exception, you can </a:t>
            </a:r>
            <a:r>
              <a:rPr lang="en-US" altLang="en-US" smtClean="0">
                <a:solidFill>
                  <a:schemeClr val="tx2"/>
                </a:solidFill>
              </a:rPr>
              <a:t>throw</a:t>
            </a:r>
            <a:r>
              <a:rPr lang="en-US" altLang="en-US" smtClean="0"/>
              <a:t> it</a:t>
            </a:r>
          </a:p>
          <a:p>
            <a:pPr lvl="1" eaLnBrk="1" hangingPunct="1"/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throw new UserException("Bad data");</a:t>
            </a:r>
          </a:p>
          <a:p>
            <a:pPr eaLnBrk="1" hangingPunct="1"/>
            <a:r>
              <a:rPr lang="en-US" altLang="en-US" smtClean="0"/>
              <a:t>You don’t </a:t>
            </a:r>
            <a:r>
              <a:rPr lang="en-US" altLang="en-US" i="1" smtClean="0"/>
              <a:t>have</a:t>
            </a:r>
            <a:r>
              <a:rPr lang="en-US" altLang="en-US" smtClean="0"/>
              <a:t> to throw an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Exception</a:t>
            </a:r>
            <a:r>
              <a:rPr lang="en-US" altLang="en-US" smtClean="0"/>
              <a:t>; here’s another thing you can do with one:</a:t>
            </a:r>
            <a:endParaRPr lang="en-US" altLang="en-US" smtClean="0">
              <a:solidFill>
                <a:schemeClr val="accent2"/>
              </a:solidFill>
            </a:endParaRPr>
          </a:p>
          <a:p>
            <a:pPr lvl="1" eaLnBrk="1" hangingPunct="1"/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new UserException("Bad data").printStackTrace();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A9051BD-628D-445B-B52B-A6561E8F035F}" type="slidenum">
              <a:rPr lang="en-US" altLang="en-US" sz="1400" smtClean="0">
                <a:latin typeface="Arial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14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Why create an Exception?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If you are writing methods for someone else to use, you want to do something reasonable if they use your methods incorrectly</a:t>
            </a:r>
          </a:p>
          <a:p>
            <a:pPr eaLnBrk="1" hangingPunct="1"/>
            <a:r>
              <a:rPr lang="en-US" altLang="en-US" smtClean="0"/>
              <a:t>Just doing the wrong thing isn’t very friendly</a:t>
            </a:r>
          </a:p>
          <a:p>
            <a:pPr eaLnBrk="1" hangingPunct="1"/>
            <a:r>
              <a:rPr lang="en-US" altLang="en-US" smtClean="0"/>
              <a:t>Remember, error messages are a good thing—much better than not having a clue what went wrong</a:t>
            </a:r>
          </a:p>
          <a:p>
            <a:pPr lvl="1" eaLnBrk="1" hangingPunct="1"/>
            <a:r>
              <a:rPr lang="en-US" altLang="en-US" smtClean="0"/>
              <a:t>Exceptions are even better than error messages, because they allow the user of your class to decide what to do</a:t>
            </a: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6E70B62-262E-4699-B79B-D29A0ABCCEE8}" type="slidenum">
              <a:rPr lang="en-US" altLang="en-US" sz="1400" smtClean="0">
                <a:latin typeface="Arial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en-US" sz="14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What to do about errors and exceptions</a:t>
            </a:r>
            <a:endParaRPr lang="en-US" alt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 error is a bug in your program</a:t>
            </a:r>
          </a:p>
          <a:p>
            <a:pPr lvl="1" eaLnBrk="1" hangingPunct="1"/>
            <a:r>
              <a:rPr lang="en-US" altLang="en-US" smtClean="0"/>
              <a:t>It should be </a:t>
            </a:r>
            <a:r>
              <a:rPr lang="en-US" altLang="en-US" i="1" smtClean="0"/>
              <a:t>fixed</a:t>
            </a:r>
            <a:endParaRPr lang="en-US" altLang="en-US" smtClean="0"/>
          </a:p>
          <a:p>
            <a:pPr eaLnBrk="1" hangingPunct="1"/>
            <a:r>
              <a:rPr lang="en-US" altLang="en-US" smtClean="0"/>
              <a:t>An exception is a problem that your program may encounter</a:t>
            </a:r>
          </a:p>
          <a:p>
            <a:pPr lvl="1" eaLnBrk="1" hangingPunct="1"/>
            <a:r>
              <a:rPr lang="en-US" altLang="en-US" smtClean="0"/>
              <a:t>The source of the problem is outside your program</a:t>
            </a:r>
          </a:p>
          <a:p>
            <a:pPr lvl="1" eaLnBrk="1" hangingPunct="1"/>
            <a:r>
              <a:rPr lang="en-US" altLang="en-US" smtClean="0"/>
              <a:t>An exception is not the “normal” case, </a:t>
            </a:r>
            <a:r>
              <a:rPr lang="en-US" altLang="en-US" i="1" smtClean="0"/>
              <a:t>but...</a:t>
            </a:r>
          </a:p>
          <a:p>
            <a:pPr lvl="1" eaLnBrk="1" hangingPunct="1"/>
            <a:r>
              <a:rPr lang="en-US" altLang="en-US" smtClean="0"/>
              <a:t>...your program must be prepared to deal with it</a:t>
            </a:r>
          </a:p>
          <a:p>
            <a:pPr eaLnBrk="1" hangingPunct="1"/>
            <a:r>
              <a:rPr lang="en-US" altLang="en-US" smtClean="0"/>
              <a:t>This is not a formal distinction–it isn’t always clear whether something should be an error or an exception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7C0750C-FA29-4039-9111-C295E890859B}" type="slidenum">
              <a:rPr lang="en-US" altLang="en-US" sz="1400" smtClean="0">
                <a:latin typeface="Arial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Dealing with exceptions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572000"/>
          </a:xfrm>
        </p:spPr>
        <p:txBody>
          <a:bodyPr/>
          <a:lstStyle/>
          <a:p>
            <a:pPr eaLnBrk="1" hangingPunct="1"/>
            <a:r>
              <a:rPr lang="en-US" altLang="en-US" smtClean="0"/>
              <a:t>A lot of exceptions arise when you are handling files</a:t>
            </a:r>
          </a:p>
          <a:p>
            <a:pPr lvl="1" eaLnBrk="1" hangingPunct="1"/>
            <a:r>
              <a:rPr lang="en-US" altLang="en-US" smtClean="0"/>
              <a:t>A needed file may be missing</a:t>
            </a:r>
          </a:p>
          <a:p>
            <a:pPr lvl="1" eaLnBrk="1" hangingPunct="1"/>
            <a:r>
              <a:rPr lang="en-US" altLang="en-US" smtClean="0"/>
              <a:t>You may not have permission to write a file</a:t>
            </a:r>
          </a:p>
          <a:p>
            <a:pPr lvl="1" eaLnBrk="1" hangingPunct="1"/>
            <a:r>
              <a:rPr lang="en-US" altLang="en-US" smtClean="0"/>
              <a:t>A file may be the wrong type</a:t>
            </a:r>
          </a:p>
          <a:p>
            <a:pPr eaLnBrk="1" hangingPunct="1"/>
            <a:r>
              <a:rPr lang="en-US" altLang="en-US" smtClean="0"/>
              <a:t>Exceptions may also arise when you use someone else’s classes (or they use yours)</a:t>
            </a:r>
          </a:p>
          <a:p>
            <a:pPr lvl="1" eaLnBrk="1" hangingPunct="1"/>
            <a:r>
              <a:rPr lang="en-US" altLang="en-US" smtClean="0"/>
              <a:t>You might use a class incorrectly</a:t>
            </a:r>
          </a:p>
          <a:p>
            <a:pPr lvl="1" eaLnBrk="1" hangingPunct="1"/>
            <a:r>
              <a:rPr lang="en-US" altLang="en-US" smtClean="0"/>
              <a:t>Incorrect use should result in an exception 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8024554-5DC4-42FE-B751-AAF0FD1F3E78}" type="slidenum">
              <a:rPr lang="en-US" altLang="en-US" sz="1400" smtClean="0">
                <a:latin typeface="Arial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793038" cy="762000"/>
          </a:xfrm>
        </p:spPr>
        <p:txBody>
          <a:bodyPr/>
          <a:lstStyle/>
          <a:p>
            <a:pPr eaLnBrk="1" hangingPunct="1"/>
            <a:r>
              <a:rPr lang="en-US" altLang="en-US" smtClean="0"/>
              <a:t>The problem with exceptions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7772400" cy="5486400"/>
          </a:xfrm>
        </p:spPr>
        <p:txBody>
          <a:bodyPr/>
          <a:lstStyle/>
          <a:p>
            <a:pPr eaLnBrk="1" hangingPunct="1"/>
            <a:r>
              <a:rPr lang="en-US" altLang="en-US" smtClean="0"/>
              <a:t>Here’s what you might </a:t>
            </a:r>
            <a:r>
              <a:rPr lang="en-US" altLang="en-US" i="1" smtClean="0"/>
              <a:t>like</a:t>
            </a:r>
            <a:r>
              <a:rPr lang="en-US" altLang="en-US" smtClean="0"/>
              <a:t> to do:</a:t>
            </a:r>
          </a:p>
          <a:p>
            <a:pPr lvl="1" eaLnBrk="1" hangingPunct="1"/>
            <a:r>
              <a:rPr lang="en-US" altLang="en-US" i="1" smtClean="0"/>
              <a:t>open a file</a:t>
            </a:r>
          </a:p>
          <a:p>
            <a:pPr lvl="1" eaLnBrk="1" hangingPunct="1"/>
            <a:r>
              <a:rPr lang="en-US" altLang="en-US" i="1" smtClean="0"/>
              <a:t>read a line from the file</a:t>
            </a:r>
            <a:endParaRPr lang="en-US" altLang="en-US" sz="2800" smtClean="0"/>
          </a:p>
          <a:p>
            <a:pPr eaLnBrk="1" hangingPunct="1"/>
            <a:r>
              <a:rPr lang="en-US" altLang="en-US" smtClean="0"/>
              <a:t>But here’s what you might </a:t>
            </a:r>
            <a:r>
              <a:rPr lang="en-US" altLang="en-US" i="1" smtClean="0"/>
              <a:t>have</a:t>
            </a:r>
            <a:r>
              <a:rPr lang="en-US" altLang="en-US" smtClean="0"/>
              <a:t> to do:</a:t>
            </a:r>
          </a:p>
          <a:p>
            <a:pPr lvl="1" eaLnBrk="1" hangingPunct="1"/>
            <a:r>
              <a:rPr lang="en-US" altLang="en-US" sz="2000" i="1" smtClean="0"/>
              <a:t>open a file</a:t>
            </a:r>
          </a:p>
          <a:p>
            <a:pPr lvl="1" eaLnBrk="1" hangingPunct="1"/>
            <a:r>
              <a:rPr lang="en-US" altLang="en-US" sz="2000" i="1" smtClean="0"/>
              <a:t>if the file doesn’t exist, inform the user</a:t>
            </a:r>
          </a:p>
          <a:p>
            <a:pPr lvl="1" eaLnBrk="1" hangingPunct="1"/>
            <a:r>
              <a:rPr lang="en-US" altLang="en-US" sz="2000" i="1" smtClean="0"/>
              <a:t>if you don’t have permission to use the file, inform the user</a:t>
            </a:r>
          </a:p>
          <a:p>
            <a:pPr lvl="1" eaLnBrk="1" hangingPunct="1"/>
            <a:r>
              <a:rPr lang="en-US" altLang="en-US" sz="2000" i="1" smtClean="0"/>
              <a:t>if the file isn’t a text file, inform the user</a:t>
            </a:r>
          </a:p>
          <a:p>
            <a:pPr lvl="1" eaLnBrk="1" hangingPunct="1"/>
            <a:r>
              <a:rPr lang="en-US" altLang="en-US" sz="2000" i="1" smtClean="0"/>
              <a:t>read a line from the file</a:t>
            </a:r>
          </a:p>
          <a:p>
            <a:pPr lvl="1" eaLnBrk="1" hangingPunct="1"/>
            <a:r>
              <a:rPr lang="en-US" altLang="en-US" sz="2000" i="1" smtClean="0"/>
              <a:t>if you couldn’t read a line, inform the user</a:t>
            </a:r>
          </a:p>
          <a:p>
            <a:pPr lvl="1" eaLnBrk="1" hangingPunct="1"/>
            <a:r>
              <a:rPr lang="en-US" altLang="en-US" sz="2000" i="1" smtClean="0"/>
              <a:t>etc., etc.</a:t>
            </a:r>
          </a:p>
          <a:p>
            <a:pPr eaLnBrk="1" hangingPunct="1"/>
            <a:r>
              <a:rPr lang="en-US" altLang="en-US" smtClean="0"/>
              <a:t>All this error checking really gets in the way of understanding the code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6D360C2-AA5E-4B55-9AA9-A09B258ADCA1}" type="slidenum">
              <a:rPr lang="en-US" altLang="en-US" sz="1400" smtClean="0">
                <a:latin typeface="Arial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4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Three approaches to error checking</a:t>
            </a:r>
          </a:p>
        </p:txBody>
      </p:sp>
      <p:sp>
        <p:nvSpPr>
          <p:cNvPr id="11267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 b="1" smtClean="0"/>
              <a:t>Ignore all but the most important errors</a:t>
            </a:r>
          </a:p>
          <a:p>
            <a:pPr lvl="1" eaLnBrk="1" hangingPunct="1"/>
            <a:r>
              <a:rPr lang="en-US" altLang="en-US" sz="2000" smtClean="0"/>
              <a:t>The code is cleaner, but the program will misbehave when it encounters an unusual error</a:t>
            </a:r>
            <a:br>
              <a:rPr lang="en-US" altLang="en-US" sz="2000" smtClean="0"/>
            </a:br>
            <a:endParaRPr lang="en-US" altLang="en-US" sz="2000" smtClean="0"/>
          </a:p>
          <a:p>
            <a:pPr eaLnBrk="1" hangingPunct="1"/>
            <a:r>
              <a:rPr lang="en-US" altLang="en-US" sz="2400" b="1" smtClean="0"/>
              <a:t>Do something appropriate for every error</a:t>
            </a:r>
          </a:p>
          <a:p>
            <a:pPr lvl="1" eaLnBrk="1" hangingPunct="1"/>
            <a:r>
              <a:rPr lang="en-US" altLang="en-US" sz="2000" smtClean="0"/>
              <a:t>The code is cluttered, but the program works better</a:t>
            </a:r>
          </a:p>
          <a:p>
            <a:pPr lvl="1" eaLnBrk="1" hangingPunct="1"/>
            <a:r>
              <a:rPr lang="en-US" altLang="en-US" sz="2000" smtClean="0"/>
              <a:t>You might still forget some error conditions</a:t>
            </a:r>
            <a:br>
              <a:rPr lang="en-US" altLang="en-US" sz="2000" smtClean="0"/>
            </a:br>
            <a:endParaRPr lang="en-US" altLang="en-US" sz="2000" smtClean="0"/>
          </a:p>
          <a:p>
            <a:pPr eaLnBrk="1" hangingPunct="1"/>
            <a:r>
              <a:rPr lang="en-US" altLang="en-US" sz="2400" b="1" smtClean="0"/>
              <a:t>Do the normal processing in one place, handle the errors in another (this is the Java way)</a:t>
            </a:r>
            <a:endParaRPr lang="en-US" altLang="en-US" sz="2400" smtClean="0"/>
          </a:p>
          <a:p>
            <a:pPr lvl="1" eaLnBrk="1" hangingPunct="1"/>
            <a:r>
              <a:rPr lang="en-US" altLang="en-US" sz="2000" smtClean="0"/>
              <a:t>The code is at least reasonably uncluttered</a:t>
            </a:r>
          </a:p>
          <a:p>
            <a:pPr lvl="1" eaLnBrk="1" hangingPunct="1"/>
            <a:r>
              <a:rPr lang="en-US" altLang="en-US" sz="2000" smtClean="0"/>
              <a:t>Java tries to ensure that you handle every error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C289C84-632D-4DEC-9DAC-53302BC2098C}" type="slidenum">
              <a:rPr lang="en-US" altLang="en-US" sz="1400" smtClean="0">
                <a:latin typeface="Arial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4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try</a:t>
            </a:r>
            <a:r>
              <a:rPr lang="en-US" altLang="en-US" smtClean="0"/>
              <a:t> statement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Java provides a new control structure, 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try</a:t>
            </a:r>
            <a:r>
              <a:rPr lang="en-US" altLang="en-US" smtClean="0"/>
              <a:t> statement (also called 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try-catch</a:t>
            </a:r>
            <a:r>
              <a:rPr lang="en-US" altLang="en-US" smtClean="0"/>
              <a:t> statement) to separate “normal” code from error handling:</a:t>
            </a:r>
            <a:endParaRPr lang="en-US" altLang="en-US" sz="2400" smtClean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90000"/>
              </a:lnSpc>
              <a:buClr>
                <a:srgbClr val="FFFF99"/>
              </a:buClr>
              <a:buFontTx/>
              <a:buChar char=" 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try {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</a:rPr>
              <a:t>    </a:t>
            </a:r>
            <a:r>
              <a:rPr lang="en-US" altLang="en-US" b="1" i="1" smtClean="0">
                <a:solidFill>
                  <a:schemeClr val="hlink"/>
                </a:solidFill>
              </a:rPr>
              <a:t>do the “normal” code, ignoring possible exceptions</a:t>
            </a:r>
            <a:r>
              <a:rPr lang="en-US" altLang="en-US" b="1" smtClean="0">
                <a:solidFill>
                  <a:schemeClr val="hlink"/>
                </a:solidFill>
              </a:rPr>
              <a:t/>
            </a:r>
            <a:br>
              <a:rPr lang="en-US" altLang="en-US" b="1" smtClean="0">
                <a:solidFill>
                  <a:schemeClr val="hlink"/>
                </a:solidFill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  <a:p>
            <a:pPr lvl="1" eaLnBrk="1" hangingPunct="1">
              <a:lnSpc>
                <a:spcPct val="90000"/>
              </a:lnSpc>
              <a:buClr>
                <a:srgbClr val="FFFF99"/>
              </a:buClr>
              <a:buFontTx/>
              <a:buChar char=" 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catch (</a:t>
            </a:r>
            <a:r>
              <a:rPr lang="en-US" altLang="en-US" b="1" i="1" smtClean="0">
                <a:solidFill>
                  <a:schemeClr val="hlink"/>
                </a:solidFill>
              </a:rPr>
              <a:t>some exception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) {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</a:rPr>
              <a:t>   </a:t>
            </a:r>
            <a:r>
              <a:rPr lang="en-US" altLang="en-US" b="1" i="1" smtClean="0">
                <a:solidFill>
                  <a:schemeClr val="hlink"/>
                </a:solidFill>
              </a:rPr>
              <a:t> handle the exception</a:t>
            </a:r>
            <a:br>
              <a:rPr lang="en-US" altLang="en-US" b="1" i="1" smtClean="0">
                <a:solidFill>
                  <a:schemeClr val="hlink"/>
                </a:solidFill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  <a:p>
            <a:pPr lvl="1" eaLnBrk="1" hangingPunct="1">
              <a:lnSpc>
                <a:spcPct val="90000"/>
              </a:lnSpc>
              <a:buClr>
                <a:srgbClr val="FFFF99"/>
              </a:buClr>
              <a:buFontTx/>
              <a:buChar char=" 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catch (</a:t>
            </a:r>
            <a:r>
              <a:rPr lang="en-US" altLang="en-US" b="1" i="1" smtClean="0">
                <a:solidFill>
                  <a:schemeClr val="hlink"/>
                </a:solidFill>
              </a:rPr>
              <a:t>some other exception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) {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</a:rPr>
              <a:t>    </a:t>
            </a:r>
            <a:r>
              <a:rPr lang="en-US" altLang="en-US" b="1" i="1" smtClean="0">
                <a:solidFill>
                  <a:schemeClr val="hlink"/>
                </a:solidFill>
              </a:rPr>
              <a:t>handle the exception</a:t>
            </a:r>
            <a:br>
              <a:rPr lang="en-US" altLang="en-US" b="1" i="1" smtClean="0">
                <a:solidFill>
                  <a:schemeClr val="hlink"/>
                </a:solidFill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  <a:endParaRPr lang="en-US" altLang="en-US" smtClean="0">
              <a:solidFill>
                <a:schemeClr val="accent2"/>
              </a:solidFill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F941DE6-6200-47F3-8FA3-D5ED983018FE}" type="slidenum">
              <a:rPr lang="en-US" altLang="en-US" sz="1400" smtClean="0">
                <a:latin typeface="Arial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4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304800"/>
            <a:ext cx="7620000" cy="762000"/>
          </a:xfrm>
        </p:spPr>
        <p:txBody>
          <a:bodyPr/>
          <a:lstStyle/>
          <a:p>
            <a:pPr eaLnBrk="1" hangingPunct="1"/>
            <a:r>
              <a:rPr lang="en-US" altLang="en-US" smtClean="0"/>
              <a:t>Exception handling is </a:t>
            </a:r>
            <a:r>
              <a:rPr lang="en-US" altLang="en-US" i="1" smtClean="0"/>
              <a:t>not</a:t>
            </a:r>
            <a:r>
              <a:rPr lang="en-US" altLang="en-US" smtClean="0"/>
              <a:t> optional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eaLnBrk="1" hangingPunct="1"/>
            <a:r>
              <a:rPr lang="en-US" altLang="en-US" smtClean="0"/>
              <a:t>As in other languages, </a:t>
            </a:r>
            <a:r>
              <a:rPr lang="en-US" altLang="en-US" i="1" smtClean="0"/>
              <a:t>errors</a:t>
            </a:r>
            <a:r>
              <a:rPr lang="en-US" altLang="en-US" smtClean="0"/>
              <a:t> usually just cause your program to crash</a:t>
            </a:r>
          </a:p>
          <a:p>
            <a:pPr eaLnBrk="1" hangingPunct="1"/>
            <a:r>
              <a:rPr lang="en-US" altLang="en-US" smtClean="0"/>
              <a:t>Other languages leave it up to you whether you want to handle </a:t>
            </a:r>
            <a:r>
              <a:rPr lang="en-US" altLang="en-US" i="1" smtClean="0"/>
              <a:t>exceptions</a:t>
            </a:r>
            <a:endParaRPr lang="en-US" altLang="en-US" smtClean="0"/>
          </a:p>
          <a:p>
            <a:pPr lvl="1" eaLnBrk="1" hangingPunct="1"/>
            <a:r>
              <a:rPr lang="en-US" altLang="en-US" smtClean="0"/>
              <a:t>There are a lot of sloppy programs in the world</a:t>
            </a:r>
          </a:p>
          <a:p>
            <a:pPr lvl="1" eaLnBrk="1" hangingPunct="1"/>
            <a:r>
              <a:rPr lang="en-US" altLang="en-US" smtClean="0"/>
              <a:t>It’s normal for human beings to be lazy</a:t>
            </a:r>
            <a:endParaRPr lang="en-US" altLang="en-US" sz="2800" smtClean="0"/>
          </a:p>
          <a:p>
            <a:pPr eaLnBrk="1" hangingPunct="1"/>
            <a:r>
              <a:rPr lang="en-US" altLang="en-US" smtClean="0"/>
              <a:t>Java tries to </a:t>
            </a:r>
            <a:r>
              <a:rPr lang="en-US" altLang="en-US" i="1" smtClean="0"/>
              <a:t>force</a:t>
            </a:r>
            <a:r>
              <a:rPr lang="en-US" altLang="en-US" smtClean="0"/>
              <a:t> you to handle exceptions</a:t>
            </a:r>
          </a:p>
          <a:p>
            <a:pPr lvl="1" eaLnBrk="1" hangingPunct="1"/>
            <a:r>
              <a:rPr lang="en-US" altLang="en-US" smtClean="0"/>
              <a:t>This is sometimes a pain in the neck, </a:t>
            </a:r>
            <a:r>
              <a:rPr lang="en-US" altLang="en-US" i="1" smtClean="0"/>
              <a:t>but...</a:t>
            </a:r>
          </a:p>
          <a:p>
            <a:pPr lvl="1" eaLnBrk="1" hangingPunct="1"/>
            <a:r>
              <a:rPr lang="en-US" altLang="en-US" smtClean="0"/>
              <a:t>the result is almost always a better program</a:t>
            </a:r>
            <a:endParaRPr lang="en-US" altLang="en-US" sz="280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3255748-61DA-42A2-8041-466DDA79F878}" type="slidenum">
              <a:rPr lang="en-US" altLang="en-US" sz="1400" smtClean="0">
                <a:latin typeface="Arial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4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381000"/>
            <a:ext cx="7543800" cy="652463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Error</a:t>
            </a:r>
            <a:r>
              <a:rPr lang="en-US" altLang="en-US" smtClean="0"/>
              <a:t> and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Exception</a:t>
            </a:r>
            <a:r>
              <a:rPr lang="en-US" altLang="en-US" smtClean="0"/>
              <a:t> are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Object</a:t>
            </a:r>
            <a:r>
              <a:rPr lang="en-US" altLang="en-US" smtClean="0"/>
              <a:t>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371600"/>
            <a:ext cx="81534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In Java, an error doesn’t </a:t>
            </a:r>
            <a:r>
              <a:rPr lang="en-US" altLang="en-US" i="1" smtClean="0"/>
              <a:t>necessarily</a:t>
            </a:r>
            <a:r>
              <a:rPr lang="en-US" altLang="en-US" smtClean="0"/>
              <a:t> cause your program to crash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When an </a:t>
            </a:r>
            <a:r>
              <a:rPr lang="en-US" altLang="en-US" i="1" smtClean="0"/>
              <a:t>error</a:t>
            </a:r>
            <a:r>
              <a:rPr lang="en-US" altLang="en-US" smtClean="0"/>
              <a:t> occurs, Java </a:t>
            </a:r>
            <a:r>
              <a:rPr lang="en-US" altLang="en-US" smtClean="0">
                <a:solidFill>
                  <a:schemeClr val="tx2"/>
                </a:solidFill>
              </a:rPr>
              <a:t>throws</a:t>
            </a:r>
            <a:r>
              <a:rPr lang="en-US" altLang="en-US" smtClean="0"/>
              <a:t> an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Error</a:t>
            </a:r>
            <a:r>
              <a:rPr lang="en-US" altLang="en-US" smtClean="0"/>
              <a:t> object for you to use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You can </a:t>
            </a:r>
            <a:r>
              <a:rPr lang="en-US" altLang="en-US" smtClean="0">
                <a:solidFill>
                  <a:schemeClr val="tx2"/>
                </a:solidFill>
              </a:rPr>
              <a:t>catch</a:t>
            </a:r>
            <a:r>
              <a:rPr lang="en-US" altLang="en-US" smtClean="0"/>
              <a:t> this object to try to recover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You can </a:t>
            </a:r>
            <a:r>
              <a:rPr lang="en-US" altLang="en-US" i="1" smtClean="0"/>
              <a:t>ignore</a:t>
            </a:r>
            <a:r>
              <a:rPr lang="en-US" altLang="en-US" smtClean="0"/>
              <a:t> the error (the program will crash)</a:t>
            </a:r>
            <a:endParaRPr lang="en-US" alt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When an </a:t>
            </a:r>
            <a:r>
              <a:rPr lang="en-US" altLang="en-US" i="1" smtClean="0"/>
              <a:t>exception</a:t>
            </a:r>
            <a:r>
              <a:rPr lang="en-US" altLang="en-US" smtClean="0"/>
              <a:t> occurs, Java </a:t>
            </a:r>
            <a:r>
              <a:rPr lang="en-US" altLang="en-US" smtClean="0">
                <a:solidFill>
                  <a:schemeClr val="tx2"/>
                </a:solidFill>
              </a:rPr>
              <a:t>throws</a:t>
            </a:r>
            <a:r>
              <a:rPr lang="en-US" altLang="en-US" smtClean="0"/>
              <a:t> an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Exception</a:t>
            </a:r>
            <a:r>
              <a:rPr lang="en-US" altLang="en-US" smtClean="0"/>
              <a:t> object for you to use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You </a:t>
            </a:r>
            <a:r>
              <a:rPr lang="en-US" altLang="en-US" b="1" smtClean="0">
                <a:solidFill>
                  <a:schemeClr val="tx2"/>
                </a:solidFill>
              </a:rPr>
              <a:t>cannot ignore</a:t>
            </a:r>
            <a:r>
              <a:rPr lang="en-US" altLang="en-US" smtClean="0"/>
              <a:t> an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Exception</a:t>
            </a:r>
            <a:r>
              <a:rPr lang="en-US" altLang="en-US" smtClean="0"/>
              <a:t>; you must </a:t>
            </a:r>
            <a:r>
              <a:rPr lang="en-US" altLang="en-US" smtClean="0">
                <a:solidFill>
                  <a:schemeClr val="tx2"/>
                </a:solidFill>
              </a:rPr>
              <a:t>catch</a:t>
            </a:r>
            <a:r>
              <a:rPr lang="en-US" altLang="en-US" smtClean="0"/>
              <a:t> 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You get a </a:t>
            </a:r>
            <a:r>
              <a:rPr lang="en-US" altLang="en-US" i="1" smtClean="0"/>
              <a:t>syntax error</a:t>
            </a:r>
            <a:r>
              <a:rPr lang="en-US" altLang="en-US" smtClean="0"/>
              <a:t> if you forget to take care of any possible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Exception</a:t>
            </a:r>
            <a:endParaRPr lang="en-US" altLang="en-US" smtClean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A942F8D-351F-4A3B-B460-4CC6C2736C92}" type="slidenum">
              <a:rPr lang="en-US" altLang="en-US" sz="1400" smtClean="0">
                <a:latin typeface="Arial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40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ke-8">
  <a:themeElements>
    <a:clrScheme name="">
      <a:dk1>
        <a:srgbClr val="000000"/>
      </a:dk1>
      <a:lt1>
        <a:srgbClr val="FFFFFF"/>
      </a:lt1>
      <a:dk2>
        <a:srgbClr val="FF0000"/>
      </a:dk2>
      <a:lt2>
        <a:srgbClr val="996600"/>
      </a:lt2>
      <a:accent1>
        <a:srgbClr val="009900"/>
      </a:accent1>
      <a:accent2>
        <a:srgbClr val="3300FF"/>
      </a:accent2>
      <a:accent3>
        <a:srgbClr val="FFFFFF"/>
      </a:accent3>
      <a:accent4>
        <a:srgbClr val="000000"/>
      </a:accent4>
      <a:accent5>
        <a:srgbClr val="AACAAA"/>
      </a:accent5>
      <a:accent6>
        <a:srgbClr val="2D00E7"/>
      </a:accent6>
      <a:hlink>
        <a:srgbClr val="CC00CC"/>
      </a:hlink>
      <a:folHlink>
        <a:srgbClr val="0099CC"/>
      </a:folHlink>
    </a:clrScheme>
    <a:fontScheme name="duke-8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duke-8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uke-8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-8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-8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uke-8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-8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-8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-8 8">
        <a:dk1>
          <a:srgbClr val="000000"/>
        </a:dk1>
        <a:lt1>
          <a:srgbClr val="FFFFFF"/>
        </a:lt1>
        <a:dk2>
          <a:srgbClr val="FF0000"/>
        </a:dk2>
        <a:lt2>
          <a:srgbClr val="FF9900"/>
        </a:lt2>
        <a:accent1>
          <a:srgbClr val="0099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8A5C2D"/>
        </a:accent6>
        <a:hlink>
          <a:srgbClr val="CC00FF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1864</TotalTime>
  <Words>1446</Words>
  <Application>Microsoft Office PowerPoint</Application>
  <PresentationFormat>On-screen Show (4:3)</PresentationFormat>
  <Paragraphs>243</Paragraphs>
  <Slides>25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Times</vt:lpstr>
      <vt:lpstr>Arial</vt:lpstr>
      <vt:lpstr>Times New Roman</vt:lpstr>
      <vt:lpstr>Wingdings</vt:lpstr>
      <vt:lpstr>Calibri</vt:lpstr>
      <vt:lpstr>Trebuchet MS</vt:lpstr>
      <vt:lpstr>duke-8</vt:lpstr>
      <vt:lpstr>Office Theme</vt:lpstr>
      <vt:lpstr>Exceptions</vt:lpstr>
      <vt:lpstr>Errors and Exceptions</vt:lpstr>
      <vt:lpstr>What to do about errors and exceptions</vt:lpstr>
      <vt:lpstr>Dealing with exceptions</vt:lpstr>
      <vt:lpstr>The problem with exceptions</vt:lpstr>
      <vt:lpstr>Three approaches to error checking</vt:lpstr>
      <vt:lpstr>The try statement</vt:lpstr>
      <vt:lpstr>Exception handling is not optional</vt:lpstr>
      <vt:lpstr>Error and Exception are Objects</vt:lpstr>
      <vt:lpstr>The exception hierarchy</vt:lpstr>
      <vt:lpstr>The Exception hierarchy II</vt:lpstr>
      <vt:lpstr>A few kinds of Exceptions</vt:lpstr>
      <vt:lpstr>What to do about Exceptions</vt:lpstr>
      <vt:lpstr>What to do about Exceptions II</vt:lpstr>
      <vt:lpstr>How to use the try statement</vt:lpstr>
      <vt:lpstr>finally</vt:lpstr>
      <vt:lpstr>How the try statement works</vt:lpstr>
      <vt:lpstr>PowerPoint Presentation</vt:lpstr>
      <vt:lpstr>Ordering the catch phrases</vt:lpstr>
      <vt:lpstr>Using the exception</vt:lpstr>
      <vt:lpstr>printStackTrace()</vt:lpstr>
      <vt:lpstr>Throwing an Exception</vt:lpstr>
      <vt:lpstr>Constructing an Exception</vt:lpstr>
      <vt:lpstr>Throwing an Exception</vt:lpstr>
      <vt:lpstr>Why create an Exception?</vt:lpstr>
    </vt:vector>
  </TitlesOfParts>
  <Company>House of Chaos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David Lee Matuszek</dc:creator>
  <cp:lastModifiedBy>Arvind</cp:lastModifiedBy>
  <cp:revision>26</cp:revision>
  <dcterms:created xsi:type="dcterms:W3CDTF">2001-11-09T00:32:04Z</dcterms:created>
  <dcterms:modified xsi:type="dcterms:W3CDTF">2015-04-21T17:20:34Z</dcterms:modified>
</cp:coreProperties>
</file>