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332" r:id="rId3"/>
    <p:sldId id="329" r:id="rId4"/>
    <p:sldId id="330" r:id="rId5"/>
    <p:sldId id="300" r:id="rId6"/>
    <p:sldId id="316" r:id="rId7"/>
    <p:sldId id="317" r:id="rId8"/>
    <p:sldId id="318" r:id="rId9"/>
    <p:sldId id="301" r:id="rId10"/>
    <p:sldId id="304" r:id="rId11"/>
    <p:sldId id="305" r:id="rId12"/>
    <p:sldId id="331" r:id="rId13"/>
    <p:sldId id="302" r:id="rId14"/>
    <p:sldId id="306" r:id="rId15"/>
    <p:sldId id="308" r:id="rId16"/>
    <p:sldId id="30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23" autoAdjust="0"/>
  </p:normalViewPr>
  <p:slideViewPr>
    <p:cSldViewPr>
      <p:cViewPr>
        <p:scale>
          <a:sx n="81" d="100"/>
          <a:sy n="81" d="100"/>
        </p:scale>
        <p:origin x="-3270" y="-9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 590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 to Programming</a:t>
            </a:r>
          </a:p>
          <a:p>
            <a:r>
              <a:rPr lang="en-US" dirty="0" smtClean="0"/>
              <a:t>Classes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94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Objects are references =&gt; be careful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229600" cy="4876800"/>
          </a:xfrm>
        </p:spPr>
        <p:txBody>
          <a:bodyPr/>
          <a:lstStyle/>
          <a:p>
            <a:r>
              <a:rPr lang="en-US" dirty="0" smtClean="0"/>
              <a:t>Very similar to the situation of two lists</a:t>
            </a:r>
          </a:p>
          <a:p>
            <a:r>
              <a:rPr lang="en-US" dirty="0" smtClean="0"/>
              <a:t>The copy module is your best friend</a:t>
            </a:r>
          </a:p>
          <a:p>
            <a:pPr lvl="1"/>
            <a:r>
              <a:rPr lang="en-US" dirty="0" smtClean="0"/>
              <a:t>import copy</a:t>
            </a:r>
          </a:p>
          <a:p>
            <a:pPr lvl="1"/>
            <a:r>
              <a:rPr lang="en-US" dirty="0" smtClean="0"/>
              <a:t>bankAccount2 = </a:t>
            </a:r>
            <a:r>
              <a:rPr lang="en-US" dirty="0" err="1" smtClean="0"/>
              <a:t>copy.copy</a:t>
            </a:r>
            <a:r>
              <a:rPr lang="en-US" dirty="0" smtClean="0"/>
              <a:t>(bankAccount1)</a:t>
            </a:r>
          </a:p>
          <a:p>
            <a:r>
              <a:rPr lang="en-US" dirty="0"/>
              <a:t> P</a:t>
            </a:r>
            <a:r>
              <a:rPr lang="en-US" dirty="0" smtClean="0"/>
              <a:t>assing an object as a function parameter</a:t>
            </a:r>
          </a:p>
          <a:p>
            <a:pPr lvl="1"/>
            <a:r>
              <a:rPr lang="en-US" dirty="0" smtClean="0"/>
              <a:t>Again similar to lists, the object will be modified </a:t>
            </a:r>
          </a:p>
          <a:p>
            <a:pPr lvl="1"/>
            <a:r>
              <a:rPr lang="en-US" dirty="0" smtClean="0"/>
              <a:t>Sometimes you want the modification</a:t>
            </a:r>
          </a:p>
          <a:p>
            <a:pPr lvl="1"/>
            <a:r>
              <a:rPr lang="en-US" dirty="0" smtClean="0"/>
              <a:t>Sometimes you want to copy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4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print out an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__</a:t>
            </a:r>
            <a:r>
              <a:rPr lang="en-US" dirty="0" err="1" smtClean="0"/>
              <a:t>str</a:t>
            </a:r>
            <a:r>
              <a:rPr lang="en-US" dirty="0" smtClean="0"/>
              <a:t>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When you call print &lt;</a:t>
            </a:r>
            <a:r>
              <a:rPr lang="en-US" dirty="0" err="1" smtClean="0"/>
              <a:t>objectname</a:t>
            </a:r>
            <a:r>
              <a:rPr lang="en-US" dirty="0" smtClean="0"/>
              <a:t>&gt; this internal function will be called. Python will always provide some kind of default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However the default is ‘lame’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Try commenting out the __</a:t>
            </a:r>
            <a:r>
              <a:rPr lang="en-US" dirty="0" err="1" smtClean="0"/>
              <a:t>str</a:t>
            </a:r>
            <a:r>
              <a:rPr lang="en-US" dirty="0" smtClean="0"/>
              <a:t>__ in the </a:t>
            </a:r>
            <a:r>
              <a:rPr lang="en-US" dirty="0" err="1" smtClean="0"/>
              <a:t>bankAccount</a:t>
            </a:r>
            <a:r>
              <a:rPr lang="en-US" dirty="0" smtClean="0"/>
              <a:t> object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30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Let’s make our own class!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04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the data fields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Python classes </a:t>
            </a:r>
            <a:r>
              <a:rPr lang="en-US" dirty="0"/>
              <a:t> </a:t>
            </a:r>
            <a:r>
              <a:rPr lang="en-US" dirty="0" smtClean="0"/>
              <a:t>expose their data fields. </a:t>
            </a:r>
          </a:p>
          <a:p>
            <a:r>
              <a:rPr lang="en-US" dirty="0" smtClean="0"/>
              <a:t>For the </a:t>
            </a:r>
            <a:r>
              <a:rPr lang="en-US" dirty="0" err="1" smtClean="0"/>
              <a:t>bankaccount</a:t>
            </a:r>
            <a:r>
              <a:rPr lang="en-US" dirty="0" smtClean="0"/>
              <a:t> example you could always manipulate the balance data field directly BUT this is considered bad programming practice</a:t>
            </a:r>
          </a:p>
          <a:p>
            <a:r>
              <a:rPr lang="en-US" dirty="0" smtClean="0"/>
              <a:t>It is considered much better form to provide what is called a getter and a setter</a:t>
            </a:r>
          </a:p>
          <a:p>
            <a:pPr lvl="1"/>
            <a:r>
              <a:rPr lang="en-US" dirty="0" smtClean="0"/>
              <a:t>In this bank account example, a getter for balance is fully justified since that is a service you would want</a:t>
            </a:r>
          </a:p>
          <a:p>
            <a:pPr lvl="1"/>
            <a:r>
              <a:rPr lang="en-US" dirty="0" smtClean="0"/>
              <a:t>However a direct setting of bank balance = xyz seems inappropriate. </a:t>
            </a:r>
          </a:p>
          <a:p>
            <a:pPr lvl="1"/>
            <a:r>
              <a:rPr lang="en-US" dirty="0" smtClean="0"/>
              <a:t>We have deposit and withdraw</a:t>
            </a:r>
          </a:p>
          <a:p>
            <a:r>
              <a:rPr lang="en-US" dirty="0" smtClean="0"/>
              <a:t>More on this when we get to Java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29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You’ve already seen it without it being explicitly called as such</a:t>
            </a:r>
          </a:p>
          <a:p>
            <a:r>
              <a:rPr lang="en-US" dirty="0" smtClean="0"/>
              <a:t>Idea = Using methods defined on the parent class</a:t>
            </a:r>
          </a:p>
          <a:p>
            <a:r>
              <a:rPr lang="en-US" dirty="0" smtClean="0"/>
              <a:t>Software reuse </a:t>
            </a:r>
          </a:p>
          <a:p>
            <a:pPr lvl="1"/>
            <a:r>
              <a:rPr lang="en-US" dirty="0" smtClean="0"/>
              <a:t>By inheriting from a class you only need to define the specialized methods</a:t>
            </a:r>
          </a:p>
          <a:p>
            <a:pPr lvl="1"/>
            <a:r>
              <a:rPr lang="en-US" dirty="0" smtClean="0"/>
              <a:t>Often you might be inheriting from a different developer’s class</a:t>
            </a:r>
          </a:p>
          <a:p>
            <a:r>
              <a:rPr lang="en-US" dirty="0" smtClean="0"/>
              <a:t>Checking account example</a:t>
            </a:r>
          </a:p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CheckingAccount</a:t>
            </a:r>
            <a:r>
              <a:rPr lang="en-US" dirty="0"/>
              <a:t>(</a:t>
            </a:r>
            <a:r>
              <a:rPr lang="en-US" dirty="0" err="1"/>
              <a:t>bankAccount.BankAccount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Checking account inherits from </a:t>
            </a:r>
            <a:r>
              <a:rPr lang="en-US" dirty="0" err="1" smtClean="0"/>
              <a:t>bankaccount</a:t>
            </a:r>
            <a:endParaRPr lang="en-US" dirty="0" smtClean="0"/>
          </a:p>
          <a:p>
            <a:pPr lvl="1"/>
            <a:r>
              <a:rPr lang="en-US" dirty="0" smtClean="0"/>
              <a:t>Checking account is a special type of </a:t>
            </a:r>
            <a:r>
              <a:rPr lang="en-US" dirty="0" err="1" smtClean="0"/>
              <a:t>bankaccount</a:t>
            </a:r>
            <a:endParaRPr lang="en-US" dirty="0" smtClean="0"/>
          </a:p>
          <a:p>
            <a:r>
              <a:rPr lang="en-US" dirty="0" smtClean="0"/>
              <a:t>When should I use inheritance</a:t>
            </a:r>
          </a:p>
          <a:p>
            <a:pPr lvl="1"/>
            <a:r>
              <a:rPr lang="en-US" dirty="0" smtClean="0"/>
              <a:t>Apply the ‘is-a’ method</a:t>
            </a:r>
          </a:p>
          <a:p>
            <a:pPr lvl="1"/>
            <a:r>
              <a:rPr lang="en-US" dirty="0" smtClean="0"/>
              <a:t>A real number is a complex number</a:t>
            </a:r>
          </a:p>
          <a:p>
            <a:pPr lvl="1"/>
            <a:r>
              <a:rPr lang="en-US" dirty="0" smtClean="0"/>
              <a:t>A checking account is a bank account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69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8392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Inbuilt functions to help explore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isinstance</a:t>
            </a:r>
            <a:endParaRPr lang="en-US" dirty="0" smtClean="0"/>
          </a:p>
          <a:p>
            <a:r>
              <a:rPr lang="en-US" dirty="0" err="1"/>
              <a:t>i</a:t>
            </a:r>
            <a:r>
              <a:rPr lang="en-US" dirty="0" err="1" smtClean="0"/>
              <a:t>ssubclass</a:t>
            </a:r>
            <a:endParaRPr lang="en-US" dirty="0" smtClean="0"/>
          </a:p>
          <a:p>
            <a:r>
              <a:rPr lang="en-US" dirty="0" smtClean="0"/>
              <a:t>Using the types module (import types)</a:t>
            </a:r>
          </a:p>
          <a:p>
            <a:r>
              <a:rPr lang="en-US" dirty="0" smtClean="0"/>
              <a:t>You can check for an </a:t>
            </a:r>
            <a:r>
              <a:rPr lang="en-US" dirty="0" err="1" smtClean="0"/>
              <a:t>int</a:t>
            </a:r>
            <a:r>
              <a:rPr lang="en-US" dirty="0" smtClean="0"/>
              <a:t> by doing</a:t>
            </a:r>
          </a:p>
          <a:p>
            <a:pPr lvl="1"/>
            <a:r>
              <a:rPr lang="en-US" dirty="0" err="1" smtClean="0"/>
              <a:t>Isinstance</a:t>
            </a:r>
            <a:r>
              <a:rPr lang="en-US" dirty="0" smtClean="0"/>
              <a:t>(3, </a:t>
            </a:r>
            <a:r>
              <a:rPr lang="en-US" dirty="0" err="1" smtClean="0"/>
              <a:t>types.IntType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96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is-a versus has-a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common method used to identify inheritance is to ask the question ‘Is class B a special case of class A?’ </a:t>
            </a:r>
            <a:r>
              <a:rPr lang="en-US" dirty="0"/>
              <a:t> </a:t>
            </a:r>
            <a:r>
              <a:rPr lang="en-US" dirty="0" smtClean="0"/>
              <a:t>If the answer is yes, B extends A.</a:t>
            </a:r>
          </a:p>
          <a:p>
            <a:endParaRPr lang="en-US" dirty="0"/>
          </a:p>
          <a:p>
            <a:r>
              <a:rPr lang="en-US" dirty="0" smtClean="0"/>
              <a:t>If the answer is no, then you might want one class contained inside the other – composition</a:t>
            </a:r>
          </a:p>
          <a:p>
            <a:endParaRPr lang="en-US" dirty="0"/>
          </a:p>
          <a:p>
            <a:r>
              <a:rPr lang="en-US" dirty="0" smtClean="0"/>
              <a:t>A Bank contains </a:t>
            </a:r>
            <a:r>
              <a:rPr lang="en-US" dirty="0" err="1" smtClean="0"/>
              <a:t>BankAccounts</a:t>
            </a:r>
            <a:r>
              <a:rPr lang="en-US" dirty="0" smtClean="0"/>
              <a:t>  - composition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CheckingAccount</a:t>
            </a:r>
            <a:r>
              <a:rPr lang="en-US" dirty="0" smtClean="0"/>
              <a:t> is a </a:t>
            </a:r>
            <a:r>
              <a:rPr lang="en-US" dirty="0" err="1" smtClean="0"/>
              <a:t>BankAccount</a:t>
            </a:r>
            <a:r>
              <a:rPr lang="en-US" dirty="0" smtClean="0"/>
              <a:t> - inheritance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565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upcoming HW (HW6) is your last major Python HW. It will involve object oriented programming (Classes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2 week HW</a:t>
            </a:r>
          </a:p>
          <a:p>
            <a:pPr lvl="1"/>
            <a:r>
              <a:rPr lang="en-US" dirty="0" smtClean="0"/>
              <a:t>Submit before spring break. No HW over spring break.</a:t>
            </a:r>
          </a:p>
          <a:p>
            <a:endParaRPr lang="en-US" dirty="0"/>
          </a:p>
          <a:p>
            <a:r>
              <a:rPr lang="en-US" dirty="0" smtClean="0"/>
              <a:t>Recursion and functional programming will be covered next week </a:t>
            </a:r>
          </a:p>
          <a:p>
            <a:endParaRPr lang="en-US" dirty="0"/>
          </a:p>
          <a:p>
            <a:r>
              <a:rPr lang="en-US" dirty="0" smtClean="0"/>
              <a:t>You will receive a small HW(worth 10 pts as opposed to the usual 20) sometime next week that needs to be completed by Mar 6. </a:t>
            </a:r>
          </a:p>
          <a:p>
            <a:pPr lvl="1"/>
            <a:r>
              <a:rPr lang="en-US" dirty="0" smtClean="0"/>
              <a:t>Small HW  to be done individually.</a:t>
            </a:r>
          </a:p>
          <a:p>
            <a:pPr lvl="1"/>
            <a:r>
              <a:rPr lang="en-US" dirty="0" smtClean="0"/>
              <a:t>Small HW due same date as the larger HWs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96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class?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Easiest to understand it as the creating new data types</a:t>
            </a:r>
          </a:p>
          <a:p>
            <a:r>
              <a:rPr lang="en-US" dirty="0" smtClean="0"/>
              <a:t>Lists, files, dictionaries </a:t>
            </a:r>
            <a:r>
              <a:rPr lang="en-US" dirty="0" err="1" smtClean="0"/>
              <a:t>etc</a:t>
            </a:r>
            <a:r>
              <a:rPr lang="en-US" dirty="0" smtClean="0"/>
              <a:t> do not represent the world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Wouldn’t it be nice if in the movie database assignment you could say something like </a:t>
            </a:r>
            <a:r>
              <a:rPr lang="en-US" dirty="0" err="1" smtClean="0"/>
              <a:t>movie.get_actors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732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Writing a class is like creating a template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408" y="1600200"/>
            <a:ext cx="6933184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400800" y="213360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Nothing happens until you start using your class.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3893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Encapsulate functions that can be used for a common purpose</a:t>
            </a:r>
          </a:p>
          <a:p>
            <a:r>
              <a:rPr lang="en-US" dirty="0" smtClean="0"/>
              <a:t>bankAccount.py</a:t>
            </a:r>
          </a:p>
          <a:p>
            <a:r>
              <a:rPr lang="en-US" dirty="0" smtClean="0"/>
              <a:t>Classes implicitly apply the principles of abstraction and information hiding</a:t>
            </a:r>
          </a:p>
          <a:p>
            <a:pPr lvl="1"/>
            <a:r>
              <a:rPr lang="en-US" dirty="0" smtClean="0"/>
              <a:t>The user of the bank account class does not need to know how balance is being maintained</a:t>
            </a:r>
          </a:p>
          <a:p>
            <a:pPr lvl="1"/>
            <a:r>
              <a:rPr lang="en-US" dirty="0" smtClean="0"/>
              <a:t>Just get a handle to the class and use the deposit and withdrawal functions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009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  <a:latin typeface="Courier New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/>
              </a:rPr>
              <a:t>BankAccount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object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):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  <a:latin typeface="Courier New"/>
              </a:rPr>
              <a:t>  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</a:rPr>
              <a:t>def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FF00FF"/>
                </a:solidFill>
                <a:latin typeface="Courier New"/>
              </a:rPr>
              <a:t>__</a:t>
            </a:r>
            <a:r>
              <a:rPr lang="en-US" dirty="0" err="1">
                <a:solidFill>
                  <a:srgbClr val="FF00FF"/>
                </a:solidFill>
                <a:latin typeface="Courier New"/>
              </a:rPr>
              <a:t>init</a:t>
            </a:r>
            <a:r>
              <a:rPr lang="en-US" dirty="0">
                <a:solidFill>
                  <a:srgbClr val="FF00FF"/>
                </a:solidFill>
                <a:latin typeface="Courier New"/>
              </a:rPr>
              <a:t>__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self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,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initBalance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):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                        	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self</a:t>
            </a:r>
            <a:r>
              <a:rPr lang="en-US" b="1" dirty="0" err="1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balance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=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initBalance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</a:rPr>
              <a:t>def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FF00FF"/>
                </a:solidFill>
                <a:latin typeface="Courier New"/>
              </a:rPr>
              <a:t>deposit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self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,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amount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):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self</a:t>
            </a:r>
            <a:r>
              <a:rPr lang="en-US" b="1" dirty="0" err="1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balance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+=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amount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572000" y="1905000"/>
            <a:ext cx="2133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909515" y="1720334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Parent class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685800" y="3276600"/>
            <a:ext cx="3810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85800" y="2362200"/>
            <a:ext cx="190500" cy="2590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8600" y="4953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01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an instance of the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class definition by itself does not create an instance of the </a:t>
            </a:r>
            <a:r>
              <a:rPr lang="en-US" dirty="0" smtClean="0"/>
              <a:t>class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class definition is like the ice tray and the ‘create an instance’ is like pouring water into the ice tray and getting to set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myFirstAccount</a:t>
            </a:r>
            <a:r>
              <a:rPr lang="en-US" dirty="0" smtClean="0"/>
              <a:t> = </a:t>
            </a:r>
            <a:r>
              <a:rPr lang="en-US" dirty="0" err="1" smtClean="0"/>
              <a:t>BankAccount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An instance of a class is called an object</a:t>
            </a:r>
          </a:p>
        </p:txBody>
      </p:sp>
    </p:spTree>
    <p:extLst>
      <p:ext uri="{BB962C8B-B14F-4D97-AF65-F5344CB8AC3E}">
        <p14:creationId xmlns:p14="http://schemas.microsoft.com/office/powerpoint/2010/main" val="1209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Methods inside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class method looks very </a:t>
            </a:r>
            <a:r>
              <a:rPr lang="en-US" dirty="0" err="1" smtClean="0"/>
              <a:t>very</a:t>
            </a:r>
            <a:r>
              <a:rPr lang="en-US" dirty="0" smtClean="0"/>
              <a:t> much like a regular function</a:t>
            </a:r>
          </a:p>
          <a:p>
            <a:r>
              <a:rPr lang="en-US" b="1" dirty="0" smtClean="0"/>
              <a:t>The first argument HAS to be ‘self’</a:t>
            </a:r>
          </a:p>
          <a:p>
            <a:r>
              <a:rPr lang="en-US" dirty="0" smtClean="0"/>
              <a:t>Calling methods within other methods</a:t>
            </a:r>
          </a:p>
          <a:p>
            <a:pPr lvl="1"/>
            <a:r>
              <a:rPr lang="en-US" dirty="0" smtClean="0"/>
              <a:t>We have to always refer to which object we are calling the method on</a:t>
            </a:r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r>
              <a:rPr lang="en-US" dirty="0"/>
              <a:t> </a:t>
            </a:r>
            <a:r>
              <a:rPr lang="en-US" dirty="0" err="1"/>
              <a:t>def</a:t>
            </a:r>
            <a:r>
              <a:rPr lang="en-US" dirty="0"/>
              <a:t> transfer (self, amount, </a:t>
            </a:r>
            <a:r>
              <a:rPr lang="en-US" dirty="0" err="1"/>
              <a:t>toAccount</a:t>
            </a:r>
            <a:r>
              <a:rPr lang="en-US" dirty="0"/>
              <a:t>):</a:t>
            </a:r>
          </a:p>
          <a:p>
            <a:pPr marL="274320" lvl="1" indent="0">
              <a:buNone/>
            </a:pPr>
            <a:r>
              <a:rPr lang="en-US" dirty="0"/>
              <a:t>        </a:t>
            </a:r>
            <a:r>
              <a:rPr lang="en-US" dirty="0" err="1"/>
              <a:t>self.withdraw</a:t>
            </a:r>
            <a:r>
              <a:rPr lang="en-US" dirty="0"/>
              <a:t>(amount)</a:t>
            </a:r>
          </a:p>
          <a:p>
            <a:pPr marL="274320" lvl="1" indent="0">
              <a:buNone/>
            </a:pPr>
            <a:r>
              <a:rPr lang="en-US" dirty="0"/>
              <a:t>        </a:t>
            </a:r>
            <a:r>
              <a:rPr lang="en-US" dirty="0" err="1"/>
              <a:t>toAccount.deposit</a:t>
            </a:r>
            <a:r>
              <a:rPr lang="en-US" dirty="0"/>
              <a:t>(amount</a:t>
            </a:r>
            <a:r>
              <a:rPr lang="en-US" dirty="0" smtClean="0"/>
              <a:t>)</a:t>
            </a:r>
          </a:p>
          <a:p>
            <a:pPr marL="27432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21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Constructors	</a:t>
            </a:r>
            <a:r>
              <a:rPr lang="en-US" dirty="0" smtClean="0"/>
              <a:t> (the method </a:t>
            </a:r>
            <a:r>
              <a:rPr lang="en-US" dirty="0" smtClean="0"/>
              <a:t>f</a:t>
            </a:r>
            <a:r>
              <a:rPr lang="en-US" dirty="0" smtClean="0"/>
              <a:t>or creation)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__</a:t>
            </a:r>
            <a:r>
              <a:rPr lang="en-US" dirty="0" err="1" smtClean="0"/>
              <a:t>init</a:t>
            </a:r>
            <a:r>
              <a:rPr lang="en-US" dirty="0" smtClean="0"/>
              <a:t>__ is implicitly called when you say </a:t>
            </a:r>
          </a:p>
          <a:p>
            <a:pPr marL="0" indent="0">
              <a:buNone/>
            </a:pPr>
            <a:r>
              <a:rPr lang="en-US" dirty="0" smtClean="0"/>
              <a:t>   B = </a:t>
            </a:r>
            <a:r>
              <a:rPr lang="en-US" dirty="0" err="1"/>
              <a:t>B</a:t>
            </a:r>
            <a:r>
              <a:rPr lang="en-US" dirty="0" err="1" smtClean="0"/>
              <a:t>ankAccount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First time we are seeing the __&lt;function name&gt;__ convention</a:t>
            </a:r>
          </a:p>
          <a:p>
            <a:r>
              <a:rPr lang="en-US" dirty="0" smtClean="0"/>
              <a:t>Python uses this when we have functions that are used behind the scenes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93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62240</TotalTime>
  <Words>776</Words>
  <Application>Microsoft Office PowerPoint</Application>
  <PresentationFormat>On-screen Show (4:3)</PresentationFormat>
  <Paragraphs>110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Clarity</vt:lpstr>
      <vt:lpstr>CIT 590</vt:lpstr>
      <vt:lpstr>Schedule change</vt:lpstr>
      <vt:lpstr>What is a class?</vt:lpstr>
      <vt:lpstr>Writing a class is like creating a template</vt:lpstr>
      <vt:lpstr>Classes</vt:lpstr>
      <vt:lpstr>Class definition</vt:lpstr>
      <vt:lpstr>Creating an instance of the class</vt:lpstr>
      <vt:lpstr>Methods inside a class</vt:lpstr>
      <vt:lpstr>Constructors  (the method for creation)</vt:lpstr>
      <vt:lpstr>Objects are references =&gt; be careful</vt:lpstr>
      <vt:lpstr>How to print out an object</vt:lpstr>
      <vt:lpstr>Let’s make our own class!</vt:lpstr>
      <vt:lpstr>Accessing the data fields  </vt:lpstr>
      <vt:lpstr>Inheritance</vt:lpstr>
      <vt:lpstr>Inbuilt functions to help explore inheritance</vt:lpstr>
      <vt:lpstr>The is-a versus has-a concept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 590</dc:title>
  <dc:creator>arvind</dc:creator>
  <cp:lastModifiedBy>Arvind</cp:lastModifiedBy>
  <cp:revision>335</cp:revision>
  <dcterms:created xsi:type="dcterms:W3CDTF">2006-08-16T00:00:00Z</dcterms:created>
  <dcterms:modified xsi:type="dcterms:W3CDTF">2015-02-17T16:17:32Z</dcterms:modified>
</cp:coreProperties>
</file>