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380" r:id="rId3"/>
    <p:sldId id="376" r:id="rId4"/>
    <p:sldId id="377" r:id="rId5"/>
    <p:sldId id="379" r:id="rId6"/>
    <p:sldId id="383" r:id="rId7"/>
    <p:sldId id="393" r:id="rId8"/>
    <p:sldId id="394" r:id="rId9"/>
    <p:sldId id="378" r:id="rId10"/>
    <p:sldId id="381" r:id="rId11"/>
    <p:sldId id="395" r:id="rId12"/>
    <p:sldId id="382" r:id="rId13"/>
    <p:sldId id="373" r:id="rId14"/>
    <p:sldId id="384" r:id="rId15"/>
    <p:sldId id="385" r:id="rId16"/>
    <p:sldId id="388" r:id="rId17"/>
    <p:sldId id="389" r:id="rId18"/>
    <p:sldId id="390" r:id="rId19"/>
    <p:sldId id="391" r:id="rId20"/>
    <p:sldId id="392" r:id="rId21"/>
    <p:sldId id="386" r:id="rId22"/>
    <p:sldId id="387" r:id="rId23"/>
    <p:sldId id="36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2730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CE544-DE4A-4E3A-B3C2-482547C2A4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2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19486F7-1514-464D-BFCB-723A51C74AD3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E4D64BD-BDCD-4E15-8422-D393F8D9D89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053D6AC-1118-4864-BC51-B48EC68C2912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3418B51-E806-4BFC-B29E-78A0A77E5A7A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4A0866-8C90-4A4F-A139-F04255295B39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A949896-B7C0-4F52-B923-A66BD825B8A6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ArrayList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HashMap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Java lecture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plus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 means addition for integers and concatenation for strings</a:t>
            </a:r>
          </a:p>
          <a:p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 x = 3; 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y = 4;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(x + y + “ = “ + x + y);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will give you  “7 = 34”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Remember to evaluate left to right and keep track of what datatype you are dealing with.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String[]   -  an array of strings;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[] – an array of </a:t>
            </a:r>
            <a:r>
              <a:rPr lang="en-US" dirty="0" err="1" smtClean="0"/>
              <a:t>ints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[] numbers = new </a:t>
            </a:r>
            <a:r>
              <a:rPr lang="en-US" dirty="0" err="1" smtClean="0"/>
              <a:t>int</a:t>
            </a:r>
            <a:r>
              <a:rPr lang="en-US" dirty="0" smtClean="0"/>
              <a:t>[10];</a:t>
            </a:r>
          </a:p>
          <a:p>
            <a:pPr marL="0" indent="0">
              <a:buNone/>
            </a:pPr>
            <a:r>
              <a:rPr lang="en-US" dirty="0" smtClean="0"/>
              <a:t>Array of 10 numbers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Indexing is the same as python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 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numbers.length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// do stuff with numbers[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610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Think of </a:t>
            </a:r>
            <a:r>
              <a:rPr lang="en-US" dirty="0" err="1" smtClean="0"/>
              <a:t>Arraylists</a:t>
            </a:r>
            <a:r>
              <a:rPr lang="en-US" dirty="0" smtClean="0"/>
              <a:t> in exactly the same way as lists in Python. </a:t>
            </a:r>
          </a:p>
          <a:p>
            <a:endParaRPr lang="en-US" dirty="0"/>
          </a:p>
          <a:p>
            <a:r>
              <a:rPr lang="en-US" dirty="0" smtClean="0"/>
              <a:t>You will have to import </a:t>
            </a:r>
            <a:r>
              <a:rPr lang="en-US" dirty="0" err="1" smtClean="0"/>
              <a:t>java.util.ArrayList</a:t>
            </a:r>
            <a:r>
              <a:rPr lang="en-US" dirty="0" smtClean="0"/>
              <a:t>; Most people just import java.util.* at the start of their programs.</a:t>
            </a:r>
          </a:p>
          <a:p>
            <a:endParaRPr lang="en-US" dirty="0"/>
          </a:p>
          <a:p>
            <a:r>
              <a:rPr lang="en-US" dirty="0" smtClean="0"/>
              <a:t>The key difference is the way you initialize one</a:t>
            </a:r>
            <a:r>
              <a:rPr lang="en-US" dirty="0"/>
              <a:t> </a:t>
            </a:r>
            <a:r>
              <a:rPr lang="en-US" dirty="0" smtClean="0"/>
              <a:t>of them</a:t>
            </a:r>
          </a:p>
          <a:p>
            <a:endParaRPr lang="en-US" dirty="0"/>
          </a:p>
          <a:p>
            <a:r>
              <a:rPr lang="en-US" dirty="0" err="1" smtClean="0"/>
              <a:t>ArrayList</a:t>
            </a:r>
            <a:r>
              <a:rPr lang="en-US" dirty="0" smtClean="0"/>
              <a:t>&lt;Integer&gt; </a:t>
            </a:r>
            <a:r>
              <a:rPr lang="en-US" dirty="0" err="1" smtClean="0"/>
              <a:t>numberList</a:t>
            </a:r>
            <a:r>
              <a:rPr lang="en-US" dirty="0" smtClean="0"/>
              <a:t> =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new </a:t>
            </a:r>
            <a:r>
              <a:rPr lang="en-US" dirty="0" err="1" smtClean="0"/>
              <a:t>ArrayList</a:t>
            </a:r>
            <a:r>
              <a:rPr lang="en-US" dirty="0" smtClean="0"/>
              <a:t>&lt;Integer&gt;();</a:t>
            </a:r>
            <a:endParaRPr lang="en-US" dirty="0"/>
          </a:p>
          <a:p>
            <a:r>
              <a:rPr lang="en-US" dirty="0" err="1" smtClean="0"/>
              <a:t>ArrayList</a:t>
            </a:r>
            <a:r>
              <a:rPr lang="en-US" dirty="0" smtClean="0"/>
              <a:t>&lt;String&gt; </a:t>
            </a:r>
            <a:r>
              <a:rPr lang="en-US" dirty="0" err="1" smtClean="0"/>
              <a:t>stringList</a:t>
            </a:r>
            <a:r>
              <a:rPr lang="en-US" dirty="0" smtClean="0"/>
              <a:t> =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new </a:t>
            </a:r>
            <a:r>
              <a:rPr lang="en-US" dirty="0" err="1" smtClean="0"/>
              <a:t>ArrayList</a:t>
            </a:r>
            <a:r>
              <a:rPr lang="en-US" dirty="0" smtClean="0"/>
              <a:t>&lt;String&gt;();</a:t>
            </a:r>
          </a:p>
          <a:p>
            <a:r>
              <a:rPr lang="en-US" dirty="0" smtClean="0"/>
              <a:t>ArrayListExperiments.java</a:t>
            </a:r>
          </a:p>
          <a:p>
            <a:r>
              <a:rPr lang="en-US" dirty="0">
                <a:hlinkClick r:id="rId2"/>
              </a:rPr>
              <a:t>http://docs.oracle.com/javase/7/docs/api/java/util/ArrayList.html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49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The equivalent of python dictionaries.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With both </a:t>
            </a:r>
            <a:r>
              <a:rPr lang="en-US" dirty="0" err="1" smtClean="0"/>
              <a:t>ArrayLists</a:t>
            </a:r>
            <a:r>
              <a:rPr lang="en-US" dirty="0" smtClean="0"/>
              <a:t> and </a:t>
            </a:r>
            <a:r>
              <a:rPr lang="en-US" dirty="0" err="1" smtClean="0"/>
              <a:t>Hashmaps</a:t>
            </a:r>
            <a:r>
              <a:rPr lang="en-US" dirty="0" smtClean="0"/>
              <a:t>, the syntax only allows for class datatypes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ArrayList</a:t>
            </a:r>
            <a:r>
              <a:rPr lang="en-US" dirty="0" smtClean="0"/>
              <a:t>&lt;String&gt; is ok</a:t>
            </a:r>
          </a:p>
          <a:p>
            <a:pPr marL="0" indent="0">
              <a:buNone/>
            </a:pPr>
            <a:r>
              <a:rPr lang="en-US" dirty="0" err="1" smtClean="0"/>
              <a:t>ArrayList</a:t>
            </a:r>
            <a:r>
              <a:rPr lang="en-US" dirty="0" smtClean="0"/>
              <a:t>&lt;</a:t>
            </a:r>
            <a:r>
              <a:rPr lang="en-US" dirty="0" err="1" smtClean="0"/>
              <a:t>int</a:t>
            </a:r>
            <a:r>
              <a:rPr lang="en-US" dirty="0" smtClean="0"/>
              <a:t>&gt; is not ok.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Instead you have to write </a:t>
            </a:r>
            <a:r>
              <a:rPr lang="en-US" dirty="0" err="1" smtClean="0"/>
              <a:t>ArrayList</a:t>
            </a:r>
            <a:r>
              <a:rPr lang="en-US" dirty="0" smtClean="0"/>
              <a:t>&lt;Integer&gt;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Similarly if you have a dictionary in Python that maps string keys to integer values the way to declare that in Java 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HashMap</a:t>
            </a:r>
            <a:r>
              <a:rPr lang="en-US" dirty="0" smtClean="0"/>
              <a:t>&lt;String, Integer&gt; and not </a:t>
            </a:r>
            <a:r>
              <a:rPr lang="en-US" dirty="0" err="1" smtClean="0"/>
              <a:t>HashMap</a:t>
            </a:r>
            <a:r>
              <a:rPr lang="en-US" dirty="0" smtClean="0"/>
              <a:t>&lt;String, </a:t>
            </a:r>
            <a:r>
              <a:rPr lang="en-US" dirty="0" err="1" smtClean="0"/>
              <a:t>int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http://docs.oracle.com/javase/7/docs/api/java/util/HashMap.html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 method of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the __</a:t>
            </a:r>
            <a:r>
              <a:rPr lang="en-US" dirty="0" err="1" smtClean="0"/>
              <a:t>str</a:t>
            </a:r>
            <a:r>
              <a:rPr lang="en-US" dirty="0" smtClean="0"/>
              <a:t>__ method in Python</a:t>
            </a:r>
          </a:p>
          <a:p>
            <a:r>
              <a:rPr lang="en-US" dirty="0" smtClean="0"/>
              <a:t>Return a string. DO NOT PRINT a string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public String </a:t>
            </a:r>
            <a:r>
              <a:rPr lang="en-US" dirty="0" err="1" smtClean="0"/>
              <a:t>toString</a:t>
            </a:r>
            <a:r>
              <a:rPr lang="en-US" dirty="0" smtClean="0"/>
              <a:t>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String </a:t>
            </a:r>
            <a:r>
              <a:rPr lang="en-US" dirty="0" err="1" smtClean="0"/>
              <a:t>returnString</a:t>
            </a:r>
            <a:r>
              <a:rPr lang="en-US" dirty="0" smtClean="0"/>
              <a:t> = “”;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//modify </a:t>
            </a:r>
            <a:r>
              <a:rPr lang="en-US" dirty="0" err="1" smtClean="0"/>
              <a:t>returnString</a:t>
            </a:r>
            <a:r>
              <a:rPr lang="en-US" dirty="0" smtClean="0"/>
              <a:t> over here in some way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return </a:t>
            </a:r>
            <a:r>
              <a:rPr lang="en-US" dirty="0" err="1" smtClean="0"/>
              <a:t>returnString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example Card.java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9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testing with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assertEquals</a:t>
            </a:r>
            <a:r>
              <a:rPr lang="en-US" dirty="0" smtClean="0"/>
              <a:t> does not work ‘out of the box’ when it comes to objects</a:t>
            </a:r>
          </a:p>
          <a:p>
            <a:endParaRPr lang="en-US" dirty="0"/>
          </a:p>
          <a:p>
            <a:r>
              <a:rPr lang="en-US" dirty="0" smtClean="0"/>
              <a:t>For HW9, it is totally OK to use the </a:t>
            </a:r>
            <a:r>
              <a:rPr lang="en-US" dirty="0" err="1" smtClean="0"/>
              <a:t>toString</a:t>
            </a:r>
            <a:r>
              <a:rPr lang="en-US" dirty="0" smtClean="0"/>
              <a:t>() method or knowledge of the internals of the objects to compare two objects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assertEquals</a:t>
            </a:r>
            <a:r>
              <a:rPr lang="en-US" dirty="0" smtClean="0"/>
              <a:t>(object1.toString(), object2.toString());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048000" y="4800600"/>
            <a:ext cx="14478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44788" y="5624141"/>
            <a:ext cx="4042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Totally OK for HW9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624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EAC768-BE2C-4FCB-B6E5-28FDC284BE2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 may have local variables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09713"/>
            <a:ext cx="8534400" cy="44164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 method may have local (method) variables</a:t>
            </a:r>
          </a:p>
          <a:p>
            <a:pPr eaLnBrk="1" hangingPunct="1"/>
            <a:r>
              <a:rPr lang="en-US" altLang="en-US" dirty="0" smtClean="0"/>
              <a:t>Formal parameters are a kind of local variable</a:t>
            </a:r>
          </a:p>
          <a:p>
            <a:pPr lvl="1" eaLnBrk="1" hangingPunct="1"/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add(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m,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n) {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sum = m + n;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return sum;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  <a:endParaRPr lang="en-US" alt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sum</a:t>
            </a:r>
            <a:r>
              <a:rPr lang="en-US" altLang="en-US" dirty="0" smtClean="0"/>
              <a:t> are all local variables</a:t>
            </a:r>
          </a:p>
          <a:p>
            <a:pPr lvl="1" eaLnBrk="1" hangingPunct="1"/>
            <a:r>
              <a:rPr lang="en-US" altLang="en-US" dirty="0" smtClean="0"/>
              <a:t>The scope of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sum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is the method</a:t>
            </a:r>
          </a:p>
          <a:p>
            <a:pPr lvl="1" eaLnBrk="1" hangingPunct="1"/>
            <a:r>
              <a:rPr lang="en-US" altLang="en-US" dirty="0" smtClean="0"/>
              <a:t>These variables can </a:t>
            </a:r>
            <a:r>
              <a:rPr lang="en-US" altLang="en-US" i="1" dirty="0" smtClean="0"/>
              <a:t>only</a:t>
            </a:r>
            <a:r>
              <a:rPr lang="en-US" altLang="en-US" dirty="0" smtClean="0"/>
              <a:t> be used in the method, </a:t>
            </a:r>
            <a:r>
              <a:rPr lang="en-US" altLang="en-US" i="1" dirty="0" smtClean="0"/>
              <a:t>nowhere else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The </a:t>
            </a:r>
            <a:r>
              <a:rPr lang="en-US" altLang="en-US" i="1" dirty="0" smtClean="0"/>
              <a:t>names</a:t>
            </a:r>
            <a:r>
              <a:rPr lang="en-US" altLang="en-US" dirty="0" smtClean="0"/>
              <a:t> can be re-used elsewhere, for </a:t>
            </a:r>
            <a:r>
              <a:rPr lang="en-US" altLang="en-US" i="1" dirty="0" smtClean="0"/>
              <a:t>other</a:t>
            </a:r>
            <a:r>
              <a:rPr lang="en-US" altLang="en-US" dirty="0" smtClean="0"/>
              <a:t> variables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2039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D6F1AB-9334-46BC-9CD5-08FD5DE29A4A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640638" cy="690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Blocks (Compound statements)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8763"/>
            <a:ext cx="8574088" cy="46037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Inside a method or constructor, whenever you use braces, you are creating a </a:t>
            </a:r>
            <a:r>
              <a:rPr lang="en-US" altLang="en-US" i="1" dirty="0" smtClean="0"/>
              <a:t>block</a:t>
            </a:r>
            <a:r>
              <a:rPr lang="en-US" altLang="en-US" dirty="0" smtClean="0"/>
              <a:t>, or </a:t>
            </a:r>
            <a:r>
              <a:rPr lang="en-US" altLang="en-US" i="1" dirty="0" smtClean="0"/>
              <a:t>compound statement</a:t>
            </a:r>
            <a:r>
              <a:rPr lang="en-US" altLang="en-US" dirty="0" smtClean="0"/>
              <a:t>:</a:t>
            </a:r>
            <a:br>
              <a:rPr lang="en-US" altLang="en-US" dirty="0" smtClean="0"/>
            </a:br>
            <a:endParaRPr lang="en-US" altLang="en-US" dirty="0" smtClean="0"/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absoluteValue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n) {</a:t>
            </a:r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if (n &lt; 0) {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return -n;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}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else return n;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endParaRPr lang="en-US" altLang="en-US" dirty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>
              <a:buClr>
                <a:srgbClr val="FFFF99"/>
              </a:buClr>
            </a:pP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The scope of a variable is the block in which it is defined.</a:t>
            </a:r>
            <a:endParaRPr lang="en-US" altLang="en-US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08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F1736D-371D-4F9F-908F-7B067822C7B7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scopes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1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fibonacci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limit)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2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first = 1;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3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second = 1;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4      while (first &lt; 1000)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5   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(first + " ");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6    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next = first + second;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7            first = second;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8           second = next;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9       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10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System.out.println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 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11  }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altLang="en-US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4D6C57-3DE0-4F72-BF30-89FC974B645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Declarations in a method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24000"/>
            <a:ext cx="8080375" cy="4416425"/>
          </a:xfrm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The scope of formal parameters is the entire method</a:t>
            </a:r>
          </a:p>
          <a:p>
            <a:pPr eaLnBrk="1" hangingPunct="1"/>
            <a:r>
              <a:rPr lang="en-US" altLang="en-US" dirty="0" smtClean="0"/>
              <a:t>The scope of a variable in a block starts </a:t>
            </a:r>
            <a:r>
              <a:rPr lang="en-US" altLang="en-US" i="1" dirty="0" smtClean="0"/>
              <a:t>where you define it</a:t>
            </a:r>
            <a:r>
              <a:rPr lang="en-US" altLang="en-US" dirty="0" smtClean="0"/>
              <a:t> and extends </a:t>
            </a:r>
            <a:r>
              <a:rPr lang="en-US" altLang="en-US" i="1" dirty="0" smtClean="0"/>
              <a:t>to the end of the block</a:t>
            </a:r>
          </a:p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if (x &gt; y)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larger = x;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sz="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else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larger = y;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return larger;</a:t>
            </a:r>
            <a:endParaRPr lang="en-US" altLang="en-US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 eaLnBrk="1" hangingPunct="1"/>
            <a:endParaRPr lang="en-US" altLang="en-US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38400" y="35052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53000" y="37777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Scoped to the if block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438400" y="47244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53000" y="501396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Scoped to the else block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38400" y="5383292"/>
            <a:ext cx="2362200" cy="712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5867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Illegal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1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</a:p>
          <a:p>
            <a:endParaRPr lang="en-US" dirty="0"/>
          </a:p>
          <a:p>
            <a:r>
              <a:rPr lang="en-US" dirty="0" smtClean="0"/>
              <a:t>Collections –  </a:t>
            </a:r>
            <a:r>
              <a:rPr lang="en-US" dirty="0" smtClean="0"/>
              <a:t>Arrays, </a:t>
            </a:r>
            <a:r>
              <a:rPr lang="en-US" dirty="0" err="1" smtClean="0"/>
              <a:t>ArrayLists</a:t>
            </a:r>
            <a:r>
              <a:rPr lang="en-US" dirty="0" smtClean="0"/>
              <a:t>, </a:t>
            </a:r>
            <a:r>
              <a:rPr lang="en-US" dirty="0" err="1" smtClean="0"/>
              <a:t>HashMaps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Variable scoping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Access modifiers – public, private, protected and what is the default?</a:t>
            </a:r>
          </a:p>
          <a:p>
            <a:endParaRPr lang="en-US" dirty="0" smtClean="0"/>
          </a:p>
          <a:p>
            <a:r>
              <a:rPr lang="en-US" dirty="0" smtClean="0"/>
              <a:t>Objects interacting with other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FED5E6-089B-4A5E-815D-0B7B5201BE1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7974"/>
            <a:ext cx="8001000" cy="48228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for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loop is a special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You can declare variables in the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for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scope of those variables is the entire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for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loop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This is true even if the loop is not a block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rgbClr val="FFFF99"/>
                </a:solidFill>
                <a:latin typeface="Trebuchet MS" pitchFamily="34" charset="0"/>
              </a:rPr>
              <a:t>    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endParaRPr lang="en-US" altLang="en-US" dirty="0">
              <a:solidFill>
                <a:srgbClr val="FFFF99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void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multiplicationTable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() 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{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dirty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;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for 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= 1;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&lt;= 10;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++)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    for (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j = 1; j &lt;= 10; j++)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("  " +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* j);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System.out.println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}</a:t>
            </a:r>
            <a:r>
              <a:rPr lang="en-US" altLang="en-US" dirty="0" smtClean="0">
                <a:solidFill>
                  <a:schemeClr val="accent2"/>
                </a:solidFill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</a:rPr>
            </a:br>
            <a:r>
              <a:rPr lang="en-US" altLang="en-US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77048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modifiers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5334000" cy="2744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5257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 not worry about the subclass column right now.</a:t>
            </a:r>
          </a:p>
          <a:p>
            <a:r>
              <a:rPr lang="en-US" sz="2400" dirty="0" smtClean="0"/>
              <a:t>World means a different class, different package.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458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best practice is to have the instance variables be private.</a:t>
            </a:r>
          </a:p>
          <a:p>
            <a:endParaRPr lang="en-US" dirty="0"/>
          </a:p>
          <a:p>
            <a:r>
              <a:rPr lang="en-US" dirty="0" smtClean="0"/>
              <a:t>The best practice is to have most methods be public</a:t>
            </a:r>
          </a:p>
          <a:p>
            <a:endParaRPr lang="en-US" dirty="0"/>
          </a:p>
          <a:p>
            <a:r>
              <a:rPr lang="en-US" dirty="0" smtClean="0"/>
              <a:t>Because we often do want to access and potentially modify the instance variables, a very common set of methods are getters and setters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Assume we have a class with a private instance variable called counter.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getCounter</a:t>
            </a:r>
            <a:r>
              <a:rPr lang="en-US" dirty="0" smtClean="0"/>
              <a:t>() { return counter;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public void </a:t>
            </a:r>
            <a:r>
              <a:rPr lang="en-US" dirty="0" err="1" smtClean="0"/>
              <a:t>setCounter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counter)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this.counter</a:t>
            </a:r>
            <a:r>
              <a:rPr lang="en-US" dirty="0" smtClean="0"/>
              <a:t> = counter;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451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BE48E8-D265-4149-9CD0-FA6FB81E648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null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If you declare a variable to have a given object type, for example,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Person john;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String name;</a:t>
            </a:r>
          </a:p>
          <a:p>
            <a:pPr eaLnBrk="1" hangingPunct="1"/>
            <a:r>
              <a:rPr lang="en-US" altLang="en-US" sz="2400" dirty="0" smtClean="0"/>
              <a:t>...and if you have not yet assigned a value to it, for example, with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john = new Person();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String name = “John Smith";</a:t>
            </a:r>
          </a:p>
          <a:p>
            <a:pPr eaLnBrk="1" hangingPunct="1"/>
            <a:r>
              <a:rPr lang="en-US" altLang="en-US" sz="2400" dirty="0" smtClean="0"/>
              <a:t>...then the value of the variable is 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null</a:t>
            </a:r>
          </a:p>
          <a:p>
            <a:pPr eaLnBrk="1" hangingPunct="1"/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null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dirty="0" smtClean="0"/>
              <a:t>is a legal value, but there isn’t much you can do with it</a:t>
            </a:r>
          </a:p>
          <a:p>
            <a:pPr lvl="1" eaLnBrk="1" hangingPunct="1"/>
            <a:r>
              <a:rPr lang="en-US" altLang="en-US" sz="2000" dirty="0" smtClean="0"/>
              <a:t>It’s an error to refer to its instance variables, because it has none</a:t>
            </a:r>
          </a:p>
          <a:p>
            <a:pPr lvl="1" eaLnBrk="1" hangingPunct="1"/>
            <a:r>
              <a:rPr lang="en-US" altLang="en-US" sz="2000" dirty="0" smtClean="0"/>
              <a:t>It’s an error to send a message to it, because it has no methods</a:t>
            </a:r>
          </a:p>
          <a:p>
            <a:pPr lvl="1" eaLnBrk="1" hangingPunct="1"/>
            <a:r>
              <a:rPr lang="en-US" altLang="en-US" sz="2000" dirty="0" smtClean="0"/>
              <a:t>The error you will see is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NullPointerException</a:t>
            </a:r>
            <a:endParaRPr lang="en-US" altLang="en-US" sz="2000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0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Primitive data types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you want to store just a single value, the following types are used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, double, </a:t>
            </a:r>
            <a:r>
              <a:rPr lang="en-US" dirty="0" err="1" smtClean="0"/>
              <a:t>boolean</a:t>
            </a:r>
            <a:r>
              <a:rPr lang="en-US" dirty="0" smtClean="0"/>
              <a:t>, char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 marL="0" indent="0">
              <a:buNone/>
            </a:pPr>
            <a:r>
              <a:rPr lang="en-US" dirty="0" smtClean="0"/>
              <a:t>x = 3;</a:t>
            </a:r>
          </a:p>
          <a:p>
            <a:pPr marL="0" indent="0">
              <a:buNone/>
            </a:pPr>
            <a:r>
              <a:rPr lang="en-US" dirty="0" smtClean="0"/>
              <a:t>double y;</a:t>
            </a:r>
          </a:p>
          <a:p>
            <a:pPr marL="0" indent="0">
              <a:buNone/>
            </a:pPr>
            <a:r>
              <a:rPr lang="en-US" dirty="0"/>
              <a:t>y</a:t>
            </a:r>
            <a:r>
              <a:rPr lang="en-US" dirty="0" smtClean="0"/>
              <a:t> = 3.5;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70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Strings are basic enough that Java uses syntax that reminds you of primitive data types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String s = “</a:t>
            </a:r>
            <a:r>
              <a:rPr lang="en-US" dirty="0" err="1" smtClean="0"/>
              <a:t>alphabetagamma</a:t>
            </a:r>
            <a:r>
              <a:rPr lang="en-US" dirty="0" smtClean="0"/>
              <a:t>”;</a:t>
            </a:r>
          </a:p>
          <a:p>
            <a:pPr marL="0" indent="0">
              <a:buNone/>
            </a:pPr>
            <a:r>
              <a:rPr lang="en-US" dirty="0" smtClean="0"/>
              <a:t>s = s + “456”;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 now has the value alphabetagamma456.</a:t>
            </a:r>
          </a:p>
        </p:txBody>
      </p:sp>
    </p:spTree>
    <p:extLst>
      <p:ext uri="{BB962C8B-B14F-4D97-AF65-F5344CB8AC3E}">
        <p14:creationId xmlns:p14="http://schemas.microsoft.com/office/powerpoint/2010/main" val="15663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Almost all of Java programming is done in an object oriented way.</a:t>
            </a:r>
          </a:p>
          <a:p>
            <a:endParaRPr lang="en-US" dirty="0"/>
          </a:p>
          <a:p>
            <a:r>
              <a:rPr lang="en-US" dirty="0" smtClean="0"/>
              <a:t>To create instances of objects the syntax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Classname</a:t>
            </a:r>
            <a:r>
              <a:rPr lang="en-US" dirty="0" smtClean="0"/>
              <a:t> </a:t>
            </a:r>
            <a:r>
              <a:rPr lang="en-US" dirty="0" err="1" smtClean="0"/>
              <a:t>variablename</a:t>
            </a:r>
            <a:r>
              <a:rPr lang="en-US" dirty="0" smtClean="0"/>
              <a:t> =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new </a:t>
            </a:r>
            <a:r>
              <a:rPr lang="en-US" dirty="0" err="1" smtClean="0"/>
              <a:t>Classname</a:t>
            </a:r>
            <a:r>
              <a:rPr lang="en-US" dirty="0" smtClean="0"/>
              <a:t>(constructor arguments)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Every java program will have a class and therefore will create one or more objects.</a:t>
            </a:r>
          </a:p>
        </p:txBody>
      </p:sp>
    </p:spTree>
    <p:extLst>
      <p:ext uri="{BB962C8B-B14F-4D97-AF65-F5344CB8AC3E}">
        <p14:creationId xmlns:p14="http://schemas.microsoft.com/office/powerpoint/2010/main" val="192614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Java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public class Thing {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// instance variables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property1;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String property2;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//constructor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public Thing (</a:t>
            </a:r>
            <a:r>
              <a:rPr lang="en-US" sz="1400" dirty="0" err="1" smtClean="0"/>
              <a:t>int</a:t>
            </a:r>
            <a:r>
              <a:rPr lang="en-US" sz="1400" dirty="0" smtClean="0"/>
              <a:t> property1, String property2) {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this.property1 = property1;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this.property2 = property2;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}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//other methods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method1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method2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public static void main(String[] </a:t>
            </a:r>
            <a:r>
              <a:rPr lang="en-US" sz="1400" dirty="0" err="1" smtClean="0"/>
              <a:t>args</a:t>
            </a:r>
            <a:r>
              <a:rPr lang="en-US" sz="1400" dirty="0" smtClean="0"/>
              <a:t>) {</a:t>
            </a:r>
          </a:p>
          <a:p>
            <a:pPr marL="0" indent="0">
              <a:buNone/>
            </a:pPr>
            <a:r>
              <a:rPr lang="en-US" sz="1400" dirty="0" smtClean="0"/>
              <a:t>         Thing t = new Thing(3, “ab”);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t.method1(appropriate arguments);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t.method2(appropriate arguments); 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}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687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of method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Return type name(Argument data type1 argumentName1,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Argument data type 2 argumentName2) {</a:t>
            </a:r>
          </a:p>
          <a:p>
            <a:pPr marL="0" indent="0">
              <a:buNone/>
            </a:pPr>
            <a:r>
              <a:rPr lang="en-US" dirty="0" smtClean="0"/>
              <a:t>    return something with the correct return type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function(double </a:t>
            </a:r>
            <a:r>
              <a:rPr lang="en-US" dirty="0" err="1" smtClean="0"/>
              <a:t>num</a:t>
            </a:r>
            <a:r>
              <a:rPr lang="en-US" dirty="0" smtClean="0"/>
              <a:t>, String s) {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x = 7;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return x;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7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from a method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If a function returns nothing the return type is void. In those cases you are allowed to write </a:t>
            </a:r>
            <a:r>
              <a:rPr lang="en-US" dirty="0" smtClean="0">
                <a:latin typeface="Calibri" panose="020F0502020204030204" pitchFamily="34" charset="0"/>
              </a:rPr>
              <a:t>return; </a:t>
            </a:r>
            <a:r>
              <a:rPr lang="en-US" dirty="0" smtClean="0"/>
              <a:t> but nothing else is allowed.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functions that return something, Java is strict about its returns.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Every path through a method must return.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Every path through a method must return the same data type.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Every path through a method must return something whose data type is the same as that committed to in the method definition.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Actually Strings are objects.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String s = “Hurrah for the red and the blue”;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s.substring</a:t>
            </a:r>
            <a:r>
              <a:rPr lang="en-US" dirty="0" smtClean="0"/>
              <a:t>(0,6)   gives you Hurrah</a:t>
            </a:r>
          </a:p>
          <a:p>
            <a:pPr marL="0" indent="0">
              <a:buNone/>
            </a:pPr>
            <a:r>
              <a:rPr lang="en-US" dirty="0" err="1" smtClean="0"/>
              <a:t>s.charAt</a:t>
            </a:r>
            <a:r>
              <a:rPr lang="en-US" dirty="0" smtClean="0"/>
              <a:t>(2) gives you the char ‘r’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08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64780</TotalTime>
  <Words>1030</Words>
  <Application>Microsoft Office PowerPoint</Application>
  <PresentationFormat>On-screen Show (4:3)</PresentationFormat>
  <Paragraphs>235</Paragraphs>
  <Slides>23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CIT 590</vt:lpstr>
      <vt:lpstr>Agenda</vt:lpstr>
      <vt:lpstr>Types</vt:lpstr>
      <vt:lpstr>Strings</vt:lpstr>
      <vt:lpstr>Objects</vt:lpstr>
      <vt:lpstr>Java class</vt:lpstr>
      <vt:lpstr>Reminder of method syntax</vt:lpstr>
      <vt:lpstr>Returning from a method in Java</vt:lpstr>
      <vt:lpstr>Strings</vt:lpstr>
      <vt:lpstr>The plus operator</vt:lpstr>
      <vt:lpstr>Arrays</vt:lpstr>
      <vt:lpstr>Arraylists</vt:lpstr>
      <vt:lpstr>Hashmaps</vt:lpstr>
      <vt:lpstr>toString() method of a class</vt:lpstr>
      <vt:lpstr>Unit testing with objects</vt:lpstr>
      <vt:lpstr>Methods may have local variables</vt:lpstr>
      <vt:lpstr>Blocks (Compound statements)</vt:lpstr>
      <vt:lpstr>Nested scopes</vt:lpstr>
      <vt:lpstr>Declarations in a method</vt:lpstr>
      <vt:lpstr>The for loop</vt:lpstr>
      <vt:lpstr>Access modifiers</vt:lpstr>
      <vt:lpstr>Access modifiers</vt:lpstr>
      <vt:lpstr>null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427</cp:revision>
  <dcterms:created xsi:type="dcterms:W3CDTF">2006-08-16T00:00:00Z</dcterms:created>
  <dcterms:modified xsi:type="dcterms:W3CDTF">2015-03-31T21:08:30Z</dcterms:modified>
</cp:coreProperties>
</file>