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8"/>
  </p:notesMasterIdLst>
  <p:sldIdLst>
    <p:sldId id="256" r:id="rId2"/>
    <p:sldId id="373" r:id="rId3"/>
    <p:sldId id="375" r:id="rId4"/>
    <p:sldId id="374" r:id="rId5"/>
    <p:sldId id="372" r:id="rId6"/>
    <p:sldId id="371" r:id="rId7"/>
    <p:sldId id="347" r:id="rId8"/>
    <p:sldId id="348" r:id="rId9"/>
    <p:sldId id="352" r:id="rId10"/>
    <p:sldId id="353" r:id="rId11"/>
    <p:sldId id="354" r:id="rId12"/>
    <p:sldId id="355" r:id="rId13"/>
    <p:sldId id="356" r:id="rId14"/>
    <p:sldId id="357" r:id="rId15"/>
    <p:sldId id="359" r:id="rId16"/>
    <p:sldId id="358" r:id="rId17"/>
    <p:sldId id="360" r:id="rId18"/>
    <p:sldId id="361" r:id="rId19"/>
    <p:sldId id="362" r:id="rId20"/>
    <p:sldId id="363" r:id="rId21"/>
    <p:sldId id="364" r:id="rId22"/>
    <p:sldId id="365" r:id="rId23"/>
    <p:sldId id="366" r:id="rId24"/>
    <p:sldId id="367" r:id="rId25"/>
    <p:sldId id="368" r:id="rId26"/>
    <p:sldId id="36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9" autoAdjust="0"/>
    <p:restoredTop sz="86323" autoAdjust="0"/>
  </p:normalViewPr>
  <p:slideViewPr>
    <p:cSldViewPr>
      <p:cViewPr>
        <p:scale>
          <a:sx n="70" d="100"/>
          <a:sy n="70" d="100"/>
        </p:scale>
        <p:origin x="-2730" y="-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FA75DD-4E74-4E0D-9B1E-ABEF052F02B3}" type="datetimeFigureOut">
              <a:rPr lang="en-US" smtClean="0"/>
              <a:t>3/26/2015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0CE544-DE4A-4E3A-B3C2-482547C2A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729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E63324-6A32-46DA-9F8B-B89CBC05B22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3418B51-E806-4BFC-B29E-78A0A77E5A7A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84A0866-8C90-4A4F-A139-F04255295B39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A292122-7AB8-4CE5-B651-3621D312FF43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31D716A-64DA-4BD3-AC2A-991A42F8BAC3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3DC583C-9D7F-4D51-A46B-3DA88D5467B5}" type="slidenum">
              <a:rPr lang="en-US" altLang="en-US" sz="1200" smtClean="0"/>
              <a:pPr/>
              <a:t>20</a:t>
            </a:fld>
            <a:endParaRPr lang="en-US" altLang="en-US" sz="12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408E34E-EA3C-4B6E-A817-592A2F292F3D}" type="slidenum">
              <a:rPr lang="en-US" altLang="en-US" sz="1200" smtClean="0"/>
              <a:pPr/>
              <a:t>21</a:t>
            </a:fld>
            <a:endParaRPr lang="en-US" altLang="en-US" sz="1200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E554F2B-0617-4F7F-8D76-3414C80AD2FB}" type="slidenum">
              <a:rPr lang="en-US" altLang="en-US" sz="1200" smtClean="0"/>
              <a:pPr/>
              <a:t>22</a:t>
            </a:fld>
            <a:endParaRPr lang="en-US" altLang="en-US" sz="120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A59F479A-4358-49E9-8D91-3B65591B25B2}" type="slidenum">
              <a:rPr lang="en-US" altLang="en-US" sz="1200" smtClean="0"/>
              <a:pPr/>
              <a:t>23</a:t>
            </a:fld>
            <a:endParaRPr lang="en-US" altLang="en-US" sz="12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A949896-B7C0-4F52-B923-A66BD825B8A6}" type="slidenum">
              <a:rPr lang="en-US" altLang="en-US" sz="1200" smtClean="0"/>
              <a:pPr/>
              <a:t>24</a:t>
            </a:fld>
            <a:endParaRPr lang="en-US" altLang="en-US" sz="12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9E116AAC-1B40-41C2-9714-EF7990440D94}" type="slidenum">
              <a:rPr lang="en-US" altLang="en-US" sz="1200" smtClean="0"/>
              <a:pPr/>
              <a:t>25</a:t>
            </a:fld>
            <a:endParaRPr lang="en-US" altLang="en-US" sz="120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4BD03E-4071-41B9-877A-E3BD758696E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96EE1AD-FCFE-48C3-97A4-2A9A8EA43795}" type="slidenum">
              <a:rPr lang="en-US" altLang="en-US" sz="1200" smtClean="0"/>
              <a:pPr/>
              <a:t>26</a:t>
            </a:fld>
            <a:endParaRPr lang="en-US" altLang="en-US" sz="120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C56EA2B-EF67-4197-87A1-69A264FF017A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97B1312B-6D79-4AFD-9706-6CDAD5E62490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2E835EA-6E84-49A2-9AAC-1EC7E56F1B26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030F44C-DE92-4E24-A16E-93BFCD17D41A}" type="slidenum">
              <a:rPr lang="en-US" altLang="en-US" sz="1200" smtClean="0"/>
              <a:pPr/>
              <a:t>12</a:t>
            </a:fld>
            <a:endParaRPr lang="en-US" altLang="en-US" sz="120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19486F7-1514-464D-BFCB-723A51C74AD3}" type="slidenum">
              <a:rPr lang="en-US" altLang="en-US" sz="1200" smtClean="0"/>
              <a:pPr/>
              <a:t>13</a:t>
            </a:fld>
            <a:endParaRPr lang="en-US" altLang="en-US" sz="120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E4D64BD-BDCD-4E15-8422-D393F8D9D89E}" type="slidenum">
              <a:rPr lang="en-US" altLang="en-US" sz="1200" smtClean="0"/>
              <a:pPr/>
              <a:t>14</a:t>
            </a:fld>
            <a:endParaRPr lang="en-US" altLang="en-US" sz="12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053D6AC-1118-4864-BC51-B48EC68C2912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7/docs/api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CIT 590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Intro to Programming</a:t>
            </a:r>
          </a:p>
          <a:p>
            <a:r>
              <a:rPr lang="en-US" dirty="0" smtClean="0"/>
              <a:t>Java lecture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94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DE21996-F93E-40DC-B5AC-10635957A052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constructor I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46053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public class Person {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String name;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age;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boolean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male;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/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Person (String 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aName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, 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boolean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isMale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) {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    name = 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aName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;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    male = 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isMale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;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}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/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5911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98613"/>
            <a:ext cx="8231187" cy="4878387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 smtClean="0"/>
              <a:t>Most constructors just set instance variables:</a:t>
            </a:r>
          </a:p>
          <a:p>
            <a:pPr marL="274320" lvl="1" indent="0" eaLnBrk="1" hangingPunct="1">
              <a:lnSpc>
                <a:spcPct val="90000"/>
              </a:lnSpc>
              <a:buNone/>
            </a:pP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public class Person {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String name;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boolean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male;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/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Person (String name, 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boolean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male) {</a:t>
            </a:r>
          </a:p>
          <a:p>
            <a:pPr marL="274320" lvl="1" indent="0" eaLnBrk="1" hangingPunct="1">
              <a:lnSpc>
                <a:spcPct val="90000"/>
              </a:lnSpc>
              <a:buNone/>
            </a:pP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/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/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    this.name = name ;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/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    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this.male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= male ;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}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}</a:t>
            </a:r>
          </a:p>
        </p:txBody>
      </p:sp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7F386E8-8D75-4AC6-8C0E-ABC4846B6C99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constructor II</a:t>
            </a:r>
          </a:p>
        </p:txBody>
      </p:sp>
      <p:sp>
        <p:nvSpPr>
          <p:cNvPr id="7" name="Curved Down Arrow 6"/>
          <p:cNvSpPr/>
          <p:nvPr/>
        </p:nvSpPr>
        <p:spPr>
          <a:xfrm rot="10800000" flipH="1">
            <a:off x="2209800" y="5532120"/>
            <a:ext cx="3657600" cy="25908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8200" y="4678678"/>
            <a:ext cx="446532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this </a:t>
            </a:r>
            <a:r>
              <a:rPr lang="en-US" dirty="0" smtClean="0"/>
              <a:t>is needed to resolve ambiguity</a:t>
            </a:r>
            <a:endParaRPr lang="en-US" b="1" dirty="0"/>
          </a:p>
        </p:txBody>
      </p:sp>
      <p:sp>
        <p:nvSpPr>
          <p:cNvPr id="22" name="Curved Down Arrow 21"/>
          <p:cNvSpPr/>
          <p:nvPr/>
        </p:nvSpPr>
        <p:spPr>
          <a:xfrm>
            <a:off x="2057400" y="4175760"/>
            <a:ext cx="3657600" cy="36576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909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Defining a method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A method has the syntax: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 "/>
            </a:pPr>
            <a:r>
              <a:rPr lang="en-US" altLang="en-US" sz="2000" b="1" i="1" dirty="0" smtClean="0">
                <a:solidFill>
                  <a:schemeClr val="hlink"/>
                </a:solidFill>
              </a:rPr>
              <a:t>return-type  method-name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(</a:t>
            </a:r>
            <a:r>
              <a:rPr lang="en-US" altLang="en-US" sz="2000" b="1" i="1" dirty="0" smtClean="0">
                <a:solidFill>
                  <a:schemeClr val="hlink"/>
                </a:solidFill>
              </a:rPr>
              <a:t>parameters</a:t>
            </a: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) {</a:t>
            </a:r>
            <a:r>
              <a:rPr lang="en-US" altLang="en-US" sz="2000" dirty="0" smtClean="0">
                <a:solidFill>
                  <a:schemeClr val="accent2"/>
                </a:solidFill>
              </a:rPr>
              <a:t/>
            </a:r>
            <a:br>
              <a:rPr lang="en-US" altLang="en-US" sz="2000" dirty="0" smtClean="0">
                <a:solidFill>
                  <a:schemeClr val="accent2"/>
                </a:solidFill>
              </a:rPr>
            </a:br>
            <a:r>
              <a:rPr lang="en-US" altLang="en-US" sz="2000" dirty="0" smtClean="0">
                <a:solidFill>
                  <a:schemeClr val="bg2"/>
                </a:solidFill>
              </a:rPr>
              <a:t>    </a:t>
            </a:r>
            <a:r>
              <a:rPr lang="en-US" altLang="en-US" sz="2000" b="1" i="1" dirty="0" smtClean="0">
                <a:solidFill>
                  <a:schemeClr val="hlink"/>
                </a:solidFill>
              </a:rPr>
              <a:t>method-variables</a:t>
            </a:r>
            <a:r>
              <a:rPr lang="en-US" altLang="en-US" sz="2000" dirty="0" smtClean="0">
                <a:solidFill>
                  <a:schemeClr val="bg2"/>
                </a:solidFill>
              </a:rPr>
              <a:t/>
            </a:r>
            <a:br>
              <a:rPr lang="en-US" altLang="en-US" sz="2000" dirty="0" smtClean="0">
                <a:solidFill>
                  <a:schemeClr val="bg2"/>
                </a:solidFill>
              </a:rPr>
            </a:br>
            <a:r>
              <a:rPr lang="en-US" altLang="en-US" sz="2000" dirty="0" smtClean="0">
                <a:solidFill>
                  <a:schemeClr val="bg2"/>
                </a:solidFill>
              </a:rPr>
              <a:t>    </a:t>
            </a:r>
            <a:r>
              <a:rPr lang="en-US" altLang="en-US" sz="2000" b="1" i="1" dirty="0" smtClean="0">
                <a:solidFill>
                  <a:schemeClr val="hlink"/>
                </a:solidFill>
              </a:rPr>
              <a:t>code</a:t>
            </a:r>
            <a:r>
              <a:rPr lang="en-US" altLang="en-US" sz="2000" dirty="0" smtClean="0">
                <a:solidFill>
                  <a:schemeClr val="bg2"/>
                </a:solidFill>
              </a:rPr>
              <a:t/>
            </a:r>
            <a:br>
              <a:rPr lang="en-US" altLang="en-US" sz="2000" dirty="0" smtClean="0">
                <a:solidFill>
                  <a:schemeClr val="bg2"/>
                </a:solidFill>
              </a:rPr>
            </a:br>
            <a:r>
              <a:rPr lang="en-US" altLang="en-US" sz="2000" dirty="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Example: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 "/>
            </a:pPr>
            <a:r>
              <a:rPr lang="en-US" altLang="en-US" sz="20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boolean</a:t>
            </a:r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</a:t>
            </a:r>
            <a:r>
              <a:rPr lang="en-US" altLang="en-US" sz="20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isAdult</a:t>
            </a:r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</a:t>
            </a:r>
            <a:r>
              <a:rPr lang="en-US" altLang="en-US" sz="20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age) {</a:t>
            </a:r>
            <a:b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</a:t>
            </a:r>
            <a:r>
              <a:rPr lang="en-US" altLang="en-US" sz="20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</a:t>
            </a:r>
            <a:r>
              <a:rPr lang="en-US" altLang="en-US" sz="20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magicAge</a:t>
            </a:r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= 21;</a:t>
            </a:r>
            <a:b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return age &gt;= </a:t>
            </a:r>
            <a:r>
              <a:rPr lang="en-US" altLang="en-US" sz="20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magicAge</a:t>
            </a:r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;</a:t>
            </a:r>
            <a:b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Example: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 "/>
            </a:pPr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double average(</a:t>
            </a:r>
            <a:r>
              <a:rPr lang="en-US" altLang="en-US" sz="20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a, </a:t>
            </a:r>
            <a:r>
              <a:rPr lang="en-US" altLang="en-US" sz="20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b) {</a:t>
            </a:r>
            <a:b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return (a + b) / 2.0;</a:t>
            </a:r>
            <a:b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Clr>
                <a:schemeClr val="tx1"/>
              </a:buClr>
              <a:buFontTx/>
              <a:buChar char=" "/>
            </a:pPr>
            <a:endParaRPr lang="en-US" altLang="en-US" sz="2000" dirty="0" smtClean="0">
              <a:solidFill>
                <a:schemeClr val="accent2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17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8EAC768-BE2C-4FCB-B6E5-28FDC284BE29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Methods may have local variables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09713"/>
            <a:ext cx="8534400" cy="4416425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 method may have local (method) variables</a:t>
            </a:r>
          </a:p>
          <a:p>
            <a:pPr eaLnBrk="1" hangingPunct="1"/>
            <a:r>
              <a:rPr lang="en-US" altLang="en-US" dirty="0" smtClean="0"/>
              <a:t>Formal parameters are a kind of local variable</a:t>
            </a:r>
          </a:p>
          <a:p>
            <a:pPr lvl="1" eaLnBrk="1" hangingPunct="1"/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add(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m, 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n) {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sum = m + n;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return sum;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}</a:t>
            </a:r>
            <a:endParaRPr lang="en-US" altLang="en-US" dirty="0" smtClean="0">
              <a:solidFill>
                <a:schemeClr val="bg2">
                  <a:lumMod val="10000"/>
                </a:schemeClr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m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n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</a:rPr>
              <a:t>, and 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sum</a:t>
            </a:r>
            <a:r>
              <a:rPr lang="en-US" altLang="en-US" dirty="0" smtClean="0"/>
              <a:t> are all local variables</a:t>
            </a:r>
          </a:p>
          <a:p>
            <a:pPr lvl="1" eaLnBrk="1" hangingPunct="1"/>
            <a:r>
              <a:rPr lang="en-US" altLang="en-US" dirty="0" smtClean="0"/>
              <a:t>The scope of 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m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n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</a:rPr>
              <a:t>, and 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sum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altLang="en-US" dirty="0" smtClean="0"/>
              <a:t>is the method</a:t>
            </a:r>
          </a:p>
          <a:p>
            <a:pPr lvl="1" eaLnBrk="1" hangingPunct="1"/>
            <a:r>
              <a:rPr lang="en-US" altLang="en-US" dirty="0" smtClean="0"/>
              <a:t>These variables can </a:t>
            </a:r>
            <a:r>
              <a:rPr lang="en-US" altLang="en-US" i="1" dirty="0" smtClean="0"/>
              <a:t>only</a:t>
            </a:r>
            <a:r>
              <a:rPr lang="en-US" altLang="en-US" dirty="0" smtClean="0"/>
              <a:t> be used in the method, </a:t>
            </a:r>
            <a:r>
              <a:rPr lang="en-US" altLang="en-US" i="1" dirty="0" smtClean="0"/>
              <a:t>nowhere else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The </a:t>
            </a:r>
            <a:r>
              <a:rPr lang="en-US" altLang="en-US" i="1" dirty="0" smtClean="0"/>
              <a:t>names</a:t>
            </a:r>
            <a:r>
              <a:rPr lang="en-US" altLang="en-US" dirty="0" smtClean="0"/>
              <a:t> can be re-used elsewhere, for </a:t>
            </a:r>
            <a:r>
              <a:rPr lang="en-US" altLang="en-US" i="1" dirty="0" smtClean="0"/>
              <a:t>other</a:t>
            </a:r>
            <a:r>
              <a:rPr lang="en-US" altLang="en-US" dirty="0" smtClean="0"/>
              <a:t> variables</a:t>
            </a:r>
            <a:endParaRPr lang="en-US" alt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31235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DD6F1AB-9334-46BC-9CD5-08FD5DE29A4A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640638" cy="6905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 smtClean="0"/>
              <a:t>Blocks </a:t>
            </a:r>
            <a:r>
              <a:rPr lang="en-US" altLang="en-US" dirty="0" smtClean="0"/>
              <a:t>(</a:t>
            </a:r>
            <a:r>
              <a:rPr lang="en-US" altLang="en-US" dirty="0" smtClean="0"/>
              <a:t>Compound </a:t>
            </a:r>
            <a:r>
              <a:rPr lang="en-US" altLang="en-US" dirty="0" smtClean="0"/>
              <a:t>statements)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8763"/>
            <a:ext cx="8574088" cy="460375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Inside a method or constructor, whenever you use braces, you are creating a </a:t>
            </a:r>
            <a:r>
              <a:rPr lang="en-US" altLang="en-US" i="1" dirty="0" smtClean="0"/>
              <a:t>block</a:t>
            </a:r>
            <a:r>
              <a:rPr lang="en-US" altLang="en-US" dirty="0" smtClean="0"/>
              <a:t>, or </a:t>
            </a:r>
            <a:r>
              <a:rPr lang="en-US" altLang="en-US" i="1" dirty="0" smtClean="0"/>
              <a:t>compound statement</a:t>
            </a:r>
            <a:r>
              <a:rPr lang="en-US" altLang="en-US" dirty="0" smtClean="0"/>
              <a:t>:</a:t>
            </a:r>
            <a:br>
              <a:rPr lang="en-US" altLang="en-US" dirty="0" smtClean="0"/>
            </a:br>
            <a:endParaRPr lang="en-US" altLang="en-US" dirty="0" smtClean="0"/>
          </a:p>
          <a:p>
            <a:pPr lvl="1" eaLnBrk="1" hangingPunct="1">
              <a:buClr>
                <a:srgbClr val="FFFF99"/>
              </a:buClr>
              <a:buFontTx/>
              <a:buChar char=" "/>
            </a:pP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absoluteValue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n) {</a:t>
            </a:r>
          </a:p>
          <a:p>
            <a:pPr lvl="1" eaLnBrk="1" hangingPunct="1">
              <a:buClr>
                <a:srgbClr val="FFFF99"/>
              </a:buClr>
              <a:buFontTx/>
              <a:buChar char=" "/>
            </a:pP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if (n &lt; 0) {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    return -n;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}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else return n;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}</a:t>
            </a:r>
            <a:endParaRPr lang="en-US" altLang="en-US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919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BF1736D-371D-4F9F-908F-7B067822C7B7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Nested scopes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Clr>
                <a:srgbClr val="FFFF99"/>
              </a:buClr>
              <a:buFontTx/>
              <a:buChar char=" "/>
            </a:pP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1   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fibonacci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limit) {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2      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first = 1;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3      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second = 1;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4      while (first &lt; 1000) {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5          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System.out.print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(first + " ");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6           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next = first + second;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7            first = second;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8           second = next;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9       }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10       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System.out.println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 );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11  }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endParaRPr lang="en-US" altLang="en-US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81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34D6C57-3DE0-4F72-BF30-89FC974B6451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Declarations in a method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524000"/>
            <a:ext cx="8080375" cy="4416425"/>
          </a:xfrm>
          <a:noFill/>
        </p:spPr>
        <p:txBody>
          <a:bodyPr/>
          <a:lstStyle/>
          <a:p>
            <a:pPr eaLnBrk="1" hangingPunct="1"/>
            <a:r>
              <a:rPr lang="en-US" altLang="en-US" dirty="0" smtClean="0"/>
              <a:t>The scope of formal parameters is the entire method</a:t>
            </a:r>
          </a:p>
          <a:p>
            <a:pPr eaLnBrk="1" hangingPunct="1"/>
            <a:r>
              <a:rPr lang="en-US" altLang="en-US" dirty="0" smtClean="0"/>
              <a:t>The scope of a variable in a block starts </a:t>
            </a:r>
            <a:r>
              <a:rPr lang="en-US" altLang="en-US" i="1" dirty="0" smtClean="0"/>
              <a:t>where you define it</a:t>
            </a:r>
            <a:r>
              <a:rPr lang="en-US" altLang="en-US" dirty="0" smtClean="0"/>
              <a:t> and extends </a:t>
            </a:r>
            <a:r>
              <a:rPr lang="en-US" altLang="en-US" i="1" dirty="0" smtClean="0"/>
              <a:t>to the end of the block</a:t>
            </a:r>
          </a:p>
          <a:p>
            <a:pPr eaLnBrk="1" hangingPunct="1">
              <a:buClr>
                <a:srgbClr val="FFFF99"/>
              </a:buClr>
              <a:buFontTx/>
              <a:buChar char=" "/>
            </a:pP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if (x &gt; y) {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larger = x;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}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8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/>
            </a:r>
            <a:br>
              <a:rPr lang="en-US" altLang="en-US" sz="8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else {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larger = y;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}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return larger;</a:t>
            </a:r>
            <a:endParaRPr lang="en-US" altLang="en-US" dirty="0" smtClean="0">
              <a:solidFill>
                <a:schemeClr val="bg2">
                  <a:lumMod val="10000"/>
                </a:schemeClr>
              </a:solidFill>
              <a:latin typeface="Trebuchet MS" pitchFamily="34" charset="0"/>
            </a:endParaRPr>
          </a:p>
          <a:p>
            <a:pPr eaLnBrk="1" hangingPunct="1"/>
            <a:endParaRPr lang="en-US" altLang="en-US" dirty="0" smtClean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438400" y="3505200"/>
            <a:ext cx="2362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953000" y="3777734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Scoped to the if block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2438400" y="4724400"/>
            <a:ext cx="236220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953000" y="5013960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Scoped to the else block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438400" y="5383292"/>
            <a:ext cx="2362200" cy="7127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029200" y="58674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Illegal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056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2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FFED5E6-089B-4A5E-815D-0B7B5201BE19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77974"/>
            <a:ext cx="8001000" cy="48228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for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altLang="en-US" dirty="0" smtClean="0"/>
              <a:t>loop is a special case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You can declare variables in the 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for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altLang="en-US" dirty="0" smtClean="0"/>
              <a:t>statement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The scope of those variables is the entire 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for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altLang="en-US" dirty="0" smtClean="0"/>
              <a:t>loop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This is true even if the loop is not a block</a:t>
            </a:r>
          </a:p>
          <a:p>
            <a:pPr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z="2400" dirty="0" smtClean="0">
                <a:solidFill>
                  <a:srgbClr val="FFFF99"/>
                </a:solidFill>
                <a:latin typeface="Trebuchet MS" pitchFamily="34" charset="0"/>
              </a:rPr>
              <a:t>    </a:t>
            </a:r>
          </a:p>
          <a:p>
            <a:pPr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endParaRPr lang="en-US" altLang="en-US" dirty="0">
              <a:solidFill>
                <a:srgbClr val="FFFF99"/>
              </a:solidFill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void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multiplicationTable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() {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    for (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= 1;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&lt;= 10;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++) {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        for (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j = 1; j &lt;= 10; j++)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           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System.out.print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("  " +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* j);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       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System.out.println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();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    }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}</a:t>
            </a:r>
            <a:r>
              <a:rPr lang="en-US" altLang="en-US" dirty="0" smtClean="0">
                <a:solidFill>
                  <a:schemeClr val="accent2"/>
                </a:solidFill>
              </a:rPr>
              <a:t/>
            </a:r>
            <a:br>
              <a:rPr lang="en-US" altLang="en-US" dirty="0" smtClean="0">
                <a:solidFill>
                  <a:schemeClr val="accent2"/>
                </a:solidFill>
              </a:rPr>
            </a:br>
            <a:r>
              <a:rPr lang="en-US" altLang="en-US" dirty="0" smtClean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91250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Returning a result from a method</a:t>
            </a:r>
          </a:p>
        </p:txBody>
      </p:sp>
      <p:sp>
        <p:nvSpPr>
          <p:cNvPr id="1741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If a method is to return a result, it must specify the </a:t>
            </a:r>
            <a:r>
              <a:rPr lang="en-US" altLang="en-US" i="1" dirty="0" smtClean="0"/>
              <a:t>type</a:t>
            </a:r>
            <a:r>
              <a:rPr lang="en-US" altLang="en-US" dirty="0" smtClean="0"/>
              <a:t> of the result:</a:t>
            </a:r>
          </a:p>
          <a:p>
            <a:pPr lvl="1" eaLnBrk="1" hangingPunct="1"/>
            <a:r>
              <a:rPr lang="en-US" altLang="en-US" b="1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boolean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isAdult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( …</a:t>
            </a:r>
          </a:p>
          <a:p>
            <a:pPr eaLnBrk="1" hangingPunct="1"/>
            <a:r>
              <a:rPr lang="en-US" altLang="en-US" dirty="0" smtClean="0"/>
              <a:t>You must use a 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return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altLang="en-US" dirty="0" smtClean="0"/>
              <a:t>statement to exit the method with a result of the correct type:</a:t>
            </a:r>
          </a:p>
          <a:p>
            <a:pPr lvl="1" eaLnBrk="1" hangingPunct="1"/>
            <a:r>
              <a:rPr lang="en-US" altLang="en-US" b="1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return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age &gt;= 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magicAge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</a:rPr>
              <a:t>;</a:t>
            </a:r>
          </a:p>
          <a:p>
            <a:pPr eaLnBrk="1" hangingPunct="1">
              <a:buFont typeface="Wingdings" pitchFamily="2" charset="2"/>
              <a:buNone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0545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Returning </a:t>
            </a:r>
            <a:r>
              <a:rPr lang="en-US" altLang="en-US" i="1" smtClean="0"/>
              <a:t>no</a:t>
            </a:r>
            <a:r>
              <a:rPr lang="en-US" altLang="en-US" smtClean="0"/>
              <a:t> result from a method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The keyword 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void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altLang="en-US" sz="2400" dirty="0" smtClean="0"/>
              <a:t>is used to indicate that a method doesn’t return a value</a:t>
            </a:r>
          </a:p>
          <a:p>
            <a:pPr eaLnBrk="1" hangingPunct="1"/>
            <a:r>
              <a:rPr lang="en-US" altLang="en-US" sz="2400" dirty="0" smtClean="0"/>
              <a:t>The 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return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altLang="en-US" sz="2400" dirty="0" smtClean="0"/>
              <a:t>statement must not specify a value</a:t>
            </a:r>
          </a:p>
          <a:p>
            <a:pPr eaLnBrk="1" hangingPunct="1"/>
            <a:r>
              <a:rPr lang="en-US" altLang="en-US" sz="2400" dirty="0" smtClean="0"/>
              <a:t>Example: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void </a:t>
            </a:r>
            <a:r>
              <a:rPr lang="en-US" altLang="en-US" sz="20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printAge</a:t>
            </a:r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(String name, </a:t>
            </a:r>
            <a:r>
              <a:rPr lang="en-US" altLang="en-US" sz="20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age) {</a:t>
            </a:r>
            <a:b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</a:t>
            </a:r>
            <a:r>
              <a:rPr lang="en-US" altLang="en-US" sz="20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System.out.println</a:t>
            </a:r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(name + " is " + age + " years old.");</a:t>
            </a:r>
            <a:b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return;</a:t>
            </a:r>
            <a:b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}</a:t>
            </a:r>
          </a:p>
          <a:p>
            <a:pPr eaLnBrk="1" hangingPunct="1">
              <a:buSzTx/>
              <a:buFont typeface="Wingdings" pitchFamily="2" charset="2"/>
              <a:buChar char="§"/>
            </a:pPr>
            <a:r>
              <a:rPr lang="en-US" altLang="en-US" sz="2400" dirty="0" smtClean="0"/>
              <a:t>There are two ways to return from a void method:</a:t>
            </a:r>
          </a:p>
          <a:p>
            <a:pPr lvl="1" eaLnBrk="1" hangingPunct="1">
              <a:buSzTx/>
              <a:buFont typeface="Wingdings" pitchFamily="2" charset="2"/>
              <a:buChar char="§"/>
            </a:pPr>
            <a:r>
              <a:rPr lang="en-US" altLang="en-US" sz="2000" dirty="0" smtClean="0"/>
              <a:t>Execute a return statement</a:t>
            </a:r>
          </a:p>
          <a:p>
            <a:pPr lvl="1" eaLnBrk="1" hangingPunct="1">
              <a:buSzTx/>
              <a:buFont typeface="Wingdings" pitchFamily="2" charset="2"/>
              <a:buChar char="§"/>
            </a:pPr>
            <a:r>
              <a:rPr lang="en-US" altLang="en-US" sz="2000" dirty="0" smtClean="0"/>
              <a:t>Reach the closing brace of the method</a:t>
            </a:r>
          </a:p>
        </p:txBody>
      </p:sp>
    </p:spTree>
    <p:extLst>
      <p:ext uri="{BB962C8B-B14F-4D97-AF65-F5344CB8AC3E}">
        <p14:creationId xmlns:p14="http://schemas.microsoft.com/office/powerpoint/2010/main" val="293839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Hashmaps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 The equivalent of python dictionaries.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With both </a:t>
            </a:r>
            <a:r>
              <a:rPr lang="en-US" dirty="0" err="1" smtClean="0"/>
              <a:t>ArrayLists</a:t>
            </a:r>
            <a:r>
              <a:rPr lang="en-US" dirty="0" smtClean="0"/>
              <a:t> and </a:t>
            </a:r>
            <a:r>
              <a:rPr lang="en-US" dirty="0" err="1" smtClean="0"/>
              <a:t>Hashmaps</a:t>
            </a:r>
            <a:r>
              <a:rPr lang="en-US" dirty="0" smtClean="0"/>
              <a:t>, the syntax only allows for class datatypes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 smtClean="0"/>
              <a:t>ArrayList</a:t>
            </a:r>
            <a:r>
              <a:rPr lang="en-US" dirty="0" smtClean="0"/>
              <a:t>&lt;String&gt; is ok</a:t>
            </a:r>
          </a:p>
          <a:p>
            <a:pPr marL="0" indent="0">
              <a:buNone/>
            </a:pPr>
            <a:r>
              <a:rPr lang="en-US" dirty="0" err="1" smtClean="0"/>
              <a:t>ArrayList</a:t>
            </a:r>
            <a:r>
              <a:rPr lang="en-US" dirty="0" smtClean="0"/>
              <a:t>&lt;</a:t>
            </a:r>
            <a:r>
              <a:rPr lang="en-US" dirty="0" err="1" smtClean="0"/>
              <a:t>int</a:t>
            </a:r>
            <a:r>
              <a:rPr lang="en-US" dirty="0" smtClean="0"/>
              <a:t>&gt; is not ok.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Instead you have to write </a:t>
            </a:r>
            <a:r>
              <a:rPr lang="en-US" dirty="0" err="1" smtClean="0"/>
              <a:t>ArrayList</a:t>
            </a:r>
            <a:r>
              <a:rPr lang="en-US" dirty="0" smtClean="0"/>
              <a:t>&lt;Integer&gt;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Similarly if you have a dictionary in Python that maps string keys to integer values the way to declare that in Java 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HashMap</a:t>
            </a:r>
            <a:r>
              <a:rPr lang="en-US" dirty="0" smtClean="0"/>
              <a:t>&lt;String, Integer&gt; and not </a:t>
            </a:r>
            <a:r>
              <a:rPr lang="en-US" dirty="0" err="1" smtClean="0"/>
              <a:t>HashMap</a:t>
            </a:r>
            <a:r>
              <a:rPr lang="en-US" dirty="0" smtClean="0"/>
              <a:t>&lt;String, </a:t>
            </a:r>
            <a:r>
              <a:rPr lang="en-US" dirty="0" err="1" smtClean="0"/>
              <a:t>int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579A14-3263-4E9C-9E8A-6761EB6246E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904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EACF007-ACBD-4EE8-888D-D17DF6F5492B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Sending messages to objects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153400" cy="48006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We don’t perform operations on objects, we “talk” to them</a:t>
            </a:r>
          </a:p>
          <a:p>
            <a:pPr lvl="1" eaLnBrk="1" hangingPunct="1"/>
            <a:r>
              <a:rPr lang="en-US" altLang="en-US" sz="2000" dirty="0" smtClean="0"/>
              <a:t>This is called </a:t>
            </a:r>
            <a:r>
              <a:rPr lang="en-US" altLang="en-US" sz="2000" dirty="0" smtClean="0">
                <a:solidFill>
                  <a:schemeClr val="tx2"/>
                </a:solidFill>
              </a:rPr>
              <a:t>sending a message</a:t>
            </a:r>
            <a:r>
              <a:rPr lang="en-US" altLang="en-US" sz="2000" dirty="0" smtClean="0"/>
              <a:t> to the object</a:t>
            </a:r>
          </a:p>
          <a:p>
            <a:pPr eaLnBrk="1" hangingPunct="1"/>
            <a:r>
              <a:rPr lang="en-US" altLang="en-US" sz="2400" dirty="0" smtClean="0"/>
              <a:t>A message looks like this:</a:t>
            </a:r>
          </a:p>
          <a:p>
            <a:pPr lvl="1" eaLnBrk="1" hangingPunct="1">
              <a:buClr>
                <a:srgbClr val="99CCFF"/>
              </a:buClr>
              <a:buFontTx/>
              <a:buChar char=" "/>
            </a:pPr>
            <a:r>
              <a:rPr lang="en-US" altLang="en-US" b="1" i="1" dirty="0" err="1" smtClean="0">
                <a:solidFill>
                  <a:schemeClr val="accent1"/>
                </a:solidFill>
              </a:rPr>
              <a:t>object</a:t>
            </a:r>
            <a:r>
              <a:rPr lang="en-US" altLang="en-US" dirty="0" err="1" smtClean="0">
                <a:latin typeface="Trebuchet MS" pitchFamily="34" charset="0"/>
              </a:rPr>
              <a:t>.</a:t>
            </a:r>
            <a:r>
              <a:rPr lang="en-US" altLang="en-US" b="1" i="1" dirty="0" err="1" smtClean="0">
                <a:solidFill>
                  <a:schemeClr val="folHlink"/>
                </a:solidFill>
              </a:rPr>
              <a:t>method</a:t>
            </a:r>
            <a:r>
              <a:rPr lang="en-US" altLang="en-US" dirty="0" smtClean="0">
                <a:latin typeface="Trebuchet MS" pitchFamily="34" charset="0"/>
              </a:rPr>
              <a:t>(</a:t>
            </a:r>
            <a:r>
              <a:rPr lang="en-US" altLang="en-US" b="1" i="1" dirty="0" smtClean="0">
                <a:solidFill>
                  <a:schemeClr val="tx2"/>
                </a:solidFill>
              </a:rPr>
              <a:t>extra information</a:t>
            </a:r>
            <a:r>
              <a:rPr lang="en-US" altLang="en-US" dirty="0" smtClean="0">
                <a:latin typeface="Trebuchet MS" pitchFamily="34" charset="0"/>
              </a:rPr>
              <a:t>)</a:t>
            </a:r>
            <a:endParaRPr lang="en-US" altLang="en-US" sz="2000" dirty="0" smtClean="0">
              <a:latin typeface="Trebuchet MS" pitchFamily="34" charset="0"/>
            </a:endParaRPr>
          </a:p>
          <a:p>
            <a:pPr lvl="2" eaLnBrk="1" hangingPunct="1">
              <a:buClr>
                <a:schemeClr val="tx1"/>
              </a:buClr>
              <a:buFont typeface="Times" charset="0"/>
              <a:buChar char="•"/>
            </a:pPr>
            <a:r>
              <a:rPr lang="en-US" altLang="en-US" dirty="0" smtClean="0"/>
              <a:t>The </a:t>
            </a:r>
            <a:r>
              <a:rPr lang="en-US" altLang="en-US" b="1" i="1" dirty="0" smtClean="0">
                <a:solidFill>
                  <a:schemeClr val="accent1"/>
                </a:solidFill>
              </a:rPr>
              <a:t>object</a:t>
            </a:r>
            <a:r>
              <a:rPr lang="en-US" altLang="en-US" dirty="0" smtClean="0"/>
              <a:t> is the thing we are talking to</a:t>
            </a:r>
          </a:p>
          <a:p>
            <a:pPr lvl="2" eaLnBrk="1" hangingPunct="1">
              <a:buClr>
                <a:schemeClr val="tx1"/>
              </a:buClr>
              <a:buFont typeface="Times" charset="0"/>
              <a:buChar char="•"/>
            </a:pPr>
            <a:r>
              <a:rPr lang="en-US" altLang="en-US" dirty="0" smtClean="0"/>
              <a:t>The </a:t>
            </a:r>
            <a:r>
              <a:rPr lang="en-US" altLang="en-US" b="1" i="1" dirty="0" smtClean="0">
                <a:solidFill>
                  <a:schemeClr val="folHlink"/>
                </a:solidFill>
              </a:rPr>
              <a:t>method</a:t>
            </a:r>
            <a:r>
              <a:rPr lang="en-US" altLang="en-US" dirty="0" smtClean="0"/>
              <a:t> is a name of the action we want the object to take</a:t>
            </a:r>
          </a:p>
          <a:p>
            <a:pPr lvl="2" eaLnBrk="1" hangingPunct="1">
              <a:buClr>
                <a:schemeClr val="tx1"/>
              </a:buClr>
              <a:buFont typeface="Times" charset="0"/>
              <a:buChar char="•"/>
            </a:pPr>
            <a:r>
              <a:rPr lang="en-US" altLang="en-US" dirty="0" smtClean="0"/>
              <a:t>The </a:t>
            </a:r>
            <a:r>
              <a:rPr lang="en-US" altLang="en-US" b="1" i="1" dirty="0" smtClean="0">
                <a:solidFill>
                  <a:schemeClr val="tx2"/>
                </a:solidFill>
              </a:rPr>
              <a:t>extra information</a:t>
            </a:r>
            <a:r>
              <a:rPr lang="en-US" altLang="en-US" dirty="0" smtClean="0"/>
              <a:t> is anything required by the method in order to do its job</a:t>
            </a:r>
            <a:endParaRPr lang="en-US" altLang="en-US" sz="1800" dirty="0" smtClean="0">
              <a:latin typeface="Trebuchet MS" pitchFamily="34" charset="0"/>
            </a:endParaRPr>
          </a:p>
          <a:p>
            <a:pPr eaLnBrk="1" hangingPunct="1"/>
            <a:r>
              <a:rPr lang="en-US" altLang="en-US" sz="2400" dirty="0" smtClean="0"/>
              <a:t>Examples: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sz="2000" dirty="0" smtClean="0">
                <a:latin typeface="Trebuchet MS" pitchFamily="34" charset="0"/>
              </a:rPr>
              <a:t>  </a:t>
            </a:r>
            <a:r>
              <a:rPr lang="en-US" altLang="en-US" sz="2000" dirty="0" err="1" smtClean="0">
                <a:solidFill>
                  <a:schemeClr val="accent1"/>
                </a:solidFill>
                <a:latin typeface="Trebuchet MS" pitchFamily="34" charset="0"/>
              </a:rPr>
              <a:t>g</a:t>
            </a:r>
            <a:r>
              <a:rPr lang="en-US" altLang="en-US" sz="2000" dirty="0" err="1" smtClean="0">
                <a:latin typeface="Trebuchet MS" pitchFamily="34" charset="0"/>
              </a:rPr>
              <a:t>.</a:t>
            </a:r>
            <a:r>
              <a:rPr lang="en-US" altLang="en-US" sz="2000" dirty="0" err="1" smtClean="0">
                <a:solidFill>
                  <a:schemeClr val="folHlink"/>
                </a:solidFill>
                <a:latin typeface="Trebuchet MS" pitchFamily="34" charset="0"/>
              </a:rPr>
              <a:t>setColor</a:t>
            </a:r>
            <a:r>
              <a:rPr lang="en-US" altLang="en-US" sz="2000" dirty="0" smtClean="0">
                <a:latin typeface="Trebuchet MS" pitchFamily="34" charset="0"/>
              </a:rPr>
              <a:t>(</a:t>
            </a:r>
            <a:r>
              <a:rPr lang="en-US" altLang="en-US" sz="2000" dirty="0" err="1" smtClean="0">
                <a:solidFill>
                  <a:schemeClr val="tx2"/>
                </a:solidFill>
                <a:latin typeface="Trebuchet MS" pitchFamily="34" charset="0"/>
              </a:rPr>
              <a:t>Color.pink</a:t>
            </a:r>
            <a:r>
              <a:rPr lang="en-US" altLang="en-US" sz="2000" dirty="0" smtClean="0">
                <a:latin typeface="Trebuchet MS" pitchFamily="34" charset="0"/>
              </a:rPr>
              <a:t>);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n-US" altLang="en-US" sz="2000" dirty="0" smtClean="0">
                <a:latin typeface="Trebuchet MS" pitchFamily="34" charset="0"/>
              </a:rPr>
              <a:t>  </a:t>
            </a:r>
            <a:r>
              <a:rPr lang="en-US" altLang="en-US" sz="2000" dirty="0" err="1" smtClean="0">
                <a:latin typeface="Trebuchet MS" pitchFamily="34" charset="0"/>
              </a:rPr>
              <a:t>amountOfRed</a:t>
            </a:r>
            <a:r>
              <a:rPr lang="en-US" altLang="en-US" sz="2000" dirty="0" smtClean="0">
                <a:latin typeface="Trebuchet MS" pitchFamily="34" charset="0"/>
              </a:rPr>
              <a:t> = </a:t>
            </a:r>
            <a:r>
              <a:rPr lang="en-US" altLang="en-US" sz="2000" dirty="0" err="1" smtClean="0">
                <a:solidFill>
                  <a:schemeClr val="accent1"/>
                </a:solidFill>
                <a:latin typeface="Trebuchet MS" pitchFamily="34" charset="0"/>
              </a:rPr>
              <a:t>Color.pink</a:t>
            </a:r>
            <a:r>
              <a:rPr lang="en-US" altLang="en-US" sz="2000" dirty="0" err="1" smtClean="0">
                <a:latin typeface="Trebuchet MS" pitchFamily="34" charset="0"/>
              </a:rPr>
              <a:t>.</a:t>
            </a:r>
            <a:r>
              <a:rPr lang="en-US" altLang="en-US" sz="2000" dirty="0" err="1" smtClean="0">
                <a:solidFill>
                  <a:schemeClr val="folHlink"/>
                </a:solidFill>
                <a:latin typeface="Trebuchet MS" pitchFamily="34" charset="0"/>
              </a:rPr>
              <a:t>getRed</a:t>
            </a:r>
            <a:r>
              <a:rPr lang="en-US" altLang="en-US" sz="2000" dirty="0" smtClean="0">
                <a:latin typeface="Trebuchet MS" pitchFamily="34" charset="0"/>
              </a:rPr>
              <a:t>( );</a:t>
            </a:r>
          </a:p>
        </p:txBody>
      </p:sp>
    </p:spTree>
    <p:extLst>
      <p:ext uri="{BB962C8B-B14F-4D97-AF65-F5344CB8AC3E}">
        <p14:creationId xmlns:p14="http://schemas.microsoft.com/office/powerpoint/2010/main" val="908926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ACAEF85-1604-442F-9694-BD10EE8B3482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Putting it all together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4203700" cy="4760913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Char char=" "/>
            </a:pP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class Person {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endParaRPr lang="en-US" altLang="en-US" sz="2400" dirty="0" smtClean="0">
              <a:solidFill>
                <a:schemeClr val="bg2">
                  <a:lumMod val="10000"/>
                </a:schemeClr>
              </a:solidFill>
              <a:latin typeface="Trebuchet MS" pitchFamily="34" charset="0"/>
            </a:endParaRPr>
          </a:p>
          <a:p>
            <a:pPr eaLnBrk="1" hangingPunct="1">
              <a:buClr>
                <a:schemeClr val="tx1"/>
              </a:buClr>
              <a:buFontTx/>
              <a:buChar char=" "/>
            </a:pP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// fields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String name;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int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age;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endParaRPr lang="en-US" altLang="en-US" sz="2400" dirty="0" smtClean="0">
              <a:solidFill>
                <a:schemeClr val="bg2">
                  <a:lumMod val="10000"/>
                </a:schemeClr>
              </a:solidFill>
              <a:latin typeface="Trebuchet MS" pitchFamily="34" charset="0"/>
            </a:endParaRPr>
          </a:p>
          <a:p>
            <a:pPr eaLnBrk="1" hangingPunct="1">
              <a:buClr>
                <a:schemeClr val="tx1"/>
              </a:buClr>
              <a:buFontTx/>
              <a:buChar char=" "/>
            </a:pP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// constructor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Person(String name) {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this.name = name;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age = 0;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}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51388" y="1371600"/>
            <a:ext cx="4203700" cy="4760913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Char char=" "/>
            </a:pP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// methods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String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getName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() {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return name;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}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endParaRPr lang="en-US" altLang="en-US" sz="2400" dirty="0" smtClean="0">
              <a:solidFill>
                <a:schemeClr val="bg2">
                  <a:lumMod val="10000"/>
                </a:schemeClr>
              </a:solidFill>
              <a:latin typeface="Trebuchet MS" pitchFamily="34" charset="0"/>
            </a:endParaRPr>
          </a:p>
          <a:p>
            <a:pPr eaLnBrk="1" hangingPunct="1">
              <a:buClr>
                <a:schemeClr val="tx1"/>
              </a:buClr>
              <a:buFontTx/>
              <a:buChar char=" "/>
            </a:pP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void birthday() {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age = age + 1;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System.out.println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   "Happy birthday!");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}</a:t>
            </a:r>
          </a:p>
          <a:p>
            <a:pPr eaLnBrk="1" hangingPunct="1">
              <a:buClr>
                <a:schemeClr val="tx1"/>
              </a:buClr>
              <a:buFontTx/>
              <a:buChar char=" "/>
            </a:pP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}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</a:rPr>
              <a:t>  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4648200" y="1600200"/>
            <a:ext cx="0" cy="4724400"/>
          </a:xfrm>
          <a:prstGeom prst="line">
            <a:avLst/>
          </a:prstGeom>
          <a:noFill/>
          <a:ln w="3175">
            <a:solidFill>
              <a:schemeClr val="tx1"/>
            </a:solidFill>
            <a:round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534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76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bldLvl="5" autoUpdateAnimBg="0"/>
      <p:bldP spid="27652" grpId="0" build="p" bldLvl="4" autoUpdateAnimBg="0"/>
      <p:bldP spid="27653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D57CE10-42F7-4024-AF47-6FB3F63308B2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Using our new class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4963"/>
            <a:ext cx="8574088" cy="42941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Person john;</a:t>
            </a:r>
          </a:p>
          <a:p>
            <a:pPr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john = new Person("John Smith");</a:t>
            </a:r>
            <a:b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endParaRPr lang="en-US" altLang="en-US" dirty="0" smtClean="0">
              <a:solidFill>
                <a:schemeClr val="bg2">
                  <a:lumMod val="10000"/>
                </a:schemeClr>
              </a:solidFill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System.out.print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(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john.getName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());</a:t>
            </a:r>
          </a:p>
          <a:p>
            <a:pPr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System.out.println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(" is having a birthday!");</a:t>
            </a:r>
          </a:p>
          <a:p>
            <a:pPr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john.birthday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();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dirty="0" smtClean="0">
              <a:solidFill>
                <a:schemeClr val="accent2"/>
              </a:solidFill>
              <a:latin typeface="Trebuchet MS" pitchFamily="34" charset="0"/>
            </a:endParaRPr>
          </a:p>
          <a:p>
            <a:pPr eaLnBrk="1" hangingPunct="1">
              <a:lnSpc>
                <a:spcPct val="90000"/>
              </a:lnSpc>
              <a:buSzTx/>
              <a:buFont typeface="Wingdings" pitchFamily="2" charset="2"/>
              <a:buChar char="§"/>
            </a:pPr>
            <a:r>
              <a:rPr lang="en-US" altLang="en-US" dirty="0" smtClean="0"/>
              <a:t>Of course, this code must </a:t>
            </a:r>
            <a:r>
              <a:rPr lang="en-US" altLang="en-US" i="1" dirty="0" smtClean="0"/>
              <a:t>also</a:t>
            </a:r>
            <a:r>
              <a:rPr lang="en-US" altLang="en-US" dirty="0" smtClean="0"/>
              <a:t> be inside a class!</a:t>
            </a:r>
            <a:r>
              <a:rPr lang="en-US" altLang="en-US" dirty="0" smtClean="0">
                <a:latin typeface="Trebuchet MS" pitchFamily="34" charset="0"/>
              </a:rPr>
              <a:t/>
            </a:r>
            <a:br>
              <a:rPr lang="en-US" altLang="en-US" dirty="0" smtClean="0">
                <a:latin typeface="Trebuchet MS" pitchFamily="34" charset="0"/>
              </a:rPr>
            </a:br>
            <a:endParaRPr lang="en-US" altLang="en-US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09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73510DF-8597-417C-9075-AB4A104CA82F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Diagram of program structure</a:t>
            </a:r>
          </a:p>
        </p:txBody>
      </p:sp>
      <p:sp>
        <p:nvSpPr>
          <p:cNvPr id="28688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5257800" y="4114800"/>
            <a:ext cx="2895600" cy="21336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A program consists of one or more classes</a:t>
            </a:r>
          </a:p>
          <a:p>
            <a:pPr eaLnBrk="1" hangingPunct="1"/>
            <a:r>
              <a:rPr lang="en-US" altLang="en-US" sz="2000" smtClean="0"/>
              <a:t>Typically, each class is in a separate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.java</a:t>
            </a:r>
            <a:r>
              <a:rPr lang="en-US" altLang="en-US" sz="2000" smtClean="0"/>
              <a:t> file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838200" y="1295400"/>
            <a:ext cx="7467600" cy="5029200"/>
            <a:chOff x="528" y="816"/>
            <a:chExt cx="4704" cy="3168"/>
          </a:xfrm>
        </p:grpSpPr>
        <p:sp>
          <p:nvSpPr>
            <p:cNvPr id="22565" name="Rectangle 4"/>
            <p:cNvSpPr>
              <a:spLocks noChangeArrowheads="1"/>
            </p:cNvSpPr>
            <p:nvPr/>
          </p:nvSpPr>
          <p:spPr bwMode="auto">
            <a:xfrm>
              <a:off x="528" y="960"/>
              <a:ext cx="4704" cy="3024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66" name="Text Box 5"/>
            <p:cNvSpPr txBox="1">
              <a:spLocks noChangeArrowheads="1"/>
            </p:cNvSpPr>
            <p:nvPr/>
          </p:nvSpPr>
          <p:spPr bwMode="auto">
            <a:xfrm>
              <a:off x="2496" y="816"/>
              <a:ext cx="720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Trebuchet MS" pitchFamily="34" charset="0"/>
                </a:rPr>
                <a:t>Program</a:t>
              </a:r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>
            <a:off x="1214438" y="1900238"/>
            <a:ext cx="6710362" cy="4195762"/>
            <a:chOff x="765" y="1197"/>
            <a:chExt cx="4227" cy="2643"/>
          </a:xfrm>
        </p:grpSpPr>
        <p:sp>
          <p:nvSpPr>
            <p:cNvPr id="22557" name="AutoShape 6"/>
            <p:cNvSpPr>
              <a:spLocks noChangeArrowheads="1"/>
            </p:cNvSpPr>
            <p:nvPr/>
          </p:nvSpPr>
          <p:spPr bwMode="auto">
            <a:xfrm>
              <a:off x="765" y="1197"/>
              <a:ext cx="2451" cy="2643"/>
            </a:xfrm>
            <a:prstGeom prst="flowChartDocumen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58" name="AutoShape 7"/>
            <p:cNvSpPr>
              <a:spLocks noChangeArrowheads="1"/>
            </p:cNvSpPr>
            <p:nvPr/>
          </p:nvSpPr>
          <p:spPr bwMode="auto">
            <a:xfrm>
              <a:off x="3600" y="1200"/>
              <a:ext cx="528" cy="528"/>
            </a:xfrm>
            <a:prstGeom prst="flowChartDocumen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59" name="AutoShape 8"/>
            <p:cNvSpPr>
              <a:spLocks noChangeArrowheads="1"/>
            </p:cNvSpPr>
            <p:nvPr/>
          </p:nvSpPr>
          <p:spPr bwMode="auto">
            <a:xfrm>
              <a:off x="3600" y="1920"/>
              <a:ext cx="528" cy="528"/>
            </a:xfrm>
            <a:prstGeom prst="flowChartDocumen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60" name="AutoShape 9"/>
            <p:cNvSpPr>
              <a:spLocks noChangeArrowheads="1"/>
            </p:cNvSpPr>
            <p:nvPr/>
          </p:nvSpPr>
          <p:spPr bwMode="auto">
            <a:xfrm>
              <a:off x="4464" y="1200"/>
              <a:ext cx="528" cy="528"/>
            </a:xfrm>
            <a:prstGeom prst="flowChartDocument">
              <a:avLst/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61" name="Text Box 11"/>
            <p:cNvSpPr txBox="1">
              <a:spLocks noChangeArrowheads="1"/>
            </p:cNvSpPr>
            <p:nvPr/>
          </p:nvSpPr>
          <p:spPr bwMode="auto">
            <a:xfrm>
              <a:off x="768" y="1200"/>
              <a:ext cx="38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Trebuchet MS" pitchFamily="34" charset="0"/>
                </a:rPr>
                <a:t>File</a:t>
              </a:r>
            </a:p>
          </p:txBody>
        </p:sp>
        <p:sp>
          <p:nvSpPr>
            <p:cNvPr id="22562" name="Text Box 12"/>
            <p:cNvSpPr txBox="1">
              <a:spLocks noChangeArrowheads="1"/>
            </p:cNvSpPr>
            <p:nvPr/>
          </p:nvSpPr>
          <p:spPr bwMode="auto">
            <a:xfrm>
              <a:off x="3648" y="1200"/>
              <a:ext cx="3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Trebuchet MS" pitchFamily="34" charset="0"/>
                </a:rPr>
                <a:t>File</a:t>
              </a:r>
            </a:p>
          </p:txBody>
        </p:sp>
        <p:sp>
          <p:nvSpPr>
            <p:cNvPr id="22563" name="Text Box 13"/>
            <p:cNvSpPr txBox="1">
              <a:spLocks noChangeArrowheads="1"/>
            </p:cNvSpPr>
            <p:nvPr/>
          </p:nvSpPr>
          <p:spPr bwMode="auto">
            <a:xfrm>
              <a:off x="3648" y="1920"/>
              <a:ext cx="3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Trebuchet MS" pitchFamily="34" charset="0"/>
                </a:rPr>
                <a:t>File</a:t>
              </a:r>
            </a:p>
          </p:txBody>
        </p:sp>
        <p:sp>
          <p:nvSpPr>
            <p:cNvPr id="22564" name="Text Box 14"/>
            <p:cNvSpPr txBox="1">
              <a:spLocks noChangeArrowheads="1"/>
            </p:cNvSpPr>
            <p:nvPr/>
          </p:nvSpPr>
          <p:spPr bwMode="auto">
            <a:xfrm>
              <a:off x="4512" y="1200"/>
              <a:ext cx="33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Trebuchet MS" pitchFamily="34" charset="0"/>
                </a:rPr>
                <a:t>File</a:t>
              </a:r>
            </a:p>
          </p:txBody>
        </p: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1371600" y="2152650"/>
            <a:ext cx="3505200" cy="2952750"/>
            <a:chOff x="864" y="1356"/>
            <a:chExt cx="2208" cy="1860"/>
          </a:xfrm>
        </p:grpSpPr>
        <p:sp>
          <p:nvSpPr>
            <p:cNvPr id="22555" name="AutoShape 17"/>
            <p:cNvSpPr>
              <a:spLocks noChangeArrowheads="1"/>
            </p:cNvSpPr>
            <p:nvPr/>
          </p:nvSpPr>
          <p:spPr bwMode="auto">
            <a:xfrm>
              <a:off x="864" y="1392"/>
              <a:ext cx="2208" cy="1824"/>
            </a:xfrm>
            <a:prstGeom prst="flowChartAlternateProcess">
              <a:avLst/>
            </a:prstGeom>
            <a:solidFill>
              <a:srgbClr val="FFCC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56" name="Text Box 18"/>
            <p:cNvSpPr txBox="1">
              <a:spLocks noChangeArrowheads="1"/>
            </p:cNvSpPr>
            <p:nvPr/>
          </p:nvSpPr>
          <p:spPr bwMode="auto">
            <a:xfrm>
              <a:off x="960" y="1356"/>
              <a:ext cx="48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2000">
                  <a:latin typeface="Trebuchet MS" pitchFamily="34" charset="0"/>
                </a:rPr>
                <a:t>Class</a:t>
              </a:r>
            </a:p>
          </p:txBody>
        </p:sp>
      </p:grpSp>
      <p:grpSp>
        <p:nvGrpSpPr>
          <p:cNvPr id="5" name="Group 38"/>
          <p:cNvGrpSpPr>
            <a:grpSpLocks/>
          </p:cNvGrpSpPr>
          <p:nvPr/>
        </p:nvGrpSpPr>
        <p:grpSpPr bwMode="auto">
          <a:xfrm>
            <a:off x="1676400" y="2514600"/>
            <a:ext cx="2971800" cy="336550"/>
            <a:chOff x="1056" y="1584"/>
            <a:chExt cx="1872" cy="212"/>
          </a:xfrm>
        </p:grpSpPr>
        <p:sp>
          <p:nvSpPr>
            <p:cNvPr id="22553" name="AutoShape 19"/>
            <p:cNvSpPr>
              <a:spLocks noChangeArrowheads="1"/>
            </p:cNvSpPr>
            <p:nvPr/>
          </p:nvSpPr>
          <p:spPr bwMode="auto">
            <a:xfrm>
              <a:off x="1056" y="1584"/>
              <a:ext cx="1872" cy="192"/>
            </a:xfrm>
            <a:prstGeom prst="flowChartProcess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54" name="Text Box 20"/>
            <p:cNvSpPr txBox="1">
              <a:spLocks noChangeArrowheads="1"/>
            </p:cNvSpPr>
            <p:nvPr/>
          </p:nvSpPr>
          <p:spPr bwMode="auto">
            <a:xfrm>
              <a:off x="1056" y="1584"/>
              <a:ext cx="67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Trebuchet MS" pitchFamily="34" charset="0"/>
                </a:rPr>
                <a:t>Variables</a:t>
              </a:r>
            </a:p>
          </p:txBody>
        </p:sp>
      </p:grpSp>
      <p:grpSp>
        <p:nvGrpSpPr>
          <p:cNvPr id="6" name="Group 39"/>
          <p:cNvGrpSpPr>
            <a:grpSpLocks/>
          </p:cNvGrpSpPr>
          <p:nvPr/>
        </p:nvGrpSpPr>
        <p:grpSpPr bwMode="auto">
          <a:xfrm>
            <a:off x="1676400" y="2971800"/>
            <a:ext cx="2971800" cy="762000"/>
            <a:chOff x="1056" y="1872"/>
            <a:chExt cx="1872" cy="480"/>
          </a:xfrm>
        </p:grpSpPr>
        <p:sp>
          <p:nvSpPr>
            <p:cNvPr id="22551" name="AutoShape 21"/>
            <p:cNvSpPr>
              <a:spLocks noChangeArrowheads="1"/>
            </p:cNvSpPr>
            <p:nvPr/>
          </p:nvSpPr>
          <p:spPr bwMode="auto">
            <a:xfrm>
              <a:off x="1056" y="1872"/>
              <a:ext cx="1872" cy="480"/>
            </a:xfrm>
            <a:prstGeom prst="flowChartProcess">
              <a:avLst/>
            </a:prstGeom>
            <a:solidFill>
              <a:srgbClr val="CCCC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52" name="Text Box 23"/>
            <p:cNvSpPr txBox="1">
              <a:spLocks noChangeArrowheads="1"/>
            </p:cNvSpPr>
            <p:nvPr/>
          </p:nvSpPr>
          <p:spPr bwMode="auto">
            <a:xfrm>
              <a:off x="1056" y="1872"/>
              <a:ext cx="8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Trebuchet MS" pitchFamily="34" charset="0"/>
                </a:rPr>
                <a:t>Constructors</a:t>
              </a:r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1676400" y="3886200"/>
            <a:ext cx="2971800" cy="838200"/>
            <a:chOff x="1056" y="2448"/>
            <a:chExt cx="1872" cy="528"/>
          </a:xfrm>
        </p:grpSpPr>
        <p:sp>
          <p:nvSpPr>
            <p:cNvPr id="22549" name="AutoShape 26"/>
            <p:cNvSpPr>
              <a:spLocks noChangeArrowheads="1"/>
            </p:cNvSpPr>
            <p:nvPr/>
          </p:nvSpPr>
          <p:spPr bwMode="auto">
            <a:xfrm>
              <a:off x="1056" y="2448"/>
              <a:ext cx="1872" cy="528"/>
            </a:xfrm>
            <a:prstGeom prst="flowChartProcess">
              <a:avLst/>
            </a:prstGeom>
            <a:solidFill>
              <a:srgbClr val="CCFFCC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50" name="Text Box 27"/>
            <p:cNvSpPr txBox="1">
              <a:spLocks noChangeArrowheads="1"/>
            </p:cNvSpPr>
            <p:nvPr/>
          </p:nvSpPr>
          <p:spPr bwMode="auto">
            <a:xfrm>
              <a:off x="1056" y="2448"/>
              <a:ext cx="62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Trebuchet MS" pitchFamily="34" charset="0"/>
                </a:rPr>
                <a:t>Methods</a:t>
              </a:r>
            </a:p>
          </p:txBody>
        </p:sp>
      </p:grp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3048000" y="3028950"/>
            <a:ext cx="1447800" cy="1295400"/>
            <a:chOff x="1920" y="1920"/>
            <a:chExt cx="912" cy="816"/>
          </a:xfrm>
        </p:grpSpPr>
        <p:sp>
          <p:nvSpPr>
            <p:cNvPr id="22545" name="AutoShape 32"/>
            <p:cNvSpPr>
              <a:spLocks noChangeArrowheads="1"/>
            </p:cNvSpPr>
            <p:nvPr/>
          </p:nvSpPr>
          <p:spPr bwMode="auto">
            <a:xfrm>
              <a:off x="1920" y="1920"/>
              <a:ext cx="912" cy="192"/>
            </a:xfrm>
            <a:prstGeom prst="flowChartProcess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46" name="Text Box 33"/>
            <p:cNvSpPr txBox="1">
              <a:spLocks noChangeArrowheads="1"/>
            </p:cNvSpPr>
            <p:nvPr/>
          </p:nvSpPr>
          <p:spPr bwMode="auto">
            <a:xfrm>
              <a:off x="1920" y="1920"/>
              <a:ext cx="67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Trebuchet MS" pitchFamily="34" charset="0"/>
                </a:rPr>
                <a:t>Variables</a:t>
              </a:r>
            </a:p>
          </p:txBody>
        </p:sp>
        <p:sp>
          <p:nvSpPr>
            <p:cNvPr id="22547" name="AutoShape 34"/>
            <p:cNvSpPr>
              <a:spLocks noChangeArrowheads="1"/>
            </p:cNvSpPr>
            <p:nvPr/>
          </p:nvSpPr>
          <p:spPr bwMode="auto">
            <a:xfrm>
              <a:off x="1920" y="2524"/>
              <a:ext cx="912" cy="192"/>
            </a:xfrm>
            <a:prstGeom prst="flowChartProcess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48" name="Text Box 35"/>
            <p:cNvSpPr txBox="1">
              <a:spLocks noChangeArrowheads="1"/>
            </p:cNvSpPr>
            <p:nvPr/>
          </p:nvSpPr>
          <p:spPr bwMode="auto">
            <a:xfrm>
              <a:off x="1920" y="2524"/>
              <a:ext cx="672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Trebuchet MS" pitchFamily="34" charset="0"/>
                </a:rPr>
                <a:t>Variables</a:t>
              </a:r>
            </a:p>
          </p:txBody>
        </p:sp>
      </p:grpSp>
      <p:grpSp>
        <p:nvGrpSpPr>
          <p:cNvPr id="9" name="Group 47"/>
          <p:cNvGrpSpPr>
            <a:grpSpLocks/>
          </p:cNvGrpSpPr>
          <p:nvPr/>
        </p:nvGrpSpPr>
        <p:grpSpPr bwMode="auto">
          <a:xfrm>
            <a:off x="3048000" y="3381375"/>
            <a:ext cx="1447800" cy="1295400"/>
            <a:chOff x="4704" y="1824"/>
            <a:chExt cx="912" cy="816"/>
          </a:xfrm>
        </p:grpSpPr>
        <p:sp>
          <p:nvSpPr>
            <p:cNvPr id="22541" name="AutoShape 43"/>
            <p:cNvSpPr>
              <a:spLocks noChangeArrowheads="1"/>
            </p:cNvSpPr>
            <p:nvPr/>
          </p:nvSpPr>
          <p:spPr bwMode="auto">
            <a:xfrm>
              <a:off x="4704" y="1824"/>
              <a:ext cx="912" cy="192"/>
            </a:xfrm>
            <a:prstGeom prst="flowChartProcess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42" name="Text Box 44"/>
            <p:cNvSpPr txBox="1">
              <a:spLocks noChangeArrowheads="1"/>
            </p:cNvSpPr>
            <p:nvPr/>
          </p:nvSpPr>
          <p:spPr bwMode="auto">
            <a:xfrm>
              <a:off x="4704" y="1824"/>
              <a:ext cx="864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Trebuchet MS" pitchFamily="34" charset="0"/>
                </a:rPr>
                <a:t>Statements</a:t>
              </a:r>
            </a:p>
          </p:txBody>
        </p:sp>
        <p:sp>
          <p:nvSpPr>
            <p:cNvPr id="22543" name="AutoShape 45"/>
            <p:cNvSpPr>
              <a:spLocks noChangeArrowheads="1"/>
            </p:cNvSpPr>
            <p:nvPr/>
          </p:nvSpPr>
          <p:spPr bwMode="auto">
            <a:xfrm>
              <a:off x="4704" y="2428"/>
              <a:ext cx="912" cy="192"/>
            </a:xfrm>
            <a:prstGeom prst="flowChartProcess">
              <a:avLst/>
            </a:prstGeom>
            <a:solidFill>
              <a:srgbClr val="FFCC66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US" altLang="en-US" sz="2400">
                <a:latin typeface="Times" charset="0"/>
              </a:endParaRPr>
            </a:p>
          </p:txBody>
        </p:sp>
        <p:sp>
          <p:nvSpPr>
            <p:cNvPr id="22544" name="Text Box 46"/>
            <p:cNvSpPr txBox="1">
              <a:spLocks noChangeArrowheads="1"/>
            </p:cNvSpPr>
            <p:nvPr/>
          </p:nvSpPr>
          <p:spPr bwMode="auto">
            <a:xfrm>
              <a:off x="4704" y="2428"/>
              <a:ext cx="81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4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itchFamily="2" charset="2"/>
                <a:buChar char="n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50000"/>
                </a:spcBef>
                <a:buClrTx/>
                <a:buSzTx/>
                <a:buFontTx/>
                <a:buNone/>
              </a:pPr>
              <a:r>
                <a:rPr lang="en-US" altLang="en-US" sz="1600">
                  <a:latin typeface="Trebuchet MS" pitchFamily="34" charset="0"/>
                </a:rPr>
                <a:t>Statements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1238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8BE48E8-D265-4149-9CD0-FA6FB81E6481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null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334000"/>
          </a:xfrm>
        </p:spPr>
        <p:txBody>
          <a:bodyPr/>
          <a:lstStyle/>
          <a:p>
            <a:pPr eaLnBrk="1" hangingPunct="1"/>
            <a:r>
              <a:rPr lang="en-US" altLang="en-US" sz="2400" dirty="0" smtClean="0"/>
              <a:t>If you declare a variable to have a given object type, for example,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Person john;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String name;</a:t>
            </a:r>
          </a:p>
          <a:p>
            <a:pPr eaLnBrk="1" hangingPunct="1"/>
            <a:r>
              <a:rPr lang="en-US" altLang="en-US" sz="2400" dirty="0" smtClean="0"/>
              <a:t>...and if you have not yet assigned a value to it, for example, with</a:t>
            </a:r>
          </a:p>
          <a:p>
            <a:pPr lvl="1" eaLnBrk="1" hangingPunct="1"/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john = new Person();</a:t>
            </a:r>
            <a:b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0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String name = “John Smith";</a:t>
            </a:r>
          </a:p>
          <a:p>
            <a:pPr eaLnBrk="1" hangingPunct="1"/>
            <a:r>
              <a:rPr lang="en-US" altLang="en-US" sz="2400" dirty="0" smtClean="0"/>
              <a:t>...then the value of the variable is 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null</a:t>
            </a:r>
          </a:p>
          <a:p>
            <a:pPr eaLnBrk="1" hangingPunct="1"/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null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2400" dirty="0" smtClean="0"/>
              <a:t>is a legal value, but there isn’t much you can do with it</a:t>
            </a:r>
          </a:p>
          <a:p>
            <a:pPr lvl="1" eaLnBrk="1" hangingPunct="1"/>
            <a:r>
              <a:rPr lang="en-US" altLang="en-US" sz="2000" dirty="0" smtClean="0"/>
              <a:t>It’s an error to refer to its fields, because it has none</a:t>
            </a:r>
          </a:p>
          <a:p>
            <a:pPr lvl="1" eaLnBrk="1" hangingPunct="1"/>
            <a:r>
              <a:rPr lang="en-US" altLang="en-US" sz="2000" dirty="0" smtClean="0"/>
              <a:t>It’s an error to send a message to it, because it has no methods</a:t>
            </a:r>
          </a:p>
          <a:p>
            <a:pPr lvl="1" eaLnBrk="1" hangingPunct="1"/>
            <a:r>
              <a:rPr lang="en-US" altLang="en-US" sz="2000" dirty="0" smtClean="0"/>
              <a:t>The error you will see is </a:t>
            </a:r>
            <a:r>
              <a:rPr lang="en-US" altLang="en-US" sz="20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NullPointerException</a:t>
            </a:r>
            <a:endParaRPr lang="en-US" altLang="en-US" sz="2000" dirty="0" smtClean="0">
              <a:solidFill>
                <a:schemeClr val="bg2">
                  <a:lumMod val="10000"/>
                </a:schemeClr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10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Methods and </a:t>
            </a:r>
            <a:r>
              <a:rPr lang="en-US" altLang="en-US" smtClean="0">
                <a:latin typeface="Trebuchet MS" pitchFamily="34" charset="0"/>
              </a:rPr>
              <a:t>static</a:t>
            </a:r>
            <a:r>
              <a:rPr lang="en-US" altLang="en-US" smtClean="0"/>
              <a:t> methods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229600" cy="4760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Java has two kinds of methods: </a:t>
            </a:r>
            <a:r>
              <a:rPr lang="en-US" altLang="en-US" dirty="0" smtClean="0">
                <a:solidFill>
                  <a:schemeClr val="tx2"/>
                </a:solidFill>
              </a:rPr>
              <a:t>static</a:t>
            </a:r>
            <a:r>
              <a:rPr lang="en-US" altLang="en-US" dirty="0" smtClean="0"/>
              <a:t> methods and non-static methods (called </a:t>
            </a:r>
            <a:r>
              <a:rPr lang="en-US" altLang="en-US" dirty="0" smtClean="0">
                <a:solidFill>
                  <a:schemeClr val="tx2"/>
                </a:solidFill>
              </a:rPr>
              <a:t>instance </a:t>
            </a:r>
            <a:r>
              <a:rPr lang="en-US" altLang="en-US" dirty="0" smtClean="0"/>
              <a:t>methods)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However, before we can talk about what it means to be static, we have to learn a lot more about classes and objects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Most methods you write </a:t>
            </a:r>
            <a:r>
              <a:rPr lang="en-US" altLang="en-US" i="1" dirty="0" smtClean="0"/>
              <a:t>should not</a:t>
            </a:r>
            <a:r>
              <a:rPr lang="en-US" altLang="en-US" dirty="0" smtClean="0"/>
              <a:t>, and </a:t>
            </a:r>
            <a:r>
              <a:rPr lang="en-US" altLang="en-US" i="1" dirty="0" smtClean="0"/>
              <a:t>will not</a:t>
            </a:r>
            <a:r>
              <a:rPr lang="en-US" altLang="en-US" dirty="0" smtClean="0"/>
              <a:t> be static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Every Java program has a</a:t>
            </a:r>
            <a:br>
              <a:rPr lang="en-US" altLang="en-US" dirty="0" smtClean="0"/>
            </a:br>
            <a:r>
              <a:rPr lang="en-US" altLang="en-US" dirty="0" smtClean="0"/>
              <a:t>        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public static void main(String[ ] </a:t>
            </a:r>
            <a:r>
              <a:rPr lang="en-US" altLang="en-US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args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)</a:t>
            </a:r>
            <a: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dirty="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dirty="0" smtClean="0"/>
              <a:t>method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This starts us in a “static context”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To “escape from static”, I recommend starting every program in a certain way, as shown on the next slide</a:t>
            </a:r>
          </a:p>
        </p:txBody>
      </p:sp>
    </p:spTree>
    <p:extLst>
      <p:ext uri="{BB962C8B-B14F-4D97-AF65-F5344CB8AC3E}">
        <p14:creationId xmlns:p14="http://schemas.microsoft.com/office/powerpoint/2010/main" val="160596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Escaping from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static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class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MyClass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{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/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public static void main(String[]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args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) {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    new </a:t>
            </a:r>
            <a:r>
              <a:rPr lang="en-US" altLang="en-US" sz="2400" dirty="0" err="1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MyClass</a:t>
            </a: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().run();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}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/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void run() {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    // Your real code begins here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    }</a:t>
            </a:r>
            <a:b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4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You can replace the names </a:t>
            </a:r>
            <a:r>
              <a:rPr lang="en-US" altLang="en-US" sz="2400" dirty="0" err="1" smtClean="0">
                <a:solidFill>
                  <a:schemeClr val="accent2"/>
                </a:solidFill>
                <a:latin typeface="Trebuchet MS" pitchFamily="34" charset="0"/>
              </a:rPr>
              <a:t>MyClass</a:t>
            </a:r>
            <a:r>
              <a:rPr lang="en-US" altLang="en-US" sz="2400" dirty="0" smtClean="0"/>
              <a:t> and </a:t>
            </a:r>
            <a:r>
              <a:rPr lang="en-US" altLang="en-US" sz="2400" dirty="0" smtClean="0">
                <a:solidFill>
                  <a:schemeClr val="accent2"/>
                </a:solidFill>
                <a:latin typeface="Trebuchet MS" pitchFamily="34" charset="0"/>
              </a:rPr>
              <a:t>run</a:t>
            </a:r>
            <a:r>
              <a:rPr lang="en-US" altLang="en-US" sz="2400" dirty="0" smtClean="0"/>
              <a:t> with names of your choice, but notice that each name occurs in two places, and they have to match up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Do not worry about this for the current assignment!</a:t>
            </a:r>
          </a:p>
        </p:txBody>
      </p:sp>
    </p:spTree>
    <p:extLst>
      <p:ext uri="{BB962C8B-B14F-4D97-AF65-F5344CB8AC3E}">
        <p14:creationId xmlns:p14="http://schemas.microsoft.com/office/powerpoint/2010/main" val="179455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Exploring java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http://docs.oracle.com/javase/7/docs/api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is the official </a:t>
            </a:r>
            <a:r>
              <a:rPr lang="en-US" dirty="0" smtClean="0"/>
              <a:t>documentation. Get comfortable exploring it .</a:t>
            </a:r>
          </a:p>
          <a:p>
            <a:endParaRPr lang="en-US" dirty="0"/>
          </a:p>
          <a:p>
            <a:r>
              <a:rPr lang="en-US" dirty="0" smtClean="0"/>
              <a:t>It is completely fine and completely encouraged to use methods from here once you understand them.</a:t>
            </a:r>
          </a:p>
          <a:p>
            <a:endParaRPr lang="en-US" dirty="0"/>
          </a:p>
          <a:p>
            <a:r>
              <a:rPr lang="en-US" dirty="0" smtClean="0"/>
              <a:t>If you come across a method and you do not understand, please post on Piazza/ come to office hours.</a:t>
            </a:r>
          </a:p>
        </p:txBody>
      </p:sp>
    </p:spTree>
    <p:extLst>
      <p:ext uri="{BB962C8B-B14F-4D97-AF65-F5344CB8AC3E}">
        <p14:creationId xmlns:p14="http://schemas.microsoft.com/office/powerpoint/2010/main" val="233433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Integer vs </a:t>
            </a:r>
            <a:r>
              <a:rPr lang="en-US" dirty="0" err="1" smtClean="0"/>
              <a:t>int</a:t>
            </a:r>
            <a:r>
              <a:rPr lang="en-US" dirty="0" smtClean="0"/>
              <a:t>  (Double vs double)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, double, </a:t>
            </a:r>
            <a:r>
              <a:rPr lang="en-US" dirty="0" err="1" smtClean="0"/>
              <a:t>boolean</a:t>
            </a:r>
            <a:r>
              <a:rPr lang="en-US" dirty="0" smtClean="0"/>
              <a:t>, char – these are primitive data types.</a:t>
            </a:r>
          </a:p>
          <a:p>
            <a:endParaRPr lang="en-US" dirty="0"/>
          </a:p>
          <a:p>
            <a:r>
              <a:rPr lang="en-US" dirty="0" smtClean="0"/>
              <a:t>Integer, Double, Boolean – these are classes.</a:t>
            </a:r>
          </a:p>
          <a:p>
            <a:endParaRPr lang="en-US" dirty="0"/>
          </a:p>
          <a:p>
            <a:r>
              <a:rPr lang="en-US" dirty="0" smtClean="0"/>
              <a:t>Integer </a:t>
            </a:r>
            <a:r>
              <a:rPr lang="en-US" dirty="0" err="1" smtClean="0"/>
              <a:t>i</a:t>
            </a:r>
            <a:r>
              <a:rPr lang="en-US" dirty="0" smtClean="0"/>
              <a:t> = 5; </a:t>
            </a:r>
          </a:p>
          <a:p>
            <a:endParaRPr lang="en-US" dirty="0"/>
          </a:p>
          <a:p>
            <a:pPr lvl="1"/>
            <a:r>
              <a:rPr lang="en-US" dirty="0" smtClean="0"/>
              <a:t>You are then creating an instance of an integer.</a:t>
            </a:r>
          </a:p>
          <a:p>
            <a:pPr lvl="1"/>
            <a:r>
              <a:rPr lang="en-US" dirty="0" smtClean="0"/>
              <a:t>You can call methods on that integer</a:t>
            </a:r>
          </a:p>
          <a:p>
            <a:pPr lvl="1"/>
            <a:endParaRPr lang="en-US" dirty="0"/>
          </a:p>
          <a:p>
            <a:r>
              <a:rPr lang="en-US" dirty="0" smtClean="0"/>
              <a:t>Lots of useful methods to convert between datatypes</a:t>
            </a:r>
          </a:p>
          <a:p>
            <a:pPr lvl="1"/>
            <a:r>
              <a:rPr lang="en-US" dirty="0" err="1" smtClean="0"/>
              <a:t>Integer.parseInt</a:t>
            </a:r>
            <a:r>
              <a:rPr lang="en-US" dirty="0" smtClean="0"/>
              <a:t>(“5”);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55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concatenation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915400" cy="4876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What does the following do?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int</a:t>
            </a:r>
            <a:r>
              <a:rPr lang="en-US" dirty="0" smtClean="0"/>
              <a:t> x = 45;</a:t>
            </a:r>
          </a:p>
          <a:p>
            <a:pPr marL="0" indent="0"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y = 1;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String s = x + y + “ is x plus y and “ + x + y + “ is also x plus y”;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Always evaluate from left to right.</a:t>
            </a:r>
          </a:p>
          <a:p>
            <a:pPr marL="0" indent="0">
              <a:buNone/>
            </a:pPr>
            <a:r>
              <a:rPr lang="en-US" dirty="0" smtClean="0"/>
              <a:t>Always remember what datatype you are working with.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7320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driven development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We’ll spend some time writing unit tests for the </a:t>
            </a:r>
            <a:r>
              <a:rPr lang="en-US" dirty="0" err="1" smtClean="0"/>
              <a:t>BankAccount</a:t>
            </a:r>
            <a:r>
              <a:rPr lang="en-US" dirty="0" smtClean="0"/>
              <a:t> class.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Along the way, we will try and learn other Java concepts as well.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265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F6B620-DC6A-4EE9-B694-600F2ABF749C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JUnit in Eclipse</a:t>
            </a:r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344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/>
              <a:t>If you write your method stubs first (as on the previous slide), Eclipse will generate test method stubs for you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To add JUnit 4 to your project: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Select a class in Eclipse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Go to </a:t>
            </a:r>
            <a:r>
              <a:rPr lang="en-US" altLang="en-US" sz="1800" dirty="0">
                <a:solidFill>
                  <a:schemeClr val="bg2">
                    <a:lumMod val="10000"/>
                  </a:schemeClr>
                </a:solidFill>
                <a:latin typeface="Trebuchet MS" pitchFamily="1" charset="0"/>
              </a:rPr>
              <a:t>File </a:t>
            </a:r>
            <a:r>
              <a:rPr lang="en-US" altLang="en-US" sz="1800" dirty="0">
                <a:solidFill>
                  <a:schemeClr val="bg2">
                    <a:lumMod val="10000"/>
                  </a:schemeClr>
                </a:solidFill>
                <a:latin typeface="Trebuchet MS" pitchFamily="1" charset="0"/>
                <a:sym typeface="Wingdings" pitchFamily="1" charset="2"/>
              </a:rPr>
              <a:t> New...  JUnit Test Case</a:t>
            </a:r>
            <a:endParaRPr lang="en-US" altLang="en-US" sz="1800" dirty="0">
              <a:solidFill>
                <a:schemeClr val="bg2">
                  <a:lumMod val="10000"/>
                </a:schemeClr>
              </a:solidFill>
              <a:sym typeface="Wingdings" pitchFamily="1" charset="2"/>
            </a:endParaRP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Make sure </a:t>
            </a:r>
            <a:r>
              <a:rPr lang="en-US" altLang="en-US" sz="1800" dirty="0">
                <a:solidFill>
                  <a:schemeClr val="bg2">
                    <a:lumMod val="10000"/>
                  </a:schemeClr>
                </a:solidFill>
                <a:latin typeface="Trebuchet MS" pitchFamily="1" charset="0"/>
              </a:rPr>
              <a:t>New JUnit 4 test</a:t>
            </a:r>
            <a:r>
              <a:rPr lang="en-US" altLang="en-US" sz="1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altLang="en-US" sz="1800" dirty="0"/>
              <a:t>is selected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Click where it says “</a:t>
            </a:r>
            <a:r>
              <a:rPr lang="en-US" altLang="en-US" sz="1800" dirty="0">
                <a:solidFill>
                  <a:schemeClr val="bg2">
                    <a:lumMod val="10000"/>
                  </a:schemeClr>
                </a:solidFill>
                <a:latin typeface="Trebuchet MS" pitchFamily="1" charset="0"/>
              </a:rPr>
              <a:t>Click here to add JUnit 4...</a:t>
            </a:r>
            <a:r>
              <a:rPr lang="en-US" altLang="en-US" sz="1800" dirty="0">
                <a:solidFill>
                  <a:schemeClr val="bg2">
                    <a:lumMod val="10000"/>
                  </a:schemeClr>
                </a:solidFill>
              </a:rPr>
              <a:t>”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Close the window that appears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To create a JUnit test class: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Do steps 1 and 2 above, if you haven’t already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Click</a:t>
            </a:r>
            <a:r>
              <a:rPr lang="en-US" altLang="en-US" sz="1800" dirty="0">
                <a:solidFill>
                  <a:schemeClr val="accent2"/>
                </a:solidFill>
                <a:latin typeface="Trebuchet MS" pitchFamily="1" charset="0"/>
              </a:rPr>
              <a:t> </a:t>
            </a:r>
            <a:r>
              <a:rPr lang="en-US" altLang="en-US" sz="1800" dirty="0">
                <a:solidFill>
                  <a:schemeClr val="bg2">
                    <a:lumMod val="10000"/>
                  </a:schemeClr>
                </a:solidFill>
                <a:latin typeface="Trebuchet MS" pitchFamily="1" charset="0"/>
              </a:rPr>
              <a:t>Next&gt;</a:t>
            </a:r>
            <a:endParaRPr lang="en-US" altLang="en-US" sz="1800" dirty="0">
              <a:solidFill>
                <a:schemeClr val="bg2">
                  <a:lumMod val="10000"/>
                </a:schemeClr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Use the checkboxes to decide which methods you want test cases for;</a:t>
            </a:r>
            <a:br>
              <a:rPr lang="en-US" altLang="en-US" sz="1800" dirty="0"/>
            </a:br>
            <a:r>
              <a:rPr lang="en-US" altLang="en-US" sz="1800" dirty="0"/>
              <a:t>don’t select </a:t>
            </a:r>
            <a:r>
              <a:rPr lang="en-US" altLang="en-US" sz="1800" dirty="0">
                <a:solidFill>
                  <a:schemeClr val="bg2">
                    <a:lumMod val="10000"/>
                  </a:schemeClr>
                </a:solidFill>
                <a:latin typeface="Trebuchet MS" pitchFamily="1" charset="0"/>
              </a:rPr>
              <a:t>Object</a:t>
            </a:r>
            <a:r>
              <a:rPr lang="en-US" altLang="en-US" sz="18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altLang="en-US" sz="1800" dirty="0"/>
              <a:t>or anything under it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/>
              <a:t>I like to check “create tasks,” but that’s up to you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Click </a:t>
            </a:r>
            <a:r>
              <a:rPr lang="en-US" altLang="en-US" sz="1800" dirty="0">
                <a:solidFill>
                  <a:schemeClr val="bg2">
                    <a:lumMod val="10000"/>
                  </a:schemeClr>
                </a:solidFill>
                <a:latin typeface="Trebuchet MS" pitchFamily="1" charset="0"/>
              </a:rPr>
              <a:t>Finish</a:t>
            </a:r>
            <a:endParaRPr lang="en-US" altLang="en-US" sz="180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sz="2000" dirty="0"/>
              <a:t>To run the tests: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Choose </a:t>
            </a:r>
            <a:r>
              <a:rPr lang="en-US" altLang="en-US" sz="1800" dirty="0">
                <a:solidFill>
                  <a:schemeClr val="bg2">
                    <a:lumMod val="10000"/>
                  </a:schemeClr>
                </a:solidFill>
                <a:latin typeface="Trebuchet MS" pitchFamily="1" charset="0"/>
              </a:rPr>
              <a:t>Run </a:t>
            </a:r>
            <a:r>
              <a:rPr lang="en-US" altLang="en-US" sz="1800" dirty="0">
                <a:solidFill>
                  <a:schemeClr val="bg2">
                    <a:lumMod val="10000"/>
                  </a:schemeClr>
                </a:solidFill>
                <a:latin typeface="Trebuchet MS" pitchFamily="1" charset="0"/>
                <a:sym typeface="Wingdings" pitchFamily="1" charset="2"/>
              </a:rPr>
              <a:t> Run As  JUnit Test</a:t>
            </a:r>
            <a:endParaRPr lang="en-US" altLang="en-US" sz="1800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2F78AB-1975-4049-B467-C051DBDF14FA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Viewing results in Eclipse</a:t>
            </a:r>
          </a:p>
        </p:txBody>
      </p:sp>
      <p:pic>
        <p:nvPicPr>
          <p:cNvPr id="78855" name="Picture 7" descr="junit4-examp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981200"/>
            <a:ext cx="4356100" cy="453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8856" name="AutoShape 8"/>
          <p:cNvSpPr>
            <a:spLocks noChangeArrowheads="1"/>
          </p:cNvSpPr>
          <p:nvPr/>
        </p:nvSpPr>
        <p:spPr bwMode="auto">
          <a:xfrm>
            <a:off x="533400" y="1524000"/>
            <a:ext cx="1828800" cy="838200"/>
          </a:xfrm>
          <a:prstGeom prst="wedgeRoundRectCallout">
            <a:avLst>
              <a:gd name="adj1" fmla="val 96963"/>
              <a:gd name="adj2" fmla="val 138069"/>
              <a:gd name="adj3" fmla="val 16667"/>
            </a:avLst>
          </a:prstGeom>
          <a:solidFill>
            <a:srgbClr val="FFFF99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>
                <a:latin typeface="Trebuchet MS" pitchFamily="1" charset="0"/>
              </a:rPr>
              <a:t>Bar is green if</a:t>
            </a:r>
          </a:p>
          <a:p>
            <a:pPr algn="ctr"/>
            <a:r>
              <a:rPr lang="en-US" altLang="en-US" sz="1800" i="1">
                <a:latin typeface="Trebuchet MS" pitchFamily="1" charset="0"/>
              </a:rPr>
              <a:t>all</a:t>
            </a:r>
            <a:r>
              <a:rPr lang="en-US" altLang="en-US" sz="1800">
                <a:latin typeface="Trebuchet MS" pitchFamily="1" charset="0"/>
              </a:rPr>
              <a:t> tests pass,</a:t>
            </a:r>
          </a:p>
          <a:p>
            <a:pPr algn="ctr"/>
            <a:r>
              <a:rPr lang="en-US" altLang="en-US" sz="1800">
                <a:latin typeface="Trebuchet MS" pitchFamily="1" charset="0"/>
              </a:rPr>
              <a:t>red otherwise</a:t>
            </a:r>
          </a:p>
        </p:txBody>
      </p:sp>
      <p:sp>
        <p:nvSpPr>
          <p:cNvPr id="78857" name="AutoShape 9"/>
          <p:cNvSpPr>
            <a:spLocks noChangeArrowheads="1"/>
          </p:cNvSpPr>
          <p:nvPr/>
        </p:nvSpPr>
        <p:spPr bwMode="auto">
          <a:xfrm>
            <a:off x="2667000" y="1143000"/>
            <a:ext cx="1447800" cy="609600"/>
          </a:xfrm>
          <a:prstGeom prst="wedgeRoundRectCallout">
            <a:avLst>
              <a:gd name="adj1" fmla="val 32125"/>
              <a:gd name="adj2" fmla="val 213023"/>
              <a:gd name="adj3" fmla="val 16667"/>
            </a:avLst>
          </a:prstGeom>
          <a:solidFill>
            <a:srgbClr val="FFFF99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>
                <a:latin typeface="Trebuchet MS" pitchFamily="1" charset="0"/>
              </a:rPr>
              <a:t>Ran 10 of</a:t>
            </a:r>
          </a:p>
          <a:p>
            <a:pPr algn="ctr"/>
            <a:r>
              <a:rPr lang="en-US" altLang="en-US" sz="1800">
                <a:latin typeface="Trebuchet MS" pitchFamily="1" charset="0"/>
              </a:rPr>
              <a:t>the 10 tests</a:t>
            </a:r>
          </a:p>
        </p:txBody>
      </p:sp>
      <p:sp>
        <p:nvSpPr>
          <p:cNvPr id="78858" name="AutoShape 10"/>
          <p:cNvSpPr>
            <a:spLocks noChangeArrowheads="1"/>
          </p:cNvSpPr>
          <p:nvPr/>
        </p:nvSpPr>
        <p:spPr bwMode="auto">
          <a:xfrm>
            <a:off x="4267200" y="1143000"/>
            <a:ext cx="1447800" cy="609600"/>
          </a:xfrm>
          <a:prstGeom prst="wedgeRoundRectCallout">
            <a:avLst>
              <a:gd name="adj1" fmla="val 79935"/>
              <a:gd name="adj2" fmla="val 214324"/>
              <a:gd name="adj3" fmla="val 16667"/>
            </a:avLst>
          </a:prstGeom>
          <a:solidFill>
            <a:srgbClr val="FFFF99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>
                <a:latin typeface="Trebuchet MS" pitchFamily="1" charset="0"/>
              </a:rPr>
              <a:t>No tests</a:t>
            </a:r>
          </a:p>
          <a:p>
            <a:pPr algn="ctr"/>
            <a:r>
              <a:rPr lang="en-US" altLang="en-US" sz="1800">
                <a:latin typeface="Trebuchet MS" pitchFamily="1" charset="0"/>
              </a:rPr>
              <a:t>failed, but...</a:t>
            </a:r>
          </a:p>
        </p:txBody>
      </p:sp>
      <p:sp>
        <p:nvSpPr>
          <p:cNvPr id="78860" name="AutoShape 12"/>
          <p:cNvSpPr>
            <a:spLocks noChangeArrowheads="1"/>
          </p:cNvSpPr>
          <p:nvPr/>
        </p:nvSpPr>
        <p:spPr bwMode="auto">
          <a:xfrm>
            <a:off x="5867400" y="1143000"/>
            <a:ext cx="2590800" cy="609600"/>
          </a:xfrm>
          <a:prstGeom prst="wedgeRoundRectCallout">
            <a:avLst>
              <a:gd name="adj1" fmla="val -87069"/>
              <a:gd name="adj2" fmla="val 213542"/>
              <a:gd name="adj3" fmla="val 16667"/>
            </a:avLst>
          </a:prstGeom>
          <a:solidFill>
            <a:srgbClr val="FFFF99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>
                <a:latin typeface="Trebuchet MS" pitchFamily="1" charset="0"/>
              </a:rPr>
              <a:t>Something unexpected</a:t>
            </a:r>
          </a:p>
          <a:p>
            <a:pPr algn="ctr"/>
            <a:r>
              <a:rPr lang="en-US" altLang="en-US" sz="1800">
                <a:latin typeface="Trebuchet MS" pitchFamily="1" charset="0"/>
              </a:rPr>
              <a:t>happened in two tests</a:t>
            </a:r>
          </a:p>
        </p:txBody>
      </p:sp>
      <p:sp>
        <p:nvSpPr>
          <p:cNvPr id="78861" name="AutoShape 13"/>
          <p:cNvSpPr>
            <a:spLocks noChangeArrowheads="1"/>
          </p:cNvSpPr>
          <p:nvPr/>
        </p:nvSpPr>
        <p:spPr bwMode="auto">
          <a:xfrm>
            <a:off x="381000" y="3505200"/>
            <a:ext cx="2209800" cy="457200"/>
          </a:xfrm>
          <a:prstGeom prst="wedgeRoundRectCallout">
            <a:avLst>
              <a:gd name="adj1" fmla="val 93532"/>
              <a:gd name="adj2" fmla="val 27083"/>
              <a:gd name="adj3" fmla="val 16667"/>
            </a:avLst>
          </a:prstGeom>
          <a:solidFill>
            <a:srgbClr val="CCFFCC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>
                <a:latin typeface="Trebuchet MS" pitchFamily="1" charset="0"/>
              </a:rPr>
              <a:t>This test passed</a:t>
            </a:r>
          </a:p>
        </p:txBody>
      </p:sp>
      <p:sp>
        <p:nvSpPr>
          <p:cNvPr id="78862" name="AutoShape 14"/>
          <p:cNvSpPr>
            <a:spLocks noChangeArrowheads="1"/>
          </p:cNvSpPr>
          <p:nvPr/>
        </p:nvSpPr>
        <p:spPr bwMode="auto">
          <a:xfrm>
            <a:off x="457200" y="4191000"/>
            <a:ext cx="2209800" cy="457200"/>
          </a:xfrm>
          <a:prstGeom prst="wedgeRoundRectCallout">
            <a:avLst>
              <a:gd name="adj1" fmla="val 91380"/>
              <a:gd name="adj2" fmla="val 206944"/>
              <a:gd name="adj3" fmla="val 16667"/>
            </a:avLst>
          </a:prstGeom>
          <a:solidFill>
            <a:srgbClr val="FFB4B4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>
                <a:latin typeface="Trebuchet MS" pitchFamily="1" charset="0"/>
              </a:rPr>
              <a:t>Something is wrong</a:t>
            </a:r>
          </a:p>
        </p:txBody>
      </p:sp>
      <p:sp>
        <p:nvSpPr>
          <p:cNvPr id="78863" name="AutoShape 15"/>
          <p:cNvSpPr>
            <a:spLocks noChangeArrowheads="1"/>
          </p:cNvSpPr>
          <p:nvPr/>
        </p:nvSpPr>
        <p:spPr bwMode="auto">
          <a:xfrm>
            <a:off x="304800" y="5257800"/>
            <a:ext cx="2286000" cy="1143000"/>
          </a:xfrm>
          <a:prstGeom prst="wedgeRoundRectCallout">
            <a:avLst>
              <a:gd name="adj1" fmla="val 67639"/>
              <a:gd name="adj2" fmla="val -23333"/>
              <a:gd name="adj3" fmla="val 16667"/>
            </a:avLst>
          </a:prstGeom>
          <a:solidFill>
            <a:srgbClr val="FFFF99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>
                <a:latin typeface="Trebuchet MS" pitchFamily="1" charset="0"/>
              </a:rPr>
              <a:t>Depending on your</a:t>
            </a:r>
          </a:p>
          <a:p>
            <a:pPr algn="ctr"/>
            <a:r>
              <a:rPr lang="en-US" altLang="en-US" sz="1800">
                <a:latin typeface="Trebuchet MS" pitchFamily="1" charset="0"/>
              </a:rPr>
              <a:t>preferences, this</a:t>
            </a:r>
          </a:p>
          <a:p>
            <a:pPr algn="ctr"/>
            <a:r>
              <a:rPr lang="en-US" altLang="en-US" sz="1800">
                <a:latin typeface="Trebuchet MS" pitchFamily="1" charset="0"/>
              </a:rPr>
              <a:t>window might show</a:t>
            </a:r>
          </a:p>
          <a:p>
            <a:pPr algn="ctr"/>
            <a:r>
              <a:rPr lang="en-US" altLang="en-US" sz="1800" i="1">
                <a:latin typeface="Trebuchet MS" pitchFamily="1" charset="0"/>
              </a:rPr>
              <a:t>only</a:t>
            </a:r>
            <a:r>
              <a:rPr lang="en-US" altLang="en-US" sz="1800">
                <a:latin typeface="Trebuchet MS" pitchFamily="1" charset="0"/>
              </a:rPr>
              <a:t> failed tests</a:t>
            </a:r>
          </a:p>
        </p:txBody>
      </p:sp>
      <p:sp>
        <p:nvSpPr>
          <p:cNvPr id="78864" name="AutoShape 16"/>
          <p:cNvSpPr>
            <a:spLocks noChangeArrowheads="1"/>
          </p:cNvSpPr>
          <p:nvPr/>
        </p:nvSpPr>
        <p:spPr bwMode="auto">
          <a:xfrm>
            <a:off x="7620000" y="3124200"/>
            <a:ext cx="1371600" cy="990600"/>
          </a:xfrm>
          <a:prstGeom prst="wedgeRoundRectCallout">
            <a:avLst>
              <a:gd name="adj1" fmla="val -193981"/>
              <a:gd name="adj2" fmla="val 22917"/>
              <a:gd name="adj3" fmla="val 16667"/>
            </a:avLst>
          </a:prstGeom>
          <a:solidFill>
            <a:srgbClr val="CCFFFF"/>
          </a:solidFill>
          <a:ln w="158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800">
                <a:latin typeface="Trebuchet MS" pitchFamily="1" charset="0"/>
              </a:rPr>
              <a:t>This is how</a:t>
            </a:r>
          </a:p>
          <a:p>
            <a:pPr algn="ctr"/>
            <a:r>
              <a:rPr lang="en-US" altLang="en-US" sz="1800">
                <a:latin typeface="Trebuchet MS" pitchFamily="1" charset="0"/>
              </a:rPr>
              <a:t>long the</a:t>
            </a:r>
          </a:p>
          <a:p>
            <a:pPr algn="ctr"/>
            <a:r>
              <a:rPr lang="en-US" altLang="en-US" sz="1800">
                <a:latin typeface="Trebuchet MS" pitchFamily="1" charset="0"/>
              </a:rPr>
              <a:t>test took</a:t>
            </a:r>
          </a:p>
        </p:txBody>
      </p:sp>
    </p:spTree>
    <p:extLst>
      <p:ext uri="{BB962C8B-B14F-4D97-AF65-F5344CB8AC3E}">
        <p14:creationId xmlns:p14="http://schemas.microsoft.com/office/powerpoint/2010/main" val="4082292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78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1000"/>
                                        <p:tgtEl>
                                          <p:spTgt spid="78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78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6" grpId="0" animBg="1"/>
      <p:bldP spid="78857" grpId="0" animBg="1"/>
      <p:bldP spid="78858" grpId="0" animBg="1"/>
      <p:bldP spid="78860" grpId="0" animBg="1"/>
      <p:bldP spid="78861" grpId="0" animBg="1"/>
      <p:bldP spid="78862" grpId="0" animBg="1"/>
      <p:bldP spid="78863" grpId="0" animBg="1"/>
      <p:bldP spid="7886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DF93746-A3FF-40AA-8FF8-7F74851E7001}" type="slidenum">
              <a:rPr lang="en-US" altLang="en-US" sz="1400" smtClean="0"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Defining constructors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153400" cy="4648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A </a:t>
            </a:r>
            <a:r>
              <a:rPr lang="en-US" altLang="en-US" dirty="0" smtClean="0">
                <a:solidFill>
                  <a:schemeClr val="tx2"/>
                </a:solidFill>
              </a:rPr>
              <a:t>constructor</a:t>
            </a:r>
            <a:r>
              <a:rPr lang="en-US" altLang="en-US" dirty="0" smtClean="0"/>
              <a:t> is code to create an object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You </a:t>
            </a:r>
            <a:r>
              <a:rPr lang="en-US" altLang="en-US" i="1" dirty="0" smtClean="0"/>
              <a:t>can</a:t>
            </a:r>
            <a:r>
              <a:rPr lang="en-US" altLang="en-US" dirty="0" smtClean="0"/>
              <a:t> do other work in a constructor, but you </a:t>
            </a:r>
            <a:r>
              <a:rPr lang="en-US" altLang="en-US" i="1" dirty="0" smtClean="0"/>
              <a:t>shouldn’t</a:t>
            </a:r>
            <a:endParaRPr lang="en-US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syntax for a constructor is:</a:t>
            </a:r>
          </a:p>
          <a:p>
            <a:pPr lvl="1" eaLnBrk="1" hangingPunct="1">
              <a:lnSpc>
                <a:spcPct val="90000"/>
              </a:lnSpc>
              <a:buClr>
                <a:srgbClr val="FFFF99"/>
              </a:buClr>
              <a:buFontTx/>
              <a:buChar char=" "/>
            </a:pPr>
            <a:r>
              <a:rPr lang="en-US" altLang="en-US" sz="2800" b="1" i="1" dirty="0" err="1" smtClean="0">
                <a:solidFill>
                  <a:schemeClr val="bg2">
                    <a:lumMod val="10000"/>
                  </a:schemeClr>
                </a:solidFill>
              </a:rPr>
              <a:t>ClassName</a:t>
            </a:r>
            <a:r>
              <a:rPr lang="en-US" altLang="en-US" sz="28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(</a:t>
            </a:r>
            <a:r>
              <a:rPr lang="en-US" altLang="en-US" sz="2800" b="1" i="1" dirty="0" smtClean="0">
                <a:solidFill>
                  <a:schemeClr val="bg2">
                    <a:lumMod val="10000"/>
                  </a:schemeClr>
                </a:solidFill>
              </a:rPr>
              <a:t>parameters</a:t>
            </a:r>
            <a:r>
              <a:rPr lang="en-US" altLang="en-US" sz="28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) {</a:t>
            </a:r>
            <a:br>
              <a:rPr lang="en-US" altLang="en-US" sz="28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</a:br>
            <a:r>
              <a:rPr lang="en-US" altLang="en-US" sz="2800" dirty="0" smtClean="0">
                <a:solidFill>
                  <a:schemeClr val="bg2">
                    <a:lumMod val="10000"/>
                  </a:schemeClr>
                </a:solidFill>
              </a:rPr>
              <a:t>    </a:t>
            </a:r>
            <a:r>
              <a:rPr lang="en-US" altLang="en-US" sz="2800" b="1" dirty="0" smtClean="0">
                <a:solidFill>
                  <a:schemeClr val="bg2">
                    <a:lumMod val="10000"/>
                  </a:schemeClr>
                </a:solidFill>
              </a:rPr>
              <a:t>…</a:t>
            </a:r>
            <a:r>
              <a:rPr lang="en-US" altLang="en-US" sz="2800" b="1" i="1" dirty="0" smtClean="0">
                <a:solidFill>
                  <a:schemeClr val="bg2">
                    <a:lumMod val="10000"/>
                  </a:schemeClr>
                </a:solidFill>
              </a:rPr>
              <a:t>code…</a:t>
            </a:r>
            <a:r>
              <a:rPr lang="en-US" altLang="en-US" sz="2800" dirty="0" smtClean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altLang="en-US" sz="28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altLang="en-US" sz="2800" dirty="0" smtClean="0">
                <a:solidFill>
                  <a:schemeClr val="bg2">
                    <a:lumMod val="10000"/>
                  </a:schemeClr>
                </a:solidFill>
                <a:latin typeface="Trebuchet MS" pitchFamily="34" charset="0"/>
              </a:rPr>
              <a:t>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</a:t>
            </a:r>
            <a:r>
              <a:rPr lang="en-US" altLang="en-US" i="1" dirty="0" err="1" smtClean="0">
                <a:solidFill>
                  <a:schemeClr val="bg2">
                    <a:lumMod val="10000"/>
                  </a:schemeClr>
                </a:solidFill>
              </a:rPr>
              <a:t>ClassName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altLang="en-US" dirty="0" smtClean="0"/>
              <a:t>has to be the same as the class that the constructor occurs in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/>
              <a:t>The </a:t>
            </a:r>
            <a:r>
              <a:rPr lang="en-US" altLang="en-US" i="1" dirty="0" smtClean="0">
                <a:solidFill>
                  <a:schemeClr val="bg2">
                    <a:lumMod val="10000"/>
                  </a:schemeClr>
                </a:solidFill>
              </a:rPr>
              <a:t>parameters</a:t>
            </a:r>
            <a:r>
              <a:rPr lang="en-US" altLang="en-US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altLang="en-US" dirty="0" smtClean="0"/>
              <a:t>are a comma-separated list of variable </a:t>
            </a:r>
            <a:r>
              <a:rPr lang="en-US" altLang="en-US" i="1" dirty="0" smtClean="0"/>
              <a:t>declarations</a:t>
            </a:r>
          </a:p>
        </p:txBody>
      </p:sp>
    </p:spTree>
    <p:extLst>
      <p:ext uri="{BB962C8B-B14F-4D97-AF65-F5344CB8AC3E}">
        <p14:creationId xmlns:p14="http://schemas.microsoft.com/office/powerpoint/2010/main" val="229475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63673</TotalTime>
  <Words>1013</Words>
  <Application>Microsoft Office PowerPoint</Application>
  <PresentationFormat>On-screen Show (4:3)</PresentationFormat>
  <Paragraphs>246</Paragraphs>
  <Slides>26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Clarity</vt:lpstr>
      <vt:lpstr>CIT 590</vt:lpstr>
      <vt:lpstr>Hashmaps</vt:lpstr>
      <vt:lpstr>Exploring java documentation</vt:lpstr>
      <vt:lpstr>Integer vs int  (Double vs double)</vt:lpstr>
      <vt:lpstr>String concatenation in Java</vt:lpstr>
      <vt:lpstr>Test driven development in Java</vt:lpstr>
      <vt:lpstr>JUnit in Eclipse</vt:lpstr>
      <vt:lpstr>Viewing results in Eclipse</vt:lpstr>
      <vt:lpstr>Defining constructors</vt:lpstr>
      <vt:lpstr>Example constructor I</vt:lpstr>
      <vt:lpstr>Example constructor II</vt:lpstr>
      <vt:lpstr>Defining a method</vt:lpstr>
      <vt:lpstr>Methods may have local variables</vt:lpstr>
      <vt:lpstr>Blocks (Compound statements)</vt:lpstr>
      <vt:lpstr>Nested scopes</vt:lpstr>
      <vt:lpstr>Declarations in a method</vt:lpstr>
      <vt:lpstr>The for loop</vt:lpstr>
      <vt:lpstr>Returning a result from a method</vt:lpstr>
      <vt:lpstr>Returning no result from a method</vt:lpstr>
      <vt:lpstr>Sending messages to objects</vt:lpstr>
      <vt:lpstr>Putting it all together</vt:lpstr>
      <vt:lpstr>Using our new class</vt:lpstr>
      <vt:lpstr>Diagram of program structure</vt:lpstr>
      <vt:lpstr>null</vt:lpstr>
      <vt:lpstr>Methods and static methods</vt:lpstr>
      <vt:lpstr>Escaping from static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CIT 590</dc:title>
  <dc:creator>arvind</dc:creator>
  <cp:lastModifiedBy>Arvind</cp:lastModifiedBy>
  <cp:revision>391</cp:revision>
  <dcterms:created xsi:type="dcterms:W3CDTF">2006-08-16T00:00:00Z</dcterms:created>
  <dcterms:modified xsi:type="dcterms:W3CDTF">2015-03-26T17:06:33Z</dcterms:modified>
</cp:coreProperties>
</file>