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1"/>
  </p:notesMasterIdLst>
  <p:sldIdLst>
    <p:sldId id="256" r:id="rId2"/>
    <p:sldId id="313" r:id="rId3"/>
    <p:sldId id="316" r:id="rId4"/>
    <p:sldId id="317" r:id="rId5"/>
    <p:sldId id="279" r:id="rId6"/>
    <p:sldId id="280" r:id="rId7"/>
    <p:sldId id="281" r:id="rId8"/>
    <p:sldId id="288" r:id="rId9"/>
    <p:sldId id="259" r:id="rId10"/>
    <p:sldId id="258" r:id="rId11"/>
    <p:sldId id="285" r:id="rId12"/>
    <p:sldId id="286" r:id="rId13"/>
    <p:sldId id="287" r:id="rId14"/>
    <p:sldId id="260" r:id="rId15"/>
    <p:sldId id="274" r:id="rId16"/>
    <p:sldId id="289" r:id="rId17"/>
    <p:sldId id="295" r:id="rId18"/>
    <p:sldId id="261" r:id="rId19"/>
    <p:sldId id="262" r:id="rId20"/>
    <p:sldId id="318" r:id="rId21"/>
    <p:sldId id="263" r:id="rId22"/>
    <p:sldId id="264" r:id="rId23"/>
    <p:sldId id="265" r:id="rId24"/>
    <p:sldId id="269" r:id="rId25"/>
    <p:sldId id="266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268" r:id="rId39"/>
    <p:sldId id="283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561" autoAdjust="0"/>
    <p:restoredTop sz="94639" autoAdjust="0"/>
  </p:normalViewPr>
  <p:slideViewPr>
    <p:cSldViewPr>
      <p:cViewPr>
        <p:scale>
          <a:sx n="81" d="100"/>
          <a:sy n="81" d="100"/>
        </p:scale>
        <p:origin x="-72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242E3-1708-450B-8962-F680927EC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4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6863AEC-D821-4BA8-97F0-E62DAA32B74A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5F0D875-FEF3-4E8B-BCCB-302B9E692638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172CCD-6215-4FF7-B7F0-1E89D50A7C31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48800E-35A8-4801-BB9C-F3834A00E11C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7532B53-28CF-434F-A1E2-736AEDB6AACF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0EB40BC-7EAB-437E-87DD-113BDF6617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8EA9254-6723-44ED-B114-596D7F9B382D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2B339F-610F-4650-9476-80F520FA6DC4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B37744-1150-4E5A-A20C-65ACDC147211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A862B02-26AC-4BE7-8198-676C9956ECFE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91C1CE-43B5-4EFD-A0F0-C314B3323E6A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1D1C9C-64CA-4932-BF81-16CCE06AC380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6B463D-2F13-47FC-8926-3BFE054A6970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A6FADA2-2FE8-4DFC-B318-C2FDB912BC0D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5189BD-3DAE-4230-8F3B-37661E51AD95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FE6DDD-26EA-4A8C-9E68-0DBE37276CE2}" type="slidenum">
              <a:rPr lang="en-US" altLang="en-US" sz="1200" smtClean="0"/>
              <a:pPr/>
              <a:t>27</a:t>
            </a:fld>
            <a:endParaRPr lang="en-US" alt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D59223-826C-40FB-96F5-D848858197CE}" type="slidenum">
              <a:rPr lang="en-US" altLang="en-US" sz="1200" smtClean="0"/>
              <a:pPr/>
              <a:t>28</a:t>
            </a:fld>
            <a:endParaRPr lang="en-US" altLang="en-US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E9C046E-9ED1-4A70-92F9-833926C4E400}" type="slidenum">
              <a:rPr lang="en-US" altLang="en-US" sz="1200" smtClean="0"/>
              <a:pPr/>
              <a:t>29</a:t>
            </a:fld>
            <a:endParaRPr lang="en-US" alt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D0B3D11-E904-4EFA-8C12-20B4CB14CFC9}" type="slidenum">
              <a:rPr lang="en-US" altLang="en-US" sz="1200" smtClean="0"/>
              <a:pPr/>
              <a:t>30</a:t>
            </a:fld>
            <a:endParaRPr lang="en-US" altLang="en-US" sz="12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DE7E94E-123B-4224-AC86-42B2D6AFE2F1}" type="slidenum">
              <a:rPr lang="en-US" altLang="en-US" sz="1200" smtClean="0"/>
              <a:pPr/>
              <a:t>31</a:t>
            </a:fld>
            <a:endParaRPr lang="en-US" altLang="en-US" sz="120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93C50F-4955-4F8E-A970-DD4E754B4BDD}" type="slidenum">
              <a:rPr lang="en-US" altLang="en-US" sz="1200" smtClean="0"/>
              <a:pPr/>
              <a:t>32</a:t>
            </a:fld>
            <a:endParaRPr lang="en-US" altLang="en-US" sz="1200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F598857-902E-4F74-932E-620C345BA53A}" type="slidenum">
              <a:rPr lang="en-US" altLang="en-US" sz="1200" smtClean="0"/>
              <a:pPr/>
              <a:t>33</a:t>
            </a:fld>
            <a:endParaRPr lang="en-US" altLang="en-US" sz="1200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CCF733-B0AD-4BFE-B4CC-91A7384AD536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6EC8A28-2662-4D3F-BB7F-44FDA95110B4}" type="slidenum">
              <a:rPr lang="en-US" altLang="en-US" sz="1200" smtClean="0"/>
              <a:pPr/>
              <a:t>34</a:t>
            </a:fld>
            <a:endParaRPr lang="en-US" altLang="en-US" sz="120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3F5A6C-B2D2-4B69-A0B7-FF76B8B1BA77}" type="slidenum">
              <a:rPr lang="en-US" altLang="en-US" sz="1200" smtClean="0"/>
              <a:pPr/>
              <a:t>35</a:t>
            </a:fld>
            <a:endParaRPr lang="en-US" altLang="en-US" sz="120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8C6E1B6-F5DA-4011-877D-6FD7101380B3}" type="slidenum">
              <a:rPr lang="en-US" altLang="en-US" sz="1200" smtClean="0"/>
              <a:pPr/>
              <a:t>36</a:t>
            </a:fld>
            <a:endParaRPr lang="en-US" altLang="en-US" sz="120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66FB8B-62BE-4251-95E0-1BCA100CD4D3}" type="slidenum">
              <a:rPr lang="en-US" altLang="en-US" sz="1200" smtClean="0"/>
              <a:pPr/>
              <a:t>37</a:t>
            </a:fld>
            <a:endParaRPr lang="en-US" altLang="en-US" sz="120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27D5D63-50E5-4BE6-82A1-62ACE2816F80}" type="slidenum">
              <a:rPr lang="en-US" altLang="en-US" sz="1200" smtClean="0"/>
              <a:pPr/>
              <a:t>38</a:t>
            </a:fld>
            <a:endParaRPr lang="en-US" altLang="en-US" sz="1200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DCDF840-D104-49E1-9923-A8F73D533050}" type="slidenum">
              <a:rPr lang="en-US" altLang="en-US" sz="1200" smtClean="0"/>
              <a:pPr/>
              <a:t>39</a:t>
            </a:fld>
            <a:endParaRPr lang="en-US" altLang="en-US" sz="120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B51F8DB-5E4A-4234-980E-2C82FE940F63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0E0AAB6-160A-4CAE-9851-63375A5BC4A1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1A2C40C-EE1D-45DB-8FA0-6960DBF299FC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A29C39-0EE9-47AF-B2DE-41C114535296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740CF78-222E-4863-938E-B217466A0D32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020AB03-1AA1-47F6-904D-1A8503FEE5AA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7BE7ED-D294-46E8-ACCA-93A507FF653B}" type="datetime5">
              <a:rPr lang="en-US"/>
              <a:pPr>
                <a:defRPr/>
              </a:pPr>
              <a:t>27-Mar-15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13D99-45D6-430D-A95E-295B773A9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1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88BC-B4E1-4509-BDEE-7BC0034F0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79A14-3263-4E9C-9E8A-6761EB624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6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5EC3-BB3C-4F7F-997A-74BBC0091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2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BC2A3-83F1-4D5B-BC9A-C9810F4B4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8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FAD61-A529-4D46-9BDF-BDA173604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4DE1-15C5-4E59-9C5C-3AAB39966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7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BF13-5135-4988-9FA1-6C3992F77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B5F8-5F8E-4CF9-A8F0-23104FE12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6CA1-8167-41E6-9993-22293137E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3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7AA6990E-EE3C-41EB-B638-AC77B6FFB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0-2013/Pages/python-to-java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5DB1DBB-9607-4B42-8DB2-0E9C96F7A17E}" type="datetime5">
              <a:rPr lang="en-US" altLang="en-US" sz="1200" smtClean="0">
                <a:latin typeface="Arial" charset="0"/>
              </a:rPr>
              <a:pPr/>
              <a:t>27-Mar-15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CIT 590 (basic Java syntax)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619875" y="1951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F7817EC-270A-428D-A496-B0189562D20C}" type="slidenum">
              <a:rPr lang="en-US" altLang="en-US" sz="1400" smtClean="0">
                <a:latin typeface="Arial" charset="0"/>
              </a:rPr>
              <a:pPr/>
              <a:t>10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Java data types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In Java, the most important </a:t>
            </a:r>
            <a:r>
              <a:rPr lang="en-US" altLang="en-US" sz="2400" smtClean="0">
                <a:solidFill>
                  <a:schemeClr val="tx2"/>
                </a:solidFill>
              </a:rPr>
              <a:t>primitive</a:t>
            </a:r>
            <a:r>
              <a:rPr lang="en-US" altLang="en-US" sz="2400" smtClean="0"/>
              <a:t> (simple) types are: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variables hold integer values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 variables hold floating-point numbers (numbers containing a decimal point)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2000" smtClean="0"/>
              <a:t> variables hold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z="2000" smtClean="0"/>
              <a:t> value</a:t>
            </a:r>
          </a:p>
          <a:p>
            <a:pPr eaLnBrk="1" hangingPunct="1"/>
            <a:r>
              <a:rPr lang="en-US" altLang="en-US" sz="2400" smtClean="0"/>
              <a:t>Other primitive types are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 variables hold single characters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float</a:t>
            </a:r>
            <a:r>
              <a:rPr lang="en-US" altLang="en-US" sz="2000" smtClean="0"/>
              <a:t> variables hold less accurate floating-point numbers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byte</a:t>
            </a:r>
            <a:r>
              <a:rPr lang="en-US" altLang="en-US" sz="2000" smtClean="0"/>
              <a:t>,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short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long</a:t>
            </a:r>
            <a:r>
              <a:rPr lang="en-US" altLang="en-US" sz="2000" smtClean="0"/>
              <a:t> hold integers with fewer or more digits</a:t>
            </a:r>
          </a:p>
          <a:p>
            <a:pPr eaLnBrk="1" hangingPunct="1"/>
            <a:r>
              <a:rPr lang="en-US" altLang="en-US" sz="2400" smtClean="0"/>
              <a:t>Another important type is the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 </a:t>
            </a:r>
            <a:r>
              <a:rPr lang="en-US" altLang="en-US" sz="2000" smtClean="0"/>
              <a:t>is an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z="2000" smtClean="0"/>
              <a:t>, not a primitive type</a:t>
            </a:r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z="2000" smtClean="0"/>
              <a:t> is composed of zero or more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5C175A-7401-4111-BF86-4704E3D14EBA}" type="slidenum">
              <a:rPr lang="en-US" altLang="en-US" sz="1400" smtClean="0">
                <a:latin typeface="Arial" charset="0"/>
              </a:rPr>
              <a:pPr/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in numbers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First, import the Scanner class: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import java.util.Scanner;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Create a scanner and assign it to a variable: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Scanner scanner = new Scanner(System.in);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name of our scanner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scanner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new Scanner(...)</a:t>
            </a:r>
            <a:r>
              <a:rPr lang="en-US" altLang="en-US" sz="2000" smtClean="0"/>
              <a:t> says to make a new 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System.in</a:t>
            </a:r>
            <a:r>
              <a:rPr lang="en-US" altLang="en-US" sz="2000" smtClean="0"/>
              <a:t> says the scanner is to take input from the keyboard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Next, it’s polite to tell the user what is expected: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System.out.print("Enter a number:  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Finally,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 = scanner.nextInt();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you haven’t previously declared the variable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</a:t>
            </a:r>
            <a:r>
              <a:rPr lang="en-US" altLang="en-US" sz="2400" smtClean="0"/>
              <a:t>, you can do it when you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myNumber = scanner.nextInt();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790157E-BD60-4883-B0B0-4AC05499ADE4}" type="slidenum">
              <a:rPr lang="en-US" altLang="en-US" sz="1400" smtClean="0">
                <a:latin typeface="Arial" charset="0"/>
              </a:rPr>
              <a:pPr/>
              <a:t>12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two methods you can use for printing: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ends the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</a:t>
            </a:r>
            <a:r>
              <a:rPr lang="en-US" altLang="en-US" i="1" smtClean="0"/>
              <a:t>doesn’t</a:t>
            </a:r>
            <a:r>
              <a:rPr lang="en-US" altLang="en-US" smtClean="0"/>
              <a:t> end the line (so the next thing you print will go on the same line)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These methods will print anything, but only one thing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can concatenate values of any type with the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+ </a:t>
            </a:r>
            <a:r>
              <a:rPr lang="en-US" altLang="en-US" smtClean="0"/>
              <a:t>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appleCount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apples and " + orangeCount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oranges.");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BA9F972-5EC6-42B8-A57C-F86F18DF5968}" type="slidenum">
              <a:rPr lang="en-US" altLang="en-US" sz="1400" smtClean="0">
                <a:latin typeface="Arial" charset="0"/>
              </a:rPr>
              <a:pPr/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to double a number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import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java.util.Scanner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public 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Doubler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s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main(String[]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args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Doubler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().run();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private void run()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Scanner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scanner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number;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doubledNumber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scanner = new Scanner(System.in);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("Enter a number: ");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number =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scanner.nextInt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doubledNumber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= 2 * number;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("Twice " + number +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                 " is " +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doubledNumber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365C354-8D75-474E-A360-3435154F95EF}" type="slidenum">
              <a:rPr lang="en-US" altLang="en-US" sz="1400" smtClean="0">
                <a:latin typeface="Arial" charset="0"/>
              </a:rPr>
              <a:pPr/>
              <a:t>14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statements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Values can be assigned to variables by </a:t>
            </a:r>
            <a:r>
              <a:rPr lang="en-US" altLang="en-US" smtClean="0">
                <a:solidFill>
                  <a:schemeClr val="tx2"/>
                </a:solidFill>
              </a:rPr>
              <a:t>assignment statements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syntax is:  </a:t>
            </a:r>
            <a:r>
              <a:rPr lang="en-US" altLang="en-US" i="1" smtClean="0">
                <a:solidFill>
                  <a:schemeClr val="bg2"/>
                </a:solidFill>
              </a:rPr>
              <a:t>variable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= </a:t>
            </a:r>
            <a:r>
              <a:rPr lang="en-US" altLang="en-US" i="1" smtClean="0">
                <a:solidFill>
                  <a:schemeClr val="bg2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2"/>
                </a:solidFill>
              </a:rPr>
              <a:t>expression</a:t>
            </a:r>
            <a:r>
              <a:rPr lang="en-US" altLang="en-US" smtClean="0"/>
              <a:t> must be of the same type as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expression may be a simple value or it may involve computation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name = "Dave";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count = count + 1;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area = (4.0 / 3.0) * 3.1416 * radius * radius;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isReadOnly = false;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a variable is assigned a value, the old value is discarded and totally forgotten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C5E8E1A-624E-4295-9B74-A94102934735}" type="slidenum">
              <a:rPr lang="en-US" altLang="en-US" sz="1400" smtClean="0">
                <a:latin typeface="Arial" charset="0"/>
              </a:rPr>
              <a:pPr/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method is a named group of declarations and statements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tellWhatYearItIs( 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int year = 2006;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System.out.println("Hello in " + year + "!");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/>
            <a:r>
              <a:rPr lang="en-US" altLang="en-US" smtClean="0"/>
              <a:t>We “call,” or “invoke” a method by naming it in a statement: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tellWhatYearItIs( );</a:t>
            </a:r>
          </a:p>
          <a:p>
            <a:pPr lvl="1" eaLnBrk="1" hangingPunct="1"/>
            <a:r>
              <a:rPr lang="en-US" altLang="en-US" smtClean="0"/>
              <a:t>This should print out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Hello in 2006!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 types and returns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Every method definition must specify a return type</a:t>
            </a:r>
          </a:p>
          <a:p>
            <a:pPr lvl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r>
              <a:rPr lang="en-US" altLang="en-US" sz="2000" smtClean="0"/>
              <a:t> if nothing is to be returned</a:t>
            </a:r>
          </a:p>
          <a:p>
            <a:r>
              <a:rPr lang="en-US" altLang="en-US" sz="2400" smtClean="0"/>
              <a:t>Every method parameter must be typed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 average(int[] scores) { … }</a:t>
            </a:r>
          </a:p>
          <a:p>
            <a:pPr lvl="1"/>
            <a:r>
              <a:rPr lang="en-US" altLang="en-US" sz="2000" smtClean="0"/>
              <a:t>The return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, the parameter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int[]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sz="2400" smtClean="0"/>
              <a:t>If a method returns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2400" smtClean="0"/>
              <a:t>(nothing), you </a:t>
            </a:r>
            <a:r>
              <a:rPr lang="en-US" altLang="en-US" sz="2400" i="1" smtClean="0"/>
              <a:t>may</a:t>
            </a:r>
            <a:r>
              <a:rPr lang="en-US" altLang="en-US" sz="2400" smtClean="0"/>
              <a:t> use plain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in it</a:t>
            </a:r>
          </a:p>
          <a:p>
            <a:pPr lvl="1"/>
            <a:r>
              <a:rPr lang="en-US" altLang="en-US" sz="2000" smtClean="0"/>
              <a:t>If you reach the end of the method, it automatically returns</a:t>
            </a:r>
          </a:p>
          <a:p>
            <a:r>
              <a:rPr lang="en-US" altLang="en-US" sz="2400" smtClean="0"/>
              <a:t>If a method returns something other than void, you </a:t>
            </a:r>
            <a:r>
              <a:rPr lang="en-US" altLang="en-US" sz="2400" i="1" smtClean="0"/>
              <a:t>must</a:t>
            </a:r>
            <a:r>
              <a:rPr lang="en-US" altLang="en-US" sz="2400" smtClean="0"/>
              <a:t> supply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that specify the value to be returned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sum / count;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E52D7B5-9AF9-411B-8EAA-E5084453A15B}" type="slidenum">
              <a:rPr lang="en-US" altLang="en-US" sz="1400" smtClean="0">
                <a:latin typeface="Arial" charset="0"/>
              </a:rPr>
              <a:pPr/>
              <a:t>16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7CE7232-D236-40E4-8B7D-86853F550BB5}" type="slidenum">
              <a:rPr lang="en-US" altLang="en-US" sz="1400" smtClean="0">
                <a:latin typeface="Arial" charset="0"/>
              </a:rPr>
              <a:pPr/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 calls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chemeClr val="tx2"/>
                </a:solidFill>
              </a:rPr>
              <a:t>method call</a:t>
            </a:r>
            <a:r>
              <a:rPr lang="en-US" altLang="en-US" sz="2400" dirty="0" smtClean="0"/>
              <a:t> is a request to an object to do something, or to compute a value</a:t>
            </a:r>
          </a:p>
          <a:p>
            <a:pPr lvl="1"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dirty="0" smtClean="0">
                <a:solidFill>
                  <a:schemeClr val="bg2"/>
                </a:solidFill>
              </a:rPr>
              <a:t>expression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dirty="0" smtClean="0"/>
              <a:t> is a method call; you are asking the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object</a:t>
            </a:r>
            <a:r>
              <a:rPr lang="en-US" altLang="en-US" sz="2000" dirty="0" smtClean="0"/>
              <a:t> to evaluate and display the </a:t>
            </a:r>
            <a:r>
              <a:rPr lang="en-US" altLang="en-US" sz="2000" b="1" i="1" dirty="0" smtClean="0">
                <a:solidFill>
                  <a:schemeClr val="bg2"/>
                </a:solidFill>
              </a:rPr>
              <a:t>expression</a:t>
            </a:r>
          </a:p>
          <a:p>
            <a:pPr eaLnBrk="1" hangingPunct="1"/>
            <a:r>
              <a:rPr lang="en-US" altLang="en-US" sz="2400" dirty="0" smtClean="0"/>
              <a:t>A </a:t>
            </a:r>
            <a:r>
              <a:rPr lang="en-US" altLang="en-US" sz="2400" dirty="0" smtClean="0"/>
              <a:t>method call may be used as a statement</a:t>
            </a:r>
          </a:p>
          <a:p>
            <a:pPr lvl="1" eaLnBrk="1" hangingPunct="1"/>
            <a:r>
              <a:rPr lang="en-US" altLang="en-US" sz="2000" dirty="0" smtClean="0"/>
              <a:t>Example: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(2 * pi * radius);</a:t>
            </a:r>
          </a:p>
          <a:p>
            <a:pPr eaLnBrk="1" hangingPunct="1"/>
            <a:r>
              <a:rPr lang="en-US" altLang="en-US" sz="2400" dirty="0" smtClean="0"/>
              <a:t>Some method calls return a value, and those may be used as part of an expression</a:t>
            </a:r>
          </a:p>
          <a:p>
            <a:pPr lvl="1" eaLnBrk="1" hangingPunct="1"/>
            <a:r>
              <a:rPr lang="en-US" altLang="en-US" sz="2000" dirty="0" smtClean="0"/>
              <a:t>Example: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h 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Math.sqrt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(a * a + b * b);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FDF7A4-CFE8-4DD0-BD07-648721DA2A1F}" type="slidenum">
              <a:rPr lang="en-US" altLang="en-US" sz="1400" smtClean="0">
                <a:latin typeface="Arial" charset="0"/>
              </a:rPr>
              <a:pPr/>
              <a:t>18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Organization of a class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class may contain data declarations and methods (and constructors, which are like methods), but </a:t>
            </a:r>
            <a:r>
              <a:rPr lang="en-US" altLang="en-US" sz="2400" b="1" smtClean="0"/>
              <a:t>not</a:t>
            </a:r>
            <a:r>
              <a:rPr lang="en-US" altLang="en-US" sz="2400" smtClean="0"/>
              <a:t>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method may contain (temporary) data declarations and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common error: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Example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variable ;                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simple 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anotherVariable= 5;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declaration with initialization is OK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variable = 5;                  </a:t>
            </a:r>
            <a: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  <a:t>// statement! This is a syntax error</a:t>
            </a:r>
            <a:b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someMethod( )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int yetAnotherVariable;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yetAnotherVariable = 5;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statement inside method is OK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D963AD-EA24-4217-98E4-AE1037F507A5}" type="slidenum">
              <a:rPr lang="en-US" altLang="en-US" sz="1400" smtClean="0">
                <a:latin typeface="Arial" charset="0"/>
              </a:rPr>
              <a:pPr/>
              <a:t>19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expressions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4554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Arithmetic expressions may contain: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+ </a:t>
            </a:r>
            <a:r>
              <a:rPr lang="en-US" altLang="en-US" sz="2000" smtClean="0"/>
              <a:t>to indicate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- </a:t>
            </a:r>
            <a:r>
              <a:rPr lang="en-US" altLang="en-US" sz="2000" smtClean="0"/>
              <a:t>to indicate subtraction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* </a:t>
            </a:r>
            <a:r>
              <a:rPr lang="en-US" altLang="en-US" sz="2000" smtClean="0"/>
              <a:t>to indicate multiplication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/ </a:t>
            </a:r>
            <a:r>
              <a:rPr lang="en-US" altLang="en-US" sz="2000" smtClean="0"/>
              <a:t>to indicate division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chemeClr val="accent2"/>
                </a:solidFill>
                <a:latin typeface="Trebuchet MS" pitchFamily="34" charset="0"/>
              </a:rPr>
              <a:t>%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smtClean="0"/>
              <a:t>to indicate remainder of a division (integers only)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 parentheses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( ) </a:t>
            </a:r>
            <a:r>
              <a:rPr lang="en-US" altLang="en-US" sz="2000" smtClean="0"/>
              <a:t>to indicate the order in which to do things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 operation involving two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smtClean="0"/>
              <a:t>s results in an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When dividing one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by another, the fractional part of the result is thrown away: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14 / 5</a:t>
            </a:r>
            <a:r>
              <a:rPr lang="en-US" altLang="en-US" sz="2000" smtClean="0"/>
              <a:t> gives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Any operation involving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 results in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: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3.7 + 1 </a:t>
            </a:r>
            <a:r>
              <a:rPr lang="en-US" altLang="en-US" sz="2400" smtClean="0"/>
              <a:t>gives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4.7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to Java translation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http://www.cis.upenn.edu/~</a:t>
            </a:r>
            <a:r>
              <a:rPr lang="en-US" dirty="0" smtClean="0">
                <a:hlinkClick r:id="rId2"/>
              </a:rPr>
              <a:t>matuszek/cit590-2013/Pages/python-to-java.html</a:t>
            </a:r>
            <a:endParaRPr lang="en-US" dirty="0" smtClean="0"/>
          </a:p>
          <a:p>
            <a:r>
              <a:rPr lang="en-US" dirty="0" smtClean="0"/>
              <a:t>Cards.py and Deck.py have been translated to Java and are in your </a:t>
            </a:r>
            <a:r>
              <a:rPr lang="en-US" dirty="0" err="1" smtClean="0"/>
              <a:t>dropbox</a:t>
            </a:r>
            <a:r>
              <a:rPr lang="en-US" dirty="0" smtClean="0"/>
              <a:t> folder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and decrement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has convenient syntax for increment</a:t>
            </a:r>
          </a:p>
          <a:p>
            <a:r>
              <a:rPr lang="en-US" dirty="0"/>
              <a:t> </a:t>
            </a:r>
            <a:r>
              <a:rPr lang="en-US" dirty="0" smtClean="0"/>
              <a:t>x++;</a:t>
            </a:r>
          </a:p>
          <a:p>
            <a:pPr lvl="1"/>
            <a:r>
              <a:rPr lang="en-US" dirty="0" smtClean="0"/>
              <a:t>Same as saying x = x + 1;</a:t>
            </a:r>
          </a:p>
          <a:p>
            <a:r>
              <a:rPr lang="en-US" dirty="0" smtClean="0"/>
              <a:t>Will be used in loops all the time!</a:t>
            </a:r>
          </a:p>
          <a:p>
            <a:r>
              <a:rPr lang="en-US" dirty="0" smtClean="0"/>
              <a:t>x—</a:t>
            </a:r>
          </a:p>
          <a:p>
            <a:pPr lvl="1"/>
            <a:r>
              <a:rPr lang="en-US" dirty="0" smtClean="0"/>
              <a:t>Same as saying x = x – 1;</a:t>
            </a:r>
          </a:p>
          <a:p>
            <a:endParaRPr lang="en-US" dirty="0"/>
          </a:p>
          <a:p>
            <a:r>
              <a:rPr lang="en-US" dirty="0" smtClean="0"/>
              <a:t>You could write ++x and –x but I would strongly recommend against.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36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141728-9AF2-4EE1-9F8F-36E1C8CA06A5}" type="slidenum">
              <a:rPr lang="en-US" altLang="en-US" sz="1400" smtClean="0">
                <a:latin typeface="Arial" charset="0"/>
              </a:rPr>
              <a:pPr/>
              <a:t>21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expressions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210050" cy="495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Arithmetic </a:t>
            </a:r>
            <a:r>
              <a:rPr lang="en-US" altLang="en-US" smtClean="0">
                <a:solidFill>
                  <a:schemeClr val="tx2"/>
                </a:solidFill>
              </a:rPr>
              <a:t>comparisons</a:t>
            </a:r>
            <a:r>
              <a:rPr lang="en-US" altLang="en-US" smtClean="0"/>
              <a:t> result 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mtClean="0"/>
              <a:t> value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</a:p>
          <a:p>
            <a:pPr lvl="1" eaLnBrk="1" hangingPunct="1"/>
            <a:r>
              <a:rPr lang="en-US" altLang="en-US" smtClean="0"/>
              <a:t>There are six comparison operators: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altLang="en-US" smtClean="0"/>
              <a:t>	less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&lt;=</a:t>
            </a:r>
            <a:r>
              <a:rPr lang="en-US" altLang="en-US" smtClean="0"/>
              <a:t>	less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r>
              <a:rPr lang="en-US" altLang="en-US" smtClean="0"/>
              <a:t>	greater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&gt;=</a:t>
            </a:r>
            <a:r>
              <a:rPr lang="en-US" altLang="en-US" smtClean="0"/>
              <a:t>	greater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mtClean="0"/>
              <a:t>	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!=</a:t>
            </a:r>
            <a:r>
              <a:rPr lang="en-US" altLang="en-US" smtClean="0"/>
              <a:t>	not equals</a:t>
            </a:r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371600"/>
            <a:ext cx="441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three </a:t>
            </a:r>
            <a:r>
              <a:rPr lang="en-US" altLang="en-US" smtClean="0">
                <a:solidFill>
                  <a:schemeClr val="tx2"/>
                </a:solidFill>
              </a:rPr>
              <a:t>boolean operators</a:t>
            </a:r>
            <a:r>
              <a:rPr lang="en-US" alt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&amp;&amp;</a:t>
            </a:r>
            <a:r>
              <a:rPr lang="en-US" altLang="en-US" smtClean="0"/>
              <a:t>  “and”--true only if both operands are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||</a:t>
            </a:r>
            <a:r>
              <a:rPr lang="en-US" altLang="en-US" smtClean="0"/>
              <a:t>    “or”--true if either operand 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!	 </a:t>
            </a:r>
            <a:r>
              <a:rPr lang="en-US" altLang="en-US" smtClean="0"/>
              <a:t>    “not”--reverses the truth value of its one operand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/>
              <a:t>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(x &gt; 0) &amp;&amp; !(x &gt; 99)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“x is greater than zero and is not greater than 99”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2DC3976-5CFA-4037-B108-AFD009642CC9}" type="slidenum">
              <a:rPr lang="en-US" altLang="en-US" sz="1400" smtClean="0">
                <a:latin typeface="Arial" charset="0"/>
              </a:rPr>
              <a:pPr/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 concatenation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</a:t>
            </a:r>
            <a:r>
              <a:rPr lang="en-US" altLang="en-US" smtClean="0">
                <a:solidFill>
                  <a:schemeClr val="tx2"/>
                </a:solidFill>
              </a:rPr>
              <a:t>concatenate</a:t>
            </a:r>
            <a:r>
              <a:rPr lang="en-US" altLang="en-US" smtClean="0"/>
              <a:t> (join together) Strings with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fullName = firstName + "  " + lastName;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fact, you can concatenate any value with a String and that value will automatically be turned into a 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count + " apples.");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Be careful, because 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also still means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x = 3;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y = 5;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System.out.println(x + y + " != " + x + y);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above prints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8 != 35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“Addition” is done left to right--use parentheses to change the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3D2199-D064-4254-92C6-0814E3394212}" type="slidenum">
              <a:rPr lang="en-US" altLang="en-US" sz="1400" smtClean="0">
                <a:latin typeface="Arial" charset="0"/>
              </a:rPr>
              <a:pPr/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statements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An </a:t>
            </a:r>
            <a:r>
              <a:rPr lang="en-US" altLang="en-US" sz="2400" smtClean="0">
                <a:solidFill>
                  <a:schemeClr val="tx2"/>
                </a:solidFill>
              </a:rPr>
              <a:t>if statement</a:t>
            </a:r>
            <a:r>
              <a:rPr lang="en-US" altLang="en-US" sz="2400" smtClean="0"/>
              <a:t> lets you choose whether or not to execute one statement, based on a </a:t>
            </a:r>
            <a:r>
              <a:rPr lang="en-US" altLang="en-US" sz="2400" i="1" smtClean="0"/>
              <a:t>boolean</a:t>
            </a:r>
            <a:r>
              <a:rPr lang="en-US" altLang="en-US" sz="2400" smtClean="0"/>
              <a:t> condition</a:t>
            </a:r>
          </a:p>
          <a:p>
            <a:pPr lvl="1" eaLnBrk="1" hangingPunct="1"/>
            <a:r>
              <a:rPr lang="en-US" altLang="en-US" sz="2000" smtClean="0"/>
              <a:t>Syntax: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if (x &lt; 100) x = x + 1;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adds 1 to x, but only if x is less than 100</a:t>
            </a:r>
          </a:p>
          <a:p>
            <a:pPr lvl="1" eaLnBrk="1" hangingPunct="1"/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/>
            <a:r>
              <a:rPr lang="en-US" altLang="en-US" sz="2400" smtClean="0"/>
              <a:t>An if statement may have an optional </a:t>
            </a:r>
            <a:r>
              <a:rPr lang="en-US" altLang="en-US" sz="2400" smtClean="0">
                <a:solidFill>
                  <a:schemeClr val="tx2"/>
                </a:solidFill>
              </a:rPr>
              <a:t>else part</a:t>
            </a:r>
            <a:r>
              <a:rPr lang="en-US" altLang="en-US" sz="2400" smtClean="0"/>
              <a:t>, to be executed if the boolean condition is false</a:t>
            </a:r>
          </a:p>
          <a:p>
            <a:pPr lvl="1" eaLnBrk="1" hangingPunct="1"/>
            <a:r>
              <a:rPr lang="en-US" altLang="en-US" sz="2000" smtClean="0"/>
              <a:t>Syntax:</a:t>
            </a:r>
            <a:br>
              <a:rPr lang="en-US" altLang="en-US" sz="2000" smtClean="0"/>
            </a:b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else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(x &gt;= 0 &amp;&amp; x &lt; limit) y = x / limit;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else System.out.println("x is out of range: " + x);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3F6D097-2C6F-4F40-AD1A-74834D1D616B}" type="slidenum">
              <a:rPr lang="en-US" altLang="en-US" sz="1400" smtClean="0">
                <a:latin typeface="Arial" charset="0"/>
              </a:rPr>
              <a:pPr/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Compound statements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Multiple statements can be grouped into a single statement by surrounding them with braces,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{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Example:</a:t>
            </a:r>
            <a:br>
              <a:rPr lang="en-US" altLang="en-US" sz="2400" smtClean="0"/>
            </a:br>
            <a:r>
              <a:rPr lang="en-US" altLang="en-US" sz="2400" smtClean="0"/>
              <a:t> 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if (score &gt; 100)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score = 100;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System.out.println("score has been adjusted");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Unlike other statements, there is no semicolon after a compound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Braces can also be used around a single statement, or no statements at all (to form an “empty” statement)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It is good style to </a:t>
            </a:r>
            <a:r>
              <a:rPr lang="en-US" altLang="en-US" sz="2400" i="1" smtClean="0"/>
              <a:t>always</a:t>
            </a:r>
            <a:r>
              <a:rPr lang="en-US" altLang="en-US" sz="2400" smtClean="0"/>
              <a:t> use braces in the if part and else part of an if statement, even if the surround only a single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Indentation and spacing should be as shown in the above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ABD5D98-46CC-4642-91D6-07606EBC4D65}" type="slidenum">
              <a:rPr lang="en-US" altLang="en-US" sz="1400" smtClean="0">
                <a:latin typeface="Arial" charset="0"/>
              </a:rPr>
              <a:pPr/>
              <a:t>25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chemeClr val="tx2"/>
                </a:solidFill>
              </a:rPr>
              <a:t>while loop</a:t>
            </a:r>
            <a:r>
              <a:rPr lang="en-US" altLang="en-US" sz="2400" smtClean="0"/>
              <a:t> will execute the enclosed statement as long as a boolean condition remains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Syntax: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while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n =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while (n &lt; 5)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System.out.println(n + " squared is " + (n * n));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n = n + 1;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endParaRPr lang="en-US" altLang="en-US" sz="1800" smtClean="0">
              <a:solidFill>
                <a:schemeClr val="accent1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Result: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1 squared is 1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2 squared is 4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3 squared is 9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4 squared is 16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Danger: </a:t>
            </a:r>
            <a:r>
              <a:rPr lang="en-US" altLang="en-US" sz="2400" smtClean="0"/>
              <a:t>If the condition never becomes false, the loop never exits, and the program never stops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790BCC5-D48B-4675-802F-E25A7C99533B}" type="slidenum">
              <a:rPr lang="en-US" altLang="en-US" sz="1400" smtClean="0">
                <a:latin typeface="Arial" charset="0"/>
              </a:rPr>
              <a:pPr/>
              <a:t>26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is complicated, but </a:t>
            </a:r>
            <a:r>
              <a:rPr lang="en-US" altLang="en-US" i="1" smtClean="0"/>
              <a:t>very</a:t>
            </a:r>
            <a:r>
              <a:rPr lang="en-US" altLang="en-US" smtClean="0"/>
              <a:t> handy</a:t>
            </a:r>
          </a:p>
          <a:p>
            <a:r>
              <a:rPr lang="en-US" altLang="en-US" smtClean="0"/>
              <a:t>Syntax: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</a:p>
          <a:p>
            <a:pPr lvl="1"/>
            <a:r>
              <a:rPr lang="en-US" altLang="en-US" smtClean="0"/>
              <a:t>Notice that there is no semicolon after the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</a:p>
          <a:p>
            <a:r>
              <a:rPr lang="en-US" altLang="en-US" smtClean="0"/>
              <a:t>Execution: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/>
              <a:t> part is done first and only once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/>
              <a:t> is performed; as long as it is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,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z="2400" smtClean="0"/>
              <a:t> is executed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z="2400" smtClean="0"/>
              <a:t> is executed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0DEC44-135E-4532-BAE8-E0C09DD77551}" type="slidenum">
              <a:rPr lang="en-US" altLang="en-US" sz="1400" smtClean="0">
                <a:latin typeface="Arial" charset="0"/>
              </a:rPr>
              <a:pPr/>
              <a:t>27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Parts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r>
              <a:rPr lang="en-US" altLang="en-US" i="1" smtClean="0"/>
              <a:t>Initialize:</a:t>
            </a:r>
            <a:r>
              <a:rPr lang="en-US" altLang="en-US" smtClean="0"/>
              <a:t> In this part you define the </a:t>
            </a:r>
            <a:r>
              <a:rPr lang="en-US" altLang="en-US" smtClean="0">
                <a:solidFill>
                  <a:schemeClr val="tx2"/>
                </a:solidFill>
              </a:rPr>
              <a:t>loop variable </a:t>
            </a:r>
            <a:r>
              <a:rPr lang="en-US" altLang="en-US" smtClean="0"/>
              <a:t>with an assignment statement, or with a declaration and initialization</a:t>
            </a:r>
          </a:p>
          <a:p>
            <a:pPr lvl="1"/>
            <a:r>
              <a:rPr lang="en-US" altLang="en-US" smtClean="0"/>
              <a:t>Examples: 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 = 0        int i = 0        i = 0, j = k + 1</a:t>
            </a:r>
          </a:p>
          <a:p>
            <a:r>
              <a:rPr lang="en-US" altLang="en-US" i="1" smtClean="0"/>
              <a:t>Test, or condition:</a:t>
            </a:r>
            <a:r>
              <a:rPr lang="en-US" altLang="en-US" smtClean="0"/>
              <a:t> A boolean condition</a:t>
            </a:r>
          </a:p>
          <a:p>
            <a:pPr lvl="1"/>
            <a:r>
              <a:rPr lang="en-US" altLang="en-US" smtClean="0"/>
              <a:t>Just like in the other control statements we have used</a:t>
            </a:r>
          </a:p>
          <a:p>
            <a:r>
              <a:rPr lang="en-US" altLang="en-US" i="1" smtClean="0"/>
              <a:t>Increment:</a:t>
            </a:r>
            <a:r>
              <a:rPr lang="en-US" altLang="en-US" smtClean="0"/>
              <a:t> An assignment to the loop variable, or an application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++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--</a:t>
            </a:r>
            <a:r>
              <a:rPr lang="en-US" altLang="en-US" smtClean="0"/>
              <a:t> to the loop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89D8386-E3C7-4E24-A37F-02352AE43D56}" type="slidenum">
              <a:rPr lang="en-US" altLang="en-US" sz="1400" smtClean="0">
                <a:latin typeface="Arial" charset="0"/>
              </a:rPr>
              <a:pPr/>
              <a:t>28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Print the numbers 1 through 10, and their squares: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System.out.println(i + 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r>
              <a:rPr lang="en-US" altLang="en-US" smtClean="0"/>
              <a:t>Print the squares of the first 100 integers, ten per line: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101;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System.out.print("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(i % 10 == 0) System.out.println();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6B117BC-DB8E-4A3D-91F4-2E7F8F5F4E14}" type="slidenum">
              <a:rPr lang="en-US" altLang="en-US" sz="1400" smtClean="0">
                <a:latin typeface="Arial" charset="0"/>
              </a:rPr>
              <a:pPr/>
              <a:t>29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238" y="381000"/>
            <a:ext cx="8005762" cy="685800"/>
          </a:xfrm>
        </p:spPr>
        <p:txBody>
          <a:bodyPr/>
          <a:lstStyle/>
          <a:p>
            <a:r>
              <a:rPr lang="en-US" altLang="en-US" smtClean="0"/>
              <a:t>Example: Multiplication table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5800" y="1454150"/>
            <a:ext cx="78486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public static void main(String[] args)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for (int i = 1; i &lt; 11; i++)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for (int j = 1; j &lt; 11; j++)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int product = i * j;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if (product &lt; 10)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       System.out.print(" 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else System.out.print("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System.out.println();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= 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[] numbers = {1, 2, 3, 4</a:t>
            </a:r>
            <a:r>
              <a:rPr lang="en-US" dirty="0" smtClean="0"/>
              <a:t>};</a:t>
            </a:r>
          </a:p>
          <a:p>
            <a:r>
              <a:rPr lang="en-US" dirty="0"/>
              <a:t> new </a:t>
            </a:r>
            <a:r>
              <a:rPr lang="en-US" dirty="0" err="1"/>
              <a:t>int</a:t>
            </a:r>
            <a:r>
              <a:rPr lang="en-US" dirty="0"/>
              <a:t>[] {1, 2, 3, 4</a:t>
            </a:r>
            <a:r>
              <a:rPr lang="en-US" dirty="0" smtClean="0"/>
              <a:t>}</a:t>
            </a:r>
          </a:p>
          <a:p>
            <a:r>
              <a:rPr lang="en-US" dirty="0" smtClean="0"/>
              <a:t>Indexing works in the same manner as Python</a:t>
            </a:r>
          </a:p>
          <a:p>
            <a:r>
              <a:rPr lang="en-US" dirty="0" smtClean="0"/>
              <a:t>However there is no slicing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6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39EB24C-2274-4B3F-BBD8-EFF07A59F33F}" type="slidenum">
              <a:rPr lang="en-US" altLang="en-US" sz="1400" smtClean="0">
                <a:latin typeface="Arial" charset="0"/>
              </a:rPr>
              <a:pPr/>
              <a:t>30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do you use each loop?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if you know ahead of time how many times you want to go through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Stepping through an array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Print a 12-month calendar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 in almost all other cases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Compute the next step in an approximation until you get close enough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 if you must go through the loop at least once before it makes sense to do the test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Ask for the password until user gets it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C93109A-D6CE-4509-9F84-700879249F1B}" type="slidenum">
              <a:rPr lang="en-US" altLang="en-US" sz="1400" smtClean="0">
                <a:latin typeface="Arial" charset="0"/>
              </a:rPr>
              <a:pPr/>
              <a:t>31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 will immediately get you out of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you are in nested loops,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gets you out of the </a:t>
            </a:r>
            <a:r>
              <a:rPr lang="en-US" altLang="en-US" i="1" smtClean="0"/>
              <a:t>innermost</a:t>
            </a:r>
            <a:r>
              <a:rPr lang="en-US" altLang="en-US" smtClean="0"/>
              <a:t> loop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It doesn’t make any sense to break out of a loop unconditionally—you should do it only as the result of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test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&lt;= 12;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(badEgg(i)) break;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  </a:t>
            </a:r>
            <a:r>
              <a:rPr lang="en-US" altLang="en-US" smtClean="0"/>
              <a:t>      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is not the normal way to leave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it when necessary, but don’t overuse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492A254-B22D-4F24-A119-448ED309B5C3}" type="slidenum">
              <a:rPr lang="en-US" altLang="en-US" sz="1400" smtClean="0">
                <a:latin typeface="Arial" charset="0"/>
              </a:rPr>
              <a:pPr/>
              <a:t>32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start the next pass through the loop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test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increment, </a:t>
            </a:r>
            <a:r>
              <a:rPr lang="en-US" altLang="en-US" i="1" smtClean="0"/>
              <a:t>then</a:t>
            </a:r>
            <a:r>
              <a:rPr lang="en-US" altLang="en-US" smtClean="0"/>
              <a:t> to the test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521EE26-0B17-4047-B1DB-90780D86ABDE}" type="slidenum">
              <a:rPr lang="en-US" altLang="en-US" sz="1400" smtClean="0">
                <a:latin typeface="Arial" charset="0"/>
              </a:rPr>
              <a:pPr/>
              <a:t>33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Multiway decisions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60913"/>
          </a:xfrm>
        </p:spPr>
        <p:txBody>
          <a:bodyPr/>
          <a:lstStyle/>
          <a:p>
            <a:r>
              <a:rPr lang="en-US" altLang="en-US" dirty="0" smtClean="0"/>
              <a:t>The</a:t>
            </a:r>
            <a:r>
              <a:rPr lang="en-US" altLang="en-US" dirty="0" smtClean="0">
                <a:solidFill>
                  <a:srgbClr val="FFFF99"/>
                </a:solidFill>
              </a:rPr>
              <a:t>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if-else</a:t>
            </a:r>
            <a:r>
              <a:rPr lang="en-US" altLang="en-US" dirty="0" smtClean="0">
                <a:solidFill>
                  <a:srgbClr val="FFFF99"/>
                </a:solidFill>
              </a:rPr>
              <a:t> </a:t>
            </a:r>
            <a:r>
              <a:rPr lang="en-US" altLang="en-US" dirty="0" smtClean="0"/>
              <a:t>statement chooses one of two statements, based on the value of a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/>
              <a:t>expression</a:t>
            </a:r>
          </a:p>
          <a:p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switch</a:t>
            </a:r>
            <a:r>
              <a:rPr lang="en-US" altLang="en-US" dirty="0" smtClean="0"/>
              <a:t> statement chooses one of several statements, based on the value on an integer (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/>
              <a:t>,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byte</a:t>
            </a:r>
            <a:r>
              <a:rPr lang="en-US" altLang="en-US" dirty="0" smtClean="0"/>
              <a:t>,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short</a:t>
            </a:r>
            <a:r>
              <a:rPr lang="en-US" altLang="en-US" dirty="0" smtClean="0"/>
              <a:t>, or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long</a:t>
            </a:r>
            <a:r>
              <a:rPr lang="en-US" altLang="en-US" dirty="0" smtClean="0"/>
              <a:t>) or a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/>
              <a:t>expression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2A26F41-FBAD-4857-991B-020A0CBB068E}" type="slidenum">
              <a:rPr lang="en-US" altLang="en-US" sz="1400" smtClean="0">
                <a:latin typeface="Arial" charset="0"/>
              </a:rPr>
              <a:pPr/>
              <a:t>34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Syntax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370388" cy="5105400"/>
          </a:xfrm>
        </p:spPr>
        <p:txBody>
          <a:bodyPr/>
          <a:lstStyle/>
          <a:p>
            <a:r>
              <a:rPr lang="en-US" altLang="en-US" sz="2400" smtClean="0"/>
              <a:t>The syntax is: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 (</a:t>
            </a:r>
            <a:r>
              <a:rPr lang="en-US" altLang="en-US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value1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value2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...(more cases)...</a:t>
            </a:r>
            <a:br>
              <a:rPr lang="en-US" altLang="en-US" b="1" i="1" smtClean="0">
                <a:solidFill>
                  <a:schemeClr val="hlink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default :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mtClean="0">
              <a:solidFill>
                <a:schemeClr val="accent2"/>
              </a:solidFill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1388" y="1371600"/>
            <a:ext cx="42037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z="2400" smtClean="0"/>
              <a:t> must yield an integer or a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Each </a:t>
            </a:r>
            <a:r>
              <a:rPr lang="en-US" altLang="en-US" sz="2400" b="1" i="1" smtClean="0">
                <a:solidFill>
                  <a:schemeClr val="hlink"/>
                </a:solidFill>
              </a:rPr>
              <a:t>value</a:t>
            </a:r>
            <a:r>
              <a:rPr lang="en-US" altLang="en-US" sz="2400" smtClean="0"/>
              <a:t> must be a literal integer or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Notice that colons (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 : </a:t>
            </a:r>
            <a:r>
              <a:rPr lang="en-US" altLang="en-US" sz="2400" smtClean="0"/>
              <a:t>) are used as well as semicolons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last statement in every case should be a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break;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 even like to do this in the </a:t>
            </a:r>
            <a:r>
              <a:rPr lang="en-US" altLang="en-US" sz="2000" i="1" smtClean="0"/>
              <a:t>last</a:t>
            </a:r>
            <a:r>
              <a:rPr lang="en-US" altLang="en-US" sz="2000" smtClean="0"/>
              <a:t> case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case handles every value not otherwise handled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5" autoUpdateAnimBg="0"/>
      <p:bldP spid="26628" grpId="0" build="p" bldLvl="4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BF20211-54C6-4F1E-81FD-88BFF3732AEE}" type="slidenum">
              <a:rPr lang="en-US" altLang="en-US" sz="1400" smtClean="0">
                <a:latin typeface="Arial" charset="0"/>
              </a:rPr>
              <a:pPr/>
              <a:t>35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8917" name="Group 30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8923" name="Line 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4" name="AutoShape 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8925" name="Line 9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6" name="AutoShape 11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7" name="Line 14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8" name="AutoShape 16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9" name="AutoShape 17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0" name="AutoShape 18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1" name="AutoShape 19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2" name="Line 20"/>
              <p:cNvSpPr>
                <a:spLocks noChangeShapeType="1"/>
              </p:cNvSpPr>
              <p:nvPr/>
            </p:nvSpPr>
            <p:spPr bwMode="auto">
              <a:xfrm>
                <a:off x="1969" y="2545"/>
                <a:ext cx="1055" cy="8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3" name="Line 22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4" name="Line 2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5" name="Line 24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6" name="Line 25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7" name="Line 2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8" name="Line 2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9" name="Line 2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8918" name="Text Box 32"/>
            <p:cNvSpPr txBox="1">
              <a:spLocks noChangeArrowheads="1"/>
            </p:cNvSpPr>
            <p:nvPr/>
          </p:nvSpPr>
          <p:spPr bwMode="auto">
            <a:xfrm>
              <a:off x="147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19" name="Text Box 33"/>
            <p:cNvSpPr txBox="1">
              <a:spLocks noChangeArrowheads="1"/>
            </p:cNvSpPr>
            <p:nvPr/>
          </p:nvSpPr>
          <p:spPr bwMode="auto">
            <a:xfrm>
              <a:off x="201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0" name="Text Box 34"/>
            <p:cNvSpPr txBox="1">
              <a:spLocks noChangeArrowheads="1"/>
            </p:cNvSpPr>
            <p:nvPr/>
          </p:nvSpPr>
          <p:spPr bwMode="auto">
            <a:xfrm>
              <a:off x="268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1" name="Text Box 35"/>
            <p:cNvSpPr txBox="1">
              <a:spLocks noChangeArrowheads="1"/>
            </p:cNvSpPr>
            <p:nvPr/>
          </p:nvSpPr>
          <p:spPr bwMode="auto">
            <a:xfrm>
              <a:off x="336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2" name="Text Box 36"/>
            <p:cNvSpPr txBox="1">
              <a:spLocks noChangeArrowheads="1"/>
            </p:cNvSpPr>
            <p:nvPr/>
          </p:nvSpPr>
          <p:spPr bwMode="auto">
            <a:xfrm>
              <a:off x="398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93C36B6-199E-476B-9A75-4E093A1F06FA}" type="slidenum">
              <a:rPr lang="en-US" altLang="en-US" sz="1400" smtClean="0">
                <a:latin typeface="Arial" charset="0"/>
              </a:rPr>
              <a:pPr/>
              <a:t>36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76213" y="4038600"/>
            <a:ext cx="3819525" cy="2559050"/>
            <a:chOff x="111" y="2544"/>
            <a:chExt cx="2406" cy="1612"/>
          </a:xfrm>
        </p:grpSpPr>
        <p:sp>
          <p:nvSpPr>
            <p:cNvPr id="39965" name="Text Box 21"/>
            <p:cNvSpPr txBox="1">
              <a:spLocks noChangeArrowheads="1"/>
            </p:cNvSpPr>
            <p:nvPr/>
          </p:nvSpPr>
          <p:spPr bwMode="auto">
            <a:xfrm>
              <a:off x="240" y="3264"/>
              <a:ext cx="1728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</a:rPr>
                <a:t>Oops: If you forget a </a:t>
              </a:r>
              <a:r>
                <a:rPr lang="en-US" altLang="en-US">
                  <a:solidFill>
                    <a:schemeClr val="accent2"/>
                  </a:solidFill>
                  <a:latin typeface="Trebuchet MS" pitchFamily="34" charset="0"/>
                </a:rPr>
                <a:t>break</a:t>
              </a:r>
              <a:r>
                <a:rPr lang="en-US" altLang="en-US">
                  <a:latin typeface="Times New Roman" charset="0"/>
                </a:rPr>
                <a:t>, one case runs into the next!</a:t>
              </a:r>
            </a:p>
          </p:txBody>
        </p:sp>
        <p:sp>
          <p:nvSpPr>
            <p:cNvPr id="39966" name="Freeform 22"/>
            <p:cNvSpPr>
              <a:spLocks/>
            </p:cNvSpPr>
            <p:nvPr/>
          </p:nvSpPr>
          <p:spPr bwMode="auto">
            <a:xfrm>
              <a:off x="111" y="2544"/>
              <a:ext cx="2406" cy="1612"/>
            </a:xfrm>
            <a:custGeom>
              <a:avLst/>
              <a:gdLst>
                <a:gd name="T0" fmla="*/ 1748 w 2406"/>
                <a:gd name="T1" fmla="*/ 1347 h 1612"/>
                <a:gd name="T2" fmla="*/ 1915 w 2406"/>
                <a:gd name="T3" fmla="*/ 1116 h 1612"/>
                <a:gd name="T4" fmla="*/ 1857 w 2406"/>
                <a:gd name="T5" fmla="*/ 768 h 1612"/>
                <a:gd name="T6" fmla="*/ 1281 w 2406"/>
                <a:gd name="T7" fmla="*/ 624 h 1612"/>
                <a:gd name="T8" fmla="*/ 711 w 2406"/>
                <a:gd name="T9" fmla="*/ 593 h 1612"/>
                <a:gd name="T10" fmla="*/ 225 w 2406"/>
                <a:gd name="T11" fmla="*/ 672 h 1612"/>
                <a:gd name="T12" fmla="*/ 20 w 2406"/>
                <a:gd name="T13" fmla="*/ 1006 h 1612"/>
                <a:gd name="T14" fmla="*/ 104 w 2406"/>
                <a:gd name="T15" fmla="*/ 1415 h 1612"/>
                <a:gd name="T16" fmla="*/ 417 w 2406"/>
                <a:gd name="T17" fmla="*/ 1584 h 1612"/>
                <a:gd name="T18" fmla="*/ 1041 w 2406"/>
                <a:gd name="T19" fmla="*/ 1584 h 1612"/>
                <a:gd name="T20" fmla="*/ 1665 w 2406"/>
                <a:gd name="T21" fmla="*/ 1488 h 1612"/>
                <a:gd name="T22" fmla="*/ 2049 w 2406"/>
                <a:gd name="T23" fmla="*/ 1152 h 1612"/>
                <a:gd name="T24" fmla="*/ 2350 w 2406"/>
                <a:gd name="T25" fmla="*/ 566 h 1612"/>
                <a:gd name="T26" fmla="*/ 2385 w 2406"/>
                <a:gd name="T27" fmla="*/ 0 h 16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6"/>
                <a:gd name="T43" fmla="*/ 0 h 1612"/>
                <a:gd name="T44" fmla="*/ 2406 w 2406"/>
                <a:gd name="T45" fmla="*/ 1612 h 16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6" h="1612">
                  <a:moveTo>
                    <a:pt x="1748" y="1347"/>
                  </a:moveTo>
                  <a:cubicBezTo>
                    <a:pt x="1776" y="1308"/>
                    <a:pt x="1897" y="1212"/>
                    <a:pt x="1915" y="1116"/>
                  </a:cubicBezTo>
                  <a:cubicBezTo>
                    <a:pt x="1933" y="1020"/>
                    <a:pt x="1962" y="850"/>
                    <a:pt x="1857" y="768"/>
                  </a:cubicBezTo>
                  <a:cubicBezTo>
                    <a:pt x="1752" y="686"/>
                    <a:pt x="1472" y="653"/>
                    <a:pt x="1281" y="624"/>
                  </a:cubicBezTo>
                  <a:cubicBezTo>
                    <a:pt x="1090" y="595"/>
                    <a:pt x="887" y="585"/>
                    <a:pt x="711" y="593"/>
                  </a:cubicBezTo>
                  <a:cubicBezTo>
                    <a:pt x="535" y="601"/>
                    <a:pt x="340" y="603"/>
                    <a:pt x="225" y="672"/>
                  </a:cubicBezTo>
                  <a:cubicBezTo>
                    <a:pt x="110" y="741"/>
                    <a:pt x="40" y="882"/>
                    <a:pt x="20" y="1006"/>
                  </a:cubicBezTo>
                  <a:cubicBezTo>
                    <a:pt x="0" y="1130"/>
                    <a:pt x="38" y="1319"/>
                    <a:pt x="104" y="1415"/>
                  </a:cubicBezTo>
                  <a:cubicBezTo>
                    <a:pt x="170" y="1511"/>
                    <a:pt x="261" y="1556"/>
                    <a:pt x="417" y="1584"/>
                  </a:cubicBezTo>
                  <a:cubicBezTo>
                    <a:pt x="573" y="1612"/>
                    <a:pt x="833" y="1600"/>
                    <a:pt x="1041" y="1584"/>
                  </a:cubicBezTo>
                  <a:cubicBezTo>
                    <a:pt x="1249" y="1568"/>
                    <a:pt x="1497" y="1560"/>
                    <a:pt x="1665" y="1488"/>
                  </a:cubicBezTo>
                  <a:cubicBezTo>
                    <a:pt x="1833" y="1416"/>
                    <a:pt x="1935" y="1306"/>
                    <a:pt x="2049" y="1152"/>
                  </a:cubicBezTo>
                  <a:cubicBezTo>
                    <a:pt x="2163" y="998"/>
                    <a:pt x="2294" y="758"/>
                    <a:pt x="2350" y="566"/>
                  </a:cubicBezTo>
                  <a:cubicBezTo>
                    <a:pt x="2406" y="374"/>
                    <a:pt x="2378" y="118"/>
                    <a:pt x="2385" y="0"/>
                  </a:cubicBezTo>
                </a:path>
              </a:pathLst>
            </a:custGeom>
            <a:noFill/>
            <a:ln w="19050">
              <a:solidFill>
                <a:schemeClr val="folHlink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9941" name="Group 29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9942" name="Group 23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9948" name="Line 3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9" name="AutoShape 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9950" name="Line 5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AutoShape 6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2" name="Line 7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3" name="AutoShape 8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4" name="AutoShape 9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5" name="AutoShape 10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6" name="AutoShape 11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7" name="Line 1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8" name="Line 14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9" name="Line 15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0" name="Line 16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1" name="Line 1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2" name="Line 1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3" name="Line 1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4" name="Line 20"/>
              <p:cNvSpPr>
                <a:spLocks noChangeShapeType="1"/>
              </p:cNvSpPr>
              <p:nvPr/>
            </p:nvSpPr>
            <p:spPr bwMode="auto">
              <a:xfrm>
                <a:off x="2400" y="2400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9943" name="Text Box 24"/>
            <p:cNvSpPr txBox="1">
              <a:spLocks noChangeArrowheads="1"/>
            </p:cNvSpPr>
            <p:nvPr/>
          </p:nvSpPr>
          <p:spPr bwMode="auto">
            <a:xfrm>
              <a:off x="148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4" name="Text Box 25"/>
            <p:cNvSpPr txBox="1">
              <a:spLocks noChangeArrowheads="1"/>
            </p:cNvSpPr>
            <p:nvPr/>
          </p:nvSpPr>
          <p:spPr bwMode="auto">
            <a:xfrm>
              <a:off x="202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5" name="Text Box 26"/>
            <p:cNvSpPr txBox="1">
              <a:spLocks noChangeArrowheads="1"/>
            </p:cNvSpPr>
            <p:nvPr/>
          </p:nvSpPr>
          <p:spPr bwMode="auto">
            <a:xfrm>
              <a:off x="269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6" name="Text Box 27"/>
            <p:cNvSpPr txBox="1">
              <a:spLocks noChangeArrowheads="1"/>
            </p:cNvSpPr>
            <p:nvPr/>
          </p:nvSpPr>
          <p:spPr bwMode="auto">
            <a:xfrm>
              <a:off x="337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7" name="Text Box 28"/>
            <p:cNvSpPr txBox="1">
              <a:spLocks noChangeArrowheads="1"/>
            </p:cNvSpPr>
            <p:nvPr/>
          </p:nvSpPr>
          <p:spPr bwMode="auto">
            <a:xfrm>
              <a:off x="399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EEBAFC7-3CBF-40A5-8B83-0CBD1D63C993}" type="slidenum">
              <a:rPr lang="en-US" altLang="en-US" sz="1400" smtClean="0">
                <a:latin typeface="Arial" charset="0"/>
              </a:rPr>
              <a:pPr/>
              <a:t>37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6858000" cy="762000"/>
          </a:xfrm>
        </p:spPr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4648200" cy="57912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switch (cardValue) {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System.out.print("Ace");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System.out.print("Jack");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12: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System.out.print("Queen");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13: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System.out.print("King");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System.out.print(cardValue);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613A91F-66D7-42E1-AA62-6D7EE7F2D6C1}" type="slidenum">
              <a:rPr lang="en-US" altLang="en-US" sz="1400" smtClean="0">
                <a:latin typeface="Arial" charset="0"/>
              </a:rPr>
              <a:pPr/>
              <a:t>38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complete program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 class SquareRoots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// Prints the square roots of numbers 1 to 10</a:t>
            </a:r>
            <a:b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int n =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while (n &lt;= 10)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System.out.println(n + "  " + Math.sqrt(n));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n = n + 1;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1  1.0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2  1.4142135623730951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3  1.7320508075688772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4  2.0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5  2.23606797749979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i="1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33F5E4D-3543-482E-8D66-FAA10B714F7D}" type="slidenum">
              <a:rPr lang="en-US" altLang="en-US" sz="1400" smtClean="0">
                <a:latin typeface="Arial" charset="0"/>
              </a:rPr>
              <a:pPr/>
              <a:t>39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complete program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15340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class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LeapYear {</a:t>
            </a:r>
            <a:endParaRPr lang="en-US" altLang="en-US" sz="1600">
              <a:latin typeface="Trebuchet MS" pitchFamily="34" charset="0"/>
            </a:endParaRPr>
          </a:p>
          <a:p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static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void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main(String[] args)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start = 1990;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end = 2015;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year = start;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boolean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isLeapYear;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while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(year &lt;= end)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isLeapYear = year % 4 == 0;                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a leap year is a year divisible by 4...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(isLeapYear &amp;&amp; year % 100 == 0) {       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...but not by 100...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(year % 400 == 0) isLeapYear =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true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;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...unless it’s also divisible by 400</a:t>
            </a:r>
            <a:endParaRPr lang="en-US" altLang="en-US" sz="1600">
              <a:solidFill>
                <a:schemeClr val="accent1"/>
              </a:solidFill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else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isLeapYear =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false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(isLeapYear)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System.out.println(year + " is a leap year.</a:t>
            </a:r>
            <a:r>
              <a:rPr lang="en-US" altLang="en-US" sz="1600">
                <a:solidFill>
                  <a:srgbClr val="2A00FF"/>
                </a:solidFill>
                <a:latin typeface="Trebuchet MS" pitchFamily="34" charset="0"/>
              </a:rPr>
              <a:t>"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);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year = year + 1;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096000" y="4724400"/>
            <a:ext cx="2286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800">
                <a:latin typeface="Trebuchet MS" pitchFamily="34" charset="0"/>
              </a:rPr>
              <a:t>1992 is a leap year.</a:t>
            </a:r>
          </a:p>
          <a:p>
            <a:r>
              <a:rPr lang="en-US" altLang="en-US" sz="1800">
                <a:latin typeface="Trebuchet MS" pitchFamily="34" charset="0"/>
              </a:rPr>
              <a:t>1996 is a leap year.</a:t>
            </a:r>
          </a:p>
          <a:p>
            <a:r>
              <a:rPr lang="en-US" altLang="en-US" sz="1800">
                <a:latin typeface="Trebuchet MS" pitchFamily="34" charset="0"/>
              </a:rPr>
              <a:t>2000 is a leap year.</a:t>
            </a:r>
          </a:p>
          <a:p>
            <a:r>
              <a:rPr lang="en-US" altLang="en-US" sz="1800">
                <a:latin typeface="Trebuchet MS" pitchFamily="34" charset="0"/>
              </a:rPr>
              <a:t>2004 is a leap year.</a:t>
            </a:r>
          </a:p>
          <a:p>
            <a:r>
              <a:rPr lang="en-US" altLang="en-US" sz="1800">
                <a:latin typeface="Trebuchet MS" pitchFamily="34" charset="0"/>
              </a:rPr>
              <a:t>2008 is a leap year.</a:t>
            </a:r>
          </a:p>
          <a:p>
            <a:r>
              <a:rPr lang="en-US" altLang="en-US" sz="1800">
                <a:latin typeface="Trebuchet MS" pitchFamily="34" charset="0"/>
              </a:rPr>
              <a:t>2012 is a leap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are also java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&lt;String&gt; languages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= new </a:t>
            </a:r>
            <a:r>
              <a:rPr lang="en-US" dirty="0" err="1" smtClean="0"/>
              <a:t>ArrayList</a:t>
            </a:r>
            <a:r>
              <a:rPr lang="en-US" dirty="0" smtClean="0"/>
              <a:t>&lt;String</a:t>
            </a:r>
            <a:r>
              <a:rPr lang="en-US" dirty="0"/>
              <a:t>&gt;();</a:t>
            </a:r>
          </a:p>
          <a:p>
            <a:r>
              <a:rPr lang="en-US" dirty="0" err="1"/>
              <a:t>languages.add</a:t>
            </a:r>
            <a:r>
              <a:rPr lang="en-US" dirty="0"/>
              <a:t>("Python</a:t>
            </a:r>
            <a:r>
              <a:rPr lang="en-US" dirty="0" smtClean="0"/>
              <a:t>");</a:t>
            </a:r>
          </a:p>
          <a:p>
            <a:r>
              <a:rPr lang="en-US" dirty="0" err="1"/>
              <a:t>languages.set</a:t>
            </a:r>
            <a:r>
              <a:rPr lang="en-US" dirty="0"/>
              <a:t>(0, "Java");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do not have to declare the size of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You can append to an existing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More flexible but if you have use cases where you have specific dimensions you will use an array.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2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A1FE4C4-8024-4266-83E1-94141300C1FB}" type="slidenum">
              <a:rPr lang="en-US" altLang="en-US" sz="1400" smtClean="0">
                <a:latin typeface="Arial" charset="0"/>
              </a:rPr>
              <a:pPr/>
              <a:t>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of a Java program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 program, or </a:t>
            </a:r>
            <a:r>
              <a:rPr lang="en-US" altLang="en-US" sz="2400" smtClean="0">
                <a:solidFill>
                  <a:schemeClr val="tx2"/>
                </a:solidFill>
              </a:rPr>
              <a:t>project</a:t>
            </a:r>
            <a:r>
              <a:rPr lang="en-US" altLang="en-US" sz="2400" smtClean="0"/>
              <a:t>, consists of one or more </a:t>
            </a:r>
            <a:r>
              <a:rPr lang="en-US" altLang="en-US" sz="2400" smtClean="0">
                <a:solidFill>
                  <a:schemeClr val="tx2"/>
                </a:solidFill>
              </a:rPr>
              <a:t>packages</a:t>
            </a:r>
          </a:p>
          <a:p>
            <a:pPr lvl="1" eaLnBrk="1" hangingPunct="1"/>
            <a:r>
              <a:rPr lang="en-US" altLang="en-US" sz="2000" smtClean="0"/>
              <a:t>Package = directory = folder</a:t>
            </a:r>
          </a:p>
          <a:p>
            <a:pPr eaLnBrk="1" hangingPunct="1"/>
            <a:r>
              <a:rPr lang="en-US" altLang="en-US" sz="2400" smtClean="0"/>
              <a:t>A package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classes</a:t>
            </a:r>
          </a:p>
          <a:p>
            <a:pPr eaLnBrk="1" hangingPunct="1"/>
            <a:r>
              <a:rPr lang="en-US" altLang="en-US" sz="2400" smtClean="0"/>
              <a:t>A class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fields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tx2"/>
                </a:solidFill>
              </a:rPr>
              <a:t>methods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method contains </a:t>
            </a:r>
            <a:r>
              <a:rPr lang="en-US" altLang="en-US" sz="2000" smtClean="0">
                <a:solidFill>
                  <a:schemeClr val="tx2"/>
                </a:solidFill>
              </a:rPr>
              <a:t>declarations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statements</a:t>
            </a:r>
            <a:endParaRPr lang="en-US" altLang="en-US" sz="2000" smtClean="0"/>
          </a:p>
          <a:p>
            <a:pPr eaLnBrk="1" hangingPunct="1"/>
            <a:r>
              <a:rPr lang="en-US" altLang="en-US" sz="2400" smtClean="0"/>
              <a:t>Classes and methods may also contain </a:t>
            </a:r>
            <a:r>
              <a:rPr lang="en-US" altLang="en-US" sz="2400" smtClean="0">
                <a:solidFill>
                  <a:schemeClr val="tx2"/>
                </a:solidFill>
              </a:rPr>
              <a:t>comments</a:t>
            </a:r>
          </a:p>
          <a:p>
            <a:pPr eaLnBrk="1" hangingPunct="1"/>
            <a:r>
              <a:rPr lang="en-US" altLang="en-US" sz="2400" smtClean="0"/>
              <a:t>We’ll begin by looking at the “insides” of methods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28800" y="4648200"/>
            <a:ext cx="4876800" cy="1743075"/>
            <a:chOff x="1152" y="2928"/>
            <a:chExt cx="3072" cy="1098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1824" y="2928"/>
              <a:ext cx="2400" cy="1098"/>
            </a:xfrm>
            <a:prstGeom prst="rect">
              <a:avLst/>
            </a:prstGeom>
            <a:solidFill>
              <a:schemeClr val="accent2">
                <a:alpha val="14117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r>
                <a:rPr lang="en-US" altLang="en-US" sz="1800">
                  <a:latin typeface="Trebuchet MS" pitchFamily="34" charset="0"/>
                </a:rPr>
                <a:t>• packages</a:t>
              </a:r>
            </a:p>
            <a:p>
              <a:pPr lvl="1"/>
              <a:r>
                <a:rPr lang="en-US" altLang="en-US" sz="1800">
                  <a:latin typeface="Trebuchet MS" pitchFamily="34" charset="0"/>
                </a:rPr>
                <a:t>• classes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fields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methods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declarations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statements</a:t>
              </a:r>
            </a:p>
          </p:txBody>
        </p:sp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1152" y="2928"/>
              <a:ext cx="65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rebuchet MS" pitchFamily="34" charset="0"/>
                </a:rPr>
                <a:t>Project: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ECF6D95-9375-4F0E-8E24-658CB85036E3}" type="slidenum">
              <a:rPr lang="en-US" altLang="en-US" sz="1400" smtClean="0">
                <a:latin typeface="Arial" charset="0"/>
              </a:rPr>
              <a:pPr/>
              <a:t>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 structure and Eclipse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60913"/>
          </a:xfrm>
        </p:spPr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workspace</a:t>
            </a:r>
            <a:r>
              <a:rPr lang="en-US" altLang="en-US" smtClean="0"/>
              <a:t> is where Eclipse keeps projects</a:t>
            </a:r>
          </a:p>
          <a:p>
            <a:pPr eaLnBrk="1" hangingPunct="1"/>
            <a:r>
              <a:rPr lang="en-US" altLang="en-US" smtClean="0"/>
              <a:t>When you use Eclipse to create a </a:t>
            </a:r>
            <a:r>
              <a:rPr lang="en-US" altLang="en-US" smtClean="0">
                <a:solidFill>
                  <a:schemeClr val="tx2"/>
                </a:solidFill>
              </a:rPr>
              <a:t>project</a:t>
            </a:r>
            <a:r>
              <a:rPr lang="en-US" altLang="en-US" smtClean="0"/>
              <a:t> (a single “program”), it creates a directory with that name in your workspace</a:t>
            </a:r>
          </a:p>
          <a:p>
            <a:pPr eaLnBrk="1" hangingPunct="1"/>
            <a:r>
              <a:rPr lang="en-US" altLang="en-US" smtClean="0"/>
              <a:t>Within the project, you next create a </a:t>
            </a:r>
            <a:r>
              <a:rPr lang="en-US" altLang="en-US" smtClean="0">
                <a:solidFill>
                  <a:schemeClr val="tx2"/>
                </a:solidFill>
              </a:rPr>
              <a:t>package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Finally, you create a </a:t>
            </a:r>
            <a:r>
              <a:rPr lang="en-US" altLang="en-US" smtClean="0">
                <a:solidFill>
                  <a:schemeClr val="tx2"/>
                </a:solidFill>
              </a:rPr>
              <a:t>class</a:t>
            </a:r>
            <a:r>
              <a:rPr lang="en-US" altLang="en-US" smtClean="0"/>
              <a:t> in that package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For the simplest program, you need only a single package, and only one (or a very few)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6EBDB95-C7D6-4C10-8B78-2178896ACC57}" type="slidenum">
              <a:rPr lang="en-US" altLang="en-US" sz="1400" smtClean="0">
                <a:latin typeface="Arial" charset="0"/>
              </a:rPr>
              <a:pPr/>
              <a:t>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 program outline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800600"/>
            <a:ext cx="8574088" cy="1752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Notes: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class name (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MyClass</a:t>
            </a:r>
            <a:r>
              <a:rPr lang="en-US" altLang="en-US" sz="2000" smtClean="0"/>
              <a:t>) must begin with a capital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main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run</a:t>
            </a:r>
            <a:r>
              <a:rPr lang="en-US" altLang="en-US" sz="2000" smtClean="0"/>
              <a:t> are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is the form we will use for now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Once you understand all the parts, you can vary things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676400" y="1371600"/>
            <a:ext cx="64008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main(String[ ] args)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new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void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// some declarations and statements go here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        // this is the part we will talk about today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1000" y="1371600"/>
            <a:ext cx="1525588" cy="1524000"/>
            <a:chOff x="240" y="1056"/>
            <a:chExt cx="961" cy="960"/>
          </a:xfrm>
        </p:grpSpPr>
        <p:sp>
          <p:nvSpPr>
            <p:cNvPr id="6154" name="AutoShape 6"/>
            <p:cNvSpPr>
              <a:spLocks/>
            </p:cNvSpPr>
            <p:nvPr/>
          </p:nvSpPr>
          <p:spPr bwMode="auto">
            <a:xfrm>
              <a:off x="960" y="1395"/>
              <a:ext cx="241" cy="621"/>
            </a:xfrm>
            <a:prstGeom prst="leftBrace">
              <a:avLst>
                <a:gd name="adj1" fmla="val 2147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5" name="AutoShape 8"/>
            <p:cNvSpPr>
              <a:spLocks noChangeArrowheads="1"/>
            </p:cNvSpPr>
            <p:nvPr/>
          </p:nvSpPr>
          <p:spPr bwMode="auto">
            <a:xfrm>
              <a:off x="240" y="1056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main method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81000" y="2667000"/>
            <a:ext cx="1524000" cy="1676400"/>
            <a:chOff x="240" y="1872"/>
            <a:chExt cx="960" cy="1056"/>
          </a:xfrm>
        </p:grpSpPr>
        <p:sp>
          <p:nvSpPr>
            <p:cNvPr id="6152" name="AutoShape 10"/>
            <p:cNvSpPr>
              <a:spLocks/>
            </p:cNvSpPr>
            <p:nvPr/>
          </p:nvSpPr>
          <p:spPr bwMode="auto">
            <a:xfrm>
              <a:off x="960" y="2211"/>
              <a:ext cx="240" cy="717"/>
            </a:xfrm>
            <a:prstGeom prst="leftBrace">
              <a:avLst>
                <a:gd name="adj1" fmla="val 2489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3" name="AutoShape 11"/>
            <p:cNvSpPr>
              <a:spLocks noChangeArrowheads="1"/>
            </p:cNvSpPr>
            <p:nvPr/>
          </p:nvSpPr>
          <p:spPr bwMode="auto">
            <a:xfrm>
              <a:off x="240" y="1872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another method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uild="p" bldLvl="5" autoUpdateAnimBg="0"/>
      <p:bldP spid="675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Python: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#</a:t>
            </a: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400" smtClean="0"/>
              <a:t>Java: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//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/>
            <a:r>
              <a:rPr lang="en-US" altLang="en-US" sz="2400" smtClean="0"/>
              <a:t>Java:  Multi-line comment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</a:br>
            <a:endParaRPr lang="en-US" altLang="en-US" sz="2400" smtClean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smtClean="0"/>
              <a:t>Python: Documentation comments are enclosed in triple quotes, and are put right after the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</a:t>
            </a:r>
            <a:r>
              <a:rPr lang="en-US" altLang="en-US" sz="2400" smtClean="0"/>
              <a:t> line</a:t>
            </a:r>
          </a:p>
          <a:p>
            <a:pPr eaLnBrk="1" hangingPunct="1"/>
            <a:r>
              <a:rPr lang="en-US" altLang="en-US" sz="2400" smtClean="0"/>
              <a:t>Java: Documentation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/>
              <a:t>,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and are put just </a:t>
            </a:r>
            <a:r>
              <a:rPr lang="en-US" altLang="en-US" sz="2400" i="1" smtClean="0"/>
              <a:t>before</a:t>
            </a:r>
            <a:r>
              <a:rPr lang="en-US" altLang="en-US" sz="2400" smtClean="0"/>
              <a:t> the definition of a variable, method, or class</a:t>
            </a:r>
          </a:p>
          <a:p>
            <a:pPr lvl="1" eaLnBrk="1" hangingPunct="1"/>
            <a:r>
              <a:rPr lang="en-US" altLang="en-US" sz="2000" smtClean="0"/>
              <a:t>Documentation comments are more heavily used in Java, and there are much better tools for working with them</a:t>
            </a:r>
          </a:p>
          <a:p>
            <a:pPr eaLnBrk="1" hangingPunct="1"/>
            <a:endParaRPr lang="en-US" altLang="en-US" sz="240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17B7C28-13CD-479F-8D17-53537D56FCA3}" type="slidenum">
              <a:rPr lang="en-US" altLang="en-US" sz="1400" smtClean="0">
                <a:latin typeface="Arial" charset="0"/>
              </a:rPr>
              <a:pPr/>
              <a:t>8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832CF9D-5364-4025-957F-C825051AAEBA}" type="slidenum">
              <a:rPr lang="en-US" altLang="en-US" sz="1400" smtClean="0">
                <a:latin typeface="Arial" charset="0"/>
              </a:rPr>
              <a:pPr/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Declaring variables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Python, a variable may hold a value of any type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Java, every variable that you use in a program must be </a:t>
            </a:r>
            <a:r>
              <a:rPr lang="en-US" altLang="en-US" smtClean="0">
                <a:solidFill>
                  <a:schemeClr val="tx2"/>
                </a:solidFill>
              </a:rPr>
              <a:t>declared</a:t>
            </a:r>
            <a:r>
              <a:rPr lang="en-US" altLang="en-US" smtClean="0"/>
              <a:t> (in a </a:t>
            </a:r>
            <a:r>
              <a:rPr lang="en-US" altLang="en-US" smtClean="0">
                <a:solidFill>
                  <a:schemeClr val="tx2"/>
                </a:solidFill>
              </a:rPr>
              <a:t>declaration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specifies the type of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</a:t>
            </a:r>
            <a:r>
              <a:rPr lang="en-US" altLang="en-US" i="1" smtClean="0"/>
              <a:t>may</a:t>
            </a:r>
            <a:r>
              <a:rPr lang="en-US" altLang="en-US" smtClean="0"/>
              <a:t> give the variable an initial value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age;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count = 0;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double distance = 37.95;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isReadOnly = true;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greeting = "Welcome to CIT 591";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outputLine;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ke-7">
  <a:themeElements>
    <a:clrScheme name="">
      <a:dk1>
        <a:srgbClr val="000000"/>
      </a:dk1>
      <a:lt1>
        <a:srgbClr val="FFFFFF"/>
      </a:lt1>
      <a:dk2>
        <a:srgbClr val="FF0000"/>
      </a:dk2>
      <a:lt2>
        <a:srgbClr val="9900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CC00CC"/>
      </a:hlink>
      <a:folHlink>
        <a:srgbClr val="0099CC"/>
      </a:folHlink>
    </a:clrScheme>
    <a:fontScheme name="duke-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-7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Settings\matuszek\Application Data\Microsoft\Templates\duke-7.pot</Template>
  <TotalTime>3630</TotalTime>
  <Words>2094</Words>
  <Application>Microsoft Office PowerPoint</Application>
  <PresentationFormat>On-screen Show (4:3)</PresentationFormat>
  <Paragraphs>414</Paragraphs>
  <Slides>39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duke-7</vt:lpstr>
      <vt:lpstr>CIT 590 (basic Java syntax)</vt:lpstr>
      <vt:lpstr>Python to Java translation resources</vt:lpstr>
      <vt:lpstr>Python lists = java arrays</vt:lpstr>
      <vt:lpstr>Python lists are also java ArrayList</vt:lpstr>
      <vt:lpstr>Structure of a Java program</vt:lpstr>
      <vt:lpstr>Java structure and Eclipse</vt:lpstr>
      <vt:lpstr>Simple program outline</vt:lpstr>
      <vt:lpstr>Comments</vt:lpstr>
      <vt:lpstr>Declaring variables</vt:lpstr>
      <vt:lpstr>Some Java data types</vt:lpstr>
      <vt:lpstr>Reading in numbers</vt:lpstr>
      <vt:lpstr>Printing</vt:lpstr>
      <vt:lpstr>Program to double a number</vt:lpstr>
      <vt:lpstr>Assignment statements</vt:lpstr>
      <vt:lpstr>Methods</vt:lpstr>
      <vt:lpstr>Method types and returns</vt:lpstr>
      <vt:lpstr>Method calls</vt:lpstr>
      <vt:lpstr>Organization of a class</vt:lpstr>
      <vt:lpstr>Arithmetic expressions</vt:lpstr>
      <vt:lpstr>Increment and decrement</vt:lpstr>
      <vt:lpstr>Boolean expressions</vt:lpstr>
      <vt:lpstr>String concatenation</vt:lpstr>
      <vt:lpstr>if statements</vt:lpstr>
      <vt:lpstr>Compound statements</vt:lpstr>
      <vt:lpstr>while loops</vt:lpstr>
      <vt:lpstr>The for loop</vt:lpstr>
      <vt:lpstr>Parts of the for loop</vt:lpstr>
      <vt:lpstr>Example for loops</vt:lpstr>
      <vt:lpstr>Example: Multiplication table</vt:lpstr>
      <vt:lpstr>When do you use each loop?</vt:lpstr>
      <vt:lpstr>The break statement</vt:lpstr>
      <vt:lpstr>The continue statement</vt:lpstr>
      <vt:lpstr>Multiway decisions</vt:lpstr>
      <vt:lpstr>Syntax of the switch statement</vt:lpstr>
      <vt:lpstr>Flowchart for switch statement</vt:lpstr>
      <vt:lpstr>Flowchart for switch statement</vt:lpstr>
      <vt:lpstr>Example switch statement</vt:lpstr>
      <vt:lpstr>A complete program</vt:lpstr>
      <vt:lpstr>Another complete program</vt:lpstr>
    </vt:vector>
  </TitlesOfParts>
  <Company>House of Chaos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data and statements</dc:title>
  <dc:creator>David Matuszek</dc:creator>
  <cp:lastModifiedBy>Arvind</cp:lastModifiedBy>
  <cp:revision>70</cp:revision>
  <dcterms:created xsi:type="dcterms:W3CDTF">2003-09-06T18:18:27Z</dcterms:created>
  <dcterms:modified xsi:type="dcterms:W3CDTF">2015-03-27T19:26:16Z</dcterms:modified>
</cp:coreProperties>
</file>