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5"/>
  </p:notesMasterIdLst>
  <p:sldIdLst>
    <p:sldId id="256" r:id="rId2"/>
    <p:sldId id="351" r:id="rId3"/>
    <p:sldId id="354" r:id="rId4"/>
    <p:sldId id="355" r:id="rId5"/>
    <p:sldId id="335" r:id="rId6"/>
    <p:sldId id="333" r:id="rId7"/>
    <p:sldId id="346" r:id="rId8"/>
    <p:sldId id="334" r:id="rId9"/>
    <p:sldId id="352" r:id="rId10"/>
    <p:sldId id="353" r:id="rId11"/>
    <p:sldId id="336" r:id="rId12"/>
    <p:sldId id="347" r:id="rId13"/>
    <p:sldId id="337" r:id="rId14"/>
    <p:sldId id="338" r:id="rId15"/>
    <p:sldId id="349" r:id="rId16"/>
    <p:sldId id="350" r:id="rId17"/>
    <p:sldId id="345" r:id="rId18"/>
    <p:sldId id="339" r:id="rId19"/>
    <p:sldId id="356" r:id="rId20"/>
    <p:sldId id="340" r:id="rId21"/>
    <p:sldId id="348" r:id="rId22"/>
    <p:sldId id="341" r:id="rId23"/>
    <p:sldId id="34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>
      <p:cViewPr>
        <p:scale>
          <a:sx n="70" d="100"/>
          <a:sy n="70" d="100"/>
        </p:scale>
        <p:origin x="-2070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75DD-4E74-4E0D-9B1E-ABEF052F02B3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E544-DE4A-4E3A-B3C2-482547C2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CE544-DE4A-4E3A-B3C2-482547C2A43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51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clipse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  <a:endParaRPr lang="en-US" dirty="0"/>
          </a:p>
          <a:p>
            <a:r>
              <a:rPr lang="en-US" dirty="0" smtClean="0"/>
              <a:t>First lecture on Java</a:t>
            </a:r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Transitioning from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Interpreted versus compiled</a:t>
            </a:r>
          </a:p>
          <a:p>
            <a:r>
              <a:rPr lang="en-US" dirty="0" smtClean="0"/>
              <a:t>Running a Java program is a 2 step process</a:t>
            </a:r>
          </a:p>
          <a:p>
            <a:pPr lvl="1"/>
            <a:r>
              <a:rPr lang="en-US" dirty="0" smtClean="0"/>
              <a:t>Compile. </a:t>
            </a:r>
            <a:r>
              <a:rPr lang="en-US" dirty="0"/>
              <a:t> </a:t>
            </a:r>
            <a:r>
              <a:rPr lang="en-US" dirty="0" smtClean="0"/>
              <a:t>Convert your code to ‘machine understandable’ code. </a:t>
            </a:r>
          </a:p>
          <a:p>
            <a:pPr lvl="1"/>
            <a:r>
              <a:rPr lang="en-US" dirty="0" smtClean="0"/>
              <a:t>Run that code</a:t>
            </a:r>
          </a:p>
          <a:p>
            <a:r>
              <a:rPr lang="en-US" dirty="0" smtClean="0"/>
              <a:t>Syntactic errors will be detected immediately</a:t>
            </a:r>
          </a:p>
          <a:p>
            <a:r>
              <a:rPr lang="en-US" dirty="0" smtClean="0"/>
              <a:t>You will be ending every statement with a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Datatypes become way more important</a:t>
            </a:r>
          </a:p>
          <a:p>
            <a:r>
              <a:rPr lang="en-US" dirty="0" smtClean="0"/>
              <a:t>There will be more rules!! There will be lots of rules!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5725" y="3810000"/>
            <a:ext cx="1323975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75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the transition from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variable has a type</a:t>
            </a:r>
            <a:endParaRPr lang="en-US" dirty="0"/>
          </a:p>
          <a:p>
            <a:r>
              <a:rPr lang="en-US" dirty="0" err="1" smtClean="0"/>
              <a:t>int</a:t>
            </a:r>
            <a:r>
              <a:rPr lang="en-US" dirty="0" smtClean="0"/>
              <a:t> x = 0;</a:t>
            </a:r>
          </a:p>
          <a:p>
            <a:r>
              <a:rPr lang="en-US" dirty="0" smtClean="0"/>
              <a:t>Statements end with a semi colon</a:t>
            </a:r>
          </a:p>
          <a:p>
            <a:r>
              <a:rPr lang="en-US" dirty="0" smtClean="0"/>
              <a:t>Everything is within a class!</a:t>
            </a:r>
          </a:p>
          <a:p>
            <a:r>
              <a:rPr lang="en-US" dirty="0" smtClean="0"/>
              <a:t>Statements are written within a method and a method is written within a class</a:t>
            </a:r>
          </a:p>
          <a:p>
            <a:r>
              <a:rPr lang="en-US" dirty="0" smtClean="0"/>
              <a:t>Braces used instead of indentation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x =0; x&lt;10; x++){</a:t>
            </a:r>
          </a:p>
          <a:p>
            <a:pPr marL="0" indent="0">
              <a:buNone/>
            </a:pPr>
            <a:r>
              <a:rPr lang="en-US" dirty="0" smtClean="0"/>
              <a:t>    //do something  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2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, float, double</a:t>
            </a:r>
          </a:p>
          <a:p>
            <a:r>
              <a:rPr lang="en-US" dirty="0" err="1" smtClean="0"/>
              <a:t>boolean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har</a:t>
            </a:r>
          </a:p>
          <a:p>
            <a:r>
              <a:rPr lang="en-US" dirty="0" smtClean="0"/>
              <a:t>String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You also have the ability to do byte, short and long (8, 16, 64 bits) for an integer (generally not needed for this course).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You might come across Integer, Boolean, Double etc. Do not worry about them at all right now.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736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(You have to follow these!)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While indentation will not make the program fail the way it does in Python, do not stop indenting your programs</a:t>
            </a:r>
          </a:p>
          <a:p>
            <a:pPr lvl="1"/>
            <a:r>
              <a:rPr lang="en-US" dirty="0" smtClean="0"/>
              <a:t>CTRL + SHIFT + F</a:t>
            </a:r>
          </a:p>
          <a:p>
            <a:pPr lvl="1"/>
            <a:r>
              <a:rPr lang="en-US" dirty="0" smtClean="0"/>
              <a:t>CTRL + A, CTRL + I </a:t>
            </a:r>
          </a:p>
          <a:p>
            <a:pPr lvl="1"/>
            <a:r>
              <a:rPr lang="en-US" dirty="0" smtClean="0"/>
              <a:t>Those two shortcuts should fix most of your indentation issues </a:t>
            </a:r>
          </a:p>
          <a:p>
            <a:r>
              <a:rPr lang="en-US" dirty="0"/>
              <a:t>Variables and method names begin with a lower case letter, and are </a:t>
            </a:r>
            <a:r>
              <a:rPr lang="en-US" dirty="0" err="1"/>
              <a:t>camelCase</a:t>
            </a:r>
            <a:r>
              <a:rPr lang="en-US" dirty="0"/>
              <a:t>.</a:t>
            </a:r>
          </a:p>
          <a:p>
            <a:r>
              <a:rPr lang="en-US" dirty="0"/>
              <a:t>Names of classes and interfaces begin with a capital letter, and are </a:t>
            </a:r>
            <a:r>
              <a:rPr lang="en-US" dirty="0" err="1" smtClean="0"/>
              <a:t>CamelCase</a:t>
            </a:r>
            <a:endParaRPr lang="en-US" dirty="0" smtClean="0"/>
          </a:p>
          <a:p>
            <a:r>
              <a:rPr lang="en-US" dirty="0"/>
              <a:t>Constants (final variables) are written in ALL_CAPS_WITH_UNDERSCORES.</a:t>
            </a:r>
          </a:p>
          <a:p>
            <a:r>
              <a:rPr lang="en-US" dirty="0"/>
              <a:t>Opening braces, </a:t>
            </a:r>
            <a:r>
              <a:rPr lang="en-US" dirty="0" smtClean="0"/>
              <a:t>{</a:t>
            </a:r>
          </a:p>
          <a:p>
            <a:pPr lvl="1"/>
            <a:r>
              <a:rPr lang="en-US" dirty="0" smtClean="0"/>
              <a:t>go </a:t>
            </a:r>
            <a:r>
              <a:rPr lang="en-US" dirty="0"/>
              <a:t>at the end of a line, not on a line by themselves. </a:t>
            </a:r>
          </a:p>
        </p:txBody>
      </p:sp>
    </p:spTree>
    <p:extLst>
      <p:ext uri="{BB962C8B-B14F-4D97-AF65-F5344CB8AC3E}">
        <p14:creationId xmlns:p14="http://schemas.microsoft.com/office/powerpoint/2010/main" val="233581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dirty="0" smtClean="0"/>
              <a:t>General program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package </a:t>
            </a:r>
            <a:r>
              <a:rPr lang="en-US" sz="1800" dirty="0" err="1"/>
              <a:t>myPackage</a:t>
            </a:r>
            <a:r>
              <a:rPr lang="en-US" sz="1800" dirty="0"/>
              <a:t>;      // optional package declaration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java.util</a:t>
            </a:r>
            <a:r>
              <a:rPr lang="en-US" sz="1800" dirty="0"/>
              <a:t>.*;     // imports go here; </a:t>
            </a:r>
            <a:r>
              <a:rPr lang="en-US" sz="1800" dirty="0" err="1"/>
              <a:t>util</a:t>
            </a:r>
            <a:r>
              <a:rPr lang="en-US" sz="1800" dirty="0"/>
              <a:t> is needed for </a:t>
            </a:r>
            <a:r>
              <a:rPr lang="en-US" sz="1800" dirty="0" err="1"/>
              <a:t>ArrayList</a:t>
            </a:r>
            <a:r>
              <a:rPr lang="en-US" sz="1800" dirty="0"/>
              <a:t>, </a:t>
            </a:r>
            <a:r>
              <a:rPr lang="en-US" sz="1800" dirty="0" err="1" smtClean="0"/>
              <a:t>HashSet</a:t>
            </a: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public class </a:t>
            </a:r>
            <a:r>
              <a:rPr lang="en-US" sz="1800" dirty="0" err="1"/>
              <a:t>MyClass</a:t>
            </a:r>
            <a:r>
              <a:rPr lang="en-US" sz="1800" dirty="0"/>
              <a:t> {  // file must be named </a:t>
            </a:r>
            <a:r>
              <a:rPr lang="en-US" sz="1800" dirty="0" err="1"/>
              <a:t>myPackage</a:t>
            </a:r>
            <a:r>
              <a:rPr lang="en-US" sz="1800" dirty="0"/>
              <a:t>/MyClass.java (note capitalization!)</a:t>
            </a:r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myInstanceVar</a:t>
            </a:r>
            <a:r>
              <a:rPr lang="en-US" sz="1800" dirty="0"/>
              <a:t>;  // declare instance variables here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public static void main(String[] </a:t>
            </a:r>
            <a:r>
              <a:rPr lang="en-US" sz="1800" dirty="0" err="1"/>
              <a:t>args</a:t>
            </a:r>
            <a:r>
              <a:rPr lang="en-US" sz="1800" dirty="0"/>
              <a:t>) {</a:t>
            </a:r>
          </a:p>
          <a:p>
            <a:pPr marL="0" indent="0">
              <a:buNone/>
            </a:pPr>
            <a:r>
              <a:rPr lang="en-US" sz="1800" dirty="0"/>
              <a:t>        new </a:t>
            </a:r>
            <a:r>
              <a:rPr lang="en-US" sz="1800" dirty="0" err="1"/>
              <a:t>MyClass</a:t>
            </a:r>
            <a:r>
              <a:rPr lang="en-US" sz="1800" dirty="0"/>
              <a:t>().</a:t>
            </a:r>
            <a:r>
              <a:rPr lang="en-US" sz="1800" dirty="0" err="1"/>
              <a:t>myStartingMethod</a:t>
            </a:r>
            <a:r>
              <a:rPr lang="en-US" sz="1800" dirty="0"/>
              <a:t>();</a:t>
            </a:r>
          </a:p>
          <a:p>
            <a:pPr marL="0" indent="0">
              <a:buNone/>
            </a:pPr>
            <a:r>
              <a:rPr lang="en-US" sz="1800" dirty="0"/>
              <a:t>    }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void </a:t>
            </a:r>
            <a:r>
              <a:rPr lang="en-US" sz="1800" dirty="0" err="1"/>
              <a:t>myStartingMethod</a:t>
            </a:r>
            <a:r>
              <a:rPr lang="en-US" sz="1800" dirty="0"/>
              <a:t>() {</a:t>
            </a:r>
          </a:p>
          <a:p>
            <a:pPr marL="0" indent="0">
              <a:buNone/>
            </a:pPr>
            <a:r>
              <a:rPr lang="en-US" sz="1800" dirty="0"/>
              <a:t>        // declare local variables here</a:t>
            </a:r>
          </a:p>
          <a:p>
            <a:pPr marL="0" indent="0">
              <a:buNone/>
            </a:pPr>
            <a:r>
              <a:rPr lang="en-US" sz="1800" dirty="0" smtClean="0"/>
              <a:t>       </a:t>
            </a:r>
            <a:r>
              <a:rPr lang="en-US" sz="1800" dirty="0"/>
              <a:t>// statements go here; can call other </a:t>
            </a:r>
            <a:r>
              <a:rPr lang="en-US" sz="1800" dirty="0" smtClean="0"/>
              <a:t>methods</a:t>
            </a:r>
          </a:p>
          <a:p>
            <a:pPr marL="0" indent="0">
              <a:buNone/>
            </a:pPr>
            <a:r>
              <a:rPr lang="en-US" sz="1800" dirty="0" smtClean="0"/>
              <a:t>    }</a:t>
            </a:r>
          </a:p>
          <a:p>
            <a:pPr marL="0" indent="0">
              <a:buNone/>
            </a:pPr>
            <a:r>
              <a:rPr lang="en-US" sz="1800" dirty="0" smtClean="0"/>
              <a:t>}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493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Classes,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ublic class Animal{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String name;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age;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void birthday(){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age = age + 1;</a:t>
            </a:r>
          </a:p>
          <a:p>
            <a:pPr marL="0" indent="0">
              <a:buNone/>
            </a:pPr>
            <a:r>
              <a:rPr lang="en-US" dirty="0" smtClean="0"/>
              <a:t>     }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String speak(String dialogue){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return dialogue + name;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3651" y="4114800"/>
            <a:ext cx="822846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389797" y="2627531"/>
            <a:ext cx="12192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59122" y="2304365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Return type has to be specified. Void means nothing is being returned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33651" y="2856131"/>
            <a:ext cx="6858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438400" y="4267200"/>
            <a:ext cx="8382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1245074" y="3810000"/>
            <a:ext cx="2260126" cy="5715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857500" y="3810000"/>
            <a:ext cx="647700" cy="6477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57600" y="3581400"/>
            <a:ext cx="4816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Basic rule in Java – cannot put anything down without telling the reader its type.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8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 animBg="1"/>
      <p:bldP spid="10" grpId="0" animBg="1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method has to have a return type. Every argument to the method has to have a type. </a:t>
            </a:r>
          </a:p>
          <a:p>
            <a:endParaRPr lang="en-US" dirty="0"/>
          </a:p>
          <a:p>
            <a:r>
              <a:rPr lang="en-US" dirty="0"/>
              <a:t>Every new variable has to declare its </a:t>
            </a:r>
            <a:r>
              <a:rPr lang="en-US" dirty="0" smtClean="0"/>
              <a:t>type</a:t>
            </a:r>
          </a:p>
          <a:p>
            <a:endParaRPr lang="en-US" dirty="0"/>
          </a:p>
          <a:p>
            <a:r>
              <a:rPr lang="en-US" dirty="0" smtClean="0"/>
              <a:t>Remember making a class is kind of like defining a </a:t>
            </a:r>
            <a:r>
              <a:rPr lang="en-US" dirty="0" err="1" smtClean="0"/>
              <a:t>datatype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So a variable can be of the type Animal (if we have created a class called Animal).</a:t>
            </a:r>
          </a:p>
        </p:txBody>
      </p:sp>
    </p:spTree>
    <p:extLst>
      <p:ext uri="{BB962C8B-B14F-4D97-AF65-F5344CB8AC3E}">
        <p14:creationId xmlns:p14="http://schemas.microsoft.com/office/powerpoint/2010/main" val="62519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Private, public, protected???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worry about them right now</a:t>
            </a:r>
          </a:p>
          <a:p>
            <a:r>
              <a:rPr lang="en-US" dirty="0" smtClean="0"/>
              <a:t>These are called access modifiers</a:t>
            </a:r>
          </a:p>
          <a:p>
            <a:r>
              <a:rPr lang="en-US" dirty="0" smtClean="0"/>
              <a:t>You do not HAVE to specify them and Java’s defaults are ok initially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32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and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arvind</a:t>
            </a:r>
            <a:r>
              <a:rPr lang="en-US" dirty="0" smtClean="0"/>
              <a:t>” is a string</a:t>
            </a:r>
          </a:p>
          <a:p>
            <a:r>
              <a:rPr lang="en-US" dirty="0" smtClean="0"/>
              <a:t>‘a’ is a character</a:t>
            </a:r>
          </a:p>
          <a:p>
            <a:r>
              <a:rPr lang="en-US" dirty="0" smtClean="0"/>
              <a:t>There is a difference between a single character and a single character string. Unlike Python, please be careful about when you are using single versus double quotes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concat</a:t>
            </a:r>
            <a:r>
              <a:rPr lang="en-US" dirty="0" smtClean="0"/>
              <a:t> still works via the + </a:t>
            </a:r>
            <a:r>
              <a:rPr lang="en-US" dirty="0" smtClean="0"/>
              <a:t>operator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67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//  is the equivalent of  the # you had in Python</a:t>
            </a:r>
          </a:p>
          <a:p>
            <a:endParaRPr lang="en-US" dirty="0"/>
          </a:p>
          <a:p>
            <a:r>
              <a:rPr lang="en-US" dirty="0" smtClean="0"/>
              <a:t>For the equivalent of </a:t>
            </a:r>
            <a:r>
              <a:rPr lang="en-US" dirty="0" err="1" smtClean="0"/>
              <a:t>docStrings</a:t>
            </a:r>
            <a:r>
              <a:rPr lang="en-US" dirty="0" smtClean="0"/>
              <a:t> (the triple quoted function level documentation), there is an equivalent concept of </a:t>
            </a:r>
            <a:r>
              <a:rPr lang="en-US" dirty="0" err="1" smtClean="0"/>
              <a:t>Javadocs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In Eclipse, place your cursor above the line that has the function definition. Type /** and hit Enter. Fill in the documentation.</a:t>
            </a:r>
          </a:p>
        </p:txBody>
      </p:sp>
    </p:spTree>
    <p:extLst>
      <p:ext uri="{BB962C8B-B14F-4D97-AF65-F5344CB8AC3E}">
        <p14:creationId xmlns:p14="http://schemas.microsoft.com/office/powerpoint/2010/main" val="2638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we forget about Python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sz="1200" dirty="0" smtClean="0"/>
              <a:t>Because grades are all that matter after 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Syntactically yes!</a:t>
            </a:r>
          </a:p>
          <a:p>
            <a:r>
              <a:rPr lang="en-US" dirty="0" smtClean="0"/>
              <a:t>The concepts are being built upon though</a:t>
            </a:r>
          </a:p>
          <a:p>
            <a:r>
              <a:rPr lang="en-US" dirty="0" smtClean="0"/>
              <a:t>You cannot afford to forget about</a:t>
            </a:r>
          </a:p>
          <a:p>
            <a:pPr lvl="1"/>
            <a:r>
              <a:rPr lang="en-US" dirty="0" smtClean="0"/>
              <a:t>Modularization</a:t>
            </a:r>
          </a:p>
          <a:p>
            <a:pPr lvl="1"/>
            <a:r>
              <a:rPr lang="en-US" dirty="0" smtClean="0"/>
              <a:t>What is a class</a:t>
            </a:r>
          </a:p>
          <a:p>
            <a:pPr lvl="1"/>
            <a:r>
              <a:rPr lang="en-US" dirty="0" smtClean="0"/>
              <a:t>TDD</a:t>
            </a:r>
          </a:p>
          <a:p>
            <a:pPr lvl="1"/>
            <a:r>
              <a:rPr lang="en-US" dirty="0" smtClean="0"/>
              <a:t>Commenting your code</a:t>
            </a:r>
          </a:p>
          <a:p>
            <a:pPr lvl="1"/>
            <a:r>
              <a:rPr lang="en-US" dirty="0" smtClean="0"/>
              <a:t>Style (Java is stricter in many ways)</a:t>
            </a:r>
          </a:p>
          <a:p>
            <a:pPr lvl="1"/>
            <a:r>
              <a:rPr lang="en-US" dirty="0" smtClean="0"/>
              <a:t>Recursion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and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double distance;</a:t>
            </a:r>
          </a:p>
          <a:p>
            <a:pPr marL="0" indent="0">
              <a:buNone/>
            </a:pPr>
            <a:r>
              <a:rPr lang="en-US" dirty="0"/>
              <a:t>String </a:t>
            </a:r>
            <a:r>
              <a:rPr lang="en-US" dirty="0" err="1"/>
              <a:t>firstName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count = 0;            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char[][] letters = new char[5][5];  </a:t>
            </a:r>
          </a:p>
          <a:p>
            <a:pPr marL="0" indent="0">
              <a:buNone/>
            </a:pPr>
            <a:r>
              <a:rPr lang="en-US" dirty="0" smtClean="0"/>
              <a:t>declares </a:t>
            </a:r>
            <a:r>
              <a:rPr lang="en-US" dirty="0"/>
              <a:t>an array </a:t>
            </a:r>
            <a:r>
              <a:rPr lang="en-US" dirty="0" smtClean="0"/>
              <a:t>of arrays </a:t>
            </a:r>
            <a:r>
              <a:rPr lang="en-US" dirty="0"/>
              <a:t>AND creates </a:t>
            </a:r>
            <a:r>
              <a:rPr lang="en-US" dirty="0" smtClean="0"/>
              <a:t>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ArrayList</a:t>
            </a:r>
            <a:r>
              <a:rPr lang="en-US" dirty="0"/>
              <a:t>&lt;String&gt; students;         </a:t>
            </a:r>
          </a:p>
          <a:p>
            <a:pPr marL="0" indent="0">
              <a:buNone/>
            </a:pPr>
            <a:r>
              <a:rPr lang="en-US" dirty="0" smtClean="0"/>
              <a:t>declares </a:t>
            </a:r>
            <a:r>
              <a:rPr lang="en-US" dirty="0"/>
              <a:t>but does NOT create an </a:t>
            </a:r>
            <a:r>
              <a:rPr lang="en-US" dirty="0" err="1" smtClean="0"/>
              <a:t>ArrayList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final </a:t>
            </a:r>
            <a:r>
              <a:rPr lang="en-US" dirty="0" err="1"/>
              <a:t>int</a:t>
            </a:r>
            <a:r>
              <a:rPr lang="en-US" dirty="0"/>
              <a:t> CLASS_LIMIT = 38;         // constant</a:t>
            </a:r>
          </a:p>
        </p:txBody>
      </p:sp>
    </p:spTree>
    <p:extLst>
      <p:ext uri="{BB962C8B-B14F-4D97-AF65-F5344CB8AC3E}">
        <p14:creationId xmlns:p14="http://schemas.microsoft.com/office/powerpoint/2010/main" val="15282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new keyword and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Java everything(almost) is a class</a:t>
            </a:r>
          </a:p>
          <a:p>
            <a:r>
              <a:rPr lang="en-US" dirty="0" smtClean="0"/>
              <a:t>To create an instance of a class</a:t>
            </a:r>
          </a:p>
          <a:p>
            <a:pPr marL="274320" lvl="1" indent="0">
              <a:buNone/>
            </a:pPr>
            <a:r>
              <a:rPr lang="en-US" dirty="0" smtClean="0"/>
              <a:t>Animal a = new Animal(“Dog”)</a:t>
            </a:r>
          </a:p>
          <a:p>
            <a:r>
              <a:rPr lang="en-US" dirty="0" smtClean="0"/>
              <a:t>How do we know what arguments to pass?</a:t>
            </a:r>
          </a:p>
          <a:p>
            <a:pPr lvl="1"/>
            <a:r>
              <a:rPr lang="en-US" dirty="0" smtClean="0"/>
              <a:t>Special method called constructor</a:t>
            </a:r>
          </a:p>
          <a:p>
            <a:pPr lvl="1"/>
            <a:r>
              <a:rPr lang="en-US" dirty="0" smtClean="0"/>
              <a:t>Named the exact same as the class</a:t>
            </a:r>
          </a:p>
          <a:p>
            <a:pPr lvl="1"/>
            <a:endParaRPr lang="en-US" dirty="0"/>
          </a:p>
          <a:p>
            <a:r>
              <a:rPr lang="en-US" dirty="0" smtClean="0"/>
              <a:t>The Python word ‘self’ gets replaced by ‘this’ in Java.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 will cover constructors in more detail</a:t>
            </a:r>
          </a:p>
          <a:p>
            <a:pPr marL="0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029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lists = java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[] numbers = {1, 2, 3, 4</a:t>
            </a:r>
            <a:r>
              <a:rPr lang="en-US" dirty="0" smtClean="0"/>
              <a:t>};</a:t>
            </a:r>
          </a:p>
          <a:p>
            <a:r>
              <a:rPr lang="en-US" dirty="0"/>
              <a:t> new </a:t>
            </a:r>
            <a:r>
              <a:rPr lang="en-US" dirty="0" err="1"/>
              <a:t>int</a:t>
            </a:r>
            <a:r>
              <a:rPr lang="en-US" dirty="0"/>
              <a:t>[] {1, 2, 3, 4</a:t>
            </a:r>
            <a:r>
              <a:rPr lang="en-US" dirty="0" smtClean="0"/>
              <a:t>}</a:t>
            </a:r>
          </a:p>
          <a:p>
            <a:r>
              <a:rPr lang="en-US" dirty="0" smtClean="0"/>
              <a:t>Indexing works in the same manner as Python</a:t>
            </a:r>
          </a:p>
          <a:p>
            <a:r>
              <a:rPr lang="en-US" dirty="0" smtClean="0"/>
              <a:t>However there is no slicing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17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lists are also java </a:t>
            </a:r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ArrayList</a:t>
            </a:r>
            <a:r>
              <a:rPr lang="en-US" dirty="0"/>
              <a:t>&lt;String&gt; languages = new </a:t>
            </a:r>
            <a:r>
              <a:rPr lang="en-US" dirty="0" err="1"/>
              <a:t>ArrayList</a:t>
            </a:r>
            <a:r>
              <a:rPr lang="en-US" dirty="0"/>
              <a:t>&lt;String&gt;();</a:t>
            </a:r>
          </a:p>
          <a:p>
            <a:r>
              <a:rPr lang="en-US" dirty="0" err="1"/>
              <a:t>languages.add</a:t>
            </a:r>
            <a:r>
              <a:rPr lang="en-US" dirty="0"/>
              <a:t>("Python</a:t>
            </a:r>
            <a:r>
              <a:rPr lang="en-US" dirty="0" smtClean="0"/>
              <a:t>");</a:t>
            </a:r>
          </a:p>
          <a:p>
            <a:r>
              <a:rPr lang="en-US" dirty="0" err="1"/>
              <a:t>languages.set</a:t>
            </a:r>
            <a:r>
              <a:rPr lang="en-US" dirty="0"/>
              <a:t>(0, "Java");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do not have to declare the size of an </a:t>
            </a:r>
            <a:r>
              <a:rPr lang="en-US" dirty="0" err="1" smtClean="0"/>
              <a:t>ArrayList</a:t>
            </a:r>
            <a:endParaRPr lang="en-US" dirty="0" smtClean="0"/>
          </a:p>
          <a:p>
            <a:r>
              <a:rPr lang="en-US" dirty="0" smtClean="0"/>
              <a:t>You can append to an existing </a:t>
            </a:r>
            <a:r>
              <a:rPr lang="en-US" dirty="0" err="1" smtClean="0"/>
              <a:t>ArrayList</a:t>
            </a:r>
            <a:endParaRPr lang="en-US" dirty="0" smtClean="0"/>
          </a:p>
          <a:p>
            <a:r>
              <a:rPr lang="en-US" dirty="0" smtClean="0"/>
              <a:t>More flexible but if you have use cases where you have specific dimensions you will use an array.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1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we forget about Python if we want to learn how to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NO!</a:t>
            </a:r>
          </a:p>
          <a:p>
            <a:endParaRPr lang="en-US" dirty="0"/>
          </a:p>
          <a:p>
            <a:r>
              <a:rPr lang="en-US" dirty="0" smtClean="0"/>
              <a:t>Think of programming languages as various tools you have at your disposal.</a:t>
            </a:r>
          </a:p>
          <a:p>
            <a:endParaRPr lang="en-US" dirty="0"/>
          </a:p>
          <a:p>
            <a:r>
              <a:rPr lang="en-US" dirty="0" smtClean="0"/>
              <a:t>You do not use a </a:t>
            </a:r>
            <a:r>
              <a:rPr lang="en-US" dirty="0" err="1" smtClean="0"/>
              <a:t>swiss</a:t>
            </a:r>
            <a:r>
              <a:rPr lang="en-US" dirty="0" smtClean="0"/>
              <a:t> army knife to eat your food! </a:t>
            </a:r>
          </a:p>
          <a:p>
            <a:endParaRPr lang="en-US" dirty="0"/>
          </a:p>
          <a:p>
            <a:r>
              <a:rPr lang="en-US" dirty="0" smtClean="0"/>
              <a:t>If you want to write a program where you do not care about style. You just want results. </a:t>
            </a:r>
          </a:p>
          <a:p>
            <a:endParaRPr lang="en-US" dirty="0"/>
          </a:p>
          <a:p>
            <a:r>
              <a:rPr lang="en-US" dirty="0" smtClean="0"/>
              <a:t>It is the language of choice in the data science community</a:t>
            </a:r>
          </a:p>
        </p:txBody>
      </p:sp>
    </p:spTree>
    <p:extLst>
      <p:ext uri="{BB962C8B-B14F-4D97-AF65-F5344CB8AC3E}">
        <p14:creationId xmlns:p14="http://schemas.microsoft.com/office/powerpoint/2010/main" val="7809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0" y="1600200"/>
            <a:ext cx="5842000" cy="3657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990600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77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reference 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need to purchase any book</a:t>
            </a:r>
          </a:p>
          <a:p>
            <a:r>
              <a:rPr lang="en-US" dirty="0" smtClean="0"/>
              <a:t>I will use </a:t>
            </a:r>
            <a:r>
              <a:rPr lang="en-US" dirty="0" err="1" smtClean="0"/>
              <a:t>Dr</a:t>
            </a:r>
            <a:r>
              <a:rPr lang="en-US" dirty="0" smtClean="0"/>
              <a:t> Dave’s slides from this point forth and they have most/all required content</a:t>
            </a:r>
          </a:p>
          <a:p>
            <a:r>
              <a:rPr lang="en-US" dirty="0" smtClean="0"/>
              <a:t>Unlike the Python book, there isn’t a compact Java book</a:t>
            </a:r>
          </a:p>
          <a:p>
            <a:r>
              <a:rPr lang="en-US" dirty="0" smtClean="0"/>
              <a:t>Books I will refer to for examples</a:t>
            </a:r>
          </a:p>
          <a:p>
            <a:pPr lvl="1"/>
            <a:r>
              <a:rPr lang="en-US" dirty="0"/>
              <a:t>Introduction to Programming in Java </a:t>
            </a:r>
            <a:r>
              <a:rPr lang="en-US" dirty="0" smtClean="0"/>
              <a:t>–Sedgewick and Wayne. This is the book used in the CS1 class here at Penn.</a:t>
            </a:r>
          </a:p>
          <a:p>
            <a:pPr lvl="1"/>
            <a:r>
              <a:rPr lang="en-US" b="1" dirty="0" smtClean="0"/>
              <a:t>Big Java – Early Objects by Cay </a:t>
            </a:r>
            <a:r>
              <a:rPr lang="en-US" b="1" dirty="0" err="1" smtClean="0"/>
              <a:t>Hortsmann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35052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 (integrated development environment) – way more fully featured than Python IDLE</a:t>
            </a:r>
          </a:p>
          <a:p>
            <a:r>
              <a:rPr lang="en-US" dirty="0">
                <a:hlinkClick r:id="rId2"/>
              </a:rPr>
              <a:t>e</a:t>
            </a:r>
            <a:r>
              <a:rPr lang="en-US" dirty="0" smtClean="0">
                <a:hlinkClick r:id="rId2"/>
              </a:rPr>
              <a:t>clipse.org</a:t>
            </a:r>
            <a:endParaRPr lang="en-US" dirty="0" smtClean="0"/>
          </a:p>
          <a:p>
            <a:r>
              <a:rPr lang="en-US" dirty="0" smtClean="0"/>
              <a:t>Installation involves installing Java and then installing Eclipse</a:t>
            </a:r>
          </a:p>
          <a:p>
            <a:r>
              <a:rPr lang="en-US" dirty="0" smtClean="0"/>
              <a:t>Remember to have either only 32 bit installs or only 64 bit installs</a:t>
            </a:r>
            <a:endParaRPr lang="en-US" dirty="0"/>
          </a:p>
          <a:p>
            <a:r>
              <a:rPr lang="en-US" dirty="0" smtClean="0"/>
              <a:t>Please show up to recitation tomorrow if you have a problem installing eclipse. </a:t>
            </a:r>
          </a:p>
        </p:txBody>
      </p:sp>
    </p:spTree>
    <p:extLst>
      <p:ext uri="{BB962C8B-B14F-4D97-AF65-F5344CB8AC3E}">
        <p14:creationId xmlns:p14="http://schemas.microsoft.com/office/powerpoint/2010/main" val="14020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Customize 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you run HelloWorld.java?</a:t>
            </a:r>
          </a:p>
          <a:p>
            <a:r>
              <a:rPr lang="en-US" dirty="0" smtClean="0"/>
              <a:t>Window -&gt; Preferences</a:t>
            </a:r>
          </a:p>
          <a:p>
            <a:r>
              <a:rPr lang="en-US" dirty="0" smtClean="0"/>
              <a:t>Line numbers</a:t>
            </a:r>
          </a:p>
          <a:p>
            <a:pPr lvl="1"/>
            <a:r>
              <a:rPr lang="en-US" dirty="0" smtClean="0"/>
              <a:t>I insist that you have these turned on.</a:t>
            </a:r>
          </a:p>
          <a:p>
            <a:pPr lvl="1"/>
            <a:r>
              <a:rPr lang="en-US" dirty="0" smtClean="0"/>
              <a:t>It makes it easier to discuss your code if you can point to a line number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1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Been around for almost 20 years</a:t>
            </a:r>
          </a:p>
          <a:p>
            <a:r>
              <a:rPr lang="en-US" dirty="0" smtClean="0"/>
              <a:t>Class-based, object-oriented</a:t>
            </a:r>
          </a:p>
          <a:p>
            <a:r>
              <a:rPr lang="en-US" dirty="0" smtClean="0"/>
              <a:t>Initially called Oak</a:t>
            </a:r>
          </a:p>
          <a:p>
            <a:r>
              <a:rPr lang="en-US" dirty="0" smtClean="0"/>
              <a:t>Named after the large amounts of Java coffee consumed by the creators!</a:t>
            </a:r>
          </a:p>
          <a:p>
            <a:r>
              <a:rPr lang="en-US" dirty="0" smtClean="0"/>
              <a:t>Portability</a:t>
            </a:r>
            <a:r>
              <a:rPr lang="en-US" dirty="0"/>
              <a:t> </a:t>
            </a:r>
            <a:r>
              <a:rPr lang="en-US" dirty="0" smtClean="0"/>
              <a:t>was a big goal when Java was made.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omputer </a:t>
            </a:r>
            <a:r>
              <a:rPr lang="en-US" dirty="0"/>
              <a:t>programs written in the Java language must run similarly on any hardware/operating-system </a:t>
            </a:r>
            <a:r>
              <a:rPr lang="en-US" dirty="0" smtClean="0"/>
              <a:t>platform</a:t>
            </a:r>
          </a:p>
          <a:p>
            <a:pPr lvl="1"/>
            <a:r>
              <a:rPr lang="en-US" dirty="0" smtClean="0"/>
              <a:t>Achieved by compiling down to Java </a:t>
            </a:r>
            <a:r>
              <a:rPr lang="en-US" dirty="0" err="1" smtClean="0"/>
              <a:t>bytecode</a:t>
            </a:r>
            <a:r>
              <a:rPr lang="en-US" dirty="0" smtClean="0"/>
              <a:t> as opposed to machine specific </a:t>
            </a:r>
            <a:r>
              <a:rPr lang="en-US" dirty="0" err="1" smtClean="0"/>
              <a:t>bytecode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0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make this switch?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to see two different types of languages</a:t>
            </a:r>
          </a:p>
          <a:p>
            <a:r>
              <a:rPr lang="en-US" dirty="0" smtClean="0"/>
              <a:t>Programming languages come and go. </a:t>
            </a:r>
          </a:p>
          <a:p>
            <a:r>
              <a:rPr lang="en-US" dirty="0" smtClean="0"/>
              <a:t>Important to develop the ability to quickly learn a new one.</a:t>
            </a:r>
          </a:p>
          <a:p>
            <a:r>
              <a:rPr lang="en-US" dirty="0" smtClean="0"/>
              <a:t>Learning two different programming paradigms is useful.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120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60600</TotalTime>
  <Words>1202</Words>
  <Application>Microsoft Office PowerPoint</Application>
  <PresentationFormat>On-screen Show (4:3)</PresentationFormat>
  <Paragraphs>197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Clarity</vt:lpstr>
      <vt:lpstr>CIT 590</vt:lpstr>
      <vt:lpstr>Can we forget about Python? Because grades are all that matter after all</vt:lpstr>
      <vt:lpstr>Can we forget about Python if we want to learn how to program?</vt:lpstr>
      <vt:lpstr>PowerPoint Presentation</vt:lpstr>
      <vt:lpstr>Java reference books</vt:lpstr>
      <vt:lpstr>Eclipse</vt:lpstr>
      <vt:lpstr>Customize Eclipse</vt:lpstr>
      <vt:lpstr>Java</vt:lpstr>
      <vt:lpstr>Why do we make this switch?</vt:lpstr>
      <vt:lpstr>Transitioning from Python</vt:lpstr>
      <vt:lpstr>Making the transition from Python</vt:lpstr>
      <vt:lpstr>Datatypes</vt:lpstr>
      <vt:lpstr>Style (You have to follow these!)</vt:lpstr>
      <vt:lpstr>General program outline</vt:lpstr>
      <vt:lpstr>Classes, methods</vt:lpstr>
      <vt:lpstr>Types!</vt:lpstr>
      <vt:lpstr>Private, public, protected???</vt:lpstr>
      <vt:lpstr>Strings and comments</vt:lpstr>
      <vt:lpstr>Comments</vt:lpstr>
      <vt:lpstr>Variables and types</vt:lpstr>
      <vt:lpstr>The new keyword and constructors</vt:lpstr>
      <vt:lpstr>Python lists = java arrays</vt:lpstr>
      <vt:lpstr>Python lists are also java ArrayList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415</cp:revision>
  <dcterms:created xsi:type="dcterms:W3CDTF">2006-08-16T00:00:00Z</dcterms:created>
  <dcterms:modified xsi:type="dcterms:W3CDTF">2015-03-19T16:58:07Z</dcterms:modified>
</cp:coreProperties>
</file>