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2"/>
  </p:notesMasterIdLst>
  <p:sldIdLst>
    <p:sldId id="256" r:id="rId2"/>
    <p:sldId id="287" r:id="rId3"/>
    <p:sldId id="289" r:id="rId4"/>
    <p:sldId id="288" r:id="rId5"/>
    <p:sldId id="290" r:id="rId6"/>
    <p:sldId id="262" r:id="rId7"/>
    <p:sldId id="261" r:id="rId8"/>
    <p:sldId id="260" r:id="rId9"/>
    <p:sldId id="269" r:id="rId10"/>
    <p:sldId id="291" r:id="rId11"/>
    <p:sldId id="273" r:id="rId12"/>
    <p:sldId id="257" r:id="rId13"/>
    <p:sldId id="258" r:id="rId14"/>
    <p:sldId id="259" r:id="rId15"/>
    <p:sldId id="276" r:id="rId16"/>
    <p:sldId id="270" r:id="rId17"/>
    <p:sldId id="277" r:id="rId18"/>
    <p:sldId id="284" r:id="rId19"/>
    <p:sldId id="272" r:id="rId20"/>
    <p:sldId id="275" r:id="rId21"/>
    <p:sldId id="292" r:id="rId22"/>
    <p:sldId id="265" r:id="rId23"/>
    <p:sldId id="266" r:id="rId24"/>
    <p:sldId id="267" r:id="rId25"/>
    <p:sldId id="286" r:id="rId26"/>
    <p:sldId id="282" r:id="rId27"/>
    <p:sldId id="280" r:id="rId28"/>
    <p:sldId id="281" r:id="rId29"/>
    <p:sldId id="279" r:id="rId30"/>
    <p:sldId id="278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159" autoAdjust="0"/>
    <p:restoredTop sz="94660"/>
  </p:normalViewPr>
  <p:slideViewPr>
    <p:cSldViewPr>
      <p:cViewPr>
        <p:scale>
          <a:sx n="81" d="100"/>
          <a:sy n="81" d="100"/>
        </p:scale>
        <p:origin x="-810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F70C000-97BB-423D-A101-FBA1AC071D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1266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FE8FAD1B-8D7B-4319-9DEB-414B8A8E3AE7}" type="slidenum">
              <a:rPr lang="en-US" altLang="en-US" sz="1200" smtClean="0"/>
              <a:pPr/>
              <a:t>1</a:t>
            </a:fld>
            <a:endParaRPr lang="en-US" altLang="en-US" sz="120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FBA89565-2567-4927-AA0A-D489170C26B7}" type="slidenum">
              <a:rPr lang="en-US" altLang="en-US" sz="1200" smtClean="0"/>
              <a:pPr/>
              <a:t>15</a:t>
            </a:fld>
            <a:endParaRPr lang="en-US" altLang="en-US" sz="1200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AD808F1F-E1D8-4E5E-A0D6-82694710D039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5788C441-FA15-4473-85D8-6728A7BBE311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D4CFD3E4-3F9E-4896-B6BE-413B08B9DE59}" type="slidenum">
              <a:rPr lang="en-US" altLang="en-US" sz="1200" smtClean="0"/>
              <a:pPr/>
              <a:t>19</a:t>
            </a:fld>
            <a:endParaRPr lang="en-US" altLang="en-US" sz="1200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B6A01695-7C06-4F96-ADE0-DAA5EF1BD6E5}" type="slidenum">
              <a:rPr lang="en-US" altLang="en-US" sz="1200" smtClean="0"/>
              <a:pPr/>
              <a:t>20</a:t>
            </a:fld>
            <a:endParaRPr lang="en-US" altLang="en-US" sz="1200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BFB97827-033D-4CC6-8CA3-7FBDDE00F80D}" type="slidenum">
              <a:rPr lang="en-US" altLang="en-US" sz="1200" smtClean="0"/>
              <a:pPr/>
              <a:t>22</a:t>
            </a:fld>
            <a:endParaRPr lang="en-US" altLang="en-US" sz="1200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67E2406-9D10-4169-A3A6-CE7BD884DA3C}" type="slidenum">
              <a:rPr lang="en-US" altLang="en-US" sz="1200" smtClean="0"/>
              <a:pPr/>
              <a:t>23</a:t>
            </a:fld>
            <a:endParaRPr lang="en-US" altLang="en-US" sz="1200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11D4AED3-5A7B-437C-8152-EF03EA33DE8A}" type="slidenum">
              <a:rPr lang="en-US" altLang="en-US" sz="1200" smtClean="0"/>
              <a:pPr/>
              <a:t>24</a:t>
            </a:fld>
            <a:endParaRPr lang="en-US" altLang="en-US" sz="1200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D6656F31-B829-4447-A35A-3B4E2C11389C}" type="slidenum">
              <a:rPr lang="en-US" altLang="en-US" sz="1200" smtClean="0"/>
              <a:pPr/>
              <a:t>26</a:t>
            </a:fld>
            <a:endParaRPr lang="en-US" altLang="en-US" sz="1200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AC50889A-B222-40DC-AB8C-57F64F665E01}" type="slidenum">
              <a:rPr lang="en-US" altLang="en-US" sz="1200" smtClean="0"/>
              <a:pPr/>
              <a:t>27</a:t>
            </a:fld>
            <a:endParaRPr lang="en-US" altLang="en-US" sz="1200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B2EB6651-8FDD-485F-B9D5-DDCC6EF1FAF1}" type="slidenum">
              <a:rPr lang="en-US" altLang="en-US" sz="1200" smtClean="0"/>
              <a:pPr/>
              <a:t>6</a:t>
            </a:fld>
            <a:endParaRPr lang="en-US" altLang="en-US" sz="1200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C58DE587-F4E6-49DE-94F9-B87E8A86C0D6}" type="slidenum">
              <a:rPr lang="en-US" altLang="en-US" sz="1200" smtClean="0"/>
              <a:pPr/>
              <a:t>28</a:t>
            </a:fld>
            <a:endParaRPr lang="en-US" altLang="en-US" sz="1200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4E1CD89-FD15-4F95-8E5E-546E637033F7}" type="slidenum">
              <a:rPr lang="en-US" altLang="en-US" sz="1200" smtClean="0"/>
              <a:pPr/>
              <a:t>29</a:t>
            </a:fld>
            <a:endParaRPr lang="en-US" altLang="en-US" sz="1200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F6C5625D-07A5-4557-82C8-ECCBBB1511B9}" type="slidenum">
              <a:rPr lang="en-US" altLang="en-US" sz="1200" smtClean="0"/>
              <a:pPr/>
              <a:t>30</a:t>
            </a:fld>
            <a:endParaRPr lang="en-US" altLang="en-US" sz="1200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0C3BEB27-2506-45C9-B0EE-76880576EDF0}" type="slidenum">
              <a:rPr lang="en-US" altLang="en-US" sz="1200" smtClean="0"/>
              <a:pPr/>
              <a:t>7</a:t>
            </a:fld>
            <a:endParaRPr lang="en-US" altLang="en-US" sz="1200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1B5DC66-0414-4A50-AF25-AECA34FA9D29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BAA5A5F5-3D81-4ECF-A7E0-F3FC0310DF53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D2E18BC6-7368-4B8B-B3BD-CE1CC77E4EBA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4A3D3A5-B210-4327-B9A6-5EA04B8201F1}" type="slidenum">
              <a:rPr lang="en-US" altLang="en-US" sz="1200" smtClean="0"/>
              <a:pPr/>
              <a:t>12</a:t>
            </a:fld>
            <a:endParaRPr lang="en-US" altLang="en-US" sz="1200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06A5A13E-366A-4C15-B4FA-3DA303840E58}" type="slidenum">
              <a:rPr lang="en-US" altLang="en-US" sz="1200" smtClean="0"/>
              <a:pPr/>
              <a:t>13</a:t>
            </a:fld>
            <a:endParaRPr lang="en-US" altLang="en-US" sz="1200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F4DE8D18-F0A4-49DE-9DDD-D8B1BEE75567}" type="slidenum">
              <a:rPr lang="en-US" altLang="en-US" sz="1200" smtClean="0"/>
              <a:pPr/>
              <a:t>14</a:t>
            </a:fld>
            <a:endParaRPr lang="en-US" altLang="en-US" sz="1200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334000"/>
            <a:ext cx="895350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ltGray">
          <a:xfrm>
            <a:off x="558800" y="2625725"/>
            <a:ext cx="322263" cy="474663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ltGray">
          <a:xfrm>
            <a:off x="825500" y="2625725"/>
            <a:ext cx="328613" cy="474663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tx2">
                  <a:gamma/>
                  <a:tint val="18039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ltGray">
          <a:xfrm>
            <a:off x="566738" y="3048000"/>
            <a:ext cx="422275" cy="4746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>
              <a:latin typeface="Arial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ltGray">
          <a:xfrm>
            <a:off x="936625" y="3048000"/>
            <a:ext cx="368300" cy="474663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F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>
              <a:latin typeface="Arial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ltGray">
          <a:xfrm>
            <a:off x="152400" y="2974975"/>
            <a:ext cx="560388" cy="422275"/>
          </a:xfrm>
          <a:prstGeom prst="rect">
            <a:avLst/>
          </a:prstGeom>
          <a:gradFill rotWithShape="0">
            <a:gsLst>
              <a:gs pos="0">
                <a:schemeClr val="folHlink">
                  <a:gamma/>
                  <a:tint val="45490"/>
                  <a:invGamma/>
                </a:schemeClr>
              </a:gs>
              <a:gs pos="100000">
                <a:schemeClr val="fol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latin typeface="Arial" charset="0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787400" y="2438400"/>
            <a:ext cx="31750" cy="1052513"/>
          </a:xfrm>
          <a:prstGeom prst="rect">
            <a:avLst/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gray">
          <a:xfrm flipV="1">
            <a:off x="315913" y="3265488"/>
            <a:ext cx="8683625" cy="46037"/>
          </a:xfrm>
          <a:prstGeom prst="rect">
            <a:avLst/>
          </a:prstGeom>
          <a:gradFill rotWithShape="0">
            <a:gsLst>
              <a:gs pos="0">
                <a:srgbClr val="99330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>
              <a:latin typeface="Arial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209800"/>
            <a:ext cx="7620000" cy="10668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886200"/>
            <a:ext cx="7620000" cy="914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rgbClr val="99330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8077200" y="6553200"/>
            <a:ext cx="1066800" cy="304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D8BF8B2F-BF98-4512-9A0D-A3F1AB8A8B4E}" type="datetime5">
              <a:rPr lang="en-US"/>
              <a:pPr>
                <a:defRPr/>
              </a:pPr>
              <a:t>27-Apr-14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228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8D412-5F4A-4108-8A4D-4885D8A2FF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899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4825" y="228600"/>
            <a:ext cx="2157413" cy="59039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28600"/>
            <a:ext cx="6321425" cy="59039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ED4E67-FF6A-43FE-B9CE-B443A847D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585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358BA-1F7C-4581-9A7F-867818C4E1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325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944DA-8A58-47C2-AB33-71C80282F2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278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4210050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3450" y="1371600"/>
            <a:ext cx="4211638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55E5B-A182-4A53-88B5-B2161C8DAF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875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63E80-4C3C-4C8A-BEA7-76DEB1EE2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88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BEC38-9B71-480B-89C7-41C1DE26B3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919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A6D39-31AE-4A07-B1FE-6715FAF472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678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678F4-79C6-49AF-8C69-0A951CCE4C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75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6354B-271C-4627-9963-3461886C3F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736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533400" y="260350"/>
            <a:ext cx="322263" cy="474663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ltGray">
          <a:xfrm>
            <a:off x="800100" y="260350"/>
            <a:ext cx="328613" cy="474663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tx2">
                  <a:gamma/>
                  <a:tint val="18039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682625"/>
            <a:ext cx="422275" cy="4746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>
              <a:latin typeface="Arial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4400" y="685800"/>
            <a:ext cx="368300" cy="474663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F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>
              <a:latin typeface="Arial" charset="0"/>
            </a:endParaRP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ltGray">
          <a:xfrm>
            <a:off x="127000" y="609600"/>
            <a:ext cx="560388" cy="422275"/>
          </a:xfrm>
          <a:prstGeom prst="rect">
            <a:avLst/>
          </a:prstGeom>
          <a:gradFill rotWithShape="0">
            <a:gsLst>
              <a:gs pos="0">
                <a:schemeClr val="folHlink">
                  <a:gamma/>
                  <a:tint val="45490"/>
                  <a:invGamma/>
                </a:schemeClr>
              </a:gs>
              <a:gs pos="100000">
                <a:schemeClr val="fol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latin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152400"/>
            <a:ext cx="31750" cy="1052513"/>
          </a:xfrm>
          <a:prstGeom prst="rect">
            <a:avLst/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>
              <a:latin typeface="Arial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 flipV="1">
            <a:off x="460375" y="990600"/>
            <a:ext cx="8683625" cy="46038"/>
          </a:xfrm>
          <a:prstGeom prst="rect">
            <a:avLst/>
          </a:prstGeom>
          <a:gradFill rotWithShape="0">
            <a:gsLst>
              <a:gs pos="0">
                <a:srgbClr val="99330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mtClean="0">
              <a:solidFill>
                <a:srgbClr val="993300"/>
              </a:solidFill>
              <a:latin typeface="Arial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28600"/>
            <a:ext cx="779303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380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8574088" cy="476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380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DCC18814-49AC-42FA-ABC9-A9CF5696E5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8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8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8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2" grpId="0" build="p" bldLvl="5" autoUpdateAnimBg="0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8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380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8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380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8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380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8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380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8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380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97DAABB-5A6C-4465-8705-004F65E5D2A3}" type="datetime5">
              <a:rPr lang="en-US" altLang="en-US" sz="12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27-Apr-14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Polymorphism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Have we already seen overloading?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Is there an example of this in your current assignment?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B358BA-1F7C-4581-9A7F-867818C4E17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95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A5101CA-F1FB-4BA4-AD17-A5D56C3AAB95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DRY (Don’t Repeat Yourself)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When you overload a method with another, very similar method, only one of them should do most of the work:</a:t>
            </a:r>
            <a:br>
              <a:rPr lang="en-US" altLang="en-US" sz="2400" dirty="0" smtClean="0"/>
            </a:br>
            <a:endParaRPr lang="en-US" altLang="en-US" sz="2400" dirty="0" smtClean="0"/>
          </a:p>
          <a:p>
            <a:pPr lvl="1" eaLnBrk="1" hangingPunct="1">
              <a:lnSpc>
                <a:spcPct val="90000"/>
              </a:lnSpc>
              <a:buClr>
                <a:srgbClr val="FFFF99"/>
              </a:buClr>
              <a:buFontTx/>
              <a:buChar char=" "/>
            </a:pP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void debug() {</a:t>
            </a:r>
            <a:b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System.out.println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("first = " + first + ", last = " + last);</a:t>
            </a:r>
            <a:b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   for (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i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= first;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i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&lt;= last;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i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++) {</a:t>
            </a:r>
            <a:b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      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System.out.print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(dictionary[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i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] + "  ");</a:t>
            </a:r>
            <a:b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   }</a:t>
            </a:r>
            <a:b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System.out.println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();</a:t>
            </a:r>
            <a:b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  <a:p>
            <a:pPr lvl="1" eaLnBrk="1" hangingPunct="1">
              <a:lnSpc>
                <a:spcPct val="90000"/>
              </a:lnSpc>
              <a:buClr>
                <a:srgbClr val="FFFF99"/>
              </a:buClr>
              <a:buFontTx/>
              <a:buChar char=" "/>
            </a:pP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void debug(String s) {</a:t>
            </a:r>
            <a:b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System.out.println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("At checkpoint " + s + ":");</a:t>
            </a:r>
            <a:b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   debug();</a:t>
            </a:r>
            <a:b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1F034D2-401E-4128-876F-DE25DB3EE57E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Legal assignments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4462463"/>
            <a:ext cx="8574088" cy="15875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Widening</a:t>
            </a:r>
            <a:r>
              <a:rPr lang="en-US" altLang="en-US" dirty="0" smtClean="0"/>
              <a:t> is legal (going to more general data type)</a:t>
            </a:r>
          </a:p>
          <a:p>
            <a:pPr eaLnBrk="1" hangingPunct="1"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Narrowing</a:t>
            </a:r>
            <a:r>
              <a:rPr lang="en-US" altLang="en-US" dirty="0" smtClean="0"/>
              <a:t> is illegal (unless you </a:t>
            </a:r>
            <a:r>
              <a:rPr lang="en-US" altLang="en-US" dirty="0" smtClean="0">
                <a:solidFill>
                  <a:schemeClr val="tx2"/>
                </a:solidFill>
              </a:rPr>
              <a:t>cast</a:t>
            </a:r>
            <a:r>
              <a:rPr lang="en-US" altLang="en-US" dirty="0" smtClean="0"/>
              <a:t>) </a:t>
            </a:r>
          </a:p>
          <a:p>
            <a:pPr eaLnBrk="1" hangingPunct="1">
              <a:defRPr/>
            </a:pPr>
            <a:r>
              <a:rPr lang="en-US" altLang="en-US" dirty="0" smtClean="0"/>
              <a:t>All </a:t>
            </a:r>
            <a:r>
              <a:rPr lang="en-US" altLang="en-US" dirty="0" err="1" smtClean="0"/>
              <a:t>ints</a:t>
            </a:r>
            <a:r>
              <a:rPr lang="en-US" altLang="en-US" dirty="0" smtClean="0"/>
              <a:t> are doubles but all doubles are not </a:t>
            </a:r>
            <a:r>
              <a:rPr lang="en-US" altLang="en-US" dirty="0" err="1" smtClean="0"/>
              <a:t>ints</a:t>
            </a:r>
            <a:r>
              <a:rPr lang="en-US" altLang="en-US" dirty="0" smtClean="0"/>
              <a:t>, so Java gets mad unless you do the cast!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762000" y="1600200"/>
            <a:ext cx="5867400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class Test { 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public static void main(String args[]) {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    double d;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    int i;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    d = 5;                  // legal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rgbClr val="FFFF99"/>
                </a:solidFill>
                <a:latin typeface="Trebuchet MS" pitchFamily="34" charset="0"/>
              </a:rPr>
              <a:t>        </a:t>
            </a:r>
            <a:r>
              <a:rPr lang="en-US" altLang="en-US" sz="2000">
                <a:solidFill>
                  <a:srgbClr val="FF0000"/>
                </a:solidFill>
                <a:latin typeface="Trebuchet MS" pitchFamily="34" charset="0"/>
              </a:rPr>
              <a:t>i = 3.5;                // illegal</a:t>
            </a:r>
            <a:br>
              <a:rPr lang="en-US" altLang="en-US" sz="2000">
                <a:solidFill>
                  <a:srgbClr val="FF0000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    i = (int) 3.5;        // legal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}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bldLvl="4" autoUpdateAnimBg="0"/>
      <p:bldP spid="102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235BE95-DDA3-4627-A80F-B2CCE6330FBC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Legal method calls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953000"/>
            <a:ext cx="7924800" cy="121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Legal because parameter transmission is equivalent to assignment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myPrint(5)</a:t>
            </a:r>
            <a:r>
              <a:rPr lang="en-US" altLang="en-US" sz="2400" smtClean="0">
                <a:solidFill>
                  <a:schemeClr val="accent2"/>
                </a:solidFill>
              </a:rPr>
              <a:t> </a:t>
            </a:r>
            <a:r>
              <a:rPr lang="en-US" altLang="en-US" sz="2400" smtClean="0"/>
              <a:t>is like</a:t>
            </a:r>
            <a:r>
              <a:rPr lang="en-US" altLang="en-US" sz="2400" smtClean="0">
                <a:solidFill>
                  <a:schemeClr val="accent2"/>
                </a:solidFill>
              </a:rPr>
              <a:t>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double d = 5; System.out.println(d);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762000" y="1600200"/>
            <a:ext cx="5867400" cy="268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class Test { 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public static void main(String args[]) {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    myPrint(</a:t>
            </a:r>
            <a:r>
              <a:rPr lang="en-US" altLang="en-US" sz="2000">
                <a:solidFill>
                  <a:schemeClr val="tx2"/>
                </a:solidFill>
                <a:latin typeface="Trebuchet MS" pitchFamily="34" charset="0"/>
              </a:rPr>
              <a:t>5</a:t>
            </a: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);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}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static void myPrint(</a:t>
            </a:r>
            <a:r>
              <a:rPr lang="en-US" altLang="en-US" sz="2000">
                <a:solidFill>
                  <a:schemeClr val="tx2"/>
                </a:solidFill>
                <a:latin typeface="Trebuchet MS" pitchFamily="34" charset="0"/>
              </a:rPr>
              <a:t>double d</a:t>
            </a: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) {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    System.out.println(d);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}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685800" y="4419600"/>
            <a:ext cx="5638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Trebuchet MS" pitchFamily="34" charset="0"/>
              </a:rPr>
              <a:t>5.0</a:t>
            </a:r>
            <a:endParaRPr lang="en-US" altLang="en-US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bldLvl="4" autoUpdateAnimBg="0"/>
      <p:bldP spid="5124" grpId="0" autoUpdateAnimBg="0"/>
      <p:bldP spid="5125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DF5FED7-B0CB-4E96-89D1-8E1DB3827119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Illegal method calls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105400"/>
            <a:ext cx="7924800" cy="114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Illegal because parameter transmission is equivalent to assignment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myPrint(5.0)</a:t>
            </a:r>
            <a:r>
              <a:rPr lang="en-US" altLang="en-US" sz="2400" smtClean="0"/>
              <a:t> is like</a:t>
            </a:r>
            <a:r>
              <a:rPr lang="en-US" altLang="en-US" sz="2400" smtClean="0">
                <a:solidFill>
                  <a:schemeClr val="accent2"/>
                </a:solidFill>
              </a:rPr>
              <a:t>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int i = 5.0; System.out.println(i);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762000" y="1600200"/>
            <a:ext cx="6477000" cy="268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class Test { 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public static void main(String args[]) {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    myPrint(</a:t>
            </a:r>
            <a:r>
              <a:rPr lang="en-US" altLang="en-US" sz="2000">
                <a:solidFill>
                  <a:schemeClr val="tx2"/>
                </a:solidFill>
                <a:latin typeface="Trebuchet MS" pitchFamily="34" charset="0"/>
              </a:rPr>
              <a:t>5.0</a:t>
            </a: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); 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}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static void myPrint(</a:t>
            </a:r>
            <a:r>
              <a:rPr lang="en-US" altLang="en-US" sz="2000">
                <a:solidFill>
                  <a:schemeClr val="tx2"/>
                </a:solidFill>
                <a:latin typeface="Trebuchet MS" pitchFamily="34" charset="0"/>
              </a:rPr>
              <a:t>int i</a:t>
            </a: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) {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    System.out.println(i);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}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762000" y="4419600"/>
            <a:ext cx="784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Trebuchet MS" pitchFamily="34" charset="0"/>
              </a:rPr>
              <a:t>myPrint(int) in Test cannot be applied to (double)</a:t>
            </a:r>
            <a:endParaRPr lang="en-US" altLang="en-US" sz="2000">
              <a:solidFill>
                <a:srgbClr val="FF99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bldLvl="4" autoUpdateAnimBg="0"/>
      <p:bldP spid="6148" grpId="0" autoUpdateAnimBg="0"/>
      <p:bldP spid="6149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4EBC35A-B7B3-4AEF-84CA-72536FDF5E11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Java uses the most specific method</a:t>
            </a:r>
          </a:p>
        </p:txBody>
      </p:sp>
      <p:sp>
        <p:nvSpPr>
          <p:cNvPr id="15364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class Test { 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public static void main(String args[]) {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    myPrint(5);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    myPrint(5.0);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}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static void myPrint(double d) {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    System.out.println("double: " + d);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}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static void myPrint(int i) {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    System.out.println("int: " + i);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}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  <a:r>
              <a:rPr lang="en-US" altLang="en-US" sz="2400" smtClean="0"/>
              <a:t/>
            </a:r>
            <a:br>
              <a:rPr lang="en-US" altLang="en-US" sz="2400" smtClean="0"/>
            </a:br>
            <a:endParaRPr lang="en-US" alt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latin typeface="Trebuchet MS" pitchFamily="34" charset="0"/>
              </a:rPr>
              <a:t>int:5</a:t>
            </a:r>
            <a:br>
              <a:rPr lang="en-US" altLang="en-US" sz="2400" smtClean="0">
                <a:latin typeface="Trebuchet MS" pitchFamily="34" charset="0"/>
              </a:rPr>
            </a:br>
            <a:r>
              <a:rPr lang="en-US" altLang="en-US" sz="2400" smtClean="0">
                <a:latin typeface="Trebuchet MS" pitchFamily="34" charset="0"/>
              </a:rPr>
              <a:t>double: 5.0</a:t>
            </a:r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086854D-D860-4B76-ABF7-134B7C8C307A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Multiple constructors I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181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en-US" dirty="0" smtClean="0"/>
              <a:t>You can “overload” constructors as well as methods:</a:t>
            </a:r>
            <a:br>
              <a:rPr lang="en-US" altLang="en-US" dirty="0" smtClean="0"/>
            </a:br>
            <a:endParaRPr lang="en-US" altLang="en-US" dirty="0" smtClean="0"/>
          </a:p>
          <a:p>
            <a:pPr lvl="1" eaLnBrk="1" hangingPunct="1">
              <a:defRPr/>
            </a:pP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Counter() {</a:t>
            </a:r>
            <a:b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   count = 0;</a:t>
            </a:r>
            <a:b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  <a:b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Counter(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start) {</a:t>
            </a:r>
            <a:b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   count = start;</a:t>
            </a:r>
            <a:b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E3BE276-38F7-4E35-BF33-74BC17986D43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Multiple constructors II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181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One constructor can “call” another constructor in the same class, but there are special rules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dirty="0" smtClean="0"/>
              <a:t>You call the other constructor with the keyword 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this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dirty="0" smtClean="0"/>
              <a:t>The call must be the </a:t>
            </a:r>
            <a:r>
              <a:rPr lang="en-US" altLang="en-US" i="1" dirty="0" smtClean="0"/>
              <a:t>very first thing</a:t>
            </a:r>
            <a:r>
              <a:rPr lang="en-US" altLang="en-US" dirty="0" smtClean="0"/>
              <a:t> the constructor does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Point(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x,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y) { </a:t>
            </a:r>
            <a:b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this.x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= x;</a:t>
            </a:r>
            <a:b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this.y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= y;</a:t>
            </a:r>
            <a:b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   sum = x + y;</a:t>
            </a:r>
            <a:b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Point() {</a:t>
            </a:r>
            <a:b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altLang="en-US" dirty="0" smtClean="0">
                <a:solidFill>
                  <a:schemeClr val="tx2"/>
                </a:solidFill>
                <a:latin typeface="Trebuchet MS" pitchFamily="34" charset="0"/>
              </a:rPr>
              <a:t>this(0, 0);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b="1" dirty="0" smtClean="0"/>
              <a:t>A common reason for overloading constructors is (as above) to provide default values for missing parameters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800" dirty="0" smtClean="0">
                <a:solidFill>
                  <a:schemeClr val="accent2"/>
                </a:solidFill>
                <a:latin typeface="Trebuchet MS" pitchFamily="34" charset="0"/>
              </a:rPr>
              <a:t>Look at Rectangle.java for another 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Extending a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Use the actual word ‘extends’</a:t>
            </a:r>
          </a:p>
          <a:p>
            <a:pPr>
              <a:defRPr/>
            </a:pPr>
            <a:r>
              <a:rPr lang="en-US" dirty="0"/>
              <a:t>c</a:t>
            </a:r>
            <a:r>
              <a:rPr lang="en-US" dirty="0" smtClean="0"/>
              <a:t>lass Square extends Rectangle</a:t>
            </a:r>
            <a:endParaRPr lang="en-US" dirty="0"/>
          </a:p>
          <a:p>
            <a:pPr>
              <a:defRPr/>
            </a:pPr>
            <a:r>
              <a:rPr lang="en-US" dirty="0" smtClean="0"/>
              <a:t>class Goalkeeper extends Player</a:t>
            </a:r>
          </a:p>
          <a:p>
            <a:pPr>
              <a:defRPr/>
            </a:pPr>
            <a:r>
              <a:rPr lang="en-US" dirty="0" smtClean="0"/>
              <a:t>As in Python, you get the methods of the base class (the parent class) for free</a:t>
            </a:r>
          </a:p>
          <a:p>
            <a:pPr>
              <a:defRPr/>
            </a:pPr>
            <a:r>
              <a:rPr lang="en-US" dirty="0" smtClean="0"/>
              <a:t>You can only extend one class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22CFFAB-ED2E-4D65-95E9-69D5F48DA0A5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4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9BC7503-9064-4BB4-8715-A66A569D4FFF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Superclass construction I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1816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The very first thing any constructor does, automatically, is call the </a:t>
            </a:r>
            <a:r>
              <a:rPr lang="en-US" altLang="en-US" sz="2400" i="1" dirty="0" smtClean="0"/>
              <a:t>default</a:t>
            </a:r>
            <a:r>
              <a:rPr lang="en-US" altLang="en-US" sz="2400" dirty="0" smtClean="0"/>
              <a:t> constructor for its superclass</a:t>
            </a:r>
          </a:p>
          <a:p>
            <a:pPr lvl="1" eaLnBrk="1" hangingPunct="1"/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class Foo extends Bar {</a:t>
            </a:r>
            <a:b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   Foo() { </a:t>
            </a:r>
            <a:r>
              <a:rPr lang="en-US" altLang="en-US" sz="2000" dirty="0" smtClean="0">
                <a:solidFill>
                  <a:schemeClr val="accent1"/>
                </a:solidFill>
                <a:latin typeface="Trebuchet MS" pitchFamily="34" charset="0"/>
              </a:rPr>
              <a:t>// constructor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       </a:t>
            </a:r>
            <a:r>
              <a:rPr lang="en-US" altLang="en-US" sz="2000" dirty="0" smtClean="0">
                <a:solidFill>
                  <a:schemeClr val="tx2"/>
                </a:solidFill>
                <a:latin typeface="Trebuchet MS" pitchFamily="34" charset="0"/>
              </a:rPr>
              <a:t>super(); </a:t>
            </a:r>
            <a:r>
              <a:rPr lang="en-US" altLang="en-US" sz="2000" dirty="0" smtClean="0">
                <a:solidFill>
                  <a:schemeClr val="accent1"/>
                </a:solidFill>
                <a:latin typeface="Trebuchet MS" pitchFamily="34" charset="0"/>
              </a:rPr>
              <a:t>// </a:t>
            </a:r>
            <a:r>
              <a:rPr lang="en-US" altLang="en-US" sz="2000" b="1" i="1" dirty="0" smtClean="0">
                <a:solidFill>
                  <a:schemeClr val="accent1"/>
                </a:solidFill>
                <a:latin typeface="Trebuchet MS" pitchFamily="34" charset="0"/>
              </a:rPr>
              <a:t>invisible</a:t>
            </a:r>
            <a:r>
              <a:rPr lang="en-US" altLang="en-US" sz="2000" dirty="0" smtClean="0">
                <a:solidFill>
                  <a:schemeClr val="accent1"/>
                </a:solidFill>
                <a:latin typeface="Trebuchet MS" pitchFamily="34" charset="0"/>
              </a:rPr>
              <a:t> call to superclass constructor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       ...</a:t>
            </a:r>
          </a:p>
          <a:p>
            <a:pPr eaLnBrk="1" hangingPunct="1"/>
            <a:r>
              <a:rPr lang="en-US" altLang="en-US" sz="2400" dirty="0" smtClean="0"/>
              <a:t>You can replace this with a call to a </a:t>
            </a:r>
            <a:r>
              <a:rPr lang="en-US" altLang="en-US" sz="2400" i="1" dirty="0" smtClean="0"/>
              <a:t>specific</a:t>
            </a:r>
            <a:r>
              <a:rPr lang="en-US" altLang="en-US" sz="2400" dirty="0" smtClean="0"/>
              <a:t> superclass constructor</a:t>
            </a:r>
          </a:p>
          <a:p>
            <a:pPr lvl="1" eaLnBrk="1" hangingPunct="1"/>
            <a:r>
              <a:rPr lang="en-US" altLang="en-US" sz="2000" dirty="0" smtClean="0"/>
              <a:t>Use the keyword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super</a:t>
            </a:r>
          </a:p>
          <a:p>
            <a:pPr lvl="1" eaLnBrk="1" hangingPunct="1"/>
            <a:r>
              <a:rPr lang="en-US" altLang="en-US" sz="2000" dirty="0" smtClean="0"/>
              <a:t>This must be the </a:t>
            </a:r>
            <a:r>
              <a:rPr lang="en-US" altLang="en-US" sz="2000" i="1" dirty="0" smtClean="0"/>
              <a:t>very first thing</a:t>
            </a:r>
            <a:r>
              <a:rPr lang="en-US" altLang="en-US" sz="2000" dirty="0" smtClean="0"/>
              <a:t> the constructor does</a:t>
            </a:r>
          </a:p>
          <a:p>
            <a:pPr lvl="1" eaLnBrk="1" hangingPunct="1"/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class Foo extends Bar {</a:t>
            </a:r>
            <a:b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   Foo(String name) { </a:t>
            </a:r>
            <a:r>
              <a:rPr lang="en-US" altLang="en-US" sz="2000" dirty="0" smtClean="0">
                <a:solidFill>
                  <a:schemeClr val="accent1"/>
                </a:solidFill>
                <a:latin typeface="Trebuchet MS" pitchFamily="34" charset="0"/>
              </a:rPr>
              <a:t>// constructor</a:t>
            </a:r>
            <a:br>
              <a:rPr lang="en-US" altLang="en-US" sz="2000" dirty="0" smtClean="0">
                <a:solidFill>
                  <a:schemeClr val="accent1"/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 </a:t>
            </a:r>
            <a:r>
              <a:rPr lang="en-US" altLang="en-US" sz="2000" dirty="0" smtClean="0">
                <a:solidFill>
                  <a:schemeClr val="folHlink"/>
                </a:solidFill>
                <a:latin typeface="Trebuchet MS" pitchFamily="34" charset="0"/>
              </a:rPr>
              <a:t>     </a:t>
            </a:r>
            <a:r>
              <a:rPr lang="en-US" altLang="en-US" sz="2000" dirty="0" smtClean="0">
                <a:solidFill>
                  <a:schemeClr val="tx2"/>
                </a:solidFill>
                <a:latin typeface="Trebuchet MS" pitchFamily="34" charset="0"/>
              </a:rPr>
              <a:t> super(name, 5);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sz="2000" dirty="0" smtClean="0">
                <a:solidFill>
                  <a:schemeClr val="accent1"/>
                </a:solidFill>
                <a:latin typeface="Trebuchet MS" pitchFamily="34" charset="0"/>
              </a:rPr>
              <a:t>// </a:t>
            </a:r>
            <a:r>
              <a:rPr lang="en-US" altLang="en-US" sz="2000" b="1" i="1" dirty="0" smtClean="0">
                <a:solidFill>
                  <a:schemeClr val="accent1"/>
                </a:solidFill>
                <a:latin typeface="Trebuchet MS" pitchFamily="34" charset="0"/>
              </a:rPr>
              <a:t>explicit</a:t>
            </a:r>
            <a:r>
              <a:rPr lang="en-US" altLang="en-US" sz="2000" dirty="0" smtClean="0">
                <a:solidFill>
                  <a:schemeClr val="accent1"/>
                </a:solidFill>
                <a:latin typeface="Trebuchet MS" pitchFamily="34" charset="0"/>
              </a:rPr>
              <a:t> call to superclass constructor</a:t>
            </a:r>
            <a:br>
              <a:rPr lang="en-US" altLang="en-US" sz="2000" dirty="0" smtClean="0">
                <a:solidFill>
                  <a:schemeClr val="accent1"/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      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What is the return type of  the equals</a:t>
            </a:r>
            <a:r>
              <a:rPr lang="en-US" dirty="0"/>
              <a:t> </a:t>
            </a:r>
            <a:r>
              <a:rPr lang="en-US" dirty="0" smtClean="0"/>
              <a:t>method?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lphaLcParenR"/>
            </a:pPr>
            <a:r>
              <a:rPr lang="en-US" dirty="0" smtClean="0"/>
              <a:t>void </a:t>
            </a:r>
          </a:p>
          <a:p>
            <a:pPr marL="514350" indent="-514350">
              <a:buAutoNum type="alphaLcParenR"/>
            </a:pPr>
            <a:r>
              <a:rPr lang="en-US" dirty="0" err="1">
                <a:solidFill>
                  <a:srgbClr val="FF0000"/>
                </a:solidFill>
              </a:rPr>
              <a:t>b</a:t>
            </a:r>
            <a:r>
              <a:rPr lang="en-US" dirty="0" err="1" smtClean="0">
                <a:solidFill>
                  <a:srgbClr val="FF0000"/>
                </a:solidFill>
              </a:rPr>
              <a:t>oolean</a:t>
            </a:r>
            <a:endParaRPr lang="en-US" dirty="0" smtClean="0">
              <a:solidFill>
                <a:srgbClr val="FF0000"/>
              </a:solidFill>
            </a:endParaRPr>
          </a:p>
          <a:p>
            <a:pPr marL="514350" indent="-514350">
              <a:buAutoNum type="alphaLcParenR"/>
            </a:pPr>
            <a:r>
              <a:rPr lang="en-US" dirty="0" smtClean="0"/>
              <a:t>Object</a:t>
            </a:r>
          </a:p>
          <a:p>
            <a:pPr marL="514350" indent="-514350">
              <a:buAutoNum type="alphaLcParenR"/>
            </a:pPr>
            <a:r>
              <a:rPr lang="en-US" dirty="0" smtClean="0"/>
              <a:t>String</a:t>
            </a:r>
          </a:p>
          <a:p>
            <a:pPr marL="514350" indent="-514350">
              <a:buAutoNum type="alphaLcParenR"/>
            </a:pPr>
            <a:r>
              <a:rPr lang="en-US" dirty="0" smtClean="0"/>
              <a:t>I am confused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B358BA-1F7C-4581-9A7F-867818C4E17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63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379EBD1-6E36-44A2-8B85-31797322E163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Superclass construction II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Unless you specify otherwise, every constructor calls the </a:t>
            </a:r>
            <a:r>
              <a:rPr lang="en-US" altLang="en-US" sz="2000" i="1" dirty="0" smtClean="0"/>
              <a:t>default</a:t>
            </a:r>
            <a:r>
              <a:rPr lang="en-US" altLang="en-US" sz="2000" dirty="0" smtClean="0"/>
              <a:t> constructor for its superclass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class Foo extends Bar {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Foo() { </a:t>
            </a:r>
            <a:r>
              <a:rPr lang="en-US" altLang="en-US" sz="1800" dirty="0" smtClean="0">
                <a:solidFill>
                  <a:schemeClr val="accent1"/>
                </a:solidFill>
                <a:latin typeface="Trebuchet MS" pitchFamily="34" charset="0"/>
              </a:rPr>
              <a:t>// constructor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</a:t>
            </a:r>
            <a:r>
              <a:rPr lang="en-US" altLang="en-US" sz="1800" dirty="0" smtClean="0">
                <a:solidFill>
                  <a:schemeClr val="tx2"/>
                </a:solidFill>
                <a:latin typeface="Trebuchet MS" pitchFamily="34" charset="0"/>
              </a:rPr>
              <a:t>super(); </a:t>
            </a:r>
            <a:r>
              <a:rPr lang="en-US" altLang="en-US" sz="1800" dirty="0" smtClean="0">
                <a:solidFill>
                  <a:schemeClr val="accent1"/>
                </a:solidFill>
                <a:latin typeface="Trebuchet MS" pitchFamily="34" charset="0"/>
              </a:rPr>
              <a:t>// </a:t>
            </a:r>
            <a:r>
              <a:rPr lang="en-US" altLang="en-US" sz="1800" b="1" i="1" dirty="0" smtClean="0">
                <a:solidFill>
                  <a:schemeClr val="accent1"/>
                </a:solidFill>
                <a:latin typeface="Trebuchet MS" pitchFamily="34" charset="0"/>
              </a:rPr>
              <a:t>invisible</a:t>
            </a:r>
            <a:r>
              <a:rPr lang="en-US" altLang="en-US" sz="1800" dirty="0" smtClean="0">
                <a:solidFill>
                  <a:schemeClr val="accent1"/>
                </a:solidFill>
                <a:latin typeface="Trebuchet MS" pitchFamily="34" charset="0"/>
              </a:rPr>
              <a:t> call to superclass constructor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...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You can use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this(...) </a:t>
            </a:r>
            <a:r>
              <a:rPr lang="en-US" altLang="en-US" sz="2000" dirty="0" smtClean="0"/>
              <a:t>to call another constructor in the same class: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class Foo extends Bar {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Foo(String message) { </a:t>
            </a:r>
            <a:r>
              <a:rPr lang="en-US" altLang="en-US" sz="1800" dirty="0" smtClean="0">
                <a:solidFill>
                  <a:schemeClr val="accent1"/>
                </a:solidFill>
                <a:latin typeface="Trebuchet MS" pitchFamily="34" charset="0"/>
              </a:rPr>
              <a:t>// constructor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</a:t>
            </a:r>
            <a:r>
              <a:rPr lang="en-US" altLang="en-US" sz="1800" dirty="0" smtClean="0">
                <a:solidFill>
                  <a:schemeClr val="tx2"/>
                </a:solidFill>
                <a:latin typeface="Trebuchet MS" pitchFamily="34" charset="0"/>
              </a:rPr>
              <a:t>this(message, 0, 0); </a:t>
            </a:r>
            <a:r>
              <a:rPr lang="en-US" altLang="en-US" sz="1800" dirty="0" smtClean="0">
                <a:solidFill>
                  <a:schemeClr val="accent1"/>
                </a:solidFill>
                <a:latin typeface="Trebuchet MS" pitchFamily="34" charset="0"/>
              </a:rPr>
              <a:t>// your </a:t>
            </a:r>
            <a:r>
              <a:rPr lang="en-US" altLang="en-US" sz="1800" b="1" i="1" dirty="0" smtClean="0">
                <a:solidFill>
                  <a:schemeClr val="accent1"/>
                </a:solidFill>
                <a:latin typeface="Trebuchet MS" pitchFamily="34" charset="0"/>
              </a:rPr>
              <a:t>explicit</a:t>
            </a:r>
            <a:r>
              <a:rPr lang="en-US" altLang="en-US" sz="1800" dirty="0" smtClean="0">
                <a:solidFill>
                  <a:schemeClr val="accent1"/>
                </a:solidFill>
                <a:latin typeface="Trebuchet MS" pitchFamily="34" charset="0"/>
              </a:rPr>
              <a:t> call to another constructor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...</a:t>
            </a:r>
            <a:endParaRPr lang="en-US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Superclass construction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You can use</a:t>
            </a:r>
            <a:r>
              <a:rPr lang="en-US" altLang="en-US" sz="2000" dirty="0">
                <a:solidFill>
                  <a:schemeClr val="accent2"/>
                </a:solidFill>
                <a:latin typeface="Trebuchet MS" pitchFamily="34" charset="0"/>
              </a:rPr>
              <a:t> super(...) </a:t>
            </a:r>
            <a:r>
              <a:rPr lang="en-US" altLang="en-US" sz="2000" dirty="0"/>
              <a:t>to call a specific </a:t>
            </a:r>
            <a:r>
              <a:rPr lang="en-US" altLang="en-US" sz="2000" i="1" dirty="0"/>
              <a:t>superclass</a:t>
            </a:r>
            <a:r>
              <a:rPr lang="en-US" altLang="en-US" sz="2000" dirty="0"/>
              <a:t> constructor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>
                <a:solidFill>
                  <a:schemeClr val="accent2"/>
                </a:solidFill>
                <a:latin typeface="Trebuchet MS" pitchFamily="34" charset="0"/>
              </a:rPr>
              <a:t>class Foo extends Bar {</a:t>
            </a:r>
            <a:br>
              <a:rPr lang="en-US" altLang="en-US" sz="1800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>
                <a:solidFill>
                  <a:schemeClr val="accent2"/>
                </a:solidFill>
                <a:latin typeface="Trebuchet MS" pitchFamily="34" charset="0"/>
              </a:rPr>
              <a:t>    Foo(String name) { </a:t>
            </a:r>
            <a:r>
              <a:rPr lang="en-US" altLang="en-US" sz="1800" dirty="0">
                <a:solidFill>
                  <a:schemeClr val="accent1"/>
                </a:solidFill>
                <a:latin typeface="Trebuchet MS" pitchFamily="34" charset="0"/>
              </a:rPr>
              <a:t>// constructor</a:t>
            </a:r>
            <a:br>
              <a:rPr lang="en-US" altLang="en-US" sz="1800" dirty="0">
                <a:solidFill>
                  <a:schemeClr val="accent1"/>
                </a:solidFill>
                <a:latin typeface="Trebuchet MS" pitchFamily="34" charset="0"/>
              </a:rPr>
            </a:br>
            <a:r>
              <a:rPr lang="en-US" altLang="en-US" sz="1800" dirty="0">
                <a:solidFill>
                  <a:schemeClr val="accent2"/>
                </a:solidFill>
                <a:latin typeface="Trebuchet MS" pitchFamily="34" charset="0"/>
              </a:rPr>
              <a:t>  </a:t>
            </a:r>
            <a:r>
              <a:rPr lang="en-US" altLang="en-US" sz="1800" dirty="0">
                <a:solidFill>
                  <a:schemeClr val="folHlink"/>
                </a:solidFill>
                <a:latin typeface="Trebuchet MS" pitchFamily="34" charset="0"/>
              </a:rPr>
              <a:t>     </a:t>
            </a:r>
            <a:r>
              <a:rPr lang="en-US" altLang="en-US" sz="1800" dirty="0">
                <a:solidFill>
                  <a:schemeClr val="tx2"/>
                </a:solidFill>
                <a:latin typeface="Trebuchet MS" pitchFamily="34" charset="0"/>
              </a:rPr>
              <a:t> super(name, 5);</a:t>
            </a:r>
            <a:r>
              <a:rPr lang="en-US" altLang="en-US" sz="1800" dirty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sz="1800" dirty="0">
                <a:solidFill>
                  <a:schemeClr val="accent1"/>
                </a:solidFill>
                <a:latin typeface="Trebuchet MS" pitchFamily="34" charset="0"/>
              </a:rPr>
              <a:t>// your </a:t>
            </a:r>
            <a:r>
              <a:rPr lang="en-US" altLang="en-US" sz="1800" b="1" i="1" dirty="0">
                <a:solidFill>
                  <a:schemeClr val="accent1"/>
                </a:solidFill>
                <a:latin typeface="Trebuchet MS" pitchFamily="34" charset="0"/>
              </a:rPr>
              <a:t>explicit</a:t>
            </a:r>
            <a:r>
              <a:rPr lang="en-US" altLang="en-US" sz="1800" dirty="0">
                <a:solidFill>
                  <a:schemeClr val="accent1"/>
                </a:solidFill>
                <a:latin typeface="Trebuchet MS" pitchFamily="34" charset="0"/>
              </a:rPr>
              <a:t> call to some superclass constructor</a:t>
            </a:r>
            <a:br>
              <a:rPr lang="en-US" altLang="en-US" sz="1800" dirty="0">
                <a:solidFill>
                  <a:schemeClr val="accent1"/>
                </a:solidFill>
                <a:latin typeface="Trebuchet MS" pitchFamily="34" charset="0"/>
              </a:rPr>
            </a:br>
            <a:r>
              <a:rPr lang="en-US" altLang="en-US" sz="1800" dirty="0">
                <a:solidFill>
                  <a:schemeClr val="accent2"/>
                </a:solidFill>
                <a:latin typeface="Trebuchet MS" pitchFamily="34" charset="0"/>
              </a:rPr>
              <a:t>        ...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Since the call to another constructor must be the </a:t>
            </a:r>
            <a:r>
              <a:rPr lang="en-US" altLang="en-US" sz="2000" i="1" dirty="0"/>
              <a:t>very first thing you do</a:t>
            </a:r>
            <a:r>
              <a:rPr lang="en-US" altLang="en-US" sz="2000" dirty="0"/>
              <a:t> in the constructor, you can only do </a:t>
            </a:r>
            <a:r>
              <a:rPr lang="en-US" altLang="en-US" sz="2000" i="1" dirty="0"/>
              <a:t>one</a:t>
            </a:r>
            <a:r>
              <a:rPr lang="en-US" altLang="en-US" sz="2000" dirty="0"/>
              <a:t> of the above</a:t>
            </a:r>
            <a:endParaRPr lang="en-US" altLang="en-US" sz="2000" dirty="0">
              <a:solidFill>
                <a:schemeClr val="accent2"/>
              </a:solidFill>
              <a:latin typeface="Trebuchet MS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B358BA-1F7C-4581-9A7F-867818C4E179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3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F81E511-B416-459C-8939-435C610F2AAD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3555" name="Rectangle 7"/>
          <p:cNvSpPr>
            <a:spLocks noGrp="1" noChangeArrowheads="1"/>
          </p:cNvSpPr>
          <p:nvPr>
            <p:ph type="title"/>
          </p:nvPr>
        </p:nvSpPr>
        <p:spPr>
          <a:xfrm>
            <a:off x="1066800" y="4572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smtClean="0"/>
              <a:t>Overriding</a:t>
            </a:r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5562600" y="1371600"/>
            <a:ext cx="3224213" cy="48768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This is called </a:t>
            </a:r>
            <a:r>
              <a:rPr lang="en-US" altLang="en-US" sz="2400" dirty="0" smtClean="0">
                <a:solidFill>
                  <a:schemeClr val="tx2"/>
                </a:solidFill>
              </a:rPr>
              <a:t>overriding</a:t>
            </a:r>
            <a:r>
              <a:rPr lang="en-US" altLang="en-US" sz="2400" dirty="0" smtClean="0"/>
              <a:t> a method</a:t>
            </a:r>
          </a:p>
          <a:p>
            <a:pPr eaLnBrk="1" hangingPunct="1"/>
            <a:r>
              <a:rPr lang="en-US" altLang="en-US" sz="2400" dirty="0" smtClean="0"/>
              <a:t>Method 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print</a:t>
            </a:r>
            <a:r>
              <a:rPr lang="en-US" altLang="en-US" sz="2400" dirty="0" smtClean="0"/>
              <a:t> in 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Dog</a:t>
            </a:r>
            <a:r>
              <a:rPr lang="en-US" altLang="en-US" sz="2400" dirty="0" smtClean="0"/>
              <a:t> overrides method 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print</a:t>
            </a:r>
            <a:r>
              <a:rPr lang="en-US" altLang="en-US" sz="2400" dirty="0" smtClean="0"/>
              <a:t> in 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Animal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685800" y="1203325"/>
            <a:ext cx="5029200" cy="462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  <a:t>class Animal { </a:t>
            </a:r>
            <a:b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  <a:t>    public static void main(String args[]) {</a:t>
            </a:r>
            <a:b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  <a:t>        Animal animal = new Animal();</a:t>
            </a:r>
            <a:b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  <a:t>        Dog dog = new Dog();</a:t>
            </a:r>
            <a:b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  <a:t>        animal.print();</a:t>
            </a:r>
            <a:b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  <a:t>        dog.print();</a:t>
            </a:r>
            <a:b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  <a:t>    }</a:t>
            </a:r>
            <a:b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  <a:t>    void print() {</a:t>
            </a:r>
            <a:b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  <a:t>        System.out.println("Superclass Animal");</a:t>
            </a:r>
            <a:b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  <a:t>    }</a:t>
            </a:r>
            <a:b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  <a:t>public class Dog extends Animal {</a:t>
            </a:r>
            <a:b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  <a:t>    void print() {</a:t>
            </a:r>
            <a:b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  <a:t>        System.out.println("Subclass Dog");</a:t>
            </a:r>
            <a:b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  <a:t>    }</a:t>
            </a:r>
            <a:b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685800" y="5851525"/>
            <a:ext cx="6096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Trebuchet MS" pitchFamily="34" charset="0"/>
              </a:rPr>
              <a:t>Superclass Animal</a:t>
            </a:r>
            <a:br>
              <a:rPr lang="en-US" altLang="en-US" sz="2000">
                <a:latin typeface="Trebuchet MS" pitchFamily="34" charset="0"/>
              </a:rPr>
            </a:br>
            <a:r>
              <a:rPr lang="en-US" altLang="en-US" sz="2000">
                <a:latin typeface="Trebuchet MS" pitchFamily="34" charset="0"/>
              </a:rPr>
              <a:t>Subclass Dog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2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 build="p" bldLvl="4" autoUpdateAnimBg="0"/>
      <p:bldP spid="12292" grpId="0" autoUpdateAnimBg="0"/>
      <p:bldP spid="12293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C667CB7-B4C1-4466-8DD4-BE1917F2875F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How to override a method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Create a method in a subclass having the same </a:t>
            </a:r>
            <a:r>
              <a:rPr lang="en-US" altLang="en-US" i="1" dirty="0" smtClean="0"/>
              <a:t>signature</a:t>
            </a:r>
            <a:r>
              <a:rPr lang="en-US" altLang="en-US" dirty="0" smtClean="0"/>
              <a:t> as a method in a superclass</a:t>
            </a:r>
          </a:p>
          <a:p>
            <a:pPr eaLnBrk="1" hangingPunct="1"/>
            <a:r>
              <a:rPr lang="en-US" altLang="en-US" dirty="0" smtClean="0"/>
              <a:t>That is, create a method in a subclass having the same name and the same number and types of parameters</a:t>
            </a:r>
          </a:p>
          <a:p>
            <a:pPr lvl="1" eaLnBrk="1" hangingPunct="1"/>
            <a:r>
              <a:rPr lang="en-US" altLang="en-US" dirty="0" smtClean="0"/>
              <a:t>Parameter </a:t>
            </a:r>
            <a:r>
              <a:rPr lang="en-US" altLang="en-US" i="1" dirty="0" smtClean="0"/>
              <a:t>names</a:t>
            </a:r>
            <a:r>
              <a:rPr lang="en-US" altLang="en-US" dirty="0" smtClean="0"/>
              <a:t> don’t matter, just their </a:t>
            </a:r>
            <a:r>
              <a:rPr lang="en-US" altLang="en-US" i="1" dirty="0" smtClean="0"/>
              <a:t>types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Restrictions:</a:t>
            </a:r>
          </a:p>
          <a:p>
            <a:pPr lvl="1" eaLnBrk="1" hangingPunct="1"/>
            <a:r>
              <a:rPr lang="en-US" altLang="en-US" dirty="0" smtClean="0"/>
              <a:t>The return type must be the same</a:t>
            </a:r>
          </a:p>
          <a:p>
            <a:pPr lvl="1" eaLnBrk="1" hangingPunct="1"/>
            <a:r>
              <a:rPr lang="en-US" altLang="en-US" dirty="0" smtClean="0"/>
              <a:t>The overriding method cannot be </a:t>
            </a:r>
            <a:r>
              <a:rPr lang="en-US" altLang="en-US" i="1" dirty="0" smtClean="0"/>
              <a:t>more private</a:t>
            </a:r>
            <a:r>
              <a:rPr lang="en-US" altLang="en-US" dirty="0" smtClean="0"/>
              <a:t> than the method it overrides (ignore this bullet point for now)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CE996C6-DF49-429A-B9BD-3100A53F408E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Why override a method?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Dog dog = new Dog();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System.out.println(dog);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Prints something like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Dog@feda4c00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println</a:t>
            </a:r>
            <a:r>
              <a:rPr lang="en-US" altLang="en-US" smtClean="0"/>
              <a:t> method calls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toString</a:t>
            </a:r>
            <a:r>
              <a:rPr lang="en-US" altLang="en-US" smtClean="0"/>
              <a:t> method, which is defined in Java’s top-level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Object</a:t>
            </a:r>
            <a:r>
              <a:rPr lang="en-US" altLang="en-US" smtClean="0"/>
              <a:t> class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Hence, every object </a:t>
            </a:r>
            <a:r>
              <a:rPr lang="en-US" altLang="en-US" i="1" smtClean="0"/>
              <a:t>can</a:t>
            </a:r>
            <a:r>
              <a:rPr lang="en-US" altLang="en-US" smtClean="0"/>
              <a:t> be printed (though it might not look pretty)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Java’s method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public String toString()</a:t>
            </a:r>
            <a:r>
              <a:rPr lang="en-US" altLang="en-US" smtClean="0"/>
              <a:t> can be overridden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If you add to class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Dog </a:t>
            </a:r>
            <a:r>
              <a:rPr lang="en-US" altLang="en-US" smtClean="0"/>
              <a:t>the following:</a:t>
            </a:r>
          </a:p>
          <a:p>
            <a:pPr lvl="1" eaLnBrk="1" hangingPunct="1">
              <a:lnSpc>
                <a:spcPct val="90000"/>
              </a:lnSpc>
              <a:buClr>
                <a:srgbClr val="FFFF99"/>
              </a:buClr>
              <a:buFontTx/>
              <a:buChar char=" 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public String toString() {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return name;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  <a:p>
            <a:pPr eaLnBrk="1" hangingPunct="1">
              <a:lnSpc>
                <a:spcPct val="90000"/>
              </a:lnSpc>
              <a:buClr>
                <a:srgbClr val="FFFF99"/>
              </a:buClr>
              <a:buFontTx/>
              <a:buChar char=" "/>
            </a:pPr>
            <a:r>
              <a:rPr lang="en-US" altLang="en-US" smtClean="0"/>
              <a:t>Then</a:t>
            </a:r>
            <a:r>
              <a:rPr lang="en-US" altLang="en-US" smtClean="0">
                <a:solidFill>
                  <a:srgbClr val="FFFF99"/>
                </a:solidFill>
                <a:latin typeface="Trebuchet MS" pitchFamily="34" charset="0"/>
              </a:rPr>
              <a:t>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System.out.println(dog); </a:t>
            </a:r>
            <a:r>
              <a:rPr lang="en-US" altLang="en-US" smtClean="0"/>
              <a:t>will print the dog’s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name</a:t>
            </a:r>
            <a:r>
              <a:rPr lang="en-US" altLang="en-US" smtClean="0"/>
              <a:t>, which may be something like: 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Fido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 class example of inheritance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We have seen Rational</a:t>
            </a:r>
          </a:p>
          <a:p>
            <a:r>
              <a:rPr lang="en-US" altLang="en-US" dirty="0" smtClean="0"/>
              <a:t>Can we use Rational to create an Integer class?</a:t>
            </a:r>
          </a:p>
          <a:p>
            <a:r>
              <a:rPr lang="en-US" altLang="en-US" dirty="0" smtClean="0"/>
              <a:t>Whenever you are thinking about inheritance first answer the question</a:t>
            </a:r>
          </a:p>
          <a:p>
            <a:pPr marL="0" indent="0">
              <a:buNone/>
            </a:pPr>
            <a:r>
              <a:rPr lang="en-US" altLang="en-US" dirty="0"/>
              <a:t> </a:t>
            </a:r>
            <a:r>
              <a:rPr lang="en-US" altLang="en-US" dirty="0" smtClean="0"/>
              <a:t>   Is every integer a rational number?</a:t>
            </a:r>
          </a:p>
          <a:p>
            <a:r>
              <a:rPr lang="en-US" altLang="en-US" dirty="0" smtClean="0"/>
              <a:t>Integers are </a:t>
            </a:r>
            <a:r>
              <a:rPr lang="en-US" altLang="en-US" dirty="0" err="1" smtClean="0"/>
              <a:t>Rationals</a:t>
            </a:r>
            <a:r>
              <a:rPr lang="en-US" altLang="en-US" dirty="0" smtClean="0"/>
              <a:t> with a denominator of 1!</a:t>
            </a:r>
          </a:p>
          <a:p>
            <a:r>
              <a:rPr lang="en-US" altLang="en-US" dirty="0" smtClean="0"/>
              <a:t>How to express this idea in Java?</a:t>
            </a:r>
          </a:p>
          <a:p>
            <a:r>
              <a:rPr lang="en-US" altLang="en-US" dirty="0" smtClean="0"/>
              <a:t>Since Integer already exists in Java, we will call the class </a:t>
            </a:r>
            <a:r>
              <a:rPr lang="en-US" altLang="en-US" dirty="0" err="1" smtClean="0"/>
              <a:t>Int</a:t>
            </a:r>
            <a:r>
              <a:rPr lang="en-US" altLang="en-US" dirty="0" smtClean="0"/>
              <a:t> to avoid confusion.</a:t>
            </a:r>
          </a:p>
          <a:p>
            <a:endParaRPr lang="en-US" altLang="en-US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F3A7BC8E-4423-4C75-A87C-A2337E008A6B}" type="slidenum">
              <a:rPr lang="en-US" altLang="en-US" sz="1400" smtClean="0">
                <a:latin typeface="Arial" charset="0"/>
              </a:rPr>
              <a:pPr/>
              <a:t>25</a:t>
            </a:fld>
            <a:endParaRPr lang="en-US" altLang="en-US" sz="14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EB6CA86-26D3-4A83-9649-CCAA95B6FB86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More about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toString()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52578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It is almost always a good idea to override</a:t>
            </a:r>
            <a:br>
              <a:rPr lang="en-US" altLang="en-US" sz="2400" smtClean="0"/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public String toString()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/>
              <a:t>to return something “meaningful” about the object</a:t>
            </a:r>
          </a:p>
          <a:p>
            <a:pPr lvl="1" eaLnBrk="1" hangingPunct="1"/>
            <a:r>
              <a:rPr lang="en-US" altLang="en-US" sz="2000" smtClean="0"/>
              <a:t>When debugging, it helps to be able to print objects</a:t>
            </a:r>
          </a:p>
          <a:p>
            <a:pPr lvl="1" eaLnBrk="1" hangingPunct="1"/>
            <a:r>
              <a:rPr lang="en-US" altLang="en-US" sz="2000" smtClean="0"/>
              <a:t>When you print objects with 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System.out.print</a:t>
            </a:r>
            <a:r>
              <a:rPr lang="en-US" altLang="en-US" sz="2000" smtClean="0"/>
              <a:t> or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System.out.println</a:t>
            </a:r>
            <a:r>
              <a:rPr lang="en-US" altLang="en-US" sz="2000" smtClean="0"/>
              <a:t>, they automatically call the objects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toString()</a:t>
            </a:r>
            <a:r>
              <a:rPr lang="en-US" altLang="en-US" sz="2000" smtClean="0"/>
              <a:t> method</a:t>
            </a:r>
          </a:p>
          <a:p>
            <a:pPr lvl="1" eaLnBrk="1" hangingPunct="1"/>
            <a:r>
              <a:rPr lang="en-US" altLang="en-US" sz="2000" smtClean="0"/>
              <a:t>When you concatenate an object with a string, the object’s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toString()</a:t>
            </a:r>
            <a:r>
              <a:rPr lang="en-US" altLang="en-US" sz="2000" smtClean="0"/>
              <a:t> method is automatically called</a:t>
            </a:r>
          </a:p>
          <a:p>
            <a:pPr lvl="1" eaLnBrk="1" hangingPunct="1"/>
            <a:r>
              <a:rPr lang="en-US" altLang="en-US" sz="2000" smtClean="0"/>
              <a:t>You can explicitly call an object’s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toString() </a:t>
            </a:r>
            <a:r>
              <a:rPr lang="en-US" altLang="en-US" sz="2000" smtClean="0"/>
              <a:t>method</a:t>
            </a:r>
          </a:p>
          <a:p>
            <a:pPr lvl="2" eaLnBrk="1" hangingPunct="1"/>
            <a:r>
              <a:rPr lang="en-US" altLang="en-US" sz="1800" smtClean="0"/>
              <a:t>This is sometimes helpful in writing unit tests; however...</a:t>
            </a:r>
          </a:p>
          <a:p>
            <a:pPr lvl="2" eaLnBrk="1" hangingPunct="1"/>
            <a:r>
              <a:rPr lang="en-US" altLang="en-US" sz="1800" smtClean="0"/>
              <a:t>Since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toString() </a:t>
            </a:r>
            <a:r>
              <a:rPr lang="en-US" altLang="en-US" sz="1800" smtClean="0"/>
              <a:t>is used for printing, it’s something you want to be able to change easily (without breaking your test methods)</a:t>
            </a:r>
          </a:p>
          <a:p>
            <a:pPr lvl="2" eaLnBrk="1" hangingPunct="1"/>
            <a:r>
              <a:rPr lang="en-US" altLang="en-US" sz="1800" smtClean="0"/>
              <a:t>It’s usually better to write a separate method, similar to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toString()</a:t>
            </a:r>
            <a:r>
              <a:rPr lang="en-US" altLang="en-US" sz="1800" smtClean="0"/>
              <a:t>, to use in your JUnit tests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DB26462-05A7-4C29-A5F2-4789AB17CC7F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Equality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Consider these two assignments:</a:t>
            </a:r>
            <a:br>
              <a:rPr lang="en-US" altLang="en-US" smtClean="0"/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  Thing thing1 = new Thing();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  Thing thing2 = new Thing();</a:t>
            </a:r>
          </a:p>
          <a:p>
            <a:pPr eaLnBrk="1" hangingPunct="1"/>
            <a:r>
              <a:rPr lang="en-US" altLang="en-US" smtClean="0"/>
              <a:t>Are these two “Things” equal?</a:t>
            </a:r>
          </a:p>
          <a:p>
            <a:pPr lvl="1" eaLnBrk="1" hangingPunct="1"/>
            <a:r>
              <a:rPr lang="en-US" altLang="en-US" smtClean="0"/>
              <a:t>That’s up to the programmer!</a:t>
            </a:r>
          </a:p>
          <a:p>
            <a:pPr eaLnBrk="1" hangingPunct="1"/>
            <a:r>
              <a:rPr lang="en-US" altLang="en-US" smtClean="0"/>
              <a:t>But consider:</a:t>
            </a:r>
            <a:br>
              <a:rPr lang="en-US" altLang="en-US" smtClean="0"/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Thing thing3 = new Thing();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Thing thing4 = thing3;</a:t>
            </a:r>
          </a:p>
          <a:p>
            <a:pPr eaLnBrk="1" hangingPunct="1"/>
            <a:r>
              <a:rPr lang="en-US" altLang="en-US" smtClean="0"/>
              <a:t>Are these two “Things” equal?</a:t>
            </a:r>
          </a:p>
          <a:p>
            <a:pPr lvl="1" eaLnBrk="1" hangingPunct="1"/>
            <a:r>
              <a:rPr lang="en-US" altLang="en-US" smtClean="0"/>
              <a:t>Yes, because they are the </a:t>
            </a:r>
            <a:r>
              <a:rPr lang="en-US" altLang="en-US" b="1" i="1" smtClean="0"/>
              <a:t>same</a:t>
            </a:r>
            <a:r>
              <a:rPr lang="en-US" altLang="en-US" smtClean="0"/>
              <a:t> Thing!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7C17E69-07C6-49BA-A43E-E32C7E664D5D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equals</a:t>
            </a:r>
            <a:r>
              <a:rPr lang="en-US" altLang="en-US" smtClean="0"/>
              <a:t> method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 smtClean="0"/>
              <a:t>Primitives can always be tested for equality with 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==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 smtClean="0"/>
              <a:t>For objects, 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==</a:t>
            </a:r>
            <a:r>
              <a:rPr lang="en-US" altLang="en-US" sz="2400" dirty="0" smtClean="0"/>
              <a:t> tests whether the two are the </a:t>
            </a:r>
            <a:r>
              <a:rPr lang="en-US" altLang="en-US" sz="2400" b="1" i="1" dirty="0" smtClean="0"/>
              <a:t>same</a:t>
            </a:r>
            <a:r>
              <a:rPr lang="en-US" altLang="en-US" sz="2400" dirty="0" smtClean="0"/>
              <a:t> object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 smtClean="0"/>
              <a:t>Two strings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"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abc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"</a:t>
            </a:r>
            <a:r>
              <a:rPr lang="en-US" altLang="en-US" sz="2000" dirty="0" smtClean="0"/>
              <a:t>  and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"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abc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"</a:t>
            </a:r>
            <a:r>
              <a:rPr lang="en-US" altLang="en-US" sz="2000" dirty="0" smtClean="0"/>
              <a:t> </a:t>
            </a:r>
            <a:r>
              <a:rPr lang="en-US" altLang="en-US" sz="2000" i="1" dirty="0" smtClean="0"/>
              <a:t>may or may not be</a:t>
            </a:r>
            <a:r>
              <a:rPr lang="en-US" altLang="en-US" sz="2000" dirty="0" smtClean="0"/>
              <a:t>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==</a:t>
            </a:r>
            <a:r>
              <a:rPr lang="en-US" altLang="en-US" sz="2000" dirty="0" smtClean="0"/>
              <a:t> !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 smtClean="0"/>
              <a:t>Objects can be tested with the method</a:t>
            </a:r>
            <a:br>
              <a:rPr lang="en-US" altLang="en-US" sz="2400" dirty="0" smtClean="0"/>
            </a:br>
            <a:r>
              <a:rPr lang="en-US" altLang="en-US" sz="2400" dirty="0" smtClean="0"/>
              <a:t>     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public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boolean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equals(Object o)</a:t>
            </a:r>
            <a:r>
              <a:rPr lang="en-US" altLang="en-US" sz="2400" dirty="0" smtClean="0"/>
              <a:t/>
            </a:r>
            <a:br>
              <a:rPr lang="en-US" altLang="en-US" sz="2400" dirty="0" smtClean="0"/>
            </a:br>
            <a:r>
              <a:rPr lang="en-US" altLang="en-US" sz="2400" dirty="0" smtClean="0"/>
              <a:t>in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java.lang</a:t>
            </a:r>
            <a:r>
              <a:rPr lang="en-US" altLang="en-US" sz="2400" dirty="0" smtClean="0"/>
              <a:t>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 smtClean="0"/>
              <a:t>Unless overridden, this method just uses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==</a:t>
            </a:r>
            <a:endParaRPr lang="en-US" altLang="en-US" sz="20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 smtClean="0"/>
              <a:t>It is overridden in the class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String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 smtClean="0"/>
              <a:t>It is </a:t>
            </a:r>
            <a:r>
              <a:rPr lang="en-US" altLang="en-US" sz="2000" i="1" dirty="0" smtClean="0"/>
              <a:t>not</a:t>
            </a:r>
            <a:r>
              <a:rPr lang="en-US" altLang="en-US" sz="2000" dirty="0" smtClean="0"/>
              <a:t> overridden for arrays;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==</a:t>
            </a:r>
            <a:r>
              <a:rPr lang="en-US" altLang="en-US" sz="2000" dirty="0" smtClean="0"/>
              <a:t> tests if its operands are the </a:t>
            </a:r>
            <a:r>
              <a:rPr lang="en-US" altLang="en-US" sz="2000" i="1" dirty="0" smtClean="0"/>
              <a:t>same</a:t>
            </a:r>
            <a:r>
              <a:rPr lang="en-US" altLang="en-US" sz="2000" dirty="0" smtClean="0"/>
              <a:t> array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 smtClean="0"/>
              <a:t>Morals: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 smtClean="0"/>
              <a:t>Never use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==</a:t>
            </a:r>
            <a:r>
              <a:rPr lang="en-US" altLang="en-US" sz="2000" dirty="0" smtClean="0"/>
              <a:t> to test </a:t>
            </a:r>
            <a:r>
              <a:rPr lang="en-US" altLang="en-US" sz="2000" i="1" dirty="0" smtClean="0"/>
              <a:t>equality</a:t>
            </a:r>
            <a:r>
              <a:rPr lang="en-US" altLang="en-US" sz="2000" dirty="0" smtClean="0"/>
              <a:t> of Strings or arrays or other objects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 smtClean="0"/>
              <a:t>Use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equals</a:t>
            </a:r>
            <a:r>
              <a:rPr lang="en-US" altLang="en-US" sz="2000" dirty="0" smtClean="0"/>
              <a:t> for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String</a:t>
            </a:r>
            <a:r>
              <a:rPr lang="en-US" altLang="en-US" sz="2000" dirty="0" smtClean="0"/>
              <a:t>s,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java.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util.Arrays.equals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(a1, a2)</a:t>
            </a:r>
            <a:r>
              <a:rPr lang="en-US" altLang="en-US" sz="2000" dirty="0" smtClean="0"/>
              <a:t> for arrays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 smtClean="0"/>
              <a:t>If you test your own objects for equality, override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equals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 smtClean="0">
                <a:latin typeface="Trebuchet MS" pitchFamily="34" charset="0"/>
              </a:rPr>
              <a:t>Hands on overriding example with Rational and Polynomial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4BDC171-238F-4007-8E29-F30301D675D5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Calling an overridden method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When your class overrides an inherited method, it basically “hides” the inherited method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Within this class (but not from a different class), you can still call the overridden method, by prefixing the call with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super.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Example: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super.printEverything();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You would most likely do this in order to observe the DRY principle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The superclass method will do most of the work, but you add to it or adjust its results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This isn’t a call to a constructor, and can occur anywhere in your class (it doesn’t have to be first)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Which version(s) are correct?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en-US" dirty="0" smtClean="0"/>
              <a:t>String s = ‘4’ ;</a:t>
            </a:r>
          </a:p>
          <a:p>
            <a:pPr marL="457200" indent="-457200">
              <a:buAutoNum type="alphaLcParenR"/>
            </a:pPr>
            <a:r>
              <a:rPr lang="en-US" dirty="0" smtClean="0"/>
              <a:t>String s = “4” ;</a:t>
            </a:r>
          </a:p>
          <a:p>
            <a:pPr marL="457200" indent="-457200">
              <a:buAutoNum type="alphaLcParenR"/>
            </a:pPr>
            <a:r>
              <a:rPr lang="en-US" dirty="0" smtClean="0"/>
              <a:t>String s = (String) ‘4’ ;</a:t>
            </a:r>
          </a:p>
          <a:p>
            <a:pPr marL="457200" indent="-457200">
              <a:buAutoNum type="alphaLcParenR"/>
            </a:pPr>
            <a:r>
              <a:rPr lang="en-US" dirty="0" smtClean="0"/>
              <a:t>String s = new String(“4”);</a:t>
            </a:r>
          </a:p>
          <a:p>
            <a:pPr marL="457200" indent="-457200">
              <a:buAutoNum type="alphaLcParenR"/>
            </a:pPr>
            <a:r>
              <a:rPr lang="en-US" dirty="0" smtClean="0"/>
              <a:t>s = 4;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en-US" dirty="0" smtClean="0"/>
              <a:t>All of them</a:t>
            </a:r>
          </a:p>
          <a:p>
            <a:pPr marL="457200" indent="-457200">
              <a:buAutoNum type="alphaLcParenR"/>
            </a:pPr>
            <a:r>
              <a:rPr lang="en-US" dirty="0" smtClean="0"/>
              <a:t>(a) and (b)</a:t>
            </a:r>
          </a:p>
          <a:p>
            <a:pPr marL="457200" indent="-457200">
              <a:buAutoNum type="alphaLcParenR"/>
            </a:pPr>
            <a:r>
              <a:rPr lang="en-US" dirty="0" smtClean="0"/>
              <a:t>(b) and (c)</a:t>
            </a:r>
          </a:p>
          <a:p>
            <a:pPr marL="457200" indent="-457200">
              <a:buAutoNum type="alphaLcParenR"/>
            </a:pPr>
            <a:r>
              <a:rPr lang="en-US" dirty="0" smtClean="0">
                <a:solidFill>
                  <a:srgbClr val="FF0000"/>
                </a:solidFill>
              </a:rPr>
              <a:t>(b) and (d)</a:t>
            </a:r>
          </a:p>
          <a:p>
            <a:pPr marL="457200" indent="-457200">
              <a:buAutoNum type="alphaLcParenR"/>
            </a:pPr>
            <a:r>
              <a:rPr lang="en-US" dirty="0" smtClean="0"/>
              <a:t>(b) and (c) and (d)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B358BA-1F7C-4581-9A7F-867818C4E17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13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03E3C12-ACDA-465F-B3CB-620382DCD573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Summary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You should </a:t>
            </a:r>
            <a:r>
              <a:rPr lang="en-US" altLang="en-US" i="1" dirty="0" smtClean="0"/>
              <a:t>overload</a:t>
            </a:r>
            <a:r>
              <a:rPr lang="en-US" altLang="en-US" dirty="0" smtClean="0"/>
              <a:t> a method when you want to do essentially the same thing, but with different parameters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You should </a:t>
            </a:r>
            <a:r>
              <a:rPr lang="en-US" altLang="en-US" i="1" dirty="0" smtClean="0"/>
              <a:t>override</a:t>
            </a:r>
            <a:r>
              <a:rPr lang="en-US" altLang="en-US" dirty="0" smtClean="0"/>
              <a:t> an inherited method if you want to do something slightly different than in the superclass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It’s almost always a good idea to override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public void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toString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() </a:t>
            </a:r>
            <a:r>
              <a:rPr lang="en-US" altLang="en-US" dirty="0" smtClean="0"/>
              <a:t>-- it’s handy for debugging, and for many other reasons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To test your own objects for equality, override 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public void equals(Object o)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There are special methods (in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java.util.Arrays</a:t>
            </a:r>
            <a:r>
              <a:rPr lang="en-US" altLang="en-US" dirty="0" smtClean="0"/>
              <a:t>) that you can use for testing array equality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Double, Integer, Float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So what’s the deal with these capitalized versions?</a:t>
            </a:r>
          </a:p>
          <a:p>
            <a:pPr marL="0" indent="0">
              <a:buNone/>
            </a:pPr>
            <a:r>
              <a:rPr lang="en-US" dirty="0" smtClean="0"/>
              <a:t>These are classes!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, double, float </a:t>
            </a:r>
            <a:r>
              <a:rPr lang="en-US" dirty="0" err="1" smtClean="0"/>
              <a:t>etc</a:t>
            </a:r>
            <a:r>
              <a:rPr lang="en-US" dirty="0" smtClean="0"/>
              <a:t> – these are primitives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Primitives have no methods!!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Java thinks only in terms of classes so the capitalized versions are ‘wrappers’ around the primitives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B358BA-1F7C-4581-9A7F-867818C4E17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4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Double, Integer, Float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Which one to use?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Do you need an object? </a:t>
            </a:r>
          </a:p>
          <a:p>
            <a:r>
              <a:rPr lang="en-US" dirty="0" smtClean="0"/>
              <a:t>Do you want to convert back and forth between data types?</a:t>
            </a:r>
          </a:p>
          <a:p>
            <a:r>
              <a:rPr lang="en-US" dirty="0" smtClean="0"/>
              <a:t>Whenever it is a simple usage, stick to the primitives. Objects do come with extra overhead (not going into the details here)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B358BA-1F7C-4581-9A7F-867818C4E17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65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79FD965-392A-4E3F-8ED0-38BFBB74A5B3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Signatures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In any programming language, a </a:t>
            </a:r>
            <a:r>
              <a:rPr lang="en-US" altLang="en-US" smtClean="0">
                <a:solidFill>
                  <a:schemeClr val="tx2"/>
                </a:solidFill>
              </a:rPr>
              <a:t>signature</a:t>
            </a:r>
            <a:r>
              <a:rPr lang="en-US" altLang="en-US" smtClean="0"/>
              <a:t> is what distinguishes one function or method from another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In C, every function has to have a different name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In Java, two methods have to differ in their </a:t>
            </a:r>
            <a:r>
              <a:rPr lang="en-US" altLang="en-US" i="1" smtClean="0"/>
              <a:t>names</a:t>
            </a:r>
            <a:r>
              <a:rPr lang="en-US" altLang="en-US" smtClean="0"/>
              <a:t> or in the </a:t>
            </a:r>
            <a:r>
              <a:rPr lang="en-US" altLang="en-US" i="1" smtClean="0"/>
              <a:t>number</a:t>
            </a:r>
            <a:r>
              <a:rPr lang="en-US" altLang="en-US" smtClean="0"/>
              <a:t> or </a:t>
            </a:r>
            <a:r>
              <a:rPr lang="en-US" altLang="en-US" i="1" smtClean="0"/>
              <a:t>types</a:t>
            </a:r>
            <a:r>
              <a:rPr lang="en-US" altLang="en-US" smtClean="0"/>
              <a:t> of their parameters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foo(int i)</a:t>
            </a:r>
            <a:r>
              <a:rPr lang="en-US" altLang="en-US" smtClean="0">
                <a:solidFill>
                  <a:schemeClr val="accent2"/>
                </a:solidFill>
              </a:rPr>
              <a:t> </a:t>
            </a:r>
            <a:r>
              <a:rPr lang="en-US" altLang="en-US" smtClean="0"/>
              <a:t>and</a:t>
            </a:r>
            <a:r>
              <a:rPr lang="en-US" altLang="en-US" smtClean="0">
                <a:solidFill>
                  <a:schemeClr val="accent2"/>
                </a:solidFill>
              </a:rPr>
              <a:t>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foo(int i, int j)</a:t>
            </a:r>
            <a:r>
              <a:rPr lang="en-US" altLang="en-US" smtClean="0">
                <a:solidFill>
                  <a:schemeClr val="accent2"/>
                </a:solidFill>
              </a:rPr>
              <a:t> </a:t>
            </a:r>
            <a:r>
              <a:rPr lang="en-US" altLang="en-US" smtClean="0"/>
              <a:t>are different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foo(int i)</a:t>
            </a:r>
            <a:r>
              <a:rPr lang="en-US" altLang="en-US" smtClean="0">
                <a:solidFill>
                  <a:schemeClr val="accent2"/>
                </a:solidFill>
              </a:rPr>
              <a:t> </a:t>
            </a:r>
            <a:r>
              <a:rPr lang="en-US" altLang="en-US" smtClean="0"/>
              <a:t>and</a:t>
            </a:r>
            <a:r>
              <a:rPr lang="en-US" altLang="en-US" smtClean="0">
                <a:solidFill>
                  <a:schemeClr val="accent2"/>
                </a:solidFill>
              </a:rPr>
              <a:t>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foo(int k)</a:t>
            </a:r>
            <a:r>
              <a:rPr lang="en-US" altLang="en-US" smtClean="0">
                <a:solidFill>
                  <a:schemeClr val="accent2"/>
                </a:solidFill>
              </a:rPr>
              <a:t> </a:t>
            </a:r>
            <a:r>
              <a:rPr lang="en-US" altLang="en-US" smtClean="0"/>
              <a:t>are the same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foo(int i, double d)</a:t>
            </a:r>
            <a:r>
              <a:rPr lang="en-US" altLang="en-US" smtClean="0">
                <a:solidFill>
                  <a:schemeClr val="accent2"/>
                </a:solidFill>
              </a:rPr>
              <a:t> </a:t>
            </a:r>
            <a:r>
              <a:rPr lang="en-US" altLang="en-US" smtClean="0"/>
              <a:t>and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foo(double d, int i)</a:t>
            </a:r>
            <a:r>
              <a:rPr lang="en-US" altLang="en-US" smtClean="0">
                <a:solidFill>
                  <a:schemeClr val="accent2"/>
                </a:solidFill>
              </a:rPr>
              <a:t> </a:t>
            </a:r>
            <a:r>
              <a:rPr lang="en-US" altLang="en-US" smtClean="0"/>
              <a:t>are different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In C++, the signature also includes the </a:t>
            </a:r>
            <a:r>
              <a:rPr lang="en-US" altLang="en-US" i="1" smtClean="0"/>
              <a:t>return type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But not in Java!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C5BD3D8-B932-400F-9213-6D40F9AF27EB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Polymorphism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Polymorphism means </a:t>
            </a:r>
            <a:r>
              <a:rPr lang="en-US" altLang="en-US" i="1" smtClean="0"/>
              <a:t>many</a:t>
            </a:r>
            <a:r>
              <a:rPr lang="en-US" altLang="en-US" smtClean="0"/>
              <a:t> (poly) </a:t>
            </a:r>
            <a:r>
              <a:rPr lang="en-US" altLang="en-US" i="1" smtClean="0"/>
              <a:t>shapes</a:t>
            </a:r>
            <a:r>
              <a:rPr lang="en-US" altLang="en-US" smtClean="0"/>
              <a:t> (morph)</a:t>
            </a:r>
          </a:p>
          <a:p>
            <a:pPr eaLnBrk="1" hangingPunct="1"/>
            <a:r>
              <a:rPr lang="en-US" altLang="en-US" smtClean="0"/>
              <a:t>In Java, </a:t>
            </a:r>
            <a:r>
              <a:rPr lang="en-US" altLang="en-US" smtClean="0">
                <a:solidFill>
                  <a:schemeClr val="tx2"/>
                </a:solidFill>
              </a:rPr>
              <a:t>polymorphism</a:t>
            </a:r>
            <a:r>
              <a:rPr lang="en-US" altLang="en-US" smtClean="0"/>
              <a:t> refers to the fact that you can have multiple methods with the same name in the same class</a:t>
            </a:r>
          </a:p>
          <a:p>
            <a:pPr eaLnBrk="1" hangingPunct="1"/>
            <a:r>
              <a:rPr lang="en-US" altLang="en-US" smtClean="0"/>
              <a:t>There are two kinds of polymorphism:</a:t>
            </a:r>
          </a:p>
          <a:p>
            <a:pPr lvl="1" eaLnBrk="1" hangingPunct="1"/>
            <a:r>
              <a:rPr lang="en-US" altLang="en-US" smtClean="0">
                <a:solidFill>
                  <a:schemeClr val="tx2"/>
                </a:solidFill>
              </a:rPr>
              <a:t>Overloading</a:t>
            </a:r>
            <a:endParaRPr lang="en-US" altLang="en-US" smtClean="0"/>
          </a:p>
          <a:p>
            <a:pPr lvl="2" eaLnBrk="1" hangingPunct="1"/>
            <a:r>
              <a:rPr lang="en-US" altLang="en-US" smtClean="0"/>
              <a:t>Two or more methods with different signatures</a:t>
            </a:r>
          </a:p>
          <a:p>
            <a:pPr lvl="1" eaLnBrk="1" hangingPunct="1"/>
            <a:r>
              <a:rPr lang="en-US" altLang="en-US" smtClean="0">
                <a:solidFill>
                  <a:schemeClr val="tx2"/>
                </a:solidFill>
              </a:rPr>
              <a:t>Overriding</a:t>
            </a:r>
            <a:endParaRPr lang="en-US" altLang="en-US" smtClean="0"/>
          </a:p>
          <a:p>
            <a:pPr lvl="2" eaLnBrk="1" hangingPunct="1"/>
            <a:r>
              <a:rPr lang="en-US" altLang="en-US" smtClean="0"/>
              <a:t>Replacing an inherited method with another having the same signature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F2556A1-D42B-4D2B-AB9F-DDBA8CCDEBA5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381000"/>
            <a:ext cx="7315200" cy="685800"/>
          </a:xfrm>
        </p:spPr>
        <p:txBody>
          <a:bodyPr/>
          <a:lstStyle/>
          <a:p>
            <a:pPr eaLnBrk="1" hangingPunct="1"/>
            <a:r>
              <a:rPr lang="en-US" altLang="en-US" smtClean="0"/>
              <a:t>Overloading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457200" y="1524000"/>
            <a:ext cx="8534400" cy="405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class Test { 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public static void main(String args[]) {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    myPrint(5);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    myPrint(5.0);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}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static void </a:t>
            </a:r>
            <a:r>
              <a:rPr lang="en-US" altLang="en-US" sz="2000">
                <a:solidFill>
                  <a:schemeClr val="tx2"/>
                </a:solidFill>
                <a:latin typeface="Trebuchet MS" pitchFamily="34" charset="0"/>
              </a:rPr>
              <a:t>myPrint(int i)</a:t>
            </a: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{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    System.out.println("int i = " + i);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}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static void </a:t>
            </a:r>
            <a:r>
              <a:rPr lang="en-US" altLang="en-US" sz="2000">
                <a:solidFill>
                  <a:schemeClr val="tx2"/>
                </a:solidFill>
                <a:latin typeface="Trebuchet MS" pitchFamily="34" charset="0"/>
              </a:rPr>
              <a:t>myPrint(double d)</a:t>
            </a: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{ </a:t>
            </a:r>
            <a:r>
              <a:rPr lang="en-US" altLang="en-US" sz="2000">
                <a:solidFill>
                  <a:schemeClr val="accent1"/>
                </a:solidFill>
                <a:latin typeface="Trebuchet MS" pitchFamily="34" charset="0"/>
              </a:rPr>
              <a:t>// same name, different parameters</a:t>
            </a: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    System.out.println("double d = " + d);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}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762000" y="5715000"/>
            <a:ext cx="6096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Trebuchet MS" pitchFamily="34" charset="0"/>
              </a:rPr>
              <a:t>int i = 5</a:t>
            </a:r>
            <a:br>
              <a:rPr lang="en-US" altLang="en-US" sz="2000">
                <a:latin typeface="Trebuchet MS" pitchFamily="34" charset="0"/>
              </a:rPr>
            </a:br>
            <a:r>
              <a:rPr lang="en-US" altLang="en-US" sz="2000">
                <a:latin typeface="Trebuchet MS" pitchFamily="34" charset="0"/>
              </a:rPr>
              <a:t>double d = 5.0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utoUpdateAnimBg="0"/>
      <p:bldP spid="717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D2438D4-6A9A-4B91-A06B-FACFF4D41FEE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Why overload a method?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344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So you can use the same names for methods that do essentially the same thing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 smtClean="0"/>
              <a:t>Example: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println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)</a:t>
            </a:r>
            <a:r>
              <a:rPr lang="en-US" altLang="en-US" sz="1800" dirty="0" smtClean="0"/>
              <a:t>,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println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(double)</a:t>
            </a:r>
            <a:r>
              <a:rPr lang="en-US" altLang="en-US" sz="1800" dirty="0" smtClean="0"/>
              <a:t>,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println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boolean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)</a:t>
            </a:r>
            <a:r>
              <a:rPr lang="en-US" altLang="en-US" sz="1800" dirty="0" smtClean="0"/>
              <a:t>,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println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(String)</a:t>
            </a:r>
            <a:r>
              <a:rPr lang="en-US" altLang="en-US" sz="1800" dirty="0" smtClean="0"/>
              <a:t>, etc.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So you can supply defaults for the parameters:</a:t>
            </a:r>
          </a:p>
          <a:p>
            <a:pPr lvl="1" eaLnBrk="1" hangingPunct="1">
              <a:lnSpc>
                <a:spcPct val="90000"/>
              </a:lnSpc>
              <a:buClr>
                <a:srgbClr val="FFFF99"/>
              </a:buClr>
              <a:buFontTx/>
              <a:buChar char=" "/>
            </a:pP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increment(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amount) {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count = count + amount;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return count;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  <a:p>
            <a:pPr lvl="1" eaLnBrk="1" hangingPunct="1">
              <a:lnSpc>
                <a:spcPct val="90000"/>
              </a:lnSpc>
              <a:buClr>
                <a:srgbClr val="FFFF99"/>
              </a:buClr>
              <a:buFontTx/>
              <a:buChar char=" "/>
            </a:pP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increment() {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return increment(1);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 smtClean="0"/>
              <a:t>Notice that one method can call another of the same name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So you can supply additional information:</a:t>
            </a:r>
          </a:p>
          <a:p>
            <a:pPr lvl="1" eaLnBrk="1" hangingPunct="1">
              <a:lnSpc>
                <a:spcPct val="90000"/>
              </a:lnSpc>
              <a:buClr>
                <a:srgbClr val="FFFF99"/>
              </a:buClr>
              <a:buFontTx/>
              <a:buChar char=" "/>
            </a:pP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void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printResults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() {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System.out.println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("total = " + total + ", average = " + average);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  <a:p>
            <a:pPr lvl="1" eaLnBrk="1" hangingPunct="1">
              <a:lnSpc>
                <a:spcPct val="90000"/>
              </a:lnSpc>
              <a:buClr>
                <a:srgbClr val="FFFF99"/>
              </a:buClr>
              <a:buFontTx/>
              <a:buChar char=" "/>
            </a:pP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void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printResult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(String message) {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System.out.println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(message + ": ");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printResults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();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uke-8">
  <a:themeElements>
    <a:clrScheme name="">
      <a:dk1>
        <a:srgbClr val="000000"/>
      </a:dk1>
      <a:lt1>
        <a:srgbClr val="FFFFFF"/>
      </a:lt1>
      <a:dk2>
        <a:srgbClr val="FF0000"/>
      </a:dk2>
      <a:lt2>
        <a:srgbClr val="996600"/>
      </a:lt2>
      <a:accent1>
        <a:srgbClr val="009900"/>
      </a:accent1>
      <a:accent2>
        <a:srgbClr val="3300FF"/>
      </a:accent2>
      <a:accent3>
        <a:srgbClr val="FFFFFF"/>
      </a:accent3>
      <a:accent4>
        <a:srgbClr val="000000"/>
      </a:accent4>
      <a:accent5>
        <a:srgbClr val="AACAAA"/>
      </a:accent5>
      <a:accent6>
        <a:srgbClr val="2D00E7"/>
      </a:accent6>
      <a:hlink>
        <a:srgbClr val="CC00CC"/>
      </a:hlink>
      <a:folHlink>
        <a:srgbClr val="0099CC"/>
      </a:folHlink>
    </a:clrScheme>
    <a:fontScheme name="duke-8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duke-8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uke-8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-8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-8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uke-8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-8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-8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-8 8">
        <a:dk1>
          <a:srgbClr val="000000"/>
        </a:dk1>
        <a:lt1>
          <a:srgbClr val="FFFFFF"/>
        </a:lt1>
        <a:dk2>
          <a:srgbClr val="FF0000"/>
        </a:dk2>
        <a:lt2>
          <a:srgbClr val="FF9900"/>
        </a:lt2>
        <a:accent1>
          <a:srgbClr val="0099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8A5C2D"/>
        </a:accent6>
        <a:hlink>
          <a:srgbClr val="CC00FF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Settings\matuszek\Application Data\Microsoft\Templates\duke-8.pot</Template>
  <TotalTime>1877</TotalTime>
  <Words>1245</Words>
  <Application>Microsoft Office PowerPoint</Application>
  <PresentationFormat>On-screen Show (4:3)</PresentationFormat>
  <Paragraphs>259</Paragraphs>
  <Slides>30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duke-8</vt:lpstr>
      <vt:lpstr>Polymorphism</vt:lpstr>
      <vt:lpstr>Revision</vt:lpstr>
      <vt:lpstr>PowerPoint Presentation</vt:lpstr>
      <vt:lpstr>Double, Integer, Float</vt:lpstr>
      <vt:lpstr>Double, Integer, Float</vt:lpstr>
      <vt:lpstr>Signatures</vt:lpstr>
      <vt:lpstr>Polymorphism</vt:lpstr>
      <vt:lpstr>Overloading</vt:lpstr>
      <vt:lpstr>Why overload a method?</vt:lpstr>
      <vt:lpstr>Have we already seen overloading?</vt:lpstr>
      <vt:lpstr>DRY (Don’t Repeat Yourself)</vt:lpstr>
      <vt:lpstr>Legal assignments</vt:lpstr>
      <vt:lpstr>Legal method calls</vt:lpstr>
      <vt:lpstr>Illegal method calls</vt:lpstr>
      <vt:lpstr>Java uses the most specific method</vt:lpstr>
      <vt:lpstr>Multiple constructors I</vt:lpstr>
      <vt:lpstr>Multiple constructors II</vt:lpstr>
      <vt:lpstr>Extending a class</vt:lpstr>
      <vt:lpstr>Superclass construction I</vt:lpstr>
      <vt:lpstr>Superclass construction II</vt:lpstr>
      <vt:lpstr>Superclass construction III</vt:lpstr>
      <vt:lpstr>Overriding</vt:lpstr>
      <vt:lpstr>How to override a method</vt:lpstr>
      <vt:lpstr>Why override a method?</vt:lpstr>
      <vt:lpstr>In class example of inheritance</vt:lpstr>
      <vt:lpstr>More about toString()</vt:lpstr>
      <vt:lpstr>Equality</vt:lpstr>
      <vt:lpstr>The equals method</vt:lpstr>
      <vt:lpstr>Calling an overridden method</vt:lpstr>
      <vt:lpstr>Summary</vt:lpstr>
    </vt:vector>
  </TitlesOfParts>
  <Company>CETS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Matuszek</dc:creator>
  <cp:lastModifiedBy>Arvind</cp:lastModifiedBy>
  <cp:revision>71</cp:revision>
  <dcterms:created xsi:type="dcterms:W3CDTF">2001-10-22T14:51:14Z</dcterms:created>
  <dcterms:modified xsi:type="dcterms:W3CDTF">2014-04-27T11:09:06Z</dcterms:modified>
</cp:coreProperties>
</file>