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27" r:id="rId3"/>
    <p:sldId id="323" r:id="rId4"/>
    <p:sldId id="326" r:id="rId5"/>
    <p:sldId id="324" r:id="rId6"/>
    <p:sldId id="325" r:id="rId7"/>
    <p:sldId id="300" r:id="rId8"/>
    <p:sldId id="316" r:id="rId9"/>
    <p:sldId id="317" r:id="rId10"/>
    <p:sldId id="318" r:id="rId11"/>
    <p:sldId id="301" r:id="rId12"/>
    <p:sldId id="304" r:id="rId13"/>
    <p:sldId id="305" r:id="rId14"/>
    <p:sldId id="302" r:id="rId15"/>
    <p:sldId id="306" r:id="rId16"/>
    <p:sldId id="328" r:id="rId17"/>
    <p:sldId id="308" r:id="rId18"/>
    <p:sldId id="30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81" d="100"/>
          <a:sy n="81" d="100"/>
        </p:scale>
        <p:origin x="-168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Style</a:t>
            </a:r>
          </a:p>
          <a:p>
            <a:r>
              <a:rPr lang="en-US" dirty="0" smtClean="0"/>
              <a:t>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method looks very </a:t>
            </a:r>
            <a:r>
              <a:rPr lang="en-US" dirty="0" err="1" smtClean="0"/>
              <a:t>very</a:t>
            </a:r>
            <a:r>
              <a:rPr lang="en-US" dirty="0" smtClean="0"/>
              <a:t> much like a regular function</a:t>
            </a:r>
          </a:p>
          <a:p>
            <a:r>
              <a:rPr lang="en-US" b="1" dirty="0" smtClean="0"/>
              <a:t>The first argument HAS to be ‘self’</a:t>
            </a:r>
          </a:p>
          <a:p>
            <a:r>
              <a:rPr lang="en-US" dirty="0" smtClean="0"/>
              <a:t>Calling methods within other methods</a:t>
            </a:r>
          </a:p>
          <a:p>
            <a:pPr lvl="1"/>
            <a:r>
              <a:rPr lang="en-US" dirty="0" smtClean="0"/>
              <a:t>We have to always refer to which object we are calling the method on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 transfer (self, amount, </a:t>
            </a:r>
            <a:r>
              <a:rPr lang="en-US" dirty="0" err="1"/>
              <a:t>toAccount</a:t>
            </a:r>
            <a:r>
              <a:rPr lang="en-US" dirty="0"/>
              <a:t>):</a:t>
            </a:r>
          </a:p>
          <a:p>
            <a:pPr marL="274320" lvl="1" indent="0">
              <a:buNone/>
            </a:pPr>
            <a:r>
              <a:rPr lang="en-US" dirty="0"/>
              <a:t>        </a:t>
            </a:r>
            <a:r>
              <a:rPr lang="en-US" dirty="0" err="1"/>
              <a:t>self.withdraw</a:t>
            </a:r>
            <a:r>
              <a:rPr lang="en-US" dirty="0"/>
              <a:t>(amount)</a:t>
            </a:r>
          </a:p>
          <a:p>
            <a:pPr marL="274320" lvl="1" indent="0">
              <a:buNone/>
            </a:pPr>
            <a:r>
              <a:rPr lang="en-US" dirty="0"/>
              <a:t>        </a:t>
            </a:r>
            <a:r>
              <a:rPr lang="en-US" dirty="0" err="1"/>
              <a:t>toAccount.deposit</a:t>
            </a:r>
            <a:r>
              <a:rPr lang="en-US" dirty="0"/>
              <a:t>(amount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2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/>
          <a:lstStyle/>
          <a:p>
            <a:r>
              <a:rPr lang="en-US" dirty="0" smtClean="0"/>
              <a:t>Constructors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__</a:t>
            </a:r>
            <a:r>
              <a:rPr lang="en-US" dirty="0" err="1" smtClean="0"/>
              <a:t>init</a:t>
            </a:r>
            <a:r>
              <a:rPr lang="en-US" dirty="0" smtClean="0"/>
              <a:t>__ is implicitly called when you say </a:t>
            </a:r>
          </a:p>
          <a:p>
            <a:pPr marL="0" indent="0">
              <a:buNone/>
            </a:pPr>
            <a:r>
              <a:rPr lang="en-US" dirty="0" smtClean="0"/>
              <a:t>   B = </a:t>
            </a:r>
            <a:r>
              <a:rPr lang="en-US" dirty="0" err="1"/>
              <a:t>B</a:t>
            </a:r>
            <a:r>
              <a:rPr lang="en-US" dirty="0" err="1" smtClean="0"/>
              <a:t>ankAccount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First time we are seeing the __&lt;function name&gt;__ convention</a:t>
            </a:r>
          </a:p>
          <a:p>
            <a:r>
              <a:rPr lang="en-US" dirty="0" smtClean="0"/>
              <a:t>Python uses this when we have functions that are used behind the scenes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Objects are references =&gt; be careful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876800"/>
          </a:xfrm>
        </p:spPr>
        <p:txBody>
          <a:bodyPr/>
          <a:lstStyle/>
          <a:p>
            <a:r>
              <a:rPr lang="en-US" dirty="0" smtClean="0"/>
              <a:t>Very similar to the situation of two lists</a:t>
            </a:r>
          </a:p>
          <a:p>
            <a:r>
              <a:rPr lang="en-US" dirty="0" smtClean="0"/>
              <a:t>The copy module is your best friend</a:t>
            </a:r>
          </a:p>
          <a:p>
            <a:pPr lvl="1"/>
            <a:r>
              <a:rPr lang="en-US" dirty="0" smtClean="0"/>
              <a:t>import copy</a:t>
            </a:r>
          </a:p>
          <a:p>
            <a:pPr lvl="1"/>
            <a:r>
              <a:rPr lang="en-US" dirty="0" smtClean="0"/>
              <a:t>bankAccount2 = </a:t>
            </a:r>
            <a:r>
              <a:rPr lang="en-US" dirty="0" err="1" smtClean="0"/>
              <a:t>copy.copy</a:t>
            </a:r>
            <a:r>
              <a:rPr lang="en-US" dirty="0" smtClean="0"/>
              <a:t>(bankAccount1)</a:t>
            </a:r>
          </a:p>
          <a:p>
            <a:r>
              <a:rPr lang="en-US" dirty="0"/>
              <a:t> P</a:t>
            </a:r>
            <a:r>
              <a:rPr lang="en-US" dirty="0" smtClean="0"/>
              <a:t>assing an object as a function parameter</a:t>
            </a:r>
          </a:p>
          <a:p>
            <a:pPr lvl="1"/>
            <a:r>
              <a:rPr lang="en-US" dirty="0" smtClean="0"/>
              <a:t>Again similar to lists, the object will be modified </a:t>
            </a:r>
          </a:p>
          <a:p>
            <a:pPr lvl="1"/>
            <a:r>
              <a:rPr lang="en-US" dirty="0" smtClean="0"/>
              <a:t>Sometimes you want the modification</a:t>
            </a:r>
          </a:p>
          <a:p>
            <a:pPr lvl="1"/>
            <a:r>
              <a:rPr lang="en-US" dirty="0" smtClean="0"/>
              <a:t>Sometimes you want to copy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print out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__</a:t>
            </a:r>
            <a:r>
              <a:rPr lang="en-US" dirty="0" err="1" smtClean="0"/>
              <a:t>str</a:t>
            </a:r>
            <a:r>
              <a:rPr lang="en-US" dirty="0" smtClean="0"/>
              <a:t>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you call print &lt;</a:t>
            </a:r>
            <a:r>
              <a:rPr lang="en-US" dirty="0" err="1" smtClean="0"/>
              <a:t>objectname</a:t>
            </a:r>
            <a:r>
              <a:rPr lang="en-US" dirty="0" smtClean="0"/>
              <a:t>&gt; this internal function will be called. Python will always provide some kind of default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 the default is ‘lame’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Try commenting out the __</a:t>
            </a:r>
            <a:r>
              <a:rPr lang="en-US" dirty="0" err="1" smtClean="0"/>
              <a:t>str</a:t>
            </a:r>
            <a:r>
              <a:rPr lang="en-US" dirty="0" smtClean="0"/>
              <a:t>__ in the </a:t>
            </a:r>
            <a:r>
              <a:rPr lang="en-US" dirty="0" err="1" smtClean="0"/>
              <a:t>bankAccount</a:t>
            </a:r>
            <a:r>
              <a:rPr lang="en-US" dirty="0" smtClean="0"/>
              <a:t> object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data fields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 classes </a:t>
            </a:r>
            <a:r>
              <a:rPr lang="en-US" dirty="0"/>
              <a:t> </a:t>
            </a:r>
            <a:r>
              <a:rPr lang="en-US" dirty="0" smtClean="0"/>
              <a:t>expose their data fields. </a:t>
            </a:r>
          </a:p>
          <a:p>
            <a:r>
              <a:rPr lang="en-US" dirty="0" smtClean="0"/>
              <a:t>For the </a:t>
            </a:r>
            <a:r>
              <a:rPr lang="en-US" dirty="0" err="1" smtClean="0"/>
              <a:t>bankaccount</a:t>
            </a:r>
            <a:r>
              <a:rPr lang="en-US" dirty="0" smtClean="0"/>
              <a:t> example you could always manipulate the balance data field directly BUT this is considered bad programming practice</a:t>
            </a:r>
          </a:p>
          <a:p>
            <a:r>
              <a:rPr lang="en-US" dirty="0" smtClean="0"/>
              <a:t>It is considered much better form to provide what is called a getter and a setter</a:t>
            </a:r>
          </a:p>
          <a:p>
            <a:pPr lvl="1"/>
            <a:r>
              <a:rPr lang="en-US" dirty="0" smtClean="0"/>
              <a:t>In this bank account example, a getter for balance is fully justified since that is a service you would want</a:t>
            </a:r>
          </a:p>
          <a:p>
            <a:pPr lvl="1"/>
            <a:r>
              <a:rPr lang="en-US" dirty="0" smtClean="0"/>
              <a:t>However a direct setting of bank balance = xyz seems inappropriate. </a:t>
            </a:r>
          </a:p>
          <a:p>
            <a:pPr lvl="1"/>
            <a:r>
              <a:rPr lang="en-US" dirty="0" smtClean="0"/>
              <a:t>We have deposit and withdraw</a:t>
            </a:r>
          </a:p>
          <a:p>
            <a:r>
              <a:rPr lang="en-US" dirty="0" smtClean="0"/>
              <a:t>More on this when we get to 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You’ve already seen it without it being explicitly called as such</a:t>
            </a:r>
          </a:p>
          <a:p>
            <a:r>
              <a:rPr lang="en-US" dirty="0" smtClean="0"/>
              <a:t>Idea = Using methods defined on the parent class</a:t>
            </a:r>
          </a:p>
          <a:p>
            <a:r>
              <a:rPr lang="en-US" dirty="0" smtClean="0"/>
              <a:t>Software reuse </a:t>
            </a:r>
          </a:p>
          <a:p>
            <a:pPr lvl="1"/>
            <a:r>
              <a:rPr lang="en-US" dirty="0" smtClean="0"/>
              <a:t>By inheriting from a class you only need to define the specialized methods</a:t>
            </a:r>
          </a:p>
          <a:p>
            <a:pPr lvl="1"/>
            <a:r>
              <a:rPr lang="en-US" dirty="0" smtClean="0"/>
              <a:t>Often you might be inheriting from a different developer’s class</a:t>
            </a:r>
          </a:p>
          <a:p>
            <a:r>
              <a:rPr lang="en-US" dirty="0" smtClean="0"/>
              <a:t>Checking account example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CheckingAccount</a:t>
            </a:r>
            <a:r>
              <a:rPr lang="en-US" dirty="0"/>
              <a:t>(</a:t>
            </a:r>
            <a:r>
              <a:rPr lang="en-US" dirty="0" err="1"/>
              <a:t>bankAccount.BankAccount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Checking account inherits from </a:t>
            </a:r>
            <a:r>
              <a:rPr lang="en-US" dirty="0" err="1" smtClean="0"/>
              <a:t>bankaccount</a:t>
            </a:r>
            <a:endParaRPr lang="en-US" dirty="0" smtClean="0"/>
          </a:p>
          <a:p>
            <a:pPr lvl="1"/>
            <a:r>
              <a:rPr lang="en-US" dirty="0" smtClean="0"/>
              <a:t>Checking account is a special type of </a:t>
            </a:r>
            <a:r>
              <a:rPr lang="en-US" dirty="0" err="1" smtClean="0"/>
              <a:t>bankaccount</a:t>
            </a:r>
            <a:endParaRPr lang="en-US" dirty="0" smtClean="0"/>
          </a:p>
          <a:p>
            <a:r>
              <a:rPr lang="en-US" dirty="0" smtClean="0"/>
              <a:t>When should I use inheritance</a:t>
            </a:r>
          </a:p>
          <a:p>
            <a:pPr lvl="1"/>
            <a:r>
              <a:rPr lang="en-US" dirty="0" smtClean="0"/>
              <a:t>Apply the ‘is-a’ method</a:t>
            </a:r>
          </a:p>
          <a:p>
            <a:pPr lvl="1"/>
            <a:r>
              <a:rPr lang="en-US" dirty="0" smtClean="0"/>
              <a:t>A real number is a complex number</a:t>
            </a:r>
          </a:p>
          <a:p>
            <a:pPr lvl="1"/>
            <a:r>
              <a:rPr lang="en-US" dirty="0" smtClean="0"/>
              <a:t>A checking account is a bank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Using one class inside another class</a:t>
            </a:r>
          </a:p>
          <a:p>
            <a:pPr marL="0" indent="0">
              <a:buNone/>
            </a:pPr>
            <a:r>
              <a:rPr lang="en-US" dirty="0" smtClean="0"/>
              <a:t>A bank contains a lot of </a:t>
            </a:r>
            <a:r>
              <a:rPr lang="en-US" dirty="0" err="1" smtClean="0"/>
              <a:t>bankAccounts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bank = Bank()</a:t>
            </a:r>
          </a:p>
          <a:p>
            <a:pPr marL="0" indent="0">
              <a:buNone/>
            </a:pPr>
            <a:r>
              <a:rPr lang="en-US" dirty="0" smtClean="0"/>
              <a:t>What do we get when we do print Bank()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The account is owned by CEO balance is 100</a:t>
            </a:r>
          </a:p>
          <a:p>
            <a:pPr marL="457200" indent="-457200">
              <a:buAutoNum type="alphaLcParenR"/>
            </a:pPr>
            <a:r>
              <a:rPr lang="en-US" dirty="0" smtClean="0"/>
              <a:t>The account is owned by CEO balance is 0</a:t>
            </a:r>
          </a:p>
          <a:p>
            <a:pPr marL="457200" indent="-457200">
              <a:buAutoNum type="alphaLcParenR"/>
            </a:pPr>
            <a:r>
              <a:rPr lang="en-US" dirty="0" smtClean="0"/>
              <a:t>The account is owned by </a:t>
            </a:r>
            <a:r>
              <a:rPr lang="en-US" dirty="0" err="1" smtClean="0"/>
              <a:t>Arvind</a:t>
            </a:r>
            <a:r>
              <a:rPr lang="en-US" dirty="0" smtClean="0"/>
              <a:t> balance is 100</a:t>
            </a:r>
          </a:p>
          <a:p>
            <a:pPr marL="457200" indent="-457200">
              <a:buAutoNum type="alphaLcParenR"/>
            </a:pPr>
            <a:r>
              <a:rPr lang="en-US" dirty="0" smtClean="0"/>
              <a:t>The account is owned by </a:t>
            </a:r>
            <a:r>
              <a:rPr lang="en-US" dirty="0" err="1" smtClean="0"/>
              <a:t>Arvind</a:t>
            </a:r>
            <a:r>
              <a:rPr lang="en-US" dirty="0" smtClean="0"/>
              <a:t> balance is 0</a:t>
            </a:r>
          </a:p>
          <a:p>
            <a:pPr marL="457200" indent="-457200">
              <a:buAutoNum type="alphaLcParenR"/>
            </a:pPr>
            <a:r>
              <a:rPr lang="en-US" dirty="0" smtClean="0"/>
              <a:t>I am confused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074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Inbuilt functions to help explore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isinstance</a:t>
            </a:r>
            <a:endParaRPr lang="en-US" dirty="0" smtClean="0"/>
          </a:p>
          <a:p>
            <a:r>
              <a:rPr lang="en-US" dirty="0" err="1" smtClean="0"/>
              <a:t>Issubclass</a:t>
            </a:r>
            <a:endParaRPr lang="en-US" dirty="0" smtClean="0"/>
          </a:p>
          <a:p>
            <a:r>
              <a:rPr lang="en-US" dirty="0" smtClean="0"/>
              <a:t>Using the types module (import types)</a:t>
            </a:r>
          </a:p>
          <a:p>
            <a:r>
              <a:rPr lang="en-US" dirty="0" smtClean="0"/>
              <a:t>You can check for an </a:t>
            </a:r>
            <a:r>
              <a:rPr lang="en-US" dirty="0" err="1" smtClean="0"/>
              <a:t>int</a:t>
            </a:r>
            <a:r>
              <a:rPr lang="en-US" dirty="0" smtClean="0"/>
              <a:t> by doing</a:t>
            </a:r>
          </a:p>
          <a:p>
            <a:pPr lvl="1"/>
            <a:r>
              <a:rPr lang="en-US" dirty="0" err="1" smtClean="0"/>
              <a:t>Isinstance</a:t>
            </a:r>
            <a:r>
              <a:rPr lang="en-US" dirty="0" smtClean="0"/>
              <a:t>(3, </a:t>
            </a:r>
            <a:r>
              <a:rPr lang="en-US" dirty="0" err="1" smtClean="0"/>
              <a:t>types.IntType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9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is-a versus has-a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method used to identify inheritance is to ask the question ‘Is class B a special case of class A?’ </a:t>
            </a:r>
            <a:r>
              <a:rPr lang="en-US" dirty="0"/>
              <a:t> </a:t>
            </a:r>
            <a:r>
              <a:rPr lang="en-US" dirty="0" smtClean="0"/>
              <a:t>If the answer is yes, B extends 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If the answer is no, then you might want one class contained inside the other – composition</a:t>
            </a:r>
          </a:p>
          <a:p>
            <a:endParaRPr lang="en-US" dirty="0"/>
          </a:p>
          <a:p>
            <a:r>
              <a:rPr lang="en-US" dirty="0" smtClean="0"/>
              <a:t>A Bank contains </a:t>
            </a:r>
            <a:r>
              <a:rPr lang="en-US" dirty="0" err="1" smtClean="0"/>
              <a:t>BankAccounts</a:t>
            </a:r>
            <a:r>
              <a:rPr lang="en-US" dirty="0" smtClean="0"/>
              <a:t>  - composition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CheckingAccount</a:t>
            </a:r>
            <a:r>
              <a:rPr lang="en-US" dirty="0" smtClean="0"/>
              <a:t> is a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en-US" smtClean="0"/>
              <a:t>- inheritance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65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Remember to finish up findAllCISCourses.py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Do not make an extremely long function. Break it up in some manner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Generally in this course the long function will be your main method</a:t>
            </a:r>
            <a:endParaRPr lang="en-US" dirty="0"/>
          </a:p>
          <a:p>
            <a:pPr lvl="1"/>
            <a:r>
              <a:rPr lang="en-US" dirty="0" smtClean="0"/>
              <a:t>Remember coke-machine.py</a:t>
            </a:r>
          </a:p>
          <a:p>
            <a:pPr lvl="1"/>
            <a:r>
              <a:rPr lang="en-US" dirty="0" smtClean="0"/>
              <a:t>Is there repeated code – just make a function out of it</a:t>
            </a:r>
            <a:endParaRPr lang="en-US" dirty="0"/>
          </a:p>
          <a:p>
            <a:r>
              <a:rPr lang="en-US" dirty="0" smtClean="0"/>
              <a:t>Do not write an incredibly long single line of code</a:t>
            </a:r>
          </a:p>
          <a:p>
            <a:pPr lvl="1"/>
            <a:r>
              <a:rPr lang="en-US" dirty="0" smtClean="0"/>
              <a:t>In Python you can break a line up by using </a:t>
            </a:r>
            <a:r>
              <a:rPr lang="en-US" dirty="0" err="1" smtClean="0"/>
              <a:t>parantheses</a:t>
            </a:r>
            <a:r>
              <a:rPr lang="en-US" dirty="0" smtClean="0"/>
              <a:t> for instance</a:t>
            </a:r>
          </a:p>
          <a:p>
            <a:r>
              <a:rPr lang="en-US" dirty="0" err="1" smtClean="0"/>
              <a:t>docStrings</a:t>
            </a:r>
            <a:r>
              <a:rPr lang="en-US" dirty="0" smtClean="0"/>
              <a:t>! – write a </a:t>
            </a:r>
            <a:r>
              <a:rPr lang="en-US" dirty="0" err="1" smtClean="0"/>
              <a:t>docString</a:t>
            </a:r>
            <a:r>
              <a:rPr lang="en-US" dirty="0" smtClean="0"/>
              <a:t> for every function. Triply quoted string telling the user what the function does</a:t>
            </a:r>
          </a:p>
        </p:txBody>
      </p:sp>
    </p:spTree>
    <p:extLst>
      <p:ext uri="{BB962C8B-B14F-4D97-AF65-F5344CB8AC3E}">
        <p14:creationId xmlns:p14="http://schemas.microsoft.com/office/powerpoint/2010/main" val="293659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reak </a:t>
            </a:r>
            <a:r>
              <a:rPr lang="en-US" dirty="0"/>
              <a:t>the program into small portions and write the smallest portion </a:t>
            </a:r>
            <a:r>
              <a:rPr lang="en-US" dirty="0" smtClean="0"/>
              <a:t>first</a:t>
            </a:r>
            <a:endParaRPr lang="en-US" dirty="0"/>
          </a:p>
          <a:p>
            <a:r>
              <a:rPr lang="en-US" dirty="0"/>
              <a:t>Your functions need to be reusable </a:t>
            </a:r>
          </a:p>
          <a:p>
            <a:pPr lvl="1"/>
            <a:r>
              <a:rPr lang="en-US" dirty="0"/>
              <a:t>Take pride in your functions. </a:t>
            </a:r>
          </a:p>
          <a:p>
            <a:pPr lvl="1"/>
            <a:r>
              <a:rPr lang="en-US" dirty="0"/>
              <a:t>Make your worst enemy want to use them</a:t>
            </a:r>
          </a:p>
          <a:p>
            <a:pPr lvl="1"/>
            <a:r>
              <a:rPr lang="en-US" dirty="0"/>
              <a:t>General purpose</a:t>
            </a:r>
          </a:p>
          <a:p>
            <a:pPr lvl="1"/>
            <a:r>
              <a:rPr lang="en-US" dirty="0"/>
              <a:t>Try and make them robust to bad </a:t>
            </a:r>
            <a:r>
              <a:rPr lang="en-US" dirty="0" smtClean="0"/>
              <a:t>inputs</a:t>
            </a:r>
          </a:p>
          <a:p>
            <a:r>
              <a:rPr lang="en-US" dirty="0" smtClean="0"/>
              <a:t>Write the smallest function first = write unit tests for the smallest function first</a:t>
            </a:r>
          </a:p>
          <a:p>
            <a:r>
              <a:rPr lang="en-US" dirty="0" smtClean="0"/>
              <a:t>The main function should be the last thing you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6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more than 1 test case for each function</a:t>
            </a:r>
          </a:p>
          <a:p>
            <a:r>
              <a:rPr lang="en-US" dirty="0" smtClean="0"/>
              <a:t>Check the test files that we used for your </a:t>
            </a:r>
            <a:r>
              <a:rPr lang="en-US" dirty="0" err="1" smtClean="0"/>
              <a:t>homeworks</a:t>
            </a:r>
            <a:endParaRPr lang="en-US" dirty="0"/>
          </a:p>
          <a:p>
            <a:r>
              <a:rPr lang="en-US" dirty="0" smtClean="0"/>
              <a:t>Your tests and meant to find bugs so you do not want to be gentle!</a:t>
            </a:r>
          </a:p>
          <a:p>
            <a:r>
              <a:rPr lang="en-US" dirty="0" smtClean="0"/>
              <a:t>Adding tests is easy. Do not be hesitant about adding more.</a:t>
            </a:r>
            <a:endParaRPr lang="en-US" dirty="0"/>
          </a:p>
          <a:p>
            <a:r>
              <a:rPr lang="en-US" dirty="0" smtClean="0"/>
              <a:t>See movieTests.py in the repo</a:t>
            </a:r>
          </a:p>
          <a:p>
            <a:r>
              <a:rPr lang="en-US" dirty="0" smtClean="0"/>
              <a:t>All unit tests being used for evaluation can be found in the files section of canvas (we will organize it better)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92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Buzzwords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Repeat Yourself</a:t>
            </a:r>
          </a:p>
          <a:p>
            <a:r>
              <a:rPr lang="en-US" dirty="0"/>
              <a:t>As a software developer your goal always </a:t>
            </a:r>
            <a:r>
              <a:rPr lang="en-US" dirty="0" err="1"/>
              <a:t>always</a:t>
            </a:r>
            <a:r>
              <a:rPr lang="en-US" dirty="0"/>
              <a:t> is to avoid copy pasting code.</a:t>
            </a:r>
          </a:p>
          <a:p>
            <a:r>
              <a:rPr lang="en-US" dirty="0"/>
              <a:t>The opposite of DRY is ….</a:t>
            </a:r>
          </a:p>
          <a:p>
            <a:r>
              <a:rPr lang="en-US" dirty="0"/>
              <a:t>WET – Write Everything Twice </a:t>
            </a:r>
            <a:endParaRPr lang="en-US" dirty="0" smtClean="0"/>
          </a:p>
          <a:p>
            <a:r>
              <a:rPr lang="en-US" dirty="0"/>
              <a:t>Keep </a:t>
            </a:r>
            <a:r>
              <a:rPr lang="en-US" dirty="0" smtClean="0"/>
              <a:t>It Simple </a:t>
            </a:r>
            <a:r>
              <a:rPr lang="en-US" dirty="0"/>
              <a:t>S</a:t>
            </a:r>
            <a:r>
              <a:rPr lang="en-US" dirty="0" smtClean="0"/>
              <a:t>tupid (KISS)</a:t>
            </a:r>
            <a:endParaRPr lang="en-US" dirty="0"/>
          </a:p>
          <a:p>
            <a:r>
              <a:rPr lang="en-US" dirty="0"/>
              <a:t>You </a:t>
            </a:r>
            <a:r>
              <a:rPr lang="en-US" dirty="0" err="1" smtClean="0"/>
              <a:t>Ain’t</a:t>
            </a:r>
            <a:r>
              <a:rPr lang="en-US" dirty="0" smtClean="0"/>
              <a:t> </a:t>
            </a:r>
            <a:r>
              <a:rPr lang="en-US" dirty="0" err="1" smtClean="0"/>
              <a:t>Gonna</a:t>
            </a:r>
            <a:r>
              <a:rPr lang="en-US" dirty="0" smtClean="0"/>
              <a:t> Need It (YAGNI)</a:t>
            </a:r>
            <a:endParaRPr lang="en-US" dirty="0"/>
          </a:p>
          <a:p>
            <a:pPr lvl="1"/>
            <a:r>
              <a:rPr lang="en-US" dirty="0"/>
              <a:t>Reduce the number of components if you feel you are implementing functionality that you were not asked for</a:t>
            </a:r>
          </a:p>
          <a:p>
            <a:pPr lvl="1"/>
            <a:r>
              <a:rPr lang="en-US" dirty="0"/>
              <a:t>80-20 rule gets applied a lot in the industry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Encapsulate functions that can be used for a common purpose</a:t>
            </a:r>
          </a:p>
          <a:p>
            <a:r>
              <a:rPr lang="en-US" dirty="0" smtClean="0"/>
              <a:t>bankAccount.py</a:t>
            </a:r>
          </a:p>
          <a:p>
            <a:r>
              <a:rPr lang="en-US" dirty="0" smtClean="0"/>
              <a:t>Classes implicitly apply the principles of abstraction and information hiding</a:t>
            </a:r>
          </a:p>
          <a:p>
            <a:pPr lvl="1"/>
            <a:r>
              <a:rPr lang="en-US" dirty="0" smtClean="0"/>
              <a:t>The user of the bank account class does not need to know how balance is being maintained</a:t>
            </a:r>
          </a:p>
          <a:p>
            <a:pPr lvl="1"/>
            <a:r>
              <a:rPr lang="en-US" dirty="0" smtClean="0"/>
              <a:t>Just get a handle to the class and use the deposit and withdrawal functions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009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BankAccount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object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 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</a:rPr>
              <a:t>def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__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init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__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initBalance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                   	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balance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initBalance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</a:rPr>
              <a:t>def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/>
              </a:rPr>
              <a:t>deposit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amount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self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balance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/>
              </a:rPr>
              <a:t>+=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amount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572000" y="19050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09515" y="17203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Parent class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85800" y="3276600"/>
            <a:ext cx="381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85800" y="2362200"/>
            <a:ext cx="1905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" y="4953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1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instance of the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class definition by itself does not create an instance of the class</a:t>
            </a:r>
          </a:p>
          <a:p>
            <a:r>
              <a:rPr lang="en-US" dirty="0" err="1" smtClean="0"/>
              <a:t>myFirstAccount</a:t>
            </a:r>
            <a:r>
              <a:rPr lang="en-US" dirty="0" smtClean="0"/>
              <a:t> = </a:t>
            </a:r>
            <a:r>
              <a:rPr lang="en-US" dirty="0" err="1" smtClean="0"/>
              <a:t>BankAccount</a:t>
            </a:r>
            <a:r>
              <a:rPr lang="en-US" dirty="0" smtClean="0"/>
              <a:t>()</a:t>
            </a:r>
          </a:p>
          <a:p>
            <a:endParaRPr lang="en-US" dirty="0"/>
          </a:p>
          <a:p>
            <a:r>
              <a:rPr lang="en-US" dirty="0" smtClean="0"/>
              <a:t>For those of you with some java background, there is no ‘new’ </a:t>
            </a:r>
          </a:p>
          <a:p>
            <a:r>
              <a:rPr lang="en-US" dirty="0" smtClean="0"/>
              <a:t>An instance of a class is called an object</a:t>
            </a:r>
          </a:p>
        </p:txBody>
      </p:sp>
    </p:spTree>
    <p:extLst>
      <p:ext uri="{BB962C8B-B14F-4D97-AF65-F5344CB8AC3E}">
        <p14:creationId xmlns:p14="http://schemas.microsoft.com/office/powerpoint/2010/main" val="120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61934</TotalTime>
  <Words>988</Words>
  <Application>Microsoft Office PowerPoint</Application>
  <PresentationFormat>On-screen Show (4:3)</PresentationFormat>
  <Paragraphs>137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CIT 590</vt:lpstr>
      <vt:lpstr>PowerPoint Presentation</vt:lpstr>
      <vt:lpstr>Elements of style</vt:lpstr>
      <vt:lpstr>Elements of style</vt:lpstr>
      <vt:lpstr>Elements of testing</vt:lpstr>
      <vt:lpstr>Design Buzzwords</vt:lpstr>
      <vt:lpstr>Classes</vt:lpstr>
      <vt:lpstr>Class definition</vt:lpstr>
      <vt:lpstr>Creating an instance of the class</vt:lpstr>
      <vt:lpstr>Methods</vt:lpstr>
      <vt:lpstr>Constructors </vt:lpstr>
      <vt:lpstr>Objects are references =&gt; be careful</vt:lpstr>
      <vt:lpstr>How to print out an object</vt:lpstr>
      <vt:lpstr>Accessing the data fields  </vt:lpstr>
      <vt:lpstr>Inheritance</vt:lpstr>
      <vt:lpstr>Question on classes</vt:lpstr>
      <vt:lpstr>Inbuilt functions to help explore inheritance</vt:lpstr>
      <vt:lpstr>The is-a versus has-a concept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323</cp:revision>
  <dcterms:created xsi:type="dcterms:W3CDTF">2006-08-16T00:00:00Z</dcterms:created>
  <dcterms:modified xsi:type="dcterms:W3CDTF">2014-02-19T09:28:56Z</dcterms:modified>
</cp:coreProperties>
</file>