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08" r:id="rId3"/>
    <p:sldId id="30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0-2013/Pages/unit-testing-in-pyth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.upenn.edu/~matuszek/cit590-2013/Pages/programming-hints.html" TargetMode="External"/><Relationship Id="rId2" Type="http://schemas.openxmlformats.org/officeDocument/2006/relationships/hyperlink" Target="http://www.cis.upenn.edu/~matuszek/cit590-2013/Pages/style-rul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recursion</a:t>
            </a:r>
          </a:p>
          <a:p>
            <a:r>
              <a:rPr lang="en-US" dirty="0" smtClean="0"/>
              <a:t>Filling in some missing pieces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recursion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 of elements of a list</a:t>
            </a:r>
          </a:p>
          <a:p>
            <a:r>
              <a:rPr lang="en-US" dirty="0" smtClean="0"/>
              <a:t>Finding max of a list</a:t>
            </a:r>
          </a:p>
          <a:p>
            <a:r>
              <a:rPr lang="en-US" dirty="0" smtClean="0"/>
              <a:t>Replicate  - I want to initialize a list with repeats of a certain number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 in recursionOnLists.py</a:t>
            </a:r>
          </a:p>
        </p:txBody>
      </p:sp>
    </p:spTree>
    <p:extLst>
      <p:ext uri="{BB962C8B-B14F-4D97-AF65-F5344CB8AC3E}">
        <p14:creationId xmlns:p14="http://schemas.microsoft.com/office/powerpoint/2010/main" val="5544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the problem into smaller problem with (usually) similar structure</a:t>
            </a:r>
          </a:p>
          <a:p>
            <a:r>
              <a:rPr lang="en-US" dirty="0" smtClean="0"/>
              <a:t>Solve the smaller problems</a:t>
            </a:r>
          </a:p>
          <a:p>
            <a:r>
              <a:rPr lang="en-US" dirty="0" smtClean="0"/>
              <a:t>Now aggregate/rollup the smaller solutions to get the solution to the original problem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Classic divide and conquer = </a:t>
            </a:r>
            <a:r>
              <a:rPr lang="en-US" dirty="0" err="1" smtClean="0"/>
              <a:t>mergesort</a:t>
            </a:r>
            <a:endParaRPr lang="en-US" dirty="0" smtClean="0"/>
          </a:p>
          <a:p>
            <a:r>
              <a:rPr lang="en-US" dirty="0" smtClean="0"/>
              <a:t>Sort a list</a:t>
            </a:r>
          </a:p>
          <a:p>
            <a:r>
              <a:rPr lang="en-US" dirty="0" smtClean="0"/>
              <a:t>If I divide the list into 2 halves and sort each half does that help?</a:t>
            </a:r>
          </a:p>
          <a:p>
            <a:r>
              <a:rPr lang="en-US" dirty="0" smtClean="0"/>
              <a:t>2 sorted lists can be merged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8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600200"/>
            <a:ext cx="9144000" cy="4876800"/>
          </a:xfrm>
        </p:spPr>
        <p:txBody>
          <a:bodyPr>
            <a:normAutofit/>
          </a:bodyPr>
          <a:lstStyle/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i="1" dirty="0">
                <a:solidFill>
                  <a:srgbClr val="808080"/>
                </a:solidFill>
                <a:latin typeface="Courier New"/>
              </a:rPr>
              <a:t>#sorting example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 err="1">
                <a:solidFill>
                  <a:srgbClr val="FF7700"/>
                </a:solidFill>
                <a:latin typeface="Courier New"/>
              </a:rPr>
              <a:t>def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latin typeface="Courier New"/>
              </a:rPr>
              <a:t>mergeSort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#base case/ simple case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if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== 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0</a:t>
            </a:r>
            <a:r>
              <a:rPr lang="en-US" dirty="0">
                <a:latin typeface="Courier New"/>
              </a:rPr>
              <a:t> 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or</a:t>
            </a:r>
            <a:r>
              <a:rPr lang="en-US" dirty="0">
                <a:latin typeface="Courier New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 == 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1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return</a:t>
            </a:r>
            <a:r>
              <a:rPr lang="en-US" dirty="0">
                <a:latin typeface="Courier New"/>
              </a:rPr>
              <a:t> a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</a:t>
            </a:r>
            <a:r>
              <a:rPr lang="en-US" b="1" dirty="0">
                <a:solidFill>
                  <a:srgbClr val="FF7700"/>
                </a:solidFill>
                <a:latin typeface="Courier New"/>
              </a:rPr>
              <a:t>else</a:t>
            </a:r>
            <a:r>
              <a:rPr lang="en-US" dirty="0">
                <a:latin typeface="Courier New"/>
              </a:rPr>
              <a:t>:</a:t>
            </a: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#divide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dirty="0" err="1">
                <a:latin typeface="Courier New"/>
              </a:rPr>
              <a:t>firstHalf</a:t>
            </a:r>
            <a:r>
              <a:rPr lang="en-US" dirty="0">
                <a:latin typeface="Courier New"/>
              </a:rPr>
              <a:t> </a:t>
            </a:r>
            <a:r>
              <a:rPr lang="en-US" dirty="0" smtClean="0">
                <a:latin typeface="Courier New"/>
              </a:rPr>
              <a:t>=</a:t>
            </a:r>
            <a:r>
              <a:rPr lang="en-US" dirty="0" err="1" smtClean="0">
                <a:latin typeface="Courier New"/>
              </a:rPr>
              <a:t>mergeSort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>
                <a:latin typeface="Courier New"/>
              </a:rPr>
              <a:t>: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/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dirty="0" err="1" smtClean="0">
                <a:latin typeface="Courier New"/>
              </a:rPr>
              <a:t>secondHalf</a:t>
            </a:r>
            <a:r>
              <a:rPr lang="en-US" dirty="0" smtClean="0">
                <a:latin typeface="Courier New"/>
              </a:rPr>
              <a:t>=</a:t>
            </a:r>
            <a:r>
              <a:rPr lang="en-US" dirty="0" err="1" smtClean="0">
                <a:latin typeface="Courier New"/>
              </a:rPr>
              <a:t>mergeSort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dirty="0" err="1" smtClean="0">
                <a:solidFill>
                  <a:srgbClr val="008000"/>
                </a:solidFill>
                <a:latin typeface="Courier New"/>
              </a:rPr>
              <a:t>len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smtClean="0">
                <a:latin typeface="Courier New"/>
              </a:rPr>
              <a:t>a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latin typeface="Courier New"/>
              </a:rPr>
              <a:t>/</a:t>
            </a:r>
            <a:r>
              <a:rPr lang="en-US" dirty="0">
                <a:solidFill>
                  <a:srgbClr val="FF4500"/>
                </a:solidFill>
                <a:latin typeface="Courier New"/>
              </a:rPr>
              <a:t>2</a:t>
            </a:r>
            <a:r>
              <a:rPr lang="en-US" dirty="0">
                <a:latin typeface="Courier New"/>
              </a:rPr>
              <a:t>: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])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 </a:t>
            </a:r>
            <a:r>
              <a:rPr lang="en-US" i="1" dirty="0">
                <a:solidFill>
                  <a:srgbClr val="808080"/>
                </a:solidFill>
                <a:latin typeface="Courier New"/>
              </a:rPr>
              <a:t>#and conquer!</a:t>
            </a:r>
            <a:endParaRPr lang="en-US" dirty="0">
              <a:latin typeface="Courier New"/>
            </a:endParaRPr>
          </a:p>
          <a:p>
            <a:pPr marL="0" marR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ourier New"/>
              </a:rPr>
              <a:t>       </a:t>
            </a:r>
            <a:r>
              <a:rPr lang="en-US" b="1" dirty="0" smtClean="0">
                <a:solidFill>
                  <a:srgbClr val="FF7700"/>
                </a:solidFill>
                <a:latin typeface="Courier New"/>
              </a:rPr>
              <a:t>return </a:t>
            </a:r>
            <a:r>
              <a:rPr lang="en-US" dirty="0" smtClean="0">
                <a:latin typeface="Courier New"/>
              </a:rPr>
              <a:t>merge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 smtClean="0">
                <a:latin typeface="Courier New"/>
              </a:rPr>
              <a:t>firstHalf,secondHalf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endParaRPr lang="en-US" dirty="0">
              <a:latin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 larger sorted array from 2 smaller sorted </a:t>
            </a:r>
            <a:r>
              <a:rPr lang="en-US" dirty="0" smtClean="0"/>
              <a:t>ones</a:t>
            </a:r>
          </a:p>
          <a:p>
            <a:r>
              <a:rPr lang="en-US" dirty="0" smtClean="0"/>
              <a:t>Look </a:t>
            </a:r>
            <a:r>
              <a:rPr lang="en-US" smtClean="0"/>
              <a:t>at mergeSort.py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not 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Input/output functions are hard to test</a:t>
            </a:r>
          </a:p>
          <a:p>
            <a:r>
              <a:rPr lang="en-US" dirty="0" smtClean="0"/>
              <a:t>Design your program better for testability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Gather all input from user</a:t>
            </a:r>
          </a:p>
          <a:p>
            <a:pPr marL="0" indent="0">
              <a:buNone/>
            </a:pPr>
            <a:r>
              <a:rPr lang="en-US" dirty="0" smtClean="0"/>
              <a:t>Do all the processing (business logic) with several small functions</a:t>
            </a:r>
          </a:p>
          <a:p>
            <a:pPr marL="0" indent="0">
              <a:buNone/>
            </a:pPr>
            <a:r>
              <a:rPr lang="en-US" dirty="0" smtClean="0"/>
              <a:t>Print/render the outputs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Always separate the logic from the input/output portion. </a:t>
            </a:r>
          </a:p>
        </p:txBody>
      </p:sp>
    </p:spTree>
    <p:extLst>
      <p:ext uri="{BB962C8B-B14F-4D97-AF65-F5344CB8AC3E}">
        <p14:creationId xmlns:p14="http://schemas.microsoft.com/office/powerpoint/2010/main" val="64285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2"/>
              </a:rPr>
              <a:t>http://www.cis.upenn.edu/~</a:t>
            </a:r>
            <a:r>
              <a:rPr lang="en-US" b="1" dirty="0" smtClean="0">
                <a:hlinkClick r:id="rId2"/>
              </a:rPr>
              <a:t>matuszek/cit590-2013/Pages/unit-testing-in-python.html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Understand the </a:t>
            </a:r>
            <a:r>
              <a:rPr lang="en-US" dirty="0" err="1" smtClean="0"/>
              <a:t>setUp</a:t>
            </a:r>
            <a:r>
              <a:rPr lang="en-US" dirty="0" smtClean="0"/>
              <a:t> method. This will also make a lot more sense once we cover Python classes</a:t>
            </a:r>
          </a:p>
          <a:p>
            <a:endParaRPr lang="en-US" dirty="0"/>
          </a:p>
          <a:p>
            <a:r>
              <a:rPr lang="en-US" dirty="0" smtClean="0"/>
              <a:t>Become familiar with making different types of assertions</a:t>
            </a:r>
          </a:p>
          <a:p>
            <a:pPr lvl="1"/>
            <a:r>
              <a:rPr lang="en-US" b="1" dirty="0" err="1" smtClean="0"/>
              <a:t>assertTrue</a:t>
            </a:r>
            <a:endParaRPr lang="en-US" b="1" dirty="0" smtClean="0"/>
          </a:p>
          <a:p>
            <a:pPr lvl="1"/>
            <a:r>
              <a:rPr lang="en-US" b="1" dirty="0" err="1" smtClean="0"/>
              <a:t>assertFalse</a:t>
            </a:r>
            <a:endParaRPr lang="en-US" b="1" dirty="0" smtClean="0"/>
          </a:p>
          <a:p>
            <a:pPr lvl="1"/>
            <a:r>
              <a:rPr lang="en-US" b="1" dirty="0" smtClean="0"/>
              <a:t>The only tests are the functions that begin with the word test.  So you can actually have helper functions as well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unit testing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repeats allowed</a:t>
            </a:r>
          </a:p>
          <a:p>
            <a:r>
              <a:rPr lang="en-US" dirty="0" smtClean="0"/>
              <a:t>Conversion between sets and lists is easy</a:t>
            </a:r>
          </a:p>
          <a:p>
            <a:r>
              <a:rPr lang="en-US" dirty="0" smtClean="0"/>
              <a:t>For loops work ‘out of the box’</a:t>
            </a:r>
          </a:p>
          <a:p>
            <a:r>
              <a:rPr lang="en-US" dirty="0" smtClean="0"/>
              <a:t>Extremely useful for set intersection/union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Set difference ?</a:t>
            </a:r>
          </a:p>
          <a:p>
            <a:pPr lvl="1"/>
            <a:r>
              <a:rPr lang="en-US" dirty="0" smtClean="0"/>
              <a:t>All those elements in set A which are not in set B</a:t>
            </a:r>
          </a:p>
          <a:p>
            <a:r>
              <a:rPr lang="en-US" dirty="0" smtClean="0"/>
              <a:t>These DO NOT work by side effect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9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List1 = [1,2,3,4]  and list2 = [5,6,7,4]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list3 </a:t>
            </a:r>
            <a:r>
              <a:rPr lang="en-US" dirty="0"/>
              <a:t>= list(set(list1).difference(set(list2)))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happens when we print list3?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set([1,2,3])</a:t>
            </a:r>
          </a:p>
          <a:p>
            <a:pPr marL="457200" indent="-457200">
              <a:buAutoNum type="alphaLcParenR"/>
            </a:pPr>
            <a:r>
              <a:rPr lang="en-US" dirty="0" smtClean="0"/>
              <a:t>[1,2,3]</a:t>
            </a:r>
          </a:p>
          <a:p>
            <a:pPr marL="457200" indent="-457200">
              <a:buAutoNum type="alphaLcParenR"/>
            </a:pPr>
            <a:r>
              <a:rPr lang="en-US" dirty="0" smtClean="0"/>
              <a:t>None</a:t>
            </a:r>
          </a:p>
          <a:p>
            <a:pPr marL="457200" indent="-457200">
              <a:buAutoNum type="alphaLcParenR"/>
            </a:pPr>
            <a:r>
              <a:rPr lang="en-US" dirty="0" smtClean="0"/>
              <a:t>[1,2,3,5,6,7]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3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ist1 = [1,2,3,4,5]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list1[1:][-2:-1][1:]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[4,5]</a:t>
            </a:r>
          </a:p>
          <a:p>
            <a:pPr marL="0" indent="0">
              <a:buNone/>
            </a:pPr>
            <a:r>
              <a:rPr lang="en-US" dirty="0" smtClean="0"/>
              <a:t>b) [4]</a:t>
            </a:r>
          </a:p>
          <a:p>
            <a:pPr marL="0" indent="0">
              <a:buNone/>
            </a:pPr>
            <a:r>
              <a:rPr lang="en-US" dirty="0" smtClean="0"/>
              <a:t>c) [5]</a:t>
            </a:r>
          </a:p>
          <a:p>
            <a:pPr marL="0" indent="0">
              <a:buNone/>
            </a:pPr>
            <a:r>
              <a:rPr lang="en-US" dirty="0" smtClean="0"/>
              <a:t>d) []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5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‘rules’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Two useful links from </a:t>
            </a:r>
            <a:r>
              <a:rPr lang="en-US" dirty="0" err="1" smtClean="0">
                <a:hlinkClick r:id="rId2"/>
              </a:rPr>
              <a:t>Dr</a:t>
            </a:r>
            <a:r>
              <a:rPr lang="en-US" dirty="0" smtClean="0">
                <a:hlinkClick r:id="rId2"/>
              </a:rPr>
              <a:t> Dave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://www.cis.upenn.edu/~</a:t>
            </a:r>
            <a:r>
              <a:rPr lang="en-US" dirty="0" smtClean="0">
                <a:hlinkClick r:id="rId2"/>
              </a:rPr>
              <a:t>matuszek/cit590-2013/Pages/style-rules.html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http://www.cis.upenn.edu/~</a:t>
            </a:r>
            <a:r>
              <a:rPr lang="en-US" dirty="0" smtClean="0">
                <a:hlinkClick r:id="rId3"/>
              </a:rPr>
              <a:t>matuszek/cit590-2013/Pages/programming-hints.html</a:t>
            </a:r>
            <a:endParaRPr lang="en-US" dirty="0" smtClean="0"/>
          </a:p>
          <a:p>
            <a:r>
              <a:rPr lang="en-US" dirty="0" smtClean="0"/>
              <a:t>Before submitting your assignments, go through a code review process with your partner. </a:t>
            </a:r>
            <a:endParaRPr lang="en-US" dirty="0"/>
          </a:p>
          <a:p>
            <a:pPr lvl="1"/>
            <a:r>
              <a:rPr lang="en-US" dirty="0" smtClean="0"/>
              <a:t>Check and see if the style rules are being followed</a:t>
            </a:r>
            <a:endParaRPr lang="en-US" dirty="0" smtClean="0"/>
          </a:p>
          <a:p>
            <a:pPr lvl="1"/>
            <a:r>
              <a:rPr lang="en-US" dirty="0" smtClean="0"/>
              <a:t>Ideally, look at the same large screen</a:t>
            </a:r>
          </a:p>
          <a:p>
            <a:pPr lvl="1"/>
            <a:r>
              <a:rPr lang="en-US" dirty="0" smtClean="0"/>
              <a:t>Skype/</a:t>
            </a:r>
            <a:r>
              <a:rPr lang="en-US" dirty="0" err="1" smtClean="0"/>
              <a:t>Facetime</a:t>
            </a:r>
            <a:r>
              <a:rPr lang="en-US" dirty="0" smtClean="0"/>
              <a:t>/Hangouts</a:t>
            </a:r>
            <a:endParaRPr lang="en-US" dirty="0" smtClean="0"/>
          </a:p>
          <a:p>
            <a:pPr lvl="1"/>
            <a:r>
              <a:rPr lang="en-US" dirty="0" err="1" smtClean="0"/>
              <a:t>Collabedit</a:t>
            </a:r>
            <a:r>
              <a:rPr lang="en-US" dirty="0" smtClean="0"/>
              <a:t> (collabedit.com)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Fibonacci sequence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0,1,1,2,3,5,8,13,21,34,…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ib(n) = fib(n-1) + fib(n-2)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natural recursive formulation becomes really slow!</a:t>
            </a:r>
          </a:p>
          <a:p>
            <a:r>
              <a:rPr lang="en-US" dirty="0" smtClean="0"/>
              <a:t>Why?</a:t>
            </a:r>
          </a:p>
          <a:p>
            <a:endParaRPr lang="en-US" dirty="0"/>
          </a:p>
          <a:p>
            <a:r>
              <a:rPr lang="en-US" dirty="0" smtClean="0"/>
              <a:t>Rate of growth of the function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15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Couple of solutions to Fibonacci being 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 formulation</a:t>
            </a:r>
          </a:p>
          <a:p>
            <a:r>
              <a:rPr lang="en-US" dirty="0" smtClean="0"/>
              <a:t>Dynamic programming</a:t>
            </a:r>
          </a:p>
          <a:p>
            <a:pPr lvl="1"/>
            <a:r>
              <a:rPr lang="en-US" dirty="0" smtClean="0"/>
              <a:t>Store the values that you have already computed in a dictionary</a:t>
            </a:r>
          </a:p>
          <a:p>
            <a:pPr lvl="1"/>
            <a:r>
              <a:rPr lang="en-US" dirty="0" smtClean="0"/>
              <a:t>Reuse them whenever they are asked for</a:t>
            </a:r>
          </a:p>
          <a:p>
            <a:pPr lvl="1"/>
            <a:r>
              <a:rPr lang="en-US" dirty="0" smtClean="0"/>
              <a:t>dynamicFib.py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81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62484</TotalTime>
  <Words>466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CIT 590</vt:lpstr>
      <vt:lpstr>What can we not test?</vt:lpstr>
      <vt:lpstr>More unit testing resources</vt:lpstr>
      <vt:lpstr>Sets</vt:lpstr>
      <vt:lpstr>Questions</vt:lpstr>
      <vt:lpstr>Questions</vt:lpstr>
      <vt:lpstr>Style ‘rules’</vt:lpstr>
      <vt:lpstr>Recursion revisited</vt:lpstr>
      <vt:lpstr>Couple of solutions to Fibonacci being slow</vt:lpstr>
      <vt:lpstr>List recursion examples</vt:lpstr>
      <vt:lpstr>Divide and Conquer</vt:lpstr>
      <vt:lpstr>mergesort</vt:lpstr>
      <vt:lpstr>Merge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236</cp:revision>
  <dcterms:created xsi:type="dcterms:W3CDTF">2006-08-16T00:00:00Z</dcterms:created>
  <dcterms:modified xsi:type="dcterms:W3CDTF">2014-02-10T02:40:33Z</dcterms:modified>
</cp:coreProperties>
</file>