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5" r:id="rId1"/>
  </p:sldMasterIdLst>
  <p:notesMasterIdLst>
    <p:notesMasterId r:id="rId49"/>
  </p:notesMasterIdLst>
  <p:sldIdLst>
    <p:sldId id="256" r:id="rId2"/>
    <p:sldId id="312" r:id="rId3"/>
    <p:sldId id="311" r:id="rId4"/>
    <p:sldId id="313" r:id="rId5"/>
    <p:sldId id="316" r:id="rId6"/>
    <p:sldId id="317" r:id="rId7"/>
    <p:sldId id="279" r:id="rId8"/>
    <p:sldId id="280" r:id="rId9"/>
    <p:sldId id="281" r:id="rId10"/>
    <p:sldId id="288" r:id="rId11"/>
    <p:sldId id="259" r:id="rId12"/>
    <p:sldId id="258" r:id="rId13"/>
    <p:sldId id="285" r:id="rId14"/>
    <p:sldId id="286" r:id="rId15"/>
    <p:sldId id="287" r:id="rId16"/>
    <p:sldId id="260" r:id="rId17"/>
    <p:sldId id="274" r:id="rId18"/>
    <p:sldId id="289" r:id="rId19"/>
    <p:sldId id="295" r:id="rId20"/>
    <p:sldId id="261" r:id="rId21"/>
    <p:sldId id="262" r:id="rId22"/>
    <p:sldId id="263" r:id="rId23"/>
    <p:sldId id="264" r:id="rId24"/>
    <p:sldId id="265" r:id="rId25"/>
    <p:sldId id="269" r:id="rId26"/>
    <p:sldId id="266" r:id="rId27"/>
    <p:sldId id="290" r:id="rId28"/>
    <p:sldId id="291" r:id="rId29"/>
    <p:sldId id="292" r:id="rId30"/>
    <p:sldId id="293" r:id="rId31"/>
    <p:sldId id="294" r:id="rId32"/>
    <p:sldId id="296" r:id="rId33"/>
    <p:sldId id="297" r:id="rId34"/>
    <p:sldId id="298" r:id="rId35"/>
    <p:sldId id="299" r:id="rId36"/>
    <p:sldId id="300" r:id="rId37"/>
    <p:sldId id="301" r:id="rId38"/>
    <p:sldId id="302" r:id="rId39"/>
    <p:sldId id="303" r:id="rId40"/>
    <p:sldId id="304" r:id="rId41"/>
    <p:sldId id="305" r:id="rId42"/>
    <p:sldId id="306" r:id="rId43"/>
    <p:sldId id="307" r:id="rId44"/>
    <p:sldId id="308" r:id="rId45"/>
    <p:sldId id="309" r:id="rId46"/>
    <p:sldId id="268" r:id="rId47"/>
    <p:sldId id="283" r:id="rId4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8561" autoAdjust="0"/>
    <p:restoredTop sz="94660"/>
  </p:normalViewPr>
  <p:slideViewPr>
    <p:cSldViewPr>
      <p:cViewPr>
        <p:scale>
          <a:sx n="81" d="100"/>
          <a:sy n="81" d="100"/>
        </p:scale>
        <p:origin x="-169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AB242E3-1708-450B-8962-F680927EC5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5473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46863AEC-D821-4BA8-97F0-E62DAA32B74A}" type="slidenum">
              <a:rPr lang="en-US" altLang="en-US" sz="1200" smtClean="0"/>
              <a:pPr/>
              <a:t>1</a:t>
            </a:fld>
            <a:endParaRPr lang="en-US" altLang="en-US" sz="1200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95F0D875-FEF3-4E8B-BCCB-302B9E692638}" type="slidenum">
              <a:rPr lang="en-US" altLang="en-US" sz="1200" smtClean="0"/>
              <a:pPr/>
              <a:t>15</a:t>
            </a:fld>
            <a:endParaRPr lang="en-US" altLang="en-US" sz="1200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57172CCD-6215-4FF7-B7F0-1E89D50A7C31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5848800E-35A8-4801-BB9C-F3834A00E11C}" type="slidenum">
              <a:rPr lang="en-US" altLang="en-US" sz="1200" smtClean="0"/>
              <a:pPr/>
              <a:t>17</a:t>
            </a:fld>
            <a:endParaRPr lang="en-US" altLang="en-US" sz="1200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C7532B53-28CF-434F-A1E2-736AEDB6AACF}" type="slidenum">
              <a:rPr lang="en-US" altLang="en-US" sz="1200" smtClean="0"/>
              <a:pPr/>
              <a:t>18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30EB40BC-7EAB-437E-87DD-113BDF6617E6}" type="slidenum">
              <a:rPr lang="en-US" altLang="en-US" sz="1200" smtClean="0"/>
              <a:pPr/>
              <a:t>19</a:t>
            </a:fld>
            <a:endParaRPr lang="en-US" altLang="en-US" sz="1200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28EA9254-6723-44ED-B114-596D7F9B382D}" type="slidenum">
              <a:rPr lang="en-US" altLang="en-US" sz="1200" smtClean="0"/>
              <a:pPr/>
              <a:t>20</a:t>
            </a:fld>
            <a:endParaRPr lang="en-US" altLang="en-US" sz="1200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882B339F-610F-4650-9476-80F520FA6DC4}" type="slidenum">
              <a:rPr lang="en-US" altLang="en-US" sz="1200" smtClean="0"/>
              <a:pPr/>
              <a:t>21</a:t>
            </a:fld>
            <a:endParaRPr lang="en-US" altLang="en-US" sz="1200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CDB37744-1150-4E5A-A20C-65ACDC147211}" type="slidenum">
              <a:rPr lang="en-US" altLang="en-US" sz="1200" smtClean="0"/>
              <a:pPr/>
              <a:t>22</a:t>
            </a:fld>
            <a:endParaRPr lang="en-US" altLang="en-US" sz="1200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4A862B02-26AC-4BE7-8198-676C9956ECFE}" type="slidenum">
              <a:rPr lang="en-US" altLang="en-US" sz="1200" smtClean="0"/>
              <a:pPr/>
              <a:t>23</a:t>
            </a:fld>
            <a:endParaRPr lang="en-US" altLang="en-US" sz="1200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5891C1CE-43B5-4EFD-A0F0-C314B3323E6A}" type="slidenum">
              <a:rPr lang="en-US" altLang="en-US" sz="1200" smtClean="0"/>
              <a:pPr/>
              <a:t>24</a:t>
            </a:fld>
            <a:endParaRPr lang="en-US" altLang="en-US" sz="1200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E61D1C9C-64CA-4932-BF81-16CCE06AC380}" type="slidenum">
              <a:rPr lang="en-US" altLang="en-US" sz="1200" smtClean="0"/>
              <a:pPr/>
              <a:t>7</a:t>
            </a:fld>
            <a:endParaRPr lang="en-US" altLang="en-US" sz="1200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F36B463D-2F13-47FC-8926-3BFE054A6970}" type="slidenum">
              <a:rPr lang="en-US" altLang="en-US" sz="1200" smtClean="0"/>
              <a:pPr/>
              <a:t>25</a:t>
            </a:fld>
            <a:endParaRPr lang="en-US" altLang="en-US" sz="1200" smtClean="0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0A6FADA2-2FE8-4DFC-B318-C2FDB912BC0D}" type="slidenum">
              <a:rPr lang="en-US" altLang="en-US" sz="1200" smtClean="0"/>
              <a:pPr/>
              <a:t>26</a:t>
            </a:fld>
            <a:endParaRPr lang="en-US" altLang="en-US" sz="1200" smtClean="0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8C2C9B86-2966-41E1-A37B-625E555DEC55}" type="slidenum">
              <a:rPr lang="en-US" altLang="en-US" sz="1200" smtClean="0"/>
              <a:pPr/>
              <a:t>27</a:t>
            </a:fld>
            <a:endParaRPr lang="en-US" altLang="en-US" sz="1200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AB728794-FC2D-4125-A220-8094CBE846E8}" type="slidenum">
              <a:rPr lang="en-US" altLang="en-US" sz="1200" smtClean="0"/>
              <a:pPr/>
              <a:t>28</a:t>
            </a:fld>
            <a:endParaRPr lang="en-US" altLang="en-US" sz="1200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AFB0BB0B-1369-4CF0-8A85-EE91AB0B068C}" type="slidenum">
              <a:rPr lang="en-US" altLang="en-US" sz="1200" smtClean="0"/>
              <a:pPr/>
              <a:t>29</a:t>
            </a:fld>
            <a:endParaRPr lang="en-US" altLang="en-US" sz="1200" smtClean="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12199E2A-FEAC-4705-9D9A-22760979C0C3}" type="slidenum">
              <a:rPr lang="en-US" altLang="en-US" sz="1200" smtClean="0"/>
              <a:pPr/>
              <a:t>30</a:t>
            </a:fld>
            <a:endParaRPr lang="en-US" altLang="en-US" sz="1200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24041F8F-F033-4F45-A44A-F069288DEC2B}" type="slidenum">
              <a:rPr lang="en-US" altLang="en-US" sz="1200" smtClean="0"/>
              <a:pPr/>
              <a:t>31</a:t>
            </a:fld>
            <a:endParaRPr lang="en-US" altLang="en-US" sz="1200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575189BD-3DAE-4230-8F3B-37661E51AD95}" type="slidenum">
              <a:rPr lang="en-US" altLang="en-US" sz="1200" smtClean="0"/>
              <a:pPr/>
              <a:t>32</a:t>
            </a:fld>
            <a:endParaRPr lang="en-US" altLang="en-US" sz="1200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CDFE6DDD-26EA-4A8C-9E68-0DBE37276CE2}" type="slidenum">
              <a:rPr lang="en-US" altLang="en-US" sz="1200" smtClean="0"/>
              <a:pPr/>
              <a:t>33</a:t>
            </a:fld>
            <a:endParaRPr lang="en-US" altLang="en-US" sz="1200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5FD59223-826C-40FB-96F5-D848858197CE}" type="slidenum">
              <a:rPr lang="en-US" altLang="en-US" sz="1200" smtClean="0"/>
              <a:pPr/>
              <a:t>34</a:t>
            </a:fld>
            <a:endParaRPr lang="en-US" altLang="en-US" sz="1200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58CCF733-B0AD-4BFE-B4CC-91A7384AD536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BE9C046E-9ED1-4A70-92F9-833926C4E400}" type="slidenum">
              <a:rPr lang="en-US" altLang="en-US" sz="1200" smtClean="0"/>
              <a:pPr/>
              <a:t>35</a:t>
            </a:fld>
            <a:endParaRPr lang="en-US" altLang="en-US" sz="1200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6D0B3D11-E904-4EFA-8C12-20B4CB14CFC9}" type="slidenum">
              <a:rPr lang="en-US" altLang="en-US" sz="1200" smtClean="0"/>
              <a:pPr/>
              <a:t>36</a:t>
            </a:fld>
            <a:endParaRPr lang="en-US" altLang="en-US" sz="1200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3DE7E94E-123B-4224-AC86-42B2D6AFE2F1}" type="slidenum">
              <a:rPr lang="en-US" altLang="en-US" sz="1200" smtClean="0"/>
              <a:pPr/>
              <a:t>37</a:t>
            </a:fld>
            <a:endParaRPr lang="en-US" altLang="en-US" sz="1200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6893C50F-4955-4F8E-A970-DD4E754B4BDD}" type="slidenum">
              <a:rPr lang="en-US" altLang="en-US" sz="1200" smtClean="0"/>
              <a:pPr/>
              <a:t>38</a:t>
            </a:fld>
            <a:endParaRPr lang="en-US" altLang="en-US" sz="1200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4F598857-902E-4F74-932E-620C345BA53A}" type="slidenum">
              <a:rPr lang="en-US" altLang="en-US" sz="1200" smtClean="0"/>
              <a:pPr/>
              <a:t>39</a:t>
            </a:fld>
            <a:endParaRPr lang="en-US" altLang="en-US" sz="1200" smtClean="0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D6EC8A28-2662-4D3F-BB7F-44FDA95110B4}" type="slidenum">
              <a:rPr lang="en-US" altLang="en-US" sz="1200" smtClean="0"/>
              <a:pPr/>
              <a:t>40</a:t>
            </a:fld>
            <a:endParaRPr lang="en-US" altLang="en-US" sz="1200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B53F5A6C-B2D2-4B69-A0B7-FF76B8B1BA77}" type="slidenum">
              <a:rPr lang="en-US" altLang="en-US" sz="1200" smtClean="0"/>
              <a:pPr/>
              <a:t>41</a:t>
            </a:fld>
            <a:endParaRPr lang="en-US" altLang="en-US" sz="1200" smtClean="0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B8C6E1B6-F5DA-4011-877D-6FD7101380B3}" type="slidenum">
              <a:rPr lang="en-US" altLang="en-US" sz="1200" smtClean="0"/>
              <a:pPr/>
              <a:t>42</a:t>
            </a:fld>
            <a:endParaRPr lang="en-US" altLang="en-US" sz="1200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5F66FB8B-62BE-4251-95E0-1BCA100CD4D3}" type="slidenum">
              <a:rPr lang="en-US" altLang="en-US" sz="1200" smtClean="0"/>
              <a:pPr/>
              <a:t>43</a:t>
            </a:fld>
            <a:endParaRPr lang="en-US" altLang="en-US" sz="1200" smtClean="0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CE3A0185-E3EF-414C-9076-C0E031DE5AB8}" type="slidenum">
              <a:rPr lang="en-US" altLang="en-US" sz="1200" smtClean="0"/>
              <a:pPr/>
              <a:t>44</a:t>
            </a:fld>
            <a:endParaRPr lang="en-US" altLang="en-US" sz="1200" smtClean="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CB51F8DB-5E4A-4234-980E-2C82FE940F63}" type="slidenum">
              <a:rPr lang="en-US" altLang="en-US" sz="1200" smtClean="0"/>
              <a:pPr/>
              <a:t>9</a:t>
            </a:fld>
            <a:endParaRPr lang="en-US" altLang="en-US" sz="1200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C77ECAAB-92EE-4E7D-AA8E-1B8433E6ECD6}" type="slidenum">
              <a:rPr lang="en-US" altLang="en-US" sz="1200" smtClean="0"/>
              <a:pPr/>
              <a:t>45</a:t>
            </a:fld>
            <a:endParaRPr lang="en-US" altLang="en-US" sz="1200" smtClean="0"/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F27D5D63-50E5-4BE6-82A1-62ACE2816F80}" type="slidenum">
              <a:rPr lang="en-US" altLang="en-US" sz="1200" smtClean="0"/>
              <a:pPr/>
              <a:t>46</a:t>
            </a:fld>
            <a:endParaRPr lang="en-US" altLang="en-US" sz="1200" smtClean="0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8DCDF840-D104-49E1-9923-A8F73D533050}" type="slidenum">
              <a:rPr lang="en-US" altLang="en-US" sz="1200" smtClean="0"/>
              <a:pPr/>
              <a:t>47</a:t>
            </a:fld>
            <a:endParaRPr lang="en-US" altLang="en-US" sz="1200" smtClean="0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20E0AAB6-160A-4CAE-9851-63375A5BC4A1}" type="slidenum">
              <a:rPr lang="en-US" altLang="en-US" sz="1200" smtClean="0"/>
              <a:pPr/>
              <a:t>10</a:t>
            </a:fld>
            <a:endParaRPr lang="en-US" altLang="en-US" sz="120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01A2C40C-EE1D-45DB-8FA0-6960DBF299FC}" type="slidenum">
              <a:rPr lang="en-US" altLang="en-US" sz="1200" smtClean="0"/>
              <a:pPr/>
              <a:t>11</a:t>
            </a:fld>
            <a:endParaRPr lang="en-US" altLang="en-US" sz="1200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75A29C39-0EE9-47AF-B2DE-41C114535296}" type="slidenum">
              <a:rPr lang="en-US" altLang="en-US" sz="1200" smtClean="0"/>
              <a:pPr/>
              <a:t>12</a:t>
            </a:fld>
            <a:endParaRPr lang="en-US" altLang="en-US" sz="1200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B740CF78-222E-4863-938E-B217466A0D32}" type="slidenum">
              <a:rPr lang="en-US" altLang="en-US" sz="1200" smtClean="0"/>
              <a:pPr/>
              <a:t>13</a:t>
            </a:fld>
            <a:endParaRPr lang="en-US" altLang="en-US" sz="1200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F020AB03-1AA1-47F6-904D-1A8503FEE5AA}" type="slidenum">
              <a:rPr lang="en-US" altLang="en-US" sz="1200" smtClean="0"/>
              <a:pPr/>
              <a:t>14</a:t>
            </a:fld>
            <a:endParaRPr lang="en-US" altLang="en-US" sz="1200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334000"/>
            <a:ext cx="895350" cy="636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ltGray">
          <a:xfrm>
            <a:off x="558800" y="2625725"/>
            <a:ext cx="322263" cy="47466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ltGray">
          <a:xfrm>
            <a:off x="825500" y="2625725"/>
            <a:ext cx="328613" cy="474663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tx2">
                  <a:gamma/>
                  <a:tint val="18039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ltGray">
          <a:xfrm>
            <a:off x="566738" y="3048000"/>
            <a:ext cx="422275" cy="4746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latin typeface="Arial" charset="0"/>
            </a:endParaRP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ltGray">
          <a:xfrm>
            <a:off x="936625" y="3048000"/>
            <a:ext cx="368300" cy="474663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00">
                  <a:gamma/>
                  <a:tint val="5882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latin typeface="Arial" charset="0"/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ltGray">
          <a:xfrm>
            <a:off x="152400" y="2974975"/>
            <a:ext cx="560388" cy="422275"/>
          </a:xfrm>
          <a:prstGeom prst="rect">
            <a:avLst/>
          </a:prstGeom>
          <a:gradFill rotWithShape="0">
            <a:gsLst>
              <a:gs pos="0">
                <a:schemeClr val="folHlink">
                  <a:gamma/>
                  <a:tint val="45490"/>
                  <a:invGamma/>
                </a:schemeClr>
              </a:gs>
              <a:gs pos="100000">
                <a:schemeClr val="fol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latin typeface="Arial" charset="0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787400" y="2438400"/>
            <a:ext cx="31750" cy="1052513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gray">
          <a:xfrm flipV="1">
            <a:off x="315913" y="3265488"/>
            <a:ext cx="8683625" cy="46037"/>
          </a:xfrm>
          <a:prstGeom prst="rect">
            <a:avLst/>
          </a:prstGeom>
          <a:gradFill rotWithShape="0">
            <a:gsLst>
              <a:gs pos="0">
                <a:srgbClr val="993300"/>
              </a:gs>
              <a:gs pos="100000">
                <a:srgbClr val="993300">
                  <a:gamma/>
                  <a:tint val="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 eaLnBrk="1" hangingPunct="1">
              <a:defRPr/>
            </a:pPr>
            <a:endParaRPr kumimoji="1" lang="en-US">
              <a:latin typeface="Arial" charset="0"/>
            </a:endParaRP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209800"/>
            <a:ext cx="7620000" cy="10668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3886200"/>
            <a:ext cx="7620000" cy="914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solidFill>
                  <a:srgbClr val="993300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8077200" y="6553200"/>
            <a:ext cx="1066800" cy="3048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077BE7ED-D294-46E8-ACCA-93A507FF653B}" type="datetime5">
              <a:rPr lang="en-US"/>
              <a:pPr>
                <a:defRPr/>
              </a:pPr>
              <a:t>19-Mar-14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02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E13D99-45D6-430D-A95E-295B773A90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01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4825" y="228600"/>
            <a:ext cx="2157413" cy="59039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28600"/>
            <a:ext cx="6321425" cy="59039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588BC-B4E1-4509-BDEE-7BC0034F07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48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579A14-3263-4E9C-9E8A-6761EB6246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163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A5EC3-BB3C-4F7F-997A-74BBC00915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21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71600"/>
            <a:ext cx="4210050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43450" y="1371600"/>
            <a:ext cx="4211638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BC2A3-83F1-4D5B-BC9A-C9810F4B47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686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0FAD61-A529-4D46-9BDF-BDA173604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85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E4DE1-15C5-4E59-9C5C-3AAB39966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78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39BF13-5135-4988-9FA1-6C3992F779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237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5B5F8-5F8E-4CF9-A8F0-23104FE12B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695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76CA1-8167-41E6-9993-22293137EE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136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ltGray">
          <a:xfrm>
            <a:off x="533400" y="260350"/>
            <a:ext cx="322263" cy="474663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ltGray">
          <a:xfrm>
            <a:off x="800100" y="260350"/>
            <a:ext cx="328613" cy="474663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tx2">
                  <a:gamma/>
                  <a:tint val="18039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ltGray">
          <a:xfrm>
            <a:off x="541338" y="682625"/>
            <a:ext cx="422275" cy="4746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latin typeface="Arial" charset="0"/>
            </a:endParaRP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ltGray">
          <a:xfrm>
            <a:off x="914400" y="685800"/>
            <a:ext cx="368300" cy="474663"/>
          </a:xfrm>
          <a:prstGeom prst="rect">
            <a:avLst/>
          </a:prstGeom>
          <a:gradFill rotWithShape="0">
            <a:gsLst>
              <a:gs pos="0">
                <a:srgbClr val="FFFF00"/>
              </a:gs>
              <a:gs pos="100000">
                <a:srgbClr val="FFFF00">
                  <a:gamma/>
                  <a:tint val="5882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latin typeface="Arial" charset="0"/>
            </a:endParaRPr>
          </a:p>
        </p:txBody>
      </p:sp>
      <p:sp>
        <p:nvSpPr>
          <p:cNvPr id="34822" name="Rectangle 6"/>
          <p:cNvSpPr>
            <a:spLocks noChangeArrowheads="1"/>
          </p:cNvSpPr>
          <p:nvPr/>
        </p:nvSpPr>
        <p:spPr bwMode="ltGray">
          <a:xfrm>
            <a:off x="127000" y="609600"/>
            <a:ext cx="560388" cy="422275"/>
          </a:xfrm>
          <a:prstGeom prst="rect">
            <a:avLst/>
          </a:prstGeom>
          <a:gradFill rotWithShape="0">
            <a:gsLst>
              <a:gs pos="0">
                <a:schemeClr val="folHlink">
                  <a:gamma/>
                  <a:tint val="45490"/>
                  <a:invGamma/>
                </a:schemeClr>
              </a:gs>
              <a:gs pos="100000">
                <a:schemeClr val="fol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latin typeface="Arial" charset="0"/>
            </a:endParaRPr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gray">
          <a:xfrm>
            <a:off x="762000" y="152400"/>
            <a:ext cx="31750" cy="1052513"/>
          </a:xfrm>
          <a:prstGeom prst="rect">
            <a:avLst/>
          </a:prstGeom>
          <a:solidFill>
            <a:srgbClr val="9933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kumimoji="1" lang="en-US">
              <a:latin typeface="Arial" charset="0"/>
            </a:endParaRPr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gray">
          <a:xfrm flipV="1">
            <a:off x="460375" y="990600"/>
            <a:ext cx="8683625" cy="46038"/>
          </a:xfrm>
          <a:prstGeom prst="rect">
            <a:avLst/>
          </a:prstGeom>
          <a:gradFill rotWithShape="0">
            <a:gsLst>
              <a:gs pos="0">
                <a:srgbClr val="993300"/>
              </a:gs>
              <a:gs pos="100000">
                <a:srgbClr val="993300">
                  <a:gamma/>
                  <a:tint val="0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 eaLnBrk="1" hangingPunct="1">
              <a:defRPr/>
            </a:pPr>
            <a:endParaRPr kumimoji="1" lang="en-US">
              <a:solidFill>
                <a:srgbClr val="993300"/>
              </a:solidFill>
              <a:latin typeface="Arial" charset="0"/>
            </a:endParaRP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28600"/>
            <a:ext cx="7793038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48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71600"/>
            <a:ext cx="8574088" cy="476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34827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fld id="{7AA6990E-EE3C-41EB-B638-AC77B6FFB3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4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4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4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4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6" grpId="0" build="p" bldLvl="5" autoUpdateAnimBg="0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8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4826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8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4826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8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4826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8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4826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482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4826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rgbClr val="993300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s.upenn.edu/~matuszek/cit590-2013/Pages/python-to-java.html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E5DB1DBB-9607-4B42-8DB2-0E9C96F7A17E}" type="datetime5">
              <a:rPr lang="en-US" altLang="en-US" sz="1200" smtClean="0">
                <a:latin typeface="Arial" charset="0"/>
              </a:rPr>
              <a:pPr/>
              <a:t>19-Mar-14</a:t>
            </a:fld>
            <a:endParaRPr lang="en-US" altLang="en-US" sz="1200" smtClean="0">
              <a:latin typeface="Arial" charset="0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Lecture 14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619875" y="1951038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Comments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/>
              <a:t>Python: Single-line comments start with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#</a:t>
            </a:r>
            <a:endParaRPr lang="en-US" altLang="en-US" sz="2400" smtClean="0">
              <a:solidFill>
                <a:schemeClr val="accent2"/>
              </a:solidFill>
            </a:endParaRPr>
          </a:p>
          <a:p>
            <a:pPr eaLnBrk="1" hangingPunct="1"/>
            <a:r>
              <a:rPr lang="en-US" altLang="en-US" sz="2400" smtClean="0"/>
              <a:t>Java: Single-line comments start with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//</a:t>
            </a:r>
            <a:r>
              <a:rPr lang="en-US" altLang="en-US" sz="2400" smtClean="0"/>
              <a:t/>
            </a:r>
            <a:br>
              <a:rPr lang="en-US" altLang="en-US" sz="2400" smtClean="0"/>
            </a:br>
            <a:endParaRPr lang="en-US" altLang="en-US" sz="2400" smtClean="0"/>
          </a:p>
          <a:p>
            <a:pPr eaLnBrk="1" hangingPunct="1"/>
            <a:r>
              <a:rPr lang="en-US" altLang="en-US" sz="2400" smtClean="0"/>
              <a:t>Java:  Multi-line comment start with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/*</a:t>
            </a:r>
            <a:r>
              <a:rPr lang="en-US" altLang="en-US" sz="2400" smtClean="0"/>
              <a:t> and end with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*/</a:t>
            </a:r>
            <a:r>
              <a:rPr lang="en-US" altLang="en-US" sz="2400" smtClean="0">
                <a:solidFill>
                  <a:srgbClr val="0070C0"/>
                </a:solidFill>
                <a:latin typeface="Trebuchet MS" pitchFamily="34" charset="0"/>
              </a:rPr>
              <a:t/>
            </a:r>
            <a:br>
              <a:rPr lang="en-US" altLang="en-US" sz="2400" smtClean="0">
                <a:solidFill>
                  <a:srgbClr val="0070C0"/>
                </a:solidFill>
                <a:latin typeface="Trebuchet MS" pitchFamily="34" charset="0"/>
              </a:rPr>
            </a:br>
            <a:endParaRPr lang="en-US" altLang="en-US" sz="2400" smtClean="0">
              <a:solidFill>
                <a:srgbClr val="0070C0"/>
              </a:solidFill>
              <a:latin typeface="Trebuchet MS" pitchFamily="34" charset="0"/>
            </a:endParaRPr>
          </a:p>
          <a:p>
            <a:pPr eaLnBrk="1" hangingPunct="1"/>
            <a:r>
              <a:rPr lang="en-US" altLang="en-US" sz="2400" smtClean="0"/>
              <a:t>Python: Documentation comments are enclosed in triple quotes, and are put right after the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def</a:t>
            </a:r>
            <a:r>
              <a:rPr lang="en-US" altLang="en-US" sz="2400" smtClean="0"/>
              <a:t> line</a:t>
            </a:r>
          </a:p>
          <a:p>
            <a:pPr eaLnBrk="1" hangingPunct="1"/>
            <a:r>
              <a:rPr lang="en-US" altLang="en-US" sz="2400" smtClean="0"/>
              <a:t>Java: Documentation comments start with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/**</a:t>
            </a:r>
            <a:r>
              <a:rPr lang="en-US" altLang="en-US" sz="2400" smtClean="0"/>
              <a:t> and end with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*/</a:t>
            </a:r>
            <a:r>
              <a:rPr lang="en-US" altLang="en-US" sz="2400" smtClean="0"/>
              <a:t>,</a:t>
            </a:r>
            <a:r>
              <a:rPr lang="en-US" altLang="en-US" sz="2400" smtClean="0">
                <a:solidFill>
                  <a:srgbClr val="0070C0"/>
                </a:solidFill>
                <a:latin typeface="Trebuchet MS" pitchFamily="34" charset="0"/>
              </a:rPr>
              <a:t> </a:t>
            </a:r>
            <a:r>
              <a:rPr lang="en-US" altLang="en-US" sz="2400" smtClean="0"/>
              <a:t>and are put just </a:t>
            </a:r>
            <a:r>
              <a:rPr lang="en-US" altLang="en-US" sz="2400" i="1" smtClean="0"/>
              <a:t>before</a:t>
            </a:r>
            <a:r>
              <a:rPr lang="en-US" altLang="en-US" sz="2400" smtClean="0"/>
              <a:t> the definition of a variable, method, or class</a:t>
            </a:r>
          </a:p>
          <a:p>
            <a:pPr lvl="1" eaLnBrk="1" hangingPunct="1"/>
            <a:r>
              <a:rPr lang="en-US" altLang="en-US" sz="2000" smtClean="0"/>
              <a:t>Documentation comments are more heavily used in Java, and there are much better tools for working with them</a:t>
            </a:r>
          </a:p>
          <a:p>
            <a:pPr eaLnBrk="1" hangingPunct="1"/>
            <a:endParaRPr lang="en-US" altLang="en-US" sz="2400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217B7C28-13CD-479F-8D17-53537D56FCA3}" type="slidenum">
              <a:rPr lang="en-US" altLang="en-US" sz="1400" smtClean="0">
                <a:latin typeface="Arial" charset="0"/>
              </a:rPr>
              <a:pPr/>
              <a:t>10</a:t>
            </a:fld>
            <a:endParaRPr lang="en-US" altLang="en-US" sz="14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E832CF9D-5364-4025-957F-C825051AAEBA}" type="slidenum">
              <a:rPr lang="en-US" altLang="en-US" sz="1400" smtClean="0">
                <a:latin typeface="Arial" charset="0"/>
              </a:rPr>
              <a:pPr/>
              <a:t>11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Declaring variables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In Python, a variable may hold a value of any type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In Java, every variable that you use in a program must be </a:t>
            </a:r>
            <a:r>
              <a:rPr lang="en-US" altLang="en-US" smtClean="0">
                <a:solidFill>
                  <a:schemeClr val="tx2"/>
                </a:solidFill>
              </a:rPr>
              <a:t>declared</a:t>
            </a:r>
            <a:r>
              <a:rPr lang="en-US" altLang="en-US" smtClean="0"/>
              <a:t> (in a </a:t>
            </a:r>
            <a:r>
              <a:rPr lang="en-US" altLang="en-US" smtClean="0">
                <a:solidFill>
                  <a:schemeClr val="tx2"/>
                </a:solidFill>
              </a:rPr>
              <a:t>declaration</a:t>
            </a:r>
            <a:r>
              <a:rPr lang="en-US" altLang="en-US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The declaration specifies the type of the variable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The declaration </a:t>
            </a:r>
            <a:r>
              <a:rPr lang="en-US" altLang="en-US" i="1" smtClean="0"/>
              <a:t>may</a:t>
            </a:r>
            <a:r>
              <a:rPr lang="en-US" altLang="en-US" smtClean="0"/>
              <a:t> give the variable an initial value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Examples: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int age;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int count = 0;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double distance = 37.95;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boolean isReadOnly = true;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String greeting = "Welcome to CIT 591";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String outputLine;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7F7817EC-270A-428D-A496-B0189562D20C}" type="slidenum">
              <a:rPr lang="en-US" altLang="en-US" sz="1400" smtClean="0">
                <a:latin typeface="Arial" charset="0"/>
              </a:rPr>
              <a:pPr/>
              <a:t>12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Some Java data types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/>
              <a:t>In Java, the most important </a:t>
            </a:r>
            <a:r>
              <a:rPr lang="en-US" altLang="en-US" sz="2400" smtClean="0">
                <a:solidFill>
                  <a:schemeClr val="tx2"/>
                </a:solidFill>
              </a:rPr>
              <a:t>primitive</a:t>
            </a:r>
            <a:r>
              <a:rPr lang="en-US" altLang="en-US" sz="2400" smtClean="0"/>
              <a:t> (simple) types are:</a:t>
            </a:r>
          </a:p>
          <a:p>
            <a:pPr lvl="1" eaLnBrk="1" hangingPunct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  <a:r>
              <a:rPr lang="en-US" altLang="en-US" sz="2000" smtClean="0"/>
              <a:t> variables hold integer values</a:t>
            </a:r>
          </a:p>
          <a:p>
            <a:pPr lvl="1" eaLnBrk="1" hangingPunct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double</a:t>
            </a:r>
            <a:r>
              <a:rPr lang="en-US" altLang="en-US" sz="2000" smtClean="0"/>
              <a:t> variables hold floating-point numbers (numbers containing a decimal point)</a:t>
            </a:r>
          </a:p>
          <a:p>
            <a:pPr lvl="1" eaLnBrk="1" hangingPunct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boolean</a:t>
            </a:r>
            <a:r>
              <a:rPr lang="en-US" altLang="en-US" sz="2000" smtClean="0"/>
              <a:t> variables hold a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true</a:t>
            </a:r>
            <a:r>
              <a:rPr lang="en-US" altLang="en-US" sz="2000" smtClean="0"/>
              <a:t> or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false</a:t>
            </a:r>
            <a:r>
              <a:rPr lang="en-US" altLang="en-US" sz="2000" smtClean="0"/>
              <a:t> value</a:t>
            </a:r>
          </a:p>
          <a:p>
            <a:pPr eaLnBrk="1" hangingPunct="1"/>
            <a:r>
              <a:rPr lang="en-US" altLang="en-US" sz="2400" smtClean="0"/>
              <a:t>Other primitive types are</a:t>
            </a:r>
          </a:p>
          <a:p>
            <a:pPr lvl="1" eaLnBrk="1" hangingPunct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char</a:t>
            </a:r>
            <a:r>
              <a:rPr lang="en-US" altLang="en-US" sz="2000" smtClean="0"/>
              <a:t> variables hold single characters</a:t>
            </a:r>
          </a:p>
          <a:p>
            <a:pPr lvl="1" eaLnBrk="1" hangingPunct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float</a:t>
            </a:r>
            <a:r>
              <a:rPr lang="en-US" altLang="en-US" sz="2000" smtClean="0"/>
              <a:t> variables hold less accurate floating-point numbers</a:t>
            </a:r>
          </a:p>
          <a:p>
            <a:pPr lvl="1" eaLnBrk="1" hangingPunct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byte</a:t>
            </a:r>
            <a:r>
              <a:rPr lang="en-US" altLang="en-US" sz="2000" smtClean="0"/>
              <a:t>,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short</a:t>
            </a:r>
            <a:r>
              <a:rPr lang="en-US" altLang="en-US" sz="2000" smtClean="0"/>
              <a:t> and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long</a:t>
            </a:r>
            <a:r>
              <a:rPr lang="en-US" altLang="en-US" sz="2000" smtClean="0"/>
              <a:t> hold integers with fewer or more digits</a:t>
            </a:r>
          </a:p>
          <a:p>
            <a:pPr eaLnBrk="1" hangingPunct="1"/>
            <a:r>
              <a:rPr lang="en-US" altLang="en-US" sz="2400" smtClean="0"/>
              <a:t>Another important type is the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String</a:t>
            </a:r>
            <a:endParaRPr lang="en-US" altLang="en-US" sz="2400" smtClean="0"/>
          </a:p>
          <a:p>
            <a:pPr lvl="1" eaLnBrk="1" hangingPunct="1"/>
            <a:r>
              <a:rPr lang="en-US" altLang="en-US" sz="2000" smtClean="0"/>
              <a:t>A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String </a:t>
            </a:r>
            <a:r>
              <a:rPr lang="en-US" altLang="en-US" sz="2000" smtClean="0"/>
              <a:t>is an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Object</a:t>
            </a:r>
            <a:r>
              <a:rPr lang="en-US" altLang="en-US" sz="2000" smtClean="0"/>
              <a:t>, not a primitive type</a:t>
            </a:r>
          </a:p>
          <a:p>
            <a:pPr lvl="1" eaLnBrk="1" hangingPunct="1"/>
            <a:r>
              <a:rPr lang="en-US" altLang="en-US" sz="2000" smtClean="0"/>
              <a:t>A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String</a:t>
            </a:r>
            <a:r>
              <a:rPr lang="en-US" altLang="en-US" sz="2000" smtClean="0"/>
              <a:t> is composed of zero or more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char</a:t>
            </a:r>
            <a:r>
              <a:rPr lang="en-US" altLang="en-US" sz="2000" smtClean="0"/>
              <a:t>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2C5C175A-7401-4111-BF86-4704E3D14EBA}" type="slidenum">
              <a:rPr lang="en-US" altLang="en-US" sz="1400" smtClean="0">
                <a:latin typeface="Arial" charset="0"/>
              </a:rPr>
              <a:pPr/>
              <a:t>13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Reading in numbers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First, import the Scanner class:</a:t>
            </a:r>
            <a:br>
              <a:rPr lang="en-US" altLang="en-US" sz="2400" smtClean="0"/>
            </a:br>
            <a:r>
              <a:rPr lang="en-US" altLang="en-US" sz="2400" smtClean="0"/>
              <a:t>	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import java.util.Scanner;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Create a scanner and assign it to a variable:</a:t>
            </a:r>
            <a:br>
              <a:rPr lang="en-US" altLang="en-US" sz="2400" smtClean="0"/>
            </a:br>
            <a:r>
              <a:rPr lang="en-US" altLang="en-US" sz="2400" smtClean="0"/>
              <a:t>	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Scanner scanner = new Scanner(System.in);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The name of our scanner is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scanner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new Scanner(...)</a:t>
            </a:r>
            <a:r>
              <a:rPr lang="en-US" altLang="en-US" sz="2000" smtClean="0"/>
              <a:t> says to make a new one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System.in</a:t>
            </a:r>
            <a:r>
              <a:rPr lang="en-US" altLang="en-US" sz="2000" smtClean="0"/>
              <a:t> says the scanner is to take input from the keyboard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Next, it’s polite to tell the user what is expected:</a:t>
            </a:r>
            <a:br>
              <a:rPr lang="en-US" altLang="en-US" sz="2400" smtClean="0"/>
            </a:br>
            <a:r>
              <a:rPr lang="en-US" altLang="en-US" sz="2400" smtClean="0"/>
              <a:t>	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System.out.print("Enter a number:  ");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Finally, read in the number:</a:t>
            </a:r>
            <a:br>
              <a:rPr lang="en-US" altLang="en-US" sz="2400" smtClean="0"/>
            </a:br>
            <a:r>
              <a:rPr lang="en-US" altLang="en-US" sz="2400" smtClean="0"/>
              <a:t>	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myNumber = scanner.nextInt();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If you haven’t previously declared the variable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myNumber</a:t>
            </a:r>
            <a:r>
              <a:rPr lang="en-US" altLang="en-US" sz="2400" smtClean="0"/>
              <a:t>, you can do it when you read in the number:</a:t>
            </a:r>
            <a:br>
              <a:rPr lang="en-US" altLang="en-US" sz="2400" smtClean="0"/>
            </a:br>
            <a:r>
              <a:rPr lang="en-US" altLang="en-US" sz="2400" smtClean="0"/>
              <a:t>	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int myNumber = scanner.nextInt();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2790157E-BD60-4883-B0B0-4AC05499ADE4}" type="slidenum">
              <a:rPr lang="en-US" altLang="en-US" sz="1400" smtClean="0">
                <a:latin typeface="Arial" charset="0"/>
              </a:rPr>
              <a:pPr/>
              <a:t>14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Printing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There are two methods you can use for printing: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System.out.println(something);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This prints something and ends the line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System.out.print(something);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This prints something and </a:t>
            </a:r>
            <a:r>
              <a:rPr lang="en-US" altLang="en-US" i="1" smtClean="0"/>
              <a:t>doesn’t</a:t>
            </a:r>
            <a:r>
              <a:rPr lang="en-US" altLang="en-US" smtClean="0"/>
              <a:t> end the line (so the next thing you print will go on the same line)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These methods will print anything, but only one thing at a time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You can concatenate values of any type with the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+ </a:t>
            </a:r>
            <a:r>
              <a:rPr lang="en-US" altLang="en-US" smtClean="0"/>
              <a:t>operator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Example:</a:t>
            </a:r>
            <a:br>
              <a:rPr lang="en-US" altLang="en-US" smtClean="0"/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System.out.println("There are " + appleCount +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                         " apples and " + orangeCount +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                         " oranges.");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1BA9F972-5EC6-42B8-A57C-F86F18DF5968}" type="slidenum">
              <a:rPr lang="en-US" altLang="en-US" sz="1400" smtClean="0">
                <a:latin typeface="Arial" charset="0"/>
              </a:rPr>
              <a:pPr/>
              <a:t>15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Program to double a number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153400" cy="5181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import java.util.Scanner;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public class Doubler {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   public static void main(String[] args) {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       new Doubler().run();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   }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   private void run() {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       Scanner scanner;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       int number;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       int doubledNumber;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       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       scanner = new Scanner(System.in);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       System.out.print("Enter a number: ");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       number = scanner.nextInt();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       doubledNumber = 2 * number;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       System.out.println("Twice " + number +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                          " is " + doubledNumber);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    }</a:t>
            </a:r>
            <a:b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3365C354-8D75-474E-A360-3435154F95EF}" type="slidenum">
              <a:rPr lang="en-US" altLang="en-US" sz="1400" smtClean="0">
                <a:latin typeface="Arial" charset="0"/>
              </a:rPr>
              <a:pPr/>
              <a:t>16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Assignment statements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Values can be assigned to variables by </a:t>
            </a:r>
            <a:r>
              <a:rPr lang="en-US" altLang="en-US" smtClean="0">
                <a:solidFill>
                  <a:schemeClr val="tx2"/>
                </a:solidFill>
              </a:rPr>
              <a:t>assignment statements</a:t>
            </a:r>
            <a:endParaRPr lang="en-US" altLang="en-US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The syntax is:  </a:t>
            </a:r>
            <a:r>
              <a:rPr lang="en-US" altLang="en-US" i="1" smtClean="0">
                <a:solidFill>
                  <a:schemeClr val="bg2"/>
                </a:solidFill>
              </a:rPr>
              <a:t>variable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= </a:t>
            </a:r>
            <a:r>
              <a:rPr lang="en-US" altLang="en-US" i="1" smtClean="0">
                <a:solidFill>
                  <a:schemeClr val="bg2"/>
                </a:solidFill>
              </a:rPr>
              <a:t>expression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tx2"/>
                </a:solidFill>
              </a:rPr>
              <a:t>expression</a:t>
            </a:r>
            <a:r>
              <a:rPr lang="en-US" altLang="en-US" smtClean="0"/>
              <a:t> must be of the same type as the variable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The expression may be a simple value or it may involve computation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Examples: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name = "Dave";</a:t>
            </a:r>
            <a:endParaRPr lang="en-US" altLang="en-US" smtClean="0"/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count = count + 1;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area = (4.0 / 3.0) * 3.1416 * radius * radius;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isReadOnly = false;</a:t>
            </a:r>
            <a:endParaRPr lang="en-US" altLang="en-US" smtClean="0"/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When a variable is assigned a value, the old value is discarded and totally forgotten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3C5E8E1A-624E-4295-9B74-A94102934735}" type="slidenum">
              <a:rPr lang="en-US" altLang="en-US" sz="1400" smtClean="0">
                <a:latin typeface="Arial" charset="0"/>
              </a:rPr>
              <a:pPr/>
              <a:t>17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Methods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method is a named group of declarations and statements</a:t>
            </a:r>
          </a:p>
          <a:p>
            <a:pPr lvl="1" eaLnBrk="1" hangingPunct="1"/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void tellWhatYearItIs( ) {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int year = 2006;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System.out.println("Hello in " + year + "!");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  <a:p>
            <a:pPr eaLnBrk="1" hangingPunct="1"/>
            <a:r>
              <a:rPr lang="en-US" altLang="en-US" smtClean="0"/>
              <a:t>We “call,” or “invoke” a method by naming it in a statement:</a:t>
            </a:r>
          </a:p>
          <a:p>
            <a:pPr lvl="1" eaLnBrk="1" hangingPunct="1"/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tellWhatYearItIs( );</a:t>
            </a:r>
          </a:p>
          <a:p>
            <a:pPr lvl="1" eaLnBrk="1" hangingPunct="1"/>
            <a:r>
              <a:rPr lang="en-US" altLang="en-US" smtClean="0"/>
              <a:t>This should print out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Hello in 2006!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Method types and returns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400" smtClean="0"/>
              <a:t>Every method definition must specify a return type</a:t>
            </a:r>
          </a:p>
          <a:p>
            <a:pPr lvl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void</a:t>
            </a:r>
            <a:r>
              <a:rPr lang="en-US" altLang="en-US" sz="2000" smtClean="0"/>
              <a:t> if nothing is to be returned</a:t>
            </a:r>
          </a:p>
          <a:p>
            <a:r>
              <a:rPr lang="en-US" altLang="en-US" sz="2400" smtClean="0"/>
              <a:t>Every method parameter must be typed</a:t>
            </a:r>
          </a:p>
          <a:p>
            <a:r>
              <a:rPr lang="en-US" altLang="en-US" sz="2400" smtClean="0"/>
              <a:t>Example: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double average(int[] scores) { … }</a:t>
            </a:r>
          </a:p>
          <a:p>
            <a:pPr lvl="1"/>
            <a:r>
              <a:rPr lang="en-US" altLang="en-US" sz="2000" smtClean="0"/>
              <a:t>The return type is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double</a:t>
            </a:r>
            <a:r>
              <a:rPr lang="en-US" altLang="en-US" sz="2000" smtClean="0"/>
              <a:t>, the parameter type is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int[]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endParaRPr lang="en-US" altLang="en-US" sz="2000" smtClean="0">
              <a:solidFill>
                <a:schemeClr val="accent2"/>
              </a:solidFill>
              <a:latin typeface="Trebuchet MS" pitchFamily="34" charset="0"/>
            </a:endParaRPr>
          </a:p>
          <a:p>
            <a:r>
              <a:rPr lang="en-US" altLang="en-US" sz="2400" smtClean="0"/>
              <a:t>If a method returns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void </a:t>
            </a:r>
            <a:r>
              <a:rPr lang="en-US" altLang="en-US" sz="2400" smtClean="0"/>
              <a:t>(nothing), you </a:t>
            </a:r>
            <a:r>
              <a:rPr lang="en-US" altLang="en-US" sz="2400" i="1" smtClean="0"/>
              <a:t>may</a:t>
            </a:r>
            <a:r>
              <a:rPr lang="en-US" altLang="en-US" sz="2400" smtClean="0"/>
              <a:t> use plain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return </a:t>
            </a:r>
            <a:r>
              <a:rPr lang="en-US" altLang="en-US" sz="2400" smtClean="0"/>
              <a:t>statements in it</a:t>
            </a:r>
          </a:p>
          <a:p>
            <a:pPr lvl="1"/>
            <a:r>
              <a:rPr lang="en-US" altLang="en-US" sz="2000" smtClean="0"/>
              <a:t>If you reach the end of the method, it automatically returns</a:t>
            </a:r>
          </a:p>
          <a:p>
            <a:r>
              <a:rPr lang="en-US" altLang="en-US" sz="2400" smtClean="0"/>
              <a:t>If a method returns something other than void, you </a:t>
            </a:r>
            <a:r>
              <a:rPr lang="en-US" altLang="en-US" sz="2400" i="1" smtClean="0"/>
              <a:t>must</a:t>
            </a:r>
            <a:r>
              <a:rPr lang="en-US" altLang="en-US" sz="2400" smtClean="0"/>
              <a:t> supply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return </a:t>
            </a:r>
            <a:r>
              <a:rPr lang="en-US" altLang="en-US" sz="2400" smtClean="0"/>
              <a:t>statements that specify the value to be returned</a:t>
            </a:r>
          </a:p>
          <a:p>
            <a:r>
              <a:rPr lang="en-US" altLang="en-US" sz="2400" smtClean="0"/>
              <a:t>Example: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return sum / count;</a:t>
            </a:r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7E52D7B5-9AF9-411B-8EAA-E5084453A15B}" type="slidenum">
              <a:rPr lang="en-US" altLang="en-US" sz="1400" smtClean="0">
                <a:latin typeface="Arial" charset="0"/>
              </a:rPr>
              <a:pPr/>
              <a:t>18</a:t>
            </a:fld>
            <a:endParaRPr lang="en-US" altLang="en-US" sz="14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67CE7232-D236-40E4-8B7D-86853F550BB5}" type="slidenum">
              <a:rPr lang="en-US" altLang="en-US" sz="1400" smtClean="0">
                <a:latin typeface="Arial" charset="0"/>
              </a:rPr>
              <a:pPr/>
              <a:t>19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Method calls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/>
              <a:t>A </a:t>
            </a:r>
            <a:r>
              <a:rPr lang="en-US" altLang="en-US" sz="2400" smtClean="0">
                <a:solidFill>
                  <a:schemeClr val="tx2"/>
                </a:solidFill>
              </a:rPr>
              <a:t>method call</a:t>
            </a:r>
            <a:r>
              <a:rPr lang="en-US" altLang="en-US" sz="2400" smtClean="0"/>
              <a:t> is a request to an object to do something, or to compute a value</a:t>
            </a:r>
          </a:p>
          <a:p>
            <a:pPr lvl="1" eaLnBrk="1" hangingPunct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System.out.print(</a:t>
            </a:r>
            <a:r>
              <a:rPr lang="en-US" altLang="en-US" sz="2000" b="1" i="1" smtClean="0">
                <a:solidFill>
                  <a:schemeClr val="bg2"/>
                </a:solidFill>
              </a:rPr>
              <a:t>expression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)</a:t>
            </a:r>
            <a:r>
              <a:rPr lang="en-US" altLang="en-US" sz="2000" smtClean="0"/>
              <a:t> is a method call; you are asking the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System.out object</a:t>
            </a:r>
            <a:r>
              <a:rPr lang="en-US" altLang="en-US" sz="2000" smtClean="0"/>
              <a:t> to evaluate and display the </a:t>
            </a:r>
            <a:r>
              <a:rPr lang="en-US" altLang="en-US" sz="2000" b="1" i="1" smtClean="0">
                <a:solidFill>
                  <a:schemeClr val="bg2"/>
                </a:solidFill>
              </a:rPr>
              <a:t>expression</a:t>
            </a:r>
          </a:p>
          <a:p>
            <a:pPr eaLnBrk="1" hangingPunct="1"/>
            <a:r>
              <a:rPr lang="en-US" altLang="en-US" sz="2400" smtClean="0"/>
              <a:t>When you call a method, do </a:t>
            </a:r>
            <a:r>
              <a:rPr lang="en-US" altLang="en-US" sz="2400" i="1" smtClean="0"/>
              <a:t>not</a:t>
            </a:r>
            <a:r>
              <a:rPr lang="en-US" altLang="en-US" sz="2400" smtClean="0"/>
              <a:t> specify parameter </a:t>
            </a:r>
          </a:p>
          <a:p>
            <a:pPr lvl="1" eaLnBrk="1" hangingPunct="1"/>
            <a:r>
              <a:rPr lang="en-US" altLang="en-US" sz="2000" smtClean="0"/>
              <a:t>You must provide parameters of the type specified in the method definition</a:t>
            </a:r>
          </a:p>
          <a:p>
            <a:pPr eaLnBrk="1" hangingPunct="1"/>
            <a:r>
              <a:rPr lang="en-US" altLang="en-US" sz="2400" smtClean="0"/>
              <a:t>A method call may be used as a statement</a:t>
            </a:r>
          </a:p>
          <a:p>
            <a:pPr lvl="1" eaLnBrk="1" hangingPunct="1"/>
            <a:r>
              <a:rPr lang="en-US" altLang="en-US" sz="2000" smtClean="0"/>
              <a:t>Example: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System.out.print(2 * pi * radius);</a:t>
            </a:r>
          </a:p>
          <a:p>
            <a:pPr eaLnBrk="1" hangingPunct="1"/>
            <a:r>
              <a:rPr lang="en-US" altLang="en-US" sz="2400" smtClean="0"/>
              <a:t>Some method calls return a value, and those may be used as part of an expression</a:t>
            </a:r>
          </a:p>
          <a:p>
            <a:pPr lvl="1" eaLnBrk="1" hangingPunct="1"/>
            <a:r>
              <a:rPr lang="en-US" altLang="en-US" sz="2000" smtClean="0"/>
              <a:t>Example: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h = Math.sqrt(a * a + b * b);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Midterm was slightly tough. But if you are really struggling please do come to office hours</a:t>
            </a:r>
          </a:p>
          <a:p>
            <a:r>
              <a:rPr lang="en-US" dirty="0" smtClean="0"/>
              <a:t>Happy to meet outside office </a:t>
            </a:r>
            <a:r>
              <a:rPr lang="en-US" dirty="0" smtClean="0"/>
              <a:t>hours</a:t>
            </a:r>
          </a:p>
          <a:p>
            <a:r>
              <a:rPr lang="en-US" dirty="0" smtClean="0"/>
              <a:t>Please make sure all your assignments </a:t>
            </a:r>
            <a:r>
              <a:rPr lang="en-US" dirty="0" err="1" smtClean="0"/>
              <a:t>upto</a:t>
            </a:r>
            <a:r>
              <a:rPr lang="en-US" dirty="0" smtClean="0"/>
              <a:t> (and including) HW5 have some grade in Canvas</a:t>
            </a:r>
          </a:p>
          <a:p>
            <a:pPr lvl="1"/>
            <a:r>
              <a:rPr lang="en-US" dirty="0" smtClean="0"/>
              <a:t>If you joined the course late I should have filled in with the average</a:t>
            </a:r>
          </a:p>
          <a:p>
            <a:pPr lvl="1"/>
            <a:r>
              <a:rPr lang="en-US" dirty="0" smtClean="0"/>
              <a:t>If your partner withdrew (ugh!!!) please contact the partner and tell me the score. Cc me on the email so there is some semblance of legitimacy.`</a:t>
            </a:r>
            <a:endParaRPr lang="en-US" dirty="0" smtClean="0"/>
          </a:p>
          <a:p>
            <a:r>
              <a:rPr lang="en-US" dirty="0" smtClean="0"/>
              <a:t>Next assignment is going to be an individual assignment</a:t>
            </a:r>
          </a:p>
          <a:p>
            <a:r>
              <a:rPr lang="en-US" dirty="0" smtClean="0"/>
              <a:t>The result of the Piazza poll is …..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579A14-3263-4E9C-9E8A-6761EB6246E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8104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2CFDF7A4-CFE8-4DD0-BD07-648721DA2A1F}" type="slidenum">
              <a:rPr lang="en-US" altLang="en-US" sz="1400" smtClean="0">
                <a:latin typeface="Arial" charset="0"/>
              </a:rPr>
              <a:pPr/>
              <a:t>20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Organization of a class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 class may contain data declarations and methods (and constructors, which are like methods), but </a:t>
            </a:r>
            <a:r>
              <a:rPr lang="en-US" altLang="en-US" sz="2400" b="1" smtClean="0"/>
              <a:t>not</a:t>
            </a:r>
            <a:r>
              <a:rPr lang="en-US" altLang="en-US" sz="2400" smtClean="0"/>
              <a:t> statements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 method may contain (temporary) data declarations and statements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 common error: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class Example {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int variable ;                  </a:t>
            </a:r>
            <a:r>
              <a:rPr lang="en-US" altLang="en-US" smtClean="0">
                <a:solidFill>
                  <a:schemeClr val="accent1"/>
                </a:solidFill>
                <a:latin typeface="Trebuchet MS" pitchFamily="34" charset="0"/>
              </a:rPr>
              <a:t>// simple declaration is OK</a:t>
            </a:r>
            <a:endParaRPr lang="en-US" altLang="en-US" smtClean="0">
              <a:solidFill>
                <a:schemeClr val="accent2"/>
              </a:solidFill>
              <a:latin typeface="Trebuchet MS" pitchFamily="34" charset="0"/>
            </a:endParaRP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int anotherVariable= 5;  </a:t>
            </a:r>
            <a:r>
              <a:rPr lang="en-US" altLang="en-US" smtClean="0">
                <a:solidFill>
                  <a:schemeClr val="accent1"/>
                </a:solidFill>
                <a:latin typeface="Trebuchet MS" pitchFamily="34" charset="0"/>
              </a:rPr>
              <a:t>// declaration with initialization is OK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variable = 5;                  </a:t>
            </a:r>
            <a:r>
              <a:rPr lang="en-US" altLang="en-US" smtClean="0">
                <a:solidFill>
                  <a:schemeClr val="tx2"/>
                </a:solidFill>
                <a:latin typeface="Trebuchet MS" pitchFamily="34" charset="0"/>
              </a:rPr>
              <a:t>// statement! This is a syntax error</a:t>
            </a:r>
            <a:br>
              <a:rPr lang="en-US" altLang="en-US" smtClean="0">
                <a:solidFill>
                  <a:schemeClr val="tx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void someMethod( ) {</a:t>
            </a: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    int yetAnotherVariable; </a:t>
            </a:r>
            <a:r>
              <a:rPr lang="en-US" altLang="en-US" smtClean="0">
                <a:solidFill>
                  <a:schemeClr val="accent1"/>
                </a:solidFill>
                <a:latin typeface="Trebuchet MS" pitchFamily="34" charset="0"/>
              </a:rPr>
              <a:t>//declaration is OK</a:t>
            </a:r>
            <a:endParaRPr lang="en-US" altLang="en-US" smtClean="0">
              <a:solidFill>
                <a:schemeClr val="accent2"/>
              </a:solidFill>
              <a:latin typeface="Trebuchet MS" pitchFamily="34" charset="0"/>
            </a:endParaRPr>
          </a:p>
          <a:p>
            <a:pPr lvl="2" eaLnBrk="1" hangingPunct="1">
              <a:lnSpc>
                <a:spcPct val="90000"/>
              </a:lnSpc>
              <a:buFontTx/>
              <a:buChar char="•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    yetAnotherVariable = 5; </a:t>
            </a:r>
            <a:r>
              <a:rPr lang="en-US" altLang="en-US" smtClean="0">
                <a:solidFill>
                  <a:schemeClr val="accent1"/>
                </a:solidFill>
                <a:latin typeface="Trebuchet MS" pitchFamily="34" charset="0"/>
              </a:rPr>
              <a:t>// statement inside method is OK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  <a:endParaRPr lang="en-US" altLang="en-US" sz="2000" smtClean="0">
              <a:solidFill>
                <a:schemeClr val="accent2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68D963AD-EA24-4217-98E4-AE1037F507A5}" type="slidenum">
              <a:rPr lang="en-US" altLang="en-US" sz="1400" smtClean="0">
                <a:latin typeface="Arial" charset="0"/>
              </a:rPr>
              <a:pPr/>
              <a:t>21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Arithmetic expressions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45545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Arithmetic expressions may contain: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+ </a:t>
            </a:r>
            <a:r>
              <a:rPr lang="en-US" altLang="en-US" sz="2000" smtClean="0"/>
              <a:t>to indicate addition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- </a:t>
            </a:r>
            <a:r>
              <a:rPr lang="en-US" altLang="en-US" sz="2000" smtClean="0"/>
              <a:t>to indicate subtraction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* </a:t>
            </a:r>
            <a:r>
              <a:rPr lang="en-US" altLang="en-US" sz="2000" smtClean="0"/>
              <a:t>to indicate multiplication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/ </a:t>
            </a:r>
            <a:r>
              <a:rPr lang="en-US" altLang="en-US" sz="2000" smtClean="0"/>
              <a:t>to indicate division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b="1" smtClean="0">
                <a:solidFill>
                  <a:schemeClr val="accent2"/>
                </a:solidFill>
                <a:latin typeface="Trebuchet MS" pitchFamily="34" charset="0"/>
              </a:rPr>
              <a:t>%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</a:t>
            </a:r>
            <a:r>
              <a:rPr lang="en-US" altLang="en-US" sz="2000" smtClean="0"/>
              <a:t>to indicate remainder of a division (integers only)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 parentheses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( ) </a:t>
            </a:r>
            <a:r>
              <a:rPr lang="en-US" altLang="en-US" sz="2000" smtClean="0"/>
              <a:t>to indicate the order in which to do things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An operation involving two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  <a:r>
              <a:rPr lang="en-US" altLang="en-US" sz="2400" smtClean="0"/>
              <a:t>s results in an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When dividing one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  <a:r>
              <a:rPr lang="en-US" altLang="en-US" sz="2000" smtClean="0"/>
              <a:t> by another, the fractional part of the result is thrown away: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14 / 5</a:t>
            </a:r>
            <a:r>
              <a:rPr lang="en-US" altLang="en-US" sz="2000" smtClean="0"/>
              <a:t> gives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2</a:t>
            </a:r>
            <a:endParaRPr lang="en-US" alt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Any operation involving a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double</a:t>
            </a:r>
            <a:r>
              <a:rPr lang="en-US" altLang="en-US" sz="2400" smtClean="0"/>
              <a:t> results in a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double</a:t>
            </a:r>
            <a:r>
              <a:rPr lang="en-US" altLang="en-US" sz="2400" smtClean="0"/>
              <a:t>: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3.7 + 1 </a:t>
            </a:r>
            <a:r>
              <a:rPr lang="en-US" altLang="en-US" sz="2400" smtClean="0"/>
              <a:t>gives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4.7</a:t>
            </a:r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E4141728-9AF2-4EE1-9F8F-36E1C8CA06A5}" type="slidenum">
              <a:rPr lang="en-US" altLang="en-US" sz="1400" smtClean="0">
                <a:latin typeface="Arial" charset="0"/>
              </a:rPr>
              <a:pPr/>
              <a:t>22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Boolean expressions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1371600"/>
            <a:ext cx="4210050" cy="4953000"/>
          </a:xfrm>
        </p:spPr>
        <p:txBody>
          <a:bodyPr/>
          <a:lstStyle/>
          <a:p>
            <a:pPr eaLnBrk="1" hangingPunct="1"/>
            <a:r>
              <a:rPr lang="en-US" altLang="en-US" smtClean="0"/>
              <a:t>Arithmetic </a:t>
            </a:r>
            <a:r>
              <a:rPr lang="en-US" altLang="en-US" smtClean="0">
                <a:solidFill>
                  <a:schemeClr val="tx2"/>
                </a:solidFill>
              </a:rPr>
              <a:t>comparisons</a:t>
            </a:r>
            <a:r>
              <a:rPr lang="en-US" altLang="en-US" smtClean="0"/>
              <a:t> result in a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boolean</a:t>
            </a:r>
            <a:r>
              <a:rPr lang="en-US" altLang="en-US" smtClean="0"/>
              <a:t> value of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true</a:t>
            </a:r>
            <a:r>
              <a:rPr lang="en-US" altLang="en-US" smtClean="0"/>
              <a:t> or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false</a:t>
            </a:r>
          </a:p>
          <a:p>
            <a:pPr lvl="1" eaLnBrk="1" hangingPunct="1"/>
            <a:r>
              <a:rPr lang="en-US" altLang="en-US" smtClean="0"/>
              <a:t>There are six comparison operators:</a:t>
            </a:r>
          </a:p>
          <a:p>
            <a:pPr lvl="2" eaLnBrk="1" hangingPunct="1"/>
            <a:r>
              <a:rPr lang="en-US" altLang="en-US" sz="2400" b="1" smtClean="0">
                <a:solidFill>
                  <a:schemeClr val="accent2"/>
                </a:solidFill>
                <a:latin typeface="Trebuchet MS" pitchFamily="34" charset="0"/>
              </a:rPr>
              <a:t>&lt;</a:t>
            </a:r>
            <a:r>
              <a:rPr lang="en-US" altLang="en-US" smtClean="0"/>
              <a:t>	less than</a:t>
            </a:r>
          </a:p>
          <a:p>
            <a:pPr lvl="2" eaLnBrk="1" hangingPunct="1"/>
            <a:r>
              <a:rPr lang="en-US" altLang="en-US" sz="2400" b="1" smtClean="0">
                <a:solidFill>
                  <a:schemeClr val="accent2"/>
                </a:solidFill>
                <a:latin typeface="Trebuchet MS" pitchFamily="34" charset="0"/>
              </a:rPr>
              <a:t>&lt;=</a:t>
            </a:r>
            <a:r>
              <a:rPr lang="en-US" altLang="en-US" smtClean="0"/>
              <a:t>	less than or equals</a:t>
            </a:r>
          </a:p>
          <a:p>
            <a:pPr lvl="2" eaLnBrk="1" hangingPunct="1"/>
            <a:r>
              <a:rPr lang="en-US" altLang="en-US" sz="2400" b="1" smtClean="0">
                <a:solidFill>
                  <a:schemeClr val="accent2"/>
                </a:solidFill>
                <a:latin typeface="Trebuchet MS" pitchFamily="34" charset="0"/>
              </a:rPr>
              <a:t>&gt;</a:t>
            </a:r>
            <a:r>
              <a:rPr lang="en-US" altLang="en-US" smtClean="0"/>
              <a:t>	greater than</a:t>
            </a:r>
          </a:p>
          <a:p>
            <a:pPr lvl="2" eaLnBrk="1" hangingPunct="1"/>
            <a:r>
              <a:rPr lang="en-US" altLang="en-US" sz="2400" b="1" smtClean="0">
                <a:solidFill>
                  <a:schemeClr val="accent2"/>
                </a:solidFill>
                <a:latin typeface="Trebuchet MS" pitchFamily="34" charset="0"/>
              </a:rPr>
              <a:t>&gt;=</a:t>
            </a:r>
            <a:r>
              <a:rPr lang="en-US" altLang="en-US" smtClean="0"/>
              <a:t>	greater than or equals</a:t>
            </a:r>
          </a:p>
          <a:p>
            <a:pPr lvl="2" eaLnBrk="1" hangingPunct="1"/>
            <a:r>
              <a:rPr lang="en-US" altLang="en-US" sz="2400" b="1" smtClean="0">
                <a:solidFill>
                  <a:schemeClr val="accent2"/>
                </a:solidFill>
                <a:latin typeface="Trebuchet MS" pitchFamily="34" charset="0"/>
              </a:rPr>
              <a:t>==</a:t>
            </a:r>
            <a:r>
              <a:rPr lang="en-US" altLang="en-US" smtClean="0"/>
              <a:t>	equals</a:t>
            </a:r>
          </a:p>
          <a:p>
            <a:pPr lvl="2" eaLnBrk="1" hangingPunct="1"/>
            <a:r>
              <a:rPr lang="en-US" altLang="en-US" sz="2400" b="1" smtClean="0">
                <a:solidFill>
                  <a:schemeClr val="accent2"/>
                </a:solidFill>
                <a:latin typeface="Trebuchet MS" pitchFamily="34" charset="0"/>
              </a:rPr>
              <a:t>!=</a:t>
            </a:r>
            <a:r>
              <a:rPr lang="en-US" altLang="en-US" smtClean="0"/>
              <a:t>	not equals</a:t>
            </a:r>
          </a:p>
        </p:txBody>
      </p:sp>
      <p:sp>
        <p:nvSpPr>
          <p:cNvPr id="19461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371600"/>
            <a:ext cx="4419600" cy="5181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There are three </a:t>
            </a:r>
            <a:r>
              <a:rPr lang="en-US" altLang="en-US" smtClean="0">
                <a:solidFill>
                  <a:schemeClr val="tx2"/>
                </a:solidFill>
              </a:rPr>
              <a:t>boolean operators</a:t>
            </a:r>
            <a:r>
              <a:rPr lang="en-US" altLang="en-US" smtClean="0"/>
              <a:t>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&amp;&amp;</a:t>
            </a:r>
            <a:r>
              <a:rPr lang="en-US" altLang="en-US" smtClean="0"/>
              <a:t>  “and”--true only if both operands are true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||</a:t>
            </a:r>
            <a:r>
              <a:rPr lang="en-US" altLang="en-US" smtClean="0"/>
              <a:t>    “or”--true if either operand is true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!	 </a:t>
            </a:r>
            <a:r>
              <a:rPr lang="en-US" altLang="en-US" smtClean="0"/>
              <a:t>    “not”--reverses the truth value of its one operand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Example:</a:t>
            </a:r>
            <a:br>
              <a:rPr lang="en-US" altLang="en-US" smtClean="0"/>
            </a:br>
            <a:r>
              <a:rPr lang="en-US" altLang="en-US" smtClean="0"/>
              <a:t>    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(x &gt; 0) &amp;&amp; !(x &gt; 99)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“x is greater than zero and is not greater than 99”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C2DC3976-5CFA-4037-B108-AFD009642CC9}" type="slidenum">
              <a:rPr lang="en-US" altLang="en-US" sz="1400" smtClean="0">
                <a:latin typeface="Arial" charset="0"/>
              </a:rPr>
              <a:pPr/>
              <a:t>23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String concatenation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You can </a:t>
            </a:r>
            <a:r>
              <a:rPr lang="en-US" altLang="en-US" smtClean="0">
                <a:solidFill>
                  <a:schemeClr val="tx2"/>
                </a:solidFill>
              </a:rPr>
              <a:t>concatenate</a:t>
            </a:r>
            <a:r>
              <a:rPr lang="en-US" altLang="en-US" smtClean="0"/>
              <a:t> (join together) Strings with 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+</a:t>
            </a:r>
            <a:r>
              <a:rPr lang="en-US" altLang="en-US" smtClean="0"/>
              <a:t> operator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Example: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fullName = firstName + "  " + lastName;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In fact, you can concatenate any value with a String and that value will automatically be turned into a String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Example:</a:t>
            </a:r>
            <a:br>
              <a:rPr lang="en-US" altLang="en-US" smtClean="0"/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System.out.println("There are " + count + " apples.");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Be careful, because </a:t>
            </a:r>
            <a:r>
              <a:rPr lang="en-US" altLang="en-US" sz="2400" b="1" smtClean="0">
                <a:solidFill>
                  <a:schemeClr val="accent2"/>
                </a:solidFill>
                <a:latin typeface="Trebuchet MS" pitchFamily="34" charset="0"/>
              </a:rPr>
              <a:t>+</a:t>
            </a:r>
            <a:r>
              <a:rPr lang="en-US" altLang="en-US" smtClean="0"/>
              <a:t> also still means addition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int x = 3;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int y = 5;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System.out.println(x + y + " != " + x + y);</a:t>
            </a:r>
            <a:endParaRPr lang="en-US" altLang="en-US" smtClean="0"/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The above prints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8 != 35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“Addition” is done left to right--use parentheses to change the order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2C3D2199-D064-4254-92C6-0814E3394212}" type="slidenum">
              <a:rPr lang="en-US" altLang="en-US" sz="1400" smtClean="0">
                <a:latin typeface="Arial" charset="0"/>
              </a:rPr>
              <a:pPr/>
              <a:t>24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if</a:t>
            </a:r>
            <a:r>
              <a:rPr lang="en-US" altLang="en-US" smtClean="0"/>
              <a:t> statements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4864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An </a:t>
            </a:r>
            <a:r>
              <a:rPr lang="en-US" altLang="en-US" sz="2400" smtClean="0">
                <a:solidFill>
                  <a:schemeClr val="tx2"/>
                </a:solidFill>
              </a:rPr>
              <a:t>if statement</a:t>
            </a:r>
            <a:r>
              <a:rPr lang="en-US" altLang="en-US" sz="2400" smtClean="0"/>
              <a:t> lets you choose whether or not to execute one statement, based on a </a:t>
            </a:r>
            <a:r>
              <a:rPr lang="en-US" altLang="en-US" sz="2400" i="1" smtClean="0"/>
              <a:t>boolean</a:t>
            </a:r>
            <a:r>
              <a:rPr lang="en-US" altLang="en-US" sz="2400" smtClean="0"/>
              <a:t> condition</a:t>
            </a:r>
          </a:p>
          <a:p>
            <a:pPr lvl="1" eaLnBrk="1" hangingPunct="1"/>
            <a:r>
              <a:rPr lang="en-US" altLang="en-US" sz="2000" smtClean="0"/>
              <a:t>Syntax: 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if (</a:t>
            </a:r>
            <a:r>
              <a:rPr lang="en-US" altLang="en-US" sz="2000" i="1" smtClean="0">
                <a:solidFill>
                  <a:schemeClr val="bg2"/>
                </a:solidFill>
              </a:rPr>
              <a:t>boolean_condition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)</a:t>
            </a:r>
            <a:r>
              <a:rPr lang="en-US" altLang="en-US" sz="2000" smtClean="0">
                <a:solidFill>
                  <a:schemeClr val="accent2"/>
                </a:solidFill>
              </a:rPr>
              <a:t> </a:t>
            </a:r>
            <a:r>
              <a:rPr lang="en-US" altLang="en-US" sz="2000" i="1" smtClean="0">
                <a:solidFill>
                  <a:schemeClr val="bg2"/>
                </a:solidFill>
              </a:rPr>
              <a:t>statement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;</a:t>
            </a:r>
            <a:endParaRPr lang="en-US" altLang="en-US" sz="2000" smtClean="0">
              <a:solidFill>
                <a:schemeClr val="accent2"/>
              </a:solidFill>
            </a:endParaRPr>
          </a:p>
          <a:p>
            <a:pPr lvl="1" eaLnBrk="1" hangingPunct="1"/>
            <a:r>
              <a:rPr lang="en-US" altLang="en-US" sz="2000" smtClean="0"/>
              <a:t>Example:</a:t>
            </a:r>
            <a:br>
              <a:rPr lang="en-US" altLang="en-US" sz="2000" smtClean="0"/>
            </a:b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if (x &lt; 100) x = x + 1; </a:t>
            </a:r>
            <a:r>
              <a:rPr lang="en-US" altLang="en-US" sz="1800" smtClean="0">
                <a:solidFill>
                  <a:schemeClr val="accent1"/>
                </a:solidFill>
                <a:latin typeface="Trebuchet MS" pitchFamily="34" charset="0"/>
              </a:rPr>
              <a:t>// adds 1 to x, but only if x is less than 100</a:t>
            </a:r>
          </a:p>
          <a:p>
            <a:pPr lvl="1" eaLnBrk="1" hangingPunct="1"/>
            <a:r>
              <a:rPr lang="en-US" altLang="en-US" sz="2000" smtClean="0"/>
              <a:t>C programmers take note: The condition </a:t>
            </a:r>
            <a:r>
              <a:rPr lang="en-US" altLang="en-US" sz="2000" i="1" smtClean="0"/>
              <a:t>must</a:t>
            </a:r>
            <a:r>
              <a:rPr lang="en-US" altLang="en-US" sz="2000" smtClean="0"/>
              <a:t> be boolean</a:t>
            </a:r>
          </a:p>
          <a:p>
            <a:pPr eaLnBrk="1" hangingPunct="1"/>
            <a:r>
              <a:rPr lang="en-US" altLang="en-US" sz="2400" smtClean="0"/>
              <a:t>An if statement may have an optional </a:t>
            </a:r>
            <a:r>
              <a:rPr lang="en-US" altLang="en-US" sz="2400" smtClean="0">
                <a:solidFill>
                  <a:schemeClr val="tx2"/>
                </a:solidFill>
              </a:rPr>
              <a:t>else part</a:t>
            </a:r>
            <a:r>
              <a:rPr lang="en-US" altLang="en-US" sz="2400" smtClean="0"/>
              <a:t>, to be executed if the boolean condition is false</a:t>
            </a:r>
          </a:p>
          <a:p>
            <a:pPr lvl="1" eaLnBrk="1" hangingPunct="1"/>
            <a:r>
              <a:rPr lang="en-US" altLang="en-US" sz="2000" smtClean="0"/>
              <a:t>Syntax:</a:t>
            </a:r>
            <a:br>
              <a:rPr lang="en-US" altLang="en-US" sz="2000" smtClean="0"/>
            </a:br>
            <a:r>
              <a:rPr lang="en-US" altLang="en-US" sz="2000" smtClean="0"/>
              <a:t> 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if (</a:t>
            </a:r>
            <a:r>
              <a:rPr lang="en-US" altLang="en-US" sz="2000" i="1" smtClean="0">
                <a:solidFill>
                  <a:schemeClr val="bg2"/>
                </a:solidFill>
              </a:rPr>
              <a:t>boolean_condition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)</a:t>
            </a:r>
            <a:r>
              <a:rPr lang="en-US" altLang="en-US" sz="2000" smtClean="0">
                <a:solidFill>
                  <a:schemeClr val="accent2"/>
                </a:solidFill>
              </a:rPr>
              <a:t> </a:t>
            </a:r>
            <a:r>
              <a:rPr lang="en-US" altLang="en-US" sz="2000" i="1" smtClean="0">
                <a:solidFill>
                  <a:schemeClr val="bg2"/>
                </a:solidFill>
              </a:rPr>
              <a:t>statement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else </a:t>
            </a:r>
            <a:r>
              <a:rPr lang="en-US" altLang="en-US" sz="2000" i="1" smtClean="0">
                <a:solidFill>
                  <a:schemeClr val="bg2"/>
                </a:solidFill>
              </a:rPr>
              <a:t>statement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;</a:t>
            </a:r>
            <a:endParaRPr lang="en-US" altLang="en-US" sz="2000" smtClean="0">
              <a:solidFill>
                <a:schemeClr val="accent2"/>
              </a:solidFill>
            </a:endParaRPr>
          </a:p>
          <a:p>
            <a:pPr lvl="1" eaLnBrk="1" hangingPunct="1"/>
            <a:r>
              <a:rPr lang="en-US" altLang="en-US" sz="2000" smtClean="0"/>
              <a:t>Example:</a:t>
            </a:r>
            <a:br>
              <a:rPr lang="en-US" altLang="en-US" sz="2000" smtClean="0"/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if (x &gt;= 0 &amp;&amp; x &lt; limit) y = x / limit;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else System.out.println("x is out of range: " + x);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E3F6D097-2C6F-4F40-AD1A-74834D1D616B}" type="slidenum">
              <a:rPr lang="en-US" altLang="en-US" sz="1400" smtClean="0">
                <a:latin typeface="Arial" charset="0"/>
              </a:rPr>
              <a:pPr/>
              <a:t>25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Compound statements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Multiple statements can be grouped into a single statement by surrounding them with braces,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{  }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Example:</a:t>
            </a:r>
            <a:br>
              <a:rPr lang="en-US" altLang="en-US" sz="2400" smtClean="0"/>
            </a:br>
            <a:r>
              <a:rPr lang="en-US" altLang="en-US" sz="2400" smtClean="0"/>
              <a:t> 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if (score &gt; 100) {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 score = 100;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 System.out.println("score has been adjusted");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}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Unlike other statements, there is no semicolon after a compound statement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Braces can also be used around a single statement, or no statements at all (to form an “empty” statement)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It is good style to </a:t>
            </a:r>
            <a:r>
              <a:rPr lang="en-US" altLang="en-US" sz="2400" i="1" smtClean="0"/>
              <a:t>always</a:t>
            </a:r>
            <a:r>
              <a:rPr lang="en-US" altLang="en-US" sz="2400" smtClean="0"/>
              <a:t> use braces in the if part and else part of an if statement, even if the surround only a single statement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Indentation and spacing should be as shown in the above 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AABD5D98-46CC-4642-91D6-07606EBC4D65}" type="slidenum">
              <a:rPr lang="en-US" altLang="en-US" sz="1400" smtClean="0">
                <a:latin typeface="Arial" charset="0"/>
              </a:rPr>
              <a:pPr/>
              <a:t>26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while</a:t>
            </a:r>
            <a:r>
              <a:rPr lang="en-US" altLang="en-US" smtClean="0"/>
              <a:t> loops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574088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 </a:t>
            </a:r>
            <a:r>
              <a:rPr lang="en-US" altLang="en-US" sz="2400" smtClean="0">
                <a:solidFill>
                  <a:schemeClr val="tx2"/>
                </a:solidFill>
              </a:rPr>
              <a:t>while loop</a:t>
            </a:r>
            <a:r>
              <a:rPr lang="en-US" altLang="en-US" sz="2400" smtClean="0"/>
              <a:t> will execute the enclosed statement as long as a boolean condition remains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true</a:t>
            </a:r>
            <a:endParaRPr lang="en-US" altLang="en-US" sz="2400" smtClean="0"/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Syntax: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while (</a:t>
            </a:r>
            <a:r>
              <a:rPr lang="en-US" altLang="en-US" sz="2000" i="1" smtClean="0">
                <a:solidFill>
                  <a:schemeClr val="bg2"/>
                </a:solidFill>
              </a:rPr>
              <a:t>boolean_condition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)</a:t>
            </a:r>
            <a:r>
              <a:rPr lang="en-US" altLang="en-US" sz="2000" smtClean="0">
                <a:solidFill>
                  <a:schemeClr val="accent2"/>
                </a:solidFill>
              </a:rPr>
              <a:t> </a:t>
            </a:r>
            <a:r>
              <a:rPr lang="en-US" altLang="en-US" sz="2000" i="1" smtClean="0">
                <a:solidFill>
                  <a:schemeClr val="bg2"/>
                </a:solidFill>
              </a:rPr>
              <a:t>statement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Example:</a:t>
            </a:r>
            <a:br>
              <a:rPr lang="en-US" altLang="en-US" sz="2000" smtClean="0"/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n = 1;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while (n &lt; 5) {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    System.out.println(n + " squared is " + (n * n));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    n = n + 1;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}</a:t>
            </a:r>
            <a:endParaRPr lang="en-US" altLang="en-US" sz="1800" smtClean="0">
              <a:solidFill>
                <a:schemeClr val="accent1"/>
              </a:solidFill>
              <a:latin typeface="Trebuchet MS" pitchFamily="34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Result:</a:t>
            </a:r>
            <a:br>
              <a:rPr lang="en-US" altLang="en-US" sz="2000" smtClean="0"/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1 squared is 1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2 squared is 4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3 squared is 9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    4 squared is 16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C programmers take note: The condition </a:t>
            </a:r>
            <a:r>
              <a:rPr lang="en-US" altLang="en-US" sz="2000" i="1" smtClean="0"/>
              <a:t>must</a:t>
            </a:r>
            <a:r>
              <a:rPr lang="en-US" altLang="en-US" sz="2000" smtClean="0"/>
              <a:t> be boolean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tx2"/>
                </a:solidFill>
              </a:rPr>
              <a:t>Danger: </a:t>
            </a:r>
            <a:r>
              <a:rPr lang="en-US" altLang="en-US" sz="2400" smtClean="0"/>
              <a:t>If the condition never becomes false, the loop never exits, and the program never stops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9F1643FC-A713-4F95-9D61-1743C85A5D70}" type="slidenum">
              <a:rPr lang="en-US" altLang="en-US" sz="1400" smtClean="0">
                <a:latin typeface="Arial" charset="0"/>
              </a:rPr>
              <a:pPr/>
              <a:t>27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do-while</a:t>
            </a:r>
            <a:r>
              <a:rPr lang="en-US" altLang="en-US" smtClean="0"/>
              <a:t> loop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The syntax for 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do-while</a:t>
            </a:r>
            <a:r>
              <a:rPr lang="en-US" altLang="en-US" smtClean="0">
                <a:solidFill>
                  <a:schemeClr val="accent2"/>
                </a:solidFill>
              </a:rPr>
              <a:t> </a:t>
            </a:r>
            <a:r>
              <a:rPr lang="en-US" altLang="en-US" smtClean="0"/>
              <a:t>is:</a:t>
            </a:r>
          </a:p>
          <a:p>
            <a:pPr lvl="1">
              <a:buClr>
                <a:schemeClr val="tx1"/>
              </a:buClr>
              <a:buFontTx/>
              <a:buChar char=" 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do {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</a:rPr>
              <a:t>    </a:t>
            </a:r>
            <a:r>
              <a:rPr lang="en-US" altLang="en-US" b="1" i="1" smtClean="0">
                <a:solidFill>
                  <a:schemeClr val="hlink"/>
                </a:solidFill>
              </a:rPr>
              <a:t>…any number of statements…</a:t>
            </a:r>
            <a:r>
              <a:rPr lang="en-US" altLang="en-US" smtClean="0">
                <a:solidFill>
                  <a:schemeClr val="accent2"/>
                </a:solidFill>
              </a:rPr>
              <a:t/>
            </a:r>
            <a:br>
              <a:rPr lang="en-US" altLang="en-US" smtClean="0">
                <a:solidFill>
                  <a:schemeClr val="accent2"/>
                </a:solidFill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} while (</a:t>
            </a:r>
            <a:r>
              <a:rPr lang="en-US" altLang="en-US" b="1" i="1" smtClean="0">
                <a:solidFill>
                  <a:schemeClr val="hlink"/>
                </a:solidFill>
              </a:rPr>
              <a:t>condition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) ;</a:t>
            </a:r>
          </a:p>
          <a:p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while</a:t>
            </a:r>
            <a:r>
              <a:rPr lang="en-US" altLang="en-US" smtClean="0"/>
              <a:t> loop performs the test first, before executing the statement</a:t>
            </a:r>
          </a:p>
          <a:p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do-while</a:t>
            </a:r>
            <a:r>
              <a:rPr lang="en-US" altLang="en-US" smtClean="0"/>
              <a:t> statement performs the test </a:t>
            </a:r>
            <a:r>
              <a:rPr lang="en-US" altLang="en-US" i="1" smtClean="0"/>
              <a:t>afterwards</a:t>
            </a:r>
          </a:p>
          <a:p>
            <a:r>
              <a:rPr lang="en-US" altLang="en-US" smtClean="0"/>
              <a:t>As long as the test is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true</a:t>
            </a:r>
            <a:r>
              <a:rPr lang="en-US" altLang="en-US" smtClean="0"/>
              <a:t>, the statements in the loop are executed again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87F551FE-E1E0-45E1-80E2-8C93950C668E}" type="slidenum">
              <a:rPr lang="en-US" altLang="en-US" sz="1400" smtClean="0">
                <a:latin typeface="Arial" charset="0"/>
              </a:rPr>
              <a:pPr/>
              <a:t>28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increment operator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5800" cy="4408488"/>
          </a:xfrm>
        </p:spPr>
        <p:txBody>
          <a:bodyPr/>
          <a:lstStyle/>
          <a:p>
            <a:r>
              <a:rPr lang="en-US" altLang="en-US" sz="3600" smtClean="0">
                <a:solidFill>
                  <a:schemeClr val="accent2"/>
                </a:solidFill>
                <a:latin typeface="Trebuchet MS" pitchFamily="34" charset="0"/>
              </a:rPr>
              <a:t>++</a:t>
            </a:r>
            <a:r>
              <a:rPr lang="en-US" altLang="en-US" sz="3200" smtClean="0">
                <a:solidFill>
                  <a:schemeClr val="accent2"/>
                </a:solidFill>
              </a:rPr>
              <a:t> </a:t>
            </a:r>
            <a:r>
              <a:rPr lang="en-US" altLang="en-US" sz="3200" smtClean="0"/>
              <a:t>adds 1 to a variable</a:t>
            </a:r>
          </a:p>
          <a:p>
            <a:pPr lvl="1"/>
            <a:r>
              <a:rPr lang="en-US" altLang="en-US" sz="2800" smtClean="0"/>
              <a:t>It can be used as a statement by itself, or within an expression</a:t>
            </a:r>
          </a:p>
          <a:p>
            <a:pPr lvl="1"/>
            <a:r>
              <a:rPr lang="en-US" altLang="en-US" sz="2800" smtClean="0"/>
              <a:t>It can be put </a:t>
            </a:r>
            <a:r>
              <a:rPr lang="en-US" altLang="en-US" sz="2800" i="1" smtClean="0"/>
              <a:t>before</a:t>
            </a:r>
            <a:r>
              <a:rPr lang="en-US" altLang="en-US" sz="2800" smtClean="0"/>
              <a:t> or </a:t>
            </a:r>
            <a:r>
              <a:rPr lang="en-US" altLang="en-US" sz="2800" i="1" smtClean="0"/>
              <a:t>after</a:t>
            </a:r>
            <a:r>
              <a:rPr lang="en-US" altLang="en-US" sz="2800" smtClean="0"/>
              <a:t> a variable</a:t>
            </a:r>
          </a:p>
          <a:p>
            <a:pPr lvl="1"/>
            <a:r>
              <a:rPr lang="en-US" altLang="en-US" sz="2800" smtClean="0"/>
              <a:t>If before a variable (</a:t>
            </a:r>
            <a:r>
              <a:rPr lang="en-US" altLang="en-US" sz="2800" smtClean="0">
                <a:solidFill>
                  <a:schemeClr val="tx2"/>
                </a:solidFill>
              </a:rPr>
              <a:t>preincrement</a:t>
            </a:r>
            <a:r>
              <a:rPr lang="en-US" altLang="en-US" sz="2800" smtClean="0"/>
              <a:t>), it means to add one to the variable, then use the result</a:t>
            </a:r>
          </a:p>
          <a:p>
            <a:pPr lvl="1"/>
            <a:r>
              <a:rPr lang="en-US" altLang="en-US" sz="2800" smtClean="0"/>
              <a:t>If put after a variable (</a:t>
            </a:r>
            <a:r>
              <a:rPr lang="en-US" altLang="en-US" sz="2800" smtClean="0">
                <a:solidFill>
                  <a:schemeClr val="tx2"/>
                </a:solidFill>
              </a:rPr>
              <a:t>postincrement</a:t>
            </a:r>
            <a:r>
              <a:rPr lang="en-US" altLang="en-US" sz="2800" smtClean="0"/>
              <a:t>), it means to use the current value of the variable, then add one to the variable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1615023C-BE16-45DF-9A91-7EC8D00206F7}" type="slidenum">
              <a:rPr lang="en-US" altLang="en-US" sz="1400" smtClean="0">
                <a:latin typeface="Arial" charset="0"/>
              </a:rPr>
              <a:pPr/>
              <a:t>29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Examples of </a:t>
            </a:r>
            <a:r>
              <a:rPr lang="en-US" altLang="en-US" smtClean="0">
                <a:solidFill>
                  <a:schemeClr val="tx1"/>
                </a:solidFill>
              </a:rPr>
              <a:t>++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4203700" cy="4760913"/>
          </a:xfrm>
        </p:spPr>
        <p:txBody>
          <a:bodyPr/>
          <a:lstStyle/>
          <a:p>
            <a:pPr>
              <a:buClr>
                <a:srgbClr val="010000"/>
              </a:buClr>
              <a:buFontTx/>
              <a:buChar char=" "/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a = 5;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a++;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  <a:t>// a is now 6</a:t>
            </a:r>
            <a:b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</a:br>
            <a:endParaRPr lang="en-US" altLang="en-US" sz="2000" smtClean="0">
              <a:solidFill>
                <a:schemeClr val="accent1"/>
              </a:solidFill>
              <a:latin typeface="Trebuchet MS" pitchFamily="34" charset="0"/>
            </a:endParaRPr>
          </a:p>
          <a:p>
            <a:pPr>
              <a:buClr>
                <a:srgbClr val="010000"/>
              </a:buClr>
              <a:buFontTx/>
              <a:buChar char=" "/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b = 5;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++b;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  <a:t>// b is now 6</a:t>
            </a:r>
            <a:b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</a:br>
            <a:endParaRPr lang="en-US" altLang="en-US" sz="2000" smtClean="0">
              <a:solidFill>
                <a:schemeClr val="accent1"/>
              </a:solidFill>
              <a:latin typeface="Trebuchet MS" pitchFamily="34" charset="0"/>
            </a:endParaRPr>
          </a:p>
          <a:p>
            <a:pPr>
              <a:buClr>
                <a:srgbClr val="010000"/>
              </a:buClr>
              <a:buFontTx/>
              <a:buChar char=" "/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c = 5;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d = ++c;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  <a:t>// c is 6, d is 6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419600" y="1981200"/>
            <a:ext cx="4343400" cy="4191000"/>
          </a:xfrm>
        </p:spPr>
        <p:txBody>
          <a:bodyPr/>
          <a:lstStyle/>
          <a:p>
            <a:pPr>
              <a:buClr>
                <a:srgbClr val="FFFF99"/>
              </a:buClr>
              <a:buFontTx/>
              <a:buChar char=" "/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e = 5;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f = e++;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  <a:t>// e is 6, f is 5</a:t>
            </a:r>
            <a:b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</a:br>
            <a:endParaRPr lang="en-US" altLang="en-US" sz="2000" smtClean="0">
              <a:solidFill>
                <a:schemeClr val="accent1"/>
              </a:solidFill>
              <a:latin typeface="Trebuchet MS" pitchFamily="34" charset="0"/>
            </a:endParaRPr>
          </a:p>
          <a:p>
            <a:pPr>
              <a:buClr>
                <a:srgbClr val="FFFF99"/>
              </a:buClr>
              <a:buFontTx/>
              <a:buChar char=" "/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x = 10;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y = 100;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z = ++x + y++;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  <a:t>// x is 11, y is 101, z is 111</a:t>
            </a:r>
            <a:b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</a:br>
            <a:endParaRPr lang="en-US" altLang="en-US" sz="2000" smtClean="0">
              <a:solidFill>
                <a:schemeClr val="accent1"/>
              </a:solidFill>
              <a:latin typeface="Trebuchet MS" pitchFamily="34" charset="0"/>
            </a:endParaRPr>
          </a:p>
          <a:p>
            <a:endParaRPr lang="en-US" altLang="en-US" sz="2000" smtClean="0">
              <a:latin typeface="Trebuchet MS" pitchFamily="34" charset="0"/>
            </a:endParaRPr>
          </a:p>
        </p:txBody>
      </p:sp>
      <p:sp>
        <p:nvSpPr>
          <p:cNvPr id="14341" name="AutoShape 5"/>
          <p:cNvSpPr>
            <a:spLocks noChangeArrowheads="1"/>
          </p:cNvSpPr>
          <p:nvPr/>
        </p:nvSpPr>
        <p:spPr bwMode="auto">
          <a:xfrm>
            <a:off x="685800" y="5257800"/>
            <a:ext cx="4267200" cy="914400"/>
          </a:xfrm>
          <a:prstGeom prst="wedgeRectCallout">
            <a:avLst>
              <a:gd name="adj1" fmla="val 47588"/>
              <a:gd name="adj2" fmla="val -162806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/>
            <a:r>
              <a:rPr lang="en-US" altLang="en-US"/>
              <a:t>Confusing code is bad code, so this is very poor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43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bldLvl="5" autoUpdateAnimBg="0"/>
      <p:bldP spid="14340" grpId="0" build="p" bldLvl="4" autoUpdateAnimBg="0"/>
      <p:bldP spid="14341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Turn line numbers on the moment you install eclipse. </a:t>
            </a:r>
          </a:p>
          <a:p>
            <a:r>
              <a:rPr lang="en-US" dirty="0" smtClean="0"/>
              <a:t>Debugging with eclipse is a easier by using a debugger and I strongly encourage you to get used to it</a:t>
            </a:r>
          </a:p>
          <a:p>
            <a:pPr lvl="1"/>
            <a:r>
              <a:rPr lang="en-US" dirty="0" smtClean="0"/>
              <a:t>Print statements are still ok but this is the cooler faster way</a:t>
            </a:r>
          </a:p>
          <a:p>
            <a:pPr lvl="1"/>
            <a:r>
              <a:rPr lang="en-US" dirty="0" smtClean="0"/>
              <a:t>Debuggers are part of any IDE now so if you were to transition to C# or even used tools in Chrome/Firefox/IE you will be familiar with it</a:t>
            </a:r>
          </a:p>
          <a:p>
            <a:r>
              <a:rPr lang="en-US" dirty="0" smtClean="0"/>
              <a:t>Double click on the left margin to introduce a breakpoint</a:t>
            </a:r>
          </a:p>
          <a:p>
            <a:r>
              <a:rPr lang="en-US" dirty="0" smtClean="0"/>
              <a:t>Understand the meaning of step into, step over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579A14-3263-4E9C-9E8A-6761EB6246E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55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D484B7F3-E646-47E1-92C2-07F9C705C826}" type="slidenum">
              <a:rPr lang="en-US" altLang="en-US" sz="1400" smtClean="0">
                <a:latin typeface="Arial" charset="0"/>
              </a:rPr>
              <a:pPr/>
              <a:t>30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decrement operator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3600" smtClean="0">
                <a:solidFill>
                  <a:schemeClr val="accent2"/>
                </a:solidFill>
              </a:rPr>
              <a:t>-- </a:t>
            </a:r>
            <a:r>
              <a:rPr lang="en-US" altLang="en-US" sz="3200" smtClean="0"/>
              <a:t>subtracts 1 from a variable</a:t>
            </a:r>
          </a:p>
          <a:p>
            <a:pPr lvl="1"/>
            <a:r>
              <a:rPr lang="en-US" altLang="en-US" sz="2800" smtClean="0"/>
              <a:t>It can be used as a statement by itself, or within an expression</a:t>
            </a:r>
          </a:p>
          <a:p>
            <a:pPr lvl="1"/>
            <a:r>
              <a:rPr lang="en-US" altLang="en-US" sz="2800" smtClean="0"/>
              <a:t>It can be put </a:t>
            </a:r>
            <a:r>
              <a:rPr lang="en-US" altLang="en-US" sz="2800" i="1" smtClean="0"/>
              <a:t>before</a:t>
            </a:r>
            <a:r>
              <a:rPr lang="en-US" altLang="en-US" sz="2800" smtClean="0"/>
              <a:t> or </a:t>
            </a:r>
            <a:r>
              <a:rPr lang="en-US" altLang="en-US" sz="2800" i="1" smtClean="0"/>
              <a:t>after</a:t>
            </a:r>
            <a:r>
              <a:rPr lang="en-US" altLang="en-US" sz="2800" smtClean="0"/>
              <a:t> a variable</a:t>
            </a:r>
          </a:p>
          <a:p>
            <a:pPr lvl="1"/>
            <a:r>
              <a:rPr lang="en-US" altLang="en-US" sz="2800" smtClean="0"/>
              <a:t>If before a variable (</a:t>
            </a:r>
            <a:r>
              <a:rPr lang="en-US" altLang="en-US" sz="2800" smtClean="0">
                <a:solidFill>
                  <a:schemeClr val="tx2"/>
                </a:solidFill>
              </a:rPr>
              <a:t>predecrement</a:t>
            </a:r>
            <a:r>
              <a:rPr lang="en-US" altLang="en-US" sz="2800" smtClean="0"/>
              <a:t>), it means to subtract one from the variable, then use the result</a:t>
            </a:r>
          </a:p>
          <a:p>
            <a:pPr lvl="1"/>
            <a:r>
              <a:rPr lang="en-US" altLang="en-US" sz="2800" smtClean="0"/>
              <a:t>If put after a variable (</a:t>
            </a:r>
            <a:r>
              <a:rPr lang="en-US" altLang="en-US" sz="2800" smtClean="0">
                <a:solidFill>
                  <a:schemeClr val="tx2"/>
                </a:solidFill>
              </a:rPr>
              <a:t>postdecrement</a:t>
            </a:r>
            <a:r>
              <a:rPr lang="en-US" altLang="en-US" sz="2800" smtClean="0"/>
              <a:t>), it means to use the current value of the variable, then subtract one from the variable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C9E12EBB-C519-4CCD-9E10-A714981AF629}" type="slidenum">
              <a:rPr lang="en-US" altLang="en-US" sz="1400" smtClean="0">
                <a:latin typeface="Arial" charset="0"/>
              </a:rPr>
              <a:pPr/>
              <a:t>31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8675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Examples of </a:t>
            </a:r>
            <a:r>
              <a:rPr lang="en-US" altLang="en-US" smtClean="0">
                <a:solidFill>
                  <a:schemeClr val="tx1"/>
                </a:solidFill>
              </a:rPr>
              <a:t>--</a:t>
            </a:r>
          </a:p>
        </p:txBody>
      </p:sp>
      <p:sp>
        <p:nvSpPr>
          <p:cNvPr id="28676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4203700" cy="4760913"/>
          </a:xfrm>
        </p:spPr>
        <p:txBody>
          <a:bodyPr/>
          <a:lstStyle/>
          <a:p>
            <a:pPr>
              <a:buClr>
                <a:srgbClr val="010000"/>
              </a:buClr>
              <a:buFontTx/>
              <a:buChar char=" "/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a = 5;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a--;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  <a:t>// a is now 4</a:t>
            </a:r>
            <a:b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</a:br>
            <a:endParaRPr lang="en-US" altLang="en-US" sz="2000" smtClean="0">
              <a:solidFill>
                <a:schemeClr val="accent1"/>
              </a:solidFill>
              <a:latin typeface="Trebuchet MS" pitchFamily="34" charset="0"/>
            </a:endParaRPr>
          </a:p>
          <a:p>
            <a:pPr>
              <a:buClr>
                <a:srgbClr val="010000"/>
              </a:buClr>
              <a:buFontTx/>
              <a:buChar char=" "/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b = 5;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--b;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  <a:t>// b is now 4</a:t>
            </a:r>
            <a:b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</a:br>
            <a:endParaRPr lang="en-US" altLang="en-US" sz="2000" smtClean="0">
              <a:solidFill>
                <a:schemeClr val="accent1"/>
              </a:solidFill>
              <a:latin typeface="Trebuchet MS" pitchFamily="34" charset="0"/>
            </a:endParaRPr>
          </a:p>
          <a:p>
            <a:pPr>
              <a:buClr>
                <a:srgbClr val="010000"/>
              </a:buClr>
              <a:buFontTx/>
              <a:buChar char=" "/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c = 5;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d = --c;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  <a:t>// c is 4, d is 4</a:t>
            </a:r>
          </a:p>
        </p:txBody>
      </p:sp>
      <p:sp>
        <p:nvSpPr>
          <p:cNvPr id="28677" name="Rectangle 1028"/>
          <p:cNvSpPr>
            <a:spLocks noGrp="1" noChangeArrowheads="1"/>
          </p:cNvSpPr>
          <p:nvPr>
            <p:ph type="body" sz="half" idx="2"/>
          </p:nvPr>
        </p:nvSpPr>
        <p:spPr>
          <a:xfrm>
            <a:off x="4419600" y="1981200"/>
            <a:ext cx="4343400" cy="4191000"/>
          </a:xfrm>
        </p:spPr>
        <p:txBody>
          <a:bodyPr/>
          <a:lstStyle/>
          <a:p>
            <a:pPr>
              <a:buClr>
                <a:srgbClr val="FFFF99"/>
              </a:buClr>
              <a:buFontTx/>
              <a:buChar char=" "/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e = 5;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f = e--;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  <a:t>// e is 4, f is 5</a:t>
            </a:r>
            <a:b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</a:br>
            <a:endParaRPr lang="en-US" altLang="en-US" sz="2000" smtClean="0">
              <a:solidFill>
                <a:schemeClr val="accent1"/>
              </a:solidFill>
              <a:latin typeface="Trebuchet MS" pitchFamily="34" charset="0"/>
            </a:endParaRPr>
          </a:p>
          <a:p>
            <a:pPr>
              <a:buClr>
                <a:srgbClr val="FFFF99"/>
              </a:buClr>
              <a:buFontTx/>
              <a:buChar char=" "/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x = 10;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y = 100;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int z = --x + y--;</a:t>
            </a:r>
            <a:b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  <a:t>// x is 9, y is 99, z is 109</a:t>
            </a:r>
            <a:br>
              <a:rPr lang="en-US" altLang="en-US" sz="2000" smtClean="0">
                <a:solidFill>
                  <a:schemeClr val="accent1"/>
                </a:solidFill>
                <a:latin typeface="Trebuchet MS" pitchFamily="34" charset="0"/>
              </a:rPr>
            </a:br>
            <a:endParaRPr lang="en-US" altLang="en-US" sz="2000" smtClean="0">
              <a:solidFill>
                <a:schemeClr val="accent1"/>
              </a:solidFill>
              <a:latin typeface="Trebuchet MS" pitchFamily="34" charset="0"/>
            </a:endParaRPr>
          </a:p>
          <a:p>
            <a:endParaRPr lang="en-US" altLang="en-US" sz="2000" smtClean="0">
              <a:latin typeface="Trebuchet MS" pitchFamily="34" charset="0"/>
            </a:endParaRPr>
          </a:p>
        </p:txBody>
      </p:sp>
      <p:sp>
        <p:nvSpPr>
          <p:cNvPr id="17413" name="AutoShape 1029"/>
          <p:cNvSpPr>
            <a:spLocks noChangeArrowheads="1"/>
          </p:cNvSpPr>
          <p:nvPr/>
        </p:nvSpPr>
        <p:spPr bwMode="auto">
          <a:xfrm>
            <a:off x="685800" y="5257800"/>
            <a:ext cx="4419600" cy="914400"/>
          </a:xfrm>
          <a:prstGeom prst="wedgeRectCallout">
            <a:avLst>
              <a:gd name="adj1" fmla="val 43741"/>
              <a:gd name="adj2" fmla="val -161532"/>
            </a:avLst>
          </a:prstGeom>
          <a:noFill/>
          <a:ln w="19050">
            <a:solidFill>
              <a:schemeClr val="tx1"/>
            </a:solidFill>
            <a:miter lim="800000"/>
            <a:headEnd/>
            <a:tailEnd type="none" w="lg" len="lg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algn="ctr"/>
            <a:r>
              <a:rPr lang="en-US" altLang="en-US"/>
              <a:t>Confusing code is bad code, so this is very poor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3" grpId="0" animBg="1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0790BCC5-D48B-4675-802F-E25A7C99533B}" type="slidenum">
              <a:rPr lang="en-US" altLang="en-US" sz="1400" smtClean="0">
                <a:latin typeface="Arial" charset="0"/>
              </a:rPr>
              <a:pPr/>
              <a:t>32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for</a:t>
            </a:r>
            <a:r>
              <a:rPr lang="en-US" altLang="en-US" smtClean="0"/>
              <a:t> loop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for</a:t>
            </a:r>
            <a:r>
              <a:rPr lang="en-US" altLang="en-US" smtClean="0"/>
              <a:t> loop is complicated, but </a:t>
            </a:r>
            <a:r>
              <a:rPr lang="en-US" altLang="en-US" i="1" smtClean="0"/>
              <a:t>very</a:t>
            </a:r>
            <a:r>
              <a:rPr lang="en-US" altLang="en-US" smtClean="0"/>
              <a:t> handy</a:t>
            </a:r>
          </a:p>
          <a:p>
            <a:r>
              <a:rPr lang="en-US" altLang="en-US" smtClean="0"/>
              <a:t>Syntax:</a:t>
            </a:r>
          </a:p>
          <a:p>
            <a:pPr lvl="1">
              <a:buClr>
                <a:schemeClr val="tx1"/>
              </a:buClr>
              <a:buFontTx/>
              <a:buChar char=" 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for (</a:t>
            </a:r>
            <a:r>
              <a:rPr lang="en-US" altLang="en-US" b="1" i="1" smtClean="0">
                <a:solidFill>
                  <a:schemeClr val="hlink"/>
                </a:solidFill>
              </a:rPr>
              <a:t>initialize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; </a:t>
            </a:r>
            <a:r>
              <a:rPr lang="en-US" altLang="en-US" b="1" i="1" smtClean="0">
                <a:solidFill>
                  <a:schemeClr val="hlink"/>
                </a:solidFill>
              </a:rPr>
              <a:t>test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; </a:t>
            </a:r>
            <a:r>
              <a:rPr lang="en-US" altLang="en-US" b="1" i="1" smtClean="0">
                <a:solidFill>
                  <a:schemeClr val="hlink"/>
                </a:solidFill>
              </a:rPr>
              <a:t>increment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)</a:t>
            </a:r>
            <a:r>
              <a:rPr lang="en-US" altLang="en-US" smtClean="0">
                <a:solidFill>
                  <a:schemeClr val="accent2"/>
                </a:solidFill>
              </a:rPr>
              <a:t> </a:t>
            </a:r>
            <a:r>
              <a:rPr lang="en-US" altLang="en-US" b="1" i="1" smtClean="0">
                <a:solidFill>
                  <a:schemeClr val="hlink"/>
                </a:solidFill>
              </a:rPr>
              <a:t>statement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;</a:t>
            </a:r>
          </a:p>
          <a:p>
            <a:pPr lvl="1"/>
            <a:r>
              <a:rPr lang="en-US" altLang="en-US" smtClean="0"/>
              <a:t>Notice that there is no semicolon after the</a:t>
            </a:r>
            <a:r>
              <a:rPr lang="en-US" altLang="en-US" smtClean="0">
                <a:solidFill>
                  <a:schemeClr val="accent2"/>
                </a:solidFill>
              </a:rPr>
              <a:t> </a:t>
            </a:r>
            <a:r>
              <a:rPr lang="en-US" altLang="en-US" b="1" i="1" smtClean="0">
                <a:solidFill>
                  <a:schemeClr val="hlink"/>
                </a:solidFill>
              </a:rPr>
              <a:t>increment</a:t>
            </a:r>
          </a:p>
          <a:p>
            <a:r>
              <a:rPr lang="en-US" altLang="en-US" smtClean="0"/>
              <a:t>Execution:</a:t>
            </a:r>
          </a:p>
          <a:p>
            <a:pPr lvl="1"/>
            <a:r>
              <a:rPr lang="en-US" altLang="en-US" smtClean="0"/>
              <a:t>The </a:t>
            </a:r>
            <a:r>
              <a:rPr lang="en-US" altLang="en-US" b="1" i="1" smtClean="0">
                <a:solidFill>
                  <a:schemeClr val="hlink"/>
                </a:solidFill>
              </a:rPr>
              <a:t>initialize</a:t>
            </a:r>
            <a:r>
              <a:rPr lang="en-US" altLang="en-US" smtClean="0"/>
              <a:t> part is done first and only once</a:t>
            </a:r>
          </a:p>
          <a:p>
            <a:pPr lvl="1"/>
            <a:r>
              <a:rPr lang="en-US" altLang="en-US" smtClean="0"/>
              <a:t>The </a:t>
            </a:r>
            <a:r>
              <a:rPr lang="en-US" altLang="en-US" b="1" i="1" smtClean="0">
                <a:solidFill>
                  <a:schemeClr val="hlink"/>
                </a:solidFill>
              </a:rPr>
              <a:t>test</a:t>
            </a:r>
            <a:r>
              <a:rPr lang="en-US" altLang="en-US" smtClean="0"/>
              <a:t> is performed; as long as it is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true</a:t>
            </a:r>
            <a:r>
              <a:rPr lang="en-US" altLang="en-US" smtClean="0"/>
              <a:t>,</a:t>
            </a:r>
          </a:p>
          <a:p>
            <a:pPr lvl="2"/>
            <a:r>
              <a:rPr lang="en-US" altLang="en-US" sz="2400" smtClean="0"/>
              <a:t>The </a:t>
            </a:r>
            <a:r>
              <a:rPr lang="en-US" altLang="en-US" sz="2400" b="1" i="1" smtClean="0">
                <a:solidFill>
                  <a:schemeClr val="hlink"/>
                </a:solidFill>
              </a:rPr>
              <a:t>statement</a:t>
            </a:r>
            <a:r>
              <a:rPr lang="en-US" altLang="en-US" sz="2400" smtClean="0"/>
              <a:t> is executed</a:t>
            </a:r>
          </a:p>
          <a:p>
            <a:pPr lvl="2"/>
            <a:r>
              <a:rPr lang="en-US" altLang="en-US" sz="2400" smtClean="0"/>
              <a:t>The </a:t>
            </a:r>
            <a:r>
              <a:rPr lang="en-US" altLang="en-US" sz="2400" b="1" i="1" smtClean="0">
                <a:solidFill>
                  <a:schemeClr val="hlink"/>
                </a:solidFill>
              </a:rPr>
              <a:t>increment</a:t>
            </a:r>
            <a:r>
              <a:rPr lang="en-US" altLang="en-US" sz="2400" smtClean="0"/>
              <a:t> is executed</a:t>
            </a:r>
          </a:p>
          <a:p>
            <a:pPr lvl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750DEC44-135E-4532-BAE8-E0C09DD77551}" type="slidenum">
              <a:rPr lang="en-US" altLang="en-US" sz="1400" smtClean="0">
                <a:latin typeface="Arial" charset="0"/>
              </a:rPr>
              <a:pPr/>
              <a:t>33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Parts of the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for</a:t>
            </a:r>
            <a:r>
              <a:rPr lang="en-US" altLang="en-US" smtClean="0"/>
              <a:t> loop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8001000" cy="4114800"/>
          </a:xfrm>
        </p:spPr>
        <p:txBody>
          <a:bodyPr/>
          <a:lstStyle/>
          <a:p>
            <a:r>
              <a:rPr lang="en-US" altLang="en-US" i="1" smtClean="0"/>
              <a:t>Initialize:</a:t>
            </a:r>
            <a:r>
              <a:rPr lang="en-US" altLang="en-US" smtClean="0"/>
              <a:t> In this part you define the </a:t>
            </a:r>
            <a:r>
              <a:rPr lang="en-US" altLang="en-US" smtClean="0">
                <a:solidFill>
                  <a:schemeClr val="tx2"/>
                </a:solidFill>
              </a:rPr>
              <a:t>loop variable </a:t>
            </a:r>
            <a:r>
              <a:rPr lang="en-US" altLang="en-US" smtClean="0"/>
              <a:t>with an assignment statement, or with a declaration and initialization</a:t>
            </a:r>
          </a:p>
          <a:p>
            <a:pPr lvl="1"/>
            <a:r>
              <a:rPr lang="en-US" altLang="en-US" smtClean="0"/>
              <a:t>Examples: </a:t>
            </a:r>
            <a:r>
              <a:rPr lang="en-US" altLang="en-US" smtClean="0">
                <a:solidFill>
                  <a:schemeClr val="accent2"/>
                </a:solidFill>
              </a:rPr>
              <a:t>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i = 0        int i = 0        i = 0, j = k + 1</a:t>
            </a:r>
          </a:p>
          <a:p>
            <a:r>
              <a:rPr lang="en-US" altLang="en-US" i="1" smtClean="0"/>
              <a:t>Test, or condition:</a:t>
            </a:r>
            <a:r>
              <a:rPr lang="en-US" altLang="en-US" smtClean="0"/>
              <a:t> A boolean condition</a:t>
            </a:r>
          </a:p>
          <a:p>
            <a:pPr lvl="1"/>
            <a:r>
              <a:rPr lang="en-US" altLang="en-US" smtClean="0"/>
              <a:t>Just like in the other control statements we have used</a:t>
            </a:r>
          </a:p>
          <a:p>
            <a:r>
              <a:rPr lang="en-US" altLang="en-US" i="1" smtClean="0"/>
              <a:t>Increment:</a:t>
            </a:r>
            <a:r>
              <a:rPr lang="en-US" altLang="en-US" smtClean="0"/>
              <a:t> An assignment to the loop variable, or an application of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++</a:t>
            </a:r>
            <a:r>
              <a:rPr lang="en-US" altLang="en-US" smtClean="0"/>
              <a:t> or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--</a:t>
            </a:r>
            <a:r>
              <a:rPr lang="en-US" altLang="en-US" smtClean="0"/>
              <a:t> to the loop variable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D89D8386-E3C7-4E24-A37F-02352AE43D56}" type="slidenum">
              <a:rPr lang="en-US" altLang="en-US" sz="1400" smtClean="0">
                <a:latin typeface="Arial" charset="0"/>
              </a:rPr>
              <a:pPr/>
              <a:t>34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for</a:t>
            </a:r>
            <a:r>
              <a:rPr lang="en-US" altLang="en-US" smtClean="0"/>
              <a:t> loops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Print the numbers 1 through 10, and their squares:</a:t>
            </a:r>
          </a:p>
          <a:p>
            <a:pPr lvl="1">
              <a:buClr>
                <a:srgbClr val="FFFF99"/>
              </a:buClr>
              <a:buFontTx/>
              <a:buChar char=" 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for (int i = 1; i &lt; 11; i++) {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System.out.println(i + "  " + (i * i));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  <a:p>
            <a:r>
              <a:rPr lang="en-US" altLang="en-US" smtClean="0"/>
              <a:t>Print the squares of the first 100 integers, ten per line:</a:t>
            </a:r>
          </a:p>
          <a:p>
            <a:pPr lvl="1">
              <a:buClr>
                <a:srgbClr val="FFFF99"/>
              </a:buClr>
              <a:buFontTx/>
              <a:buChar char=" 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for (int i = 1; i &lt; 101; i++) {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System.out.print("  " + (i * i));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if (i % 10 == 0) System.out.println();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C6B117BC-DB8E-4A3D-91F4-2E7F8F5F4E14}" type="slidenum">
              <a:rPr lang="en-US" altLang="en-US" sz="1400" smtClean="0">
                <a:latin typeface="Arial" charset="0"/>
              </a:rPr>
              <a:pPr/>
              <a:t>35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1138238" y="381000"/>
            <a:ext cx="8005762" cy="685800"/>
          </a:xfrm>
        </p:spPr>
        <p:txBody>
          <a:bodyPr/>
          <a:lstStyle/>
          <a:p>
            <a:r>
              <a:rPr lang="en-US" altLang="en-US" smtClean="0"/>
              <a:t>Example: Multiplication table</a:t>
            </a:r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685800" y="1454150"/>
            <a:ext cx="7848600" cy="410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 public static void main(String[] args) {</a:t>
            </a:r>
            <a:br>
              <a:rPr lang="en-US" altLang="en-US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        for (int i = 1; i &lt; 11; i++) {</a:t>
            </a:r>
            <a:br>
              <a:rPr lang="en-US" altLang="en-US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            for (int j = 1; j &lt; 11; j++) {</a:t>
            </a:r>
            <a:br>
              <a:rPr lang="en-US" altLang="en-US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                int product = i * j;</a:t>
            </a:r>
            <a:br>
              <a:rPr lang="en-US" altLang="en-US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                if (product &lt; 10)</a:t>
            </a:r>
            <a:br>
              <a:rPr lang="en-US" altLang="en-US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                       System.out.print("   " + product);</a:t>
            </a:r>
            <a:br>
              <a:rPr lang="en-US" altLang="en-US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                else System.out.print("  " + product);</a:t>
            </a:r>
            <a:br>
              <a:rPr lang="en-US" altLang="en-US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            }</a:t>
            </a:r>
            <a:br>
              <a:rPr lang="en-US" altLang="en-US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            System.out.println();</a:t>
            </a:r>
            <a:br>
              <a:rPr lang="en-US" altLang="en-US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        }</a:t>
            </a:r>
            <a:br>
              <a:rPr lang="en-US" altLang="en-US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>
                <a:solidFill>
                  <a:schemeClr val="accent2"/>
                </a:solidFill>
                <a:latin typeface="Trebuchet MS" pitchFamily="34" charset="0"/>
              </a:rPr>
              <a:t>  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939EB24C-2274-4B3F-BBD8-EFF07A59F33F}" type="slidenum">
              <a:rPr lang="en-US" altLang="en-US" sz="1400" smtClean="0">
                <a:latin typeface="Arial" charset="0"/>
              </a:rPr>
              <a:pPr/>
              <a:t>36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When do you use each loop?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77200" cy="4267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Use 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for</a:t>
            </a:r>
            <a:r>
              <a:rPr lang="en-US" altLang="en-US" smtClean="0"/>
              <a:t> loop if you know ahead of time how many times you want to go through the loop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Example: Stepping through an array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Example: Print a 12-month calendar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Use 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while</a:t>
            </a:r>
            <a:r>
              <a:rPr lang="en-US" altLang="en-US" smtClean="0"/>
              <a:t> loop in almost all other cases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Example: Compute the next step in an approximation until you get close enough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Use 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do-while</a:t>
            </a:r>
            <a:r>
              <a:rPr lang="en-US" altLang="en-US" smtClean="0"/>
              <a:t> loop if you must go through the loop at least once before it makes sense to do the test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Example: Ask for the password until user gets it right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DC93109A-D6CE-4509-9F84-700879249F1B}" type="slidenum">
              <a:rPr lang="en-US" altLang="en-US" sz="1400" smtClean="0">
                <a:latin typeface="Arial" charset="0"/>
              </a:rPr>
              <a:pPr/>
              <a:t>37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3481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break</a:t>
            </a:r>
            <a:r>
              <a:rPr lang="en-US" altLang="en-US" smtClean="0"/>
              <a:t> statement</a:t>
            </a:r>
          </a:p>
        </p:txBody>
      </p:sp>
      <p:sp>
        <p:nvSpPr>
          <p:cNvPr id="3482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Inside any loop, 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break</a:t>
            </a:r>
            <a:r>
              <a:rPr lang="en-US" altLang="en-US" smtClean="0"/>
              <a:t> statement will immediately get you out of the loop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If you are in nested loops,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break</a:t>
            </a:r>
            <a:r>
              <a:rPr lang="en-US" altLang="en-US" smtClean="0"/>
              <a:t> gets you out of the </a:t>
            </a:r>
            <a:r>
              <a:rPr lang="en-US" altLang="en-US" i="1" smtClean="0"/>
              <a:t>innermost</a:t>
            </a:r>
            <a:r>
              <a:rPr lang="en-US" altLang="en-US" smtClean="0"/>
              <a:t> loop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It doesn’t make any sense to break out of a loop unconditionally—you should do it only as the result of an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if</a:t>
            </a:r>
            <a:r>
              <a:rPr lang="en-US" altLang="en-US" smtClean="0"/>
              <a:t> test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Example:</a:t>
            </a:r>
          </a:p>
          <a:p>
            <a:pPr lvl="1"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for (int i = 1; i &lt;= 12; i++) {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if (badEgg(i)) break;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}  </a:t>
            </a:r>
            <a:r>
              <a:rPr lang="en-US" altLang="en-US" smtClean="0"/>
              <a:t>      </a:t>
            </a:r>
          </a:p>
          <a:p>
            <a:pPr>
              <a:lnSpc>
                <a:spcPct val="90000"/>
              </a:lnSpc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break</a:t>
            </a:r>
            <a:r>
              <a:rPr lang="en-US" altLang="en-US" smtClean="0"/>
              <a:t> is not the normal way to leave a loop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Use it when necessary, but don’t overuse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C492A254-B22D-4F24-A119-448ED309B5C3}" type="slidenum">
              <a:rPr lang="en-US" altLang="en-US" sz="1400" smtClean="0">
                <a:latin typeface="Arial" charset="0"/>
              </a:rPr>
              <a:pPr/>
              <a:t>38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continue</a:t>
            </a:r>
            <a:r>
              <a:rPr lang="en-US" altLang="en-US" smtClean="0"/>
              <a:t> statement</a:t>
            </a:r>
          </a:p>
        </p:txBody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Inside any loop, 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continue</a:t>
            </a:r>
            <a:r>
              <a:rPr lang="en-US" altLang="en-US" smtClean="0"/>
              <a:t> statement will start the next pass through the loop</a:t>
            </a:r>
          </a:p>
          <a:p>
            <a:pPr lvl="1"/>
            <a:r>
              <a:rPr lang="en-US" altLang="en-US" smtClean="0"/>
              <a:t>In a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while</a:t>
            </a:r>
            <a:r>
              <a:rPr lang="en-US" altLang="en-US" smtClean="0"/>
              <a:t> or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do-while</a:t>
            </a:r>
            <a:r>
              <a:rPr lang="en-US" altLang="en-US" smtClean="0"/>
              <a:t> loop, 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continue</a:t>
            </a:r>
            <a:r>
              <a:rPr lang="en-US" altLang="en-US" smtClean="0"/>
              <a:t> statement will bring you to the test</a:t>
            </a:r>
          </a:p>
          <a:p>
            <a:pPr lvl="1"/>
            <a:r>
              <a:rPr lang="en-US" altLang="en-US" smtClean="0"/>
              <a:t>In a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for</a:t>
            </a:r>
            <a:r>
              <a:rPr lang="en-US" altLang="en-US" smtClean="0"/>
              <a:t> loop, 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continue</a:t>
            </a:r>
            <a:r>
              <a:rPr lang="en-US" altLang="en-US" smtClean="0"/>
              <a:t> statement will bring you to the increment, </a:t>
            </a:r>
            <a:r>
              <a:rPr lang="en-US" altLang="en-US" i="1" smtClean="0"/>
              <a:t>then</a:t>
            </a:r>
            <a:r>
              <a:rPr lang="en-US" altLang="en-US" smtClean="0"/>
              <a:t> to the test</a:t>
            </a:r>
          </a:p>
          <a:p>
            <a:pPr>
              <a:buFont typeface="Wingdings" pitchFamily="2" charset="2"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D521EE26-0B17-4047-B1DB-90780D86ABDE}" type="slidenum">
              <a:rPr lang="en-US" altLang="en-US" sz="1400" smtClean="0">
                <a:latin typeface="Arial" charset="0"/>
              </a:rPr>
              <a:pPr/>
              <a:t>39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Multiway decisions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5800" cy="4760913"/>
          </a:xfrm>
        </p:spPr>
        <p:txBody>
          <a:bodyPr/>
          <a:lstStyle/>
          <a:p>
            <a:r>
              <a:rPr lang="en-US" altLang="en-US" smtClean="0"/>
              <a:t>The</a:t>
            </a:r>
            <a:r>
              <a:rPr lang="en-US" altLang="en-US" smtClean="0">
                <a:solidFill>
                  <a:srgbClr val="FFFF99"/>
                </a:solidFill>
              </a:rPr>
              <a:t>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if-else</a:t>
            </a:r>
            <a:r>
              <a:rPr lang="en-US" altLang="en-US" smtClean="0">
                <a:solidFill>
                  <a:srgbClr val="FFFF99"/>
                </a:solidFill>
              </a:rPr>
              <a:t> </a:t>
            </a:r>
            <a:r>
              <a:rPr lang="en-US" altLang="en-US" smtClean="0"/>
              <a:t>statement chooses one of two statements, based on the value of a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boolean</a:t>
            </a:r>
            <a:r>
              <a:rPr lang="en-US" altLang="en-US" smtClean="0">
                <a:solidFill>
                  <a:srgbClr val="FFFF99"/>
                </a:solidFill>
                <a:latin typeface="Trebuchet MS" pitchFamily="34" charset="0"/>
              </a:rPr>
              <a:t> </a:t>
            </a:r>
            <a:r>
              <a:rPr lang="en-US" altLang="en-US" smtClean="0"/>
              <a:t>expression</a:t>
            </a:r>
          </a:p>
          <a:p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switch</a:t>
            </a:r>
            <a:r>
              <a:rPr lang="en-US" altLang="en-US" smtClean="0"/>
              <a:t> statement chooses one of several statements, based on the value on an integer (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int</a:t>
            </a:r>
            <a:r>
              <a:rPr lang="en-US" altLang="en-US" smtClean="0"/>
              <a:t>,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byte</a:t>
            </a:r>
            <a:r>
              <a:rPr lang="en-US" altLang="en-US" smtClean="0"/>
              <a:t>,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short</a:t>
            </a:r>
            <a:r>
              <a:rPr lang="en-US" altLang="en-US" smtClean="0"/>
              <a:t>, or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long</a:t>
            </a:r>
            <a:r>
              <a:rPr lang="en-US" altLang="en-US" smtClean="0"/>
              <a:t>) or a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char</a:t>
            </a:r>
            <a:r>
              <a:rPr lang="en-US" altLang="en-US" smtClean="0">
                <a:solidFill>
                  <a:srgbClr val="FFFF99"/>
                </a:solidFill>
                <a:latin typeface="Trebuchet MS" pitchFamily="34" charset="0"/>
              </a:rPr>
              <a:t> </a:t>
            </a:r>
            <a:r>
              <a:rPr lang="en-US" altLang="en-US" smtClean="0"/>
              <a:t>expression</a:t>
            </a:r>
          </a:p>
          <a:p>
            <a:pPr lvl="1"/>
            <a:r>
              <a:rPr lang="en-US" altLang="en-US" smtClean="0"/>
              <a:t>Since Java 5, the value can also be an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enum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to Java translation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http://www.cis.upenn.edu/~</a:t>
            </a:r>
            <a:r>
              <a:rPr lang="en-US" dirty="0" smtClean="0">
                <a:hlinkClick r:id="rId2"/>
              </a:rPr>
              <a:t>matuszek/cit590-2013/Pages/python-to-java.html</a:t>
            </a:r>
            <a:endParaRPr lang="en-US" dirty="0" smtClean="0"/>
          </a:p>
          <a:p>
            <a:r>
              <a:rPr lang="en-US" dirty="0" smtClean="0"/>
              <a:t>Cards.py and Deck.py being translated to </a:t>
            </a:r>
            <a:r>
              <a:rPr lang="en-US" dirty="0" smtClean="0"/>
              <a:t>Java </a:t>
            </a:r>
          </a:p>
          <a:p>
            <a:pPr lvl="1"/>
            <a:r>
              <a:rPr lang="en-US" dirty="0" smtClean="0"/>
              <a:t>I have not had time to do this yet, but will </a:t>
            </a:r>
            <a:r>
              <a:rPr lang="en-US" smtClean="0"/>
              <a:t>by the end of the week</a:t>
            </a:r>
            <a:r>
              <a:rPr lang="en-US" smtClean="0"/>
              <a:t>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E579A14-3263-4E9C-9E8A-6761EB6246E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56041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82A26F41-FBAD-4857-991B-020A0CBB068E}" type="slidenum">
              <a:rPr lang="en-US" altLang="en-US" sz="1400" smtClean="0">
                <a:latin typeface="Arial" charset="0"/>
              </a:rPr>
              <a:pPr/>
              <a:t>40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378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Syntax of the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switch</a:t>
            </a:r>
            <a:r>
              <a:rPr lang="en-US" altLang="en-US" smtClean="0"/>
              <a:t> statement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4370388" cy="5105400"/>
          </a:xfrm>
        </p:spPr>
        <p:txBody>
          <a:bodyPr/>
          <a:lstStyle/>
          <a:p>
            <a:r>
              <a:rPr lang="en-US" altLang="en-US" sz="2400" smtClean="0"/>
              <a:t>The syntax is:</a:t>
            </a:r>
          </a:p>
          <a:p>
            <a:pPr lvl="1">
              <a:buClr>
                <a:schemeClr val="tx1"/>
              </a:buClr>
              <a:buFontTx/>
              <a:buChar char=" 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switch (</a:t>
            </a:r>
            <a:r>
              <a:rPr lang="en-US" altLang="en-US" b="1" i="1" smtClean="0">
                <a:solidFill>
                  <a:schemeClr val="hlink"/>
                </a:solidFill>
              </a:rPr>
              <a:t>expression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) {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</a:rPr>
              <a:t>   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case </a:t>
            </a:r>
            <a:r>
              <a:rPr lang="en-US" altLang="en-US" b="1" i="1" smtClean="0">
                <a:solidFill>
                  <a:schemeClr val="hlink"/>
                </a:solidFill>
              </a:rPr>
              <a:t>value1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:</a:t>
            </a:r>
            <a:r>
              <a:rPr lang="en-US" altLang="en-US" i="1" smtClean="0">
                <a:solidFill>
                  <a:schemeClr val="accent2"/>
                </a:solidFill>
              </a:rPr>
              <a:t/>
            </a:r>
            <a:br>
              <a:rPr lang="en-US" altLang="en-US" i="1" smtClean="0">
                <a:solidFill>
                  <a:schemeClr val="accent2"/>
                </a:solidFill>
              </a:rPr>
            </a:br>
            <a:r>
              <a:rPr lang="en-US" altLang="en-US" i="1" smtClean="0">
                <a:solidFill>
                  <a:schemeClr val="accent2"/>
                </a:solidFill>
              </a:rPr>
              <a:t>        </a:t>
            </a:r>
            <a:r>
              <a:rPr lang="en-US" altLang="en-US" b="1" i="1" smtClean="0">
                <a:solidFill>
                  <a:schemeClr val="hlink"/>
                </a:solidFill>
              </a:rPr>
              <a:t>statements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;</a:t>
            </a:r>
            <a:r>
              <a:rPr lang="en-US" altLang="en-US" i="1" smtClean="0">
                <a:solidFill>
                  <a:schemeClr val="accent2"/>
                </a:solidFill>
              </a:rPr>
              <a:t/>
            </a:r>
            <a:br>
              <a:rPr lang="en-US" altLang="en-US" i="1" smtClean="0">
                <a:solidFill>
                  <a:schemeClr val="accent2"/>
                </a:solidFill>
              </a:rPr>
            </a:br>
            <a:r>
              <a:rPr lang="en-US" altLang="en-US" i="1" smtClean="0">
                <a:solidFill>
                  <a:schemeClr val="accent2"/>
                </a:solidFill>
              </a:rPr>
              <a:t>       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break ; </a:t>
            </a:r>
            <a:r>
              <a:rPr lang="en-US" altLang="en-US" i="1" smtClean="0">
                <a:solidFill>
                  <a:schemeClr val="accent2"/>
                </a:solidFill>
              </a:rPr>
              <a:t/>
            </a:r>
            <a:br>
              <a:rPr lang="en-US" altLang="en-US" i="1" smtClean="0">
                <a:solidFill>
                  <a:schemeClr val="accent2"/>
                </a:solidFill>
              </a:rPr>
            </a:br>
            <a:r>
              <a:rPr lang="en-US" altLang="en-US" i="1" smtClean="0">
                <a:solidFill>
                  <a:schemeClr val="accent2"/>
                </a:solidFill>
              </a:rPr>
              <a:t>   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case </a:t>
            </a:r>
            <a:r>
              <a:rPr lang="en-US" altLang="en-US" b="1" i="1" smtClean="0">
                <a:solidFill>
                  <a:schemeClr val="hlink"/>
                </a:solidFill>
              </a:rPr>
              <a:t>value2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:</a:t>
            </a:r>
            <a:r>
              <a:rPr lang="en-US" altLang="en-US" i="1" smtClean="0">
                <a:solidFill>
                  <a:schemeClr val="accent2"/>
                </a:solidFill>
              </a:rPr>
              <a:t/>
            </a:r>
            <a:br>
              <a:rPr lang="en-US" altLang="en-US" i="1" smtClean="0">
                <a:solidFill>
                  <a:schemeClr val="accent2"/>
                </a:solidFill>
              </a:rPr>
            </a:br>
            <a:r>
              <a:rPr lang="en-US" altLang="en-US" i="1" smtClean="0">
                <a:solidFill>
                  <a:schemeClr val="accent2"/>
                </a:solidFill>
              </a:rPr>
              <a:t>        </a:t>
            </a:r>
            <a:r>
              <a:rPr lang="en-US" altLang="en-US" b="1" i="1" smtClean="0">
                <a:solidFill>
                  <a:schemeClr val="hlink"/>
                </a:solidFill>
              </a:rPr>
              <a:t>statements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;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i="1" smtClean="0">
                <a:solidFill>
                  <a:schemeClr val="accent2"/>
                </a:solidFill>
              </a:rPr>
              <a:t>       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break ; 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r>
              <a:rPr lang="en-US" altLang="en-US" b="1" i="1" smtClean="0">
                <a:solidFill>
                  <a:schemeClr val="hlink"/>
                </a:solidFill>
              </a:rPr>
              <a:t>...(more cases)...</a:t>
            </a:r>
            <a:br>
              <a:rPr lang="en-US" altLang="en-US" b="1" i="1" smtClean="0">
                <a:solidFill>
                  <a:schemeClr val="hlink"/>
                </a:solidFill>
              </a:rPr>
            </a:br>
            <a:r>
              <a:rPr lang="en-US" altLang="en-US" i="1" smtClean="0">
                <a:solidFill>
                  <a:schemeClr val="accent2"/>
                </a:solidFill>
              </a:rPr>
              <a:t>   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default :</a:t>
            </a:r>
            <a:b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i="1" smtClean="0">
                <a:solidFill>
                  <a:schemeClr val="accent2"/>
                </a:solidFill>
              </a:rPr>
              <a:t>        </a:t>
            </a:r>
            <a:r>
              <a:rPr lang="en-US" altLang="en-US" b="1" i="1" smtClean="0">
                <a:solidFill>
                  <a:schemeClr val="hlink"/>
                </a:solidFill>
              </a:rPr>
              <a:t>statements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;</a:t>
            </a:r>
            <a:r>
              <a:rPr lang="en-US" altLang="en-US" i="1" smtClean="0">
                <a:solidFill>
                  <a:schemeClr val="accent2"/>
                </a:solidFill>
              </a:rPr>
              <a:t/>
            </a:r>
            <a:br>
              <a:rPr lang="en-US" altLang="en-US" i="1" smtClean="0">
                <a:solidFill>
                  <a:schemeClr val="accent2"/>
                </a:solidFill>
              </a:rPr>
            </a:br>
            <a:r>
              <a:rPr lang="en-US" altLang="en-US" i="1" smtClean="0">
                <a:solidFill>
                  <a:schemeClr val="accent2"/>
                </a:solidFill>
              </a:rPr>
              <a:t>      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break ;</a:t>
            </a:r>
            <a:r>
              <a:rPr lang="en-US" altLang="en-US" smtClean="0">
                <a:solidFill>
                  <a:schemeClr val="accent2"/>
                </a:solidFill>
              </a:rPr>
              <a:t/>
            </a:r>
            <a:br>
              <a:rPr lang="en-US" altLang="en-US" smtClean="0">
                <a:solidFill>
                  <a:schemeClr val="accent2"/>
                </a:solidFill>
              </a:rPr>
            </a:b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  <a:endParaRPr lang="en-US" altLang="en-US" smtClean="0">
              <a:solidFill>
                <a:schemeClr val="accent2"/>
              </a:solidFill>
            </a:endParaRPr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751388" y="1371600"/>
            <a:ext cx="42037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400" smtClean="0"/>
              <a:t>The </a:t>
            </a:r>
            <a:r>
              <a:rPr lang="en-US" altLang="en-US" sz="2400" b="1" i="1" smtClean="0">
                <a:solidFill>
                  <a:schemeClr val="hlink"/>
                </a:solidFill>
              </a:rPr>
              <a:t>expression</a:t>
            </a:r>
            <a:r>
              <a:rPr lang="en-US" altLang="en-US" sz="2400" smtClean="0"/>
              <a:t> must yield an integer or a character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Each </a:t>
            </a:r>
            <a:r>
              <a:rPr lang="en-US" altLang="en-US" sz="2400" b="1" i="1" smtClean="0">
                <a:solidFill>
                  <a:schemeClr val="hlink"/>
                </a:solidFill>
              </a:rPr>
              <a:t>value</a:t>
            </a:r>
            <a:r>
              <a:rPr lang="en-US" altLang="en-US" sz="2400" smtClean="0"/>
              <a:t> must be a literal integer or character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Notice that colons (</a:t>
            </a:r>
            <a:r>
              <a:rPr lang="en-US" altLang="en-US" sz="2400" b="1" smtClean="0">
                <a:solidFill>
                  <a:schemeClr val="accent2"/>
                </a:solidFill>
                <a:latin typeface="Trebuchet MS" pitchFamily="34" charset="0"/>
              </a:rPr>
              <a:t> : </a:t>
            </a:r>
            <a:r>
              <a:rPr lang="en-US" altLang="en-US" sz="2400" smtClean="0"/>
              <a:t>) are used as well as semicolons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The last statement in every case should be a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break;</a:t>
            </a:r>
          </a:p>
          <a:p>
            <a:pPr lvl="1">
              <a:lnSpc>
                <a:spcPct val="90000"/>
              </a:lnSpc>
            </a:pPr>
            <a:r>
              <a:rPr lang="en-US" altLang="en-US" sz="2000" smtClean="0"/>
              <a:t>I even like to do this in the </a:t>
            </a:r>
            <a:r>
              <a:rPr lang="en-US" altLang="en-US" sz="2000" i="1" smtClean="0"/>
              <a:t>last</a:t>
            </a:r>
            <a:r>
              <a:rPr lang="en-US" altLang="en-US" sz="2000" smtClean="0"/>
              <a:t> case</a:t>
            </a:r>
          </a:p>
          <a:p>
            <a:pPr>
              <a:lnSpc>
                <a:spcPct val="90000"/>
              </a:lnSpc>
            </a:pPr>
            <a:r>
              <a:rPr lang="en-US" altLang="en-US" sz="2400" smtClean="0"/>
              <a:t>The</a:t>
            </a:r>
            <a:r>
              <a:rPr lang="en-US" altLang="en-US" sz="2400" smtClean="0">
                <a:solidFill>
                  <a:srgbClr val="FFFF99"/>
                </a:solidFill>
                <a:latin typeface="Trebuchet MS" pitchFamily="34" charset="0"/>
              </a:rPr>
              <a:t> </a:t>
            </a: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default:</a:t>
            </a:r>
            <a:r>
              <a:rPr lang="en-US" altLang="en-US" sz="2400" smtClean="0">
                <a:solidFill>
                  <a:srgbClr val="FFFF99"/>
                </a:solidFill>
                <a:latin typeface="Trebuchet MS" pitchFamily="34" charset="0"/>
              </a:rPr>
              <a:t> </a:t>
            </a:r>
            <a:r>
              <a:rPr lang="en-US" altLang="en-US" sz="2400" smtClean="0"/>
              <a:t>case handles every value not otherwise handled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66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bldLvl="5" autoUpdateAnimBg="0"/>
      <p:bldP spid="26628" grpId="0" build="p" bldLvl="4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8BF20211-54C6-4F1E-81FD-88BFF3732AEE}" type="slidenum">
              <a:rPr lang="en-US" altLang="en-US" sz="1400" smtClean="0">
                <a:latin typeface="Arial" charset="0"/>
              </a:rPr>
              <a:pPr/>
              <a:t>41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Flowchart for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switch</a:t>
            </a:r>
            <a:r>
              <a:rPr lang="en-US" altLang="en-US" smtClean="0"/>
              <a:t> statement</a:t>
            </a:r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762000" y="1600200"/>
            <a:ext cx="7924800" cy="4876800"/>
            <a:chOff x="480" y="1008"/>
            <a:chExt cx="4992" cy="3072"/>
          </a:xfrm>
        </p:grpSpPr>
        <p:grpSp>
          <p:nvGrpSpPr>
            <p:cNvPr id="38917" name="Group 30"/>
            <p:cNvGrpSpPr>
              <a:grpSpLocks/>
            </p:cNvGrpSpPr>
            <p:nvPr/>
          </p:nvGrpSpPr>
          <p:grpSpPr bwMode="auto">
            <a:xfrm>
              <a:off x="480" y="1008"/>
              <a:ext cx="4992" cy="3072"/>
              <a:chOff x="480" y="1008"/>
              <a:chExt cx="4992" cy="3072"/>
            </a:xfrm>
          </p:grpSpPr>
          <p:sp>
            <p:nvSpPr>
              <p:cNvPr id="38923" name="Line 5"/>
              <p:cNvSpPr>
                <a:spLocks noChangeShapeType="1"/>
              </p:cNvSpPr>
              <p:nvPr/>
            </p:nvSpPr>
            <p:spPr bwMode="auto">
              <a:xfrm>
                <a:off x="3024" y="2544"/>
                <a:ext cx="0" cy="15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24" name="AutoShape 8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1392" cy="672"/>
              </a:xfrm>
              <a:prstGeom prst="flowChartDecision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/>
                <a:r>
                  <a:rPr lang="en-US" altLang="en-US" b="1" i="1">
                    <a:solidFill>
                      <a:schemeClr val="hlink"/>
                    </a:solidFill>
                    <a:latin typeface="Times New Roman" charset="0"/>
                  </a:rPr>
                  <a:t>expression?</a:t>
                </a:r>
              </a:p>
            </p:txBody>
          </p:sp>
          <p:sp>
            <p:nvSpPr>
              <p:cNvPr id="38925" name="Line 9"/>
              <p:cNvSpPr>
                <a:spLocks noChangeShapeType="1"/>
              </p:cNvSpPr>
              <p:nvPr/>
            </p:nvSpPr>
            <p:spPr bwMode="auto">
              <a:xfrm flipV="1">
                <a:off x="3024" y="100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lg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26" name="AutoShape 11"/>
              <p:cNvSpPr>
                <a:spLocks noChangeArrowheads="1"/>
              </p:cNvSpPr>
              <p:nvPr/>
            </p:nvSpPr>
            <p:spPr bwMode="auto">
              <a:xfrm>
                <a:off x="480" y="2304"/>
                <a:ext cx="864" cy="240"/>
              </a:xfrm>
              <a:prstGeom prst="flowChartProcess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/>
                <a:r>
                  <a:rPr lang="en-US" altLang="en-US" b="1" i="1">
                    <a:solidFill>
                      <a:schemeClr val="hlink"/>
                    </a:solidFill>
                    <a:latin typeface="Times New Roman" charset="0"/>
                  </a:rPr>
                  <a:t>statement</a:t>
                </a:r>
              </a:p>
            </p:txBody>
          </p:sp>
          <p:sp>
            <p:nvSpPr>
              <p:cNvPr id="38927" name="Line 14"/>
              <p:cNvSpPr>
                <a:spLocks noChangeShapeType="1"/>
              </p:cNvSpPr>
              <p:nvPr/>
            </p:nvSpPr>
            <p:spPr bwMode="auto">
              <a:xfrm>
                <a:off x="864" y="2544"/>
                <a:ext cx="2160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928" name="AutoShape 16"/>
              <p:cNvSpPr>
                <a:spLocks noChangeArrowheads="1"/>
              </p:cNvSpPr>
              <p:nvPr/>
            </p:nvSpPr>
            <p:spPr bwMode="auto">
              <a:xfrm>
                <a:off x="4608" y="2304"/>
                <a:ext cx="864" cy="240"/>
              </a:xfrm>
              <a:prstGeom prst="flowChartProcess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/>
                <a:r>
                  <a:rPr lang="en-US" altLang="en-US" b="1" i="1">
                    <a:solidFill>
                      <a:schemeClr val="hlink"/>
                    </a:solidFill>
                    <a:latin typeface="Times New Roman" charset="0"/>
                  </a:rPr>
                  <a:t>statement</a:t>
                </a:r>
              </a:p>
            </p:txBody>
          </p:sp>
          <p:sp>
            <p:nvSpPr>
              <p:cNvPr id="38929" name="AutoShape 17"/>
              <p:cNvSpPr>
                <a:spLocks noChangeArrowheads="1"/>
              </p:cNvSpPr>
              <p:nvPr/>
            </p:nvSpPr>
            <p:spPr bwMode="auto">
              <a:xfrm>
                <a:off x="3600" y="2304"/>
                <a:ext cx="864" cy="240"/>
              </a:xfrm>
              <a:prstGeom prst="flowChartProcess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/>
                <a:r>
                  <a:rPr lang="en-US" altLang="en-US" b="1" i="1">
                    <a:solidFill>
                      <a:schemeClr val="hlink"/>
                    </a:solidFill>
                    <a:latin typeface="Times New Roman" charset="0"/>
                  </a:rPr>
                  <a:t>statement</a:t>
                </a:r>
              </a:p>
            </p:txBody>
          </p:sp>
          <p:sp>
            <p:nvSpPr>
              <p:cNvPr id="38930" name="AutoShape 18"/>
              <p:cNvSpPr>
                <a:spLocks noChangeArrowheads="1"/>
              </p:cNvSpPr>
              <p:nvPr/>
            </p:nvSpPr>
            <p:spPr bwMode="auto">
              <a:xfrm>
                <a:off x="2592" y="2304"/>
                <a:ext cx="864" cy="240"/>
              </a:xfrm>
              <a:prstGeom prst="flowChartProcess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/>
                <a:r>
                  <a:rPr lang="en-US" altLang="en-US" b="1" i="1">
                    <a:solidFill>
                      <a:schemeClr val="hlink"/>
                    </a:solidFill>
                    <a:latin typeface="Times New Roman" charset="0"/>
                  </a:rPr>
                  <a:t>statement</a:t>
                </a:r>
              </a:p>
            </p:txBody>
          </p:sp>
          <p:sp>
            <p:nvSpPr>
              <p:cNvPr id="38931" name="AutoShape 19"/>
              <p:cNvSpPr>
                <a:spLocks noChangeArrowheads="1"/>
              </p:cNvSpPr>
              <p:nvPr/>
            </p:nvSpPr>
            <p:spPr bwMode="auto">
              <a:xfrm>
                <a:off x="1536" y="2304"/>
                <a:ext cx="864" cy="240"/>
              </a:xfrm>
              <a:prstGeom prst="flowChartProcess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/>
                <a:r>
                  <a:rPr lang="en-US" altLang="en-US" b="1" i="1">
                    <a:solidFill>
                      <a:schemeClr val="hlink"/>
                    </a:solidFill>
                    <a:latin typeface="Times New Roman" charset="0"/>
                  </a:rPr>
                  <a:t>statement</a:t>
                </a:r>
              </a:p>
            </p:txBody>
          </p:sp>
          <p:sp>
            <p:nvSpPr>
              <p:cNvPr id="38932" name="Line 20"/>
              <p:cNvSpPr>
                <a:spLocks noChangeShapeType="1"/>
              </p:cNvSpPr>
              <p:nvPr/>
            </p:nvSpPr>
            <p:spPr bwMode="auto">
              <a:xfrm>
                <a:off x="1969" y="2545"/>
                <a:ext cx="1055" cy="81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8933" name="Line 22"/>
              <p:cNvSpPr>
                <a:spLocks noChangeShapeType="1"/>
              </p:cNvSpPr>
              <p:nvPr/>
            </p:nvSpPr>
            <p:spPr bwMode="auto">
              <a:xfrm flipH="1">
                <a:off x="3024" y="2544"/>
                <a:ext cx="1008" cy="8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8934" name="Line 23"/>
              <p:cNvSpPr>
                <a:spLocks noChangeShapeType="1"/>
              </p:cNvSpPr>
              <p:nvPr/>
            </p:nvSpPr>
            <p:spPr bwMode="auto">
              <a:xfrm flipH="1">
                <a:off x="3024" y="2544"/>
                <a:ext cx="2016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8935" name="Line 24"/>
              <p:cNvSpPr>
                <a:spLocks noChangeShapeType="1"/>
              </p:cNvSpPr>
              <p:nvPr/>
            </p:nvSpPr>
            <p:spPr bwMode="auto">
              <a:xfrm flipH="1">
                <a:off x="912" y="1728"/>
                <a:ext cx="1584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8936" name="Line 25"/>
              <p:cNvSpPr>
                <a:spLocks noChangeShapeType="1"/>
              </p:cNvSpPr>
              <p:nvPr/>
            </p:nvSpPr>
            <p:spPr bwMode="auto">
              <a:xfrm flipH="1">
                <a:off x="1968" y="1824"/>
                <a:ext cx="768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8937" name="Line 27"/>
              <p:cNvSpPr>
                <a:spLocks noChangeShapeType="1"/>
              </p:cNvSpPr>
              <p:nvPr/>
            </p:nvSpPr>
            <p:spPr bwMode="auto">
              <a:xfrm>
                <a:off x="3024" y="1968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8938" name="Line 28"/>
              <p:cNvSpPr>
                <a:spLocks noChangeShapeType="1"/>
              </p:cNvSpPr>
              <p:nvPr/>
            </p:nvSpPr>
            <p:spPr bwMode="auto">
              <a:xfrm>
                <a:off x="3264" y="1872"/>
                <a:ext cx="768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8939" name="Line 29"/>
              <p:cNvSpPr>
                <a:spLocks noChangeShapeType="1"/>
              </p:cNvSpPr>
              <p:nvPr/>
            </p:nvSpPr>
            <p:spPr bwMode="auto">
              <a:xfrm>
                <a:off x="3552" y="1728"/>
                <a:ext cx="1488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38918" name="Text Box 32"/>
            <p:cNvSpPr txBox="1">
              <a:spLocks noChangeArrowheads="1"/>
            </p:cNvSpPr>
            <p:nvPr/>
          </p:nvSpPr>
          <p:spPr bwMode="auto">
            <a:xfrm>
              <a:off x="1478" y="1680"/>
              <a:ext cx="58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/>
              <a:r>
                <a:rPr lang="en-US" altLang="en-US" b="1" i="1">
                  <a:solidFill>
                    <a:schemeClr val="hlink"/>
                  </a:solidFill>
                  <a:latin typeface="Times New Roman" charset="0"/>
                </a:rPr>
                <a:t>value</a:t>
              </a:r>
            </a:p>
          </p:txBody>
        </p:sp>
        <p:sp>
          <p:nvSpPr>
            <p:cNvPr id="38919" name="Text Box 33"/>
            <p:cNvSpPr txBox="1">
              <a:spLocks noChangeArrowheads="1"/>
            </p:cNvSpPr>
            <p:nvPr/>
          </p:nvSpPr>
          <p:spPr bwMode="auto">
            <a:xfrm>
              <a:off x="2016" y="1872"/>
              <a:ext cx="58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/>
              <a:r>
                <a:rPr lang="en-US" altLang="en-US" b="1" i="1">
                  <a:solidFill>
                    <a:schemeClr val="hlink"/>
                  </a:solidFill>
                  <a:latin typeface="Times New Roman" charset="0"/>
                </a:rPr>
                <a:t>value</a:t>
              </a:r>
            </a:p>
          </p:txBody>
        </p:sp>
        <p:sp>
          <p:nvSpPr>
            <p:cNvPr id="38920" name="Text Box 34"/>
            <p:cNvSpPr txBox="1">
              <a:spLocks noChangeArrowheads="1"/>
            </p:cNvSpPr>
            <p:nvPr/>
          </p:nvSpPr>
          <p:spPr bwMode="auto">
            <a:xfrm>
              <a:off x="2688" y="1920"/>
              <a:ext cx="58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/>
              <a:r>
                <a:rPr lang="en-US" altLang="en-US" b="1" i="1">
                  <a:solidFill>
                    <a:schemeClr val="hlink"/>
                  </a:solidFill>
                  <a:latin typeface="Times New Roman" charset="0"/>
                </a:rPr>
                <a:t>value</a:t>
              </a:r>
            </a:p>
          </p:txBody>
        </p:sp>
        <p:sp>
          <p:nvSpPr>
            <p:cNvPr id="38921" name="Text Box 35"/>
            <p:cNvSpPr txBox="1">
              <a:spLocks noChangeArrowheads="1"/>
            </p:cNvSpPr>
            <p:nvPr/>
          </p:nvSpPr>
          <p:spPr bwMode="auto">
            <a:xfrm>
              <a:off x="3360" y="1872"/>
              <a:ext cx="58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/>
              <a:r>
                <a:rPr lang="en-US" altLang="en-US" b="1" i="1">
                  <a:solidFill>
                    <a:schemeClr val="hlink"/>
                  </a:solidFill>
                  <a:latin typeface="Times New Roman" charset="0"/>
                </a:rPr>
                <a:t>value</a:t>
              </a:r>
            </a:p>
          </p:txBody>
        </p:sp>
        <p:sp>
          <p:nvSpPr>
            <p:cNvPr id="38922" name="Text Box 36"/>
            <p:cNvSpPr txBox="1">
              <a:spLocks noChangeArrowheads="1"/>
            </p:cNvSpPr>
            <p:nvPr/>
          </p:nvSpPr>
          <p:spPr bwMode="auto">
            <a:xfrm>
              <a:off x="3984" y="1680"/>
              <a:ext cx="58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/>
              <a:r>
                <a:rPr lang="en-US" altLang="en-US" b="1" i="1">
                  <a:solidFill>
                    <a:schemeClr val="hlink"/>
                  </a:solidFill>
                  <a:latin typeface="Times New Roman" charset="0"/>
                </a:rPr>
                <a:t>value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493C36B6-199E-476B-9A75-4E093A1F06FA}" type="slidenum">
              <a:rPr lang="en-US" altLang="en-US" sz="1400" smtClean="0">
                <a:latin typeface="Arial" charset="0"/>
              </a:rPr>
              <a:pPr/>
              <a:t>42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Flowchart for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switch</a:t>
            </a:r>
            <a:r>
              <a:rPr lang="en-US" altLang="en-US" smtClean="0"/>
              <a:t> statement</a:t>
            </a: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176213" y="4038600"/>
            <a:ext cx="3819525" cy="2559050"/>
            <a:chOff x="111" y="2544"/>
            <a:chExt cx="2406" cy="1612"/>
          </a:xfrm>
        </p:grpSpPr>
        <p:sp>
          <p:nvSpPr>
            <p:cNvPr id="39965" name="Text Box 21"/>
            <p:cNvSpPr txBox="1">
              <a:spLocks noChangeArrowheads="1"/>
            </p:cNvSpPr>
            <p:nvPr/>
          </p:nvSpPr>
          <p:spPr bwMode="auto">
            <a:xfrm>
              <a:off x="240" y="3264"/>
              <a:ext cx="1728" cy="7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>
                  <a:latin typeface="Times New Roman" charset="0"/>
                </a:rPr>
                <a:t>Oops: If you forget a </a:t>
              </a:r>
              <a:r>
                <a:rPr lang="en-US" altLang="en-US">
                  <a:solidFill>
                    <a:schemeClr val="accent2"/>
                  </a:solidFill>
                  <a:latin typeface="Trebuchet MS" pitchFamily="34" charset="0"/>
                </a:rPr>
                <a:t>break</a:t>
              </a:r>
              <a:r>
                <a:rPr lang="en-US" altLang="en-US">
                  <a:latin typeface="Times New Roman" charset="0"/>
                </a:rPr>
                <a:t>, one case runs into the next!</a:t>
              </a:r>
            </a:p>
          </p:txBody>
        </p:sp>
        <p:sp>
          <p:nvSpPr>
            <p:cNvPr id="39966" name="Freeform 22"/>
            <p:cNvSpPr>
              <a:spLocks/>
            </p:cNvSpPr>
            <p:nvPr/>
          </p:nvSpPr>
          <p:spPr bwMode="auto">
            <a:xfrm>
              <a:off x="111" y="2544"/>
              <a:ext cx="2406" cy="1612"/>
            </a:xfrm>
            <a:custGeom>
              <a:avLst/>
              <a:gdLst>
                <a:gd name="T0" fmla="*/ 1748 w 2406"/>
                <a:gd name="T1" fmla="*/ 1347 h 1612"/>
                <a:gd name="T2" fmla="*/ 1915 w 2406"/>
                <a:gd name="T3" fmla="*/ 1116 h 1612"/>
                <a:gd name="T4" fmla="*/ 1857 w 2406"/>
                <a:gd name="T5" fmla="*/ 768 h 1612"/>
                <a:gd name="T6" fmla="*/ 1281 w 2406"/>
                <a:gd name="T7" fmla="*/ 624 h 1612"/>
                <a:gd name="T8" fmla="*/ 711 w 2406"/>
                <a:gd name="T9" fmla="*/ 593 h 1612"/>
                <a:gd name="T10" fmla="*/ 225 w 2406"/>
                <a:gd name="T11" fmla="*/ 672 h 1612"/>
                <a:gd name="T12" fmla="*/ 20 w 2406"/>
                <a:gd name="T13" fmla="*/ 1006 h 1612"/>
                <a:gd name="T14" fmla="*/ 104 w 2406"/>
                <a:gd name="T15" fmla="*/ 1415 h 1612"/>
                <a:gd name="T16" fmla="*/ 417 w 2406"/>
                <a:gd name="T17" fmla="*/ 1584 h 1612"/>
                <a:gd name="T18" fmla="*/ 1041 w 2406"/>
                <a:gd name="T19" fmla="*/ 1584 h 1612"/>
                <a:gd name="T20" fmla="*/ 1665 w 2406"/>
                <a:gd name="T21" fmla="*/ 1488 h 1612"/>
                <a:gd name="T22" fmla="*/ 2049 w 2406"/>
                <a:gd name="T23" fmla="*/ 1152 h 1612"/>
                <a:gd name="T24" fmla="*/ 2350 w 2406"/>
                <a:gd name="T25" fmla="*/ 566 h 1612"/>
                <a:gd name="T26" fmla="*/ 2385 w 2406"/>
                <a:gd name="T27" fmla="*/ 0 h 161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406"/>
                <a:gd name="T43" fmla="*/ 0 h 1612"/>
                <a:gd name="T44" fmla="*/ 2406 w 2406"/>
                <a:gd name="T45" fmla="*/ 1612 h 161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406" h="1612">
                  <a:moveTo>
                    <a:pt x="1748" y="1347"/>
                  </a:moveTo>
                  <a:cubicBezTo>
                    <a:pt x="1776" y="1308"/>
                    <a:pt x="1897" y="1212"/>
                    <a:pt x="1915" y="1116"/>
                  </a:cubicBezTo>
                  <a:cubicBezTo>
                    <a:pt x="1933" y="1020"/>
                    <a:pt x="1962" y="850"/>
                    <a:pt x="1857" y="768"/>
                  </a:cubicBezTo>
                  <a:cubicBezTo>
                    <a:pt x="1752" y="686"/>
                    <a:pt x="1472" y="653"/>
                    <a:pt x="1281" y="624"/>
                  </a:cubicBezTo>
                  <a:cubicBezTo>
                    <a:pt x="1090" y="595"/>
                    <a:pt x="887" y="585"/>
                    <a:pt x="711" y="593"/>
                  </a:cubicBezTo>
                  <a:cubicBezTo>
                    <a:pt x="535" y="601"/>
                    <a:pt x="340" y="603"/>
                    <a:pt x="225" y="672"/>
                  </a:cubicBezTo>
                  <a:cubicBezTo>
                    <a:pt x="110" y="741"/>
                    <a:pt x="40" y="882"/>
                    <a:pt x="20" y="1006"/>
                  </a:cubicBezTo>
                  <a:cubicBezTo>
                    <a:pt x="0" y="1130"/>
                    <a:pt x="38" y="1319"/>
                    <a:pt x="104" y="1415"/>
                  </a:cubicBezTo>
                  <a:cubicBezTo>
                    <a:pt x="170" y="1511"/>
                    <a:pt x="261" y="1556"/>
                    <a:pt x="417" y="1584"/>
                  </a:cubicBezTo>
                  <a:cubicBezTo>
                    <a:pt x="573" y="1612"/>
                    <a:pt x="833" y="1600"/>
                    <a:pt x="1041" y="1584"/>
                  </a:cubicBezTo>
                  <a:cubicBezTo>
                    <a:pt x="1249" y="1568"/>
                    <a:pt x="1497" y="1560"/>
                    <a:pt x="1665" y="1488"/>
                  </a:cubicBezTo>
                  <a:cubicBezTo>
                    <a:pt x="1833" y="1416"/>
                    <a:pt x="1935" y="1306"/>
                    <a:pt x="2049" y="1152"/>
                  </a:cubicBezTo>
                  <a:cubicBezTo>
                    <a:pt x="2163" y="998"/>
                    <a:pt x="2294" y="758"/>
                    <a:pt x="2350" y="566"/>
                  </a:cubicBezTo>
                  <a:cubicBezTo>
                    <a:pt x="2406" y="374"/>
                    <a:pt x="2378" y="118"/>
                    <a:pt x="2385" y="0"/>
                  </a:cubicBezTo>
                </a:path>
              </a:pathLst>
            </a:custGeom>
            <a:noFill/>
            <a:ln w="19050">
              <a:solidFill>
                <a:schemeClr val="folHlink"/>
              </a:solidFill>
              <a:round/>
              <a:headEnd/>
              <a:tailEnd type="triangle" w="lg" len="lg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endParaRPr lang="en-US" altLang="en-US"/>
            </a:p>
          </p:txBody>
        </p:sp>
      </p:grpSp>
      <p:grpSp>
        <p:nvGrpSpPr>
          <p:cNvPr id="39941" name="Group 29"/>
          <p:cNvGrpSpPr>
            <a:grpSpLocks/>
          </p:cNvGrpSpPr>
          <p:nvPr/>
        </p:nvGrpSpPr>
        <p:grpSpPr bwMode="auto">
          <a:xfrm>
            <a:off x="762000" y="1600200"/>
            <a:ext cx="7924800" cy="4876800"/>
            <a:chOff x="480" y="1008"/>
            <a:chExt cx="4992" cy="3072"/>
          </a:xfrm>
        </p:grpSpPr>
        <p:grpSp>
          <p:nvGrpSpPr>
            <p:cNvPr id="39942" name="Group 23"/>
            <p:cNvGrpSpPr>
              <a:grpSpLocks/>
            </p:cNvGrpSpPr>
            <p:nvPr/>
          </p:nvGrpSpPr>
          <p:grpSpPr bwMode="auto">
            <a:xfrm>
              <a:off x="480" y="1008"/>
              <a:ext cx="4992" cy="3072"/>
              <a:chOff x="480" y="1008"/>
              <a:chExt cx="4992" cy="3072"/>
            </a:xfrm>
          </p:grpSpPr>
          <p:sp>
            <p:nvSpPr>
              <p:cNvPr id="39948" name="Line 3"/>
              <p:cNvSpPr>
                <a:spLocks noChangeShapeType="1"/>
              </p:cNvSpPr>
              <p:nvPr/>
            </p:nvSpPr>
            <p:spPr bwMode="auto">
              <a:xfrm>
                <a:off x="3024" y="2544"/>
                <a:ext cx="0" cy="15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49" name="AutoShape 4"/>
              <p:cNvSpPr>
                <a:spLocks noChangeArrowheads="1"/>
              </p:cNvSpPr>
              <p:nvPr/>
            </p:nvSpPr>
            <p:spPr bwMode="auto">
              <a:xfrm>
                <a:off x="2352" y="1296"/>
                <a:ext cx="1392" cy="672"/>
              </a:xfrm>
              <a:prstGeom prst="flowChartDecision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/>
                <a:r>
                  <a:rPr lang="en-US" altLang="en-US" b="1" i="1">
                    <a:solidFill>
                      <a:schemeClr val="hlink"/>
                    </a:solidFill>
                    <a:latin typeface="Times New Roman" charset="0"/>
                  </a:rPr>
                  <a:t>expression?</a:t>
                </a:r>
              </a:p>
            </p:txBody>
          </p:sp>
          <p:sp>
            <p:nvSpPr>
              <p:cNvPr id="39950" name="Line 5"/>
              <p:cNvSpPr>
                <a:spLocks noChangeShapeType="1"/>
              </p:cNvSpPr>
              <p:nvPr/>
            </p:nvSpPr>
            <p:spPr bwMode="auto">
              <a:xfrm flipV="1">
                <a:off x="3024" y="100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lg" len="lg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51" name="AutoShape 6"/>
              <p:cNvSpPr>
                <a:spLocks noChangeArrowheads="1"/>
              </p:cNvSpPr>
              <p:nvPr/>
            </p:nvSpPr>
            <p:spPr bwMode="auto">
              <a:xfrm>
                <a:off x="480" y="2304"/>
                <a:ext cx="864" cy="240"/>
              </a:xfrm>
              <a:prstGeom prst="flowChartProcess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/>
                <a:r>
                  <a:rPr lang="en-US" altLang="en-US" b="1" i="1">
                    <a:solidFill>
                      <a:schemeClr val="hlink"/>
                    </a:solidFill>
                    <a:latin typeface="Times New Roman" charset="0"/>
                  </a:rPr>
                  <a:t>statement</a:t>
                </a:r>
              </a:p>
            </p:txBody>
          </p:sp>
          <p:sp>
            <p:nvSpPr>
              <p:cNvPr id="39952" name="Line 7"/>
              <p:cNvSpPr>
                <a:spLocks noChangeShapeType="1"/>
              </p:cNvSpPr>
              <p:nvPr/>
            </p:nvSpPr>
            <p:spPr bwMode="auto">
              <a:xfrm>
                <a:off x="864" y="2544"/>
                <a:ext cx="2160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none" w="lg" len="lg"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953" name="AutoShape 8"/>
              <p:cNvSpPr>
                <a:spLocks noChangeArrowheads="1"/>
              </p:cNvSpPr>
              <p:nvPr/>
            </p:nvSpPr>
            <p:spPr bwMode="auto">
              <a:xfrm>
                <a:off x="4608" y="2304"/>
                <a:ext cx="864" cy="240"/>
              </a:xfrm>
              <a:prstGeom prst="flowChartProcess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/>
                <a:r>
                  <a:rPr lang="en-US" altLang="en-US" b="1" i="1">
                    <a:solidFill>
                      <a:schemeClr val="hlink"/>
                    </a:solidFill>
                    <a:latin typeface="Times New Roman" charset="0"/>
                  </a:rPr>
                  <a:t>statement</a:t>
                </a:r>
              </a:p>
            </p:txBody>
          </p:sp>
          <p:sp>
            <p:nvSpPr>
              <p:cNvPr id="39954" name="AutoShape 9"/>
              <p:cNvSpPr>
                <a:spLocks noChangeArrowheads="1"/>
              </p:cNvSpPr>
              <p:nvPr/>
            </p:nvSpPr>
            <p:spPr bwMode="auto">
              <a:xfrm>
                <a:off x="3600" y="2304"/>
                <a:ext cx="864" cy="240"/>
              </a:xfrm>
              <a:prstGeom prst="flowChartProcess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/>
                <a:r>
                  <a:rPr lang="en-US" altLang="en-US" b="1" i="1">
                    <a:solidFill>
                      <a:schemeClr val="hlink"/>
                    </a:solidFill>
                    <a:latin typeface="Times New Roman" charset="0"/>
                  </a:rPr>
                  <a:t>statement</a:t>
                </a:r>
              </a:p>
            </p:txBody>
          </p:sp>
          <p:sp>
            <p:nvSpPr>
              <p:cNvPr id="39955" name="AutoShape 10"/>
              <p:cNvSpPr>
                <a:spLocks noChangeArrowheads="1"/>
              </p:cNvSpPr>
              <p:nvPr/>
            </p:nvSpPr>
            <p:spPr bwMode="auto">
              <a:xfrm>
                <a:off x="2592" y="2304"/>
                <a:ext cx="864" cy="240"/>
              </a:xfrm>
              <a:prstGeom prst="flowChartProcess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/>
                <a:r>
                  <a:rPr lang="en-US" altLang="en-US" b="1" i="1">
                    <a:solidFill>
                      <a:schemeClr val="hlink"/>
                    </a:solidFill>
                    <a:latin typeface="Times New Roman" charset="0"/>
                  </a:rPr>
                  <a:t>statement</a:t>
                </a:r>
              </a:p>
            </p:txBody>
          </p:sp>
          <p:sp>
            <p:nvSpPr>
              <p:cNvPr id="39956" name="AutoShape 11"/>
              <p:cNvSpPr>
                <a:spLocks noChangeArrowheads="1"/>
              </p:cNvSpPr>
              <p:nvPr/>
            </p:nvSpPr>
            <p:spPr bwMode="auto">
              <a:xfrm>
                <a:off x="1536" y="2304"/>
                <a:ext cx="864" cy="240"/>
              </a:xfrm>
              <a:prstGeom prst="flowChartProcess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defRPr sz="2400">
                    <a:solidFill>
                      <a:schemeClr val="tx1"/>
                    </a:solidFill>
                    <a:latin typeface="Times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Times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Times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" charset="0"/>
                  </a:defRPr>
                </a:lvl9pPr>
              </a:lstStyle>
              <a:p>
                <a:pPr algn="ctr"/>
                <a:r>
                  <a:rPr lang="en-US" altLang="en-US" b="1" i="1">
                    <a:solidFill>
                      <a:schemeClr val="hlink"/>
                    </a:solidFill>
                    <a:latin typeface="Times New Roman" charset="0"/>
                  </a:rPr>
                  <a:t>statement</a:t>
                </a:r>
              </a:p>
            </p:txBody>
          </p:sp>
          <p:sp>
            <p:nvSpPr>
              <p:cNvPr id="39957" name="Line 13"/>
              <p:cNvSpPr>
                <a:spLocks noChangeShapeType="1"/>
              </p:cNvSpPr>
              <p:nvPr/>
            </p:nvSpPr>
            <p:spPr bwMode="auto">
              <a:xfrm flipH="1">
                <a:off x="3024" y="2544"/>
                <a:ext cx="1008" cy="8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9958" name="Line 14"/>
              <p:cNvSpPr>
                <a:spLocks noChangeShapeType="1"/>
              </p:cNvSpPr>
              <p:nvPr/>
            </p:nvSpPr>
            <p:spPr bwMode="auto">
              <a:xfrm flipH="1">
                <a:off x="3024" y="2544"/>
                <a:ext cx="2016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9959" name="Line 15"/>
              <p:cNvSpPr>
                <a:spLocks noChangeShapeType="1"/>
              </p:cNvSpPr>
              <p:nvPr/>
            </p:nvSpPr>
            <p:spPr bwMode="auto">
              <a:xfrm flipH="1">
                <a:off x="912" y="1728"/>
                <a:ext cx="1584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9960" name="Line 16"/>
              <p:cNvSpPr>
                <a:spLocks noChangeShapeType="1"/>
              </p:cNvSpPr>
              <p:nvPr/>
            </p:nvSpPr>
            <p:spPr bwMode="auto">
              <a:xfrm flipH="1">
                <a:off x="1968" y="1824"/>
                <a:ext cx="768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9961" name="Line 17"/>
              <p:cNvSpPr>
                <a:spLocks noChangeShapeType="1"/>
              </p:cNvSpPr>
              <p:nvPr/>
            </p:nvSpPr>
            <p:spPr bwMode="auto">
              <a:xfrm>
                <a:off x="3024" y="1968"/>
                <a:ext cx="0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9962" name="Line 18"/>
              <p:cNvSpPr>
                <a:spLocks noChangeShapeType="1"/>
              </p:cNvSpPr>
              <p:nvPr/>
            </p:nvSpPr>
            <p:spPr bwMode="auto">
              <a:xfrm>
                <a:off x="3264" y="1872"/>
                <a:ext cx="768" cy="43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9963" name="Line 19"/>
              <p:cNvSpPr>
                <a:spLocks noChangeShapeType="1"/>
              </p:cNvSpPr>
              <p:nvPr/>
            </p:nvSpPr>
            <p:spPr bwMode="auto">
              <a:xfrm>
                <a:off x="3552" y="1728"/>
                <a:ext cx="1488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39964" name="Line 20"/>
              <p:cNvSpPr>
                <a:spLocks noChangeShapeType="1"/>
              </p:cNvSpPr>
              <p:nvPr/>
            </p:nvSpPr>
            <p:spPr bwMode="auto">
              <a:xfrm>
                <a:off x="2400" y="2400"/>
                <a:ext cx="192" cy="0"/>
              </a:xfrm>
              <a:prstGeom prst="line">
                <a:avLst/>
              </a:prstGeom>
              <a:noFill/>
              <a:ln w="9525">
                <a:solidFill>
                  <a:srgbClr val="FF3300"/>
                </a:solidFill>
                <a:round/>
                <a:headEnd/>
                <a:tailEnd type="triangle" w="lg" len="lg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39943" name="Text Box 24"/>
            <p:cNvSpPr txBox="1">
              <a:spLocks noChangeArrowheads="1"/>
            </p:cNvSpPr>
            <p:nvPr/>
          </p:nvSpPr>
          <p:spPr bwMode="auto">
            <a:xfrm>
              <a:off x="1488" y="1680"/>
              <a:ext cx="58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/>
              <a:r>
                <a:rPr lang="en-US" altLang="en-US" b="1" i="1">
                  <a:solidFill>
                    <a:schemeClr val="hlink"/>
                  </a:solidFill>
                  <a:latin typeface="Times New Roman" charset="0"/>
                </a:rPr>
                <a:t>value</a:t>
              </a:r>
            </a:p>
          </p:txBody>
        </p:sp>
        <p:sp>
          <p:nvSpPr>
            <p:cNvPr id="39944" name="Text Box 25"/>
            <p:cNvSpPr txBox="1">
              <a:spLocks noChangeArrowheads="1"/>
            </p:cNvSpPr>
            <p:nvPr/>
          </p:nvSpPr>
          <p:spPr bwMode="auto">
            <a:xfrm>
              <a:off x="2026" y="1872"/>
              <a:ext cx="58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/>
              <a:r>
                <a:rPr lang="en-US" altLang="en-US" b="1" i="1">
                  <a:solidFill>
                    <a:schemeClr val="hlink"/>
                  </a:solidFill>
                  <a:latin typeface="Times New Roman" charset="0"/>
                </a:rPr>
                <a:t>value</a:t>
              </a:r>
            </a:p>
          </p:txBody>
        </p:sp>
        <p:sp>
          <p:nvSpPr>
            <p:cNvPr id="39945" name="Text Box 26"/>
            <p:cNvSpPr txBox="1">
              <a:spLocks noChangeArrowheads="1"/>
            </p:cNvSpPr>
            <p:nvPr/>
          </p:nvSpPr>
          <p:spPr bwMode="auto">
            <a:xfrm>
              <a:off x="2698" y="1920"/>
              <a:ext cx="58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/>
              <a:r>
                <a:rPr lang="en-US" altLang="en-US" b="1" i="1">
                  <a:solidFill>
                    <a:schemeClr val="hlink"/>
                  </a:solidFill>
                  <a:latin typeface="Times New Roman" charset="0"/>
                </a:rPr>
                <a:t>value</a:t>
              </a:r>
            </a:p>
          </p:txBody>
        </p:sp>
        <p:sp>
          <p:nvSpPr>
            <p:cNvPr id="39946" name="Text Box 27"/>
            <p:cNvSpPr txBox="1">
              <a:spLocks noChangeArrowheads="1"/>
            </p:cNvSpPr>
            <p:nvPr/>
          </p:nvSpPr>
          <p:spPr bwMode="auto">
            <a:xfrm>
              <a:off x="3370" y="1872"/>
              <a:ext cx="58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/>
              <a:r>
                <a:rPr lang="en-US" altLang="en-US" b="1" i="1">
                  <a:solidFill>
                    <a:schemeClr val="hlink"/>
                  </a:solidFill>
                  <a:latin typeface="Times New Roman" charset="0"/>
                </a:rPr>
                <a:t>value</a:t>
              </a:r>
            </a:p>
          </p:txBody>
        </p:sp>
        <p:sp>
          <p:nvSpPr>
            <p:cNvPr id="39947" name="Text Box 28"/>
            <p:cNvSpPr txBox="1">
              <a:spLocks noChangeArrowheads="1"/>
            </p:cNvSpPr>
            <p:nvPr/>
          </p:nvSpPr>
          <p:spPr bwMode="auto">
            <a:xfrm>
              <a:off x="3994" y="1680"/>
              <a:ext cx="58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 type="none" w="lg" len="lg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/>
              <a:r>
                <a:rPr lang="en-US" altLang="en-US" b="1" i="1">
                  <a:solidFill>
                    <a:schemeClr val="hlink"/>
                  </a:solidFill>
                  <a:latin typeface="Times New Roman" charset="0"/>
                </a:rPr>
                <a:t>value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0EEBAFC7-3CBF-40A5-8B83-0CBD1D63C993}" type="slidenum">
              <a:rPr lang="en-US" altLang="en-US" sz="1400" smtClean="0">
                <a:latin typeface="Arial" charset="0"/>
              </a:rPr>
              <a:pPr/>
              <a:t>43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304800"/>
            <a:ext cx="6858000" cy="762000"/>
          </a:xfrm>
        </p:spPr>
        <p:txBody>
          <a:bodyPr/>
          <a:lstStyle/>
          <a:p>
            <a:r>
              <a:rPr lang="en-US" altLang="en-US" smtClean="0"/>
              <a:t>Example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switch</a:t>
            </a:r>
            <a:r>
              <a:rPr lang="en-US" altLang="en-US" smtClean="0"/>
              <a:t> statement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066800"/>
            <a:ext cx="4648200" cy="5791200"/>
          </a:xfrm>
        </p:spPr>
        <p:txBody>
          <a:bodyPr/>
          <a:lstStyle/>
          <a:p>
            <a:pPr>
              <a:buClr>
                <a:srgbClr val="FFFF99"/>
              </a:buClr>
              <a:buFontTx/>
              <a:buChar char=" "/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switch (cardValue) {</a:t>
            </a:r>
          </a:p>
          <a:p>
            <a:pPr lvl="1">
              <a:buClr>
                <a:srgbClr val="FFFF99"/>
              </a:buClr>
              <a:buFontTx/>
              <a:buChar char=" "/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case 1:</a:t>
            </a:r>
          </a:p>
          <a:p>
            <a:pPr lvl="2">
              <a:buClr>
                <a:srgbClr val="FFFF99"/>
              </a:buClr>
              <a:buFontTx/>
              <a:buChar char=" "/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System.out.print("Ace");</a:t>
            </a:r>
          </a:p>
          <a:p>
            <a:pPr lvl="2">
              <a:buClr>
                <a:srgbClr val="FFFF99"/>
              </a:buClr>
              <a:buFontTx/>
              <a:buChar char=" "/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break;</a:t>
            </a:r>
          </a:p>
          <a:p>
            <a:pPr lvl="1">
              <a:buClr>
                <a:srgbClr val="FFFF99"/>
              </a:buClr>
              <a:buFontTx/>
              <a:buChar char=" "/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case 11:</a:t>
            </a:r>
          </a:p>
          <a:p>
            <a:pPr lvl="2">
              <a:buClr>
                <a:srgbClr val="FFFF99"/>
              </a:buClr>
              <a:buFontTx/>
              <a:buChar char=" "/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System.out.print("Jack");</a:t>
            </a:r>
          </a:p>
          <a:p>
            <a:pPr lvl="2">
              <a:buClr>
                <a:srgbClr val="FFFF99"/>
              </a:buClr>
              <a:buFontTx/>
              <a:buChar char=" "/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break;</a:t>
            </a:r>
          </a:p>
          <a:p>
            <a:pPr lvl="1">
              <a:buClr>
                <a:srgbClr val="FFFF99"/>
              </a:buClr>
              <a:buFontTx/>
              <a:buChar char=" "/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case 12:</a:t>
            </a:r>
          </a:p>
          <a:p>
            <a:pPr lvl="2">
              <a:buClr>
                <a:srgbClr val="FFFF99"/>
              </a:buClr>
              <a:buFontTx/>
              <a:buChar char=" "/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System.out.print("Queen");</a:t>
            </a:r>
          </a:p>
          <a:p>
            <a:pPr lvl="2">
              <a:buClr>
                <a:srgbClr val="FFFF99"/>
              </a:buClr>
              <a:buFontTx/>
              <a:buChar char=" "/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break;</a:t>
            </a:r>
          </a:p>
          <a:p>
            <a:pPr lvl="1">
              <a:buClr>
                <a:srgbClr val="FFFF99"/>
              </a:buClr>
              <a:buFontTx/>
              <a:buChar char=" "/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case 13:</a:t>
            </a:r>
          </a:p>
          <a:p>
            <a:pPr lvl="2">
              <a:buClr>
                <a:srgbClr val="FFFF99"/>
              </a:buClr>
              <a:buFontTx/>
              <a:buChar char=" "/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System.out.print("King");</a:t>
            </a:r>
          </a:p>
          <a:p>
            <a:pPr lvl="2">
              <a:buClr>
                <a:srgbClr val="FFFF99"/>
              </a:buClr>
              <a:buFontTx/>
              <a:buChar char=" "/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break;</a:t>
            </a:r>
          </a:p>
          <a:p>
            <a:pPr lvl="1">
              <a:buClr>
                <a:srgbClr val="FFFF99"/>
              </a:buClr>
              <a:buFontTx/>
              <a:buChar char=" "/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default:</a:t>
            </a:r>
          </a:p>
          <a:p>
            <a:pPr lvl="2">
              <a:buClr>
                <a:srgbClr val="FFFF99"/>
              </a:buClr>
              <a:buFontTx/>
              <a:buChar char=" "/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System.out.print(cardValue);</a:t>
            </a:r>
          </a:p>
          <a:p>
            <a:pPr lvl="2">
              <a:buClr>
                <a:srgbClr val="FFFF99"/>
              </a:buClr>
              <a:buFontTx/>
              <a:buChar char=" "/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break;</a:t>
            </a:r>
          </a:p>
          <a:p>
            <a:pPr>
              <a:buClr>
                <a:srgbClr val="FFFF99"/>
              </a:buClr>
              <a:buFontTx/>
              <a:buChar char=" "/>
            </a:pPr>
            <a:r>
              <a:rPr lang="en-US" altLang="en-US" sz="180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2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2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27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7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27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27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327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277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277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277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277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277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bldLvl="2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E7A490F9-69DA-4BC1-9D02-67BDCD320DA1}" type="slidenum">
              <a:rPr lang="en-US" altLang="en-US" sz="1400" smtClean="0">
                <a:latin typeface="Arial" charset="0"/>
              </a:rPr>
              <a:pPr/>
              <a:t>44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The </a:t>
            </a:r>
            <a:r>
              <a:rPr lang="en-US" altLang="en-US" smtClean="0">
                <a:solidFill>
                  <a:schemeClr val="tx1"/>
                </a:solidFill>
                <a:latin typeface="Trebuchet MS" pitchFamily="34" charset="0"/>
              </a:rPr>
              <a:t>assert</a:t>
            </a:r>
            <a:r>
              <a:rPr lang="en-US" altLang="en-US" smtClean="0"/>
              <a:t> statement</a:t>
            </a:r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The purpose of 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assert</a:t>
            </a:r>
            <a:r>
              <a:rPr lang="en-US" altLang="en-US" smtClean="0"/>
              <a:t> statement is to document something you believe to be true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There are two forms of 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assert</a:t>
            </a:r>
            <a:r>
              <a:rPr lang="en-US" altLang="en-US" smtClean="0">
                <a:solidFill>
                  <a:srgbClr val="FFFF7F"/>
                </a:solidFill>
                <a:latin typeface="Trebuchet MS" pitchFamily="34" charset="0"/>
              </a:rPr>
              <a:t> </a:t>
            </a:r>
            <a:r>
              <a:rPr lang="en-US" altLang="en-US" smtClean="0"/>
              <a:t>statement:</a:t>
            </a:r>
          </a:p>
          <a:p>
            <a:pPr lvl="1">
              <a:lnSpc>
                <a:spcPct val="90000"/>
              </a:lnSpc>
              <a:buClr>
                <a:srgbClr val="FFFF7F"/>
              </a:buClr>
              <a:buFont typeface="Times" charset="0"/>
              <a:buAutoNum type="arabicPeriod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assert </a:t>
            </a:r>
            <a:r>
              <a:rPr lang="en-US" altLang="en-US" b="1" i="1" smtClean="0">
                <a:solidFill>
                  <a:schemeClr val="hlink"/>
                </a:solidFill>
              </a:rPr>
              <a:t>booleanExpression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;</a:t>
            </a:r>
            <a:endParaRPr lang="en-US" altLang="en-US" smtClean="0">
              <a:solidFill>
                <a:schemeClr val="accent2"/>
              </a:solidFill>
            </a:endParaRPr>
          </a:p>
          <a:p>
            <a:pPr lvl="2">
              <a:lnSpc>
                <a:spcPct val="90000"/>
              </a:lnSpc>
            </a:pPr>
            <a:r>
              <a:rPr lang="en-US" altLang="en-US" smtClean="0"/>
              <a:t>This statement tests the boolean expression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It does nothing if the boolean expression evaluates to</a:t>
            </a:r>
            <a:r>
              <a:rPr lang="en-US" altLang="en-US" smtClean="0">
                <a:solidFill>
                  <a:schemeClr val="accent2"/>
                </a:solidFill>
              </a:rPr>
              <a:t>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true</a:t>
            </a:r>
            <a:endParaRPr lang="en-US" altLang="en-US" smtClean="0">
              <a:solidFill>
                <a:schemeClr val="accent2"/>
              </a:solidFill>
            </a:endParaRPr>
          </a:p>
          <a:p>
            <a:pPr lvl="2">
              <a:lnSpc>
                <a:spcPct val="90000"/>
              </a:lnSpc>
            </a:pPr>
            <a:r>
              <a:rPr lang="en-US" altLang="en-US" smtClean="0"/>
              <a:t>If the boolean expression evaluates to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false</a:t>
            </a:r>
            <a:r>
              <a:rPr lang="en-US" altLang="en-US" smtClean="0"/>
              <a:t>, this statement throws an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AssertionError</a:t>
            </a:r>
          </a:p>
          <a:p>
            <a:pPr lvl="1">
              <a:lnSpc>
                <a:spcPct val="90000"/>
              </a:lnSpc>
              <a:buClr>
                <a:srgbClr val="FFFF7F"/>
              </a:buClr>
              <a:buFont typeface="Times" charset="0"/>
              <a:buAutoNum type="arabicPeriod"/>
            </a:pP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assert </a:t>
            </a:r>
            <a:r>
              <a:rPr lang="en-US" altLang="en-US" b="1" i="1" smtClean="0">
                <a:solidFill>
                  <a:schemeClr val="hlink"/>
                </a:solidFill>
              </a:rPr>
              <a:t>booleanExpression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 : </a:t>
            </a:r>
            <a:r>
              <a:rPr lang="en-US" altLang="en-US" b="1" i="1" smtClean="0">
                <a:solidFill>
                  <a:schemeClr val="hlink"/>
                </a:solidFill>
              </a:rPr>
              <a:t>expression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;</a:t>
            </a:r>
            <a:endParaRPr lang="en-US" altLang="en-US" smtClean="0">
              <a:solidFill>
                <a:schemeClr val="accent2"/>
              </a:solidFill>
            </a:endParaRPr>
          </a:p>
          <a:p>
            <a:pPr lvl="2">
              <a:lnSpc>
                <a:spcPct val="90000"/>
              </a:lnSpc>
            </a:pPr>
            <a:r>
              <a:rPr lang="en-US" altLang="en-US" smtClean="0"/>
              <a:t>This form acts just like the first form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In addition, if the boolean expression evaluates to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false</a:t>
            </a:r>
            <a:r>
              <a:rPr lang="en-US" altLang="en-US" smtClean="0"/>
              <a:t>, the second expression is used as a detail message for the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AssertionError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The second expression may be of any type except </a:t>
            </a:r>
            <a:r>
              <a:rPr lang="en-US" altLang="en-US" smtClean="0">
                <a:solidFill>
                  <a:schemeClr val="accent2"/>
                </a:solidFill>
                <a:latin typeface="Trebuchet MS" pitchFamily="34" charset="0"/>
              </a:rPr>
              <a:t>void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7A39A4E8-1B2F-47A3-82B3-2F6B6C9063C6}" type="slidenum">
              <a:rPr lang="en-US" altLang="en-US" sz="1400" smtClean="0">
                <a:latin typeface="Arial" charset="0"/>
              </a:rPr>
              <a:pPr/>
              <a:t>45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Enabling assertions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5800" cy="5181600"/>
          </a:xfrm>
        </p:spPr>
        <p:txBody>
          <a:bodyPr/>
          <a:lstStyle/>
          <a:p>
            <a:r>
              <a:rPr lang="en-US" altLang="en-US" sz="2400" smtClean="0"/>
              <a:t>By default, Java has assertions </a:t>
            </a:r>
            <a:r>
              <a:rPr lang="en-US" altLang="en-US" sz="2400" i="1" smtClean="0"/>
              <a:t>disabled</a:t>
            </a:r>
            <a:r>
              <a:rPr lang="en-US" altLang="en-US" sz="2400" smtClean="0"/>
              <a:t>—that is, it </a:t>
            </a:r>
            <a:r>
              <a:rPr lang="en-US" altLang="en-US" sz="2400" i="1" smtClean="0"/>
              <a:t>ignores</a:t>
            </a:r>
            <a:r>
              <a:rPr lang="en-US" altLang="en-US" sz="2400" smtClean="0"/>
              <a:t> them</a:t>
            </a:r>
          </a:p>
          <a:p>
            <a:pPr lvl="1"/>
            <a:r>
              <a:rPr lang="en-US" altLang="en-US" sz="2000" smtClean="0"/>
              <a:t>This is for efficiency</a:t>
            </a:r>
          </a:p>
          <a:p>
            <a:pPr lvl="1"/>
            <a:r>
              <a:rPr lang="en-US" altLang="en-US" sz="2000" smtClean="0"/>
              <a:t>Once the program is completely debugged and given to the customer, nothing more will go wrong, so you don’t need the assertions any more</a:t>
            </a:r>
          </a:p>
          <a:p>
            <a:pPr lvl="2"/>
            <a:r>
              <a:rPr lang="en-US" altLang="en-US" sz="1800" smtClean="0"/>
              <a:t>Yeah, right!</a:t>
            </a:r>
          </a:p>
          <a:p>
            <a:r>
              <a:rPr lang="en-US" altLang="en-US" sz="2400" smtClean="0"/>
              <a:t>You can change this default</a:t>
            </a:r>
          </a:p>
          <a:p>
            <a:pPr lvl="1"/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Open Window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  <a:sym typeface="Wingdings" pitchFamily="2" charset="2"/>
              </a:rPr>
              <a:t> Preferences  Java  Installed JREs</a:t>
            </a:r>
          </a:p>
          <a:p>
            <a:pPr lvl="1"/>
            <a:r>
              <a:rPr lang="en-US" altLang="en-US" sz="2000" smtClean="0">
                <a:sym typeface="Wingdings" pitchFamily="2" charset="2"/>
              </a:rPr>
              <a:t>Select the JRE you are using (should be 1.6.</a:t>
            </a:r>
            <a:r>
              <a:rPr lang="en-US" altLang="en-US" sz="2000" i="1" smtClean="0">
                <a:sym typeface="Wingdings" pitchFamily="2" charset="2"/>
              </a:rPr>
              <a:t>something</a:t>
            </a:r>
            <a:r>
              <a:rPr lang="en-US" altLang="en-US" sz="2000" smtClean="0">
                <a:sym typeface="Wingdings" pitchFamily="2" charset="2"/>
              </a:rPr>
              <a:t>)</a:t>
            </a:r>
          </a:p>
          <a:p>
            <a:pPr lvl="1"/>
            <a:r>
              <a:rPr lang="en-US" altLang="en-US" sz="2000" smtClean="0">
                <a:sym typeface="Wingdings" pitchFamily="2" charset="2"/>
              </a:rPr>
              <a:t>Click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  <a:sym typeface="Wingdings" pitchFamily="2" charset="2"/>
              </a:rPr>
              <a:t>Edit...</a:t>
            </a:r>
          </a:p>
          <a:p>
            <a:pPr lvl="1"/>
            <a:r>
              <a:rPr lang="en-US" altLang="en-US" sz="2000" smtClean="0">
                <a:sym typeface="Wingdings" pitchFamily="2" charset="2"/>
              </a:rPr>
              <a:t>For Default VM Arguments, enter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  <a:sym typeface="Wingdings" pitchFamily="2" charset="2"/>
              </a:rPr>
              <a:t> –ea </a:t>
            </a:r>
            <a:r>
              <a:rPr lang="en-US" altLang="en-US" sz="2000" smtClean="0">
                <a:sym typeface="Wingdings" pitchFamily="2" charset="2"/>
              </a:rPr>
              <a:t>(enable assertions)</a:t>
            </a:r>
          </a:p>
          <a:p>
            <a:pPr lvl="1"/>
            <a:r>
              <a:rPr lang="en-US" altLang="en-US" sz="2000" smtClean="0">
                <a:sym typeface="Wingdings" pitchFamily="2" charset="2"/>
              </a:rPr>
              <a:t>Click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  <a:sym typeface="Wingdings" pitchFamily="2" charset="2"/>
              </a:rPr>
              <a:t>OK</a:t>
            </a:r>
            <a:r>
              <a:rPr lang="en-US" altLang="en-US" sz="2000" smtClean="0">
                <a:sym typeface="Wingdings" pitchFamily="2" charset="2"/>
              </a:rPr>
              <a:t> (twice) to finish</a:t>
            </a:r>
            <a:endParaRPr lang="en-US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2613A91F-66D7-42E1-AA62-6D7EE7F2D6C1}" type="slidenum">
              <a:rPr lang="en-US" altLang="en-US" sz="1400" smtClean="0">
                <a:latin typeface="Arial" charset="0"/>
              </a:rPr>
              <a:pPr/>
              <a:t>46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440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complete program</a:t>
            </a:r>
          </a:p>
        </p:txBody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public class SquareRoots {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</a:t>
            </a:r>
            <a:r>
              <a:rPr lang="en-US" altLang="en-US" sz="2400" smtClean="0">
                <a:solidFill>
                  <a:schemeClr val="accent1"/>
                </a:solidFill>
                <a:latin typeface="Trebuchet MS" pitchFamily="34" charset="0"/>
              </a:rPr>
              <a:t>// Prints the square roots of numbers 1 to 10</a:t>
            </a:r>
            <a:br>
              <a:rPr lang="en-US" altLang="en-US" sz="2400" smtClean="0">
                <a:solidFill>
                  <a:schemeClr val="accent1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public static void main(String args[]) {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    int n = 1;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    while (n &lt;= 10) {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        System.out.println(n + "  " + Math.sqrt(n));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        n = n + 1;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    }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    }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}</a:t>
            </a:r>
            <a:endParaRPr lang="en-US" altLang="en-US" sz="2400" smtClean="0"/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1  1.0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2  1.4142135623730951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3  1.7320508075688772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4  2.0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  <a:t>5  2.23606797749979</a:t>
            </a:r>
            <a:br>
              <a:rPr lang="en-US" altLang="en-US" sz="2400" smtClean="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400" i="1" smtClean="0"/>
              <a:t>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Number Placeholder 2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833F5E4D-3543-482E-8D66-FAA10B714F7D}" type="slidenum">
              <a:rPr lang="en-US" altLang="en-US" sz="1400" smtClean="0">
                <a:latin typeface="Arial" charset="0"/>
              </a:rPr>
              <a:pPr/>
              <a:t>47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Another complete program</a:t>
            </a:r>
          </a:p>
        </p:txBody>
      </p:sp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457200" y="1371600"/>
            <a:ext cx="8153400" cy="522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r>
              <a:rPr lang="en-US" altLang="en-US" sz="1600" b="1">
                <a:solidFill>
                  <a:srgbClr val="800004"/>
                </a:solidFill>
                <a:latin typeface="Trebuchet MS" pitchFamily="34" charset="0"/>
              </a:rPr>
              <a:t>public</a:t>
            </a:r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en-US" altLang="en-US" sz="1600" b="1">
                <a:solidFill>
                  <a:srgbClr val="800004"/>
                </a:solidFill>
                <a:latin typeface="Trebuchet MS" pitchFamily="34" charset="0"/>
              </a:rPr>
              <a:t>class</a:t>
            </a:r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LeapYear {</a:t>
            </a:r>
            <a:endParaRPr lang="en-US" altLang="en-US" sz="1600">
              <a:latin typeface="Trebuchet MS" pitchFamily="34" charset="0"/>
            </a:endParaRPr>
          </a:p>
          <a:p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</a:t>
            </a:r>
            <a:r>
              <a:rPr lang="en-US" altLang="en-US" sz="1600" b="1">
                <a:solidFill>
                  <a:srgbClr val="800004"/>
                </a:solidFill>
                <a:latin typeface="Trebuchet MS" pitchFamily="34" charset="0"/>
              </a:rPr>
              <a:t>public</a:t>
            </a:r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en-US" altLang="en-US" sz="1600" b="1">
                <a:solidFill>
                  <a:srgbClr val="800004"/>
                </a:solidFill>
                <a:latin typeface="Trebuchet MS" pitchFamily="34" charset="0"/>
              </a:rPr>
              <a:t>static</a:t>
            </a:r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</a:t>
            </a:r>
            <a:r>
              <a:rPr lang="en-US" altLang="en-US" sz="1600" b="1">
                <a:solidFill>
                  <a:srgbClr val="800004"/>
                </a:solidFill>
                <a:latin typeface="Trebuchet MS" pitchFamily="34" charset="0"/>
              </a:rPr>
              <a:t>void</a:t>
            </a:r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main(String[] args) {</a:t>
            </a:r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    </a:t>
            </a:r>
            <a:r>
              <a:rPr lang="en-US" altLang="en-US" sz="1600" b="1">
                <a:solidFill>
                  <a:srgbClr val="800004"/>
                </a:solidFill>
                <a:latin typeface="Trebuchet MS" pitchFamily="34" charset="0"/>
              </a:rPr>
              <a:t>int</a:t>
            </a:r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start = 1990;</a:t>
            </a:r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    </a:t>
            </a:r>
            <a:r>
              <a:rPr lang="en-US" altLang="en-US" sz="1600" b="1">
                <a:solidFill>
                  <a:srgbClr val="800004"/>
                </a:solidFill>
                <a:latin typeface="Trebuchet MS" pitchFamily="34" charset="0"/>
              </a:rPr>
              <a:t>int</a:t>
            </a:r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end = 2015;</a:t>
            </a:r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    </a:t>
            </a:r>
            <a:r>
              <a:rPr lang="en-US" altLang="en-US" sz="1600" b="1">
                <a:solidFill>
                  <a:srgbClr val="800004"/>
                </a:solidFill>
                <a:latin typeface="Trebuchet MS" pitchFamily="34" charset="0"/>
              </a:rPr>
              <a:t>int</a:t>
            </a:r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year = start;</a:t>
            </a:r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    </a:t>
            </a:r>
            <a:r>
              <a:rPr lang="en-US" altLang="en-US" sz="1600" b="1">
                <a:solidFill>
                  <a:srgbClr val="800004"/>
                </a:solidFill>
                <a:latin typeface="Trebuchet MS" pitchFamily="34" charset="0"/>
              </a:rPr>
              <a:t>boolean</a:t>
            </a:r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isLeapYear;</a:t>
            </a:r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    </a:t>
            </a:r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    </a:t>
            </a:r>
            <a:r>
              <a:rPr lang="en-US" altLang="en-US" sz="1600" b="1">
                <a:solidFill>
                  <a:srgbClr val="800004"/>
                </a:solidFill>
                <a:latin typeface="Trebuchet MS" pitchFamily="34" charset="0"/>
              </a:rPr>
              <a:t>while</a:t>
            </a:r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(year &lt;= end) {</a:t>
            </a:r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        isLeapYear = year % 4 == 0;                 </a:t>
            </a:r>
            <a:r>
              <a:rPr lang="en-US" altLang="en-US" sz="1600" b="1">
                <a:solidFill>
                  <a:schemeClr val="accent1"/>
                </a:solidFill>
                <a:latin typeface="Trebuchet MS" pitchFamily="34" charset="0"/>
              </a:rPr>
              <a:t>// a leap year is a year divisible by 4...</a:t>
            </a:r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        </a:t>
            </a:r>
            <a:r>
              <a:rPr lang="en-US" altLang="en-US" sz="1600" b="1">
                <a:solidFill>
                  <a:srgbClr val="800004"/>
                </a:solidFill>
                <a:latin typeface="Trebuchet MS" pitchFamily="34" charset="0"/>
              </a:rPr>
              <a:t>if</a:t>
            </a:r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(isLeapYear &amp;&amp; year % 100 == 0) {        </a:t>
            </a:r>
            <a:r>
              <a:rPr lang="en-US" altLang="en-US" sz="1600" b="1">
                <a:solidFill>
                  <a:schemeClr val="accent1"/>
                </a:solidFill>
                <a:latin typeface="Trebuchet MS" pitchFamily="34" charset="0"/>
              </a:rPr>
              <a:t>// ...but not by 100...</a:t>
            </a:r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            </a:t>
            </a:r>
            <a:r>
              <a:rPr lang="en-US" altLang="en-US" sz="1600" b="1">
                <a:solidFill>
                  <a:srgbClr val="800004"/>
                </a:solidFill>
                <a:latin typeface="Trebuchet MS" pitchFamily="34" charset="0"/>
              </a:rPr>
              <a:t>if</a:t>
            </a:r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(year % 400 == 0) isLeapYear = </a:t>
            </a:r>
            <a:r>
              <a:rPr lang="en-US" altLang="en-US" sz="1600" b="1">
                <a:solidFill>
                  <a:srgbClr val="800004"/>
                </a:solidFill>
                <a:latin typeface="Trebuchet MS" pitchFamily="34" charset="0"/>
              </a:rPr>
              <a:t>true</a:t>
            </a:r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; </a:t>
            </a:r>
            <a:r>
              <a:rPr lang="en-US" altLang="en-US" sz="1600" b="1">
                <a:solidFill>
                  <a:schemeClr val="accent1"/>
                </a:solidFill>
                <a:latin typeface="Trebuchet MS" pitchFamily="34" charset="0"/>
              </a:rPr>
              <a:t>// ...unless it’s also divisible by 400</a:t>
            </a:r>
            <a:endParaRPr lang="en-US" altLang="en-US" sz="1600">
              <a:solidFill>
                <a:schemeClr val="accent1"/>
              </a:solidFill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            </a:t>
            </a:r>
            <a:r>
              <a:rPr lang="en-US" altLang="en-US" sz="1600" b="1">
                <a:solidFill>
                  <a:srgbClr val="800004"/>
                </a:solidFill>
                <a:latin typeface="Trebuchet MS" pitchFamily="34" charset="0"/>
              </a:rPr>
              <a:t>else</a:t>
            </a:r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isLeapYear = </a:t>
            </a:r>
            <a:r>
              <a:rPr lang="en-US" altLang="en-US" sz="1600" b="1">
                <a:solidFill>
                  <a:srgbClr val="800004"/>
                </a:solidFill>
                <a:latin typeface="Trebuchet MS" pitchFamily="34" charset="0"/>
              </a:rPr>
              <a:t>false</a:t>
            </a:r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;</a:t>
            </a:r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        }</a:t>
            </a:r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        </a:t>
            </a:r>
            <a:r>
              <a:rPr lang="en-US" altLang="en-US" sz="1600" b="1">
                <a:solidFill>
                  <a:srgbClr val="800004"/>
                </a:solidFill>
                <a:latin typeface="Trebuchet MS" pitchFamily="34" charset="0"/>
              </a:rPr>
              <a:t>if</a:t>
            </a:r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(isLeapYear) {</a:t>
            </a:r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            System.out.println(year + " is a leap year.</a:t>
            </a:r>
            <a:r>
              <a:rPr lang="en-US" altLang="en-US" sz="1600">
                <a:solidFill>
                  <a:srgbClr val="2A00FF"/>
                </a:solidFill>
                <a:latin typeface="Trebuchet MS" pitchFamily="34" charset="0"/>
              </a:rPr>
              <a:t>"</a:t>
            </a:r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);</a:t>
            </a:r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        }</a:t>
            </a:r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        year = year + 1;</a:t>
            </a:r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    }</a:t>
            </a:r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    }</a:t>
            </a:r>
            <a:endParaRPr lang="en-US" altLang="en-US" sz="1600">
              <a:latin typeface="Trebuchet MS" pitchFamily="34" charset="0"/>
            </a:endParaRPr>
          </a:p>
          <a:p>
            <a:r>
              <a:rPr lang="en-US" altLang="en-US" sz="1600">
                <a:solidFill>
                  <a:srgbClr val="000000"/>
                </a:solidFill>
                <a:latin typeface="Trebuchet MS" pitchFamily="34" charset="0"/>
              </a:rPr>
              <a:t>}</a:t>
            </a:r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6096000" y="4724400"/>
            <a:ext cx="2286000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r>
              <a:rPr lang="en-US" altLang="en-US" sz="1800">
                <a:latin typeface="Trebuchet MS" pitchFamily="34" charset="0"/>
              </a:rPr>
              <a:t>1992 is a leap year.</a:t>
            </a:r>
          </a:p>
          <a:p>
            <a:r>
              <a:rPr lang="en-US" altLang="en-US" sz="1800">
                <a:latin typeface="Trebuchet MS" pitchFamily="34" charset="0"/>
              </a:rPr>
              <a:t>1996 is a leap year.</a:t>
            </a:r>
          </a:p>
          <a:p>
            <a:r>
              <a:rPr lang="en-US" altLang="en-US" sz="1800">
                <a:latin typeface="Trebuchet MS" pitchFamily="34" charset="0"/>
              </a:rPr>
              <a:t>2000 is a leap year.</a:t>
            </a:r>
          </a:p>
          <a:p>
            <a:r>
              <a:rPr lang="en-US" altLang="en-US" sz="1800">
                <a:latin typeface="Trebuchet MS" pitchFamily="34" charset="0"/>
              </a:rPr>
              <a:t>2004 is a leap year.</a:t>
            </a:r>
          </a:p>
          <a:p>
            <a:r>
              <a:rPr lang="en-US" altLang="en-US" sz="1800">
                <a:latin typeface="Trebuchet MS" pitchFamily="34" charset="0"/>
              </a:rPr>
              <a:t>2008 is a leap year.</a:t>
            </a:r>
          </a:p>
          <a:p>
            <a:r>
              <a:rPr lang="en-US" altLang="en-US" sz="1800">
                <a:latin typeface="Trebuchet MS" pitchFamily="34" charset="0"/>
              </a:rPr>
              <a:t>2012 is a leap year.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747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6" grpId="0"/>
      <p:bldP spid="7475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lists = java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int</a:t>
            </a:r>
            <a:r>
              <a:rPr lang="en-US" dirty="0"/>
              <a:t>[] numbers = {1, 2, 3, 4</a:t>
            </a:r>
            <a:r>
              <a:rPr lang="en-US" dirty="0" smtClean="0"/>
              <a:t>};</a:t>
            </a:r>
          </a:p>
          <a:p>
            <a:r>
              <a:rPr lang="en-US" dirty="0"/>
              <a:t> new </a:t>
            </a:r>
            <a:r>
              <a:rPr lang="en-US" dirty="0" err="1"/>
              <a:t>int</a:t>
            </a:r>
            <a:r>
              <a:rPr lang="en-US" dirty="0"/>
              <a:t>[] {1, 2, 3, 4</a:t>
            </a:r>
            <a:r>
              <a:rPr lang="en-US" dirty="0" smtClean="0"/>
              <a:t>}</a:t>
            </a:r>
          </a:p>
          <a:p>
            <a:r>
              <a:rPr lang="en-US" dirty="0" smtClean="0"/>
              <a:t>Indexing works in the same manner as Python</a:t>
            </a:r>
          </a:p>
          <a:p>
            <a:r>
              <a:rPr lang="en-US" dirty="0" smtClean="0"/>
              <a:t>However there is no slicing </a:t>
            </a:r>
            <a:r>
              <a:rPr lang="en-US" dirty="0" smtClean="0">
                <a:sym typeface="Wingdings" panose="05000000000000000000" pitchFamily="2" charset="2"/>
              </a:rPr>
              <a:t>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36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Python lists are also java </a:t>
            </a:r>
            <a:r>
              <a:rPr lang="en-US" dirty="0" err="1" smtClean="0"/>
              <a:t>ArrayList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ArrayList</a:t>
            </a:r>
            <a:r>
              <a:rPr lang="en-US" dirty="0"/>
              <a:t>&lt;String&gt; languages = new </a:t>
            </a:r>
            <a:r>
              <a:rPr lang="en-US" dirty="0" err="1"/>
              <a:t>ArrayList</a:t>
            </a:r>
            <a:r>
              <a:rPr lang="en-US" dirty="0"/>
              <a:t>&lt;String&gt;();</a:t>
            </a:r>
          </a:p>
          <a:p>
            <a:r>
              <a:rPr lang="en-US" dirty="0" err="1"/>
              <a:t>languages.add</a:t>
            </a:r>
            <a:r>
              <a:rPr lang="en-US" dirty="0"/>
              <a:t>("Python</a:t>
            </a:r>
            <a:r>
              <a:rPr lang="en-US" dirty="0" smtClean="0"/>
              <a:t>");</a:t>
            </a:r>
          </a:p>
          <a:p>
            <a:r>
              <a:rPr lang="en-US" dirty="0" err="1"/>
              <a:t>languages.set</a:t>
            </a:r>
            <a:r>
              <a:rPr lang="en-US" dirty="0"/>
              <a:t>(0, "Java");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You do not have to declare the size of an </a:t>
            </a:r>
            <a:r>
              <a:rPr lang="en-US" dirty="0" err="1" smtClean="0"/>
              <a:t>ArrayList</a:t>
            </a:r>
            <a:endParaRPr lang="en-US" dirty="0" smtClean="0"/>
          </a:p>
          <a:p>
            <a:r>
              <a:rPr lang="en-US" dirty="0" smtClean="0"/>
              <a:t>You can append to an existing </a:t>
            </a:r>
            <a:r>
              <a:rPr lang="en-US" dirty="0" err="1" smtClean="0"/>
              <a:t>ArrayList</a:t>
            </a:r>
            <a:endParaRPr lang="en-US" dirty="0" smtClean="0"/>
          </a:p>
          <a:p>
            <a:r>
              <a:rPr lang="en-US" dirty="0" smtClean="0"/>
              <a:t>More flexible but if you have use cases where you have specific dimensions you will use an array.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2229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1A1FE4C4-8024-4266-83E1-94141300C1FB}" type="slidenum">
              <a:rPr lang="en-US" altLang="en-US" sz="1400" smtClean="0">
                <a:latin typeface="Arial" charset="0"/>
              </a:rPr>
              <a:pPr/>
              <a:t>7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Structure of a Java program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8229600" cy="31242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A program, or </a:t>
            </a:r>
            <a:r>
              <a:rPr lang="en-US" altLang="en-US" sz="2400" smtClean="0">
                <a:solidFill>
                  <a:schemeClr val="tx2"/>
                </a:solidFill>
              </a:rPr>
              <a:t>project</a:t>
            </a:r>
            <a:r>
              <a:rPr lang="en-US" altLang="en-US" sz="2400" smtClean="0"/>
              <a:t>, consists of one or more </a:t>
            </a:r>
            <a:r>
              <a:rPr lang="en-US" altLang="en-US" sz="2400" smtClean="0">
                <a:solidFill>
                  <a:schemeClr val="tx2"/>
                </a:solidFill>
              </a:rPr>
              <a:t>packages</a:t>
            </a:r>
          </a:p>
          <a:p>
            <a:pPr lvl="1" eaLnBrk="1" hangingPunct="1"/>
            <a:r>
              <a:rPr lang="en-US" altLang="en-US" sz="2000" smtClean="0"/>
              <a:t>Package = directory = folder</a:t>
            </a:r>
          </a:p>
          <a:p>
            <a:pPr eaLnBrk="1" hangingPunct="1"/>
            <a:r>
              <a:rPr lang="en-US" altLang="en-US" sz="2400" smtClean="0"/>
              <a:t>A package contains one or more </a:t>
            </a:r>
            <a:r>
              <a:rPr lang="en-US" altLang="en-US" sz="2400" smtClean="0">
                <a:solidFill>
                  <a:schemeClr val="tx2"/>
                </a:solidFill>
              </a:rPr>
              <a:t>classes</a:t>
            </a:r>
          </a:p>
          <a:p>
            <a:pPr eaLnBrk="1" hangingPunct="1"/>
            <a:r>
              <a:rPr lang="en-US" altLang="en-US" sz="2400" smtClean="0"/>
              <a:t>A class contains one or more </a:t>
            </a:r>
            <a:r>
              <a:rPr lang="en-US" altLang="en-US" sz="2400" smtClean="0">
                <a:solidFill>
                  <a:schemeClr val="tx2"/>
                </a:solidFill>
              </a:rPr>
              <a:t>fields</a:t>
            </a:r>
            <a:r>
              <a:rPr lang="en-US" altLang="en-US" sz="2400" smtClean="0"/>
              <a:t> and </a:t>
            </a:r>
            <a:r>
              <a:rPr lang="en-US" altLang="en-US" sz="2400" smtClean="0">
                <a:solidFill>
                  <a:schemeClr val="tx2"/>
                </a:solidFill>
              </a:rPr>
              <a:t>methods</a:t>
            </a:r>
            <a:endParaRPr lang="en-US" altLang="en-US" sz="2400" smtClean="0"/>
          </a:p>
          <a:p>
            <a:pPr lvl="1" eaLnBrk="1" hangingPunct="1"/>
            <a:r>
              <a:rPr lang="en-US" altLang="en-US" sz="2000" smtClean="0"/>
              <a:t>A method contains </a:t>
            </a:r>
            <a:r>
              <a:rPr lang="en-US" altLang="en-US" sz="2000" smtClean="0">
                <a:solidFill>
                  <a:schemeClr val="tx2"/>
                </a:solidFill>
              </a:rPr>
              <a:t>declarations</a:t>
            </a:r>
            <a:r>
              <a:rPr lang="en-US" altLang="en-US" sz="2000" smtClean="0"/>
              <a:t> and </a:t>
            </a:r>
            <a:r>
              <a:rPr lang="en-US" altLang="en-US" sz="2000" smtClean="0">
                <a:solidFill>
                  <a:schemeClr val="tx2"/>
                </a:solidFill>
              </a:rPr>
              <a:t>statements</a:t>
            </a:r>
            <a:endParaRPr lang="en-US" altLang="en-US" sz="2000" smtClean="0"/>
          </a:p>
          <a:p>
            <a:pPr eaLnBrk="1" hangingPunct="1"/>
            <a:r>
              <a:rPr lang="en-US" altLang="en-US" sz="2400" smtClean="0"/>
              <a:t>Classes and methods may also contain </a:t>
            </a:r>
            <a:r>
              <a:rPr lang="en-US" altLang="en-US" sz="2400" smtClean="0">
                <a:solidFill>
                  <a:schemeClr val="tx2"/>
                </a:solidFill>
              </a:rPr>
              <a:t>comments</a:t>
            </a:r>
          </a:p>
          <a:p>
            <a:pPr eaLnBrk="1" hangingPunct="1"/>
            <a:r>
              <a:rPr lang="en-US" altLang="en-US" sz="2400" smtClean="0"/>
              <a:t>We’ll begin by looking at the “insides” of methods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828800" y="4648200"/>
            <a:ext cx="4876800" cy="1743075"/>
            <a:chOff x="1152" y="2928"/>
            <a:chExt cx="3072" cy="1098"/>
          </a:xfrm>
        </p:grpSpPr>
        <p:sp>
          <p:nvSpPr>
            <p:cNvPr id="4102" name="Text Box 5"/>
            <p:cNvSpPr txBox="1">
              <a:spLocks noChangeArrowheads="1"/>
            </p:cNvSpPr>
            <p:nvPr/>
          </p:nvSpPr>
          <p:spPr bwMode="auto">
            <a:xfrm>
              <a:off x="1824" y="2928"/>
              <a:ext cx="2400" cy="1098"/>
            </a:xfrm>
            <a:prstGeom prst="rect">
              <a:avLst/>
            </a:prstGeom>
            <a:solidFill>
              <a:schemeClr val="accent2">
                <a:alpha val="14117"/>
              </a:schemeClr>
            </a:solidFill>
            <a:ln w="317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r>
                <a:rPr lang="en-US" altLang="en-US" sz="1800">
                  <a:latin typeface="Trebuchet MS" pitchFamily="34" charset="0"/>
                </a:rPr>
                <a:t>• packages</a:t>
              </a:r>
            </a:p>
            <a:p>
              <a:pPr lvl="1"/>
              <a:r>
                <a:rPr lang="en-US" altLang="en-US" sz="1800">
                  <a:latin typeface="Trebuchet MS" pitchFamily="34" charset="0"/>
                </a:rPr>
                <a:t>• classes</a:t>
              </a:r>
            </a:p>
            <a:p>
              <a:pPr lvl="2"/>
              <a:r>
                <a:rPr lang="en-US" altLang="en-US" sz="1800">
                  <a:latin typeface="Trebuchet MS" pitchFamily="34" charset="0"/>
                </a:rPr>
                <a:t>• fields</a:t>
              </a:r>
            </a:p>
            <a:p>
              <a:pPr lvl="2"/>
              <a:r>
                <a:rPr lang="en-US" altLang="en-US" sz="1800">
                  <a:latin typeface="Trebuchet MS" pitchFamily="34" charset="0"/>
                </a:rPr>
                <a:t>• methods</a:t>
              </a:r>
            </a:p>
            <a:p>
              <a:pPr lvl="3"/>
              <a:r>
                <a:rPr lang="en-US" altLang="en-US" sz="1800">
                  <a:latin typeface="Trebuchet MS" pitchFamily="34" charset="0"/>
                </a:rPr>
                <a:t>• declarations</a:t>
              </a:r>
            </a:p>
            <a:p>
              <a:pPr lvl="3"/>
              <a:r>
                <a:rPr lang="en-US" altLang="en-US" sz="1800">
                  <a:latin typeface="Trebuchet MS" pitchFamily="34" charset="0"/>
                </a:rPr>
                <a:t>• statements</a:t>
              </a:r>
            </a:p>
          </p:txBody>
        </p:sp>
        <p:sp>
          <p:nvSpPr>
            <p:cNvPr id="4103" name="Text Box 6"/>
            <p:cNvSpPr txBox="1">
              <a:spLocks noChangeArrowheads="1"/>
            </p:cNvSpPr>
            <p:nvPr/>
          </p:nvSpPr>
          <p:spPr bwMode="auto">
            <a:xfrm>
              <a:off x="1152" y="2928"/>
              <a:ext cx="65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>
                  <a:latin typeface="Trebuchet MS" pitchFamily="34" charset="0"/>
                </a:rPr>
                <a:t>Project: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AECF6D95-9375-4F0E-8E24-658CB85036E3}" type="slidenum">
              <a:rPr lang="en-US" altLang="en-US" sz="1400" smtClean="0">
                <a:latin typeface="Arial" charset="0"/>
              </a:rPr>
              <a:pPr/>
              <a:t>8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Java structure and Eclipse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82000" cy="4760913"/>
          </a:xfrm>
        </p:spPr>
        <p:txBody>
          <a:bodyPr/>
          <a:lstStyle/>
          <a:p>
            <a:pPr eaLnBrk="1" hangingPunct="1"/>
            <a:r>
              <a:rPr lang="en-US" altLang="en-US" smtClean="0"/>
              <a:t>A </a:t>
            </a:r>
            <a:r>
              <a:rPr lang="en-US" altLang="en-US" smtClean="0">
                <a:solidFill>
                  <a:schemeClr val="tx2"/>
                </a:solidFill>
              </a:rPr>
              <a:t>workspace</a:t>
            </a:r>
            <a:r>
              <a:rPr lang="en-US" altLang="en-US" smtClean="0"/>
              <a:t> is where Eclipse keeps projects</a:t>
            </a:r>
          </a:p>
          <a:p>
            <a:pPr eaLnBrk="1" hangingPunct="1"/>
            <a:r>
              <a:rPr lang="en-US" altLang="en-US" smtClean="0"/>
              <a:t>When you use Eclipse to create a </a:t>
            </a:r>
            <a:r>
              <a:rPr lang="en-US" altLang="en-US" smtClean="0">
                <a:solidFill>
                  <a:schemeClr val="tx2"/>
                </a:solidFill>
              </a:rPr>
              <a:t>project</a:t>
            </a:r>
            <a:r>
              <a:rPr lang="en-US" altLang="en-US" smtClean="0"/>
              <a:t> (a single “program”), it creates a directory with that name in your workspace</a:t>
            </a:r>
          </a:p>
          <a:p>
            <a:pPr eaLnBrk="1" hangingPunct="1"/>
            <a:r>
              <a:rPr lang="en-US" altLang="en-US" smtClean="0"/>
              <a:t>Within the project, you next create a </a:t>
            </a:r>
            <a:r>
              <a:rPr lang="en-US" altLang="en-US" smtClean="0">
                <a:solidFill>
                  <a:schemeClr val="tx2"/>
                </a:solidFill>
              </a:rPr>
              <a:t>package</a:t>
            </a:r>
            <a:endParaRPr lang="en-US" altLang="en-US" smtClean="0"/>
          </a:p>
          <a:p>
            <a:pPr eaLnBrk="1" hangingPunct="1"/>
            <a:r>
              <a:rPr lang="en-US" altLang="en-US" smtClean="0"/>
              <a:t>Finally, you create a </a:t>
            </a:r>
            <a:r>
              <a:rPr lang="en-US" altLang="en-US" smtClean="0">
                <a:solidFill>
                  <a:schemeClr val="tx2"/>
                </a:solidFill>
              </a:rPr>
              <a:t>class</a:t>
            </a:r>
            <a:r>
              <a:rPr lang="en-US" altLang="en-US" smtClean="0"/>
              <a:t> in that package</a:t>
            </a:r>
            <a:br>
              <a:rPr lang="en-US" altLang="en-US" smtClean="0"/>
            </a:br>
            <a:endParaRPr lang="en-US" altLang="en-US" smtClean="0"/>
          </a:p>
          <a:p>
            <a:pPr eaLnBrk="1" hangingPunct="1"/>
            <a:r>
              <a:rPr lang="en-US" altLang="en-US" smtClean="0"/>
              <a:t>For the simplest program, you need only a single package, and only one (or a very few) classes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fld id="{06EBDB95-C7D6-4C10-8B78-2178896ACC57}" type="slidenum">
              <a:rPr lang="en-US" altLang="en-US" sz="1400" smtClean="0">
                <a:latin typeface="Arial" charset="0"/>
              </a:rPr>
              <a:pPr/>
              <a:t>9</a:t>
            </a:fld>
            <a:endParaRPr lang="en-US" altLang="en-US" sz="1400" smtClean="0">
              <a:latin typeface="Arial" charset="0"/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Simple program outline</a:t>
            </a:r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4800600"/>
            <a:ext cx="8574088" cy="17526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Notes: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The class name (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MyClass</a:t>
            </a:r>
            <a:r>
              <a:rPr lang="en-US" altLang="en-US" sz="2000" smtClean="0"/>
              <a:t>) must begin with a capital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main</a:t>
            </a:r>
            <a:r>
              <a:rPr lang="en-US" altLang="en-US" sz="2000" smtClean="0"/>
              <a:t> and </a:t>
            </a:r>
            <a:r>
              <a:rPr lang="en-US" altLang="en-US" sz="2000" smtClean="0">
                <a:solidFill>
                  <a:schemeClr val="accent2"/>
                </a:solidFill>
                <a:latin typeface="Trebuchet MS" pitchFamily="34" charset="0"/>
              </a:rPr>
              <a:t>run</a:t>
            </a:r>
            <a:r>
              <a:rPr lang="en-US" altLang="en-US" sz="2000" smtClean="0"/>
              <a:t> are methods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This is the form we will use for now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Once you understand all the parts, you can vary things</a:t>
            </a:r>
          </a:p>
        </p:txBody>
      </p:sp>
      <p:sp>
        <p:nvSpPr>
          <p:cNvPr id="67588" name="Text Box 4"/>
          <p:cNvSpPr txBox="1">
            <a:spLocks noChangeArrowheads="1"/>
          </p:cNvSpPr>
          <p:nvPr/>
        </p:nvSpPr>
        <p:spPr bwMode="auto">
          <a:xfrm>
            <a:off x="1676400" y="1371600"/>
            <a:ext cx="6400800" cy="344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class </a:t>
            </a:r>
            <a:r>
              <a:rPr lang="en-US" altLang="en-US" sz="2000">
                <a:solidFill>
                  <a:schemeClr val="hlink"/>
                </a:solidFill>
                <a:latin typeface="Trebuchet MS" pitchFamily="34" charset="0"/>
              </a:rPr>
              <a:t>MyClass</a:t>
            </a: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{</a:t>
            </a:r>
          </a:p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public static void main(String[ ] args) {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    new </a:t>
            </a:r>
            <a:r>
              <a:rPr lang="en-US" altLang="en-US" sz="2000">
                <a:solidFill>
                  <a:schemeClr val="hlink"/>
                </a:solidFill>
                <a:latin typeface="Trebuchet MS" pitchFamily="34" charset="0"/>
              </a:rPr>
              <a:t>MyClass</a:t>
            </a: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().</a:t>
            </a:r>
            <a:r>
              <a:rPr lang="en-US" altLang="en-US" sz="2000">
                <a:solidFill>
                  <a:schemeClr val="hlink"/>
                </a:solidFill>
                <a:latin typeface="Trebuchet MS" pitchFamily="34" charset="0"/>
              </a:rPr>
              <a:t>run</a:t>
            </a: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();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}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/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void </a:t>
            </a:r>
            <a:r>
              <a:rPr lang="en-US" altLang="en-US" sz="2000">
                <a:solidFill>
                  <a:schemeClr val="hlink"/>
                </a:solidFill>
                <a:latin typeface="Trebuchet MS" pitchFamily="34" charset="0"/>
              </a:rPr>
              <a:t>run</a:t>
            </a: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() {</a:t>
            </a:r>
            <a:b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    </a:t>
            </a:r>
            <a:r>
              <a:rPr lang="en-US" altLang="en-US" sz="2000">
                <a:solidFill>
                  <a:schemeClr val="accent1"/>
                </a:solidFill>
                <a:latin typeface="Trebuchet MS" pitchFamily="34" charset="0"/>
              </a:rPr>
              <a:t>// some declarations and statements go here</a:t>
            </a:r>
            <a:br>
              <a:rPr lang="en-US" altLang="en-US" sz="2000">
                <a:solidFill>
                  <a:schemeClr val="accent1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1"/>
                </a:solidFill>
                <a:latin typeface="Trebuchet MS" pitchFamily="34" charset="0"/>
              </a:rPr>
              <a:t>        // this is the part we will talk about today</a:t>
            </a:r>
            <a:br>
              <a:rPr lang="en-US" altLang="en-US" sz="2000">
                <a:solidFill>
                  <a:schemeClr val="accent1"/>
                </a:solidFill>
                <a:latin typeface="Trebuchet MS" pitchFamily="34" charset="0"/>
              </a:rPr>
            </a:b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    }</a:t>
            </a:r>
          </a:p>
          <a:p>
            <a:pPr>
              <a:spcBef>
                <a:spcPct val="50000"/>
              </a:spcBef>
            </a:pPr>
            <a:r>
              <a:rPr lang="en-US" altLang="en-US" sz="2000">
                <a:solidFill>
                  <a:schemeClr val="accent2"/>
                </a:solidFill>
                <a:latin typeface="Trebuchet MS" pitchFamily="34" charset="0"/>
              </a:rPr>
              <a:t>}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81000" y="1371600"/>
            <a:ext cx="1525588" cy="1524000"/>
            <a:chOff x="240" y="1056"/>
            <a:chExt cx="961" cy="960"/>
          </a:xfrm>
        </p:grpSpPr>
        <p:sp>
          <p:nvSpPr>
            <p:cNvPr id="6154" name="AutoShape 6"/>
            <p:cNvSpPr>
              <a:spLocks/>
            </p:cNvSpPr>
            <p:nvPr/>
          </p:nvSpPr>
          <p:spPr bwMode="auto">
            <a:xfrm>
              <a:off x="960" y="1395"/>
              <a:ext cx="241" cy="621"/>
            </a:xfrm>
            <a:prstGeom prst="leftBrace">
              <a:avLst>
                <a:gd name="adj1" fmla="val 21473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155" name="AutoShape 8"/>
            <p:cNvSpPr>
              <a:spLocks noChangeArrowheads="1"/>
            </p:cNvSpPr>
            <p:nvPr/>
          </p:nvSpPr>
          <p:spPr bwMode="auto">
            <a:xfrm>
              <a:off x="240" y="1056"/>
              <a:ext cx="678" cy="435"/>
            </a:xfrm>
            <a:prstGeom prst="wedgeRoundRectCallout">
              <a:avLst>
                <a:gd name="adj1" fmla="val 51477"/>
                <a:gd name="adj2" fmla="val 95287"/>
                <a:gd name="adj3" fmla="val 16667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/>
              <a:r>
                <a:rPr lang="en-US" altLang="en-US" sz="1800">
                  <a:latin typeface="Trebuchet MS" pitchFamily="34" charset="0"/>
                </a:rPr>
                <a:t>main method</a:t>
              </a: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381000" y="2667000"/>
            <a:ext cx="1524000" cy="1676400"/>
            <a:chOff x="240" y="1872"/>
            <a:chExt cx="960" cy="1056"/>
          </a:xfrm>
        </p:grpSpPr>
        <p:sp>
          <p:nvSpPr>
            <p:cNvPr id="6152" name="AutoShape 10"/>
            <p:cNvSpPr>
              <a:spLocks/>
            </p:cNvSpPr>
            <p:nvPr/>
          </p:nvSpPr>
          <p:spPr bwMode="auto">
            <a:xfrm>
              <a:off x="960" y="2211"/>
              <a:ext cx="240" cy="717"/>
            </a:xfrm>
            <a:prstGeom prst="leftBrace">
              <a:avLst>
                <a:gd name="adj1" fmla="val 24896"/>
                <a:gd name="adj2" fmla="val 50000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6153" name="AutoShape 11"/>
            <p:cNvSpPr>
              <a:spLocks noChangeArrowheads="1"/>
            </p:cNvSpPr>
            <p:nvPr/>
          </p:nvSpPr>
          <p:spPr bwMode="auto">
            <a:xfrm>
              <a:off x="240" y="1872"/>
              <a:ext cx="678" cy="435"/>
            </a:xfrm>
            <a:prstGeom prst="wedgeRoundRectCallout">
              <a:avLst>
                <a:gd name="adj1" fmla="val 51477"/>
                <a:gd name="adj2" fmla="val 95287"/>
                <a:gd name="adj3" fmla="val 16667"/>
              </a:avLst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2400">
                  <a:solidFill>
                    <a:schemeClr val="tx1"/>
                  </a:solidFill>
                  <a:latin typeface="Times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" charset="0"/>
                </a:defRPr>
              </a:lvl9pPr>
            </a:lstStyle>
            <a:p>
              <a:pPr algn="ctr"/>
              <a:r>
                <a:rPr lang="en-US" altLang="en-US" sz="1800">
                  <a:latin typeface="Trebuchet MS" pitchFamily="34" charset="0"/>
                </a:rPr>
                <a:t>another method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75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75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675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675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675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9" grpId="0" build="p" bldLvl="5" autoUpdateAnimBg="0"/>
      <p:bldP spid="67588" grpId="0"/>
    </p:bldLst>
  </p:timing>
</p:sld>
</file>

<file path=ppt/theme/theme1.xml><?xml version="1.0" encoding="utf-8"?>
<a:theme xmlns:a="http://schemas.openxmlformats.org/drawingml/2006/main" name="duke-7">
  <a:themeElements>
    <a:clrScheme name="">
      <a:dk1>
        <a:srgbClr val="000000"/>
      </a:dk1>
      <a:lt1>
        <a:srgbClr val="FFFFFF"/>
      </a:lt1>
      <a:dk2>
        <a:srgbClr val="FF0000"/>
      </a:dk2>
      <a:lt2>
        <a:srgbClr val="990000"/>
      </a:lt2>
      <a:accent1>
        <a:srgbClr val="009900"/>
      </a:accent1>
      <a:accent2>
        <a:srgbClr val="3300FF"/>
      </a:accent2>
      <a:accent3>
        <a:srgbClr val="FFFFFF"/>
      </a:accent3>
      <a:accent4>
        <a:srgbClr val="000000"/>
      </a:accent4>
      <a:accent5>
        <a:srgbClr val="AACAAA"/>
      </a:accent5>
      <a:accent6>
        <a:srgbClr val="2D00E7"/>
      </a:accent6>
      <a:hlink>
        <a:srgbClr val="CC00CC"/>
      </a:hlink>
      <a:folHlink>
        <a:srgbClr val="0099CC"/>
      </a:folHlink>
    </a:clrScheme>
    <a:fontScheme name="duke-7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duke-7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uke-7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-7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-7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uke-7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-7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-7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uke-7 8">
        <a:dk1>
          <a:srgbClr val="000000"/>
        </a:dk1>
        <a:lt1>
          <a:srgbClr val="FFFFFF"/>
        </a:lt1>
        <a:dk2>
          <a:srgbClr val="FF0000"/>
        </a:dk2>
        <a:lt2>
          <a:srgbClr val="FF9900"/>
        </a:lt2>
        <a:accent1>
          <a:srgbClr val="0099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8A5C2D"/>
        </a:accent6>
        <a:hlink>
          <a:srgbClr val="CC00FF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Settings\matuszek\Application Data\Microsoft\Templates\duke-7.pot</Template>
  <TotalTime>2955</TotalTime>
  <Words>2699</Words>
  <Application>Microsoft Office PowerPoint</Application>
  <PresentationFormat>On-screen Show (4:3)</PresentationFormat>
  <Paragraphs>492</Paragraphs>
  <Slides>47</Slides>
  <Notes>42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duke-7</vt:lpstr>
      <vt:lpstr>Lecture 14</vt:lpstr>
      <vt:lpstr>Logistics</vt:lpstr>
      <vt:lpstr>Debugging</vt:lpstr>
      <vt:lpstr>Python to Java translation resources</vt:lpstr>
      <vt:lpstr>Python lists = java arrays</vt:lpstr>
      <vt:lpstr>Python lists are also java ArrayList</vt:lpstr>
      <vt:lpstr>Structure of a Java program</vt:lpstr>
      <vt:lpstr>Java structure and Eclipse</vt:lpstr>
      <vt:lpstr>Simple program outline</vt:lpstr>
      <vt:lpstr>Comments</vt:lpstr>
      <vt:lpstr>Declaring variables</vt:lpstr>
      <vt:lpstr>Some Java data types</vt:lpstr>
      <vt:lpstr>Reading in numbers</vt:lpstr>
      <vt:lpstr>Printing</vt:lpstr>
      <vt:lpstr>Program to double a number</vt:lpstr>
      <vt:lpstr>Assignment statements</vt:lpstr>
      <vt:lpstr>Methods</vt:lpstr>
      <vt:lpstr>Method types and returns</vt:lpstr>
      <vt:lpstr>Method calls</vt:lpstr>
      <vt:lpstr>Organization of a class</vt:lpstr>
      <vt:lpstr>Arithmetic expressions</vt:lpstr>
      <vt:lpstr>Boolean expressions</vt:lpstr>
      <vt:lpstr>String concatenation</vt:lpstr>
      <vt:lpstr>if statements</vt:lpstr>
      <vt:lpstr>Compound statements</vt:lpstr>
      <vt:lpstr>while loops</vt:lpstr>
      <vt:lpstr>The do-while loop</vt:lpstr>
      <vt:lpstr>The increment operator</vt:lpstr>
      <vt:lpstr>Examples of ++</vt:lpstr>
      <vt:lpstr>The decrement operator</vt:lpstr>
      <vt:lpstr>Examples of --</vt:lpstr>
      <vt:lpstr>The for loop</vt:lpstr>
      <vt:lpstr>Parts of the for loop</vt:lpstr>
      <vt:lpstr>Example for loops</vt:lpstr>
      <vt:lpstr>Example: Multiplication table</vt:lpstr>
      <vt:lpstr>When do you use each loop?</vt:lpstr>
      <vt:lpstr>The break statement</vt:lpstr>
      <vt:lpstr>The continue statement</vt:lpstr>
      <vt:lpstr>Multiway decisions</vt:lpstr>
      <vt:lpstr>Syntax of the switch statement</vt:lpstr>
      <vt:lpstr>Flowchart for switch statement</vt:lpstr>
      <vt:lpstr>Flowchart for switch statement</vt:lpstr>
      <vt:lpstr>Example switch statement</vt:lpstr>
      <vt:lpstr>The assert statement</vt:lpstr>
      <vt:lpstr>Enabling assertions</vt:lpstr>
      <vt:lpstr>A complete program</vt:lpstr>
      <vt:lpstr>Another complete program</vt:lpstr>
    </vt:vector>
  </TitlesOfParts>
  <Company>House of Chaos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data and statements</dc:title>
  <dc:creator>David Matuszek</dc:creator>
  <cp:lastModifiedBy>Arvind</cp:lastModifiedBy>
  <cp:revision>60</cp:revision>
  <dcterms:created xsi:type="dcterms:W3CDTF">2003-09-06T18:18:27Z</dcterms:created>
  <dcterms:modified xsi:type="dcterms:W3CDTF">2014-03-19T16:49:30Z</dcterms:modified>
</cp:coreProperties>
</file>