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39" r:id="rId3"/>
    <p:sldId id="340" r:id="rId4"/>
    <p:sldId id="327" r:id="rId5"/>
    <p:sldId id="329" r:id="rId6"/>
    <p:sldId id="330" r:id="rId7"/>
    <p:sldId id="334" r:id="rId8"/>
    <p:sldId id="346" r:id="rId9"/>
    <p:sldId id="342" r:id="rId10"/>
    <p:sldId id="345" r:id="rId11"/>
    <p:sldId id="341" r:id="rId12"/>
    <p:sldId id="344" r:id="rId13"/>
    <p:sldId id="335" r:id="rId14"/>
    <p:sldId id="336" r:id="rId15"/>
    <p:sldId id="337" r:id="rId16"/>
    <p:sldId id="338" r:id="rId17"/>
    <p:sldId id="323" r:id="rId18"/>
    <p:sldId id="33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15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p_(package_manager)" TargetMode="External"/><Relationship Id="rId2" Type="http://schemas.openxmlformats.org/officeDocument/2006/relationships/hyperlink" Target="http://www.lfd.uci.edu/~gohlke/pythonlib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ckoverflow.com/questions/4750806/how-to-install-pip-on-window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scipy.org/Numpy_Example_Lis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tup.com/DataPhilly/" TargetMode="External"/><Relationship Id="rId2" Type="http://schemas.openxmlformats.org/officeDocument/2006/relationships/hyperlink" Target="http://www.cis.upenn.edu/~cis530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Last lecture on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lst</a:t>
            </a:r>
            <a:r>
              <a:rPr lang="en-US" dirty="0" smtClean="0"/>
              <a:t> = [1, 2, 3 , 4]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ct</a:t>
            </a:r>
            <a:r>
              <a:rPr lang="en-US" dirty="0" smtClean="0"/>
              <a:t> = {‘a’ : 1, ‘b’ : 2, ‘c’ : 3, ‘d’ : 4}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 the end result of the following lines of code?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als</a:t>
            </a:r>
            <a:r>
              <a:rPr lang="en-US" dirty="0" smtClean="0"/>
              <a:t> = </a:t>
            </a:r>
            <a:r>
              <a:rPr lang="en-US" dirty="0" err="1" smtClean="0"/>
              <a:t>dct.values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als.sort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S =  </a:t>
            </a:r>
            <a:r>
              <a:rPr lang="en-US" dirty="0" err="1" smtClean="0"/>
              <a:t>lst</a:t>
            </a:r>
            <a:r>
              <a:rPr lang="en-US" dirty="0" smtClean="0"/>
              <a:t> + </a:t>
            </a:r>
            <a:r>
              <a:rPr lang="en-US" dirty="0" err="1" smtClean="0"/>
              <a:t>vals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sum(S)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the value of 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59" y="304800"/>
            <a:ext cx="6725589" cy="54153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6257" y="55626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grandparent parent 16                  b) parent grandparent 16</a:t>
            </a:r>
          </a:p>
          <a:p>
            <a:pPr marL="342900" indent="-342900">
              <a:buAutoNum type="alphaLcParenR"/>
            </a:pP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) parent grandparent </a:t>
            </a:r>
            <a:r>
              <a:rPr lang="en-US" dirty="0" smtClean="0"/>
              <a:t>17                   d)  error             e) grandparent parent 17</a:t>
            </a:r>
          </a:p>
          <a:p>
            <a:pPr marL="342900" indent="-342900">
              <a:buAutoNum type="alphaLcParenR"/>
            </a:pPr>
            <a:endParaRPr lang="en-US" dirty="0"/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412" y="2514600"/>
            <a:ext cx="11662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0000"/>
                </a:solidFill>
                <a:latin typeface="Courier New"/>
              </a:rPr>
              <a:t>reduce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b="1" dirty="0">
                <a:solidFill>
                  <a:srgbClr val="0000FF"/>
                </a:solidFill>
                <a:latin typeface="Courier New"/>
              </a:rPr>
              <a:t>lambda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Courier New"/>
              </a:rPr>
              <a:t>x</a:t>
            </a:r>
            <a:r>
              <a:rPr lang="es-ES" b="1" dirty="0" err="1">
                <a:solidFill>
                  <a:srgbClr val="000080"/>
                </a:solidFill>
                <a:latin typeface="Courier New"/>
              </a:rPr>
              <a:t>,</a:t>
            </a:r>
            <a:r>
              <a:rPr lang="es-ES" dirty="0" err="1">
                <a:solidFill>
                  <a:srgbClr val="000000"/>
                </a:solidFill>
                <a:latin typeface="Courier New"/>
              </a:rPr>
              <a:t>y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: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x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%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+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y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%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map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s-ES" b="1" dirty="0">
                <a:solidFill>
                  <a:srgbClr val="0000FF"/>
                </a:solidFill>
                <a:latin typeface="Courier New"/>
              </a:rPr>
              <a:t>lambda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x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: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x 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+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3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5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/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*</a:t>
            </a:r>
            <a:r>
              <a:rPr lang="es-E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[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1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s-ES" dirty="0">
                <a:solidFill>
                  <a:srgbClr val="FF0000"/>
                </a:solidFill>
                <a:latin typeface="Courier New"/>
              </a:rPr>
              <a:t>3</a:t>
            </a:r>
            <a:r>
              <a:rPr lang="es-ES" b="1" dirty="0">
                <a:solidFill>
                  <a:srgbClr val="000080"/>
                </a:solidFill>
                <a:latin typeface="Courier New"/>
              </a:rPr>
              <a:t>]))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568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of Python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anything in Python has already been implemented in some manner</a:t>
            </a:r>
          </a:p>
          <a:p>
            <a:r>
              <a:rPr lang="en-US" dirty="0"/>
              <a:t>i</a:t>
            </a:r>
            <a:r>
              <a:rPr lang="en-US" dirty="0" smtClean="0"/>
              <a:t>mport …..</a:t>
            </a:r>
          </a:p>
          <a:p>
            <a:r>
              <a:rPr lang="en-US" dirty="0"/>
              <a:t>i</a:t>
            </a:r>
            <a:r>
              <a:rPr lang="en-US" dirty="0" smtClean="0"/>
              <a:t>mport antigravity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 a more serious note we will talk a bit about 3 packages – </a:t>
            </a:r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err="1" smtClean="0"/>
              <a:t>sciPy</a:t>
            </a:r>
            <a:r>
              <a:rPr lang="en-US" dirty="0" smtClean="0"/>
              <a:t>, </a:t>
            </a:r>
            <a:r>
              <a:rPr lang="en-US" dirty="0" err="1" smtClean="0"/>
              <a:t>beautifulSoup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3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Supposedly easier on mac/</a:t>
            </a:r>
            <a:r>
              <a:rPr lang="en-US" dirty="0" err="1" smtClean="0"/>
              <a:t>linux</a:t>
            </a:r>
            <a:r>
              <a:rPr lang="en-US" dirty="0" smtClean="0"/>
              <a:t> machine 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://www.lfd.uci.edu/~gohlke/pythonlibs/</a:t>
            </a:r>
            <a:r>
              <a:rPr lang="en-US" dirty="0"/>
              <a:t>   - only </a:t>
            </a:r>
            <a:r>
              <a:rPr lang="en-US" dirty="0" smtClean="0"/>
              <a:t>windows</a:t>
            </a:r>
            <a:endParaRPr lang="en-US" dirty="0"/>
          </a:p>
          <a:p>
            <a:r>
              <a:rPr lang="en-US" dirty="0"/>
              <a:t>http://sourceforge.net/projects/scipy/?source=dlp</a:t>
            </a:r>
          </a:p>
          <a:p>
            <a:r>
              <a:rPr lang="en-US" dirty="0"/>
              <a:t>Install pip 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http://en.wikipedia.org/wiki/Pip_(package_manager</a:t>
            </a:r>
            <a:r>
              <a:rPr lang="en-US" dirty="0" smtClean="0">
                <a:hlinkClick r:id="rId3"/>
              </a:rPr>
              <a:t>)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stackoverflow.com/questions/4750806/how-to-install-pip-on-windows</a:t>
            </a:r>
            <a:endParaRPr lang="en-US" dirty="0"/>
          </a:p>
          <a:p>
            <a:pPr lvl="1"/>
            <a:r>
              <a:rPr lang="en-US" dirty="0" smtClean="0"/>
              <a:t>Once you have pip installed a lot of packages can be installed by just simply typing </a:t>
            </a:r>
          </a:p>
          <a:p>
            <a:pPr marL="548640" lvl="2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48640" lvl="2" indent="0">
              <a:buNone/>
            </a:pPr>
            <a:r>
              <a:rPr lang="en-US" dirty="0" smtClean="0"/>
              <a:t>pip </a:t>
            </a:r>
            <a:r>
              <a:rPr lang="en-US" dirty="0"/>
              <a:t>install </a:t>
            </a:r>
            <a:r>
              <a:rPr lang="en-US" dirty="0" smtClean="0"/>
              <a:t>some-package-name</a:t>
            </a:r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 and </a:t>
            </a:r>
            <a:r>
              <a:rPr lang="en-US" dirty="0" err="1" smtClean="0"/>
              <a:t>Scipy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/R?</a:t>
            </a:r>
          </a:p>
          <a:p>
            <a:r>
              <a:rPr lang="en-US" dirty="0" smtClean="0"/>
              <a:t>Once you import </a:t>
            </a:r>
            <a:r>
              <a:rPr lang="en-US" dirty="0" err="1" smtClean="0"/>
              <a:t>numpy</a:t>
            </a:r>
            <a:r>
              <a:rPr lang="en-US" dirty="0" smtClean="0"/>
              <a:t> and </a:t>
            </a:r>
            <a:r>
              <a:rPr lang="en-US" dirty="0" err="1" smtClean="0"/>
              <a:t>scipy</a:t>
            </a:r>
            <a:r>
              <a:rPr lang="en-US" dirty="0" smtClean="0"/>
              <a:t>, Python can be used to math computations just as easily as </a:t>
            </a:r>
            <a:r>
              <a:rPr lang="en-US" dirty="0" err="1" smtClean="0"/>
              <a:t>matlab</a:t>
            </a:r>
            <a:r>
              <a:rPr lang="en-US" dirty="0" smtClean="0"/>
              <a:t>/R</a:t>
            </a:r>
          </a:p>
          <a:p>
            <a:r>
              <a:rPr lang="en-US" dirty="0" smtClean="0"/>
              <a:t>You now get access to a bunch of  numerical methods</a:t>
            </a:r>
          </a:p>
          <a:p>
            <a:r>
              <a:rPr lang="en-US" dirty="0" smtClean="0"/>
              <a:t>numpydemo.py has some really basic stuff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wiki.scipy.org/Numpy_Example_List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&gt;&gt;&gt; a = </a:t>
            </a:r>
            <a:r>
              <a:rPr lang="en-US" dirty="0" err="1"/>
              <a:t>np.array</a:t>
            </a:r>
            <a:r>
              <a:rPr lang="en-US" dirty="0"/>
              <a:t>([[3,1], [1,2]])</a:t>
            </a:r>
          </a:p>
          <a:p>
            <a:pPr marL="0" indent="0">
              <a:buNone/>
            </a:pPr>
            <a:r>
              <a:rPr lang="en-US" dirty="0"/>
              <a:t>&gt;&gt;&gt; b = </a:t>
            </a:r>
            <a:r>
              <a:rPr lang="en-US" dirty="0" err="1"/>
              <a:t>np.array</a:t>
            </a:r>
            <a:r>
              <a:rPr lang="en-US" dirty="0"/>
              <a:t>([9,8])</a:t>
            </a:r>
          </a:p>
          <a:p>
            <a:pPr marL="0" indent="0">
              <a:buNone/>
            </a:pPr>
            <a:r>
              <a:rPr lang="en-US" dirty="0"/>
              <a:t>&gt;&gt;&gt; solution = </a:t>
            </a:r>
            <a:r>
              <a:rPr lang="en-US" dirty="0" err="1"/>
              <a:t>np.linalg.solve</a:t>
            </a:r>
            <a:r>
              <a:rPr lang="en-US" dirty="0"/>
              <a:t>(a, b)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5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Beautiful 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cool module for scraping data from the web</a:t>
            </a:r>
          </a:p>
          <a:p>
            <a:r>
              <a:rPr lang="en-US" dirty="0" smtClean="0"/>
              <a:t>It basically does parsing of the html and also allows for CSS selectors to be used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7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next with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you are interesting in understanding linguistics from a CS perspective</a:t>
            </a:r>
          </a:p>
          <a:p>
            <a:pPr lvl="1"/>
            <a:r>
              <a:rPr lang="en-US" dirty="0">
                <a:hlinkClick r:id="rId2"/>
              </a:rPr>
              <a:t>http://www.cis.upenn.edu/~cis530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(computational linguistics)</a:t>
            </a:r>
          </a:p>
          <a:p>
            <a:r>
              <a:rPr lang="en-US" dirty="0" smtClean="0"/>
              <a:t>Data science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://www.meetup.com/DataPhilly/</a:t>
            </a:r>
            <a:endParaRPr lang="en-US" dirty="0" smtClean="0"/>
          </a:p>
          <a:p>
            <a:r>
              <a:rPr lang="en-US" dirty="0" smtClean="0"/>
              <a:t>Use it in a </a:t>
            </a:r>
            <a:r>
              <a:rPr lang="en-US" dirty="0" err="1" smtClean="0"/>
              <a:t>hackathon</a:t>
            </a:r>
            <a:r>
              <a:rPr lang="en-US" dirty="0" smtClean="0"/>
              <a:t>!</a:t>
            </a:r>
          </a:p>
          <a:p>
            <a:r>
              <a:rPr lang="en-US" dirty="0" smtClean="0"/>
              <a:t>Get good at it and work at </a:t>
            </a:r>
            <a:r>
              <a:rPr lang="en-US" dirty="0" err="1" smtClean="0"/>
              <a:t>Youtube</a:t>
            </a:r>
            <a:r>
              <a:rPr lang="en-US" dirty="0" smtClean="0"/>
              <a:t> (umm Google)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3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midterm</a:t>
            </a:r>
            <a:endParaRPr lang="en-US" dirty="0"/>
          </a:p>
        </p:txBody>
      </p:sp>
      <p:pic>
        <p:nvPicPr>
          <p:cNvPr id="1026" name="Picture 2" descr="3 billion devices run 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717379"/>
            <a:ext cx="4540228" cy="346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clipse.org/screenshots/images/JavaPerspective-Win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29" y="1717379"/>
            <a:ext cx="4471478" cy="33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session this Friday in both lab sessions</a:t>
            </a:r>
          </a:p>
          <a:p>
            <a:pPr lvl="1"/>
            <a:r>
              <a:rPr lang="en-US" dirty="0" smtClean="0"/>
              <a:t>Come with questions</a:t>
            </a:r>
          </a:p>
          <a:p>
            <a:r>
              <a:rPr lang="en-US" dirty="0" smtClean="0"/>
              <a:t>Midterm on Monday</a:t>
            </a:r>
          </a:p>
          <a:p>
            <a:r>
              <a:rPr lang="en-US" dirty="0" smtClean="0"/>
              <a:t>I am out of town for a conference Tues eve - Friday</a:t>
            </a:r>
          </a:p>
          <a:p>
            <a:r>
              <a:rPr lang="en-US" dirty="0" smtClean="0"/>
              <a:t>Midterms handed out and midterm discussion on Wednesday </a:t>
            </a:r>
          </a:p>
          <a:p>
            <a:pPr lvl="1"/>
            <a:r>
              <a:rPr lang="en-US" dirty="0" smtClean="0"/>
              <a:t>Session led by TA(s)</a:t>
            </a:r>
          </a:p>
          <a:p>
            <a:r>
              <a:rPr lang="en-US" dirty="0" smtClean="0"/>
              <a:t>Setting up Eclipse. </a:t>
            </a:r>
            <a:endParaRPr lang="en-US" dirty="0"/>
          </a:p>
          <a:p>
            <a:pPr lvl="1"/>
            <a:r>
              <a:rPr lang="en-US" dirty="0" smtClean="0"/>
              <a:t>Have to make sure you can run HelloWorld.java</a:t>
            </a:r>
            <a:r>
              <a:rPr lang="en-US" dirty="0"/>
              <a:t> </a:t>
            </a:r>
            <a:r>
              <a:rPr lang="en-US" dirty="0" smtClean="0"/>
              <a:t>before you leave for spring break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716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Wrap up </a:t>
            </a:r>
            <a:r>
              <a:rPr lang="en-US" dirty="0" smtClean="0"/>
              <a:t>Python</a:t>
            </a:r>
          </a:p>
          <a:p>
            <a:r>
              <a:rPr lang="en-US" dirty="0" smtClean="0"/>
              <a:t>A really brief insight into development of software</a:t>
            </a:r>
          </a:p>
          <a:p>
            <a:r>
              <a:rPr lang="en-US" dirty="0" smtClean="0"/>
              <a:t>Copy versus </a:t>
            </a:r>
            <a:r>
              <a:rPr lang="en-US" dirty="0" err="1" smtClean="0"/>
              <a:t>deepcopy</a:t>
            </a:r>
            <a:endParaRPr lang="en-US" dirty="0" smtClean="0"/>
          </a:p>
          <a:p>
            <a:r>
              <a:rPr lang="en-US" dirty="0" smtClean="0"/>
              <a:t>Show </a:t>
            </a:r>
            <a:r>
              <a:rPr lang="en-US" dirty="0" smtClean="0"/>
              <a:t>you the power of Python modules (NOT PART OF MIDTERM)</a:t>
            </a:r>
          </a:p>
        </p:txBody>
      </p:sp>
    </p:spTree>
    <p:extLst>
      <p:ext uri="{BB962C8B-B14F-4D97-AF65-F5344CB8AC3E}">
        <p14:creationId xmlns:p14="http://schemas.microsoft.com/office/powerpoint/2010/main" val="9084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unit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I write a test without having written any code?</a:t>
            </a:r>
          </a:p>
          <a:p>
            <a:r>
              <a:rPr lang="en-US" dirty="0" smtClean="0"/>
              <a:t>Best practice in industry is to write the method signature and say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raise </a:t>
            </a:r>
            <a:r>
              <a:rPr lang="en-US" dirty="0" err="1" smtClean="0"/>
              <a:t>NotImplementedError</a:t>
            </a:r>
            <a:endParaRPr lang="en-US" dirty="0" smtClean="0"/>
          </a:p>
          <a:p>
            <a:r>
              <a:rPr lang="en-US" dirty="0" smtClean="0"/>
              <a:t>modular programming = testable code</a:t>
            </a:r>
          </a:p>
          <a:p>
            <a:r>
              <a:rPr lang="en-US" dirty="0" smtClean="0"/>
              <a:t>Writing unit tests is actually almost like writing code.</a:t>
            </a:r>
          </a:p>
          <a:p>
            <a:pPr lvl="1"/>
            <a:r>
              <a:rPr lang="en-US" dirty="0" smtClean="0"/>
              <a:t>Write comments</a:t>
            </a:r>
          </a:p>
          <a:p>
            <a:pPr lvl="1"/>
            <a:r>
              <a:rPr lang="en-US" dirty="0" smtClean="0"/>
              <a:t>Write helper functions  </a:t>
            </a:r>
          </a:p>
          <a:p>
            <a:r>
              <a:rPr lang="en-US" dirty="0" smtClean="0"/>
              <a:t>Sometimes the unit test file is bigger than the code file</a:t>
            </a:r>
          </a:p>
          <a:p>
            <a:r>
              <a:rPr lang="en-US" dirty="0" smtClean="0"/>
              <a:t>Do not hesitate to have a bunch of test cases</a:t>
            </a:r>
            <a:endParaRPr lang="en-US" dirty="0"/>
          </a:p>
          <a:p>
            <a:r>
              <a:rPr lang="en-US" dirty="0" smtClean="0"/>
              <a:t>If a test fails, it should be fairly obvious which function I need to go fix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PM comes with specs</a:t>
            </a:r>
          </a:p>
          <a:p>
            <a:pPr lvl="1"/>
            <a:r>
              <a:rPr lang="en-US" dirty="0" smtClean="0"/>
              <a:t>Make me a solitaire game</a:t>
            </a:r>
          </a:p>
          <a:p>
            <a:r>
              <a:rPr lang="en-US" dirty="0" err="1" smtClean="0"/>
              <a:t>Dev</a:t>
            </a:r>
            <a:r>
              <a:rPr lang="en-US" dirty="0" smtClean="0"/>
              <a:t> team sits and writes ‘user stories’</a:t>
            </a:r>
          </a:p>
          <a:p>
            <a:pPr lvl="1"/>
            <a:r>
              <a:rPr lang="en-US" dirty="0" smtClean="0"/>
              <a:t>A user should be able to get a card from the deck</a:t>
            </a:r>
          </a:p>
          <a:p>
            <a:pPr lvl="1"/>
            <a:r>
              <a:rPr lang="en-US" dirty="0" smtClean="0"/>
              <a:t>A user should be able to move cards around</a:t>
            </a:r>
          </a:p>
          <a:p>
            <a:pPr lvl="1"/>
            <a:r>
              <a:rPr lang="en-US" dirty="0" smtClean="0"/>
              <a:t>Each move should be checked for ‘legality’</a:t>
            </a:r>
          </a:p>
          <a:p>
            <a:r>
              <a:rPr lang="en-US" dirty="0" smtClean="0"/>
              <a:t>User story split up into tasks</a:t>
            </a:r>
          </a:p>
          <a:p>
            <a:pPr lvl="1"/>
            <a:r>
              <a:rPr lang="en-US" dirty="0" smtClean="0"/>
              <a:t>Now we start talking data structures/representation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Maybe the tableau is a list of lists? Maybe the tableau is a dictionary</a:t>
            </a:r>
          </a:p>
          <a:p>
            <a:pPr lvl="1"/>
            <a:r>
              <a:rPr lang="en-US" dirty="0" smtClean="0"/>
              <a:t>top-down design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dev</a:t>
            </a:r>
            <a:r>
              <a:rPr lang="en-US" dirty="0" smtClean="0"/>
              <a:t> looks at the list of functions they have to write</a:t>
            </a:r>
          </a:p>
          <a:p>
            <a:r>
              <a:rPr lang="en-US" dirty="0" smtClean="0"/>
              <a:t>Make a decision about which functionalities go together = class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/>
              <a:t>Start writing stubs </a:t>
            </a:r>
            <a:r>
              <a:rPr lang="en-US" dirty="0" smtClean="0"/>
              <a:t>with something like </a:t>
            </a:r>
            <a:r>
              <a:rPr lang="en-US" dirty="0"/>
              <a:t>raise </a:t>
            </a:r>
            <a:r>
              <a:rPr lang="en-US" dirty="0" err="1" smtClean="0"/>
              <a:t>NotImplementedError</a:t>
            </a:r>
            <a:r>
              <a:rPr lang="en-US" dirty="0" smtClean="0"/>
              <a:t>, return “TODO”</a:t>
            </a:r>
            <a:endParaRPr lang="en-US" dirty="0"/>
          </a:p>
          <a:p>
            <a:pPr marL="182880" lvl="1"/>
            <a:r>
              <a:rPr lang="en-US" dirty="0"/>
              <a:t>Write unit tests for the simplest of those methods</a:t>
            </a:r>
          </a:p>
          <a:p>
            <a:pPr marL="182880" lvl="1"/>
            <a:r>
              <a:rPr lang="en-US" dirty="0"/>
              <a:t>Watch unit test fail</a:t>
            </a:r>
          </a:p>
          <a:p>
            <a:pPr marL="182880" lvl="1"/>
            <a:r>
              <a:rPr lang="en-US" dirty="0"/>
              <a:t>Write code to make unit test pass</a:t>
            </a:r>
          </a:p>
          <a:p>
            <a:pPr marL="182880" lvl="1"/>
            <a:r>
              <a:rPr lang="en-US" dirty="0"/>
              <a:t>Repeat unit testing process</a:t>
            </a:r>
          </a:p>
          <a:p>
            <a:pPr marL="182880" lvl="1"/>
            <a:r>
              <a:rPr lang="en-US" dirty="0"/>
              <a:t>Talk to other </a:t>
            </a:r>
            <a:r>
              <a:rPr lang="en-US" dirty="0" err="1"/>
              <a:t>devs</a:t>
            </a:r>
            <a:r>
              <a:rPr lang="en-US" dirty="0"/>
              <a:t> about the classes they are </a:t>
            </a:r>
            <a:r>
              <a:rPr lang="en-US" dirty="0" smtClean="0"/>
              <a:t>writing</a:t>
            </a:r>
          </a:p>
          <a:p>
            <a:pPr marL="457200" lvl="2"/>
            <a:r>
              <a:rPr lang="en-US" dirty="0" smtClean="0"/>
              <a:t>Stand up meeting every morning</a:t>
            </a:r>
            <a:endParaRPr lang="en-US" dirty="0"/>
          </a:p>
          <a:p>
            <a:pPr marL="182880" lvl="1"/>
            <a:r>
              <a:rPr lang="en-US" dirty="0"/>
              <a:t>Hook the classes up together</a:t>
            </a:r>
          </a:p>
          <a:p>
            <a:pPr marL="182880" lvl="1"/>
            <a:r>
              <a:rPr lang="en-US" dirty="0"/>
              <a:t>Write tests that test the integration  - sometimes these tests are no longer in our unit test form. Front end tests, regression test suite, manual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Clarifications for Solitaire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one Solitaire class</a:t>
            </a:r>
          </a:p>
          <a:p>
            <a:r>
              <a:rPr lang="en-US" dirty="0" smtClean="0"/>
              <a:t>That class should not inherit from Card or Deck</a:t>
            </a:r>
          </a:p>
          <a:p>
            <a:r>
              <a:rPr lang="en-US" dirty="0" smtClean="0"/>
              <a:t>Solitaire is not a Deck. Also Solitaire is not a Card</a:t>
            </a:r>
          </a:p>
          <a:p>
            <a:r>
              <a:rPr lang="en-US" dirty="0" smtClean="0"/>
              <a:t>This assignment is not an example of inheritance. More an example of what is called composition</a:t>
            </a:r>
          </a:p>
          <a:p>
            <a:r>
              <a:rPr lang="en-US" dirty="0" smtClean="0"/>
              <a:t>You should feel free to add more methods to Deck or Card if it makes sense</a:t>
            </a:r>
          </a:p>
          <a:p>
            <a:r>
              <a:rPr lang="en-US" dirty="0" smtClean="0"/>
              <a:t>Example of a bad method to put into Card </a:t>
            </a:r>
          </a:p>
          <a:p>
            <a:pPr lvl="1"/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checkLegalMove</a:t>
            </a:r>
            <a:r>
              <a:rPr lang="en-US" dirty="0" smtClean="0"/>
              <a:t>(self, other)</a:t>
            </a:r>
            <a:endParaRPr lang="en-US" dirty="0"/>
          </a:p>
          <a:p>
            <a:r>
              <a:rPr lang="en-US" dirty="0" smtClean="0"/>
              <a:t>Example of a good method to put into Card (if you want)</a:t>
            </a:r>
          </a:p>
          <a:p>
            <a:pPr lvl="1"/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has_same_suit</a:t>
            </a:r>
            <a:r>
              <a:rPr lang="en-US" dirty="0" smtClean="0"/>
              <a:t>(self, other)</a:t>
            </a:r>
          </a:p>
        </p:txBody>
      </p:sp>
    </p:spTree>
    <p:extLst>
      <p:ext uri="{BB962C8B-B14F-4D97-AF65-F5344CB8AC3E}">
        <p14:creationId xmlns:p14="http://schemas.microsoft.com/office/powerpoint/2010/main" val="1806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versus </a:t>
            </a:r>
            <a:r>
              <a:rPr lang="en-US" dirty="0" err="1" smtClean="0"/>
              <a:t>deepCopy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mport copy</a:t>
            </a:r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st</a:t>
            </a:r>
            <a:r>
              <a:rPr lang="en-US" dirty="0" smtClean="0"/>
              <a:t> = [[1,2,3], [4,5,6], [7,8,9]]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st1 = </a:t>
            </a:r>
            <a:r>
              <a:rPr lang="en-US" dirty="0" err="1" smtClean="0"/>
              <a:t>copy.copy</a:t>
            </a:r>
            <a:r>
              <a:rPr lang="en-US" dirty="0" smtClean="0"/>
              <a:t>(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st2 = </a:t>
            </a:r>
            <a:r>
              <a:rPr lang="en-US" dirty="0" err="1" smtClean="0"/>
              <a:t>copy.deepcopy</a:t>
            </a:r>
            <a:r>
              <a:rPr lang="en-US" dirty="0" smtClean="0"/>
              <a:t>(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st.append</a:t>
            </a:r>
            <a:r>
              <a:rPr lang="en-US" dirty="0" smtClean="0"/>
              <a:t>([5])</a:t>
            </a:r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st</a:t>
            </a:r>
            <a:r>
              <a:rPr lang="en-US" dirty="0" smtClean="0"/>
              <a:t>[0].append(6)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Copy only makes a ‘copy’ at the outermost level.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Basically whenever you have list of lists or dictionaries that have lists inside them, you probably want </a:t>
            </a:r>
            <a:r>
              <a:rPr lang="en-US" dirty="0" err="1" smtClean="0"/>
              <a:t>deepCopy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7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514600"/>
            <a:ext cx="8229600" cy="990600"/>
          </a:xfrm>
        </p:spPr>
        <p:txBody>
          <a:bodyPr/>
          <a:lstStyle/>
          <a:p>
            <a:r>
              <a:rPr lang="en-US" dirty="0" err="1" smtClean="0"/>
              <a:t>LoudCrowd</a:t>
            </a:r>
            <a:r>
              <a:rPr lang="en-US" dirty="0" smtClean="0"/>
              <a:t>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5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58047</TotalTime>
  <Words>904</Words>
  <Application>Microsoft Office PowerPoint</Application>
  <PresentationFormat>On-screen Show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CIT 590</vt:lpstr>
      <vt:lpstr>Logistics</vt:lpstr>
      <vt:lpstr>Agenda</vt:lpstr>
      <vt:lpstr>More unit testing </vt:lpstr>
      <vt:lpstr>How code is written (agile paradigm)</vt:lpstr>
      <vt:lpstr>How code is written (agile paradigm)</vt:lpstr>
      <vt:lpstr>Clarifications for Solitaire</vt:lpstr>
      <vt:lpstr>Copy versus deepCopy</vt:lpstr>
      <vt:lpstr>LoudCrowd time</vt:lpstr>
      <vt:lpstr>PowerPoint Presentation</vt:lpstr>
      <vt:lpstr>PowerPoint Presentation</vt:lpstr>
      <vt:lpstr>PowerPoint Presentation</vt:lpstr>
      <vt:lpstr>The power of Python libraries</vt:lpstr>
      <vt:lpstr>How to install packages</vt:lpstr>
      <vt:lpstr>Numpy and Scipy</vt:lpstr>
      <vt:lpstr>Beautiful soup</vt:lpstr>
      <vt:lpstr>What do I do next with Python?</vt:lpstr>
      <vt:lpstr>Post midterm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354</cp:revision>
  <dcterms:created xsi:type="dcterms:W3CDTF">2006-08-16T00:00:00Z</dcterms:created>
  <dcterms:modified xsi:type="dcterms:W3CDTF">2014-02-26T18:22:51Z</dcterms:modified>
</cp:coreProperties>
</file>