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5"/>
  </p:notesMasterIdLst>
  <p:sldIdLst>
    <p:sldId id="256" r:id="rId2"/>
    <p:sldId id="389" r:id="rId3"/>
    <p:sldId id="351" r:id="rId4"/>
    <p:sldId id="348" r:id="rId5"/>
    <p:sldId id="349" r:id="rId6"/>
    <p:sldId id="350" r:id="rId7"/>
    <p:sldId id="387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1" r:id="rId26"/>
    <p:sldId id="372" r:id="rId27"/>
    <p:sldId id="373" r:id="rId28"/>
    <p:sldId id="374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8" r:id="rId40"/>
    <p:sldId id="345" r:id="rId41"/>
    <p:sldId id="352" r:id="rId42"/>
    <p:sldId id="353" r:id="rId43"/>
    <p:sldId id="386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 varScale="1">
        <p:scale>
          <a:sx n="97" d="100"/>
          <a:sy n="97" d="100"/>
        </p:scale>
        <p:origin x="-11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4164013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164013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/>
            <a:r>
              <a:rPr lang="en-US" altLang="en-US" sz="1200"/>
              <a:t>14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67CF0F0-24EE-4B48-8AED-7686B36ECA71}" type="slidenum">
              <a:rPr lang="en-US" altLang="en-US" sz="1200">
                <a:latin typeface="Times New Roman" pitchFamily="18" charset="0"/>
              </a:rPr>
              <a:pPr/>
              <a:t>14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8B6644C-1CD4-4299-9A94-0990EA81862F}" type="slidenum">
              <a:rPr lang="en-US" altLang="en-US" sz="1200">
                <a:latin typeface="Times New Roman" pitchFamily="18" charset="0"/>
              </a:rPr>
              <a:pPr/>
              <a:t>15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F2741A8-9F30-4658-94BF-E04C4C28BFEB}" type="slidenum">
              <a:rPr lang="en-US" altLang="en-US" sz="1200">
                <a:latin typeface="Times New Roman" pitchFamily="18" charset="0"/>
              </a:rPr>
              <a:pPr/>
              <a:t>16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3639CEA-35CE-438F-98C7-AA5EEC474204}" type="slidenum">
              <a:rPr lang="en-US" altLang="en-US" sz="1200">
                <a:latin typeface="Times New Roman" pitchFamily="18" charset="0"/>
              </a:rPr>
              <a:pPr/>
              <a:t>17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3E322DF-0286-40EE-94D3-B4A92FA2549F}" type="slidenum">
              <a:rPr lang="en-US" altLang="en-US" sz="1200">
                <a:latin typeface="Times New Roman" pitchFamily="18" charset="0"/>
              </a:rPr>
              <a:pPr/>
              <a:t>18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99C963E-2E92-49DE-9813-19F028C6CEDB}" type="slidenum">
              <a:rPr lang="en-US" altLang="en-US" sz="1200">
                <a:latin typeface="Times New Roman" pitchFamily="18" charset="0"/>
              </a:rPr>
              <a:pPr/>
              <a:t>19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3846003-CBB6-44F7-9DA2-673216ACF713}" type="slidenum">
              <a:rPr lang="en-US" altLang="en-US" sz="1200">
                <a:latin typeface="Times New Roman" pitchFamily="18" charset="0"/>
              </a:rPr>
              <a:pPr/>
              <a:t>20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38A5A07-23A4-4345-8FF1-48EF70DE7791}" type="slidenum">
              <a:rPr lang="en-US" altLang="en-US" sz="1200">
                <a:latin typeface="Times New Roman" pitchFamily="18" charset="0"/>
              </a:rPr>
              <a:pPr/>
              <a:t>21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D84A200-F02C-4834-9AED-5D16013E71B0}" type="slidenum">
              <a:rPr lang="en-US" altLang="en-US" sz="1200">
                <a:latin typeface="Times New Roman" pitchFamily="18" charset="0"/>
              </a:rPr>
              <a:pPr/>
              <a:t>22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EA0F8AA-540A-4E75-888B-1F149A117DB1}" type="slidenum">
              <a:rPr lang="en-US" altLang="en-US" sz="1200">
                <a:latin typeface="Times New Roman" pitchFamily="18" charset="0"/>
              </a:rPr>
              <a:pPr/>
              <a:t>23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4164013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4164013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/>
            <a:r>
              <a:rPr lang="en-US" altLang="en-US" sz="1200"/>
              <a:t>15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AEFA208-BEF4-441A-905B-2AEFBA1E6334}" type="slidenum">
              <a:rPr lang="en-US" altLang="en-US" sz="1200">
                <a:latin typeface="Times New Roman" pitchFamily="18" charset="0"/>
              </a:rPr>
              <a:pPr/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FF0893A-CA48-4C09-8779-373192F8F582}" type="slidenum">
              <a:rPr lang="en-US" altLang="en-US" sz="1200">
                <a:latin typeface="Times New Roman" pitchFamily="18" charset="0"/>
              </a:rPr>
              <a:pPr/>
              <a:t>25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If you know the class is going to be </a:t>
            </a:r>
            <a:r>
              <a:rPr lang="en-US" dirty="0" err="1" smtClean="0">
                <a:cs typeface="+mn-cs"/>
              </a:rPr>
              <a:t>subclassed</a:t>
            </a:r>
            <a:r>
              <a:rPr lang="en-US" baseline="0" dirty="0" smtClean="0">
                <a:cs typeface="+mn-cs"/>
              </a:rPr>
              <a:t>. Or you think it might be </a:t>
            </a:r>
            <a:r>
              <a:rPr lang="en-US" baseline="0" dirty="0" err="1" smtClean="0">
                <a:cs typeface="+mn-cs"/>
              </a:rPr>
              <a:t>subclassed</a:t>
            </a:r>
            <a:r>
              <a:rPr lang="en-US" baseline="0" dirty="0" smtClean="0">
                <a:cs typeface="+mn-cs"/>
              </a:rPr>
              <a:t>, you are best off going with protected.</a:t>
            </a: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4F968CD-DF61-4C44-AE52-5EE26F2B8445}" type="slidenum">
              <a:rPr lang="en-US" altLang="en-US" sz="1200">
                <a:latin typeface="Times New Roman" pitchFamily="18" charset="0"/>
              </a:rPr>
              <a:pPr/>
              <a:t>26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F115D43-1B1D-4D9F-991C-B7B2FAF1F45D}" type="slidenum">
              <a:rPr lang="en-US" altLang="en-US" sz="1200">
                <a:latin typeface="Times New Roman" pitchFamily="18" charset="0"/>
              </a:rPr>
              <a:pPr/>
              <a:t>27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8AA9D89D-A0D1-4540-B75C-28216D504FD9}" type="slidenum">
              <a:rPr lang="en-US" altLang="en-US" sz="1200">
                <a:latin typeface="Times New Roman" pitchFamily="18" charset="0"/>
              </a:rPr>
              <a:pPr/>
              <a:t>28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021E84A-85CC-47FB-AA57-1A002F0487DE}" type="slidenum">
              <a:rPr lang="en-US" altLang="en-US" sz="1200">
                <a:latin typeface="Times New Roman" pitchFamily="18" charset="0"/>
              </a:rPr>
              <a:pPr/>
              <a:t>29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AD22639-B5CA-460C-8166-EDBF853211D5}" type="slidenum">
              <a:rPr lang="en-US" altLang="en-US" sz="1200">
                <a:latin typeface="Times New Roman" pitchFamily="18" charset="0"/>
              </a:rPr>
              <a:pPr/>
              <a:t>30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8E6E950-798C-425E-91D2-CC88F9F75EFE}" type="slidenum">
              <a:rPr lang="en-US" altLang="en-US" sz="1200">
                <a:latin typeface="Times New Roman" pitchFamily="18" charset="0"/>
              </a:rPr>
              <a:pPr/>
              <a:t>31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E466909-3E89-40ED-8884-73BF8A504A01}" type="slidenum">
              <a:rPr lang="en-US" altLang="en-US" sz="1200">
                <a:latin typeface="Times New Roman" pitchFamily="18" charset="0"/>
              </a:rPr>
              <a:pPr/>
              <a:t>32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F77552CA-FFEA-4656-B8D0-0F67B479F1E7}" type="slidenum">
              <a:rPr lang="en-US" altLang="en-US" sz="1200">
                <a:latin typeface="Times New Roman" pitchFamily="18" charset="0"/>
              </a:rPr>
              <a:pPr/>
              <a:t>33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164013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4164013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pPr algn="r"/>
            <a:r>
              <a:rPr lang="en-US" altLang="en-US" sz="1200"/>
              <a:t>16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3184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26A200A-4609-4BC1-ADD7-578CD92405F3}" type="slidenum">
              <a:rPr lang="en-US" altLang="en-US" sz="1200">
                <a:latin typeface="Times New Roman" pitchFamily="18" charset="0"/>
              </a:rPr>
              <a:pPr/>
              <a:t>34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B35B9F8-D9A3-42E7-8FDB-B1B7D565CE2C}" type="slidenum">
              <a:rPr lang="en-US" altLang="en-US" sz="1200">
                <a:latin typeface="Times New Roman" pitchFamily="18" charset="0"/>
              </a:rPr>
              <a:pPr/>
              <a:t>35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40C0300-F849-41E1-BEA7-843B08B0DBA6}" type="slidenum">
              <a:rPr lang="en-US" altLang="en-US" sz="1200">
                <a:latin typeface="Times New Roman" pitchFamily="18" charset="0"/>
              </a:rPr>
              <a:pPr/>
              <a:t>36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D4DDBC4-66B9-4A00-BE1D-36A5F8E457B6}" type="slidenum">
              <a:rPr lang="en-US" altLang="en-US" sz="1200">
                <a:latin typeface="Times New Roman" pitchFamily="18" charset="0"/>
              </a:rPr>
              <a:pPr/>
              <a:t>37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C58C502-8CE2-4E96-965C-96D45C0F094F}" type="slidenum">
              <a:rPr lang="en-US" altLang="en-US" sz="1200">
                <a:latin typeface="Times New Roman" pitchFamily="18" charset="0"/>
              </a:rPr>
              <a:pPr/>
              <a:t>38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45D687E-5E39-4961-AA64-02156DAB4714}" type="slidenum">
              <a:rPr lang="en-US" altLang="en-US" sz="1200">
                <a:latin typeface="Times New Roman" pitchFamily="18" charset="0"/>
              </a:rPr>
              <a:pPr/>
              <a:t>8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7F17F385-4A47-428E-8FC5-E6011E400BAB}" type="slidenum">
              <a:rPr lang="en-US" altLang="en-US" sz="1200">
                <a:latin typeface="Times New Roman" pitchFamily="18" charset="0"/>
              </a:rPr>
              <a:pPr/>
              <a:t>9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45A749F-8715-4E3D-A455-52623ECA1683}" type="slidenum">
              <a:rPr lang="en-US" altLang="en-US" sz="1200">
                <a:latin typeface="Times New Roman" pitchFamily="18" charset="0"/>
              </a:rPr>
              <a:pPr/>
              <a:t>10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1A98603-0D48-4AAB-9CBA-C2A1F410AD72}" type="slidenum">
              <a:rPr lang="en-US" altLang="en-US" sz="1200">
                <a:latin typeface="Times New Roman" pitchFamily="18" charset="0"/>
              </a:rPr>
              <a:pPr/>
              <a:t>11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60D4095-440D-45C2-9CDD-652FB7E0204F}" type="slidenum">
              <a:rPr lang="en-US" altLang="en-US" sz="1200">
                <a:latin typeface="Times New Roman" pitchFamily="18" charset="0"/>
              </a:rPr>
              <a:pPr/>
              <a:t>12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05D5AEB4-64F6-449F-B80E-02D9FCC0C170}" type="slidenum">
              <a:rPr lang="en-US" altLang="en-US" sz="1200">
                <a:latin typeface="Times New Roman" pitchFamily="18" charset="0"/>
              </a:rPr>
              <a:pPr/>
              <a:t>13</a:t>
            </a:fld>
            <a:endParaRPr lang="en-US" altLang="en-US" sz="1200">
              <a:latin typeface="Times New Roman" pitchFamily="18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While you cannot create</a:t>
            </a:r>
            <a:r>
              <a:rPr lang="en-US" baseline="0" dirty="0" smtClean="0">
                <a:cs typeface="+mn-cs"/>
              </a:rPr>
              <a:t> instances of an interface directly, it is perfectly legal to treat it as a type.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1-2007/Exams/final-exam.html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E8F6C29-410C-492D-88AD-464908E29F7C}" type="slidenum">
              <a:rPr lang="en-US" altLang="en-US" sz="1400">
                <a:latin typeface="Arial" pitchFamily="34" charset="0"/>
              </a:rPr>
              <a:pPr/>
              <a:t>10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Why inheritance?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Java provides a huge library of pre-written classes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Sometimes these classes are exactly what you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Sometimes these classes are </a:t>
            </a:r>
            <a:r>
              <a:rPr lang="en-US" altLang="en-US" sz="2000" i="1" dirty="0" smtClean="0"/>
              <a:t>almost</a:t>
            </a:r>
            <a:r>
              <a:rPr lang="en-US" altLang="en-US" sz="2000" dirty="0" smtClean="0"/>
              <a:t> what you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It</a:t>
            </a:r>
            <a:r>
              <a:rPr lang="fr-FR" altLang="ja-JP" sz="20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dirty="0" smtClean="0">
                <a:ea typeface="MS PGothic" pitchFamily="34" charset="-128"/>
              </a:rPr>
              <a:t>s easy to subclass a class and override the methods that you want to behave differently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Inheritance is a way of providing similar behavior to different kinds of objects, without duplicating code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You should extend a class (and inherit from it) </a:t>
            </a:r>
            <a:r>
              <a:rPr lang="en-US" altLang="en-US" sz="2400" i="1" dirty="0" smtClean="0"/>
              <a:t>only</a:t>
            </a:r>
            <a:r>
              <a:rPr lang="en-US" altLang="en-US" sz="2400" dirty="0" smtClean="0"/>
              <a:t> if: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Your new class </a:t>
            </a:r>
            <a:r>
              <a:rPr lang="en-US" altLang="en-US" sz="2000" i="1" dirty="0" smtClean="0"/>
              <a:t>really is</a:t>
            </a:r>
            <a:r>
              <a:rPr lang="en-US" altLang="en-US" sz="2000" dirty="0" smtClean="0"/>
              <a:t> a more specific kind of the superclass, </a:t>
            </a:r>
            <a:r>
              <a:rPr lang="en-US" altLang="en-US" sz="2000" b="1" dirty="0" smtClean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 want your new class to have </a:t>
            </a:r>
            <a:r>
              <a:rPr lang="en-US" altLang="en-US" sz="2000" i="1" dirty="0" smtClean="0"/>
              <a:t>most or all</a:t>
            </a:r>
            <a:r>
              <a:rPr lang="en-US" altLang="en-US" sz="2000" dirty="0" smtClean="0"/>
              <a:t> of the functionality of the class you are extending, </a:t>
            </a:r>
            <a:r>
              <a:rPr lang="en-US" altLang="en-US" sz="2000" b="1" dirty="0" smtClean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You need to add to or modify the capabilities of the superclass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You </a:t>
            </a:r>
            <a:r>
              <a:rPr lang="en-US" altLang="en-US" sz="2400" i="1" dirty="0" smtClean="0"/>
              <a:t>should not</a:t>
            </a:r>
            <a:r>
              <a:rPr lang="en-US" altLang="en-US" sz="2400" dirty="0" smtClean="0"/>
              <a:t> extend a class merely to use </a:t>
            </a:r>
            <a:r>
              <a:rPr lang="en-US" altLang="en-US" sz="2400" i="1" dirty="0" smtClean="0"/>
              <a:t>some</a:t>
            </a:r>
            <a:r>
              <a:rPr lang="en-US" altLang="en-US" sz="2400" dirty="0" smtClean="0"/>
              <a:t> of its features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Composition (</a:t>
            </a:r>
            <a:r>
              <a:rPr lang="en-US" altLang="en-US" dirty="0" smtClean="0"/>
              <a:t>making an instance variable of that class in your class) </a:t>
            </a:r>
            <a:r>
              <a:rPr lang="en-US" altLang="en-US" sz="2000" dirty="0" smtClean="0"/>
              <a:t>is </a:t>
            </a:r>
            <a:r>
              <a:rPr lang="en-US" altLang="en-US" sz="2000" dirty="0" smtClean="0"/>
              <a:t>a better solution in this case</a:t>
            </a:r>
          </a:p>
        </p:txBody>
      </p:sp>
    </p:spTree>
    <p:extLst>
      <p:ext uri="{BB962C8B-B14F-4D97-AF65-F5344CB8AC3E}">
        <p14:creationId xmlns:p14="http://schemas.microsoft.com/office/powerpoint/2010/main" val="253701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B246D52-E934-455A-A9F7-FC647738CDC5}" type="slidenum">
              <a:rPr lang="en-US" altLang="en-US" sz="1400">
                <a:latin typeface="Arial" pitchFamily="34" charset="0"/>
              </a:rPr>
              <a:pPr/>
              <a:t>11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are abstract classes for?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76091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sz="2400" dirty="0" smtClean="0"/>
              <a:t>Abstract classes are suitable when you can reasonably implement some, but not all, of the behavior of the subclasses</a:t>
            </a:r>
          </a:p>
          <a:p>
            <a:pPr eaLnBrk="1" hangingPunct="1"/>
            <a:r>
              <a:rPr lang="en-US" altLang="en-US" sz="2400" dirty="0" smtClean="0"/>
              <a:t>Example: You have a game in which various kinds of animals move around and do things</a:t>
            </a:r>
          </a:p>
          <a:p>
            <a:pPr lvl="1" eaLnBrk="1" hangingPunct="1"/>
            <a:r>
              <a:rPr lang="en-US" altLang="en-US" sz="2000" dirty="0" smtClean="0"/>
              <a:t>All animals can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move()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eat()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drink()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hide()</a:t>
            </a:r>
            <a:r>
              <a:rPr lang="en-US" altLang="en-US" sz="2000" dirty="0" smtClean="0"/>
              <a:t>, etc.</a:t>
            </a:r>
          </a:p>
          <a:p>
            <a:pPr lvl="1" eaLnBrk="1" hangingPunct="1"/>
            <a:r>
              <a:rPr lang="en-US" altLang="en-US" sz="2000" dirty="0" smtClean="0"/>
              <a:t>Since these are identical or similar, it makes sense to have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move()</a:t>
            </a:r>
            <a:r>
              <a:rPr lang="en-US" altLang="en-US" sz="2000" dirty="0" smtClean="0"/>
              <a:t> method,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drink()</a:t>
            </a:r>
            <a:r>
              <a:rPr lang="en-US" altLang="en-US" sz="2000" dirty="0" smtClean="0"/>
              <a:t> method, etc.</a:t>
            </a:r>
          </a:p>
          <a:p>
            <a:pPr lvl="1" eaLnBrk="1" hangingPunct="1"/>
            <a:r>
              <a:rPr lang="en-US" altLang="en-US" sz="2000" dirty="0" smtClean="0"/>
              <a:t>If you have a default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draw()</a:t>
            </a:r>
            <a:r>
              <a:rPr lang="en-US" altLang="en-US" sz="2000" dirty="0" smtClean="0"/>
              <a:t> method, what would it draw?</a:t>
            </a:r>
          </a:p>
          <a:p>
            <a:pPr lvl="1" eaLnBrk="1" hangingPunct="1"/>
            <a:r>
              <a:rPr lang="en-US" altLang="en-US" sz="2000" dirty="0" smtClean="0"/>
              <a:t>Since you probably never want 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Animal</a:t>
            </a:r>
            <a:r>
              <a:rPr lang="en-US" altLang="en-US" sz="2000" dirty="0" smtClean="0"/>
              <a:t> object, but just specific animals (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Zebra</a:t>
            </a:r>
            <a:r>
              <a:rPr lang="en-US" altLang="en-US" sz="2000" dirty="0" smtClean="0"/>
              <a:t>,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Lion</a:t>
            </a:r>
            <a:r>
              <a:rPr lang="en-US" altLang="en-US" sz="2000" dirty="0" smtClean="0"/>
              <a:t>, etc.), you don</a:t>
            </a:r>
            <a:r>
              <a:rPr lang="fr-FR" altLang="ja-JP" sz="2000" dirty="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dirty="0" smtClean="0">
                <a:ea typeface="MS PGothic" pitchFamily="34" charset="-128"/>
              </a:rPr>
              <a:t>t need to be able to instantiate the </a:t>
            </a:r>
            <a:r>
              <a:rPr lang="en-US" altLang="ja-JP" sz="2000" dirty="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Animal</a:t>
            </a:r>
            <a:r>
              <a:rPr lang="en-US" altLang="ja-JP" sz="2000" dirty="0" smtClean="0">
                <a:ea typeface="MS PGothic" pitchFamily="34" charset="-128"/>
              </a:rPr>
              <a:t> class</a:t>
            </a:r>
          </a:p>
          <a:p>
            <a:pPr lvl="1" eaLnBrk="1" hangingPunct="1"/>
            <a:r>
              <a:rPr lang="en-US" altLang="en-US" sz="2000" dirty="0" smtClean="0"/>
              <a:t>Make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Animal</a:t>
            </a:r>
            <a:r>
              <a:rPr lang="en-US" altLang="en-US" sz="2000" dirty="0" smtClean="0"/>
              <a:t> abstract, with an 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abstract void draw()</a:t>
            </a:r>
            <a:r>
              <a:rPr lang="en-US" altLang="en-US" sz="2000" dirty="0" smtClean="0"/>
              <a:t> </a:t>
            </a:r>
            <a:r>
              <a:rPr lang="en-US" altLang="en-US" sz="2000" dirty="0" smtClean="0"/>
              <a:t>method</a:t>
            </a:r>
          </a:p>
          <a:p>
            <a:r>
              <a:rPr lang="en-US" altLang="en-US" sz="2400" dirty="0" smtClean="0"/>
              <a:t>Battleship is a great example for the utility of abstract classes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097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D913455-28CF-4FDB-96FD-AF4FD3BE982E}" type="slidenum">
              <a:rPr lang="en-US" altLang="en-US" sz="1400">
                <a:latin typeface="Arial" pitchFamily="34" charset="0"/>
              </a:rPr>
              <a:pPr/>
              <a:t>12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Interfaces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interface MyInterface extends SomeOtherInterface {...}</a:t>
            </a:r>
          </a:p>
          <a:p>
            <a:pPr lvl="1" eaLnBrk="1" hangingPunct="1"/>
            <a:r>
              <a:rPr lang="en-US" altLang="en-US" sz="2000" smtClean="0"/>
              <a:t>An interface can be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or package</a:t>
            </a:r>
          </a:p>
          <a:p>
            <a:pPr lvl="1" eaLnBrk="1" hangingPunct="1"/>
            <a:r>
              <a:rPr lang="en-US" altLang="en-US" sz="2000" smtClean="0"/>
              <a:t>An interface cannot be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final</a:t>
            </a:r>
            <a:endParaRPr lang="en-US" altLang="en-US" sz="2000" smtClean="0"/>
          </a:p>
          <a:p>
            <a:pPr lvl="1" eaLnBrk="1" hangingPunct="1"/>
            <a:r>
              <a:rPr lang="en-US" altLang="en-US" sz="2000" smtClean="0"/>
              <a:t>A class can implement any number of interfaces</a:t>
            </a:r>
          </a:p>
          <a:p>
            <a:pPr lvl="1" eaLnBrk="1" hangingPunct="1"/>
            <a:r>
              <a:rPr lang="en-US" altLang="en-US" sz="2000" smtClean="0"/>
              <a:t>An interface can </a:t>
            </a:r>
            <a:r>
              <a:rPr lang="en-US" altLang="en-US" sz="2000" i="1" smtClean="0"/>
              <a:t>declare</a:t>
            </a:r>
            <a:r>
              <a:rPr lang="en-US" altLang="en-US" sz="2000" smtClean="0"/>
              <a:t> (not </a:t>
            </a:r>
            <a:r>
              <a:rPr lang="en-US" altLang="en-US" sz="2000" i="1" smtClean="0"/>
              <a:t>define</a:t>
            </a:r>
            <a:r>
              <a:rPr lang="en-US" altLang="en-US" sz="2000" smtClean="0"/>
              <a:t>) methods</a:t>
            </a:r>
          </a:p>
          <a:p>
            <a:pPr lvl="2" eaLnBrk="1" hangingPunct="1"/>
            <a:r>
              <a:rPr lang="en-US" altLang="en-US" sz="1800" smtClean="0"/>
              <a:t>All declared methods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smtClean="0"/>
              <a:t>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abstract</a:t>
            </a:r>
          </a:p>
          <a:p>
            <a:pPr lvl="1" eaLnBrk="1" hangingPunct="1"/>
            <a:r>
              <a:rPr lang="en-US" altLang="en-US" sz="2000" smtClean="0"/>
              <a:t>An interface can define fields, classes, and interfaces</a:t>
            </a:r>
          </a:p>
          <a:p>
            <a:pPr lvl="2" eaLnBrk="1" hangingPunct="1"/>
            <a:r>
              <a:rPr lang="en-US" altLang="en-US" sz="1800" smtClean="0"/>
              <a:t>Fields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static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final</a:t>
            </a:r>
            <a:r>
              <a:rPr lang="en-US" altLang="en-US" sz="1800" smtClean="0"/>
              <a:t>,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</a:p>
          <a:p>
            <a:pPr lvl="2" eaLnBrk="1" hangingPunct="1"/>
            <a:r>
              <a:rPr lang="en-US" altLang="en-US" sz="1800" smtClean="0"/>
              <a:t>Classes are implicitly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static</a:t>
            </a:r>
            <a:r>
              <a:rPr lang="en-US" altLang="en-US" sz="1800" smtClean="0"/>
              <a:t> and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</a:p>
          <a:p>
            <a:pPr lvl="2" eaLnBrk="1" hangingPunct="1"/>
            <a:r>
              <a:rPr lang="en-US" altLang="en-US" sz="1800" smtClean="0"/>
              <a:t>An interface </a:t>
            </a:r>
            <a:r>
              <a:rPr lang="en-US" altLang="en-US" sz="1800" i="1" smtClean="0"/>
              <a:t>cannot</a:t>
            </a:r>
            <a:r>
              <a:rPr lang="en-US" altLang="en-US" sz="1800" smtClean="0"/>
              <a:t> declare constructors</a:t>
            </a:r>
          </a:p>
          <a:p>
            <a:pPr lvl="1" eaLnBrk="1" hangingPunct="1"/>
            <a:r>
              <a:rPr lang="en-US" altLang="en-US" sz="2000" smtClean="0"/>
              <a:t>It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OK (but unnecessary) to explicitly specify implicit attributes</a:t>
            </a: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2701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4B0B595-DC4F-44C0-AFB4-0D06D65E842D}" type="slidenum">
              <a:rPr lang="en-US" altLang="en-US" sz="1400">
                <a:latin typeface="Arial" pitchFamily="34" charset="0"/>
              </a:rPr>
              <a:pPr/>
              <a:t>13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Declarations and assignments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Suppose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Cat extends Animal implements Pet {...}</a:t>
            </a: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000" smtClean="0"/>
              <a:t>       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Persian extends Cat {...}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</a:t>
            </a:r>
            <a:r>
              <a:rPr lang="en-US" altLang="en-US" sz="2000" smtClean="0"/>
              <a:t>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Cat puff = new Cat();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Then the following are true: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Cat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Animal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Pet</a:t>
            </a:r>
            <a:endParaRPr lang="en-US" altLang="en-US" sz="180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is </a:t>
            </a:r>
            <a:r>
              <a:rPr lang="en-US" altLang="en-US" sz="2000" i="1" smtClean="0"/>
              <a:t>not</a:t>
            </a:r>
            <a:r>
              <a:rPr lang="en-US" altLang="en-US" sz="2000" smtClean="0"/>
              <a:t> true: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puff instanceof Persian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To form the negative test, say</a:t>
            </a:r>
            <a:r>
              <a:rPr lang="en-US" altLang="en-US" sz="1600" smtClean="0">
                <a:solidFill>
                  <a:schemeClr val="accent2"/>
                </a:solidFill>
                <a:latin typeface="Trebuchet MS" pitchFamily="34" charset="0"/>
              </a:rPr>
              <a:t> !(puff instanceof Persian)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declarations and assignments are legal: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Animal thatAnimal = puff;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Animal thatAnimal = (Animal)puff;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same as above, but explicit upcast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Pet myPet = 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a variable can be of an interface 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Persian myFancyCat = (Persian)puff;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does a runtime check</a:t>
            </a:r>
            <a:endParaRPr lang="en-US" altLang="en-US" sz="180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following is also legal: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void feed(Pet p, Food f) {...}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interface type as a parameter</a:t>
            </a:r>
          </a:p>
        </p:txBody>
      </p:sp>
    </p:spTree>
    <p:extLst>
      <p:ext uri="{BB962C8B-B14F-4D97-AF65-F5344CB8AC3E}">
        <p14:creationId xmlns:p14="http://schemas.microsoft.com/office/powerpoint/2010/main" val="8384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3D552D2-145D-454A-9CF5-D78569CA1729}" type="slidenum">
              <a:rPr lang="en-US" altLang="en-US" sz="1400">
                <a:latin typeface="Arial" pitchFamily="34" charset="0"/>
              </a:rPr>
              <a:pPr/>
              <a:t>14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are interfaces for?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26488" cy="4760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Inheritance lets you guarantee that subclass objects have the same methods as their superclass objects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Interfaces let you guarantee that unrelated objects have the same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Problem: Your GUI has an area in which it needs to </a:t>
            </a:r>
            <a:r>
              <a:rPr lang="en-US" altLang="en-US" sz="2000" i="1" smtClean="0"/>
              <a:t>draw</a:t>
            </a:r>
            <a:r>
              <a:rPr lang="en-US" altLang="en-US" sz="2000" smtClean="0"/>
              <a:t> some object, but you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know yet what kind of object it will be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Solution: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Define a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Drawable</a:t>
            </a:r>
            <a:r>
              <a:rPr lang="en-US" altLang="en-US" sz="1800" smtClean="0"/>
              <a:t> interface, with a method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draw()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Make your tables, graphs, line drawings, etc., implement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Drawable</a:t>
            </a:r>
            <a:r>
              <a:rPr lang="en-US" altLang="en-US" sz="1800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In your GUI, call the object</a:t>
            </a:r>
            <a:r>
              <a:rPr lang="fr-FR" altLang="ja-JP" sz="18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1800" smtClean="0">
                <a:ea typeface="MS PGothic" pitchFamily="34" charset="-128"/>
              </a:rPr>
              <a:t>s </a:t>
            </a:r>
            <a:r>
              <a:rPr lang="en-US" altLang="ja-JP" sz="18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draw() </a:t>
            </a:r>
            <a:r>
              <a:rPr lang="en-US" altLang="ja-JP" sz="1800" smtClean="0">
                <a:ea typeface="MS PGothic" pitchFamily="34" charset="-128"/>
              </a:rPr>
              <a:t>method (legal for any </a:t>
            </a:r>
            <a:r>
              <a:rPr lang="en-US" altLang="ja-JP" sz="18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Drawable</a:t>
            </a:r>
            <a:r>
              <a:rPr lang="en-US" altLang="ja-JP" sz="1800" smtClean="0">
                <a:ea typeface="MS PGothic" pitchFamily="34" charset="-128"/>
              </a:rPr>
              <a:t> object)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you didn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have interfaces, here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what you would have to do: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if (obj instanceof Table) ((Table)obj).draw();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else if (obj instanceof Graph) ((Graph)obj).draw();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else if (obj instanceof LineDrawing) ((LineDrawing)obj).draw();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 // etc.</a:t>
            </a:r>
            <a:endParaRPr lang="en-US" altLang="en-US" sz="180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Worse, to add a new type of object, you have to change a lot of code</a:t>
            </a:r>
          </a:p>
        </p:txBody>
      </p:sp>
    </p:spTree>
    <p:extLst>
      <p:ext uri="{BB962C8B-B14F-4D97-AF65-F5344CB8AC3E}">
        <p14:creationId xmlns:p14="http://schemas.microsoft.com/office/powerpoint/2010/main" val="47369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5498A86-2E8B-483F-A0BA-B23A7D7FA060}" type="slidenum">
              <a:rPr lang="en-US" altLang="en-US" sz="1400">
                <a:latin typeface="Arial" pitchFamily="34" charset="0"/>
              </a:rPr>
              <a:pPr/>
              <a:t>15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Inner Classes 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054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solidFill>
                  <a:schemeClr val="tx2"/>
                </a:solidFill>
                <a:cs typeface="+mn-cs"/>
              </a:rPr>
              <a:t>Inner classes</a:t>
            </a:r>
            <a:r>
              <a:rPr lang="en-US" sz="2400" smtClean="0">
                <a:cs typeface="+mn-cs"/>
              </a:rPr>
              <a:t> are classes declared within another class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member class</a:t>
            </a:r>
            <a:r>
              <a:rPr lang="en-US" sz="2400" smtClean="0">
                <a:cs typeface="+mn-cs"/>
              </a:rPr>
              <a:t> is defined immediately within another class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member class may be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static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member class may be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abstract</a:t>
            </a:r>
            <a:r>
              <a:rPr lang="en-US" sz="2000" smtClean="0"/>
              <a:t> or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smtClean="0"/>
              <a:t> (but not both)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member class may be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2000" smtClean="0"/>
              <a:t>,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protected</a:t>
            </a:r>
            <a:r>
              <a:rPr lang="en-US" sz="2000" smtClean="0"/>
              <a:t>, package, or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private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local class</a:t>
            </a:r>
            <a:r>
              <a:rPr lang="en-US" sz="2400" smtClean="0">
                <a:cs typeface="+mn-cs"/>
              </a:rPr>
              <a:t> is declared in a constructor, method, or initializer block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local class may be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abstract</a:t>
            </a:r>
            <a:r>
              <a:rPr lang="en-US" sz="2000" smtClean="0"/>
              <a:t> or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smtClean="0"/>
              <a:t> (but not both)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 local class may access only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smtClean="0"/>
              <a:t> variables in its enclosing code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An </a:t>
            </a:r>
            <a:r>
              <a:rPr lang="en-US" sz="2000" smtClean="0">
                <a:solidFill>
                  <a:schemeClr val="tx2"/>
                </a:solidFill>
              </a:rPr>
              <a:t>anonymous class</a:t>
            </a:r>
            <a:r>
              <a:rPr lang="en-US" sz="2000" smtClean="0"/>
              <a:t> is a special kind of local class</a:t>
            </a:r>
          </a:p>
        </p:txBody>
      </p:sp>
    </p:spTree>
    <p:extLst>
      <p:ext uri="{BB962C8B-B14F-4D97-AF65-F5344CB8AC3E}">
        <p14:creationId xmlns:p14="http://schemas.microsoft.com/office/powerpoint/2010/main" val="7072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635B13C-24A0-4239-BBB4-BF69C5FDF510}" type="slidenum">
              <a:rPr lang="en-US" altLang="en-US" sz="1400">
                <a:latin typeface="Arial" pitchFamily="34" charset="0"/>
              </a:rPr>
              <a:pPr/>
              <a:t>16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Inner Classes II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4760913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dirty="0" smtClean="0">
                <a:cs typeface="+mn-cs"/>
              </a:rPr>
              <a:t>An anonymous inner class is a kind of local class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dirty="0" smtClean="0"/>
              <a:t>An anonymous inner class has one of the following forms: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new </a:t>
            </a:r>
            <a:r>
              <a:rPr lang="en-US" sz="1800" b="1" i="1" dirty="0" err="1" smtClean="0">
                <a:solidFill>
                  <a:schemeClr val="hlink"/>
                </a:solidFill>
              </a:rPr>
              <a:t>NameOfSuperclass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(</a:t>
            </a:r>
            <a:r>
              <a:rPr lang="en-US" sz="1800" b="1" i="1" dirty="0" smtClean="0">
                <a:solidFill>
                  <a:schemeClr val="hlink"/>
                </a:solidFill>
              </a:rPr>
              <a:t>parameters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) { </a:t>
            </a:r>
            <a:r>
              <a:rPr lang="en-US" sz="1800" b="1" i="1" dirty="0" smtClean="0">
                <a:solidFill>
                  <a:schemeClr val="hlink"/>
                </a:solidFill>
              </a:rPr>
              <a:t>class body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 }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new </a:t>
            </a:r>
            <a:r>
              <a:rPr lang="en-US" sz="1800" b="1" i="1" dirty="0" err="1" smtClean="0">
                <a:solidFill>
                  <a:schemeClr val="hlink"/>
                </a:solidFill>
              </a:rPr>
              <a:t>NameOfInterface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() { </a:t>
            </a:r>
            <a:r>
              <a:rPr lang="en-US" sz="1800" b="1" i="1" dirty="0" smtClean="0">
                <a:solidFill>
                  <a:schemeClr val="hlink"/>
                </a:solidFill>
              </a:rPr>
              <a:t>class body</a:t>
            </a:r>
            <a:r>
              <a:rPr lang="en-US" sz="1800" dirty="0" smtClean="0">
                <a:solidFill>
                  <a:schemeClr val="accent2"/>
                </a:solidFill>
                <a:latin typeface="Trebuchet MS" charset="0"/>
              </a:rPr>
              <a:t> }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dirty="0" smtClean="0"/>
              <a:t>Anonymous inner classes cannot have explicit </a:t>
            </a:r>
            <a:r>
              <a:rPr lang="en-US" sz="2000" dirty="0" smtClean="0"/>
              <a:t>constructors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9453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348A870-550A-4329-AEF9-7CC643369531}" type="slidenum">
              <a:rPr lang="en-US" altLang="en-US" sz="1400">
                <a:latin typeface="Arial" pitchFamily="34" charset="0"/>
              </a:rPr>
              <a:pPr/>
              <a:t>17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are inner classes for?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Sometimes a class is needed by only one other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Example: A class to handle an event, such as a button click, is probably needed only in the GUI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Having such a class available at the top level, where it isn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needed, just adds clutter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best to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000" smtClean="0">
                <a:ea typeface="MS PGothic" pitchFamily="34" charset="-128"/>
              </a:rPr>
              <a:t>hide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000" smtClean="0">
                <a:ea typeface="MS PGothic" pitchFamily="34" charset="-128"/>
              </a:rPr>
              <a:t> such classes from other classes that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care about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Sometimes a class needs access to many variables and methods of another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Again, an event handler is a good 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Making it an inner class gives it full access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Sometimes a class is only needed once, for one object, in one specific place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Most event handlers are like this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An anonymous inner class is very handy for this purpose</a:t>
            </a:r>
          </a:p>
        </p:txBody>
      </p:sp>
    </p:spTree>
    <p:extLst>
      <p:ext uri="{BB962C8B-B14F-4D97-AF65-F5344CB8AC3E}">
        <p14:creationId xmlns:p14="http://schemas.microsoft.com/office/powerpoint/2010/main" val="15609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8EBDB5DA-CEFC-47DD-B65A-280D94563ADB}" type="slidenum">
              <a:rPr lang="en-US" altLang="en-US" sz="1400">
                <a:latin typeface="Arial" pitchFamily="34" charset="0"/>
              </a:rPr>
              <a:pPr/>
              <a:t>18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Enumerations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enumeration, or </a:t>
            </a:r>
            <a:r>
              <a:rPr lang="ja-JP" altLang="en-US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mtClean="0">
                <a:ea typeface="MS PGothic" pitchFamily="34" charset="-128"/>
              </a:rPr>
              <a:t>enum,</a:t>
            </a:r>
            <a:r>
              <a:rPr lang="ja-JP" altLang="en-US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mtClean="0">
                <a:ea typeface="MS PGothic" pitchFamily="34" charset="-128"/>
              </a:rPr>
              <a:t> is simply a set of constants to represent various values</a:t>
            </a:r>
          </a:p>
          <a:p>
            <a:pPr eaLnBrk="1" hangingPunct="1"/>
            <a:r>
              <a:rPr lang="en-US" altLang="en-US" smtClean="0"/>
              <a:t>Here</a:t>
            </a:r>
            <a:r>
              <a:rPr lang="fr-FR" altLang="ja-JP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mtClean="0">
                <a:ea typeface="MS PGothic" pitchFamily="34" charset="-128"/>
              </a:rPr>
              <a:t>s the old way of doing it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final int SPRING = 0;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final int SUMMER = 1;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final int FALL = 2;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public final int WINTER = 3;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This is a nuisance, and is error prone as well</a:t>
            </a:r>
          </a:p>
          <a:p>
            <a:pPr eaLnBrk="1" hangingPunct="1"/>
            <a:r>
              <a:rPr lang="en-US" altLang="en-US" smtClean="0"/>
              <a:t>Here</a:t>
            </a:r>
            <a:r>
              <a:rPr lang="fr-FR" altLang="ja-JP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mtClean="0">
                <a:ea typeface="MS PGothic" pitchFamily="34" charset="-128"/>
              </a:rPr>
              <a:t>s the new way of doing it: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enum Season { WINTER, SPRING, SUMMER, FALL } </a:t>
            </a:r>
            <a:endParaRPr lang="en-US" altLang="en-US" smtClean="0">
              <a:solidFill>
                <a:srgbClr val="666666"/>
              </a:solidFill>
              <a:latin typeface="Monaco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22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AAB5338-AFCB-4EBA-B1AC-B238554E47DE}" type="slidenum">
              <a:rPr lang="en-US" altLang="en-US" sz="1400">
                <a:latin typeface="Arial" pitchFamily="34" charset="0"/>
              </a:rPr>
              <a:pPr/>
              <a:t>19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  <a:latin typeface="Trebuchet MS" charset="0"/>
                <a:cs typeface="+mj-cs"/>
              </a:rPr>
              <a:t>enum</a:t>
            </a:r>
            <a:r>
              <a:rPr lang="en-US" smtClean="0">
                <a:cs typeface="+mj-cs"/>
              </a:rPr>
              <a:t>s are classes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458200" cy="51054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An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enum</a:t>
            </a:r>
            <a:r>
              <a:rPr lang="en-US" sz="2400" smtClean="0">
                <a:cs typeface="+mn-cs"/>
              </a:rPr>
              <a:t> is actually a new type of class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You can declare them as inner classes or outer classes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You can declare variables of an enum type and get type safety and compile time checking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smtClean="0"/>
              <a:t>Each declared value is an instance of the enum class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smtClean="0"/>
              <a:t>Enums are implicitly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1800" smtClean="0"/>
              <a:t>,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1800" smtClean="0"/>
              <a:t>, and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final</a:t>
            </a:r>
            <a:endParaRPr lang="en-US" sz="1800" smtClean="0"/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smtClean="0"/>
              <a:t>You can compare enums with either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equals</a:t>
            </a:r>
            <a:r>
              <a:rPr lang="en-US" sz="1800" smtClean="0"/>
              <a:t> or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==</a:t>
            </a:r>
            <a:endParaRPr lang="en-US" sz="1800" smtClean="0"/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enum</a:t>
            </a:r>
            <a:r>
              <a:rPr lang="en-US" sz="2000" smtClean="0"/>
              <a:t>s extend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java.lang.Enum</a:t>
            </a:r>
            <a:r>
              <a:rPr lang="en-US" sz="2000" smtClean="0"/>
              <a:t> and implement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java.lang.Comparable</a:t>
            </a:r>
            <a:endParaRPr lang="en-US" sz="2000" smtClean="0"/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smtClean="0"/>
              <a:t>Hence, enums can be sorted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Enums override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toString()</a:t>
            </a:r>
            <a:r>
              <a:rPr lang="en-US" sz="2000" smtClean="0"/>
              <a:t> and provide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valueOf()</a:t>
            </a:r>
            <a:endParaRPr lang="en-US" sz="2000" smtClean="0"/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/>
              <a:t>Example: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Season season = Season.WINTER;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System.out.println(season );  </a:t>
            </a:r>
            <a:r>
              <a:rPr lang="en-US" sz="1800" smtClean="0">
                <a:solidFill>
                  <a:schemeClr val="accent1"/>
                </a:solidFill>
                <a:latin typeface="Trebuchet MS" charset="0"/>
              </a:rPr>
              <a:t>// prints WINTER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season = Season.valueOf("SPRING"); </a:t>
            </a:r>
            <a:r>
              <a:rPr lang="en-US" sz="1800" smtClean="0">
                <a:solidFill>
                  <a:schemeClr val="accent1"/>
                </a:solidFill>
                <a:latin typeface="Trebuchet MS" charset="0"/>
              </a:rPr>
              <a:t>// sets season to Season.SPRING</a:t>
            </a:r>
            <a:endParaRPr lang="en-US" sz="1800" smtClean="0"/>
          </a:p>
        </p:txBody>
      </p:sp>
    </p:spTree>
    <p:extLst>
      <p:ext uri="{BB962C8B-B14F-4D97-AF65-F5344CB8AC3E}">
        <p14:creationId xmlns:p14="http://schemas.microsoft.com/office/powerpoint/2010/main" val="27584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not received a grade for calculator please send me your name and your partner’s name</a:t>
            </a:r>
          </a:p>
          <a:p>
            <a:r>
              <a:rPr lang="en-US" dirty="0" smtClean="0"/>
              <a:t>Please vote on the polls in Piazza for your </a:t>
            </a:r>
            <a:r>
              <a:rPr lang="en-US" dirty="0" err="1" smtClean="0"/>
              <a:t>favourite</a:t>
            </a:r>
            <a:r>
              <a:rPr lang="en-US" dirty="0" smtClean="0"/>
              <a:t> and least </a:t>
            </a:r>
            <a:r>
              <a:rPr lang="en-US" dirty="0" err="1" smtClean="0"/>
              <a:t>favourite</a:t>
            </a:r>
            <a:r>
              <a:rPr lang="en-US" dirty="0" smtClean="0"/>
              <a:t> assignment</a:t>
            </a:r>
          </a:p>
          <a:p>
            <a:r>
              <a:rPr lang="en-US" dirty="0" smtClean="0"/>
              <a:t>Students will get the results of the poll when it is closed (4 days from now)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46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01D9D63-61A4-4FCC-83ED-5A1B1860BDD1}" type="slidenum">
              <a:rPr lang="en-US" altLang="en-US" sz="1400">
                <a:latin typeface="Arial" pitchFamily="34" charset="0"/>
              </a:rPr>
              <a:pPr/>
              <a:t>20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Enums </a:t>
            </a:r>
            <a:r>
              <a:rPr lang="en-US" i="1" smtClean="0">
                <a:cs typeface="+mj-cs"/>
              </a:rPr>
              <a:t>really are</a:t>
            </a:r>
            <a:r>
              <a:rPr lang="en-US" smtClean="0">
                <a:cs typeface="+mj-cs"/>
              </a:rPr>
              <a:t> classes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 "/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 enum Coin {</a:t>
            </a:r>
          </a:p>
          <a:p>
            <a:pPr eaLnBrk="1" hangingPunct="1">
              <a:buFont typeface="Wingdings" pitchFamily="2" charset="2"/>
              <a:buChar char=" "/>
            </a:pP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    // enums can have instance variables</a:t>
            </a:r>
            <a:b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   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private final int value;</a:t>
            </a:r>
            <a:endParaRPr lang="en-US" altLang="en-US" sz="2400" smtClean="0">
              <a:solidFill>
                <a:schemeClr val="accent1"/>
              </a:solidFill>
              <a:latin typeface="Trebuchet MS" pitchFamily="34" charset="0"/>
            </a:endParaRPr>
          </a:p>
          <a:p>
            <a:pPr eaLnBrk="1" hangingPunct="1">
              <a:buFont typeface="Wingdings" pitchFamily="2" charset="2"/>
              <a:buChar char=" "/>
            </a:pP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    // An enum can have a constructor, but it isn</a:t>
            </a:r>
            <a:r>
              <a:rPr lang="fr-FR" altLang="ja-JP" sz="2400" smtClean="0">
                <a:solidFill>
                  <a:schemeClr val="accent1"/>
                </a:solidFill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solidFill>
                  <a:schemeClr val="accent1"/>
                </a:solidFill>
                <a:latin typeface="Trebuchet MS" pitchFamily="34" charset="0"/>
                <a:ea typeface="MS PGothic" pitchFamily="34" charset="-128"/>
              </a:rPr>
              <a:t>t public</a:t>
            </a:r>
            <a:r>
              <a:rPr lang="en-US" altLang="ja-JP" sz="24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/>
            </a:r>
            <a:br>
              <a:rPr lang="en-US" altLang="ja-JP" sz="24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</a:br>
            <a:r>
              <a:rPr lang="en-US" altLang="ja-JP" sz="24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    Coin(int value) { this.value = value; }</a:t>
            </a:r>
          </a:p>
          <a:p>
            <a:pPr eaLnBrk="1" hangingPunct="1">
              <a:buFont typeface="Wingdings" pitchFamily="2" charset="2"/>
              <a:buChar char=" "/>
            </a:pP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    // Each enum value you list really calls a constructor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PENNY(1), NICKEL(5), DIME(10), QUARTER(25);</a:t>
            </a:r>
          </a:p>
          <a:p>
            <a:pPr eaLnBrk="1" hangingPunct="1">
              <a:buFont typeface="Wingdings" pitchFamily="2" charset="2"/>
              <a:buChar char=" "/>
            </a:pP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    // And, of course, classes can have methods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public int value() { return value;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495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8B1A99CF-5BA7-4C8C-A27A-A118B518B742}" type="slidenum">
              <a:rPr lang="en-US" altLang="en-US" sz="1400">
                <a:latin typeface="Arial" pitchFamily="34" charset="0"/>
              </a:rPr>
              <a:pPr/>
              <a:t>21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Other features of enums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values()</a:t>
            </a:r>
            <a:r>
              <a:rPr lang="en-US" altLang="en-US" smtClean="0"/>
              <a:t> returns an array of enum values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Season[] seasonValues = Season.values();</a:t>
            </a:r>
            <a:endParaRPr lang="en-US" altLang="en-US" smtClean="0">
              <a:latin typeface="Trebuchet MS" pitchFamily="34" charset="0"/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</a:t>
            </a:r>
            <a:r>
              <a:rPr lang="en-US" altLang="en-US" smtClean="0">
                <a:latin typeface="Trebuchet MS" pitchFamily="34" charset="0"/>
              </a:rPr>
              <a:t> </a:t>
            </a:r>
            <a:r>
              <a:rPr lang="en-US" altLang="en-US" smtClean="0"/>
              <a:t>statements can now work with enums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 (thisSeason) { case SUMMER: ...; default: ...}</a:t>
            </a:r>
          </a:p>
          <a:p>
            <a:pPr lvl="1" eaLnBrk="1" hangingPunct="1"/>
            <a:r>
              <a:rPr lang="en-US" altLang="en-US" smtClean="0"/>
              <a:t>You </a:t>
            </a:r>
            <a:r>
              <a:rPr lang="en-US" altLang="en-US" i="1" smtClean="0"/>
              <a:t>must</a:t>
            </a:r>
            <a:r>
              <a:rPr lang="en-US" altLang="en-US" smtClean="0"/>
              <a:t> say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SUMMER:</a:t>
            </a:r>
            <a:r>
              <a:rPr lang="en-US" altLang="en-US" smtClean="0"/>
              <a:t>, </a:t>
            </a:r>
            <a:r>
              <a:rPr lang="en-US" altLang="en-US" i="1" smtClean="0"/>
              <a:t>not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Season.SUMMER:</a:t>
            </a:r>
          </a:p>
          <a:p>
            <a:pPr lvl="1" eaLnBrk="1" hangingPunct="1"/>
            <a:r>
              <a:rPr lang="en-US" altLang="en-US" smtClean="0"/>
              <a:t>It</a:t>
            </a:r>
            <a:r>
              <a:rPr lang="fr-FR" altLang="ja-JP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mtClean="0">
                <a:ea typeface="MS PGothic" pitchFamily="34" charset="-128"/>
              </a:rPr>
              <a:t>s still a very good idea to include a default case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68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C609FC4-ECB6-44D1-A2E1-2DB3335DB489}" type="slidenum">
              <a:rPr lang="en-US" altLang="en-US" sz="1400">
                <a:latin typeface="Arial" pitchFamily="34" charset="0"/>
              </a:rPr>
              <a:pPr/>
              <a:t>22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Using generic classes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generic class</a:t>
            </a:r>
            <a:r>
              <a:rPr lang="en-US" altLang="en-US" smtClean="0"/>
              <a:t> is a class that is </a:t>
            </a:r>
            <a:r>
              <a:rPr lang="ja-JP" altLang="en-US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mtClean="0">
                <a:ea typeface="MS PGothic" pitchFamily="34" charset="-128"/>
              </a:rPr>
              <a:t>parameterized</a:t>
            </a:r>
            <a:r>
              <a:rPr lang="ja-JP" altLang="en-US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mtClean="0">
                <a:ea typeface="MS PGothic" pitchFamily="34" charset="-128"/>
              </a:rPr>
              <a:t> with a </a:t>
            </a:r>
            <a:r>
              <a:rPr lang="en-US" altLang="ja-JP" i="1" smtClean="0">
                <a:ea typeface="MS PGothic" pitchFamily="34" charset="-128"/>
              </a:rPr>
              <a:t>type</a:t>
            </a:r>
            <a:r>
              <a:rPr lang="en-US" altLang="ja-JP" smtClean="0">
                <a:ea typeface="MS PGothic" pitchFamily="34" charset="-128"/>
              </a:rPr>
              <a:t> (rather than a value)</a:t>
            </a:r>
          </a:p>
          <a:p>
            <a:pPr lvl="1" eaLnBrk="1" hangingPunct="1"/>
            <a:r>
              <a:rPr lang="en-US" altLang="en-US" smtClean="0"/>
              <a:t>Example: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ArrayList&lt;String&gt;</a:t>
            </a:r>
            <a:r>
              <a:rPr lang="en-US" altLang="en-US" smtClean="0"/>
              <a:t> describes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ArrayList</a:t>
            </a:r>
            <a:r>
              <a:rPr lang="en-US" altLang="en-US" smtClean="0"/>
              <a:t> (the class) that can only hold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mtClean="0"/>
              <a:t>s (the type)</a:t>
            </a:r>
          </a:p>
          <a:p>
            <a:pPr eaLnBrk="1" hangingPunct="1"/>
            <a:r>
              <a:rPr lang="en-US" altLang="en-US" smtClean="0"/>
              <a:t>You can use a genericized class anywhere you can use any other type name</a:t>
            </a:r>
          </a:p>
          <a:p>
            <a:pPr lvl="1" eaLnBrk="1" hangingPunct="1"/>
            <a:r>
              <a:rPr lang="en-US" altLang="en-US" smtClean="0"/>
              <a:t>Examples: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ArrayList&lt;Double&gt; scores = new ArrayList&lt;Double&gt;();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ArrayList&lt;Double&gt; adjustScores(ArrayList&lt;Double&gt; scores) {...}</a:t>
            </a:r>
          </a:p>
        </p:txBody>
      </p:sp>
    </p:spTree>
    <p:extLst>
      <p:ext uri="{BB962C8B-B14F-4D97-AF65-F5344CB8AC3E}">
        <p14:creationId xmlns:p14="http://schemas.microsoft.com/office/powerpoint/2010/main" val="159195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0FCDB79-2E8B-4DAE-A193-EA99DA4743B4}" type="slidenum">
              <a:rPr lang="en-US" altLang="en-US" sz="1400">
                <a:latin typeface="Arial" pitchFamily="34" charset="0"/>
              </a:rPr>
              <a:pPr/>
              <a:t>23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Defining generic classes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 class Box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&lt;T&gt;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private List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&lt;T&gt;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contents;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public Box()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contents = new ArrayList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&lt;T&gt;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public void add(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thing) { contents.add(thing); 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public 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grab()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if (contents.size() &gt; 0) return contents.remove(0);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else return null;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Sun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recommendation is to use single capital letters (such as</a:t>
            </a:r>
            <a:r>
              <a:rPr lang="en-US" altLang="ja-JP" sz="20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 </a:t>
            </a:r>
            <a:r>
              <a:rPr lang="en-US" altLang="ja-JP" sz="2000" smtClean="0">
                <a:solidFill>
                  <a:schemeClr val="tx2"/>
                </a:solidFill>
                <a:latin typeface="Trebuchet MS" pitchFamily="34" charset="0"/>
                <a:ea typeface="MS PGothic" pitchFamily="34" charset="-128"/>
              </a:rPr>
              <a:t>T</a:t>
            </a:r>
            <a:r>
              <a:rPr lang="en-US" altLang="ja-JP" sz="2000" smtClean="0">
                <a:ea typeface="MS PGothic" pitchFamily="34" charset="-128"/>
              </a:rPr>
              <a:t>) for types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This is fine if you are using only a very few types; otherwise, use more meaningful names</a:t>
            </a:r>
          </a:p>
        </p:txBody>
      </p:sp>
    </p:spTree>
    <p:extLst>
      <p:ext uri="{BB962C8B-B14F-4D97-AF65-F5344CB8AC3E}">
        <p14:creationId xmlns:p14="http://schemas.microsoft.com/office/powerpoint/2010/main" val="36288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F317DA42-E5E6-4CAF-A6E1-844DF7E32AA6}" type="slidenum">
              <a:rPr lang="en-US" altLang="en-US" sz="1400">
                <a:latin typeface="Arial" pitchFamily="34" charset="0"/>
              </a:rPr>
              <a:pPr/>
              <a:t>24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Access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There are four types of access: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means accessible from everywhere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Making a field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smtClean="0"/>
              <a:t> means that it can be changed arbitrarily from anywhere, with no protection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Methods should be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smtClean="0"/>
              <a:t> only if it</a:t>
            </a:r>
            <a:r>
              <a:rPr lang="fr-FR" altLang="ja-JP" sz="18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1800" smtClean="0">
                <a:ea typeface="MS PGothic" pitchFamily="34" charset="-128"/>
              </a:rPr>
              <a:t>s desirable to be able to call them from outside this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protected</a:t>
            </a:r>
            <a:r>
              <a:rPr lang="en-US" altLang="en-US" sz="2000" smtClean="0"/>
              <a:t> means accessible from all classes in this same directory </a:t>
            </a:r>
            <a:r>
              <a:rPr lang="en-US" altLang="en-US" sz="2000" i="1" smtClean="0"/>
              <a:t>and</a:t>
            </a:r>
            <a:r>
              <a:rPr lang="en-US" altLang="en-US" sz="2000" smtClean="0"/>
              <a:t> accessible from all subclasses anywhere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tx2"/>
                </a:solidFill>
              </a:rPr>
              <a:t>Package</a:t>
            </a:r>
            <a:r>
              <a:rPr lang="en-US" altLang="en-US" sz="2000" smtClean="0"/>
              <a:t> (default; no keyword) means accessible from all classes in this same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2000" smtClean="0"/>
              <a:t> means accessible only within this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Note: Making a field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1800" smtClean="0"/>
              <a:t> does not hide it from other objects in this same class!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 general, it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s best to make all variables as private as possible, and to make methods public enough to be used where they are needed</a:t>
            </a: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38311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B0874C1-6785-4571-AD5D-71BA74623D93}" type="slidenum">
              <a:rPr lang="en-US" altLang="en-US" sz="1400">
                <a:latin typeface="Arial" pitchFamily="34" charset="0"/>
              </a:rPr>
              <a:pPr/>
              <a:t>25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fields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 object can have fields and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When an object is created,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It is created with all the non-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static</a:t>
            </a:r>
            <a:r>
              <a:rPr lang="en-US" altLang="en-US" sz="1800" smtClean="0"/>
              <a:t> fields defined in its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It can execute all the instance methods defined in its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Inside an instance method,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this</a:t>
            </a:r>
            <a:r>
              <a:rPr lang="en-US" altLang="en-US" sz="1800" smtClean="0"/>
              <a:t> refers to the object executing the 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fields of the object should describe the </a:t>
            </a:r>
            <a:r>
              <a:rPr lang="en-US" altLang="en-US" sz="2000" i="1" smtClean="0"/>
              <a:t>state</a:t>
            </a:r>
            <a:r>
              <a:rPr lang="en-US" altLang="en-US" sz="2000" smtClean="0"/>
              <a:t> of the object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All fields should say something significant about the object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Variables that don</a:t>
            </a:r>
            <a:r>
              <a:rPr lang="fr-FR" altLang="ja-JP" sz="18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1800" smtClean="0">
                <a:ea typeface="MS PGothic" pitchFamily="34" charset="-128"/>
              </a:rPr>
              <a:t>t describe the object should be local variables, and can be passed from one method to another as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fields of an object should be impervious to corruption from outside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This localizes errors in an object to bugs in its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Hence, fields should be a private as possible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All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1800" smtClean="0"/>
              <a:t> fields should be documented with Javadoc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Getters and setters can be used to check the validity of any changes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If a class is designed to be subclassed, fields that the subclass needs to access are typically marked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protected</a:t>
            </a:r>
            <a:endParaRPr lang="en-US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415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9B37A57A-3576-46AC-8FBE-A77FD5561700}" type="slidenum">
              <a:rPr lang="en-US" altLang="en-US" sz="1400">
                <a:latin typeface="Arial" pitchFamily="34" charset="0"/>
              </a:rPr>
              <a:pPr/>
              <a:t>26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Composition and inheritance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60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solidFill>
                  <a:schemeClr val="tx2"/>
                </a:solidFill>
                <a:cs typeface="+mn-cs"/>
              </a:rPr>
              <a:t>Composition</a:t>
            </a:r>
            <a:r>
              <a:rPr lang="en-US" sz="2400" smtClean="0">
                <a:cs typeface="+mn-cs"/>
              </a:rPr>
              <a:t> is when an object of one class </a:t>
            </a:r>
            <a:r>
              <a:rPr lang="en-US" sz="2400" i="1" smtClean="0">
                <a:cs typeface="+mn-cs"/>
              </a:rPr>
              <a:t>uses</a:t>
            </a:r>
            <a:r>
              <a:rPr lang="en-US" sz="2400" smtClean="0">
                <a:cs typeface="+mn-cs"/>
              </a:rPr>
              <a:t> an object of another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MyClass {</a:t>
            </a:r>
            <a:br>
              <a:rPr lang="en-US" sz="18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    String s;    ...</a:t>
            </a:r>
            <a:br>
              <a:rPr lang="en-US" sz="18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 </a:t>
            </a:r>
            <a:r>
              <a:rPr lang="en-US" sz="2000" smtClean="0"/>
              <a:t>has complete control over its methods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solidFill>
                  <a:schemeClr val="tx2"/>
                </a:solidFill>
                <a:cs typeface="+mn-cs"/>
              </a:rPr>
              <a:t>Inheritance</a:t>
            </a:r>
            <a:r>
              <a:rPr lang="en-US" sz="2400" smtClean="0">
                <a:cs typeface="+mn-cs"/>
              </a:rPr>
              <a:t> is when a class </a:t>
            </a:r>
            <a:r>
              <a:rPr lang="en-US" sz="2400" i="1" smtClean="0">
                <a:cs typeface="+mn-cs"/>
              </a:rPr>
              <a:t>extends</a:t>
            </a:r>
            <a:r>
              <a:rPr lang="en-US" sz="2400" smtClean="0">
                <a:cs typeface="+mn-cs"/>
              </a:rPr>
              <a:t> another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MyClass extends Superclass { ... 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 </a:t>
            </a:r>
            <a:r>
              <a:rPr lang="en-US" sz="2000" smtClean="0"/>
              <a:t>gets all the static variables, instance variables, static methods, and instance methods of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Superclass</a:t>
            </a:r>
            <a:r>
              <a:rPr lang="en-US" sz="2000" smtClean="0"/>
              <a:t>, whether it wants them or not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Constructors are </a:t>
            </a:r>
            <a:r>
              <a:rPr lang="en-US" sz="2000" i="1" smtClean="0"/>
              <a:t>not</a:t>
            </a:r>
            <a:r>
              <a:rPr lang="en-US" sz="2000" smtClean="0"/>
              <a:t> inherited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Inheritance should only be used when you can honestly say that a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MyClass</a:t>
            </a:r>
            <a:r>
              <a:rPr lang="en-US" sz="2000" smtClean="0"/>
              <a:t> object </a:t>
            </a:r>
            <a:r>
              <a:rPr lang="en-US" sz="2000" b="1" i="1" smtClean="0"/>
              <a:t>is a</a:t>
            </a:r>
            <a:r>
              <a:rPr lang="en-US" sz="2000" smtClean="0"/>
              <a:t>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Superclass</a:t>
            </a:r>
            <a:r>
              <a:rPr lang="en-US" sz="2000" smtClean="0"/>
              <a:t> object</a:t>
            </a:r>
            <a:endParaRPr lang="en-US" sz="1800" smtClean="0">
              <a:solidFill>
                <a:schemeClr val="accent2"/>
              </a:solidFill>
              <a:latin typeface="Trebuchet MS" charset="0"/>
            </a:endParaRP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Good: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Secretary extends Employee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Bad: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class Secretary extends AccountingSystem</a:t>
            </a:r>
          </a:p>
        </p:txBody>
      </p:sp>
    </p:spTree>
    <p:extLst>
      <p:ext uri="{BB962C8B-B14F-4D97-AF65-F5344CB8AC3E}">
        <p14:creationId xmlns:p14="http://schemas.microsoft.com/office/powerpoint/2010/main" val="213154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B8EFCB9-F4DA-4AD4-8EB6-E0C18B722F64}" type="slidenum">
              <a:rPr lang="en-US" altLang="en-US" sz="1400">
                <a:latin typeface="Arial" pitchFamily="34" charset="0"/>
              </a:rPr>
              <a:pPr/>
              <a:t>27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Constructors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constructor is the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way to make instances of a 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Here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s what a constructor does: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First</a:t>
            </a:r>
            <a:r>
              <a:rPr lang="en-US" altLang="en-US" sz="2000" smtClean="0"/>
              <a:t>, it calls the constructor for its superclass: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super();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implicit (invisible) call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Note that it calls the superclass constructor with </a:t>
            </a:r>
            <a:r>
              <a:rPr lang="en-US" altLang="en-US" sz="1800" i="1" smtClean="0"/>
              <a:t>no</a:t>
            </a:r>
            <a:r>
              <a:rPr lang="en-US" altLang="en-US" sz="1800" smtClean="0"/>
              <a:t> arguments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But you can explicitly call a different superclass constructor: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MyClass(int size)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super(size);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explicit call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Or you can explicitly call a different constructor in this class:</a:t>
            </a:r>
            <a:br>
              <a:rPr lang="en-US" altLang="en-US" sz="1800" smtClean="0"/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this(0);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explicit call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Next</a:t>
            </a:r>
            <a:r>
              <a:rPr lang="en-US" altLang="en-US" sz="2000" smtClean="0"/>
              <a:t>, it adds the instance fields declared in this class (and possibly initializes them)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class MyClass {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int x; double y = 3.5;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... }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in class, not constructor</a:t>
            </a:r>
            <a:endParaRPr lang="en-US" altLang="en-US" sz="1800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Next</a:t>
            </a:r>
            <a:r>
              <a:rPr lang="en-US" altLang="en-US" sz="2000" smtClean="0"/>
              <a:t>, it executes the code in the constructor: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MyClass() { super(); </a:t>
            </a:r>
            <a:r>
              <a:rPr lang="en-US" altLang="en-US" sz="1800" b="1" smtClean="0">
                <a:solidFill>
                  <a:schemeClr val="tx2"/>
                </a:solidFill>
                <a:latin typeface="Trebuchet MS" pitchFamily="34" charset="0"/>
              </a:rPr>
              <a:t>next = 0; doThis(); doThat(); ...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/>
              <a:t>Finally</a:t>
            </a:r>
            <a:r>
              <a:rPr lang="en-US" altLang="en-US" sz="2000" smtClean="0"/>
              <a:t>, it returns the resultant object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You can say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return;</a:t>
            </a:r>
            <a:r>
              <a:rPr lang="en-US" altLang="en-US" sz="1800" smtClean="0"/>
              <a:t> but you </a:t>
            </a:r>
            <a:r>
              <a:rPr lang="en-US" altLang="en-US" sz="1800" i="1" smtClean="0"/>
              <a:t>cannot</a:t>
            </a:r>
            <a:r>
              <a:rPr lang="en-US" altLang="en-US" sz="1800" smtClean="0"/>
              <a:t> explicitly say what to return</a:t>
            </a:r>
          </a:p>
        </p:txBody>
      </p:sp>
    </p:spTree>
    <p:extLst>
      <p:ext uri="{BB962C8B-B14F-4D97-AF65-F5344CB8AC3E}">
        <p14:creationId xmlns:p14="http://schemas.microsoft.com/office/powerpoint/2010/main" val="365395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AFD64340-8D26-4A24-9BEE-8C6C22FA2EEA}" type="slidenum">
              <a:rPr lang="en-US" altLang="en-US" sz="1400">
                <a:latin typeface="Arial" pitchFamily="34" charset="0"/>
              </a:rPr>
              <a:pPr/>
              <a:t>28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Constructor chaining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105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i="1" smtClean="0"/>
              <a:t>Every</a:t>
            </a:r>
            <a:r>
              <a:rPr lang="en-US" altLang="en-US" sz="2400" smtClean="0"/>
              <a:t> class </a:t>
            </a:r>
            <a:r>
              <a:rPr lang="en-US" altLang="en-US" sz="2400" i="1" smtClean="0"/>
              <a:t>always</a:t>
            </a:r>
            <a:r>
              <a:rPr lang="en-US" altLang="en-US" sz="2400" smtClean="0"/>
              <a:t> has a constructor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you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write a constructor, Java supplies a </a:t>
            </a:r>
            <a:r>
              <a:rPr lang="en-US" altLang="ja-JP" sz="2000" smtClean="0">
                <a:solidFill>
                  <a:schemeClr val="tx2"/>
                </a:solidFill>
                <a:ea typeface="MS PGothic" pitchFamily="34" charset="-128"/>
              </a:rPr>
              <a:t>default constructor</a:t>
            </a:r>
            <a:r>
              <a:rPr lang="en-US" altLang="ja-JP" sz="2000" smtClean="0">
                <a:ea typeface="MS PGothic" pitchFamily="34" charset="-128"/>
              </a:rPr>
              <a:t> with no arguments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you </a:t>
            </a:r>
            <a:r>
              <a:rPr lang="en-US" altLang="en-US" sz="2000" i="1" smtClean="0"/>
              <a:t>do</a:t>
            </a:r>
            <a:r>
              <a:rPr lang="en-US" altLang="en-US" sz="2000" smtClean="0"/>
              <a:t> write a constructor, Java does </a:t>
            </a:r>
            <a:r>
              <a:rPr lang="en-US" altLang="en-US" sz="2000" i="1" smtClean="0"/>
              <a:t>not</a:t>
            </a:r>
            <a:r>
              <a:rPr lang="en-US" altLang="en-US" sz="2000" smtClean="0"/>
              <a:t> supply a default constructor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first thing any constructor does (except the constructor for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z="2400" smtClean="0"/>
              <a:t>) is call the constructor for its superclass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creates a </a:t>
            </a:r>
            <a:r>
              <a:rPr lang="en-US" altLang="en-US" sz="2000" smtClean="0">
                <a:solidFill>
                  <a:schemeClr val="tx2"/>
                </a:solidFill>
              </a:rPr>
              <a:t>chain</a:t>
            </a:r>
            <a:r>
              <a:rPr lang="en-US" altLang="en-US" sz="2000" smtClean="0"/>
              <a:t> of constructor calls all the way up to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default constructor calls the default constructor for its superclass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Therefore, if you write a class with an explicit constructor with arguments, and you write subclasses of that class,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Every subclass constructor will, by default, call the superclass constructor with no arguments (which may not still exist)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Solutions: Either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Provide a no-argument constructor in your superclass, 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Explicitly call a particular superclass constructor with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super(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277901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33EC1D1-D1FE-4FB6-B8BD-2000CCE9D7E0}" type="slidenum">
              <a:rPr lang="en-US" altLang="en-US" sz="1400">
                <a:latin typeface="Arial" pitchFamily="34" charset="0"/>
              </a:rPr>
              <a:pPr/>
              <a:t>29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References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When you declare a primitive, you also allocate space to hold a primitive of that type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int x; double y; boolean b;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field, it is initially zero (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false</a:t>
            </a:r>
            <a:r>
              <a:rPr lang="en-US" sz="20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local variable, it may have a garbage value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When you assign this value to another variable, you </a:t>
            </a:r>
            <a:r>
              <a:rPr lang="en-US" sz="2000" i="1" smtClean="0"/>
              <a:t>copy</a:t>
            </a:r>
            <a:r>
              <a:rPr lang="en-US" sz="2000" smtClean="0"/>
              <a:t> the value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When you declare an object, you also allocate space to hold </a:t>
            </a:r>
            <a:r>
              <a:rPr lang="en-US" sz="2400" i="1" smtClean="0">
                <a:cs typeface="+mn-cs"/>
              </a:rPr>
              <a:t>a reference to</a:t>
            </a:r>
            <a:r>
              <a:rPr lang="en-US" sz="2400" smtClean="0">
                <a:cs typeface="+mn-cs"/>
              </a:rPr>
              <a:t>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String s; int[ ] counts; Person p;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field, it is initially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null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declared as a local variable, it may have a garbage value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When you assign this value to another variable, you </a:t>
            </a:r>
            <a:r>
              <a:rPr lang="en-US" sz="2000" i="1" smtClean="0"/>
              <a:t>copy</a:t>
            </a:r>
            <a:r>
              <a:rPr lang="en-US" sz="2000" smtClean="0"/>
              <a:t> the value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...but in this case, the value is just a </a:t>
            </a:r>
            <a:r>
              <a:rPr lang="en-US" sz="1800" i="1" smtClean="0"/>
              <a:t>reference</a:t>
            </a:r>
            <a:r>
              <a:rPr lang="en-US" sz="1800" smtClean="0"/>
              <a:t> to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You </a:t>
            </a:r>
            <a:r>
              <a:rPr lang="en-US" sz="2000" i="1" smtClean="0"/>
              <a:t>define</a:t>
            </a:r>
            <a:r>
              <a:rPr lang="en-US" sz="2000" smtClean="0"/>
              <a:t> the variable by assigning an actual object (created by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new</a:t>
            </a:r>
            <a:r>
              <a:rPr lang="en-US" sz="2000" smtClean="0"/>
              <a:t>) to it</a:t>
            </a:r>
          </a:p>
        </p:txBody>
      </p:sp>
    </p:spTree>
    <p:extLst>
      <p:ext uri="{BB962C8B-B14F-4D97-AF65-F5344CB8AC3E}">
        <p14:creationId xmlns:p14="http://schemas.microsoft.com/office/powerpoint/2010/main" val="26385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Wrapping up regular expressions (no need to read the slides beyond what we cover today)</a:t>
            </a:r>
          </a:p>
          <a:p>
            <a:r>
              <a:rPr lang="en-US" dirty="0" smtClean="0"/>
              <a:t>Summarizing object oriented programming in Java with small amounts of new stuff.</a:t>
            </a:r>
          </a:p>
          <a:p>
            <a:r>
              <a:rPr lang="en-US" dirty="0" smtClean="0"/>
              <a:t>Topics for the final, how to prepare, grading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7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51964E0C-8B01-4A98-80BE-1BF8E6C2AB32}" type="slidenum">
              <a:rPr lang="en-US" altLang="en-US" sz="1400">
                <a:latin typeface="Arial" pitchFamily="34" charset="0"/>
              </a:rPr>
              <a:pPr/>
              <a:t>30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A method may: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1800" smtClean="0"/>
              <a:t>,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protected</a:t>
            </a:r>
            <a:r>
              <a:rPr lang="en-US" sz="1800" smtClean="0"/>
              <a:t>, package, or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private</a:t>
            </a:r>
            <a:endParaRPr lang="en-US" sz="18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1800" smtClean="0"/>
              <a:t> or instance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1600" smtClean="0"/>
              <a:t> methods may not refer to the object executing them (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this</a:t>
            </a:r>
            <a:r>
              <a:rPr lang="en-US" sz="1600" smtClean="0"/>
              <a:t>), because they are executed by the class itself, not by an object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1800" smtClean="0"/>
              <a:t> or nonfinal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return a value or be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void</a:t>
            </a:r>
            <a:endParaRPr lang="en-US" sz="180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throw exceptions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The signature of a method consists of its name and the number and types (in order) of its formal parameters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You </a:t>
            </a:r>
            <a:r>
              <a:rPr lang="en-US" sz="2000" smtClean="0">
                <a:solidFill>
                  <a:schemeClr val="tx2"/>
                </a:solidFill>
                <a:cs typeface="+mn-cs"/>
              </a:rPr>
              <a:t>overload</a:t>
            </a:r>
            <a:r>
              <a:rPr lang="en-US" sz="2000" smtClean="0">
                <a:cs typeface="+mn-cs"/>
              </a:rPr>
              <a:t> a method by writing another method with the same name but a different signature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>
                <a:cs typeface="+mn-cs"/>
              </a:rPr>
              <a:t>You </a:t>
            </a:r>
            <a:r>
              <a:rPr lang="en-US" sz="2000" smtClean="0">
                <a:solidFill>
                  <a:schemeClr val="tx2"/>
                </a:solidFill>
                <a:cs typeface="+mn-cs"/>
              </a:rPr>
              <a:t>override</a:t>
            </a:r>
            <a:r>
              <a:rPr lang="en-US" sz="2000" smtClean="0">
                <a:cs typeface="+mn-cs"/>
              </a:rPr>
              <a:t> an </a:t>
            </a:r>
            <a:r>
              <a:rPr lang="en-US" sz="2000" i="1" smtClean="0">
                <a:cs typeface="+mn-cs"/>
              </a:rPr>
              <a:t>inherited</a:t>
            </a:r>
            <a:r>
              <a:rPr lang="en-US" sz="2000" smtClean="0">
                <a:cs typeface="+mn-cs"/>
              </a:rPr>
              <a:t> method by writing another method with the same signature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When you override a method: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You cannot make it less public (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protected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package</a:t>
            </a:r>
            <a:r>
              <a:rPr lang="en-US" sz="1600" smtClean="0"/>
              <a:t> &gt; </a:t>
            </a:r>
            <a:r>
              <a:rPr lang="en-US" sz="1600" smtClean="0">
                <a:solidFill>
                  <a:schemeClr val="accent2"/>
                </a:solidFill>
                <a:latin typeface="Trebuchet MS" charset="0"/>
              </a:rPr>
              <a:t>private</a:t>
            </a:r>
            <a:r>
              <a:rPr lang="en-US" sz="1600" smtClean="0"/>
              <a:t>)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You cannot throw additional exceptions (you can throw fewer)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600" smtClean="0"/>
              <a:t>The return types must be compatible</a:t>
            </a:r>
          </a:p>
        </p:txBody>
      </p:sp>
    </p:spTree>
    <p:extLst>
      <p:ext uri="{BB962C8B-B14F-4D97-AF65-F5344CB8AC3E}">
        <p14:creationId xmlns:p14="http://schemas.microsoft.com/office/powerpoint/2010/main" val="13289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2785E37E-1AF2-4D8B-81FD-BC3CA0B35757}" type="slidenum">
              <a:rPr lang="en-US" altLang="en-US" sz="1400">
                <a:latin typeface="Arial" pitchFamily="34" charset="0"/>
              </a:rPr>
              <a:pPr/>
              <a:t>31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method declares </a:t>
            </a:r>
            <a:r>
              <a:rPr lang="en-US" altLang="en-US" sz="2400" smtClean="0">
                <a:solidFill>
                  <a:schemeClr val="tx2"/>
                </a:solidFill>
              </a:rPr>
              <a:t>formal parameters</a:t>
            </a:r>
            <a:r>
              <a:rPr lang="en-US" altLang="en-US" sz="2400" smtClean="0"/>
              <a:t> and is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called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with </a:t>
            </a:r>
            <a:r>
              <a:rPr lang="en-US" altLang="ja-JP" sz="2400" smtClean="0">
                <a:solidFill>
                  <a:schemeClr val="tx2"/>
                </a:solidFill>
                <a:ea typeface="MS PGothic" pitchFamily="34" charset="-128"/>
              </a:rPr>
              <a:t>actual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 feed(int amount) { hunger -= amount; }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 // amount is formal</a:t>
            </a: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myPet.feed(5);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 // 5 is actual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But you don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call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a method, you </a:t>
            </a:r>
            <a:r>
              <a:rPr lang="en-US" altLang="ja-JP" sz="2400" smtClean="0">
                <a:solidFill>
                  <a:schemeClr val="tx2"/>
                </a:solidFill>
                <a:ea typeface="MS PGothic" pitchFamily="34" charset="-128"/>
              </a:rPr>
              <a:t>send a message to</a:t>
            </a:r>
            <a:r>
              <a:rPr lang="en-US" altLang="ja-JP" sz="2400" smtClean="0">
                <a:ea typeface="MS PGothic" pitchFamily="34" charset="-128"/>
              </a:rPr>
              <a:t>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You may not know what kind of object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myPet</a:t>
            </a:r>
            <a:r>
              <a:rPr lang="en-US" altLang="en-US" sz="2000" smtClean="0"/>
              <a:t> 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 dog may eat differently than a parakeet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When you send a message, the values of the actual parameters are copied into the formal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If the parameters are object types, their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000" smtClean="0">
                <a:ea typeface="MS PGothic" pitchFamily="34" charset="-128"/>
              </a:rPr>
              <a:t>values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000" smtClean="0">
                <a:ea typeface="MS PGothic" pitchFamily="34" charset="-128"/>
              </a:rPr>
              <a:t> are references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method can access the actual object, and possibly modify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When the method returns, formal parameters are </a:t>
            </a:r>
            <a:r>
              <a:rPr lang="en-US" altLang="en-US" sz="2400" i="1" smtClean="0"/>
              <a:t>not</a:t>
            </a:r>
            <a:r>
              <a:rPr lang="en-US" altLang="en-US" sz="2400" smtClean="0"/>
              <a:t> copied back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However, changes made to referenced objects will persist</a:t>
            </a:r>
          </a:p>
        </p:txBody>
      </p:sp>
    </p:spTree>
    <p:extLst>
      <p:ext uri="{BB962C8B-B14F-4D97-AF65-F5344CB8AC3E}">
        <p14:creationId xmlns:p14="http://schemas.microsoft.com/office/powerpoint/2010/main" val="24263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E94BF25E-B8F6-4387-8906-5045539C0779}" type="slidenum">
              <a:rPr lang="en-US" altLang="en-US" sz="1400">
                <a:latin typeface="Arial" pitchFamily="34" charset="0"/>
              </a:rPr>
              <a:pPr/>
              <a:t>32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Methods III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Parameters are passed by assignment, hence: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a formal parameter is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double</a:t>
            </a:r>
            <a:r>
              <a:rPr lang="en-US" sz="2000" smtClean="0"/>
              <a:t>, you can call it with an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int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...unless it is overloaded by a method with an </a:t>
            </a:r>
            <a:r>
              <a:rPr lang="en-US" sz="1800" smtClean="0">
                <a:solidFill>
                  <a:schemeClr val="accent2"/>
                </a:solidFill>
                <a:latin typeface="Trebuchet MS" charset="0"/>
              </a:rPr>
              <a:t>int</a:t>
            </a:r>
            <a:r>
              <a:rPr lang="en-US" sz="1800" smtClean="0"/>
              <a:t> parameter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If a formal parameter is a class type, you can call it with an object of a subclass type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Within an </a:t>
            </a:r>
            <a:r>
              <a:rPr lang="en-US" sz="2400" i="1" smtClean="0">
                <a:cs typeface="+mn-cs"/>
              </a:rPr>
              <a:t>instance</a:t>
            </a:r>
            <a:r>
              <a:rPr lang="en-US" sz="2400" smtClean="0">
                <a:cs typeface="+mn-cs"/>
              </a:rPr>
              <a:t> method, the keyword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this</a:t>
            </a:r>
            <a:r>
              <a:rPr lang="en-US" sz="2400" smtClean="0">
                <a:cs typeface="+mn-cs"/>
              </a:rPr>
              <a:t> acts as an extra parameter (set to the object executing the method)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Local variables are not necessarily initialized to zero (or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false</a:t>
            </a:r>
            <a:r>
              <a:rPr lang="en-US" sz="2400" smtClean="0">
                <a:cs typeface="+mn-cs"/>
              </a:rPr>
              <a:t> or </a:t>
            </a:r>
            <a:r>
              <a:rPr lang="en-US" sz="2400" smtClean="0">
                <a:solidFill>
                  <a:schemeClr val="accent2"/>
                </a:solidFill>
                <a:latin typeface="Trebuchet MS" charset="0"/>
                <a:cs typeface="+mn-cs"/>
              </a:rPr>
              <a:t>null</a:t>
            </a:r>
            <a:r>
              <a:rPr lang="en-US" sz="2400" smtClean="0">
                <a:cs typeface="+mn-cs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The compiler </a:t>
            </a:r>
            <a:r>
              <a:rPr lang="en-US" sz="2000" i="1" smtClean="0"/>
              <a:t>tries</a:t>
            </a:r>
            <a:r>
              <a:rPr lang="en-US" sz="2000" smtClean="0"/>
              <a:t> to keep you from using an uninitialized variable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Local variables, including parameters, are discarded when the method returns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Any method, regardless of its return type, may be used as a statement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24989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651225A-9B2F-4D12-8B4F-E481C7CCBDE0}" type="slidenum">
              <a:rPr lang="en-US" altLang="en-US" sz="1400">
                <a:latin typeface="Arial" pitchFamily="34" charset="0"/>
              </a:rPr>
              <a:pPr/>
              <a:t>33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Generic methods with wildcards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Method that takes an ArrayList of Strings: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  <a:t>private void printListOfStrings(ArrayList</a:t>
            </a:r>
            <a:r>
              <a:rPr lang="en-US" sz="2000" smtClean="0">
                <a:solidFill>
                  <a:schemeClr val="tx2"/>
                </a:solidFill>
                <a:latin typeface="Trebuchet MS" charset="0"/>
                <a:cs typeface="+mn-cs"/>
              </a:rPr>
              <a:t>&lt;String&gt;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  <a:t> list) {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  <a:t>    Iterator</a:t>
            </a:r>
            <a:r>
              <a:rPr lang="en-US" sz="2000" smtClean="0">
                <a:solidFill>
                  <a:schemeClr val="tx2"/>
                </a:solidFill>
                <a:latin typeface="Trebuchet MS" charset="0"/>
                <a:cs typeface="+mn-cs"/>
              </a:rPr>
              <a:t>&lt;String&gt;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  <a:t> iter = list.iterator();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  <a:t>    while (iter.hasNext()) {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  <a:t>        System.out.println(iter.next());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  <a:t>    }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  <a:cs typeface="+mn-cs"/>
              </a:rPr>
              <a:t>}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Same thing, but with wildcard: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private void printListOfStrings(ArrayList</a:t>
            </a:r>
            <a:r>
              <a:rPr lang="en-US" sz="2000" smtClean="0">
                <a:solidFill>
                  <a:schemeClr val="tx2"/>
                </a:solidFill>
                <a:latin typeface="Trebuchet MS" charset="0"/>
              </a:rPr>
              <a:t>&lt;</a:t>
            </a:r>
            <a:r>
              <a:rPr lang="en-US" sz="2000" b="1" smtClean="0">
                <a:solidFill>
                  <a:schemeClr val="tx2"/>
                </a:solidFill>
                <a:latin typeface="Trebuchet MS" charset="0"/>
              </a:rPr>
              <a:t>?</a:t>
            </a:r>
            <a:r>
              <a:rPr lang="en-US" sz="2000" smtClean="0">
                <a:solidFill>
                  <a:schemeClr val="tx2"/>
                </a:solidFill>
                <a:latin typeface="Trebuchet MS" charset="0"/>
              </a:rPr>
              <a:t>&gt;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 list) {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    Iterator</a:t>
            </a:r>
            <a:r>
              <a:rPr lang="en-US" sz="2000" smtClean="0">
                <a:solidFill>
                  <a:schemeClr val="tx2"/>
                </a:solidFill>
                <a:latin typeface="Trebuchet MS" charset="0"/>
              </a:rPr>
              <a:t>&lt;</a:t>
            </a:r>
            <a:r>
              <a:rPr lang="en-US" sz="2000" b="1" smtClean="0">
                <a:solidFill>
                  <a:schemeClr val="tx2"/>
                </a:solidFill>
                <a:latin typeface="Trebuchet MS" charset="0"/>
              </a:rPr>
              <a:t>?</a:t>
            </a:r>
            <a:r>
              <a:rPr lang="en-US" sz="2000" smtClean="0">
                <a:solidFill>
                  <a:schemeClr val="tx2"/>
                </a:solidFill>
                <a:latin typeface="Trebuchet MS" charset="0"/>
              </a:rPr>
              <a:t>&gt;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 iter = list.iterator();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    while (i.hasNext()) {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        System.out.println(i.next());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    }</a:t>
            </a:r>
            <a:br>
              <a:rPr lang="en-US" sz="2000" smtClean="0">
                <a:solidFill>
                  <a:schemeClr val="accent2"/>
                </a:solidFill>
                <a:latin typeface="Trebuchet MS" charset="0"/>
              </a:rPr>
            </a:b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31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00051D0-93D7-42DC-874A-FE5EE3C8C880}" type="slidenum">
              <a:rPr lang="en-US" altLang="en-US" sz="1400">
                <a:latin typeface="Arial" pitchFamily="34" charset="0"/>
              </a:rPr>
              <a:pPr/>
              <a:t>34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varargs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76091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smtClean="0"/>
              <a:t>You can create methods and constructors that take a variable number of arguments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 void foo(int count, String</a:t>
            </a:r>
            <a:r>
              <a:rPr lang="en-US" altLang="en-US" sz="3200" b="1" smtClean="0">
                <a:solidFill>
                  <a:schemeClr val="tx2"/>
                </a:solidFill>
                <a:latin typeface="Trebuchet MS" pitchFamily="34" charset="0"/>
              </a:rPr>
              <a:t>...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cards) { </a:t>
            </a:r>
            <a:r>
              <a:rPr lang="en-US" altLang="en-US" sz="2000" b="1" i="1" smtClean="0">
                <a:solidFill>
                  <a:schemeClr val="hlink"/>
                </a:solidFill>
              </a:rPr>
              <a:t>body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}</a:t>
            </a:r>
          </a:p>
          <a:p>
            <a:pPr lvl="1" eaLnBrk="1" hangingPunct="1"/>
            <a:r>
              <a:rPr lang="en-US" altLang="en-US" sz="2000" smtClean="0"/>
              <a:t>The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b="1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...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000" smtClean="0">
                <a:ea typeface="MS PGothic" pitchFamily="34" charset="-128"/>
              </a:rPr>
              <a:t> means </a:t>
            </a:r>
            <a:r>
              <a:rPr lang="en-US" altLang="ja-JP" sz="2000" i="1" smtClean="0">
                <a:ea typeface="MS PGothic" pitchFamily="34" charset="-128"/>
              </a:rPr>
              <a:t>zero or more</a:t>
            </a:r>
            <a:r>
              <a:rPr lang="en-US" altLang="ja-JP" sz="2000" smtClean="0">
                <a:ea typeface="MS PGothic" pitchFamily="34" charset="-128"/>
              </a:rPr>
              <a:t> arguments (here, zero or more </a:t>
            </a:r>
            <a:r>
              <a:rPr lang="en-US" altLang="ja-JP" sz="20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String</a:t>
            </a:r>
            <a:r>
              <a:rPr lang="en-US" altLang="ja-JP" sz="2000" smtClean="0">
                <a:ea typeface="MS PGothic" pitchFamily="34" charset="-128"/>
              </a:rPr>
              <a:t>s)</a:t>
            </a:r>
          </a:p>
          <a:p>
            <a:pPr lvl="1" eaLnBrk="1" hangingPunct="1"/>
            <a:r>
              <a:rPr lang="en-US" altLang="en-US" sz="2000" smtClean="0"/>
              <a:t>Call with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foo(13, </a:t>
            </a:r>
            <a:r>
              <a:rPr lang="en-US" altLang="en-US" sz="2000" smtClean="0">
                <a:solidFill>
                  <a:schemeClr val="tx2"/>
                </a:solidFill>
                <a:latin typeface="Trebuchet MS" pitchFamily="34" charset="0"/>
              </a:rPr>
              <a:t>"ace", "deuce", "trey"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  <a:p>
            <a:pPr lvl="1" eaLnBrk="1" hangingPunct="1"/>
            <a:r>
              <a:rPr lang="en-US" altLang="en-US" sz="2000" smtClean="0"/>
              <a:t>Inside the method, treat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cards</a:t>
            </a:r>
            <a:r>
              <a:rPr lang="en-US" altLang="en-US" sz="2000" smtClean="0"/>
              <a:t> as the array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String[ ] cards</a:t>
            </a:r>
          </a:p>
          <a:p>
            <a:pPr lvl="1" eaLnBrk="1" hangingPunct="1"/>
            <a:r>
              <a:rPr lang="en-US" altLang="en-US" sz="2000" smtClean="0"/>
              <a:t>Only the </a:t>
            </a:r>
            <a:r>
              <a:rPr lang="en-US" altLang="en-US" sz="2000" i="1" smtClean="0"/>
              <a:t>last</a:t>
            </a:r>
            <a:r>
              <a:rPr lang="en-US" altLang="en-US" sz="2000" smtClean="0"/>
              <a:t> argument can be a vararg</a:t>
            </a:r>
          </a:p>
          <a:p>
            <a:pPr lvl="1" eaLnBrk="1" hangingPunct="1"/>
            <a:r>
              <a:rPr lang="en-US" altLang="en-US" sz="2000" smtClean="0"/>
              <a:t>To iterate over the variable arguments, you can use either</a:t>
            </a:r>
            <a:br>
              <a:rPr lang="en-US" altLang="en-US" sz="2000" smtClean="0"/>
            </a:br>
            <a:r>
              <a:rPr lang="en-US" altLang="en-US" sz="2000" smtClean="0"/>
              <a:t>  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for (String card : cards) {</a:t>
            </a:r>
            <a:r>
              <a:rPr lang="en-US" altLang="en-US" sz="2000" b="1" i="1" smtClean="0">
                <a:solidFill>
                  <a:schemeClr val="hlink"/>
                </a:solidFill>
              </a:rPr>
              <a:t> loop body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/>
              <a:t>or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for (int i = 0; i &lt; cards.length; i++)  {</a:t>
            </a:r>
            <a:r>
              <a:rPr lang="en-US" altLang="en-US" sz="2000" b="1" i="1" smtClean="0">
                <a:solidFill>
                  <a:schemeClr val="hlink"/>
                </a:solidFill>
              </a:rPr>
              <a:t> loop body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BE93C5F5-6B3B-4DA1-8E11-B241B1459C31}" type="slidenum">
              <a:rPr lang="en-US" altLang="en-US" sz="1400">
                <a:latin typeface="Arial" pitchFamily="34" charset="0"/>
              </a:rPr>
              <a:pPr/>
              <a:t>35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methods 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designed for use by other kinds of objects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All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methods should be documented with Javadoc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public</a:t>
            </a:r>
            <a:r>
              <a:rPr lang="en-US" altLang="en-US" sz="2000" smtClean="0"/>
              <a:t> methods that can fail, or harm the object if called incorrectly, should throw an appropriate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for internal use only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private</a:t>
            </a:r>
            <a:r>
              <a:rPr lang="en-US" altLang="en-US" sz="2000" smtClean="0"/>
              <a:t> methods can use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z="2000" smtClean="0"/>
              <a:t> statements rather than throw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Exception</a:t>
            </a:r>
            <a:r>
              <a:rPr lang="en-US" altLang="en-US" sz="2000" smtClean="0"/>
              <a:t>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are only for internal use by this class, or by its subclasses, should be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protected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isn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great, in my opinion, but it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the best Java has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Methods that don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use any instance variables or instance methods should be </a:t>
            </a:r>
            <a:r>
              <a:rPr lang="en-US" altLang="ja-JP" sz="2400" smtClean="0">
                <a:solidFill>
                  <a:schemeClr val="accent2"/>
                </a:solidFill>
                <a:latin typeface="Trebuchet MS" pitchFamily="34" charset="0"/>
                <a:ea typeface="MS PGothic" pitchFamily="34" charset="-128"/>
              </a:rPr>
              <a:t>static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Why require an object if you don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t need it?</a:t>
            </a:r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116553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38537CA7-EEEA-4BCD-969F-DE7A3D58C0E8}" type="slidenum">
              <a:rPr lang="en-US" altLang="en-US" sz="1400">
                <a:latin typeface="Arial" pitchFamily="34" charset="0"/>
              </a:rPr>
              <a:pPr/>
              <a:t>36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methods II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Ideally, a method should do only one thing</a:t>
            </a:r>
          </a:p>
          <a:p>
            <a:pPr lvl="1" eaLnBrk="1" hangingPunct="1"/>
            <a:r>
              <a:rPr lang="en-US" altLang="en-US" sz="2000" smtClean="0"/>
              <a:t>You should describe what it does in one simple sentence</a:t>
            </a:r>
          </a:p>
          <a:p>
            <a:pPr lvl="1" eaLnBrk="1" hangingPunct="1"/>
            <a:r>
              <a:rPr lang="en-US" altLang="en-US" sz="2000" smtClean="0"/>
              <a:t>The method name should clearly convey the basic intent</a:t>
            </a:r>
          </a:p>
          <a:p>
            <a:pPr lvl="2" eaLnBrk="1" hangingPunct="1"/>
            <a:r>
              <a:rPr lang="en-US" altLang="en-US" sz="1800" smtClean="0"/>
              <a:t>It should usually be a verb</a:t>
            </a:r>
          </a:p>
          <a:p>
            <a:pPr lvl="1" eaLnBrk="1" hangingPunct="1"/>
            <a:r>
              <a:rPr lang="en-US" altLang="en-US" sz="2000" smtClean="0"/>
              <a:t>The sentence should mention every source of input (parameters, fields, etc.) and every result</a:t>
            </a:r>
          </a:p>
          <a:p>
            <a:pPr lvl="1" eaLnBrk="1" hangingPunct="1"/>
            <a:r>
              <a:rPr lang="en-US" altLang="en-US" sz="2000" smtClean="0"/>
              <a:t>There is no such thing as a method that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000" smtClean="0">
                <a:ea typeface="MS PGothic" pitchFamily="34" charset="-128"/>
              </a:rPr>
              <a:t>too small</a:t>
            </a:r>
            <a:r>
              <a:rPr lang="ja-JP" altLang="en-US" sz="2000" smtClean="0">
                <a:latin typeface="Arial" pitchFamily="34" charset="0"/>
                <a:ea typeface="MS PGothic" pitchFamily="34" charset="-128"/>
              </a:rPr>
              <a:t>”</a:t>
            </a:r>
            <a:endParaRPr lang="en-US" altLang="ja-JP" sz="2000" smtClean="0">
              <a:ea typeface="MS PGothic" pitchFamily="34" charset="-128"/>
            </a:endParaRPr>
          </a:p>
          <a:p>
            <a:pPr eaLnBrk="1" hangingPunct="1"/>
            <a:r>
              <a:rPr lang="en-US" altLang="en-US" sz="2400" smtClean="0"/>
              <a:t>Methods should usually do </a:t>
            </a:r>
            <a:r>
              <a:rPr lang="en-US" altLang="en-US" sz="2400" i="1" smtClean="0"/>
              <a:t>no</a:t>
            </a:r>
            <a:r>
              <a:rPr lang="en-US" altLang="en-US" sz="2400" smtClean="0"/>
              <a:t> input/output</a:t>
            </a:r>
          </a:p>
          <a:p>
            <a:pPr lvl="1" eaLnBrk="1" hangingPunct="1"/>
            <a:r>
              <a:rPr lang="en-US" altLang="en-US" sz="2000" smtClean="0"/>
              <a:t>Unless, of course, that</a:t>
            </a:r>
            <a:r>
              <a:rPr lang="fr-FR" altLang="ja-JP" sz="20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000" smtClean="0">
                <a:ea typeface="MS PGothic" pitchFamily="34" charset="-128"/>
              </a:rPr>
              <a:t>s the main purpose of the method</a:t>
            </a:r>
          </a:p>
          <a:p>
            <a:pPr lvl="1" eaLnBrk="1" hangingPunct="1"/>
            <a:r>
              <a:rPr lang="en-US" altLang="en-US" sz="2000" smtClean="0"/>
              <a:t>Exception: Temporary print statements used for debugging</a:t>
            </a:r>
          </a:p>
          <a:p>
            <a:pPr eaLnBrk="1" hangingPunct="1"/>
            <a:r>
              <a:rPr lang="en-US" altLang="en-US" sz="2400" smtClean="0"/>
              <a:t>Methods should do 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“</a:t>
            </a:r>
            <a:r>
              <a:rPr lang="en-US" altLang="ja-JP" sz="2400" smtClean="0">
                <a:ea typeface="MS PGothic" pitchFamily="34" charset="-128"/>
              </a:rPr>
              <a:t>sanity checks</a:t>
            </a:r>
            <a:r>
              <a:rPr lang="ja-JP" altLang="en-US" sz="2400" smtClean="0">
                <a:latin typeface="Arial" pitchFamily="34" charset="0"/>
                <a:ea typeface="MS PGothic" pitchFamily="34" charset="-128"/>
              </a:rPr>
              <a:t>”</a:t>
            </a:r>
            <a:r>
              <a:rPr lang="en-US" altLang="ja-JP" sz="2400" smtClean="0">
                <a:ea typeface="MS PGothic" pitchFamily="34" charset="-128"/>
              </a:rPr>
              <a:t> on their inputs</a:t>
            </a:r>
          </a:p>
          <a:p>
            <a:pPr lvl="1" eaLnBrk="1" hangingPunct="1"/>
            <a:r>
              <a:rPr lang="en-US" altLang="en-US" sz="2000" smtClean="0"/>
              <a:t>Publicly available methods should throw Exceptions for bad inputs</a:t>
            </a:r>
          </a:p>
          <a:p>
            <a:pPr lvl="1" eaLnBrk="1" hangingPunct="1"/>
            <a:endParaRPr lang="en-US" altLang="en-US" sz="2000" smtClean="0"/>
          </a:p>
        </p:txBody>
      </p:sp>
    </p:spTree>
    <p:extLst>
      <p:ext uri="{BB962C8B-B14F-4D97-AF65-F5344CB8AC3E}">
        <p14:creationId xmlns:p14="http://schemas.microsoft.com/office/powerpoint/2010/main" val="34569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1ADEB089-A331-486E-A025-47B26CBB48D7}" type="slidenum">
              <a:rPr lang="en-US" altLang="en-US" sz="1400">
                <a:latin typeface="Arial" pitchFamily="34" charset="0"/>
              </a:rPr>
              <a:pPr/>
              <a:t>37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Proper use of polymorphism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Methods with the same name should do the same thing</a:t>
            </a:r>
          </a:p>
          <a:p>
            <a:pPr lvl="1" eaLnBrk="1" hangingPunct="1"/>
            <a:r>
              <a:rPr lang="en-US" altLang="en-US" sz="2000" smtClean="0"/>
              <a:t>Method </a:t>
            </a:r>
            <a:r>
              <a:rPr lang="en-US" altLang="en-US" sz="2000" i="1" smtClean="0"/>
              <a:t>overloading</a:t>
            </a:r>
            <a:r>
              <a:rPr lang="en-US" altLang="en-US" sz="2000" smtClean="0"/>
              <a:t> should be used only when the overloaded methods are doing the same thing (with different parameters)</a:t>
            </a:r>
          </a:p>
          <a:p>
            <a:pPr lvl="1" eaLnBrk="1" hangingPunct="1"/>
            <a:r>
              <a:rPr lang="en-US" altLang="en-US" sz="2000" smtClean="0"/>
              <a:t>Classes that implement an interface should implement corresponding methods to do the same thing</a:t>
            </a:r>
          </a:p>
          <a:p>
            <a:pPr lvl="1" eaLnBrk="1" hangingPunct="1"/>
            <a:r>
              <a:rPr lang="en-US" altLang="en-US" sz="2000" smtClean="0"/>
              <a:t>Method </a:t>
            </a:r>
            <a:r>
              <a:rPr lang="en-US" altLang="en-US" sz="2000" i="1" smtClean="0"/>
              <a:t>overriding</a:t>
            </a:r>
            <a:r>
              <a:rPr lang="en-US" altLang="en-US" sz="2000" smtClean="0"/>
              <a:t> should be done to change the details of what the method does, without changing the basic idea</a:t>
            </a:r>
          </a:p>
          <a:p>
            <a:pPr eaLnBrk="1" hangingPunct="1"/>
            <a:r>
              <a:rPr lang="en-US" altLang="en-US" sz="2400" smtClean="0"/>
              <a:t> Methods shouldn</a:t>
            </a:r>
            <a:r>
              <a:rPr lang="fr-FR" altLang="ja-JP" sz="2400" smtClean="0">
                <a:latin typeface="Arial" pitchFamily="34" charset="0"/>
                <a:ea typeface="MS PGothic" pitchFamily="34" charset="-128"/>
              </a:rPr>
              <a:t>’</a:t>
            </a:r>
            <a:r>
              <a:rPr lang="en-US" altLang="ja-JP" sz="2400" smtClean="0">
                <a:ea typeface="MS PGothic" pitchFamily="34" charset="-128"/>
              </a:rPr>
              <a:t>t duplicate code in other methods</a:t>
            </a:r>
          </a:p>
          <a:p>
            <a:pPr lvl="1" eaLnBrk="1" hangingPunct="1"/>
            <a:r>
              <a:rPr lang="en-US" altLang="en-US" sz="2000" smtClean="0"/>
              <a:t>An overloaded method can call its namesake with other parameters</a:t>
            </a:r>
          </a:p>
          <a:p>
            <a:pPr lvl="1" eaLnBrk="1" hangingPunct="1"/>
            <a:r>
              <a:rPr lang="en-US" altLang="en-US" sz="2000" smtClean="0"/>
              <a:t>A method in a subclass can call an overridden method </a:t>
            </a:r>
            <a:r>
              <a:rPr lang="en-US" altLang="en-US" sz="2000" b="1" i="1" smtClean="0">
                <a:solidFill>
                  <a:schemeClr val="hlink"/>
                </a:solidFill>
              </a:rPr>
              <a:t>m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/>
              <a:t> in the superclass with the syntax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super.</a:t>
            </a:r>
            <a:r>
              <a:rPr lang="en-US" altLang="en-US" sz="2000" b="1" i="1" smtClean="0">
                <a:solidFill>
                  <a:schemeClr val="hlink"/>
                </a:solidFill>
              </a:rPr>
              <a:t>m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smtClean="0">
                <a:solidFill>
                  <a:schemeClr val="hlink"/>
                </a:solidFill>
              </a:rPr>
              <a:t>args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</a:p>
          <a:p>
            <a:pPr lvl="2" eaLnBrk="1" hangingPunct="1"/>
            <a:r>
              <a:rPr lang="en-US" altLang="en-US" sz="1800" smtClean="0"/>
              <a:t>Typically, this call would be made by the overriding method to do the usual work of the method, then the overriding method would do the rest</a:t>
            </a:r>
          </a:p>
        </p:txBody>
      </p:sp>
    </p:spTree>
    <p:extLst>
      <p:ext uri="{BB962C8B-B14F-4D97-AF65-F5344CB8AC3E}">
        <p14:creationId xmlns:p14="http://schemas.microsoft.com/office/powerpoint/2010/main" val="12177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46E81B4F-2072-4A7F-8D50-2D95F92636C0}" type="slidenum">
              <a:rPr lang="en-US" altLang="en-US" sz="1400">
                <a:latin typeface="Arial" pitchFamily="34" charset="0"/>
              </a:rPr>
              <a:pPr/>
              <a:t>38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Program design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Good program design pays for itself many times over when it comes to actually writing the code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Good program design is an art, not a science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 smtClean="0">
                <a:cs typeface="+mn-cs"/>
              </a:rPr>
              <a:t>Generally, you want: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The simplest design that could possibly work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Classes that stand by themselves, and make sense in isolation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Aptly named methods that do one thing only, and do it well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smtClean="0"/>
              <a:t>Classes and methods that can be tested (with </a:t>
            </a:r>
            <a:r>
              <a:rPr lang="en-US" dirty="0" err="1" smtClean="0"/>
              <a:t>JUnit</a:t>
            </a:r>
            <a:r>
              <a:rPr lang="en-US" dirty="0" smtClean="0"/>
              <a:t>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 err="1" smtClean="0"/>
              <a:t>Javadocs</a:t>
            </a:r>
            <a:r>
              <a:rPr lang="en-US" dirty="0" smtClean="0"/>
              <a:t> on every public method!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911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</a:t>
            </a:r>
            <a:r>
              <a:rPr lang="en-US" dirty="0" smtClean="0"/>
              <a:t> things I hope you learnt in 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Modular code – making each method do very little</a:t>
            </a:r>
          </a:p>
          <a:p>
            <a:r>
              <a:rPr lang="en-US" dirty="0" smtClean="0"/>
              <a:t>Working closely with someone else – pair programming</a:t>
            </a:r>
          </a:p>
          <a:p>
            <a:r>
              <a:rPr lang="en-US" dirty="0" smtClean="0"/>
              <a:t>TDD!</a:t>
            </a:r>
          </a:p>
          <a:p>
            <a:r>
              <a:rPr lang="en-US" dirty="0" smtClean="0"/>
              <a:t>Documentation – </a:t>
            </a:r>
            <a:r>
              <a:rPr lang="en-US" dirty="0" err="1" smtClean="0"/>
              <a:t>javadoc</a:t>
            </a:r>
            <a:r>
              <a:rPr lang="en-US" dirty="0" smtClean="0"/>
              <a:t>/</a:t>
            </a:r>
            <a:r>
              <a:rPr lang="en-US" dirty="0" err="1" smtClean="0"/>
              <a:t>docString</a:t>
            </a:r>
            <a:r>
              <a:rPr lang="en-US" dirty="0" smtClean="0"/>
              <a:t>. Variable and </a:t>
            </a:r>
            <a:r>
              <a:rPr lang="en-US" smtClean="0"/>
              <a:t>method naming. </a:t>
            </a:r>
            <a:endParaRPr lang="en-US" dirty="0" smtClean="0"/>
          </a:p>
          <a:p>
            <a:r>
              <a:rPr lang="en-US" dirty="0" smtClean="0"/>
              <a:t>Object oriented design – inheritance, polymorphism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BC6048-5427-4F5E-9064-5B2D98EAF1E5}" type="slidenum">
              <a:rPr lang="en-US" altLang="en-US" sz="140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342900"/>
            <a:ext cx="7467600" cy="762000"/>
          </a:xfrm>
          <a:extLst/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Greedy quantifiers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509713"/>
            <a:ext cx="7772400" cy="4346575"/>
          </a:xfrm>
        </p:spPr>
        <p:txBody>
          <a:bodyPr lIns="90488" tIns="44450" rIns="90488" bIns="44450"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/>
              <a:t>Assume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/>
              <a:t> represents some pattern</a:t>
            </a:r>
            <a:br>
              <a:rPr lang="en-US" altLang="en-US" sz="2000" dirty="0" smtClean="0"/>
            </a:br>
            <a:endParaRPr lang="en-US" alt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?</a:t>
            </a:r>
            <a:r>
              <a:rPr lang="en-US" altLang="en-US" sz="2000" dirty="0" smtClean="0">
                <a:solidFill>
                  <a:srgbClr val="FFFF7F"/>
                </a:solidFill>
                <a:latin typeface="Consolas" pitchFamily="49" charset="0"/>
              </a:rPr>
              <a:t>		</a:t>
            </a:r>
            <a:r>
              <a:rPr lang="en-US" altLang="en-US" sz="2000" dirty="0" smtClean="0"/>
              <a:t>optional,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/>
              <a:t> occurs once or not at all</a:t>
            </a:r>
            <a:br>
              <a:rPr lang="en-US" altLang="en-US" sz="2000" dirty="0" smtClean="0"/>
            </a:br>
            <a:endParaRPr lang="en-US" altLang="en-US" sz="1000" dirty="0" smtClean="0">
              <a:solidFill>
                <a:srgbClr val="FFFF7F"/>
              </a:solidFill>
              <a:latin typeface="Consolas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*</a:t>
            </a:r>
            <a:r>
              <a:rPr lang="en-US" altLang="en-US" sz="2000" dirty="0" smtClean="0">
                <a:solidFill>
                  <a:srgbClr val="FFFF7F"/>
                </a:solidFill>
                <a:latin typeface="Consolas" pitchFamily="49" charset="0"/>
              </a:rPr>
              <a:t>		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/>
              <a:t> occurs zero or more times</a:t>
            </a:r>
            <a:br>
              <a:rPr lang="en-US" altLang="en-US" sz="2000" dirty="0" smtClean="0"/>
            </a:br>
            <a:endParaRPr lang="en-US" altLang="en-US" sz="1000" dirty="0" smtClean="0">
              <a:solidFill>
                <a:srgbClr val="FFFF7F"/>
              </a:solidFill>
              <a:latin typeface="Consolas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+</a:t>
            </a:r>
            <a:r>
              <a:rPr lang="en-US" altLang="en-US" sz="2000" dirty="0" smtClean="0">
                <a:solidFill>
                  <a:srgbClr val="FFFF7F"/>
                </a:solidFill>
                <a:latin typeface="Consolas" pitchFamily="49" charset="0"/>
              </a:rPr>
              <a:t>		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/>
              <a:t> occurs one or more times</a:t>
            </a:r>
            <a:br>
              <a:rPr lang="en-US" altLang="en-US" sz="2000" dirty="0" smtClean="0"/>
            </a:br>
            <a:endParaRPr lang="en-US" altLang="en-US" sz="1000" dirty="0" smtClean="0">
              <a:solidFill>
                <a:srgbClr val="FFFF7F"/>
              </a:solidFill>
              <a:latin typeface="Consolas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}</a:t>
            </a:r>
            <a:r>
              <a:rPr lang="en-US" altLang="en-US" sz="2000" dirty="0" smtClean="0">
                <a:solidFill>
                  <a:srgbClr val="FFFF7F"/>
                </a:solidFill>
                <a:latin typeface="Consolas" pitchFamily="49" charset="0"/>
              </a:rPr>
              <a:t>	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/>
              <a:t> occurs exactly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smtClean="0"/>
              <a:t> times</a:t>
            </a:r>
            <a:br>
              <a:rPr lang="en-US" altLang="en-US" sz="2000" dirty="0" smtClean="0"/>
            </a:br>
            <a:endParaRPr lang="en-US" altLang="en-US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,}</a:t>
            </a:r>
            <a:r>
              <a:rPr lang="en-US" altLang="en-US" sz="2000" dirty="0" smtClean="0">
                <a:solidFill>
                  <a:srgbClr val="FFFF7F"/>
                </a:solidFill>
                <a:latin typeface="Consolas" pitchFamily="49" charset="0"/>
              </a:rPr>
              <a:t>		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/>
              <a:t> occurs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smtClean="0"/>
              <a:t> or more times</a:t>
            </a:r>
            <a:r>
              <a:rPr lang="en-US" altLang="en-US" sz="2000" dirty="0" smtClean="0">
                <a:solidFill>
                  <a:srgbClr val="FFFF7F"/>
                </a:solidFill>
                <a:latin typeface="Consolas" pitchFamily="49" charset="0"/>
              </a:rPr>
              <a:t/>
            </a:r>
            <a:br>
              <a:rPr lang="en-US" altLang="en-US" sz="2000" dirty="0" smtClean="0">
                <a:solidFill>
                  <a:srgbClr val="FFFF7F"/>
                </a:solidFill>
                <a:latin typeface="Consolas" pitchFamily="49" charset="0"/>
              </a:rPr>
            </a:br>
            <a:endParaRPr lang="en-US" altLang="en-US" sz="1000" dirty="0" smtClean="0">
              <a:solidFill>
                <a:srgbClr val="FFFF7F"/>
              </a:solidFill>
              <a:latin typeface="Consolas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err="1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b="1" dirty="0" err="1" smtClean="0">
                <a:solidFill>
                  <a:schemeClr val="accent2"/>
                </a:solidFill>
                <a:latin typeface="Consolas" pitchFamily="49" charset="0"/>
              </a:rPr>
              <a:t>,</a:t>
            </a:r>
            <a:r>
              <a:rPr lang="en-US" altLang="en-US" sz="2000" i="1" dirty="0" err="1" smtClean="0">
                <a:solidFill>
                  <a:schemeClr val="folHlink"/>
                </a:solidFill>
                <a:latin typeface="Consolas" pitchFamily="49" charset="0"/>
              </a:rPr>
              <a:t>m</a:t>
            </a:r>
            <a:r>
              <a:rPr lang="en-US" altLang="en-US" sz="2000" b="1" dirty="0" smtClean="0">
                <a:solidFill>
                  <a:schemeClr val="accent2"/>
                </a:solidFill>
                <a:latin typeface="Consolas" pitchFamily="49" charset="0"/>
              </a:rPr>
              <a:t>}</a:t>
            </a:r>
            <a:r>
              <a:rPr lang="en-US" altLang="en-US" sz="2000" dirty="0" smtClean="0">
                <a:solidFill>
                  <a:srgbClr val="FFFF7F"/>
                </a:solidFill>
                <a:latin typeface="Consolas" pitchFamily="49" charset="0"/>
              </a:rPr>
              <a:t>	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/>
              <a:t> occurs at least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smtClean="0"/>
              <a:t> but not more than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m</a:t>
            </a:r>
            <a:r>
              <a:rPr lang="en-US" altLang="en-US" sz="2000" dirty="0" smtClean="0"/>
              <a:t> times</a:t>
            </a:r>
            <a:br>
              <a:rPr lang="en-US" altLang="en-US" sz="2000" dirty="0" smtClean="0"/>
            </a:br>
            <a:endParaRPr lang="en-US" altLang="en-US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 smtClean="0"/>
              <a:t>Note that these are all </a:t>
            </a:r>
            <a:r>
              <a:rPr lang="en-US" altLang="en-US" sz="2000" i="1" dirty="0" smtClean="0"/>
              <a:t>postfix</a:t>
            </a:r>
            <a:r>
              <a:rPr lang="en-US" altLang="en-US" sz="2000" dirty="0" smtClean="0"/>
              <a:t> operators, that is, they come </a:t>
            </a:r>
            <a:r>
              <a:rPr lang="en-US" altLang="en-US" sz="2000" i="1" dirty="0" smtClean="0"/>
              <a:t>after</a:t>
            </a:r>
            <a:r>
              <a:rPr lang="en-US" altLang="en-US" sz="2000" dirty="0" smtClean="0"/>
              <a:t> the operand</a:t>
            </a:r>
          </a:p>
        </p:txBody>
      </p:sp>
    </p:spTree>
    <p:extLst>
      <p:ext uri="{BB962C8B-B14F-4D97-AF65-F5344CB8AC3E}">
        <p14:creationId xmlns:p14="http://schemas.microsoft.com/office/powerpoint/2010/main" val="380060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7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7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Java questions</a:t>
            </a:r>
          </a:p>
          <a:p>
            <a:r>
              <a:rPr lang="en-US" dirty="0" smtClean="0"/>
              <a:t>Some fundamental concepts apply regardless of language</a:t>
            </a:r>
          </a:p>
          <a:p>
            <a:pPr lvl="1"/>
            <a:r>
              <a:rPr lang="en-US" dirty="0" smtClean="0"/>
              <a:t>Recursion</a:t>
            </a:r>
          </a:p>
          <a:p>
            <a:pPr lvl="1"/>
            <a:r>
              <a:rPr lang="en-US" dirty="0" smtClean="0"/>
              <a:t>Refactoring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Test Driven Development</a:t>
            </a:r>
          </a:p>
          <a:p>
            <a:r>
              <a:rPr lang="en-US" dirty="0" smtClean="0"/>
              <a:t>Do look back at your assignments to see if you did not understand some programming concept</a:t>
            </a:r>
          </a:p>
          <a:p>
            <a:r>
              <a:rPr lang="en-US" dirty="0">
                <a:hlinkClick r:id="rId2"/>
              </a:rPr>
              <a:t>http://www.cis.upenn.edu/~matuszek/cit591-2007/Exams/final-exam.html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43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slides contain all the material</a:t>
            </a:r>
          </a:p>
          <a:p>
            <a:r>
              <a:rPr lang="en-US" dirty="0" smtClean="0"/>
              <a:t>Do the practice exam</a:t>
            </a:r>
          </a:p>
          <a:p>
            <a:r>
              <a:rPr lang="en-US" dirty="0" smtClean="0"/>
              <a:t>Be aware that the practice exam does not contain the same topics as the ones that we have covered in this course.</a:t>
            </a:r>
            <a:endParaRPr lang="en-US" dirty="0"/>
          </a:p>
          <a:p>
            <a:pPr lvl="1"/>
            <a:r>
              <a:rPr lang="en-US" dirty="0" smtClean="0"/>
              <a:t>Regular expressions</a:t>
            </a:r>
          </a:p>
          <a:p>
            <a:pPr lvl="1"/>
            <a:r>
              <a:rPr lang="en-US" dirty="0" smtClean="0"/>
              <a:t>Threads</a:t>
            </a:r>
          </a:p>
          <a:p>
            <a:r>
              <a:rPr lang="en-US" dirty="0" smtClean="0"/>
              <a:t>If you did not understand your assignments because you had the benefit of working with a partner who did all the work, this is your time to go back and look at some code.</a:t>
            </a:r>
            <a:endParaRPr lang="en-US" dirty="0"/>
          </a:p>
          <a:p>
            <a:r>
              <a:rPr lang="en-US" dirty="0" smtClean="0"/>
              <a:t>Take already working code, remove some lines and see what happens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469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current average is somewhere </a:t>
            </a:r>
            <a:r>
              <a:rPr lang="en-US" dirty="0" smtClean="0"/>
              <a:t>around 65/75</a:t>
            </a:r>
          </a:p>
          <a:p>
            <a:r>
              <a:rPr lang="en-US" dirty="0" smtClean="0"/>
              <a:t>I will try really hard to make sure you are not missing out on a grade by 0.5 </a:t>
            </a:r>
            <a:r>
              <a:rPr lang="en-US" dirty="0" err="1" smtClean="0"/>
              <a:t>pts</a:t>
            </a:r>
            <a:endParaRPr lang="en-US" dirty="0"/>
          </a:p>
          <a:p>
            <a:r>
              <a:rPr lang="en-US" dirty="0" smtClean="0"/>
              <a:t>If you get above 90, you will definitely get an A grade.</a:t>
            </a:r>
          </a:p>
          <a:p>
            <a:r>
              <a:rPr lang="en-US" dirty="0" smtClean="0"/>
              <a:t>Everything else depends on the final distribution.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Thanks for being my first set of students ever!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Email </a:t>
            </a:r>
            <a:r>
              <a:rPr lang="en-US" dirty="0" err="1" smtClean="0"/>
              <a:t>bhusnur@seas</a:t>
            </a:r>
            <a:r>
              <a:rPr lang="en-US" dirty="0" smtClean="0"/>
              <a:t> if you </a:t>
            </a:r>
            <a:r>
              <a:rPr lang="en-US" dirty="0" smtClean="0"/>
              <a:t>ever want to contact me.</a:t>
            </a:r>
          </a:p>
        </p:txBody>
      </p:sp>
    </p:spTree>
    <p:extLst>
      <p:ext uri="{BB962C8B-B14F-4D97-AF65-F5344CB8AC3E}">
        <p14:creationId xmlns:p14="http://schemas.microsoft.com/office/powerpoint/2010/main" val="2988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4250AD-4DEE-41B8-9298-3102515AC188}" type="slidenum">
              <a:rPr lang="en-US" altLang="en-US" sz="140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838200"/>
          </a:xfrm>
          <a:extLst/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Types of quantifiers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439863"/>
            <a:ext cx="8001000" cy="4624387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sz="2400" dirty="0" smtClean="0"/>
              <a:t>A </a:t>
            </a:r>
            <a:r>
              <a:rPr lang="en-US" altLang="en-US" sz="2400" dirty="0" smtClean="0">
                <a:solidFill>
                  <a:schemeClr val="tx2"/>
                </a:solidFill>
              </a:rPr>
              <a:t>greedy quantifier</a:t>
            </a:r>
            <a:r>
              <a:rPr lang="en-US" altLang="en-US" sz="2400" dirty="0" smtClean="0"/>
              <a:t> will match as much as it can, and back off if it needs </a:t>
            </a:r>
            <a:r>
              <a:rPr lang="en-US" altLang="en-US" sz="2400" dirty="0" smtClean="0"/>
              <a:t>to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endParaRPr lang="en-US" altLang="ja-JP" sz="1000" dirty="0" smtClean="0"/>
          </a:p>
          <a:p>
            <a:pPr eaLnBrk="1" hangingPunct="1"/>
            <a:r>
              <a:rPr lang="en-US" altLang="en-US" sz="2400" dirty="0" smtClean="0"/>
              <a:t>A </a:t>
            </a:r>
            <a:r>
              <a:rPr lang="en-US" altLang="en-US" sz="2400" dirty="0" smtClean="0">
                <a:solidFill>
                  <a:schemeClr val="tx2"/>
                </a:solidFill>
              </a:rPr>
              <a:t>reluctant quantifier</a:t>
            </a:r>
            <a:r>
              <a:rPr lang="en-US" altLang="en-US" sz="2400" dirty="0" smtClean="0"/>
              <a:t> will match as little as possible, then take more if it needs to</a:t>
            </a:r>
          </a:p>
          <a:p>
            <a:pPr lvl="1" eaLnBrk="1" hangingPunct="1"/>
            <a:r>
              <a:rPr lang="en-US" altLang="en-US" sz="2000" dirty="0" smtClean="0"/>
              <a:t>You make a quantifier reluctant by appending a 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?</a:t>
            </a:r>
            <a:r>
              <a:rPr lang="en-US" altLang="en-US" sz="2000" dirty="0" smtClean="0"/>
              <a:t>:</a:t>
            </a:r>
            <a:br>
              <a:rPr lang="en-US" altLang="en-US" sz="2000" dirty="0" smtClean="0"/>
            </a:b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??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*?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+?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}? </a:t>
            </a:r>
            <a:r>
              <a:rPr lang="en-US" altLang="en-US" sz="2000" dirty="0" smtClean="0"/>
              <a:t>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,}?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err="1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err="1" smtClean="0">
                <a:solidFill>
                  <a:schemeClr val="accent2"/>
                </a:solidFill>
                <a:latin typeface="Consolas" pitchFamily="49" charset="0"/>
              </a:rPr>
              <a:t>,</a:t>
            </a:r>
            <a:r>
              <a:rPr lang="en-US" altLang="en-US" sz="2000" i="1" dirty="0" err="1" smtClean="0">
                <a:solidFill>
                  <a:schemeClr val="folHlink"/>
                </a:solidFill>
                <a:latin typeface="Consolas" pitchFamily="49" charset="0"/>
              </a:rPr>
              <a:t>m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}?</a:t>
            </a:r>
            <a:b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</a:br>
            <a:endParaRPr lang="en-US" altLang="en-US" sz="1200" dirty="0" smtClean="0">
              <a:solidFill>
                <a:schemeClr val="accent2"/>
              </a:solidFill>
              <a:latin typeface="Consolas" pitchFamily="49" charset="0"/>
            </a:endParaRPr>
          </a:p>
          <a:p>
            <a:pPr eaLnBrk="1" hangingPunct="1"/>
            <a:r>
              <a:rPr lang="en-US" altLang="en-US" sz="2400" dirty="0" smtClean="0"/>
              <a:t>A </a:t>
            </a:r>
            <a:r>
              <a:rPr lang="en-US" altLang="en-US" sz="2400" dirty="0" smtClean="0">
                <a:solidFill>
                  <a:schemeClr val="tx2"/>
                </a:solidFill>
              </a:rPr>
              <a:t>possessive quantifier</a:t>
            </a:r>
            <a:r>
              <a:rPr lang="en-US" altLang="en-US" sz="2400" dirty="0" smtClean="0"/>
              <a:t> will match as much as it can, and never let go</a:t>
            </a:r>
          </a:p>
          <a:p>
            <a:pPr lvl="1" eaLnBrk="1" hangingPunct="1"/>
            <a:r>
              <a:rPr lang="en-US" altLang="en-US" sz="2000" dirty="0" smtClean="0"/>
              <a:t>You make a quantifier possessive by appending a 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+</a:t>
            </a:r>
            <a:r>
              <a:rPr lang="en-US" altLang="en-US" sz="2000" dirty="0" smtClean="0"/>
              <a:t>:</a:t>
            </a:r>
            <a:br>
              <a:rPr lang="en-US" altLang="en-US" sz="2000" dirty="0" smtClean="0"/>
            </a:b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?+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*+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++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}+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,}+</a:t>
            </a:r>
            <a:r>
              <a:rPr lang="en-US" altLang="en-US" sz="2000" dirty="0" smtClean="0"/>
              <a:t>     </a:t>
            </a:r>
            <a:r>
              <a:rPr lang="en-US" altLang="en-US" sz="2000" i="1" dirty="0" smtClean="0">
                <a:solidFill>
                  <a:schemeClr val="folHlink"/>
                </a:solidFill>
                <a:latin typeface="Consolas" pitchFamily="49" charset="0"/>
              </a:rPr>
              <a:t>X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{</a:t>
            </a:r>
            <a:r>
              <a:rPr lang="en-US" altLang="en-US" sz="2000" i="1" dirty="0" err="1" smtClean="0">
                <a:solidFill>
                  <a:schemeClr val="folHlink"/>
                </a:solidFill>
                <a:latin typeface="Consolas" pitchFamily="49" charset="0"/>
              </a:rPr>
              <a:t>n</a:t>
            </a:r>
            <a:r>
              <a:rPr lang="en-US" altLang="en-US" sz="2000" dirty="0" err="1" smtClean="0">
                <a:solidFill>
                  <a:schemeClr val="accent2"/>
                </a:solidFill>
                <a:latin typeface="Consolas" pitchFamily="49" charset="0"/>
              </a:rPr>
              <a:t>,</a:t>
            </a:r>
            <a:r>
              <a:rPr lang="en-US" altLang="en-US" sz="2000" i="1" dirty="0" err="1" smtClean="0">
                <a:solidFill>
                  <a:schemeClr val="folHlink"/>
                </a:solidFill>
                <a:latin typeface="Consolas" pitchFamily="49" charset="0"/>
              </a:rPr>
              <a:t>m</a:t>
            </a:r>
            <a:r>
              <a:rPr lang="en-US" altLang="en-US" sz="2000" dirty="0" smtClean="0">
                <a:solidFill>
                  <a:schemeClr val="accent2"/>
                </a:solidFill>
                <a:latin typeface="Consolas" pitchFamily="49" charset="0"/>
              </a:rPr>
              <a:t>}+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051087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02C5A9-A013-4291-96B5-AD2BA9C0CAA2}" type="slidenum">
              <a:rPr lang="en-US" altLang="en-US" sz="140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838200"/>
          </a:xfrm>
          <a:extLst/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mtClean="0">
                <a:ea typeface="+mj-ea"/>
                <a:cs typeface="+mj-cs"/>
              </a:rPr>
              <a:t>Quantifier examples</a:t>
            </a:r>
          </a:p>
        </p:txBody>
      </p:sp>
      <p:sp>
        <p:nvSpPr>
          <p:cNvPr id="1843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39863"/>
            <a:ext cx="7772400" cy="4554537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Suppose your text is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aardvark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Using the pattern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a*ardvark</a:t>
            </a:r>
            <a:r>
              <a:rPr lang="en-US" altLang="en-US" smtClean="0"/>
              <a:t> (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</a:t>
            </a:r>
            <a:r>
              <a:rPr lang="en-US" altLang="en-US" smtClean="0"/>
              <a:t> is greedy):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</a:t>
            </a:r>
            <a:r>
              <a:rPr lang="en-US" altLang="en-US" smtClean="0"/>
              <a:t> will first match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aa</a:t>
            </a:r>
            <a:r>
              <a:rPr lang="en-US" altLang="en-US" smtClean="0"/>
              <a:t>, but then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ardvark</a:t>
            </a:r>
            <a:r>
              <a:rPr lang="en-US" altLang="en-US" smtClean="0"/>
              <a:t> won</a:t>
            </a:r>
            <a:r>
              <a:rPr lang="ja-JP" altLang="en-US" smtClean="0">
                <a:latin typeface="Arial" charset="0"/>
              </a:rPr>
              <a:t>’</a:t>
            </a:r>
            <a:r>
              <a:rPr lang="en-US" altLang="ja-JP" smtClean="0"/>
              <a:t>t match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</a:t>
            </a:r>
            <a:r>
              <a:rPr lang="en-US" altLang="en-US" smtClean="0"/>
              <a:t> then </a:t>
            </a:r>
            <a:r>
              <a:rPr lang="ja-JP" altLang="en-US" smtClean="0">
                <a:latin typeface="Arial" charset="0"/>
              </a:rPr>
              <a:t>“</a:t>
            </a:r>
            <a:r>
              <a:rPr lang="en-US" altLang="ja-JP" smtClean="0"/>
              <a:t>backs off</a:t>
            </a:r>
            <a:r>
              <a:rPr lang="ja-JP" altLang="en-US" smtClean="0">
                <a:latin typeface="Arial" charset="0"/>
              </a:rPr>
              <a:t>”</a:t>
            </a:r>
            <a:r>
              <a:rPr lang="en-US" altLang="ja-JP" smtClean="0"/>
              <a:t> and matches only a single </a:t>
            </a:r>
            <a:r>
              <a:rPr lang="en-US" altLang="ja-JP" smtClean="0">
                <a:solidFill>
                  <a:schemeClr val="accent2"/>
                </a:solidFill>
                <a:latin typeface="Consolas" pitchFamily="49" charset="0"/>
              </a:rPr>
              <a:t>a</a:t>
            </a:r>
            <a:r>
              <a:rPr lang="en-US" altLang="ja-JP" smtClean="0"/>
              <a:t>, allowing the rest of the pattern (</a:t>
            </a:r>
            <a:r>
              <a:rPr lang="en-US" altLang="ja-JP" smtClean="0">
                <a:solidFill>
                  <a:schemeClr val="accent2"/>
                </a:solidFill>
                <a:latin typeface="Consolas" pitchFamily="49" charset="0"/>
              </a:rPr>
              <a:t>ardvark</a:t>
            </a:r>
            <a:r>
              <a:rPr lang="en-US" altLang="ja-JP" smtClean="0"/>
              <a:t>) to succeed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Using the pattern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a*?ardvark</a:t>
            </a:r>
            <a:r>
              <a:rPr lang="en-US" altLang="en-US" smtClean="0"/>
              <a:t> (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a*?</a:t>
            </a:r>
            <a:r>
              <a:rPr lang="en-US" altLang="en-US" smtClean="0"/>
              <a:t> is reluctant):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a*?</a:t>
            </a:r>
            <a:r>
              <a:rPr lang="en-US" altLang="en-US" smtClean="0"/>
              <a:t> will first match zero characters (the null string), but then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ardvark</a:t>
            </a:r>
            <a:r>
              <a:rPr lang="en-US" altLang="en-US" smtClean="0"/>
              <a:t> won</a:t>
            </a:r>
            <a:r>
              <a:rPr lang="ja-JP" altLang="en-US" smtClean="0">
                <a:latin typeface="Arial" charset="0"/>
              </a:rPr>
              <a:t>’</a:t>
            </a:r>
            <a:r>
              <a:rPr lang="en-US" altLang="ja-JP" smtClean="0"/>
              <a:t>t match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a*?</a:t>
            </a:r>
            <a:r>
              <a:rPr lang="en-US" altLang="en-US" smtClean="0"/>
              <a:t> then extends and matches the first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</a:t>
            </a:r>
            <a:r>
              <a:rPr lang="en-US" altLang="en-US" smtClean="0"/>
              <a:t>, allowing the rest of the pattern (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ardvark</a:t>
            </a:r>
            <a:r>
              <a:rPr lang="en-US" altLang="en-US" smtClean="0"/>
              <a:t>) to succeed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Using the pattern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a*+ardvark</a:t>
            </a:r>
            <a:r>
              <a:rPr lang="en-US" altLang="en-US" smtClean="0"/>
              <a:t> (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a*+</a:t>
            </a:r>
            <a:r>
              <a:rPr lang="en-US" altLang="en-US" smtClean="0"/>
              <a:t> is possessive):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a*+</a:t>
            </a:r>
            <a:r>
              <a:rPr lang="en-US" altLang="en-US" smtClean="0"/>
              <a:t> will match the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aa</a:t>
            </a:r>
            <a:r>
              <a:rPr lang="en-US" altLang="en-US" smtClean="0"/>
              <a:t>, and will not back off, so </a:t>
            </a:r>
            <a:r>
              <a:rPr lang="en-US" altLang="en-US" smtClean="0">
                <a:solidFill>
                  <a:schemeClr val="accent2"/>
                </a:solidFill>
                <a:latin typeface="Consolas" pitchFamily="49" charset="0"/>
              </a:rPr>
              <a:t>ardvark</a:t>
            </a:r>
            <a:r>
              <a:rPr lang="en-US" altLang="en-US" smtClean="0"/>
              <a:t> never matches and the pattern match fails</a:t>
            </a:r>
          </a:p>
        </p:txBody>
      </p:sp>
    </p:spTree>
    <p:extLst>
      <p:ext uri="{BB962C8B-B14F-4D97-AF65-F5344CB8AC3E}">
        <p14:creationId xmlns:p14="http://schemas.microsoft.com/office/powerpoint/2010/main" val="35385335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4876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3200" b="1" dirty="0" smtClean="0"/>
              <a:t>Object oriented design in Java</a:t>
            </a:r>
          </a:p>
          <a:p>
            <a:pPr marL="0" indent="0" algn="ctr">
              <a:buNone/>
            </a:pPr>
            <a:r>
              <a:rPr lang="en-US" sz="3200" dirty="0" smtClean="0"/>
              <a:t>(useful revision for final exam)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82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DA04C46C-1A2E-4671-AE13-B66622F1B650}" type="slidenum">
              <a:rPr lang="en-US" altLang="en-US" sz="1400">
                <a:latin typeface="Arial" pitchFamily="34" charset="0"/>
              </a:rPr>
              <a:pPr/>
              <a:t>8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is a class?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A class is </a:t>
            </a:r>
            <a:r>
              <a:rPr lang="en-US" sz="2400" i="1" smtClean="0">
                <a:cs typeface="+mn-cs"/>
              </a:rPr>
              <a:t>primarily</a:t>
            </a:r>
            <a:r>
              <a:rPr lang="en-US" sz="2400" smtClean="0">
                <a:cs typeface="+mn-cs"/>
              </a:rPr>
              <a:t> a description of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objects</a:t>
            </a:r>
            <a:r>
              <a:rPr lang="en-US" sz="2400" smtClean="0">
                <a:cs typeface="+mn-cs"/>
              </a:rPr>
              <a:t>, or </a:t>
            </a:r>
            <a:r>
              <a:rPr lang="en-US" sz="2400" smtClean="0">
                <a:solidFill>
                  <a:schemeClr val="tx2"/>
                </a:solidFill>
                <a:cs typeface="+mn-cs"/>
              </a:rPr>
              <a:t>instances</a:t>
            </a:r>
            <a:r>
              <a:rPr lang="en-US" sz="2400" smtClean="0">
                <a:cs typeface="+mn-cs"/>
              </a:rPr>
              <a:t>, of that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 class contains one or more constructors to create objects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 class is a </a:t>
            </a:r>
            <a:r>
              <a:rPr lang="en-US" sz="2000" i="1" smtClean="0"/>
              <a:t>type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A </a:t>
            </a:r>
            <a:r>
              <a:rPr lang="en-US" sz="1800" smtClean="0">
                <a:solidFill>
                  <a:schemeClr val="tx2"/>
                </a:solidFill>
              </a:rPr>
              <a:t>type</a:t>
            </a:r>
            <a:r>
              <a:rPr lang="en-US" sz="1800" smtClean="0"/>
              <a:t> defines a set of possible values, and operations on those values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The type of an object is the class that created it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smtClean="0">
                <a:cs typeface="+mn-cs"/>
              </a:rPr>
              <a:t>But a class can also contain information about itself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Anything declared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2000" smtClean="0"/>
              <a:t> belongs to the class itself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Static variables contain information about the class, not about instances of the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Static methods are executed by the class, not by instances of the class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smtClean="0"/>
              <a:t>Anything </a:t>
            </a:r>
            <a:r>
              <a:rPr lang="en-US" sz="2000" i="1" smtClean="0"/>
              <a:t>not</a:t>
            </a:r>
            <a:r>
              <a:rPr lang="en-US" sz="2000" smtClean="0"/>
              <a:t> declared </a:t>
            </a:r>
            <a:r>
              <a:rPr lang="en-US" sz="2000" smtClean="0">
                <a:solidFill>
                  <a:schemeClr val="accent2"/>
                </a:solidFill>
                <a:latin typeface="Trebuchet MS" charset="0"/>
              </a:rPr>
              <a:t>static</a:t>
            </a:r>
            <a:r>
              <a:rPr lang="en-US" sz="2000" smtClean="0"/>
              <a:t> is </a:t>
            </a:r>
            <a:r>
              <a:rPr lang="en-US" sz="2000" i="1" smtClean="0"/>
              <a:t>not</a:t>
            </a:r>
            <a:r>
              <a:rPr lang="en-US" sz="2000" smtClean="0"/>
              <a:t> part of the class, and cannot be used directly by the class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smtClean="0"/>
              <a:t>However, a static method </a:t>
            </a:r>
            <a:r>
              <a:rPr lang="en-US" sz="1800" i="1" smtClean="0"/>
              <a:t>can</a:t>
            </a:r>
            <a:r>
              <a:rPr lang="en-US" sz="1800" smtClean="0"/>
              <a:t> create (or be given) objects, and can send messages to them</a:t>
            </a:r>
          </a:p>
        </p:txBody>
      </p:sp>
    </p:spTree>
    <p:extLst>
      <p:ext uri="{BB962C8B-B14F-4D97-AF65-F5344CB8AC3E}">
        <p14:creationId xmlns:p14="http://schemas.microsoft.com/office/powerpoint/2010/main" val="3648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pitchFamily="34" charset="-128"/>
              </a:defRPr>
            </a:lvl9pPr>
          </a:lstStyle>
          <a:p>
            <a:fld id="{C3804139-0678-4FCC-B69E-8343B32845AC}" type="slidenum">
              <a:rPr lang="en-US" altLang="en-US" sz="1400">
                <a:latin typeface="Arial" pitchFamily="34" charset="0"/>
              </a:rPr>
              <a:pPr/>
              <a:t>9</a:t>
            </a:fld>
            <a:endParaRPr lang="en-US" altLang="en-US" sz="1400"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Classes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b="1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MyClass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extends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ThatClass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implements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SomeOtherInterface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{...}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top-level class can be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public</a:t>
            </a:r>
            <a:r>
              <a:rPr lang="en-US" sz="2000" dirty="0" smtClean="0"/>
              <a:t> or package (default)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can be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final</a:t>
            </a:r>
            <a:r>
              <a:rPr lang="en-US" sz="2000" dirty="0" smtClean="0"/>
              <a:t>, meaning it cannot be </a:t>
            </a:r>
            <a:r>
              <a:rPr lang="en-US" sz="2000" dirty="0" err="1" smtClean="0"/>
              <a:t>subclassed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subclasses exactly one other class (default: </a:t>
            </a:r>
            <a:r>
              <a:rPr lang="en-US" sz="2000" dirty="0" smtClean="0">
                <a:solidFill>
                  <a:schemeClr val="accent2"/>
                </a:solidFill>
                <a:latin typeface="Trebuchet MS" charset="0"/>
              </a:rPr>
              <a:t>Object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can implement any number of interfaces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b="1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abstract 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MyClass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extends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ThatClass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implements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  <a:latin typeface="Trebuchet MS" charset="0"/>
                <a:cs typeface="+mn-cs"/>
              </a:rPr>
              <a:t>SomeOtherInterface</a:t>
            </a:r>
            <a:r>
              <a:rPr lang="en-US" sz="2400" dirty="0" smtClean="0">
                <a:solidFill>
                  <a:schemeClr val="accent2"/>
                </a:solidFill>
                <a:latin typeface="Trebuchet MS" charset="0"/>
                <a:cs typeface="+mn-cs"/>
              </a:rPr>
              <a:t> {...}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Same rules as above, except: An abstract class </a:t>
            </a:r>
            <a:r>
              <a:rPr lang="en-US" sz="2000" i="1" dirty="0" smtClean="0"/>
              <a:t>cannot</a:t>
            </a:r>
            <a:r>
              <a:rPr lang="en-US" sz="2000" dirty="0" smtClean="0"/>
              <a:t> be final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 class </a:t>
            </a:r>
            <a:r>
              <a:rPr lang="en-US" sz="2000" i="1" dirty="0" smtClean="0"/>
              <a:t>must</a:t>
            </a:r>
            <a:r>
              <a:rPr lang="en-US" sz="2000" dirty="0" smtClean="0"/>
              <a:t> be declared abstract if: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dirty="0" smtClean="0"/>
              <a:t>It contains abstract methods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1800" dirty="0" smtClean="0"/>
              <a:t>It implements an interface but does not define all the methods of that interface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Any class </a:t>
            </a:r>
            <a:r>
              <a:rPr lang="en-US" sz="2000" i="1" dirty="0" smtClean="0"/>
              <a:t>may</a:t>
            </a:r>
            <a:r>
              <a:rPr lang="en-US" sz="2000" dirty="0" smtClean="0"/>
              <a:t> be declared to be abstract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An abstract class can (and does) have constructors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 smtClean="0"/>
              <a:t>You cannot instantiate an abstract class</a:t>
            </a:r>
          </a:p>
        </p:txBody>
      </p:sp>
    </p:spTree>
    <p:extLst>
      <p:ext uri="{BB962C8B-B14F-4D97-AF65-F5344CB8AC3E}">
        <p14:creationId xmlns:p14="http://schemas.microsoft.com/office/powerpoint/2010/main" val="3424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59795</TotalTime>
  <Words>3726</Words>
  <Application>Microsoft Office PowerPoint</Application>
  <PresentationFormat>On-screen Show (4:3)</PresentationFormat>
  <Paragraphs>462</Paragraphs>
  <Slides>43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Clarity</vt:lpstr>
      <vt:lpstr>CIT 590</vt:lpstr>
      <vt:lpstr>logistics</vt:lpstr>
      <vt:lpstr>Agenda</vt:lpstr>
      <vt:lpstr>Greedy quantifiers</vt:lpstr>
      <vt:lpstr>Types of quantifiers</vt:lpstr>
      <vt:lpstr>Quantifier examples</vt:lpstr>
      <vt:lpstr>PowerPoint Presentation</vt:lpstr>
      <vt:lpstr>What is a class?</vt:lpstr>
      <vt:lpstr>Classes</vt:lpstr>
      <vt:lpstr>Why inheritance?</vt:lpstr>
      <vt:lpstr>What are abstract classes for?</vt:lpstr>
      <vt:lpstr>Interfaces</vt:lpstr>
      <vt:lpstr>Declarations and assignments</vt:lpstr>
      <vt:lpstr>What are interfaces for?</vt:lpstr>
      <vt:lpstr>Inner Classes I</vt:lpstr>
      <vt:lpstr>Inner Classes II</vt:lpstr>
      <vt:lpstr>What are inner classes for?</vt:lpstr>
      <vt:lpstr>Enumerations</vt:lpstr>
      <vt:lpstr>enums are classes</vt:lpstr>
      <vt:lpstr>Enums really are classes</vt:lpstr>
      <vt:lpstr>Other features of enums</vt:lpstr>
      <vt:lpstr>Using generic classes</vt:lpstr>
      <vt:lpstr>Defining generic classes</vt:lpstr>
      <vt:lpstr>Access</vt:lpstr>
      <vt:lpstr>Proper use of fields</vt:lpstr>
      <vt:lpstr>Composition and inheritance</vt:lpstr>
      <vt:lpstr>Constructors</vt:lpstr>
      <vt:lpstr>Constructor chaining</vt:lpstr>
      <vt:lpstr>References</vt:lpstr>
      <vt:lpstr>Methods I</vt:lpstr>
      <vt:lpstr>Methods II</vt:lpstr>
      <vt:lpstr>Methods III</vt:lpstr>
      <vt:lpstr>Generic methods with wildcards</vt:lpstr>
      <vt:lpstr>varargs</vt:lpstr>
      <vt:lpstr>Proper use of methods I</vt:lpstr>
      <vt:lpstr>Proper use of methods II</vt:lpstr>
      <vt:lpstr>Proper use of polymorphism</vt:lpstr>
      <vt:lpstr>Program design</vt:lpstr>
      <vt:lpstr>5 things I hope you learnt in this course</vt:lpstr>
      <vt:lpstr>Topics for final</vt:lpstr>
      <vt:lpstr>Preparing for final</vt:lpstr>
      <vt:lpstr>Grading</vt:lpstr>
      <vt:lpstr> 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395</cp:revision>
  <dcterms:created xsi:type="dcterms:W3CDTF">2006-08-16T00:00:00Z</dcterms:created>
  <dcterms:modified xsi:type="dcterms:W3CDTF">2013-12-09T21:20:41Z</dcterms:modified>
</cp:coreProperties>
</file>