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85" r:id="rId3"/>
    <p:sldId id="299" r:id="rId4"/>
    <p:sldId id="320" r:id="rId5"/>
    <p:sldId id="300" r:id="rId6"/>
    <p:sldId id="316" r:id="rId7"/>
    <p:sldId id="317" r:id="rId8"/>
    <p:sldId id="318" r:id="rId9"/>
    <p:sldId id="301" r:id="rId10"/>
    <p:sldId id="303" r:id="rId11"/>
    <p:sldId id="304" r:id="rId12"/>
    <p:sldId id="305" r:id="rId13"/>
    <p:sldId id="302" r:id="rId14"/>
    <p:sldId id="306" r:id="rId15"/>
    <p:sldId id="319" r:id="rId16"/>
    <p:sldId id="308" r:id="rId17"/>
    <p:sldId id="307" r:id="rId18"/>
    <p:sldId id="321" r:id="rId19"/>
    <p:sldId id="32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 varScale="1">
        <p:scale>
          <a:sx n="44" d="100"/>
          <a:sy n="44" d="100"/>
        </p:scale>
        <p:origin x="-151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kentsjohnson.com/stories/00014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  <a:p>
            <a:r>
              <a:rPr lang="en-US" dirty="0" smtClean="0"/>
              <a:t>Lecture </a:t>
            </a:r>
            <a:r>
              <a:rPr lang="en-US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Raising and recovering from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methods within a class are certainly allowed to raise exceptions</a:t>
            </a:r>
          </a:p>
          <a:p>
            <a:r>
              <a:rPr lang="en-US" dirty="0" smtClean="0"/>
              <a:t>To recover use the try and except </a:t>
            </a:r>
            <a:r>
              <a:rPr lang="en-US" dirty="0" smtClean="0"/>
              <a:t>paradigm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693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Objects are references =&gt; be careful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229600" cy="4876800"/>
          </a:xfrm>
        </p:spPr>
        <p:txBody>
          <a:bodyPr/>
          <a:lstStyle/>
          <a:p>
            <a:r>
              <a:rPr lang="en-US" dirty="0" smtClean="0"/>
              <a:t>Very similar to the situation of two lists</a:t>
            </a:r>
          </a:p>
          <a:p>
            <a:r>
              <a:rPr lang="en-US" dirty="0" smtClean="0"/>
              <a:t>The copy module is your best friend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/>
              <a:t>P</a:t>
            </a:r>
            <a:r>
              <a:rPr lang="en-US" dirty="0" smtClean="0"/>
              <a:t>assing </a:t>
            </a:r>
            <a:r>
              <a:rPr lang="en-US" dirty="0" smtClean="0"/>
              <a:t>an object as a function </a:t>
            </a:r>
            <a:r>
              <a:rPr lang="en-US" dirty="0" smtClean="0"/>
              <a:t>parameter</a:t>
            </a:r>
          </a:p>
          <a:p>
            <a:pPr lvl="1"/>
            <a:r>
              <a:rPr lang="en-US" dirty="0" smtClean="0"/>
              <a:t>Again similar to lists, the object will be modified </a:t>
            </a:r>
          </a:p>
          <a:p>
            <a:pPr lvl="1"/>
            <a:r>
              <a:rPr lang="en-US" dirty="0" smtClean="0"/>
              <a:t>Sometimes you want the modification</a:t>
            </a:r>
          </a:p>
          <a:p>
            <a:pPr lvl="1"/>
            <a:r>
              <a:rPr lang="en-US" dirty="0" smtClean="0"/>
              <a:t>Sometimes you want to copy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4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print out an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__</a:t>
            </a:r>
            <a:r>
              <a:rPr lang="en-US" dirty="0" err="1" smtClean="0"/>
              <a:t>str</a:t>
            </a:r>
            <a:r>
              <a:rPr lang="en-US" dirty="0" smtClean="0"/>
              <a:t>__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When you call print &lt;</a:t>
            </a:r>
            <a:r>
              <a:rPr lang="en-US" dirty="0" err="1" smtClean="0"/>
              <a:t>objectname</a:t>
            </a:r>
            <a:r>
              <a:rPr lang="en-US" dirty="0" smtClean="0"/>
              <a:t>&gt; this internal function will be called. Python will always provide some kind of </a:t>
            </a:r>
            <a:r>
              <a:rPr lang="en-US" dirty="0" smtClean="0"/>
              <a:t>default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However the default is ‘lame’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Try commenting out the __</a:t>
            </a:r>
            <a:r>
              <a:rPr lang="en-US" dirty="0" err="1" smtClean="0"/>
              <a:t>str</a:t>
            </a:r>
            <a:r>
              <a:rPr lang="en-US" dirty="0" smtClean="0"/>
              <a:t>__ in the </a:t>
            </a:r>
            <a:r>
              <a:rPr lang="en-US" dirty="0" err="1" smtClean="0"/>
              <a:t>bankAccount</a:t>
            </a:r>
            <a:r>
              <a:rPr lang="en-US" dirty="0" smtClean="0"/>
              <a:t> object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30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the data fields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Python classes do expose their data fields. </a:t>
            </a:r>
            <a:endParaRPr lang="en-US" dirty="0" smtClean="0"/>
          </a:p>
          <a:p>
            <a:r>
              <a:rPr lang="en-US" dirty="0" smtClean="0"/>
              <a:t>No public, private, protected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For the </a:t>
            </a:r>
            <a:r>
              <a:rPr lang="en-US" dirty="0" err="1" smtClean="0"/>
              <a:t>bankaccount</a:t>
            </a:r>
            <a:r>
              <a:rPr lang="en-US" dirty="0" smtClean="0"/>
              <a:t> example you could always manipulate the balance data field directly BUT this is considered bad programming </a:t>
            </a:r>
            <a:r>
              <a:rPr lang="en-US" dirty="0" smtClean="0"/>
              <a:t>practice</a:t>
            </a:r>
          </a:p>
          <a:p>
            <a:r>
              <a:rPr lang="en-US" dirty="0" smtClean="0"/>
              <a:t>It is considered much better form to provide what is called a getter and a setter</a:t>
            </a:r>
          </a:p>
          <a:p>
            <a:pPr lvl="1"/>
            <a:r>
              <a:rPr lang="en-US" dirty="0" smtClean="0"/>
              <a:t>In this bank account example, a getter for balance is fully justified since that is a service you would want</a:t>
            </a:r>
          </a:p>
          <a:p>
            <a:pPr lvl="1"/>
            <a:r>
              <a:rPr lang="en-US" dirty="0" smtClean="0"/>
              <a:t>However a direct setting of bank balance = xyz seems </a:t>
            </a:r>
            <a:r>
              <a:rPr lang="en-US" dirty="0" err="1" smtClean="0"/>
              <a:t>inapporpriate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We have deposit and withdraw</a:t>
            </a:r>
            <a:endParaRPr lang="en-US" dirty="0" smtClean="0"/>
          </a:p>
          <a:p>
            <a:r>
              <a:rPr lang="en-US" dirty="0" smtClean="0"/>
              <a:t>More on this when we get to </a:t>
            </a:r>
            <a:r>
              <a:rPr lang="en-US" dirty="0" smtClean="0"/>
              <a:t>Java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29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You’ve already seen it without it being explicitly called as such</a:t>
            </a:r>
          </a:p>
          <a:p>
            <a:r>
              <a:rPr lang="en-US" dirty="0" smtClean="0"/>
              <a:t>How </a:t>
            </a:r>
            <a:r>
              <a:rPr lang="en-US" dirty="0" smtClean="0"/>
              <a:t>to specify which class you are inheriting from</a:t>
            </a:r>
          </a:p>
          <a:p>
            <a:r>
              <a:rPr lang="en-US" dirty="0" smtClean="0"/>
              <a:t>Using </a:t>
            </a:r>
            <a:r>
              <a:rPr lang="en-US" dirty="0" smtClean="0"/>
              <a:t>methods defined on the parent class</a:t>
            </a:r>
          </a:p>
          <a:p>
            <a:r>
              <a:rPr lang="en-US" dirty="0" smtClean="0"/>
              <a:t>Software reuse </a:t>
            </a:r>
          </a:p>
          <a:p>
            <a:pPr lvl="1"/>
            <a:r>
              <a:rPr lang="en-US" dirty="0" smtClean="0"/>
              <a:t>By inheriting from a class you only need to define the specialized methods</a:t>
            </a:r>
          </a:p>
          <a:p>
            <a:pPr lvl="1"/>
            <a:r>
              <a:rPr lang="en-US" dirty="0" smtClean="0"/>
              <a:t>Often you might be inheriting from a different developer’s </a:t>
            </a:r>
            <a:r>
              <a:rPr lang="en-US" dirty="0" smtClean="0"/>
              <a:t>class</a:t>
            </a:r>
          </a:p>
          <a:p>
            <a:r>
              <a:rPr lang="en-US" dirty="0" smtClean="0"/>
              <a:t>Checking account example</a:t>
            </a:r>
          </a:p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CheckingAccount</a:t>
            </a:r>
            <a:r>
              <a:rPr lang="en-US" dirty="0"/>
              <a:t>(</a:t>
            </a:r>
            <a:r>
              <a:rPr lang="en-US" dirty="0" err="1"/>
              <a:t>bankAccount.BankAccount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Checking account inherits from </a:t>
            </a:r>
            <a:r>
              <a:rPr lang="en-US" dirty="0" err="1" smtClean="0"/>
              <a:t>bankaccount</a:t>
            </a:r>
            <a:endParaRPr lang="en-US" dirty="0" smtClean="0"/>
          </a:p>
          <a:p>
            <a:pPr lvl="1"/>
            <a:r>
              <a:rPr lang="en-US" dirty="0" smtClean="0"/>
              <a:t>Checking account is a special type of </a:t>
            </a:r>
            <a:r>
              <a:rPr lang="en-US" dirty="0" err="1" smtClean="0"/>
              <a:t>bankaccount</a:t>
            </a:r>
            <a:endParaRPr lang="en-US" dirty="0" smtClean="0"/>
          </a:p>
          <a:p>
            <a:r>
              <a:rPr lang="en-US" dirty="0" smtClean="0"/>
              <a:t>When should I use inheritance</a:t>
            </a:r>
          </a:p>
          <a:p>
            <a:pPr lvl="1"/>
            <a:r>
              <a:rPr lang="en-US" dirty="0" smtClean="0"/>
              <a:t>Apply the ‘is-a’ method</a:t>
            </a:r>
          </a:p>
          <a:p>
            <a:pPr lvl="1"/>
            <a:r>
              <a:rPr lang="en-US" dirty="0" smtClean="0"/>
              <a:t>A real number is a complex number</a:t>
            </a:r>
          </a:p>
          <a:p>
            <a:pPr lvl="1"/>
            <a:r>
              <a:rPr lang="en-US" dirty="0" smtClean="0"/>
              <a:t>A checking account is a bank account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69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use a class name to the left of the dot, self must be passed as an explicit argument</a:t>
            </a:r>
          </a:p>
          <a:p>
            <a:r>
              <a:rPr lang="en-US" dirty="0" smtClean="0"/>
              <a:t>When you use self to the left of the dot then self is just implicitly passed in as the first argument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08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8392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Inbuilt functions to help </a:t>
            </a:r>
            <a:r>
              <a:rPr lang="en-US" dirty="0" smtClean="0"/>
              <a:t>explore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isinstance</a:t>
            </a:r>
            <a:endParaRPr lang="en-US" dirty="0" smtClean="0"/>
          </a:p>
          <a:p>
            <a:r>
              <a:rPr lang="en-US" dirty="0" err="1" smtClean="0"/>
              <a:t>Issubclass</a:t>
            </a:r>
            <a:endParaRPr lang="en-US" dirty="0" smtClean="0"/>
          </a:p>
          <a:p>
            <a:r>
              <a:rPr lang="en-US" dirty="0" smtClean="0"/>
              <a:t>Using the types module</a:t>
            </a:r>
          </a:p>
          <a:p>
            <a:r>
              <a:rPr lang="en-US" dirty="0" smtClean="0"/>
              <a:t>You can check for an </a:t>
            </a:r>
            <a:r>
              <a:rPr lang="en-US" dirty="0" err="1" smtClean="0"/>
              <a:t>int</a:t>
            </a:r>
            <a:r>
              <a:rPr lang="en-US" dirty="0" smtClean="0"/>
              <a:t> by doing</a:t>
            </a:r>
          </a:p>
          <a:p>
            <a:pPr lvl="1"/>
            <a:r>
              <a:rPr lang="en-US" dirty="0" err="1" smtClean="0"/>
              <a:t>Isinstance</a:t>
            </a:r>
            <a:r>
              <a:rPr lang="en-US" dirty="0" smtClean="0"/>
              <a:t>(3, </a:t>
            </a:r>
            <a:r>
              <a:rPr lang="en-US" dirty="0" err="1" smtClean="0"/>
              <a:t>types.IntType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96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is-a versus has-a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common method used to identify inheritance is to ask the question ‘Is class B a special case of class A?’ </a:t>
            </a:r>
            <a:r>
              <a:rPr lang="en-US" dirty="0"/>
              <a:t> </a:t>
            </a:r>
            <a:r>
              <a:rPr lang="en-US" dirty="0" smtClean="0"/>
              <a:t>If the answer is yes, B extends A.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565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do I really need a class?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Python, unlike Java, does not enforce you to think about classes, objects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Objects are definitely a more involved concept</a:t>
            </a:r>
          </a:p>
          <a:p>
            <a:r>
              <a:rPr lang="en-US" dirty="0" smtClean="0"/>
              <a:t>If I’m </a:t>
            </a:r>
            <a:r>
              <a:rPr lang="en-US" dirty="0" err="1" smtClean="0"/>
              <a:t>hackathoning</a:t>
            </a:r>
            <a:r>
              <a:rPr lang="en-US" dirty="0" smtClean="0"/>
              <a:t> in Python I’d never consider classes</a:t>
            </a:r>
          </a:p>
          <a:p>
            <a:r>
              <a:rPr lang="en-US" dirty="0" smtClean="0"/>
              <a:t>In cases when there is a concept of state</a:t>
            </a:r>
          </a:p>
          <a:p>
            <a:r>
              <a:rPr lang="en-US" dirty="0" smtClean="0"/>
              <a:t>Game example</a:t>
            </a:r>
            <a:endParaRPr lang="en-US" dirty="0"/>
          </a:p>
          <a:p>
            <a:r>
              <a:rPr lang="en-US" dirty="0" smtClean="0"/>
              <a:t>Extending existing code.</a:t>
            </a:r>
          </a:p>
          <a:p>
            <a:r>
              <a:rPr lang="en-US" dirty="0">
                <a:hlinkClick r:id="rId2"/>
              </a:rPr>
              <a:t>http://kentsjohnson.com/stories/00014.html</a:t>
            </a:r>
            <a:r>
              <a:rPr lang="en-US" dirty="0" smtClean="0"/>
              <a:t> for more info on why use classes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6856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Misc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multiple constructors, but default values can be provided to arguments</a:t>
            </a:r>
          </a:p>
          <a:p>
            <a:r>
              <a:rPr lang="en-US" dirty="0" smtClean="0"/>
              <a:t>Multiple inheritance is possible but frowned upon</a:t>
            </a:r>
          </a:p>
          <a:p>
            <a:pPr lvl="1"/>
            <a:r>
              <a:rPr lang="en-US" dirty="0" smtClean="0"/>
              <a:t>what if the same method is defined by both parents</a:t>
            </a:r>
          </a:p>
          <a:p>
            <a:pPr lvl="1"/>
            <a:r>
              <a:rPr lang="en-US" dirty="0" smtClean="0"/>
              <a:t>Just don’t use them in this course please</a:t>
            </a:r>
          </a:p>
          <a:p>
            <a:r>
              <a:rPr lang="en-US" dirty="0" smtClean="0"/>
              <a:t>Operator overloading is only supported in a limited fashion – we’ve seen the __</a:t>
            </a:r>
            <a:r>
              <a:rPr lang="en-US" dirty="0" err="1" smtClean="0"/>
              <a:t>str</a:t>
            </a:r>
            <a:r>
              <a:rPr lang="en-US" dirty="0" smtClean="0"/>
              <a:t>__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30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principles</a:t>
            </a:r>
          </a:p>
          <a:p>
            <a:r>
              <a:rPr lang="en-US" dirty="0" smtClean="0"/>
              <a:t>Classes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4008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Repeat Yourself</a:t>
            </a:r>
          </a:p>
          <a:p>
            <a:r>
              <a:rPr lang="en-US" dirty="0" smtClean="0"/>
              <a:t>As a software developer your goal </a:t>
            </a:r>
            <a:r>
              <a:rPr lang="en-US" dirty="0" smtClean="0"/>
              <a:t>always </a:t>
            </a:r>
            <a:r>
              <a:rPr lang="en-US" dirty="0" err="1" smtClean="0"/>
              <a:t>always</a:t>
            </a:r>
            <a:r>
              <a:rPr lang="en-US" dirty="0" smtClean="0"/>
              <a:t> is </a:t>
            </a:r>
            <a:r>
              <a:rPr lang="en-US" dirty="0" smtClean="0"/>
              <a:t>to avoid copy pasting code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The opposite of DRY is ….</a:t>
            </a:r>
          </a:p>
          <a:p>
            <a:r>
              <a:rPr lang="en-US" dirty="0" smtClean="0"/>
              <a:t>WET – Write Everything </a:t>
            </a:r>
            <a:r>
              <a:rPr lang="en-US" dirty="0" smtClean="0"/>
              <a:t>Twice</a:t>
            </a:r>
            <a:r>
              <a:rPr lang="en-US" dirty="0"/>
              <a:t> </a:t>
            </a:r>
            <a:r>
              <a:rPr lang="en-US" dirty="0" smtClean="0"/>
              <a:t>/ We Enjoy Typing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76645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buzzwords that do apply 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it simple stupid</a:t>
            </a:r>
          </a:p>
          <a:p>
            <a:r>
              <a:rPr lang="en-US" dirty="0" smtClean="0"/>
              <a:t>You </a:t>
            </a:r>
            <a:r>
              <a:rPr lang="en-US" dirty="0" err="1" smtClean="0"/>
              <a:t>ain’t</a:t>
            </a:r>
            <a:r>
              <a:rPr lang="en-US" dirty="0" smtClean="0"/>
              <a:t> </a:t>
            </a:r>
            <a:r>
              <a:rPr lang="en-US" dirty="0" err="1" smtClean="0"/>
              <a:t>gonna</a:t>
            </a:r>
            <a:r>
              <a:rPr lang="en-US" dirty="0" smtClean="0"/>
              <a:t> need it </a:t>
            </a:r>
          </a:p>
          <a:p>
            <a:pPr lvl="1"/>
            <a:r>
              <a:rPr lang="en-US" dirty="0" smtClean="0"/>
              <a:t>Reduce the number of components if you feel you are implementing functionality that you were not asked for</a:t>
            </a:r>
          </a:p>
          <a:p>
            <a:pPr lvl="1"/>
            <a:r>
              <a:rPr lang="en-US" dirty="0" smtClean="0"/>
              <a:t>80-20 rule gets applied a lot in the industry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19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Encapsulate functions that can be used for a common </a:t>
            </a:r>
            <a:r>
              <a:rPr lang="en-US" dirty="0" smtClean="0"/>
              <a:t>purpose</a:t>
            </a:r>
            <a:endParaRPr lang="en-US" dirty="0" smtClean="0"/>
          </a:p>
          <a:p>
            <a:r>
              <a:rPr lang="en-US" dirty="0" smtClean="0"/>
              <a:t>bankAccount.py</a:t>
            </a:r>
            <a:endParaRPr lang="en-US" dirty="0" smtClean="0"/>
          </a:p>
          <a:p>
            <a:r>
              <a:rPr lang="en-US" dirty="0" smtClean="0"/>
              <a:t>Classes implicitly apply the principles of abstraction and information hiding</a:t>
            </a:r>
          </a:p>
          <a:p>
            <a:pPr lvl="1"/>
            <a:r>
              <a:rPr lang="en-US" dirty="0" smtClean="0"/>
              <a:t>The user of the bank account class does not need to know how balance is being maintained</a:t>
            </a:r>
          </a:p>
          <a:p>
            <a:pPr lvl="1"/>
            <a:r>
              <a:rPr lang="en-US" dirty="0" smtClean="0"/>
              <a:t>Just get a handle to the class and use the deposit and withdrawal functions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009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/>
              </a:rPr>
              <a:t>BankAccount</a:t>
            </a:r>
            <a:r>
              <a:rPr lang="en-US" b="1" dirty="0">
                <a:solidFill>
                  <a:srgbClr val="000080"/>
                </a:solidFill>
                <a:latin typeface="Courier New"/>
              </a:rPr>
              <a:t>(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object</a:t>
            </a:r>
            <a:r>
              <a:rPr lang="en-US" b="1" dirty="0">
                <a:solidFill>
                  <a:srgbClr val="000080"/>
                </a:solidFill>
                <a:latin typeface="Courier New"/>
              </a:rPr>
              <a:t>):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00FF"/>
                </a:solidFill>
                <a:latin typeface="Courier New"/>
              </a:rPr>
              <a:t>  </a:t>
            </a:r>
            <a:r>
              <a:rPr lang="en-US" b="1" dirty="0" err="1" smtClean="0">
                <a:solidFill>
                  <a:srgbClr val="0000FF"/>
                </a:solidFill>
                <a:latin typeface="Courier New"/>
              </a:rPr>
              <a:t>def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>
                <a:solidFill>
                  <a:srgbClr val="FF00FF"/>
                </a:solidFill>
                <a:latin typeface="Courier New"/>
              </a:rPr>
              <a:t>__</a:t>
            </a:r>
            <a:r>
              <a:rPr lang="en-US" dirty="0" err="1">
                <a:solidFill>
                  <a:srgbClr val="FF00FF"/>
                </a:solidFill>
                <a:latin typeface="Courier New"/>
              </a:rPr>
              <a:t>init</a:t>
            </a:r>
            <a:r>
              <a:rPr lang="en-US" dirty="0">
                <a:solidFill>
                  <a:srgbClr val="FF00FF"/>
                </a:solidFill>
                <a:latin typeface="Courier New"/>
              </a:rPr>
              <a:t>__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urier New"/>
              </a:rPr>
              <a:t>(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self</a:t>
            </a:r>
            <a:r>
              <a:rPr lang="en-US" b="1" dirty="0">
                <a:solidFill>
                  <a:srgbClr val="000080"/>
                </a:solidFill>
                <a:latin typeface="Courier New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initBalance</a:t>
            </a:r>
            <a:r>
              <a:rPr lang="en-US" b="1" dirty="0">
                <a:solidFill>
                  <a:srgbClr val="000080"/>
                </a:solidFill>
                <a:latin typeface="Courier New"/>
              </a:rPr>
              <a:t>):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                        	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self</a:t>
            </a:r>
            <a:r>
              <a:rPr lang="en-US" b="1" dirty="0" err="1" smtClean="0">
                <a:solidFill>
                  <a:srgbClr val="000080"/>
                </a:solidFill>
                <a:latin typeface="Courier New"/>
              </a:rPr>
              <a:t>.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balance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urier New"/>
              </a:rPr>
              <a:t>=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initBalance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Courier New"/>
              </a:rPr>
              <a:t>def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>
                <a:solidFill>
                  <a:srgbClr val="FF00FF"/>
                </a:solidFill>
                <a:latin typeface="Courier New"/>
              </a:rPr>
              <a:t>deposit</a:t>
            </a:r>
            <a:r>
              <a:rPr lang="en-US" b="1" dirty="0">
                <a:solidFill>
                  <a:srgbClr val="000080"/>
                </a:solidFill>
                <a:latin typeface="Courier New"/>
              </a:rPr>
              <a:t>(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self</a:t>
            </a:r>
            <a:r>
              <a:rPr lang="en-US" b="1" dirty="0">
                <a:solidFill>
                  <a:srgbClr val="000080"/>
                </a:solidFill>
                <a:latin typeface="Courier New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amount</a:t>
            </a:r>
            <a:r>
              <a:rPr lang="en-US" b="1" dirty="0">
                <a:solidFill>
                  <a:srgbClr val="000080"/>
                </a:solidFill>
                <a:latin typeface="Courier New"/>
              </a:rPr>
              <a:t>):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self</a:t>
            </a:r>
            <a:r>
              <a:rPr lang="en-US" b="1" dirty="0" err="1" smtClean="0">
                <a:solidFill>
                  <a:srgbClr val="000080"/>
                </a:solidFill>
                <a:latin typeface="Courier New"/>
              </a:rPr>
              <a:t>.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balance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urier New"/>
              </a:rPr>
              <a:t>+=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amount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572000" y="1905000"/>
            <a:ext cx="2133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909515" y="1720334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Parent class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685800" y="3276600"/>
            <a:ext cx="381000" cy="1676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85800" y="2362200"/>
            <a:ext cx="190500" cy="2590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8600" y="4953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01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an instance of the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class definition by itself does not create an instance of the class</a:t>
            </a:r>
          </a:p>
          <a:p>
            <a:r>
              <a:rPr lang="en-US" dirty="0" err="1" smtClean="0"/>
              <a:t>myFirstAccount</a:t>
            </a:r>
            <a:r>
              <a:rPr lang="en-US" dirty="0" smtClean="0"/>
              <a:t> = </a:t>
            </a:r>
            <a:r>
              <a:rPr lang="en-US" dirty="0" err="1" smtClean="0"/>
              <a:t>BankAccount</a:t>
            </a:r>
            <a:r>
              <a:rPr lang="en-US" dirty="0" smtClean="0"/>
              <a:t>()</a:t>
            </a:r>
          </a:p>
          <a:p>
            <a:endParaRPr lang="en-US" dirty="0"/>
          </a:p>
          <a:p>
            <a:r>
              <a:rPr lang="en-US" dirty="0" smtClean="0"/>
              <a:t>For those of you with some java background, there is no ‘new’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9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class method looks very </a:t>
            </a:r>
            <a:r>
              <a:rPr lang="en-US" dirty="0" err="1" smtClean="0"/>
              <a:t>very</a:t>
            </a:r>
            <a:r>
              <a:rPr lang="en-US" dirty="0" smtClean="0"/>
              <a:t> much like a regular function</a:t>
            </a:r>
          </a:p>
          <a:p>
            <a:r>
              <a:rPr lang="en-US" b="1" dirty="0" smtClean="0"/>
              <a:t>The first argument HAS to be ‘self’</a:t>
            </a:r>
          </a:p>
          <a:p>
            <a:r>
              <a:rPr lang="en-US" dirty="0" smtClean="0"/>
              <a:t>Calling methods within other methods</a:t>
            </a:r>
          </a:p>
          <a:p>
            <a:pPr lvl="1"/>
            <a:r>
              <a:rPr lang="en-US" dirty="0" smtClean="0"/>
              <a:t>We have to always refer to which object we are calling the method on</a:t>
            </a:r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r>
              <a:rPr lang="en-US" dirty="0"/>
              <a:t> </a:t>
            </a:r>
            <a:r>
              <a:rPr lang="en-US" dirty="0" err="1"/>
              <a:t>def</a:t>
            </a:r>
            <a:r>
              <a:rPr lang="en-US" dirty="0"/>
              <a:t> transfer (self, amount, </a:t>
            </a:r>
            <a:r>
              <a:rPr lang="en-US" dirty="0" err="1"/>
              <a:t>toAccount</a:t>
            </a:r>
            <a:r>
              <a:rPr lang="en-US" dirty="0"/>
              <a:t>):</a:t>
            </a:r>
          </a:p>
          <a:p>
            <a:pPr marL="274320" lvl="1" indent="0">
              <a:buNone/>
            </a:pPr>
            <a:r>
              <a:rPr lang="en-US" dirty="0"/>
              <a:t>        </a:t>
            </a:r>
            <a:r>
              <a:rPr lang="en-US" dirty="0" err="1"/>
              <a:t>self.withdraw</a:t>
            </a:r>
            <a:r>
              <a:rPr lang="en-US" dirty="0"/>
              <a:t>(amount)</a:t>
            </a:r>
          </a:p>
          <a:p>
            <a:pPr marL="274320" lvl="1" indent="0">
              <a:buNone/>
            </a:pPr>
            <a:r>
              <a:rPr lang="en-US" dirty="0"/>
              <a:t>        </a:t>
            </a:r>
            <a:r>
              <a:rPr lang="en-US" dirty="0" err="1"/>
              <a:t>toAccount.deposit</a:t>
            </a:r>
            <a:r>
              <a:rPr lang="en-US" dirty="0"/>
              <a:t>(amount</a:t>
            </a:r>
            <a:r>
              <a:rPr lang="en-US" dirty="0" smtClean="0"/>
              <a:t>)</a:t>
            </a:r>
          </a:p>
          <a:p>
            <a:pPr marL="27432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21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time we are seeing the __&lt;function name&gt;__ convention</a:t>
            </a:r>
          </a:p>
          <a:p>
            <a:r>
              <a:rPr lang="en-US" dirty="0" smtClean="0"/>
              <a:t>Python uses this when we have functions that are used behind the </a:t>
            </a:r>
            <a:r>
              <a:rPr lang="en-US" dirty="0" smtClean="0"/>
              <a:t>scenes</a:t>
            </a:r>
            <a:endParaRPr lang="en-US" dirty="0"/>
          </a:p>
          <a:p>
            <a:r>
              <a:rPr lang="en-US" smtClean="0"/>
              <a:t>You can’t  </a:t>
            </a:r>
            <a:r>
              <a:rPr lang="en-US" dirty="0" smtClean="0"/>
              <a:t>have multiple constructors</a:t>
            </a:r>
          </a:p>
          <a:p>
            <a:r>
              <a:rPr lang="en-US" dirty="0" smtClean="0"/>
              <a:t>You can choose to not have a constructor</a:t>
            </a:r>
          </a:p>
        </p:txBody>
      </p:sp>
    </p:spTree>
    <p:extLst>
      <p:ext uri="{BB962C8B-B14F-4D97-AF65-F5344CB8AC3E}">
        <p14:creationId xmlns:p14="http://schemas.microsoft.com/office/powerpoint/2010/main" val="406493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59084</TotalTime>
  <Words>835</Words>
  <Application>Microsoft Office PowerPoint</Application>
  <PresentationFormat>On-screen Show (4:3)</PresentationFormat>
  <Paragraphs>116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Clarity</vt:lpstr>
      <vt:lpstr>CIT 590</vt:lpstr>
      <vt:lpstr>Agenda</vt:lpstr>
      <vt:lpstr>DRY</vt:lpstr>
      <vt:lpstr>Other buzzwords that do apply ….</vt:lpstr>
      <vt:lpstr>Classes</vt:lpstr>
      <vt:lpstr>Class definition</vt:lpstr>
      <vt:lpstr>Creating an instance of the class</vt:lpstr>
      <vt:lpstr>Methods</vt:lpstr>
      <vt:lpstr>Constructors </vt:lpstr>
      <vt:lpstr>Raising and recovering from exceptions</vt:lpstr>
      <vt:lpstr>Objects are references =&gt; be careful</vt:lpstr>
      <vt:lpstr>How to print out an object</vt:lpstr>
      <vt:lpstr>Accessing the data fields  </vt:lpstr>
      <vt:lpstr>Inheritance</vt:lpstr>
      <vt:lpstr>self</vt:lpstr>
      <vt:lpstr>Inbuilt functions to help explore inheritance</vt:lpstr>
      <vt:lpstr>The is-a versus has-a concept</vt:lpstr>
      <vt:lpstr>But do I really need a class?</vt:lpstr>
      <vt:lpstr>Misc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291</cp:revision>
  <dcterms:created xsi:type="dcterms:W3CDTF">2006-08-16T00:00:00Z</dcterms:created>
  <dcterms:modified xsi:type="dcterms:W3CDTF">2013-09-30T20:53:57Z</dcterms:modified>
</cp:coreProperties>
</file>