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317" r:id="rId4"/>
    <p:sldId id="314" r:id="rId5"/>
    <p:sldId id="315" r:id="rId6"/>
    <p:sldId id="308" r:id="rId7"/>
    <p:sldId id="309" r:id="rId8"/>
    <p:sldId id="312" r:id="rId9"/>
    <p:sldId id="310" r:id="rId10"/>
    <p:sldId id="318" r:id="rId11"/>
    <p:sldId id="313" r:id="rId12"/>
    <p:sldId id="311" r:id="rId13"/>
    <p:sldId id="30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7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.upenn.edu/~matuszek/cit590-2013/Pages/programming-hints.html" TargetMode="External"/><Relationship Id="rId2" Type="http://schemas.openxmlformats.org/officeDocument/2006/relationships/hyperlink" Target="http://www.cis.upenn.edu/~matuszek/cit590-2013/Pages/style-rul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ynamicdrive.com/dynamicindex12/towerhanoi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recurrences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informal method. Real proofs will be done by induction or using some theorems.</a:t>
            </a:r>
          </a:p>
          <a:p>
            <a:r>
              <a:rPr lang="en-US" dirty="0" smtClean="0"/>
              <a:t>But, you can usually get a good ‘feel’ for the complexity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Sum of elements of a 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T(n) = T(n-1) + k, because we can assume it takes some small constant unit </a:t>
            </a:r>
            <a:r>
              <a:rPr lang="en-US" smtClean="0"/>
              <a:t>of time to add 2 numbers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the recurrence for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M(n) = Move n-1 disc to the extra tower, move the biggest disc to the destination tower, move the n-1 discs from the extra tower to the destination tower.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M(n) = M(n-1) + 1 + M(n-1) = 2M(n-1) + 1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= 2(2M(n-2) + 1) + 1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= 4M(n-2) + 2 + 1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= 4 (2M(n-3) + 1) + 2 + 1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= 8M(n-3) + 4 + 2 + 1</a:t>
            </a:r>
          </a:p>
          <a:p>
            <a:pPr marL="0" indent="0">
              <a:buNone/>
            </a:pPr>
            <a:r>
              <a:rPr lang="en-US" dirty="0" smtClean="0"/>
              <a:t>So the number of moves is following the series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 + 2 + 4 + 8 + …+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which is bounded by 2</a:t>
            </a:r>
            <a:r>
              <a:rPr lang="en-US" baseline="30000" dirty="0" smtClean="0"/>
              <a:t>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all permutations of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the first character of the string</a:t>
            </a:r>
          </a:p>
          <a:p>
            <a:r>
              <a:rPr lang="en-US" dirty="0" smtClean="0"/>
              <a:t>Make permutations from all the other characters</a:t>
            </a:r>
          </a:p>
          <a:p>
            <a:r>
              <a:rPr lang="en-US" dirty="0" smtClean="0"/>
              <a:t>Now put the first character in all possible places for each of the permutations of the ‘n-1’ characters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growth with things like Fibonacci, towers of Hanoi, permutation </a:t>
            </a:r>
            <a:r>
              <a:rPr lang="en-US" dirty="0" smtClean="0"/>
              <a:t>printing</a:t>
            </a:r>
          </a:p>
          <a:p>
            <a:r>
              <a:rPr lang="en-US" dirty="0" smtClean="0"/>
              <a:t>Write base cases first</a:t>
            </a:r>
          </a:p>
          <a:p>
            <a:pPr lvl="1"/>
            <a:r>
              <a:rPr lang="en-US" dirty="0" smtClean="0"/>
              <a:t>In fact if you are doing TDD, why not write these as your first test cases!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29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r>
              <a:rPr lang="en-US" smtClean="0"/>
              <a:t>‘rules’</a:t>
            </a:r>
          </a:p>
          <a:p>
            <a:r>
              <a:rPr lang="en-US" dirty="0" smtClean="0"/>
              <a:t>More on recursion</a:t>
            </a:r>
          </a:p>
          <a:p>
            <a:r>
              <a:rPr lang="en-US" dirty="0" smtClean="0"/>
              <a:t>Divide and conquer</a:t>
            </a:r>
            <a:endParaRPr lang="en-US" dirty="0"/>
          </a:p>
          <a:p>
            <a:r>
              <a:rPr lang="en-US" dirty="0" smtClean="0"/>
              <a:t>Some thoughts on running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r>
              <a:rPr lang="en-US" dirty="0" smtClean="0"/>
              <a:t>‘rules’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matuszek/cit590-2013/Pages/style-rules.html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http://www.cis.upenn.edu/~</a:t>
            </a:r>
            <a:r>
              <a:rPr lang="en-US" dirty="0" smtClean="0">
                <a:hlinkClick r:id="rId3"/>
              </a:rPr>
              <a:t>matuszek/cit590-2013/Pages/programming-hints.html</a:t>
            </a:r>
            <a:endParaRPr lang="en-US" dirty="0" smtClean="0"/>
          </a:p>
          <a:p>
            <a:r>
              <a:rPr lang="en-US" dirty="0" smtClean="0"/>
              <a:t>Before submitting your assignments, go through a code review process with your partner. </a:t>
            </a:r>
          </a:p>
          <a:p>
            <a:pPr lvl="1"/>
            <a:r>
              <a:rPr lang="en-US" dirty="0" smtClean="0"/>
              <a:t>Ideally, look at the same large screen</a:t>
            </a:r>
          </a:p>
          <a:p>
            <a:pPr lvl="1"/>
            <a:r>
              <a:rPr lang="en-US" dirty="0" smtClean="0"/>
              <a:t>Skype/</a:t>
            </a:r>
            <a:r>
              <a:rPr lang="en-US" dirty="0" err="1" smtClean="0"/>
              <a:t>Facetime</a:t>
            </a:r>
            <a:r>
              <a:rPr lang="en-US" dirty="0" smtClean="0"/>
              <a:t>/other communication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8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yourself one question ‘Does solving a smaller problem help me solve the bigger one’</a:t>
            </a:r>
          </a:p>
          <a:p>
            <a:r>
              <a:rPr lang="en-US" dirty="0" smtClean="0"/>
              <a:t>Lists are naturally recursive</a:t>
            </a:r>
          </a:p>
          <a:p>
            <a:pPr lvl="1"/>
            <a:r>
              <a:rPr lang="en-US" dirty="0" smtClean="0"/>
              <a:t>A list of n elements contains in it a list of n-1 elements</a:t>
            </a:r>
          </a:p>
          <a:p>
            <a:pPr lvl="1"/>
            <a:r>
              <a:rPr lang="en-US" dirty="0" smtClean="0"/>
              <a:t>Python makes extraction of portions of the list super easy</a:t>
            </a:r>
          </a:p>
        </p:txBody>
      </p:sp>
    </p:spTree>
    <p:extLst>
      <p:ext uri="{BB962C8B-B14F-4D97-AF65-F5344CB8AC3E}">
        <p14:creationId xmlns:p14="http://schemas.microsoft.com/office/powerpoint/2010/main" val="21746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recursion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 of elements of a list</a:t>
            </a:r>
          </a:p>
          <a:p>
            <a:r>
              <a:rPr lang="en-US" dirty="0" smtClean="0"/>
              <a:t>Finding max of a list</a:t>
            </a:r>
          </a:p>
          <a:p>
            <a:r>
              <a:rPr lang="en-US" dirty="0" smtClean="0"/>
              <a:t>Replicate  - I want to initialize a list with repeats of a certain number</a:t>
            </a:r>
          </a:p>
        </p:txBody>
      </p:sp>
    </p:spTree>
    <p:extLst>
      <p:ext uri="{BB962C8B-B14F-4D97-AF65-F5344CB8AC3E}">
        <p14:creationId xmlns:p14="http://schemas.microsoft.com/office/powerpoint/2010/main" val="25464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the problem into smaller problem with (usually) similar structure</a:t>
            </a:r>
          </a:p>
          <a:p>
            <a:r>
              <a:rPr lang="en-US" dirty="0" smtClean="0"/>
              <a:t>Solve the smaller problems</a:t>
            </a:r>
          </a:p>
          <a:p>
            <a:r>
              <a:rPr lang="en-US" dirty="0" smtClean="0"/>
              <a:t>Now aggregate/rollup the smaller solutions to get the solution to the original problem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Classic divide and conquer = </a:t>
            </a:r>
            <a:r>
              <a:rPr lang="en-US" dirty="0" err="1" smtClean="0"/>
              <a:t>mergesort</a:t>
            </a:r>
            <a:endParaRPr lang="en-US" dirty="0" smtClean="0"/>
          </a:p>
          <a:p>
            <a:r>
              <a:rPr lang="en-US" dirty="0" smtClean="0"/>
              <a:t>Sort a list</a:t>
            </a:r>
          </a:p>
          <a:p>
            <a:r>
              <a:rPr lang="en-US" dirty="0" smtClean="0"/>
              <a:t>If I divide the list into 2 halves and sort each half does that help?</a:t>
            </a:r>
          </a:p>
          <a:p>
            <a:r>
              <a:rPr lang="en-US" dirty="0" smtClean="0"/>
              <a:t>2 sorted lists can be merged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600200"/>
            <a:ext cx="9144000" cy="4876800"/>
          </a:xfrm>
        </p:spPr>
        <p:txBody>
          <a:bodyPr>
            <a:normAutofit/>
          </a:bodyPr>
          <a:lstStyle/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i="1" dirty="0">
                <a:solidFill>
                  <a:srgbClr val="808080"/>
                </a:solidFill>
                <a:latin typeface="Courier New"/>
              </a:rPr>
              <a:t>#sorting example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 err="1">
                <a:solidFill>
                  <a:srgbClr val="FF7700"/>
                </a:solidFill>
                <a:latin typeface="Courier New"/>
              </a:rPr>
              <a:t>def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mergeSort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#base case/ simple case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if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== 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0</a:t>
            </a:r>
            <a:r>
              <a:rPr lang="en-US" dirty="0">
                <a:latin typeface="Courier New"/>
              </a:rPr>
              <a:t> 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or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 == 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1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return</a:t>
            </a:r>
            <a:r>
              <a:rPr lang="en-US" dirty="0">
                <a:latin typeface="Courier New"/>
              </a:rPr>
              <a:t> a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else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#divide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dirty="0" err="1">
                <a:latin typeface="Courier New"/>
              </a:rPr>
              <a:t>firstHalf</a:t>
            </a:r>
            <a:r>
              <a:rPr lang="en-US" dirty="0">
                <a:latin typeface="Courier New"/>
              </a:rPr>
              <a:t> </a:t>
            </a:r>
            <a:r>
              <a:rPr lang="en-US" dirty="0" smtClean="0">
                <a:latin typeface="Courier New"/>
              </a:rPr>
              <a:t>=</a:t>
            </a:r>
            <a:r>
              <a:rPr lang="en-US" dirty="0" err="1" smtClean="0">
                <a:latin typeface="Courier New"/>
              </a:rPr>
              <a:t>mergeSort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>
                <a:latin typeface="Courier New"/>
              </a:rPr>
              <a:t>: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/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dirty="0" err="1" smtClean="0">
                <a:latin typeface="Courier New"/>
              </a:rPr>
              <a:t>secondHalf</a:t>
            </a:r>
            <a:r>
              <a:rPr lang="en-US" dirty="0" smtClean="0">
                <a:latin typeface="Courier New"/>
              </a:rPr>
              <a:t>=</a:t>
            </a:r>
            <a:r>
              <a:rPr lang="en-US" dirty="0" err="1" smtClean="0">
                <a:latin typeface="Courier New"/>
              </a:rPr>
              <a:t>mergeSort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 err="1" smtClean="0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/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2</a:t>
            </a:r>
            <a:r>
              <a:rPr lang="en-US" dirty="0"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#and conquer!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</a:t>
            </a:r>
            <a:r>
              <a:rPr lang="en-US" b="1" dirty="0" smtClean="0">
                <a:solidFill>
                  <a:srgbClr val="FF7700"/>
                </a:solidFill>
                <a:latin typeface="Courier New"/>
              </a:rPr>
              <a:t>return </a:t>
            </a:r>
            <a:r>
              <a:rPr lang="en-US" dirty="0" smtClean="0">
                <a:latin typeface="Courier New"/>
              </a:rPr>
              <a:t>merge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latin typeface="Courier New"/>
              </a:rPr>
              <a:t>firstHalf,secondHalf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endParaRPr lang="en-US" dirty="0">
              <a:latin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 larger sorted array from 2 smaller sorted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0" y="533400"/>
            <a:ext cx="100584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Towers of Hanoi (and complexity of recursion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recursion problem involving 3 towers and discs of different sizes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www.dynamicdrive.com/dynamicindex12/towerhanoi.htm</a:t>
            </a:r>
            <a:endParaRPr lang="en-US" dirty="0" smtClean="0"/>
          </a:p>
          <a:p>
            <a:r>
              <a:rPr lang="en-US" dirty="0" smtClean="0"/>
              <a:t>The recursive solution involves </a:t>
            </a:r>
            <a:r>
              <a:rPr lang="en-US" dirty="0" err="1" smtClean="0"/>
              <a:t>recursing</a:t>
            </a:r>
            <a:r>
              <a:rPr lang="en-US" dirty="0" smtClean="0"/>
              <a:t> on the largest disc’s movement</a:t>
            </a:r>
          </a:p>
          <a:p>
            <a:r>
              <a:rPr lang="en-US" dirty="0" smtClean="0"/>
              <a:t>Show how this problem is exponential in nature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84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71082</TotalTime>
  <Words>514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Agenda</vt:lpstr>
      <vt:lpstr>Style ‘rules’</vt:lpstr>
      <vt:lpstr>Recursion</vt:lpstr>
      <vt:lpstr>List recursion examples</vt:lpstr>
      <vt:lpstr>Divide and Conquer</vt:lpstr>
      <vt:lpstr>mergesort</vt:lpstr>
      <vt:lpstr>Merge</vt:lpstr>
      <vt:lpstr>Towers of Hanoi (and complexity of recursion)</vt:lpstr>
      <vt:lpstr>How to solve recurrences</vt:lpstr>
      <vt:lpstr>Solving the recurrence for Towers of Hanoi</vt:lpstr>
      <vt:lpstr>Getting all permutations of a string</vt:lpstr>
      <vt:lpstr>Caution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232</cp:revision>
  <dcterms:created xsi:type="dcterms:W3CDTF">2006-08-16T00:00:00Z</dcterms:created>
  <dcterms:modified xsi:type="dcterms:W3CDTF">2013-09-23T18:34:22Z</dcterms:modified>
</cp:coreProperties>
</file>