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85" r:id="rId3"/>
    <p:sldId id="300" r:id="rId4"/>
    <p:sldId id="301" r:id="rId5"/>
    <p:sldId id="309" r:id="rId6"/>
    <p:sldId id="308" r:id="rId7"/>
    <p:sldId id="310" r:id="rId8"/>
    <p:sldId id="313" r:id="rId9"/>
    <p:sldId id="315" r:id="rId10"/>
    <p:sldId id="314" r:id="rId11"/>
    <p:sldId id="299" r:id="rId12"/>
    <p:sldId id="306" r:id="rId13"/>
    <p:sldId id="302" r:id="rId14"/>
    <p:sldId id="303" r:id="rId15"/>
    <p:sldId id="304" r:id="rId16"/>
    <p:sldId id="30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23" autoAdjust="0"/>
  </p:normalViewPr>
  <p:slideViewPr>
    <p:cSldViewPr>
      <p:cViewPr varScale="1">
        <p:scale>
          <a:sx n="129" d="100"/>
          <a:sy n="129" d="100"/>
        </p:scale>
        <p:origin x="-197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9/16/2013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c2.com/cgi/wiki?TestDrivenDevelopme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alientblue.com/blog/?p=2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CIT 590</a:t>
            </a:r>
            <a:endParaRPr lang="en-US" dirty="0"/>
          </a:p>
        </p:txBody>
      </p:sp>
      <p:sp>
        <p:nvSpPr>
          <p:cNvPr id="3" name="Subtitle 2"/>
          <p:cNvSpPr>
            <a:spLocks noGrp="1"/>
          </p:cNvSpPr>
          <p:nvPr>
            <p:ph type="subTitle" idx="1"/>
          </p:nvPr>
        </p:nvSpPr>
        <p:spPr/>
        <p:txBody>
          <a:bodyPr/>
          <a:lstStyle/>
          <a:p>
            <a:r>
              <a:rPr lang="en-US" dirty="0" smtClean="0"/>
              <a:t>Unit testing</a:t>
            </a:r>
          </a:p>
        </p:txBody>
      </p:sp>
    </p:spTree>
    <p:extLst>
      <p:ext uri="{BB962C8B-B14F-4D97-AF65-F5344CB8AC3E}">
        <p14:creationId xmlns:p14="http://schemas.microsoft.com/office/powerpoint/2010/main" val="3176943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reviews</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4800"/>
            <a:ext cx="8077200" cy="6461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81000" y="3962400"/>
            <a:ext cx="1371600" cy="1754326"/>
          </a:xfrm>
          <a:prstGeom prst="rect">
            <a:avLst/>
          </a:prstGeom>
          <a:noFill/>
        </p:spPr>
        <p:txBody>
          <a:bodyPr wrap="square" rtlCol="0">
            <a:spAutoFit/>
          </a:bodyPr>
          <a:lstStyle/>
          <a:p>
            <a:r>
              <a:rPr lang="en-US" dirty="0" smtClean="0"/>
              <a:t>Crucible.</a:t>
            </a:r>
          </a:p>
          <a:p>
            <a:r>
              <a:rPr lang="en-US" dirty="0" smtClean="0"/>
              <a:t>One of the many tools used for online code reviews</a:t>
            </a:r>
            <a:endParaRPr lang="en-US" dirty="0"/>
          </a:p>
        </p:txBody>
      </p:sp>
    </p:spTree>
    <p:extLst>
      <p:ext uri="{BB962C8B-B14F-4D97-AF65-F5344CB8AC3E}">
        <p14:creationId xmlns:p14="http://schemas.microsoft.com/office/powerpoint/2010/main" val="49158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tests?</a:t>
            </a:r>
            <a:endParaRPr lang="en-US" dirty="0"/>
          </a:p>
        </p:txBody>
      </p:sp>
      <p:sp>
        <p:nvSpPr>
          <p:cNvPr id="3" name="Content Placeholder 2"/>
          <p:cNvSpPr>
            <a:spLocks noGrp="1"/>
          </p:cNvSpPr>
          <p:nvPr>
            <p:ph idx="1"/>
          </p:nvPr>
        </p:nvSpPr>
        <p:spPr/>
        <p:txBody>
          <a:bodyPr/>
          <a:lstStyle/>
          <a:p>
            <a:r>
              <a:rPr lang="en-US" dirty="0" smtClean="0"/>
              <a:t>Test out a typical example – some call this the smoke test. You really expect this one to pass.</a:t>
            </a:r>
          </a:p>
          <a:p>
            <a:r>
              <a:rPr lang="en-US" dirty="0" smtClean="0"/>
              <a:t>Test out examples at the extreme ends of the input spectrum – empty list, large numbers </a:t>
            </a:r>
            <a:r>
              <a:rPr lang="en-US" dirty="0" err="1" smtClean="0"/>
              <a:t>etc</a:t>
            </a:r>
            <a:endParaRPr lang="en-US" dirty="0" smtClean="0"/>
          </a:p>
          <a:p>
            <a:r>
              <a:rPr lang="en-US" dirty="0" smtClean="0"/>
              <a:t>But there </a:t>
            </a:r>
            <a:r>
              <a:rPr lang="en-US" dirty="0" smtClean="0"/>
              <a:t>will/might </a:t>
            </a:r>
            <a:r>
              <a:rPr lang="en-US" dirty="0" smtClean="0"/>
              <a:t>still be </a:t>
            </a:r>
            <a:r>
              <a:rPr lang="en-US" dirty="0" smtClean="0"/>
              <a:t>bugs</a:t>
            </a:r>
          </a:p>
          <a:p>
            <a:pPr lvl="1"/>
            <a:r>
              <a:rPr lang="en-US" dirty="0" smtClean="0"/>
              <a:t>If you hit a bug – begin the fix by adding a unit test case for it</a:t>
            </a:r>
          </a:p>
          <a:p>
            <a:pPr lvl="1"/>
            <a:r>
              <a:rPr lang="en-US" dirty="0" smtClean="0"/>
              <a:t>Code until unit test passes</a:t>
            </a:r>
          </a:p>
          <a:p>
            <a:pPr lvl="1"/>
            <a:r>
              <a:rPr lang="en-US" dirty="0" smtClean="0"/>
              <a:t>Now run the whole program and ensure things pass</a:t>
            </a:r>
            <a:endParaRPr lang="en-US" dirty="0" smtClean="0"/>
          </a:p>
        </p:txBody>
      </p:sp>
    </p:spTree>
    <p:extLst>
      <p:ext uri="{BB962C8B-B14F-4D97-AF65-F5344CB8AC3E}">
        <p14:creationId xmlns:p14="http://schemas.microsoft.com/office/powerpoint/2010/main" val="2976645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Hands on example of TDD</a:t>
            </a:r>
            <a:endParaRPr lang="en-US" dirty="0"/>
          </a:p>
        </p:txBody>
      </p:sp>
      <p:sp>
        <p:nvSpPr>
          <p:cNvPr id="3" name="Content Placeholder 2"/>
          <p:cNvSpPr>
            <a:spLocks noGrp="1"/>
          </p:cNvSpPr>
          <p:nvPr>
            <p:ph idx="1"/>
          </p:nvPr>
        </p:nvSpPr>
        <p:spPr/>
        <p:txBody>
          <a:bodyPr/>
          <a:lstStyle/>
          <a:p>
            <a:r>
              <a:rPr lang="en-US" dirty="0" smtClean="0"/>
              <a:t>Quadratic equation solver</a:t>
            </a:r>
          </a:p>
          <a:p>
            <a:r>
              <a:rPr lang="en-US" dirty="0" smtClean="0"/>
              <a:t>mathOps.py and testMath.py (in case I mess up </a:t>
            </a: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32798582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for writing tests</a:t>
            </a:r>
            <a:endParaRPr lang="en-US" dirty="0"/>
          </a:p>
        </p:txBody>
      </p:sp>
      <p:sp>
        <p:nvSpPr>
          <p:cNvPr id="3" name="Content Placeholder 2"/>
          <p:cNvSpPr>
            <a:spLocks noGrp="1"/>
          </p:cNvSpPr>
          <p:nvPr>
            <p:ph idx="1"/>
          </p:nvPr>
        </p:nvSpPr>
        <p:spPr/>
        <p:txBody>
          <a:bodyPr/>
          <a:lstStyle/>
          <a:p>
            <a:r>
              <a:rPr lang="en-US" dirty="0"/>
              <a:t>The name of a test method must start with the letters 'test', otherwise it will be ignored. This is so that you can write "helper" methods you can call from your tests, but are not directly called by the test framework. </a:t>
            </a:r>
            <a:endParaRPr lang="en-US" dirty="0" smtClean="0"/>
          </a:p>
          <a:p>
            <a:r>
              <a:rPr lang="en-US" dirty="0" smtClean="0"/>
              <a:t>Every </a:t>
            </a:r>
            <a:r>
              <a:rPr lang="en-US" dirty="0"/>
              <a:t>test method must have exactly one parameter, </a:t>
            </a:r>
            <a:r>
              <a:rPr lang="en-US" dirty="0" smtClean="0"/>
              <a:t>self.</a:t>
            </a:r>
          </a:p>
          <a:p>
            <a:r>
              <a:rPr lang="en-US" dirty="0" smtClean="0"/>
              <a:t>You </a:t>
            </a:r>
            <a:r>
              <a:rPr lang="en-US" dirty="0"/>
              <a:t>must put 'self.' in front of every built-in assertion method you </a:t>
            </a:r>
            <a:r>
              <a:rPr lang="en-US" dirty="0" smtClean="0"/>
              <a:t>call.</a:t>
            </a:r>
          </a:p>
          <a:p>
            <a:r>
              <a:rPr lang="en-US" dirty="0" smtClean="0"/>
              <a:t>The </a:t>
            </a:r>
            <a:r>
              <a:rPr lang="en-US" dirty="0"/>
              <a:t>tests must be independent of one another, because they may be run in any order. </a:t>
            </a:r>
            <a:r>
              <a:rPr lang="en-US" b="1" dirty="0"/>
              <a:t>Do not</a:t>
            </a:r>
            <a:r>
              <a:rPr lang="en-US" dirty="0"/>
              <a:t> assume they will be executed in the order they occur in the program</a:t>
            </a:r>
          </a:p>
        </p:txBody>
      </p:sp>
    </p:spTree>
    <p:extLst>
      <p:ext uri="{BB962C8B-B14F-4D97-AF65-F5344CB8AC3E}">
        <p14:creationId xmlns:p14="http://schemas.microsoft.com/office/powerpoint/2010/main" val="1302581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I test for within a test</a:t>
            </a:r>
            <a:endParaRPr lang="en-US" dirty="0"/>
          </a:p>
        </p:txBody>
      </p:sp>
      <p:sp>
        <p:nvSpPr>
          <p:cNvPr id="3" name="Content Placeholder 2"/>
          <p:cNvSpPr>
            <a:spLocks noGrp="1"/>
          </p:cNvSpPr>
          <p:nvPr>
            <p:ph idx="1"/>
          </p:nvPr>
        </p:nvSpPr>
        <p:spPr/>
        <p:txBody>
          <a:bodyPr>
            <a:normAutofit fontScale="70000" lnSpcReduction="20000"/>
          </a:bodyPr>
          <a:lstStyle/>
          <a:p>
            <a:r>
              <a:rPr lang="en-US" b="1" dirty="0" err="1"/>
              <a:t>self.assertEqual</a:t>
            </a:r>
            <a:r>
              <a:rPr lang="en-US" b="1" dirty="0"/>
              <a:t>(</a:t>
            </a:r>
            <a:r>
              <a:rPr lang="en-US" b="1" i="1" dirty="0" err="1"/>
              <a:t>expectedResult</a:t>
            </a:r>
            <a:r>
              <a:rPr lang="en-US" b="1" dirty="0"/>
              <a:t>, </a:t>
            </a:r>
            <a:r>
              <a:rPr lang="en-US" b="1" i="1" dirty="0" err="1"/>
              <a:t>actualResult</a:t>
            </a:r>
            <a:r>
              <a:rPr lang="en-US" b="1" dirty="0"/>
              <a:t>, </a:t>
            </a:r>
            <a:r>
              <a:rPr lang="en-US" b="1" i="1" dirty="0"/>
              <a:t>[message]</a:t>
            </a:r>
            <a:r>
              <a:rPr lang="en-US" b="1" dirty="0"/>
              <a:t>)</a:t>
            </a:r>
            <a:r>
              <a:rPr lang="en-US" dirty="0"/>
              <a:t/>
            </a:r>
            <a:br>
              <a:rPr lang="en-US" dirty="0"/>
            </a:br>
            <a:r>
              <a:rPr lang="en-US" dirty="0"/>
              <a:t>Test that the two values are exactly equal. </a:t>
            </a:r>
            <a:endParaRPr lang="en-US" dirty="0" smtClean="0"/>
          </a:p>
          <a:p>
            <a:r>
              <a:rPr lang="en-US" b="1" dirty="0" err="1" smtClean="0"/>
              <a:t>self.assertNotEqual</a:t>
            </a:r>
            <a:r>
              <a:rPr lang="en-US" b="1" dirty="0" smtClean="0"/>
              <a:t>(</a:t>
            </a:r>
            <a:r>
              <a:rPr lang="en-US" b="1" i="1" dirty="0" err="1" smtClean="0"/>
              <a:t>firstValue</a:t>
            </a:r>
            <a:r>
              <a:rPr lang="en-US" b="1" dirty="0" smtClean="0"/>
              <a:t> </a:t>
            </a:r>
            <a:r>
              <a:rPr lang="en-US" b="1" i="1" dirty="0" err="1"/>
              <a:t>secondValue</a:t>
            </a:r>
            <a:r>
              <a:rPr lang="en-US" b="1" dirty="0"/>
              <a:t>,</a:t>
            </a:r>
            <a:r>
              <a:rPr lang="en-US" b="1" i="1" dirty="0"/>
              <a:t>[message]</a:t>
            </a:r>
            <a:r>
              <a:rPr lang="en-US" b="1" dirty="0"/>
              <a:t>)</a:t>
            </a:r>
            <a:r>
              <a:rPr lang="en-US" dirty="0"/>
              <a:t/>
            </a:r>
            <a:br>
              <a:rPr lang="en-US" dirty="0"/>
            </a:br>
            <a:r>
              <a:rPr lang="en-US" dirty="0"/>
              <a:t>Test that the two values are different, and fail if they are </a:t>
            </a:r>
            <a:r>
              <a:rPr lang="en-US" dirty="0" smtClean="0"/>
              <a:t>equal.</a:t>
            </a:r>
          </a:p>
          <a:p>
            <a:r>
              <a:rPr lang="en-US" b="1" dirty="0" err="1" smtClean="0"/>
              <a:t>self.assertAlmostEqual</a:t>
            </a:r>
            <a:r>
              <a:rPr lang="en-US" b="1" dirty="0" smtClean="0"/>
              <a:t>(</a:t>
            </a:r>
            <a:r>
              <a:rPr lang="en-US" b="1" i="1" dirty="0" smtClean="0"/>
              <a:t>expected</a:t>
            </a:r>
            <a:r>
              <a:rPr lang="en-US" b="1" dirty="0" smtClean="0"/>
              <a:t>, </a:t>
            </a:r>
            <a:r>
              <a:rPr lang="en-US" b="1" i="1" dirty="0" smtClean="0"/>
              <a:t>actual</a:t>
            </a:r>
            <a:r>
              <a:rPr lang="en-US" b="1" dirty="0" smtClean="0"/>
              <a:t>, </a:t>
            </a:r>
            <a:r>
              <a:rPr lang="en-US" b="1" i="1" dirty="0"/>
              <a:t>[places</a:t>
            </a:r>
            <a:r>
              <a:rPr lang="en-US" b="1" dirty="0"/>
              <a:t>,</a:t>
            </a:r>
            <a:r>
              <a:rPr lang="en-US" b="1" i="1" dirty="0"/>
              <a:t>[message]]</a:t>
            </a:r>
            <a:r>
              <a:rPr lang="en-US" b="1" dirty="0"/>
              <a:t>) </a:t>
            </a:r>
            <a:r>
              <a:rPr lang="en-US" dirty="0"/>
              <a:t>Test that the two numeric values are equal, after rounding to </a:t>
            </a:r>
            <a:r>
              <a:rPr lang="en-US" i="1" dirty="0"/>
              <a:t>places</a:t>
            </a:r>
            <a:r>
              <a:rPr lang="en-US" dirty="0"/>
              <a:t> decimal places (default is 7</a:t>
            </a:r>
            <a:r>
              <a:rPr lang="en-US" dirty="0" smtClean="0"/>
              <a:t>).</a:t>
            </a:r>
          </a:p>
          <a:p>
            <a:r>
              <a:rPr lang="en-US" b="1" dirty="0" err="1" smtClean="0"/>
              <a:t>self.assertAlmostNotEqual</a:t>
            </a:r>
            <a:r>
              <a:rPr lang="en-US" b="1" dirty="0" smtClean="0"/>
              <a:t>(</a:t>
            </a:r>
            <a:r>
              <a:rPr lang="en-US" b="1" i="1" dirty="0" smtClean="0"/>
              <a:t>expected</a:t>
            </a:r>
            <a:r>
              <a:rPr lang="en-US" b="1" dirty="0" smtClean="0"/>
              <a:t>, </a:t>
            </a:r>
            <a:r>
              <a:rPr lang="en-US" b="1" i="1" dirty="0" smtClean="0"/>
              <a:t>actual</a:t>
            </a:r>
            <a:r>
              <a:rPr lang="en-US" b="1" dirty="0" smtClean="0"/>
              <a:t>,</a:t>
            </a:r>
            <a:r>
              <a:rPr lang="en-US" b="1" i="1" dirty="0" smtClean="0"/>
              <a:t>[</a:t>
            </a:r>
            <a:r>
              <a:rPr lang="en-US" b="1" i="1" dirty="0"/>
              <a:t>places</a:t>
            </a:r>
            <a:r>
              <a:rPr lang="en-US" b="1" dirty="0"/>
              <a:t>,</a:t>
            </a:r>
            <a:r>
              <a:rPr lang="en-US" b="1" i="1" dirty="0"/>
              <a:t>[message]]</a:t>
            </a:r>
            <a:r>
              <a:rPr lang="en-US" b="1" dirty="0"/>
              <a:t>) </a:t>
            </a:r>
            <a:r>
              <a:rPr lang="en-US" dirty="0"/>
              <a:t>Test that the two numeric values are equal, after rounding to places decimal places (default is 7</a:t>
            </a:r>
            <a:r>
              <a:rPr lang="en-US" dirty="0" smtClean="0"/>
              <a:t>).</a:t>
            </a:r>
          </a:p>
          <a:p>
            <a:r>
              <a:rPr lang="en-US" b="1" dirty="0" err="1" smtClean="0"/>
              <a:t>self.assertTrue</a:t>
            </a:r>
            <a:r>
              <a:rPr lang="en-US" b="1" dirty="0" smtClean="0"/>
              <a:t>(</a:t>
            </a:r>
            <a:r>
              <a:rPr lang="en-US" b="1" i="1" dirty="0" err="1" smtClean="0"/>
              <a:t>booleanCondition</a:t>
            </a:r>
            <a:r>
              <a:rPr lang="en-US" b="1" dirty="0"/>
              <a:t>,</a:t>
            </a:r>
            <a:r>
              <a:rPr lang="en-US" b="1" i="1" dirty="0"/>
              <a:t>[message]</a:t>
            </a:r>
            <a:r>
              <a:rPr lang="en-US" b="1" dirty="0"/>
              <a:t>) </a:t>
            </a:r>
            <a:r>
              <a:rPr lang="en-US" dirty="0"/>
              <a:t>Test that the </a:t>
            </a:r>
            <a:r>
              <a:rPr lang="en-US" i="1" dirty="0" err="1"/>
              <a:t>booleanCondition</a:t>
            </a:r>
            <a:r>
              <a:rPr lang="en-US" dirty="0"/>
              <a:t> is true. </a:t>
            </a:r>
            <a:endParaRPr lang="en-US" dirty="0" smtClean="0"/>
          </a:p>
          <a:p>
            <a:r>
              <a:rPr lang="en-US" b="1" dirty="0" err="1" smtClean="0"/>
              <a:t>self.assertFalse</a:t>
            </a:r>
            <a:r>
              <a:rPr lang="en-US" b="1" dirty="0" smtClean="0"/>
              <a:t>(</a:t>
            </a:r>
            <a:r>
              <a:rPr lang="en-US" b="1" i="1" dirty="0" err="1" smtClean="0"/>
              <a:t>booleanCondition</a:t>
            </a:r>
            <a:r>
              <a:rPr lang="en-US" b="1" dirty="0"/>
              <a:t>,</a:t>
            </a:r>
            <a:r>
              <a:rPr lang="en-US" b="1" i="1" dirty="0"/>
              <a:t>[message</a:t>
            </a:r>
            <a:r>
              <a:rPr lang="en-US" b="1" i="1" dirty="0" smtClean="0"/>
              <a:t>]</a:t>
            </a:r>
            <a:r>
              <a:rPr lang="en-US" b="1" dirty="0" smtClean="0"/>
              <a:t>)</a:t>
            </a:r>
          </a:p>
          <a:p>
            <a:pPr marL="0" indent="0">
              <a:buNone/>
            </a:pPr>
            <a:r>
              <a:rPr lang="en-US" b="1" dirty="0" smtClean="0"/>
              <a:t> </a:t>
            </a:r>
            <a:r>
              <a:rPr lang="en-US" dirty="0"/>
              <a:t>Test that the </a:t>
            </a:r>
            <a:r>
              <a:rPr lang="en-US" i="1" dirty="0" err="1"/>
              <a:t>booleanCondition</a:t>
            </a:r>
            <a:r>
              <a:rPr lang="en-US" dirty="0"/>
              <a:t> is false. </a:t>
            </a:r>
            <a:endParaRPr lang="en-US" dirty="0" smtClean="0"/>
          </a:p>
          <a:p>
            <a:r>
              <a:rPr lang="en-US" b="1" dirty="0" err="1" smtClean="0"/>
              <a:t>self.assertRaises</a:t>
            </a:r>
            <a:r>
              <a:rPr lang="en-US" b="1" dirty="0" smtClean="0"/>
              <a:t>(</a:t>
            </a:r>
            <a:r>
              <a:rPr lang="en-US" b="1" i="1" dirty="0" smtClean="0"/>
              <a:t>exception</a:t>
            </a:r>
            <a:r>
              <a:rPr lang="en-US" b="1" dirty="0"/>
              <a:t>, </a:t>
            </a:r>
            <a:r>
              <a:rPr lang="en-US" b="1" i="1" dirty="0" err="1"/>
              <a:t>functionName</a:t>
            </a:r>
            <a:r>
              <a:rPr lang="en-US" b="1" dirty="0"/>
              <a:t>, </a:t>
            </a:r>
            <a:r>
              <a:rPr lang="en-US" b="1" i="1" dirty="0"/>
              <a:t>parameter</a:t>
            </a:r>
            <a:r>
              <a:rPr lang="en-US" b="1" dirty="0"/>
              <a:t>, </a:t>
            </a:r>
            <a:r>
              <a:rPr lang="en-US" b="1" dirty="0" smtClean="0"/>
              <a:t>...,) </a:t>
            </a:r>
          </a:p>
          <a:p>
            <a:pPr marL="0" indent="0">
              <a:buNone/>
            </a:pPr>
            <a:r>
              <a:rPr lang="en-US" b="1" dirty="0"/>
              <a:t> </a:t>
            </a:r>
            <a:r>
              <a:rPr lang="en-US" dirty="0" smtClean="0"/>
              <a:t>Test </a:t>
            </a:r>
            <a:r>
              <a:rPr lang="en-US" dirty="0"/>
              <a:t>that the function </a:t>
            </a:r>
            <a:r>
              <a:rPr lang="en-US" i="1" dirty="0" err="1"/>
              <a:t>functionName</a:t>
            </a:r>
            <a:r>
              <a:rPr lang="en-US" dirty="0"/>
              <a:t>, when called with the given (zero or more) </a:t>
            </a:r>
            <a:r>
              <a:rPr lang="en-US" i="1" dirty="0"/>
              <a:t>parameters</a:t>
            </a:r>
            <a:r>
              <a:rPr lang="en-US" dirty="0"/>
              <a:t>, raises the given </a:t>
            </a:r>
            <a:r>
              <a:rPr lang="en-US" i="1" dirty="0"/>
              <a:t>exception</a:t>
            </a:r>
            <a:r>
              <a:rPr lang="en-US" dirty="0"/>
              <a:t>. Note that, for this assertion method, there is no option for a </a:t>
            </a:r>
            <a:r>
              <a:rPr lang="en-US" i="1" dirty="0"/>
              <a:t>message</a:t>
            </a:r>
            <a:r>
              <a:rPr lang="en-US" dirty="0"/>
              <a:t> parameter. </a:t>
            </a: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356458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TDD as an algorithm</a:t>
            </a:r>
            <a:endParaRPr lang="en-US" dirty="0"/>
          </a:p>
        </p:txBody>
      </p:sp>
      <p:sp>
        <p:nvSpPr>
          <p:cNvPr id="3" name="Content Placeholder 2"/>
          <p:cNvSpPr>
            <a:spLocks noGrp="1"/>
          </p:cNvSpPr>
          <p:nvPr>
            <p:ph idx="1"/>
          </p:nvPr>
        </p:nvSpPr>
        <p:spPr/>
        <p:txBody>
          <a:bodyPr/>
          <a:lstStyle/>
          <a:p>
            <a:pPr marL="0" indent="0">
              <a:buNone/>
            </a:pPr>
            <a:r>
              <a:rPr lang="en-US" dirty="0"/>
              <a:t> pick a method that doesn't depend on other, untested methods</a:t>
            </a:r>
          </a:p>
          <a:p>
            <a:pPr marL="0" indent="0">
              <a:buNone/>
            </a:pPr>
            <a:r>
              <a:rPr lang="en-US" dirty="0"/>
              <a:t>  while the method isn't complete:</a:t>
            </a:r>
          </a:p>
          <a:p>
            <a:pPr marL="0" indent="0">
              <a:buNone/>
            </a:pPr>
            <a:r>
              <a:rPr lang="en-US" dirty="0"/>
              <a:t>      write a test for the desired feature</a:t>
            </a:r>
          </a:p>
          <a:p>
            <a:pPr marL="0" indent="0">
              <a:buNone/>
            </a:pPr>
            <a:r>
              <a:rPr lang="en-US" dirty="0"/>
              <a:t>      run all tests and make sure the new one fails</a:t>
            </a:r>
          </a:p>
          <a:p>
            <a:pPr marL="0" indent="0">
              <a:buNone/>
            </a:pPr>
            <a:r>
              <a:rPr lang="en-US" dirty="0"/>
              <a:t>      while any test fails:</a:t>
            </a:r>
          </a:p>
          <a:p>
            <a:pPr marL="0" indent="0">
              <a:buNone/>
            </a:pPr>
            <a:r>
              <a:rPr lang="en-US" dirty="0"/>
              <a:t>          add/fix just enough code to try to pass the tests</a:t>
            </a:r>
          </a:p>
          <a:p>
            <a:pPr marL="0" indent="0">
              <a:buNone/>
            </a:pPr>
            <a:r>
              <a:rPr lang="en-US" dirty="0"/>
              <a:t>      refactor the code to make it cleaner</a:t>
            </a:r>
          </a:p>
        </p:txBody>
      </p:sp>
    </p:spTree>
    <p:extLst>
      <p:ext uri="{BB962C8B-B14F-4D97-AF65-F5344CB8AC3E}">
        <p14:creationId xmlns:p14="http://schemas.microsoft.com/office/powerpoint/2010/main" val="428958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Caution</a:t>
            </a:r>
            <a:endParaRPr lang="en-US" dirty="0">
              <a:solidFill>
                <a:srgbClr val="C00000"/>
              </a:solidFill>
            </a:endParaRPr>
          </a:p>
        </p:txBody>
      </p:sp>
      <p:sp>
        <p:nvSpPr>
          <p:cNvPr id="3" name="Content Placeholder 2"/>
          <p:cNvSpPr>
            <a:spLocks noGrp="1"/>
          </p:cNvSpPr>
          <p:nvPr>
            <p:ph idx="1"/>
          </p:nvPr>
        </p:nvSpPr>
        <p:spPr/>
        <p:txBody>
          <a:bodyPr/>
          <a:lstStyle/>
          <a:p>
            <a:r>
              <a:rPr lang="en-US" dirty="0" smtClean="0"/>
              <a:t>Who tests the tests??</a:t>
            </a:r>
          </a:p>
          <a:p>
            <a:r>
              <a:rPr lang="en-US" dirty="0" smtClean="0"/>
              <a:t>One of the more annoying things if you get sloppy about writing your tests is that a failed test could indicate an error in the test file more than an error in the actual code</a:t>
            </a:r>
          </a:p>
          <a:p>
            <a:r>
              <a:rPr lang="en-US" dirty="0" smtClean="0"/>
              <a:t>BE VERY CAREFUL WHEN YOU WRITE YOUR TESTS</a:t>
            </a:r>
          </a:p>
          <a:p>
            <a:r>
              <a:rPr lang="en-US" dirty="0" smtClean="0"/>
              <a:t>Sometimes a code refactor will result in the tests having to be refactored themselves</a:t>
            </a:r>
          </a:p>
          <a:p>
            <a:pPr lvl="1"/>
            <a:r>
              <a:rPr lang="en-US" dirty="0" smtClean="0"/>
              <a:t>DO NOT HESITATE TO DO SO</a:t>
            </a:r>
          </a:p>
          <a:p>
            <a:endParaRPr lang="en-US" dirty="0" smtClean="0"/>
          </a:p>
        </p:txBody>
      </p:sp>
    </p:spTree>
    <p:extLst>
      <p:ext uri="{BB962C8B-B14F-4D97-AF65-F5344CB8AC3E}">
        <p14:creationId xmlns:p14="http://schemas.microsoft.com/office/powerpoint/2010/main" val="2332964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Debugging attempt 2 (because I am stubborn)</a:t>
            </a:r>
          </a:p>
          <a:p>
            <a:r>
              <a:rPr lang="en-US" dirty="0" smtClean="0"/>
              <a:t>What is unit testing</a:t>
            </a:r>
          </a:p>
          <a:p>
            <a:r>
              <a:rPr lang="en-US" dirty="0" smtClean="0"/>
              <a:t>Why?</a:t>
            </a:r>
            <a:endParaRPr lang="en-US" dirty="0"/>
          </a:p>
          <a:p>
            <a:r>
              <a:rPr lang="en-US" dirty="0" smtClean="0"/>
              <a:t>Unit testing framework in Python</a:t>
            </a:r>
          </a:p>
        </p:txBody>
      </p:sp>
    </p:spTree>
    <p:extLst>
      <p:ext uri="{BB962C8B-B14F-4D97-AF65-F5344CB8AC3E}">
        <p14:creationId xmlns:p14="http://schemas.microsoft.com/office/powerpoint/2010/main" val="3440083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unit testing</a:t>
            </a:r>
            <a:endParaRPr lang="en-US" dirty="0"/>
          </a:p>
        </p:txBody>
      </p:sp>
      <p:sp>
        <p:nvSpPr>
          <p:cNvPr id="3" name="Content Placeholder 2"/>
          <p:cNvSpPr>
            <a:spLocks noGrp="1"/>
          </p:cNvSpPr>
          <p:nvPr>
            <p:ph idx="1"/>
          </p:nvPr>
        </p:nvSpPr>
        <p:spPr/>
        <p:txBody>
          <a:bodyPr/>
          <a:lstStyle/>
          <a:p>
            <a:r>
              <a:rPr lang="en-US" dirty="0" smtClean="0"/>
              <a:t>Test individual units of a program. </a:t>
            </a:r>
            <a:endParaRPr lang="en-US" dirty="0"/>
          </a:p>
          <a:p>
            <a:r>
              <a:rPr lang="en-US" dirty="0" smtClean="0"/>
              <a:t>Simplest way to think of it – test every function</a:t>
            </a:r>
          </a:p>
          <a:p>
            <a:r>
              <a:rPr lang="en-US" dirty="0" smtClean="0"/>
              <a:t>This does not guarantee that the different functions work together harmoniously. That is the job of integration testing</a:t>
            </a:r>
          </a:p>
          <a:p>
            <a:pPr marL="0" indent="0">
              <a:buNone/>
            </a:pPr>
            <a:endParaRPr lang="en-US" dirty="0"/>
          </a:p>
        </p:txBody>
      </p:sp>
    </p:spTree>
    <p:extLst>
      <p:ext uri="{BB962C8B-B14F-4D97-AF65-F5344CB8AC3E}">
        <p14:creationId xmlns:p14="http://schemas.microsoft.com/office/powerpoint/2010/main" val="210776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unit test</a:t>
            </a:r>
            <a:endParaRPr lang="en-US" dirty="0"/>
          </a:p>
        </p:txBody>
      </p:sp>
      <p:sp>
        <p:nvSpPr>
          <p:cNvPr id="3" name="Content Placeholder 2"/>
          <p:cNvSpPr>
            <a:spLocks noGrp="1"/>
          </p:cNvSpPr>
          <p:nvPr>
            <p:ph idx="1"/>
          </p:nvPr>
        </p:nvSpPr>
        <p:spPr/>
        <p:txBody>
          <a:bodyPr/>
          <a:lstStyle/>
          <a:p>
            <a:r>
              <a:rPr lang="en-US" dirty="0" smtClean="0"/>
              <a:t>test driven development (TDD) can save you lots of time</a:t>
            </a:r>
          </a:p>
          <a:p>
            <a:r>
              <a:rPr lang="en-US" dirty="0" smtClean="0"/>
              <a:t>Tracking a bug down is often the most time consuming part of development</a:t>
            </a:r>
          </a:p>
          <a:p>
            <a:r>
              <a:rPr lang="en-US" dirty="0" smtClean="0"/>
              <a:t>When something breaks you want to know exactly which sub </a:t>
            </a:r>
            <a:r>
              <a:rPr lang="en-US" dirty="0" err="1" smtClean="0"/>
              <a:t>sub</a:t>
            </a:r>
            <a:r>
              <a:rPr lang="en-US" dirty="0" smtClean="0"/>
              <a:t> component has broken down. </a:t>
            </a:r>
          </a:p>
          <a:p>
            <a:r>
              <a:rPr lang="en-US" dirty="0" smtClean="0"/>
              <a:t>In an ideal world, if you implement incorrect code, one of your tests breaks</a:t>
            </a:r>
          </a:p>
          <a:p>
            <a:r>
              <a:rPr lang="en-US" dirty="0">
                <a:hlinkClick r:id="rId2"/>
              </a:rPr>
              <a:t>http://c2.com/cgi/wiki?TestDrivenDevelopment</a:t>
            </a:r>
            <a:endParaRPr lang="en-US" dirty="0"/>
          </a:p>
        </p:txBody>
      </p:sp>
    </p:spTree>
    <p:extLst>
      <p:ext uri="{BB962C8B-B14F-4D97-AF65-F5344CB8AC3E}">
        <p14:creationId xmlns:p14="http://schemas.microsoft.com/office/powerpoint/2010/main" val="1961744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excuses for not doing TDD</a:t>
            </a:r>
            <a:endParaRPr lang="en-US" dirty="0"/>
          </a:p>
        </p:txBody>
      </p:sp>
      <p:sp>
        <p:nvSpPr>
          <p:cNvPr id="3" name="Content Placeholder 2"/>
          <p:cNvSpPr>
            <a:spLocks noGrp="1"/>
          </p:cNvSpPr>
          <p:nvPr>
            <p:ph idx="1"/>
          </p:nvPr>
        </p:nvSpPr>
        <p:spPr/>
        <p:txBody>
          <a:bodyPr/>
          <a:lstStyle/>
          <a:p>
            <a:r>
              <a:rPr lang="en-US" dirty="0" smtClean="0">
                <a:hlinkClick r:id="rId2"/>
              </a:rPr>
              <a:t>Resistance</a:t>
            </a:r>
            <a:endParaRPr lang="en-US" dirty="0" smtClean="0"/>
          </a:p>
          <a:p>
            <a:r>
              <a:rPr lang="en-US" dirty="0" smtClean="0"/>
              <a:t>A lot of this is practice</a:t>
            </a:r>
          </a:p>
          <a:p>
            <a:r>
              <a:rPr lang="en-US" dirty="0" smtClean="0"/>
              <a:t>You will need to start doing this from the next assignment.</a:t>
            </a:r>
            <a:endParaRPr lang="en-US" dirty="0"/>
          </a:p>
        </p:txBody>
      </p:sp>
    </p:spTree>
    <p:extLst>
      <p:ext uri="{BB962C8B-B14F-4D97-AF65-F5344CB8AC3E}">
        <p14:creationId xmlns:p14="http://schemas.microsoft.com/office/powerpoint/2010/main" val="3402883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Code, Refactor loop</a:t>
            </a:r>
            <a:endParaRPr lang="en-US" dirty="0"/>
          </a:p>
        </p:txBody>
      </p:sp>
      <p:sp>
        <p:nvSpPr>
          <p:cNvPr id="3" name="Content Placeholder 2"/>
          <p:cNvSpPr>
            <a:spLocks noGrp="1"/>
          </p:cNvSpPr>
          <p:nvPr>
            <p:ph idx="1"/>
          </p:nvPr>
        </p:nvSpPr>
        <p:spPr/>
        <p:txBody>
          <a:bodyPr/>
          <a:lstStyle/>
          <a:p>
            <a:r>
              <a:rPr lang="en-US" dirty="0" smtClean="0"/>
              <a:t>Also described as</a:t>
            </a:r>
          </a:p>
          <a:p>
            <a:pPr lvl="1"/>
            <a:r>
              <a:rPr lang="en-US" dirty="0" smtClean="0"/>
              <a:t>Make it fail (tests)</a:t>
            </a:r>
          </a:p>
          <a:p>
            <a:pPr lvl="1"/>
            <a:r>
              <a:rPr lang="en-US" dirty="0" smtClean="0"/>
              <a:t>Make it work (code)</a:t>
            </a:r>
          </a:p>
          <a:p>
            <a:pPr lvl="1"/>
            <a:r>
              <a:rPr lang="en-US" dirty="0" smtClean="0"/>
              <a:t>Make it better (refactor)</a:t>
            </a:r>
            <a:endParaRPr lang="en-US" dirty="0"/>
          </a:p>
          <a:p>
            <a:r>
              <a:rPr lang="en-US" dirty="0" smtClean="0"/>
              <a:t>Pure test driven development says that you write your tests first!</a:t>
            </a:r>
          </a:p>
          <a:p>
            <a:r>
              <a:rPr lang="en-US" dirty="0" smtClean="0"/>
              <a:t>This can be annoying unless you commit to your method signatures up front.</a:t>
            </a:r>
          </a:p>
          <a:p>
            <a:r>
              <a:rPr lang="en-US" dirty="0" smtClean="0"/>
              <a:t>Given method signatures write some tests</a:t>
            </a:r>
          </a:p>
          <a:p>
            <a:endParaRPr lang="en-US" dirty="0" smtClean="0"/>
          </a:p>
          <a:p>
            <a:pPr marL="0" indent="0">
              <a:buNone/>
            </a:pPr>
            <a:endParaRPr lang="en-US" dirty="0"/>
          </a:p>
        </p:txBody>
      </p:sp>
    </p:spTree>
    <p:extLst>
      <p:ext uri="{BB962C8B-B14F-4D97-AF65-F5344CB8AC3E}">
        <p14:creationId xmlns:p14="http://schemas.microsoft.com/office/powerpoint/2010/main" val="3598122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Refactor?</a:t>
            </a:r>
            <a:endParaRPr lang="en-US" dirty="0"/>
          </a:p>
        </p:txBody>
      </p:sp>
      <p:sp>
        <p:nvSpPr>
          <p:cNvPr id="3" name="Content Placeholder 2"/>
          <p:cNvSpPr>
            <a:spLocks noGrp="1"/>
          </p:cNvSpPr>
          <p:nvPr>
            <p:ph idx="1"/>
          </p:nvPr>
        </p:nvSpPr>
        <p:spPr>
          <a:xfrm>
            <a:off x="-228600" y="1600200"/>
            <a:ext cx="11658600" cy="4876800"/>
          </a:xfrm>
        </p:spPr>
        <p:txBody>
          <a:bodyPr/>
          <a:lstStyle/>
          <a:p>
            <a:pPr marL="0" indent="0">
              <a:buNone/>
            </a:pPr>
            <a:r>
              <a:rPr lang="en-US" b="1" dirty="0" smtClean="0">
                <a:solidFill>
                  <a:srgbClr val="0000FF"/>
                </a:solidFill>
                <a:latin typeface="Courier New"/>
              </a:rPr>
              <a:t> </a:t>
            </a:r>
            <a:r>
              <a:rPr lang="en-US" sz="1800" b="1" dirty="0" err="1" smtClean="0">
                <a:solidFill>
                  <a:srgbClr val="0000FF"/>
                </a:solidFill>
                <a:latin typeface="Courier New"/>
              </a:rPr>
              <a:t>def</a:t>
            </a:r>
            <a:r>
              <a:rPr lang="en-US" sz="1800" dirty="0" smtClean="0">
                <a:solidFill>
                  <a:srgbClr val="000000"/>
                </a:solidFill>
                <a:latin typeface="Courier New"/>
              </a:rPr>
              <a:t> </a:t>
            </a:r>
            <a:r>
              <a:rPr lang="en-US" sz="1800" dirty="0" err="1">
                <a:solidFill>
                  <a:srgbClr val="FF00FF"/>
                </a:solidFill>
                <a:latin typeface="Courier New"/>
              </a:rPr>
              <a:t>isperfect</a:t>
            </a:r>
            <a:r>
              <a:rPr lang="en-US" sz="1800" b="1" dirty="0">
                <a:solidFill>
                  <a:srgbClr val="000080"/>
                </a:solidFill>
                <a:latin typeface="Courier New"/>
              </a:rPr>
              <a:t>(</a:t>
            </a:r>
            <a:r>
              <a:rPr lang="en-US" sz="1800" dirty="0">
                <a:solidFill>
                  <a:srgbClr val="000000"/>
                </a:solidFill>
                <a:latin typeface="Courier New"/>
              </a:rPr>
              <a:t>number</a:t>
            </a:r>
            <a:r>
              <a:rPr lang="en-US" sz="1800" b="1" dirty="0">
                <a:solidFill>
                  <a:srgbClr val="000080"/>
                </a:solidFill>
                <a:latin typeface="Courier New"/>
              </a:rPr>
              <a:t>):</a:t>
            </a:r>
            <a:r>
              <a:rPr lang="en-US" sz="1800" dirty="0">
                <a:solidFill>
                  <a:srgbClr val="000000"/>
                </a:solidFill>
                <a:latin typeface="Courier New"/>
              </a:rPr>
              <a:t> </a:t>
            </a:r>
            <a:endParaRPr lang="en-US" sz="1800" dirty="0" smtClean="0">
              <a:solidFill>
                <a:srgbClr val="000000"/>
              </a:solidFill>
              <a:latin typeface="Courier New"/>
            </a:endParaRPr>
          </a:p>
          <a:p>
            <a:pPr marL="0" indent="0">
              <a:buNone/>
            </a:pPr>
            <a:r>
              <a:rPr lang="en-US" sz="1800" b="1" dirty="0">
                <a:solidFill>
                  <a:srgbClr val="000000"/>
                </a:solidFill>
                <a:latin typeface="Courier New"/>
              </a:rPr>
              <a:t>	</a:t>
            </a:r>
            <a:r>
              <a:rPr lang="en-US" sz="1800" b="1" dirty="0" smtClean="0">
                <a:solidFill>
                  <a:srgbClr val="0000FF"/>
                </a:solidFill>
                <a:latin typeface="Courier New"/>
              </a:rPr>
              <a:t>if</a:t>
            </a:r>
            <a:r>
              <a:rPr lang="en-US" sz="1800" dirty="0" smtClean="0">
                <a:solidFill>
                  <a:srgbClr val="000000"/>
                </a:solidFill>
                <a:latin typeface="Courier New"/>
              </a:rPr>
              <a:t> </a:t>
            </a:r>
            <a:r>
              <a:rPr lang="en-US" sz="1800" dirty="0">
                <a:solidFill>
                  <a:srgbClr val="000000"/>
                </a:solidFill>
                <a:latin typeface="Courier New"/>
              </a:rPr>
              <a:t>number</a:t>
            </a:r>
            <a:r>
              <a:rPr lang="en-US" sz="1800" b="1" dirty="0">
                <a:solidFill>
                  <a:srgbClr val="000080"/>
                </a:solidFill>
                <a:latin typeface="Courier New"/>
              </a:rPr>
              <a:t>==</a:t>
            </a:r>
            <a:r>
              <a:rPr lang="en-US" sz="1800" dirty="0">
                <a:solidFill>
                  <a:srgbClr val="000000"/>
                </a:solidFill>
                <a:latin typeface="Courier New"/>
              </a:rPr>
              <a:t>sum</a:t>
            </a:r>
            <a:r>
              <a:rPr lang="en-US" sz="1800" b="1" dirty="0">
                <a:solidFill>
                  <a:srgbClr val="000080"/>
                </a:solidFill>
                <a:latin typeface="Courier New"/>
              </a:rPr>
              <a:t>(</a:t>
            </a:r>
            <a:r>
              <a:rPr lang="en-US" sz="1800" dirty="0" err="1">
                <a:solidFill>
                  <a:srgbClr val="000000"/>
                </a:solidFill>
                <a:latin typeface="Courier New"/>
              </a:rPr>
              <a:t>i</a:t>
            </a:r>
            <a:r>
              <a:rPr lang="en-US" sz="1800" dirty="0">
                <a:solidFill>
                  <a:srgbClr val="000000"/>
                </a:solidFill>
                <a:latin typeface="Courier New"/>
              </a:rPr>
              <a:t> </a:t>
            </a:r>
            <a:r>
              <a:rPr lang="en-US" sz="1800" b="1" dirty="0">
                <a:solidFill>
                  <a:srgbClr val="0000FF"/>
                </a:solidFill>
                <a:latin typeface="Courier New"/>
              </a:rPr>
              <a:t>for</a:t>
            </a:r>
            <a:r>
              <a:rPr lang="en-US" sz="1800" dirty="0">
                <a:solidFill>
                  <a:srgbClr val="000000"/>
                </a:solidFill>
                <a:latin typeface="Courier New"/>
              </a:rPr>
              <a:t> </a:t>
            </a:r>
            <a:r>
              <a:rPr lang="en-US" sz="1800" dirty="0" err="1">
                <a:solidFill>
                  <a:srgbClr val="000000"/>
                </a:solidFill>
                <a:latin typeface="Courier New"/>
              </a:rPr>
              <a:t>i</a:t>
            </a:r>
            <a:r>
              <a:rPr lang="en-US" sz="1800" dirty="0">
                <a:solidFill>
                  <a:srgbClr val="000000"/>
                </a:solidFill>
                <a:latin typeface="Courier New"/>
              </a:rPr>
              <a:t> </a:t>
            </a:r>
            <a:r>
              <a:rPr lang="en-US" sz="1800" b="1" dirty="0" smtClean="0">
                <a:solidFill>
                  <a:srgbClr val="0000FF"/>
                </a:solidFill>
                <a:latin typeface="Courier New"/>
              </a:rPr>
              <a:t>in</a:t>
            </a:r>
            <a:r>
              <a:rPr lang="en-US" sz="1800" dirty="0" smtClean="0">
                <a:solidFill>
                  <a:srgbClr val="000000"/>
                </a:solidFill>
                <a:latin typeface="Courier New"/>
              </a:rPr>
              <a:t> range</a:t>
            </a:r>
            <a:r>
              <a:rPr lang="en-US" sz="1800" b="1" dirty="0" smtClean="0">
                <a:solidFill>
                  <a:srgbClr val="000080"/>
                </a:solidFill>
                <a:latin typeface="Courier New"/>
              </a:rPr>
              <a:t>(</a:t>
            </a:r>
            <a:r>
              <a:rPr lang="en-US" sz="1800" dirty="0" smtClean="0">
                <a:solidFill>
                  <a:srgbClr val="FF0000"/>
                </a:solidFill>
                <a:latin typeface="Courier New"/>
              </a:rPr>
              <a:t>1</a:t>
            </a:r>
            <a:r>
              <a:rPr lang="en-US" sz="1800" b="1" dirty="0" smtClean="0">
                <a:solidFill>
                  <a:srgbClr val="000080"/>
                </a:solidFill>
                <a:latin typeface="Courier New"/>
              </a:rPr>
              <a:t>,</a:t>
            </a:r>
            <a:r>
              <a:rPr lang="en-US" sz="1800" dirty="0" smtClean="0">
                <a:solidFill>
                  <a:srgbClr val="000000"/>
                </a:solidFill>
                <a:latin typeface="Courier New"/>
              </a:rPr>
              <a:t>number</a:t>
            </a:r>
            <a:r>
              <a:rPr lang="en-US" sz="1800" b="1" dirty="0">
                <a:solidFill>
                  <a:srgbClr val="000080"/>
                </a:solidFill>
                <a:latin typeface="Courier New"/>
              </a:rPr>
              <a:t>)</a:t>
            </a:r>
            <a:r>
              <a:rPr lang="en-US" sz="1800" dirty="0">
                <a:solidFill>
                  <a:srgbClr val="000000"/>
                </a:solidFill>
                <a:latin typeface="Courier New"/>
              </a:rPr>
              <a:t> </a:t>
            </a:r>
            <a:r>
              <a:rPr lang="en-US" sz="1800" b="1" dirty="0" smtClean="0">
                <a:solidFill>
                  <a:srgbClr val="0000FF"/>
                </a:solidFill>
                <a:latin typeface="Courier New"/>
              </a:rPr>
              <a:t>if</a:t>
            </a:r>
            <a:r>
              <a:rPr lang="en-US" sz="1800" dirty="0">
                <a:solidFill>
                  <a:srgbClr val="000000"/>
                </a:solidFill>
                <a:latin typeface="Courier New"/>
              </a:rPr>
              <a:t> </a:t>
            </a:r>
            <a:r>
              <a:rPr lang="en-US" sz="1800" dirty="0" err="1" smtClean="0">
                <a:solidFill>
                  <a:srgbClr val="000000"/>
                </a:solidFill>
                <a:latin typeface="Courier New"/>
              </a:rPr>
              <a:t>number</a:t>
            </a:r>
            <a:r>
              <a:rPr lang="en-US" sz="1800" b="1" dirty="0" err="1" smtClean="0">
                <a:solidFill>
                  <a:srgbClr val="000080"/>
                </a:solidFill>
                <a:latin typeface="Courier New"/>
              </a:rPr>
              <a:t>%</a:t>
            </a:r>
            <a:r>
              <a:rPr lang="en-US" sz="1800" dirty="0" err="1" smtClean="0">
                <a:solidFill>
                  <a:srgbClr val="000000"/>
                </a:solidFill>
                <a:latin typeface="Courier New"/>
              </a:rPr>
              <a:t>i</a:t>
            </a:r>
            <a:r>
              <a:rPr lang="en-US" sz="1800" b="1" dirty="0">
                <a:solidFill>
                  <a:srgbClr val="000080"/>
                </a:solidFill>
                <a:latin typeface="Courier New"/>
              </a:rPr>
              <a:t>==</a:t>
            </a:r>
            <a:r>
              <a:rPr lang="en-US" sz="1800" dirty="0">
                <a:solidFill>
                  <a:srgbClr val="FF0000"/>
                </a:solidFill>
                <a:latin typeface="Courier New"/>
              </a:rPr>
              <a:t>0</a:t>
            </a:r>
            <a:r>
              <a:rPr lang="en-US" sz="1800" b="1" dirty="0">
                <a:solidFill>
                  <a:srgbClr val="000080"/>
                </a:solidFill>
                <a:latin typeface="Courier New"/>
              </a:rPr>
              <a:t>):</a:t>
            </a:r>
            <a:r>
              <a:rPr lang="en-US" sz="1800" dirty="0">
                <a:solidFill>
                  <a:srgbClr val="000000"/>
                </a:solidFill>
                <a:latin typeface="Courier New"/>
              </a:rPr>
              <a:t> </a:t>
            </a:r>
            <a:endParaRPr lang="en-US" sz="1800" dirty="0" smtClean="0">
              <a:solidFill>
                <a:srgbClr val="000000"/>
              </a:solidFill>
              <a:latin typeface="Courier New"/>
            </a:endParaRPr>
          </a:p>
          <a:p>
            <a:pPr marL="0" indent="0">
              <a:buNone/>
            </a:pPr>
            <a:r>
              <a:rPr lang="en-US" sz="1800" b="1" dirty="0">
                <a:solidFill>
                  <a:srgbClr val="000000"/>
                </a:solidFill>
                <a:latin typeface="Courier New"/>
              </a:rPr>
              <a:t>	</a:t>
            </a:r>
            <a:r>
              <a:rPr lang="en-US" sz="1800" b="1" dirty="0" smtClean="0">
                <a:solidFill>
                  <a:srgbClr val="0000FF"/>
                </a:solidFill>
                <a:latin typeface="Courier New"/>
              </a:rPr>
              <a:t>return</a:t>
            </a:r>
            <a:r>
              <a:rPr lang="en-US" sz="1800" dirty="0" smtClean="0">
                <a:solidFill>
                  <a:srgbClr val="000000"/>
                </a:solidFill>
                <a:latin typeface="Courier New"/>
              </a:rPr>
              <a:t> </a:t>
            </a:r>
            <a:r>
              <a:rPr lang="en-US" sz="1800" b="1" dirty="0">
                <a:solidFill>
                  <a:srgbClr val="0000FF"/>
                </a:solidFill>
                <a:latin typeface="Courier New"/>
              </a:rPr>
              <a:t>True</a:t>
            </a:r>
            <a:r>
              <a:rPr lang="en-US" sz="1800" dirty="0">
                <a:solidFill>
                  <a:srgbClr val="000000"/>
                </a:solidFill>
                <a:latin typeface="Courier New"/>
              </a:rPr>
              <a:t> </a:t>
            </a:r>
            <a:endParaRPr lang="en-US" sz="1800" dirty="0" smtClean="0">
              <a:solidFill>
                <a:srgbClr val="000000"/>
              </a:solidFill>
              <a:latin typeface="Courier New"/>
            </a:endParaRPr>
          </a:p>
          <a:p>
            <a:pPr marL="0" indent="0">
              <a:buNone/>
            </a:pPr>
            <a:endParaRPr lang="en-US" sz="1800" dirty="0" smtClean="0">
              <a:solidFill>
                <a:srgbClr val="000000"/>
              </a:solidFill>
              <a:latin typeface="Courier New"/>
            </a:endParaRPr>
          </a:p>
          <a:p>
            <a:pPr marL="0" indent="0">
              <a:buNone/>
            </a:pPr>
            <a:r>
              <a:rPr lang="en-US" sz="1800" b="1" dirty="0" smtClean="0">
                <a:solidFill>
                  <a:srgbClr val="0000FF"/>
                </a:solidFill>
                <a:latin typeface="Courier New"/>
              </a:rPr>
              <a:t> </a:t>
            </a:r>
            <a:r>
              <a:rPr lang="en-US" sz="1800" b="1" dirty="0" err="1" smtClean="0">
                <a:solidFill>
                  <a:srgbClr val="0000FF"/>
                </a:solidFill>
                <a:latin typeface="Courier New"/>
              </a:rPr>
              <a:t>def</a:t>
            </a:r>
            <a:r>
              <a:rPr lang="en-US" sz="1800" dirty="0" smtClean="0">
                <a:solidFill>
                  <a:srgbClr val="000000"/>
                </a:solidFill>
                <a:latin typeface="Courier New"/>
              </a:rPr>
              <a:t> </a:t>
            </a:r>
            <a:r>
              <a:rPr lang="en-US" sz="1800" dirty="0" err="1">
                <a:solidFill>
                  <a:srgbClr val="FF00FF"/>
                </a:solidFill>
                <a:latin typeface="Courier New"/>
              </a:rPr>
              <a:t>isabundant</a:t>
            </a:r>
            <a:r>
              <a:rPr lang="en-US" sz="1800" b="1" dirty="0">
                <a:solidFill>
                  <a:srgbClr val="000080"/>
                </a:solidFill>
                <a:latin typeface="Courier New"/>
              </a:rPr>
              <a:t>(</a:t>
            </a:r>
            <a:r>
              <a:rPr lang="en-US" sz="1800" dirty="0">
                <a:solidFill>
                  <a:srgbClr val="000000"/>
                </a:solidFill>
                <a:latin typeface="Courier New"/>
              </a:rPr>
              <a:t>number</a:t>
            </a:r>
            <a:r>
              <a:rPr lang="en-US" sz="1800" b="1" dirty="0">
                <a:solidFill>
                  <a:srgbClr val="000080"/>
                </a:solidFill>
                <a:latin typeface="Courier New"/>
              </a:rPr>
              <a:t>):</a:t>
            </a:r>
            <a:r>
              <a:rPr lang="en-US" sz="1800" dirty="0">
                <a:solidFill>
                  <a:srgbClr val="000000"/>
                </a:solidFill>
                <a:latin typeface="Courier New"/>
              </a:rPr>
              <a:t> </a:t>
            </a:r>
            <a:endParaRPr lang="en-US" sz="1800" dirty="0" smtClean="0">
              <a:solidFill>
                <a:srgbClr val="000000"/>
              </a:solidFill>
              <a:latin typeface="Courier New"/>
            </a:endParaRPr>
          </a:p>
          <a:p>
            <a:pPr marL="0" indent="0">
              <a:buNone/>
            </a:pPr>
            <a:r>
              <a:rPr lang="en-US" sz="1800" b="1" dirty="0">
                <a:solidFill>
                  <a:srgbClr val="000000"/>
                </a:solidFill>
                <a:latin typeface="Courier New"/>
              </a:rPr>
              <a:t>	</a:t>
            </a:r>
            <a:r>
              <a:rPr lang="en-US" sz="1800" b="1" dirty="0" smtClean="0">
                <a:solidFill>
                  <a:srgbClr val="0000FF"/>
                </a:solidFill>
                <a:latin typeface="Courier New"/>
              </a:rPr>
              <a:t>if</a:t>
            </a:r>
            <a:r>
              <a:rPr lang="en-US" sz="1800" dirty="0" smtClean="0">
                <a:solidFill>
                  <a:srgbClr val="000000"/>
                </a:solidFill>
                <a:latin typeface="Courier New"/>
              </a:rPr>
              <a:t> </a:t>
            </a:r>
            <a:r>
              <a:rPr lang="en-US" sz="1800" dirty="0">
                <a:solidFill>
                  <a:srgbClr val="000000"/>
                </a:solidFill>
                <a:latin typeface="Courier New"/>
              </a:rPr>
              <a:t>number</a:t>
            </a:r>
            <a:r>
              <a:rPr lang="en-US" sz="1800" b="1" dirty="0">
                <a:solidFill>
                  <a:srgbClr val="000080"/>
                </a:solidFill>
                <a:latin typeface="Courier New"/>
              </a:rPr>
              <a:t>&lt;</a:t>
            </a:r>
            <a:r>
              <a:rPr lang="en-US" sz="1800" dirty="0">
                <a:solidFill>
                  <a:srgbClr val="000000"/>
                </a:solidFill>
                <a:latin typeface="Courier New"/>
              </a:rPr>
              <a:t>sum</a:t>
            </a:r>
            <a:r>
              <a:rPr lang="en-US" sz="1800" b="1" dirty="0">
                <a:solidFill>
                  <a:srgbClr val="000080"/>
                </a:solidFill>
                <a:latin typeface="Courier New"/>
              </a:rPr>
              <a:t>(</a:t>
            </a:r>
            <a:r>
              <a:rPr lang="en-US" sz="1800" dirty="0" err="1">
                <a:solidFill>
                  <a:srgbClr val="000000"/>
                </a:solidFill>
                <a:latin typeface="Courier New"/>
              </a:rPr>
              <a:t>i</a:t>
            </a:r>
            <a:r>
              <a:rPr lang="en-US" sz="1800" dirty="0">
                <a:solidFill>
                  <a:srgbClr val="000000"/>
                </a:solidFill>
                <a:latin typeface="Courier New"/>
              </a:rPr>
              <a:t> </a:t>
            </a:r>
            <a:r>
              <a:rPr lang="en-US" sz="1800" b="1" dirty="0">
                <a:solidFill>
                  <a:srgbClr val="0000FF"/>
                </a:solidFill>
                <a:latin typeface="Courier New"/>
              </a:rPr>
              <a:t>for</a:t>
            </a:r>
            <a:r>
              <a:rPr lang="en-US" sz="1800" dirty="0">
                <a:solidFill>
                  <a:srgbClr val="000000"/>
                </a:solidFill>
                <a:latin typeface="Courier New"/>
              </a:rPr>
              <a:t> </a:t>
            </a:r>
            <a:r>
              <a:rPr lang="en-US" sz="1800" dirty="0" err="1">
                <a:solidFill>
                  <a:srgbClr val="000000"/>
                </a:solidFill>
                <a:latin typeface="Courier New"/>
              </a:rPr>
              <a:t>i</a:t>
            </a:r>
            <a:r>
              <a:rPr lang="en-US" sz="1800" dirty="0">
                <a:solidFill>
                  <a:srgbClr val="000000"/>
                </a:solidFill>
                <a:latin typeface="Courier New"/>
              </a:rPr>
              <a:t> </a:t>
            </a:r>
            <a:r>
              <a:rPr lang="en-US" sz="1800" b="1" dirty="0">
                <a:solidFill>
                  <a:srgbClr val="0000FF"/>
                </a:solidFill>
                <a:latin typeface="Courier New"/>
              </a:rPr>
              <a:t>in</a:t>
            </a:r>
            <a:r>
              <a:rPr lang="en-US" sz="1800" dirty="0">
                <a:solidFill>
                  <a:srgbClr val="000000"/>
                </a:solidFill>
                <a:latin typeface="Courier New"/>
              </a:rPr>
              <a:t> range</a:t>
            </a:r>
            <a:r>
              <a:rPr lang="en-US" sz="1800" b="1" dirty="0">
                <a:solidFill>
                  <a:srgbClr val="000080"/>
                </a:solidFill>
                <a:latin typeface="Courier New"/>
              </a:rPr>
              <a:t>(</a:t>
            </a:r>
            <a:r>
              <a:rPr lang="en-US" sz="1800" dirty="0">
                <a:solidFill>
                  <a:srgbClr val="FF0000"/>
                </a:solidFill>
                <a:latin typeface="Courier New"/>
              </a:rPr>
              <a:t>1</a:t>
            </a:r>
            <a:r>
              <a:rPr lang="en-US" sz="1800" b="1" dirty="0">
                <a:solidFill>
                  <a:srgbClr val="000080"/>
                </a:solidFill>
                <a:latin typeface="Courier New"/>
              </a:rPr>
              <a:t>,</a:t>
            </a:r>
            <a:r>
              <a:rPr lang="en-US" sz="1800" dirty="0">
                <a:solidFill>
                  <a:srgbClr val="000000"/>
                </a:solidFill>
                <a:latin typeface="Courier New"/>
              </a:rPr>
              <a:t>number</a:t>
            </a:r>
            <a:r>
              <a:rPr lang="en-US" sz="1800" b="1" dirty="0">
                <a:solidFill>
                  <a:srgbClr val="000080"/>
                </a:solidFill>
                <a:latin typeface="Courier New"/>
              </a:rPr>
              <a:t>)</a:t>
            </a:r>
            <a:r>
              <a:rPr lang="en-US" sz="1800" dirty="0">
                <a:solidFill>
                  <a:srgbClr val="000000"/>
                </a:solidFill>
                <a:latin typeface="Courier New"/>
              </a:rPr>
              <a:t> </a:t>
            </a:r>
            <a:r>
              <a:rPr lang="en-US" sz="1800" b="1" dirty="0">
                <a:solidFill>
                  <a:srgbClr val="0000FF"/>
                </a:solidFill>
                <a:latin typeface="Courier New"/>
              </a:rPr>
              <a:t>if</a:t>
            </a:r>
            <a:r>
              <a:rPr lang="en-US" sz="1800" dirty="0">
                <a:solidFill>
                  <a:srgbClr val="000000"/>
                </a:solidFill>
                <a:latin typeface="Courier New"/>
              </a:rPr>
              <a:t> </a:t>
            </a:r>
            <a:r>
              <a:rPr lang="en-US" sz="1800" dirty="0" err="1">
                <a:solidFill>
                  <a:srgbClr val="000000"/>
                </a:solidFill>
                <a:latin typeface="Courier New"/>
              </a:rPr>
              <a:t>number</a:t>
            </a:r>
            <a:r>
              <a:rPr lang="en-US" sz="1800" b="1" dirty="0" err="1">
                <a:solidFill>
                  <a:srgbClr val="000080"/>
                </a:solidFill>
                <a:latin typeface="Courier New"/>
              </a:rPr>
              <a:t>%</a:t>
            </a:r>
            <a:r>
              <a:rPr lang="en-US" sz="1800" dirty="0" err="1">
                <a:solidFill>
                  <a:srgbClr val="000000"/>
                </a:solidFill>
                <a:latin typeface="Courier New"/>
              </a:rPr>
              <a:t>i</a:t>
            </a:r>
            <a:r>
              <a:rPr lang="en-US" sz="1800" b="1" dirty="0">
                <a:solidFill>
                  <a:srgbClr val="000080"/>
                </a:solidFill>
                <a:latin typeface="Courier New"/>
              </a:rPr>
              <a:t>==</a:t>
            </a:r>
            <a:r>
              <a:rPr lang="en-US" sz="1800" dirty="0">
                <a:solidFill>
                  <a:srgbClr val="FF0000"/>
                </a:solidFill>
                <a:latin typeface="Courier New"/>
              </a:rPr>
              <a:t>0</a:t>
            </a:r>
            <a:r>
              <a:rPr lang="en-US" sz="1800" b="1" dirty="0">
                <a:solidFill>
                  <a:srgbClr val="000080"/>
                </a:solidFill>
                <a:latin typeface="Courier New"/>
              </a:rPr>
              <a:t>):</a:t>
            </a:r>
            <a:r>
              <a:rPr lang="en-US" sz="1800" dirty="0">
                <a:solidFill>
                  <a:srgbClr val="000000"/>
                </a:solidFill>
                <a:latin typeface="Courier New"/>
              </a:rPr>
              <a:t> </a:t>
            </a:r>
            <a:r>
              <a:rPr lang="en-US" sz="1800" dirty="0" smtClean="0">
                <a:solidFill>
                  <a:srgbClr val="000000"/>
                </a:solidFill>
                <a:latin typeface="Courier New"/>
              </a:rPr>
              <a:t>          	    	</a:t>
            </a:r>
            <a:r>
              <a:rPr lang="en-US" sz="1800" b="1" dirty="0" smtClean="0">
                <a:solidFill>
                  <a:srgbClr val="0000FF"/>
                </a:solidFill>
                <a:latin typeface="Courier New"/>
              </a:rPr>
              <a:t>return</a:t>
            </a:r>
            <a:r>
              <a:rPr lang="en-US" sz="1800" dirty="0" smtClean="0">
                <a:solidFill>
                  <a:srgbClr val="000000"/>
                </a:solidFill>
                <a:latin typeface="Courier New"/>
              </a:rPr>
              <a:t> True</a:t>
            </a:r>
          </a:p>
          <a:p>
            <a:pPr marL="0" indent="0">
              <a:buNone/>
            </a:pPr>
            <a:endParaRPr lang="en-US" sz="1800" dirty="0">
              <a:solidFill>
                <a:srgbClr val="000000"/>
              </a:solidFill>
              <a:latin typeface="Courier New"/>
            </a:endParaRPr>
          </a:p>
          <a:p>
            <a:pPr marL="0" indent="0">
              <a:buNone/>
            </a:pPr>
            <a:r>
              <a:rPr lang="en-US" sz="1800" dirty="0" smtClean="0">
                <a:solidFill>
                  <a:srgbClr val="000000"/>
                </a:solidFill>
                <a:latin typeface="Courier New"/>
              </a:rPr>
              <a:t>   </a:t>
            </a:r>
            <a:r>
              <a:rPr lang="en-US" sz="1800" dirty="0" smtClean="0">
                <a:solidFill>
                  <a:srgbClr val="000000"/>
                </a:solidFill>
              </a:rPr>
              <a:t>If code is repeating itself, make a function out of it</a:t>
            </a:r>
            <a:r>
              <a:rPr lang="en-US" sz="1800" dirty="0" smtClean="0">
                <a:solidFill>
                  <a:srgbClr val="000000"/>
                </a:solidFill>
                <a:latin typeface="Courier New"/>
              </a:rPr>
              <a:t>. </a:t>
            </a:r>
            <a:endParaRPr lang="en-US" sz="1800" dirty="0"/>
          </a:p>
          <a:p>
            <a:endParaRPr lang="en-US" dirty="0"/>
          </a:p>
        </p:txBody>
      </p:sp>
    </p:spTree>
    <p:extLst>
      <p:ext uri="{BB962C8B-B14F-4D97-AF65-F5344CB8AC3E}">
        <p14:creationId xmlns:p14="http://schemas.microsoft.com/office/powerpoint/2010/main" val="1694262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4876800"/>
          </a:xfrm>
        </p:spPr>
        <p:txBody>
          <a:bodyPr>
            <a:normAutofit fontScale="25000" lnSpcReduction="20000"/>
          </a:bodyPr>
          <a:lstStyle/>
          <a:p>
            <a:pPr marL="0" indent="0">
              <a:buNone/>
            </a:pPr>
            <a:r>
              <a:rPr lang="en-US" sz="3400" b="1" dirty="0" err="1">
                <a:solidFill>
                  <a:srgbClr val="0000FF"/>
                </a:solidFill>
                <a:highlight>
                  <a:srgbClr val="FFFFFF"/>
                </a:highlight>
                <a:latin typeface="Courier New"/>
              </a:rPr>
              <a:t>def</a:t>
            </a:r>
            <a:r>
              <a:rPr lang="en-US" sz="3400" dirty="0">
                <a:solidFill>
                  <a:srgbClr val="000000"/>
                </a:solidFill>
                <a:highlight>
                  <a:srgbClr val="FFFFFF"/>
                </a:highlight>
                <a:latin typeface="Courier New"/>
              </a:rPr>
              <a:t> </a:t>
            </a:r>
            <a:r>
              <a:rPr lang="en-US" sz="3400" dirty="0">
                <a:solidFill>
                  <a:srgbClr val="FF00FF"/>
                </a:solidFill>
                <a:highlight>
                  <a:srgbClr val="FFFFFF"/>
                </a:highlight>
                <a:latin typeface="Courier New"/>
              </a:rPr>
              <a:t>decFloat2Bin</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string</a:t>
            </a:r>
            <a:r>
              <a:rPr lang="en-US" sz="3400" b="1" dirty="0">
                <a:solidFill>
                  <a:srgbClr val="000080"/>
                </a:solidFill>
                <a:highlight>
                  <a:srgbClr val="FFFFFF"/>
                </a:highlight>
                <a:latin typeface="Courier New"/>
              </a:rPr>
              <a: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r>
              <a:rPr lang="en-US" sz="3400" dirty="0">
                <a:solidFill>
                  <a:srgbClr val="FF8000"/>
                </a:solidFill>
                <a:highlight>
                  <a:srgbClr val="FFFFFF"/>
                </a:highlight>
                <a:latin typeface="Courier New"/>
              </a:rPr>
              <a:t>""" Converts a Float to a Binary Number"""</a:t>
            </a:r>
            <a:endParaRPr lang="en-US" sz="3400" dirty="0">
              <a:solidFill>
                <a:srgbClr val="000000"/>
              </a:solidFill>
              <a:highlight>
                <a:srgbClr val="FFFFFF"/>
              </a:highlight>
              <a:latin typeface="Courier New"/>
            </a:endParaRPr>
          </a:p>
          <a:p>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r>
              <a:rPr lang="en-US" sz="3400" dirty="0">
                <a:solidFill>
                  <a:srgbClr val="008000"/>
                </a:solidFill>
                <a:highlight>
                  <a:srgbClr val="FFFFFF"/>
                </a:highlight>
                <a:latin typeface="Courier New"/>
              </a:rPr>
              <a:t>### EXTRACT THE INT AND FRACTION PART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integer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extractIntegerPart</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string</a:t>
            </a:r>
            <a:r>
              <a:rPr lang="en-US" sz="3400" b="1" dirty="0">
                <a:solidFill>
                  <a:srgbClr val="000080"/>
                </a:solidFill>
                <a:highlight>
                  <a:srgbClr val="FFFFFF"/>
                </a:highlight>
                <a:latin typeface="Courier New"/>
              </a:rPr>
              <a: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frac</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extractFractionalPart</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string</a:t>
            </a:r>
            <a:r>
              <a:rPr lang="en-US" sz="3400" b="1" dirty="0">
                <a:solidFill>
                  <a:srgbClr val="000080"/>
                </a:solidFill>
                <a:highlight>
                  <a:srgbClr val="FFFFFF"/>
                </a:highlight>
                <a:latin typeface="Courier New"/>
              </a:rPr>
              <a: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p>
          <a:p>
            <a:pPr marL="0" indent="0">
              <a:buNone/>
            </a:pPr>
            <a:r>
              <a:rPr lang="en-US" sz="3400" dirty="0">
                <a:solidFill>
                  <a:srgbClr val="000000"/>
                </a:solidFill>
                <a:highlight>
                  <a:srgbClr val="FFFFFF"/>
                </a:highlight>
                <a:latin typeface="Courier New"/>
              </a:rPr>
              <a:t>    </a:t>
            </a:r>
            <a:r>
              <a:rPr lang="en-US" sz="3400" dirty="0">
                <a:solidFill>
                  <a:srgbClr val="008000"/>
                </a:solidFill>
                <a:highlight>
                  <a:srgbClr val="FFFFFF"/>
                </a:highlight>
                <a:latin typeface="Courier New"/>
              </a:rPr>
              <a:t>### convert integer part #####</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inputCount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int</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integer</a:t>
            </a:r>
            <a:r>
              <a:rPr lang="en-US" sz="3400" b="1" dirty="0">
                <a:solidFill>
                  <a:srgbClr val="000080"/>
                </a:solidFill>
                <a:highlight>
                  <a:srgbClr val="FFFFFF"/>
                </a:highlight>
                <a:latin typeface="Courier New"/>
              </a:rPr>
              <a: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decimalCount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a:solidFill>
                  <a:srgbClr val="808080"/>
                </a:solidFill>
                <a:highlight>
                  <a:srgbClr val="FFFFFF"/>
                </a:highlight>
                <a:latin typeface="Courier New"/>
              </a:rPr>
              <a: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p>
          <a:p>
            <a:pPr marL="0" indent="0">
              <a:buNone/>
            </a:pPr>
            <a:r>
              <a:rPr lang="en-US" sz="3400" dirty="0">
                <a:solidFill>
                  <a:srgbClr val="000000"/>
                </a:solidFill>
                <a:highlight>
                  <a:srgbClr val="FFFFFF"/>
                </a:highlight>
                <a:latin typeface="Courier New"/>
              </a:rPr>
              <a:t>    </a:t>
            </a:r>
            <a:r>
              <a:rPr lang="en-US" sz="3400" b="1" dirty="0">
                <a:solidFill>
                  <a:srgbClr val="0000FF"/>
                </a:solidFill>
                <a:highlight>
                  <a:srgbClr val="FFFFFF"/>
                </a:highlight>
                <a:latin typeface="Courier New"/>
              </a:rPr>
              <a:t>while</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err="1">
                <a:solidFill>
                  <a:srgbClr val="000000"/>
                </a:solidFill>
                <a:highlight>
                  <a:srgbClr val="FFFFFF"/>
                </a:highlight>
                <a:latin typeface="Courier New"/>
              </a:rPr>
              <a:t>inputCount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&gt;</a:t>
            </a:r>
            <a:r>
              <a:rPr lang="en-US" sz="3400" dirty="0">
                <a:solidFill>
                  <a:srgbClr val="000000"/>
                </a:solidFill>
                <a:highlight>
                  <a:srgbClr val="FFFFFF"/>
                </a:highlight>
                <a:latin typeface="Courier New"/>
              </a:rPr>
              <a:t> </a:t>
            </a:r>
            <a:r>
              <a:rPr lang="en-US" sz="3400" dirty="0">
                <a:solidFill>
                  <a:srgbClr val="FF0000"/>
                </a:solidFill>
                <a:highlight>
                  <a:srgbClr val="FFFFFF"/>
                </a:highlight>
                <a:latin typeface="Courier New"/>
              </a:rPr>
              <a:t>0</a:t>
            </a:r>
            <a:r>
              <a:rPr lang="en-US" sz="3400" b="1" dirty="0">
                <a:solidFill>
                  <a:srgbClr val="000080"/>
                </a:solidFill>
                <a:highlight>
                  <a:srgbClr val="FFFFFF"/>
                </a:highlight>
                <a:latin typeface="Courier New"/>
              </a:rPr>
              <a: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binary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err="1">
                <a:solidFill>
                  <a:srgbClr val="000000"/>
                </a:solidFill>
                <a:highlight>
                  <a:srgbClr val="FFFFFF"/>
                </a:highlight>
                <a:latin typeface="Courier New"/>
              </a:rPr>
              <a:t>int</a:t>
            </a:r>
            <a:r>
              <a:rPr lang="en-US" sz="3400" b="1" dirty="0">
                <a:solidFill>
                  <a:srgbClr val="000080"/>
                </a:solidFill>
                <a:highlight>
                  <a:srgbClr val="FFFFFF"/>
                </a:highlight>
                <a:latin typeface="Courier New"/>
              </a:rPr>
              <a:t>(</a:t>
            </a:r>
            <a:r>
              <a:rPr lang="en-US" sz="3400" dirty="0" err="1">
                <a:solidFill>
                  <a:srgbClr val="000000"/>
                </a:solidFill>
                <a:highlight>
                  <a:srgbClr val="FFFFFF"/>
                </a:highlight>
                <a:latin typeface="Courier New"/>
              </a:rPr>
              <a:t>inputCount</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a:solidFill>
                  <a:srgbClr val="FF0000"/>
                </a:solidFill>
                <a:highlight>
                  <a:srgbClr val="FFFFFF"/>
                </a:highlight>
                <a:latin typeface="Courier New"/>
              </a:rPr>
              <a:t>2</a:t>
            </a:r>
            <a:r>
              <a:rPr lang="en-US" sz="3400" b="1" dirty="0">
                <a:solidFill>
                  <a:srgbClr val="000080"/>
                </a:solidFill>
                <a:highlight>
                  <a:srgbClr val="FFFFFF"/>
                </a:highlight>
                <a:latin typeface="Courier New"/>
              </a:rPr>
              <a: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decimalCount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str</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binary</a:t>
            </a:r>
            <a:r>
              <a:rPr lang="en-US" sz="3400" b="1" dirty="0">
                <a:solidFill>
                  <a:srgbClr val="000080"/>
                </a:solidFill>
                <a:highlight>
                  <a:srgbClr val="FFFFFF"/>
                </a:highlight>
                <a:latin typeface="Courier New"/>
              </a:rPr>
              <a: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inputCount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int</a:t>
            </a:r>
            <a:r>
              <a:rPr lang="en-US" sz="3400" b="1" dirty="0">
                <a:solidFill>
                  <a:srgbClr val="000080"/>
                </a:solidFill>
                <a:highlight>
                  <a:srgbClr val="FFFFFF"/>
                </a:highlight>
                <a:latin typeface="Courier New"/>
              </a:rPr>
              <a:t>(</a:t>
            </a:r>
            <a:r>
              <a:rPr lang="en-US" sz="3400" dirty="0" err="1">
                <a:solidFill>
                  <a:srgbClr val="000000"/>
                </a:solidFill>
                <a:highlight>
                  <a:srgbClr val="FFFFFF"/>
                </a:highlight>
                <a:latin typeface="Courier New"/>
              </a:rPr>
              <a:t>inputCount</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a:solidFill>
                  <a:srgbClr val="FF0000"/>
                </a:solidFill>
                <a:highlight>
                  <a:srgbClr val="FFFFFF"/>
                </a:highlight>
                <a:latin typeface="Courier New"/>
              </a:rPr>
              <a:t>2</a:t>
            </a:r>
            <a:r>
              <a:rPr lang="en-US" sz="3400" dirty="0">
                <a:solidFill>
                  <a:srgbClr val="000000"/>
                </a:solidFill>
                <a:highlight>
                  <a:srgbClr val="FFFFFF"/>
                </a:highlight>
                <a:latin typeface="Courier New"/>
              </a:rPr>
              <a:t> </a:t>
            </a:r>
          </a:p>
          <a:p>
            <a:pPr marL="0" indent="0">
              <a:buNone/>
            </a:pP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intOutput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err="1">
                <a:solidFill>
                  <a:srgbClr val="000000"/>
                </a:solidFill>
                <a:highlight>
                  <a:srgbClr val="FFFFFF"/>
                </a:highlight>
                <a:latin typeface="Courier New"/>
              </a:rPr>
              <a:t>str</a:t>
            </a:r>
            <a:r>
              <a:rPr lang="en-US" sz="3400" b="1" dirty="0">
                <a:solidFill>
                  <a:srgbClr val="000080"/>
                </a:solidFill>
                <a:highlight>
                  <a:srgbClr val="FFFFFF"/>
                </a:highlight>
                <a:latin typeface="Courier New"/>
              </a:rPr>
              <a:t>(</a:t>
            </a:r>
            <a:r>
              <a:rPr lang="en-US" sz="3400" dirty="0" err="1">
                <a:solidFill>
                  <a:srgbClr val="000000"/>
                </a:solidFill>
                <a:highlight>
                  <a:srgbClr val="FFFFFF"/>
                </a:highlight>
                <a:latin typeface="Courier New"/>
              </a:rPr>
              <a:t>decimalCount</a:t>
            </a:r>
            <a:r>
              <a:rPr lang="en-US" sz="3400" b="1" dirty="0">
                <a:solidFill>
                  <a:srgbClr val="000080"/>
                </a:solidFill>
                <a:highlight>
                  <a:srgbClr val="FFFFFF"/>
                </a:highlight>
                <a:latin typeface="Courier New"/>
              </a:rPr>
              <a: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p>
          <a:p>
            <a:pPr marL="0" indent="0">
              <a:buNone/>
            </a:pPr>
            <a:r>
              <a:rPr lang="en-US" sz="3400" dirty="0">
                <a:solidFill>
                  <a:srgbClr val="000000"/>
                </a:solidFill>
                <a:highlight>
                  <a:srgbClr val="FFFFFF"/>
                </a:highlight>
                <a:latin typeface="Courier New"/>
              </a:rPr>
              <a:t>    </a:t>
            </a:r>
            <a:r>
              <a:rPr lang="en-US" sz="3400" dirty="0">
                <a:solidFill>
                  <a:srgbClr val="008000"/>
                </a:solidFill>
                <a:highlight>
                  <a:srgbClr val="FFFFFF"/>
                </a:highlight>
                <a:latin typeface="Courier New"/>
              </a:rPr>
              <a:t>##  convert fractional part to binary ###</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decCount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a:solidFill>
                  <a:srgbClr val="808080"/>
                </a:solidFill>
                <a:highlight>
                  <a:srgbClr val="FFFFFF"/>
                </a:highlight>
                <a:latin typeface="Courier New"/>
              </a:rPr>
              <a: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dec</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a:solidFill>
                  <a:srgbClr val="808080"/>
                </a:solidFill>
                <a:highlight>
                  <a:srgbClr val="FFFFFF"/>
                </a:highlight>
                <a:latin typeface="Courier New"/>
              </a:rPr>
              <a:t>"0."</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frac</a:t>
            </a:r>
          </a:p>
          <a:p>
            <a:pPr marL="0" indent="0">
              <a:buNone/>
            </a:pPr>
            <a:r>
              <a:rPr lang="en-US" sz="3400" dirty="0">
                <a:solidFill>
                  <a:srgbClr val="000000"/>
                </a:solidFill>
                <a:highlight>
                  <a:srgbClr val="FFFFFF"/>
                </a:highlight>
                <a:latin typeface="Courier New"/>
              </a:rPr>
              <a:t>    </a:t>
            </a:r>
          </a:p>
          <a:p>
            <a:pPr marL="0" indent="0">
              <a:buNone/>
            </a:pPr>
            <a:r>
              <a:rPr lang="en-US" sz="3400" dirty="0">
                <a:solidFill>
                  <a:srgbClr val="000000"/>
                </a:solidFill>
                <a:highlight>
                  <a:srgbClr val="FFFFFF"/>
                </a:highlight>
                <a:latin typeface="Courier New"/>
              </a:rPr>
              <a:t>    </a:t>
            </a:r>
            <a:r>
              <a:rPr lang="en-US" sz="3400" dirty="0">
                <a:solidFill>
                  <a:srgbClr val="008000"/>
                </a:solidFill>
                <a:highlight>
                  <a:srgbClr val="FFFFFF"/>
                </a:highlight>
                <a:latin typeface="Courier New"/>
              </a:rPr>
              <a:t>## only 23 bits allowed</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r>
              <a:rPr lang="en-US" sz="3400" b="1" dirty="0">
                <a:solidFill>
                  <a:srgbClr val="0000FF"/>
                </a:solidFill>
                <a:highlight>
                  <a:srgbClr val="FFFFFF"/>
                </a:highlight>
                <a:latin typeface="Courier New"/>
              </a:rPr>
              <a:t>while</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err="1">
                <a:solidFill>
                  <a:srgbClr val="000000"/>
                </a:solidFill>
                <a:highlight>
                  <a:srgbClr val="FFFFFF"/>
                </a:highlight>
                <a:latin typeface="Courier New"/>
              </a:rPr>
              <a:t>len</a:t>
            </a:r>
            <a:r>
              <a:rPr lang="en-US" sz="3400" b="1" dirty="0">
                <a:solidFill>
                  <a:srgbClr val="000080"/>
                </a:solidFill>
                <a:highlight>
                  <a:srgbClr val="FFFFFF"/>
                </a:highlight>
                <a:latin typeface="Courier New"/>
              </a:rPr>
              <a:t>(</a:t>
            </a:r>
            <a:r>
              <a:rPr lang="en-US" sz="3400" dirty="0" err="1">
                <a:solidFill>
                  <a:srgbClr val="000000"/>
                </a:solidFill>
                <a:highlight>
                  <a:srgbClr val="FFFFFF"/>
                </a:highlight>
                <a:latin typeface="Courier New"/>
              </a:rPr>
              <a:t>str</a:t>
            </a:r>
            <a:r>
              <a:rPr lang="en-US" sz="3400" b="1" dirty="0">
                <a:solidFill>
                  <a:srgbClr val="000080"/>
                </a:solidFill>
                <a:highlight>
                  <a:srgbClr val="FFFFFF"/>
                </a:highlight>
                <a:latin typeface="Courier New"/>
              </a:rPr>
              <a:t>(</a:t>
            </a:r>
            <a:r>
              <a:rPr lang="en-US" sz="3400" dirty="0" err="1">
                <a:solidFill>
                  <a:srgbClr val="000000"/>
                </a:solidFill>
                <a:highlight>
                  <a:srgbClr val="FFFFFF"/>
                </a:highlight>
                <a:latin typeface="Courier New"/>
              </a:rPr>
              <a:t>decCount</a:t>
            </a:r>
            <a:r>
              <a:rPr lang="en-US" sz="3400" b="1" dirty="0">
                <a:solidFill>
                  <a:srgbClr val="000080"/>
                </a:solidFill>
                <a:highlight>
                  <a:srgbClr val="FFFFFF"/>
                </a:highlight>
                <a:latin typeface="Courier New"/>
              </a:rPr>
              <a:t>))&lt;</a:t>
            </a:r>
            <a:r>
              <a:rPr lang="en-US" sz="3400" dirty="0">
                <a:solidFill>
                  <a:srgbClr val="FF0000"/>
                </a:solidFill>
                <a:highlight>
                  <a:srgbClr val="FFFFFF"/>
                </a:highlight>
                <a:latin typeface="Courier New"/>
              </a:rPr>
              <a:t>23</a:t>
            </a:r>
            <a:r>
              <a:rPr lang="en-US" sz="3400" b="1" dirty="0">
                <a:solidFill>
                  <a:srgbClr val="000080"/>
                </a:solidFill>
                <a:highlight>
                  <a:srgbClr val="FFFFFF"/>
                </a:highlight>
                <a:latin typeface="Courier New"/>
              </a:rPr>
              <a:t>):</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p>
          <a:p>
            <a:pPr marL="0" indent="0">
              <a:buNone/>
            </a:pPr>
            <a:r>
              <a:rPr lang="en-US" sz="3400" dirty="0">
                <a:solidFill>
                  <a:srgbClr val="000000"/>
                </a:solidFill>
                <a:highlight>
                  <a:srgbClr val="FFFFFF"/>
                </a:highlight>
                <a:latin typeface="Courier New"/>
              </a:rPr>
              <a:t>        </a:t>
            </a:r>
            <a:r>
              <a:rPr lang="en-US" sz="3400" dirty="0">
                <a:solidFill>
                  <a:srgbClr val="008000"/>
                </a:solidFill>
                <a:highlight>
                  <a:srgbClr val="FFFFFF"/>
                </a:highlight>
                <a:latin typeface="Courier New"/>
              </a:rPr>
              <a:t>#do repeated multiplication by 2 </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a:t>
            </a:r>
          </a:p>
          <a:p>
            <a:pPr marL="0" indent="0">
              <a:buNone/>
            </a:pPr>
            <a:r>
              <a:rPr lang="en-US" sz="3400" dirty="0">
                <a:solidFill>
                  <a:srgbClr val="000000"/>
                </a:solidFill>
                <a:highlight>
                  <a:srgbClr val="FFFFFF"/>
                </a:highlight>
                <a:latin typeface="Courier New"/>
              </a:rPr>
              <a:t>    </a:t>
            </a:r>
            <a:r>
              <a:rPr lang="en-US" sz="3400" dirty="0">
                <a:solidFill>
                  <a:srgbClr val="008000"/>
                </a:solidFill>
                <a:highlight>
                  <a:srgbClr val="FFFFFF"/>
                </a:highlight>
                <a:latin typeface="Courier New"/>
              </a:rPr>
              <a:t>#### ADD THE TWO PIECES TOGETHER </a:t>
            </a:r>
            <a:endParaRPr lang="en-US" sz="3400" dirty="0">
              <a:solidFill>
                <a:srgbClr val="000000"/>
              </a:solidFill>
              <a:highlight>
                <a:srgbClr val="FFFFFF"/>
              </a:highlight>
              <a:latin typeface="Courier New"/>
            </a:endParaRPr>
          </a:p>
          <a:p>
            <a:pPr marL="0" indent="0">
              <a:buNone/>
            </a:pPr>
            <a:r>
              <a:rPr lang="en-US" sz="3400" dirty="0">
                <a:solidFill>
                  <a:srgbClr val="000000"/>
                </a:solidFill>
                <a:highlight>
                  <a:srgbClr val="FFFFFF"/>
                </a:highlight>
                <a:latin typeface="Courier New"/>
              </a:rPr>
              <a:t>    output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intOutput</a:t>
            </a:r>
            <a:r>
              <a:rPr lang="en-US" sz="3400" b="1" dirty="0">
                <a:solidFill>
                  <a:srgbClr val="000080"/>
                </a:solidFill>
                <a:highlight>
                  <a:srgbClr val="FFFFFF"/>
                </a:highlight>
                <a:latin typeface="Courier New"/>
              </a:rPr>
              <a:t>[::-</a:t>
            </a:r>
            <a:r>
              <a:rPr lang="en-US" sz="3400" dirty="0">
                <a:solidFill>
                  <a:srgbClr val="FF0000"/>
                </a:solidFill>
                <a:highlight>
                  <a:srgbClr val="FFFFFF"/>
                </a:highlight>
                <a:latin typeface="Courier New"/>
              </a:rPr>
              <a:t>1</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a:solidFill>
                  <a:srgbClr val="808080"/>
                </a:solidFill>
                <a:highlight>
                  <a:srgbClr val="FFFFFF"/>
                </a:highlight>
                <a:latin typeface="Courier New"/>
              </a:rPr>
              <a:t>"."</a:t>
            </a:r>
            <a:r>
              <a:rPr lang="en-US" sz="3400" dirty="0">
                <a:solidFill>
                  <a:srgbClr val="000000"/>
                </a:solidFill>
                <a:highlight>
                  <a:srgbClr val="FFFFFF"/>
                </a:highlight>
                <a:latin typeface="Courier New"/>
              </a:rPr>
              <a:t> </a:t>
            </a:r>
            <a:r>
              <a:rPr lang="en-US" sz="3400" b="1" dirty="0">
                <a:solidFill>
                  <a:srgbClr val="000080"/>
                </a:solidFill>
                <a:highlight>
                  <a:srgbClr val="FFFFFF"/>
                </a:highlight>
                <a:latin typeface="Courier New"/>
              </a:rPr>
              <a:t>+</a:t>
            </a:r>
            <a:r>
              <a:rPr lang="en-US" sz="3400" dirty="0">
                <a:solidFill>
                  <a:srgbClr val="000000"/>
                </a:solidFill>
                <a:highlight>
                  <a:srgbClr val="FFFFFF"/>
                </a:highlight>
                <a:latin typeface="Courier New"/>
              </a:rPr>
              <a:t> </a:t>
            </a:r>
            <a:r>
              <a:rPr lang="en-US" sz="3400" dirty="0" err="1">
                <a:solidFill>
                  <a:srgbClr val="000000"/>
                </a:solidFill>
                <a:highlight>
                  <a:srgbClr val="FFFFFF"/>
                </a:highlight>
                <a:latin typeface="Courier New"/>
              </a:rPr>
              <a:t>decCount</a:t>
            </a:r>
            <a:r>
              <a:rPr lang="en-US" sz="3400" dirty="0">
                <a:solidFill>
                  <a:srgbClr val="000000"/>
                </a:solidFill>
                <a:highlight>
                  <a:srgbClr val="FFFFFF"/>
                </a:highlight>
                <a:latin typeface="Courier New"/>
              </a:rPr>
              <a:t> </a:t>
            </a:r>
          </a:p>
          <a:p>
            <a:pPr marL="0" indent="0">
              <a:buNone/>
            </a:pPr>
            <a:r>
              <a:rPr lang="en-US" sz="3400" dirty="0">
                <a:solidFill>
                  <a:srgbClr val="000000"/>
                </a:solidFill>
                <a:highlight>
                  <a:srgbClr val="FFFFFF"/>
                </a:highlight>
                <a:latin typeface="Courier New"/>
              </a:rPr>
              <a:t>    </a:t>
            </a:r>
          </a:p>
          <a:p>
            <a:pPr marL="0" indent="0">
              <a:buNone/>
            </a:pPr>
            <a:r>
              <a:rPr lang="en-US" sz="3400" dirty="0">
                <a:solidFill>
                  <a:srgbClr val="000000"/>
                </a:solidFill>
                <a:highlight>
                  <a:srgbClr val="FFFFFF"/>
                </a:highlight>
                <a:latin typeface="Courier New"/>
              </a:rPr>
              <a:t>    </a:t>
            </a:r>
            <a:r>
              <a:rPr lang="en-US" sz="3400" b="1" dirty="0">
                <a:solidFill>
                  <a:srgbClr val="0000FF"/>
                </a:solidFill>
                <a:highlight>
                  <a:srgbClr val="FFFFFF"/>
                </a:highlight>
                <a:latin typeface="Courier New"/>
              </a:rPr>
              <a:t>return</a:t>
            </a:r>
            <a:r>
              <a:rPr lang="en-US" sz="3400" dirty="0">
                <a:solidFill>
                  <a:srgbClr val="000000"/>
                </a:solidFill>
                <a:highlight>
                  <a:srgbClr val="FFFFFF"/>
                </a:highlight>
                <a:latin typeface="Courier New"/>
              </a:rPr>
              <a:t> output</a:t>
            </a:r>
          </a:p>
          <a:p>
            <a:endParaRPr lang="en-US" dirty="0"/>
          </a:p>
        </p:txBody>
      </p:sp>
      <p:sp>
        <p:nvSpPr>
          <p:cNvPr id="2" name="TextBox 1"/>
          <p:cNvSpPr txBox="1"/>
          <p:nvPr/>
        </p:nvSpPr>
        <p:spPr>
          <a:xfrm>
            <a:off x="5257800" y="2895600"/>
            <a:ext cx="3048000" cy="1754326"/>
          </a:xfrm>
          <a:prstGeom prst="rect">
            <a:avLst/>
          </a:prstGeom>
          <a:noFill/>
        </p:spPr>
        <p:txBody>
          <a:bodyPr wrap="square" rtlCol="0">
            <a:spAutoFit/>
          </a:bodyPr>
          <a:lstStyle/>
          <a:p>
            <a:r>
              <a:rPr lang="en-US" dirty="0" smtClean="0"/>
              <a:t>Break up functions into smaller functions.</a:t>
            </a:r>
          </a:p>
          <a:p>
            <a:r>
              <a:rPr lang="en-US" dirty="0" smtClean="0"/>
              <a:t>Even if the specs say 1 function – you are always allowed to do helper functions</a:t>
            </a:r>
            <a:endParaRPr lang="en-US" dirty="0"/>
          </a:p>
        </p:txBody>
      </p:sp>
    </p:spTree>
    <p:extLst>
      <p:ext uri="{BB962C8B-B14F-4D97-AF65-F5344CB8AC3E}">
        <p14:creationId xmlns:p14="http://schemas.microsoft.com/office/powerpoint/2010/main" val="1238292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reviews</a:t>
            </a:r>
            <a:endParaRPr lang="en-US" dirty="0"/>
          </a:p>
        </p:txBody>
      </p:sp>
      <p:sp>
        <p:nvSpPr>
          <p:cNvPr id="3" name="Content Placeholder 2"/>
          <p:cNvSpPr>
            <a:spLocks noGrp="1"/>
          </p:cNvSpPr>
          <p:nvPr>
            <p:ph idx="1"/>
          </p:nvPr>
        </p:nvSpPr>
        <p:spPr/>
        <p:txBody>
          <a:bodyPr/>
          <a:lstStyle/>
          <a:p>
            <a:r>
              <a:rPr lang="en-US" dirty="0"/>
              <a:t>Code review is the process of making pieces of source code available for other developers to review, with the intention of catching bugs and design errors before the code becomes part of the product.</a:t>
            </a:r>
          </a:p>
          <a:p>
            <a:r>
              <a:rPr lang="en-US" dirty="0" smtClean="0"/>
              <a:t>If you are part of a software company that is not doing code reviews …</a:t>
            </a:r>
          </a:p>
          <a:p>
            <a:pPr marL="0" indent="0">
              <a:buNone/>
            </a:pPr>
            <a:endParaRPr lang="en-US" dirty="0" smtClean="0"/>
          </a:p>
          <a:p>
            <a:pPr marL="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490" y="3962400"/>
            <a:ext cx="304800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744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62772</TotalTime>
  <Words>814</Words>
  <Application>Microsoft Office PowerPoint</Application>
  <PresentationFormat>On-screen Show (4:3)</PresentationFormat>
  <Paragraphs>116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Clarity</vt:lpstr>
      <vt:lpstr>CIT 590</vt:lpstr>
      <vt:lpstr>Agenda</vt:lpstr>
      <vt:lpstr>What is unit testing</vt:lpstr>
      <vt:lpstr>Why unit test</vt:lpstr>
      <vt:lpstr>Common excuses for not doing TDD</vt:lpstr>
      <vt:lpstr>Test, Code, Refactor loop</vt:lpstr>
      <vt:lpstr>Refactor?</vt:lpstr>
      <vt:lpstr>PowerPoint Presentation</vt:lpstr>
      <vt:lpstr>Code reviews</vt:lpstr>
      <vt:lpstr>Code reviews</vt:lpstr>
      <vt:lpstr>How many tests?</vt:lpstr>
      <vt:lpstr>Hands on example of TDD</vt:lpstr>
      <vt:lpstr>Rules for writing tests</vt:lpstr>
      <vt:lpstr>What do I test for within a test</vt:lpstr>
      <vt:lpstr>TDD as an algorithm</vt:lpstr>
      <vt:lpstr>Caution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 590</dc:title>
  <dc:creator>arvind</dc:creator>
  <cp:lastModifiedBy>arvind</cp:lastModifiedBy>
  <cp:revision>230</cp:revision>
  <dcterms:created xsi:type="dcterms:W3CDTF">2006-08-16T00:00:00Z</dcterms:created>
  <dcterms:modified xsi:type="dcterms:W3CDTF">2013-09-16T13:40:35Z</dcterms:modified>
</cp:coreProperties>
</file>