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99" r:id="rId3"/>
    <p:sldId id="298" r:id="rId4"/>
    <p:sldId id="285" r:id="rId5"/>
    <p:sldId id="286" r:id="rId6"/>
    <p:sldId id="289" r:id="rId7"/>
    <p:sldId id="294" r:id="rId8"/>
    <p:sldId id="292" r:id="rId9"/>
    <p:sldId id="288" r:id="rId10"/>
    <p:sldId id="293" r:id="rId11"/>
    <p:sldId id="287" r:id="rId12"/>
    <p:sldId id="295" r:id="rId13"/>
    <p:sldId id="296" r:id="rId14"/>
    <p:sldId id="297" r:id="rId15"/>
    <p:sldId id="290" r:id="rId16"/>
    <p:sldId id="29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59" autoAdjust="0"/>
    <p:restoredTop sz="86323" autoAdjust="0"/>
  </p:normalViewPr>
  <p:slideViewPr>
    <p:cSldViewPr>
      <p:cViewPr varScale="1">
        <p:scale>
          <a:sx n="86" d="100"/>
          <a:sy n="86" d="100"/>
        </p:scale>
        <p:origin x="-153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research.microsoft.com/pubs/75108/esem-begel-2008.pdf" TargetMode="External"/><Relationship Id="rId2" Type="http://schemas.openxmlformats.org/officeDocument/2006/relationships/hyperlink" Target="http://www.realsearchgroup.com/pairlearning/ppflash.php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CIT 590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Intro to Programming</a:t>
            </a:r>
          </a:p>
          <a:p>
            <a:r>
              <a:rPr lang="en-US" dirty="0" smtClean="0"/>
              <a:t>Lecture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94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Recursion</a:t>
            </a:r>
          </a:p>
          <a:p>
            <a:r>
              <a:rPr lang="en-US" dirty="0" smtClean="0"/>
              <a:t>Throwing exceptions</a:t>
            </a:r>
          </a:p>
          <a:p>
            <a:r>
              <a:rPr lang="en-US" dirty="0" smtClean="0"/>
              <a:t>Functions returning nothing</a:t>
            </a:r>
          </a:p>
          <a:p>
            <a:r>
              <a:rPr lang="en-US" dirty="0" smtClean="0"/>
              <a:t>Debugging </a:t>
            </a:r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228600" y="2667000"/>
            <a:ext cx="3048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747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 that return nothing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NoneType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used fairly often to initialize the value of a variable when you do not know what it might eventually hold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2878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Recursion</a:t>
            </a:r>
          </a:p>
          <a:p>
            <a:r>
              <a:rPr lang="en-US" dirty="0" smtClean="0"/>
              <a:t>Throwing exceptions</a:t>
            </a:r>
          </a:p>
          <a:p>
            <a:r>
              <a:rPr lang="en-US" dirty="0" smtClean="0"/>
              <a:t>Functions returning nothing</a:t>
            </a:r>
          </a:p>
          <a:p>
            <a:r>
              <a:rPr lang="en-US" dirty="0" smtClean="0"/>
              <a:t>Debugging </a:t>
            </a:r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228600" y="3048000"/>
            <a:ext cx="3048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24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Debugging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Software is full of bugs!</a:t>
            </a:r>
          </a:p>
          <a:p>
            <a:r>
              <a:rPr lang="en-US" dirty="0" smtClean="0"/>
              <a:t>Murphy’s law adapted to Software Engineering says</a:t>
            </a:r>
          </a:p>
          <a:p>
            <a:pPr lvl="1"/>
            <a:r>
              <a:rPr lang="en-US" dirty="0"/>
              <a:t>Every non trivial program has at least one </a:t>
            </a:r>
            <a:r>
              <a:rPr lang="en-US" dirty="0" smtClean="0"/>
              <a:t>bug</a:t>
            </a:r>
          </a:p>
          <a:p>
            <a:pPr lvl="1"/>
            <a:r>
              <a:rPr lang="en-US" dirty="0"/>
              <a:t>Corollary 1 - A sufficient condition for program triviality is that it have no bugs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Corollary 2 - At least one bug will be observed after the author leaves the </a:t>
            </a:r>
            <a:r>
              <a:rPr lang="en-US" dirty="0" smtClean="0"/>
              <a:t>organization</a:t>
            </a:r>
          </a:p>
          <a:p>
            <a:r>
              <a:rPr lang="en-US" dirty="0" smtClean="0"/>
              <a:t>How do we figure out what is going 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3184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Debugging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Old school print statements</a:t>
            </a:r>
          </a:p>
          <a:p>
            <a:r>
              <a:rPr lang="en-US" dirty="0" smtClean="0"/>
              <a:t>Never underestimate the power of dumping information</a:t>
            </a:r>
          </a:p>
          <a:p>
            <a:r>
              <a:rPr lang="en-US" dirty="0" smtClean="0">
                <a:sym typeface="Wingdings" pitchFamily="2" charset="2"/>
              </a:rPr>
              <a:t>Take out your log statements before submitting code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Else you will be publicly shamed …or worse</a:t>
            </a:r>
            <a:endParaRPr lang="en-US" dirty="0" smtClean="0">
              <a:sym typeface="Wingdings" pitchFamily="2" charset="2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238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IDLE debugger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Breakpoints</a:t>
            </a:r>
          </a:p>
          <a:p>
            <a:r>
              <a:rPr lang="en-US" dirty="0" smtClean="0"/>
              <a:t>Stepping into and over</a:t>
            </a:r>
          </a:p>
          <a:p>
            <a:r>
              <a:rPr lang="en-US" b="1" dirty="0"/>
              <a:t>Go </a:t>
            </a:r>
            <a:r>
              <a:rPr lang="en-US" dirty="0"/>
              <a:t>starts the program. It runs until it hits another breakpoint, waits for keyboard input, or the program ends.</a:t>
            </a:r>
          </a:p>
          <a:p>
            <a:r>
              <a:rPr lang="en-US" b="1" dirty="0"/>
              <a:t>Step</a:t>
            </a:r>
            <a:r>
              <a:rPr lang="en-US" dirty="0"/>
              <a:t> executes the next statement. If it is the </a:t>
            </a:r>
            <a:r>
              <a:rPr lang="en-US" dirty="0" err="1"/>
              <a:t>breakpointed</a:t>
            </a:r>
            <a:r>
              <a:rPr lang="en-US" dirty="0"/>
              <a:t> statement, that statement is executed. If the statement is a function call (as this one is), the debugger enters the called function</a:t>
            </a:r>
          </a:p>
          <a:p>
            <a:r>
              <a:rPr lang="en-US" b="1" dirty="0"/>
              <a:t>Over</a:t>
            </a:r>
            <a:r>
              <a:rPr lang="en-US" dirty="0"/>
              <a:t> executes the next statement as step does, but does </a:t>
            </a:r>
            <a:r>
              <a:rPr lang="en-US" dirty="0" smtClean="0"/>
              <a:t>stay </a:t>
            </a:r>
            <a:r>
              <a:rPr lang="en-US" dirty="0"/>
              <a:t>in the current code. It does not enter any functions.</a:t>
            </a:r>
          </a:p>
          <a:p>
            <a:r>
              <a:rPr lang="en-US" b="1" dirty="0"/>
              <a:t>Out</a:t>
            </a:r>
            <a:r>
              <a:rPr lang="en-US" dirty="0"/>
              <a:t> exits the function that it is in, returning control to the caller.</a:t>
            </a:r>
          </a:p>
          <a:p>
            <a:r>
              <a:rPr lang="en-US" b="1" dirty="0"/>
              <a:t>Quit</a:t>
            </a:r>
            <a:r>
              <a:rPr lang="en-US" dirty="0"/>
              <a:t> ends the program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698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Recursion</a:t>
            </a:r>
          </a:p>
          <a:p>
            <a:r>
              <a:rPr lang="en-US" smtClean="0"/>
              <a:t>Throwing exceptions</a:t>
            </a:r>
            <a:endParaRPr lang="en-US" dirty="0" smtClean="0"/>
          </a:p>
          <a:p>
            <a:r>
              <a:rPr lang="en-US" dirty="0" smtClean="0"/>
              <a:t>IDLE debugger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9111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Pair programming logistics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and your partner submit 1 assignment</a:t>
            </a:r>
          </a:p>
          <a:p>
            <a:r>
              <a:rPr lang="en-US" dirty="0" smtClean="0"/>
              <a:t>Figure out who the submitter will be</a:t>
            </a:r>
          </a:p>
          <a:p>
            <a:r>
              <a:rPr lang="en-US" dirty="0" smtClean="0"/>
              <a:t>PLEASE write the name of you and your partner. </a:t>
            </a:r>
            <a:endParaRPr lang="en-US" dirty="0"/>
          </a:p>
          <a:p>
            <a:pPr lvl="1"/>
            <a:r>
              <a:rPr lang="en-US" dirty="0" smtClean="0"/>
              <a:t>I wish I could write a filter that rejects submissions that do not have this …</a:t>
            </a:r>
          </a:p>
          <a:p>
            <a:r>
              <a:rPr lang="en-US" dirty="0" smtClean="0"/>
              <a:t>You and your partner get the same grade</a:t>
            </a:r>
          </a:p>
          <a:p>
            <a:r>
              <a:rPr lang="en-US" dirty="0" smtClean="0"/>
              <a:t>Your partner this week will not be your partner next week</a:t>
            </a:r>
          </a:p>
        </p:txBody>
      </p:sp>
    </p:spTree>
    <p:extLst>
      <p:ext uri="{BB962C8B-B14F-4D97-AF65-F5344CB8AC3E}">
        <p14:creationId xmlns:p14="http://schemas.microsoft.com/office/powerpoint/2010/main" val="510845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Pair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http://www.realsearchgroup.com/pairlearning/ppflash.php</a:t>
            </a:r>
            <a:endParaRPr lang="en-US" dirty="0" smtClean="0">
              <a:hlinkClick r:id="rId3"/>
            </a:endParaRPr>
          </a:p>
          <a:p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research.microsoft.com/pubs/75108/esem-begel-2008.pdf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667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Recursion</a:t>
            </a:r>
          </a:p>
          <a:p>
            <a:r>
              <a:rPr lang="en-US" dirty="0" smtClean="0"/>
              <a:t>Throwing exceptions</a:t>
            </a:r>
          </a:p>
          <a:p>
            <a:r>
              <a:rPr lang="en-US" dirty="0" smtClean="0"/>
              <a:t>Functions returning nothing</a:t>
            </a:r>
          </a:p>
          <a:p>
            <a:r>
              <a:rPr lang="en-US" dirty="0" smtClean="0"/>
              <a:t>Debugging </a:t>
            </a:r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304800" y="1752600"/>
            <a:ext cx="2286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083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function calling itself</a:t>
            </a:r>
          </a:p>
          <a:p>
            <a:r>
              <a:rPr lang="en-US" dirty="0" smtClean="0"/>
              <a:t>Factorial</a:t>
            </a:r>
          </a:p>
          <a:p>
            <a:r>
              <a:rPr lang="pt-BR" b="1" dirty="0" smtClean="0">
                <a:solidFill>
                  <a:srgbClr val="0000FF"/>
                </a:solidFill>
                <a:latin typeface="Courier New"/>
              </a:rPr>
              <a:t>def</a:t>
            </a:r>
            <a:r>
              <a:rPr lang="pt-BR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pt-BR" dirty="0">
                <a:solidFill>
                  <a:srgbClr val="FF00FF"/>
                </a:solidFill>
                <a:latin typeface="Courier New"/>
              </a:rPr>
              <a:t>factorial</a:t>
            </a:r>
            <a:r>
              <a:rPr lang="pt-BR" b="1" dirty="0">
                <a:solidFill>
                  <a:srgbClr val="000080"/>
                </a:solidFill>
                <a:latin typeface="Courier New"/>
              </a:rPr>
              <a:t>(</a:t>
            </a:r>
            <a:r>
              <a:rPr lang="pt-BR" dirty="0">
                <a:solidFill>
                  <a:srgbClr val="000000"/>
                </a:solidFill>
                <a:latin typeface="Courier New"/>
              </a:rPr>
              <a:t>n</a:t>
            </a:r>
            <a:r>
              <a:rPr lang="pt-BR" b="1" dirty="0">
                <a:solidFill>
                  <a:srgbClr val="000080"/>
                </a:solidFill>
                <a:latin typeface="Courier New"/>
              </a:rPr>
              <a:t>):</a:t>
            </a:r>
            <a:r>
              <a:rPr lang="pt-BR" dirty="0">
                <a:solidFill>
                  <a:srgbClr val="000000"/>
                </a:solidFill>
                <a:latin typeface="Courier New"/>
              </a:rPr>
              <a:t> </a:t>
            </a:r>
            <a:endParaRPr lang="pt-BR" dirty="0" smtClean="0">
              <a:solidFill>
                <a:srgbClr val="000000"/>
              </a:solidFill>
              <a:latin typeface="Courier New"/>
            </a:endParaRPr>
          </a:p>
          <a:p>
            <a:pPr marL="0" indent="0">
              <a:buNone/>
            </a:pPr>
            <a:r>
              <a:rPr lang="pt-BR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pt-BR" b="1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pt-BR" b="1" dirty="0" smtClean="0">
                <a:solidFill>
                  <a:srgbClr val="0000FF"/>
                </a:solidFill>
                <a:latin typeface="Courier New"/>
              </a:rPr>
              <a:t>if</a:t>
            </a:r>
            <a:r>
              <a:rPr lang="pt-BR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pt-BR" dirty="0">
                <a:solidFill>
                  <a:srgbClr val="000000"/>
                </a:solidFill>
                <a:latin typeface="Courier New"/>
              </a:rPr>
              <a:t>n </a:t>
            </a:r>
            <a:r>
              <a:rPr lang="pt-BR" b="1" dirty="0">
                <a:solidFill>
                  <a:srgbClr val="000080"/>
                </a:solidFill>
                <a:latin typeface="Courier New"/>
              </a:rPr>
              <a:t>==</a:t>
            </a:r>
            <a:r>
              <a:rPr lang="pt-BR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pt-BR" dirty="0">
                <a:solidFill>
                  <a:srgbClr val="FF0000"/>
                </a:solidFill>
                <a:latin typeface="Courier New"/>
              </a:rPr>
              <a:t>0</a:t>
            </a:r>
            <a:r>
              <a:rPr lang="pt-BR" b="1" dirty="0">
                <a:solidFill>
                  <a:srgbClr val="000080"/>
                </a:solidFill>
                <a:latin typeface="Courier New"/>
              </a:rPr>
              <a:t>:</a:t>
            </a:r>
            <a:r>
              <a:rPr lang="pt-BR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pt-BR" b="1" dirty="0">
                <a:solidFill>
                  <a:srgbClr val="0000FF"/>
                </a:solidFill>
                <a:latin typeface="Courier New"/>
              </a:rPr>
              <a:t>return</a:t>
            </a:r>
            <a:r>
              <a:rPr lang="pt-BR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pt-BR" dirty="0">
                <a:solidFill>
                  <a:srgbClr val="FF0000"/>
                </a:solidFill>
                <a:latin typeface="Courier New"/>
              </a:rPr>
              <a:t>1</a:t>
            </a:r>
            <a:r>
              <a:rPr lang="pt-BR" dirty="0">
                <a:solidFill>
                  <a:srgbClr val="000000"/>
                </a:solidFill>
                <a:latin typeface="Courier New"/>
              </a:rPr>
              <a:t> </a:t>
            </a:r>
            <a:endParaRPr lang="pt-BR" dirty="0" smtClean="0">
              <a:solidFill>
                <a:srgbClr val="000000"/>
              </a:solidFill>
              <a:latin typeface="Courier New"/>
            </a:endParaRPr>
          </a:p>
          <a:p>
            <a:pPr marL="0" indent="0">
              <a:buNone/>
            </a:pPr>
            <a:r>
              <a:rPr lang="pt-BR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pt-BR" b="1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pt-BR" b="1" dirty="0" smtClean="0">
                <a:solidFill>
                  <a:srgbClr val="0000FF"/>
                </a:solidFill>
                <a:latin typeface="Courier New"/>
              </a:rPr>
              <a:t>return</a:t>
            </a:r>
            <a:r>
              <a:rPr lang="pt-BR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pt-BR" dirty="0">
                <a:solidFill>
                  <a:srgbClr val="000000"/>
                </a:solidFill>
                <a:latin typeface="Courier New"/>
              </a:rPr>
              <a:t>n </a:t>
            </a:r>
            <a:r>
              <a:rPr lang="pt-BR" b="1" dirty="0">
                <a:solidFill>
                  <a:srgbClr val="000080"/>
                </a:solidFill>
                <a:latin typeface="Courier New"/>
              </a:rPr>
              <a:t>*</a:t>
            </a:r>
            <a:r>
              <a:rPr lang="pt-BR" dirty="0">
                <a:solidFill>
                  <a:srgbClr val="000000"/>
                </a:solidFill>
                <a:latin typeface="Courier New"/>
              </a:rPr>
              <a:t> factorial</a:t>
            </a:r>
            <a:r>
              <a:rPr lang="pt-BR" b="1" dirty="0">
                <a:solidFill>
                  <a:srgbClr val="000080"/>
                </a:solidFill>
                <a:latin typeface="Courier New"/>
              </a:rPr>
              <a:t>(</a:t>
            </a:r>
            <a:r>
              <a:rPr lang="pt-BR" dirty="0">
                <a:solidFill>
                  <a:srgbClr val="000000"/>
                </a:solidFill>
                <a:latin typeface="Courier New"/>
              </a:rPr>
              <a:t>n</a:t>
            </a:r>
            <a:r>
              <a:rPr lang="pt-BR" b="1" dirty="0">
                <a:solidFill>
                  <a:srgbClr val="000080"/>
                </a:solidFill>
                <a:latin typeface="Courier New"/>
              </a:rPr>
              <a:t>-</a:t>
            </a:r>
            <a:r>
              <a:rPr lang="pt-BR" dirty="0">
                <a:solidFill>
                  <a:srgbClr val="FF0000"/>
                </a:solidFill>
                <a:latin typeface="Courier New"/>
              </a:rPr>
              <a:t>1</a:t>
            </a:r>
            <a:r>
              <a:rPr lang="pt-BR" b="1" dirty="0" smtClean="0">
                <a:solidFill>
                  <a:srgbClr val="000080"/>
                </a:solidFill>
                <a:latin typeface="Courier New"/>
              </a:rPr>
              <a:t>)</a:t>
            </a:r>
          </a:p>
          <a:p>
            <a:r>
              <a:rPr lang="en-US" dirty="0" err="1"/>
              <a:t>numToString</a:t>
            </a:r>
            <a:r>
              <a:rPr lang="en-US" dirty="0"/>
              <a:t> example from the book</a:t>
            </a:r>
          </a:p>
          <a:p>
            <a:pPr marL="0" indent="0">
              <a:buNone/>
            </a:pPr>
            <a:endParaRPr lang="pt-BR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2711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Recursion pitfall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having a base case</a:t>
            </a:r>
          </a:p>
          <a:p>
            <a:r>
              <a:rPr lang="en-US" dirty="0" smtClean="0"/>
              <a:t>Errors out very much like an infinite loop</a:t>
            </a:r>
          </a:p>
          <a:p>
            <a:r>
              <a:rPr lang="en-US" dirty="0" smtClean="0"/>
              <a:t>If you have seen mathematical induction</a:t>
            </a:r>
          </a:p>
          <a:p>
            <a:pPr lvl="1"/>
            <a:r>
              <a:rPr lang="en-US" dirty="0" smtClean="0"/>
              <a:t>This about the base case as the first step of induction</a:t>
            </a:r>
            <a:endParaRPr lang="en-US" dirty="0"/>
          </a:p>
          <a:p>
            <a:r>
              <a:rPr lang="en-US" dirty="0" smtClean="0"/>
              <a:t>Always </a:t>
            </a:r>
            <a:r>
              <a:rPr lang="en-US" dirty="0" err="1" smtClean="0"/>
              <a:t>always</a:t>
            </a:r>
            <a:r>
              <a:rPr lang="en-US" dirty="0"/>
              <a:t> </a:t>
            </a:r>
            <a:r>
              <a:rPr lang="en-US" dirty="0" smtClean="0"/>
              <a:t>write the base case first. After all, it is supposed to be the easy case, so let’s do that first</a:t>
            </a:r>
          </a:p>
        </p:txBody>
      </p:sp>
    </p:spTree>
    <p:extLst>
      <p:ext uri="{BB962C8B-B14F-4D97-AF65-F5344CB8AC3E}">
        <p14:creationId xmlns:p14="http://schemas.microsoft.com/office/powerpoint/2010/main" val="456605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Recursion pitfall number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Doing </a:t>
            </a:r>
            <a:r>
              <a:rPr lang="en-US" dirty="0" err="1"/>
              <a:t>fibonacci</a:t>
            </a:r>
            <a:r>
              <a:rPr lang="en-US" dirty="0"/>
              <a:t> with and without </a:t>
            </a:r>
            <a:r>
              <a:rPr lang="en-US" dirty="0" smtClean="0"/>
              <a:t>recursion</a:t>
            </a:r>
          </a:p>
          <a:p>
            <a:r>
              <a:rPr lang="en-US" dirty="0" smtClean="0"/>
              <a:t>How many recursive calls is </a:t>
            </a:r>
            <a:r>
              <a:rPr lang="en-US" dirty="0" err="1" smtClean="0"/>
              <a:t>fibonacci</a:t>
            </a:r>
            <a:r>
              <a:rPr lang="en-US" dirty="0" smtClean="0"/>
              <a:t> making</a:t>
            </a:r>
          </a:p>
          <a:p>
            <a:pPr lvl="1"/>
            <a:r>
              <a:rPr lang="en-US" dirty="0" smtClean="0"/>
              <a:t>2 for each call. 1 + 2 + 4 + … and this summation is increasing exponentially</a:t>
            </a:r>
          </a:p>
          <a:p>
            <a:r>
              <a:rPr lang="en-US" dirty="0" smtClean="0"/>
              <a:t>In this case an alternate solution is easy. (iterativeFibonacci.py)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551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Recursion</a:t>
            </a:r>
          </a:p>
          <a:p>
            <a:r>
              <a:rPr lang="en-US" dirty="0" smtClean="0"/>
              <a:t>Throwing exceptions</a:t>
            </a:r>
          </a:p>
          <a:p>
            <a:r>
              <a:rPr lang="en-US" dirty="0" smtClean="0"/>
              <a:t>Functions returning nothing</a:t>
            </a:r>
          </a:p>
          <a:p>
            <a:r>
              <a:rPr lang="en-US" dirty="0" smtClean="0"/>
              <a:t>Debugging </a:t>
            </a:r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304800" y="2133600"/>
            <a:ext cx="2286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747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Handling unexpected situations</a:t>
            </a:r>
          </a:p>
          <a:p>
            <a:r>
              <a:rPr lang="en-US" dirty="0" smtClean="0"/>
              <a:t>Halt the execution so that the potential error does not propagate and cause an even bigger one</a:t>
            </a:r>
          </a:p>
          <a:p>
            <a:r>
              <a:rPr lang="en-US" dirty="0" smtClean="0"/>
              <a:t>‘defensive programming</a:t>
            </a:r>
            <a:r>
              <a:rPr lang="en-US" dirty="0" smtClean="0"/>
              <a:t>’</a:t>
            </a:r>
          </a:p>
          <a:p>
            <a:r>
              <a:rPr lang="en-US" dirty="0" smtClean="0"/>
              <a:t>Example </a:t>
            </a:r>
            <a:r>
              <a:rPr lang="en-US" smtClean="0"/>
              <a:t>– romanToDecimalConversion.py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303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23724</TotalTime>
  <Words>404</Words>
  <Application>Microsoft Office PowerPoint</Application>
  <PresentationFormat>On-screen Show (4:3)</PresentationFormat>
  <Paragraphs>83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Clarity</vt:lpstr>
      <vt:lpstr>CIT 590</vt:lpstr>
      <vt:lpstr>Pair programming logistics</vt:lpstr>
      <vt:lpstr>Pair programming</vt:lpstr>
      <vt:lpstr>Agenda</vt:lpstr>
      <vt:lpstr>Recursion</vt:lpstr>
      <vt:lpstr>Recursion pitfall</vt:lpstr>
      <vt:lpstr>Recursion pitfall number 2</vt:lpstr>
      <vt:lpstr>Agenda</vt:lpstr>
      <vt:lpstr>Exceptions</vt:lpstr>
      <vt:lpstr>Agenda</vt:lpstr>
      <vt:lpstr>Functions that return nothing</vt:lpstr>
      <vt:lpstr>Agenda</vt:lpstr>
      <vt:lpstr>Debugging</vt:lpstr>
      <vt:lpstr>Debugging</vt:lpstr>
      <vt:lpstr>IDLE debugger</vt:lpstr>
      <vt:lpstr>Summary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 590</dc:title>
  <dc:creator>arvind</dc:creator>
  <cp:lastModifiedBy>arvind</cp:lastModifiedBy>
  <cp:revision>144</cp:revision>
  <dcterms:created xsi:type="dcterms:W3CDTF">2006-08-16T00:00:00Z</dcterms:created>
  <dcterms:modified xsi:type="dcterms:W3CDTF">2013-09-09T20:30:16Z</dcterms:modified>
</cp:coreProperties>
</file>