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8"/>
  </p:notesMasterIdLst>
  <p:sldIdLst>
    <p:sldId id="256" r:id="rId2"/>
    <p:sldId id="345" r:id="rId3"/>
    <p:sldId id="346" r:id="rId4"/>
    <p:sldId id="316" r:id="rId5"/>
    <p:sldId id="335" r:id="rId6"/>
    <p:sldId id="333" r:id="rId7"/>
    <p:sldId id="334" r:id="rId8"/>
    <p:sldId id="336" r:id="rId9"/>
    <p:sldId id="337" r:id="rId10"/>
    <p:sldId id="338" r:id="rId11"/>
    <p:sldId id="339" r:id="rId12"/>
    <p:sldId id="340" r:id="rId13"/>
    <p:sldId id="341" r:id="rId14"/>
    <p:sldId id="342" r:id="rId15"/>
    <p:sldId id="343" r:id="rId16"/>
    <p:sldId id="34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9" autoAdjust="0"/>
    <p:restoredTop sz="86323" autoAdjust="0"/>
  </p:normalViewPr>
  <p:slideViewPr>
    <p:cSldViewPr>
      <p:cViewPr varScale="1">
        <p:scale>
          <a:sx n="63" d="100"/>
          <a:sy n="63" d="100"/>
        </p:scale>
        <p:origin x="-136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FA75DD-4E74-4E0D-9B1E-ABEF052F02B3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0CE544-DE4A-4E3A-B3C2-482547C2A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29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0CE544-DE4A-4E3A-B3C2-482547C2A43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351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gelikalanger.com/GenericsFAQ/JavaGenericsFAQ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s.upenn.edu/~matuszek/cit590-2013/Pages/unit-testing-in-python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code.activestate.com/recipes/286239-binary-ordered-tree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s.upenn.edu/~matuszek/cit590-2013/Pages/python-to-java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7/docs/api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CIT 590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 to Programming</a:t>
            </a:r>
          </a:p>
          <a:p>
            <a:r>
              <a:rPr lang="en-US" dirty="0" smtClean="0"/>
              <a:t>Lecture 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94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r>
              <a:rPr lang="en-US" dirty="0" smtClean="0"/>
              <a:t>General program </a:t>
            </a:r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package </a:t>
            </a:r>
            <a:r>
              <a:rPr lang="en-US" sz="1800" dirty="0" err="1"/>
              <a:t>myPackage</a:t>
            </a:r>
            <a:r>
              <a:rPr lang="en-US" sz="1800" dirty="0"/>
              <a:t>;      // optional package declaration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US" sz="1800" dirty="0"/>
              <a:t>import </a:t>
            </a:r>
            <a:r>
              <a:rPr lang="en-US" sz="1800" dirty="0" err="1"/>
              <a:t>java.util</a:t>
            </a:r>
            <a:r>
              <a:rPr lang="en-US" sz="1800" dirty="0"/>
              <a:t>.*;     // imports go here; </a:t>
            </a:r>
            <a:r>
              <a:rPr lang="en-US" sz="1800" dirty="0" err="1"/>
              <a:t>util</a:t>
            </a:r>
            <a:r>
              <a:rPr lang="en-US" sz="1800" dirty="0"/>
              <a:t> is needed for </a:t>
            </a:r>
            <a:r>
              <a:rPr lang="en-US" sz="1800" dirty="0" err="1"/>
              <a:t>ArrayList</a:t>
            </a:r>
            <a:r>
              <a:rPr lang="en-US" sz="1800" dirty="0"/>
              <a:t>, </a:t>
            </a:r>
            <a:r>
              <a:rPr lang="en-US" sz="1800" dirty="0" err="1" smtClean="0"/>
              <a:t>HashSet</a:t>
            </a:r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r>
              <a:rPr lang="en-US" sz="1800" dirty="0"/>
              <a:t>public class </a:t>
            </a:r>
            <a:r>
              <a:rPr lang="en-US" sz="1800" dirty="0" err="1"/>
              <a:t>MyClass</a:t>
            </a:r>
            <a:r>
              <a:rPr lang="en-US" sz="1800" dirty="0"/>
              <a:t> {  // file must be named </a:t>
            </a:r>
            <a:r>
              <a:rPr lang="en-US" sz="1800" dirty="0" err="1"/>
              <a:t>myPackage</a:t>
            </a:r>
            <a:r>
              <a:rPr lang="en-US" sz="1800" dirty="0"/>
              <a:t>/MyClass.java (note capitalization!)</a:t>
            </a:r>
          </a:p>
          <a:p>
            <a:pPr marL="0" indent="0">
              <a:buNone/>
            </a:pPr>
            <a:r>
              <a:rPr lang="en-US" sz="1800" dirty="0"/>
              <a:t>    </a:t>
            </a:r>
            <a:r>
              <a:rPr lang="en-US" sz="1800" dirty="0" err="1"/>
              <a:t>int</a:t>
            </a:r>
            <a:r>
              <a:rPr lang="en-US" sz="1800" dirty="0"/>
              <a:t> </a:t>
            </a:r>
            <a:r>
              <a:rPr lang="en-US" sz="1800" dirty="0" err="1"/>
              <a:t>myInstanceVar</a:t>
            </a:r>
            <a:r>
              <a:rPr lang="en-US" sz="1800" dirty="0"/>
              <a:t>;  // declare instance variables here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US" sz="1800" dirty="0"/>
              <a:t>    public static void main(String[] </a:t>
            </a:r>
            <a:r>
              <a:rPr lang="en-US" sz="1800" dirty="0" err="1"/>
              <a:t>args</a:t>
            </a:r>
            <a:r>
              <a:rPr lang="en-US" sz="1800" dirty="0"/>
              <a:t>) {</a:t>
            </a:r>
          </a:p>
          <a:p>
            <a:pPr marL="0" indent="0">
              <a:buNone/>
            </a:pPr>
            <a:r>
              <a:rPr lang="en-US" sz="1800" dirty="0"/>
              <a:t>        new </a:t>
            </a:r>
            <a:r>
              <a:rPr lang="en-US" sz="1800" dirty="0" err="1"/>
              <a:t>MyClass</a:t>
            </a:r>
            <a:r>
              <a:rPr lang="en-US" sz="1800" dirty="0"/>
              <a:t>().</a:t>
            </a:r>
            <a:r>
              <a:rPr lang="en-US" sz="1800" dirty="0" err="1"/>
              <a:t>myStartingMethod</a:t>
            </a:r>
            <a:r>
              <a:rPr lang="en-US" sz="1800" dirty="0"/>
              <a:t>();</a:t>
            </a:r>
          </a:p>
          <a:p>
            <a:pPr marL="0" indent="0">
              <a:buNone/>
            </a:pPr>
            <a:r>
              <a:rPr lang="en-US" sz="1800" dirty="0"/>
              <a:t>    }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US" sz="1800" dirty="0"/>
              <a:t>    void </a:t>
            </a:r>
            <a:r>
              <a:rPr lang="en-US" sz="1800" dirty="0" err="1"/>
              <a:t>myStartingMethod</a:t>
            </a:r>
            <a:r>
              <a:rPr lang="en-US" sz="1800" dirty="0"/>
              <a:t>() {</a:t>
            </a:r>
          </a:p>
          <a:p>
            <a:pPr marL="0" indent="0">
              <a:buNone/>
            </a:pPr>
            <a:r>
              <a:rPr lang="en-US" sz="1800" dirty="0"/>
              <a:t>        // declare local variables here</a:t>
            </a:r>
          </a:p>
          <a:p>
            <a:pPr marL="0" indent="0">
              <a:buNone/>
            </a:pPr>
            <a:r>
              <a:rPr lang="en-US" sz="1800" dirty="0" smtClean="0"/>
              <a:t>       </a:t>
            </a:r>
            <a:r>
              <a:rPr lang="en-US" sz="1800" dirty="0"/>
              <a:t>// statements go here; can call other </a:t>
            </a:r>
            <a:r>
              <a:rPr lang="en-US" sz="1800" dirty="0" smtClean="0"/>
              <a:t>methods</a:t>
            </a:r>
          </a:p>
          <a:p>
            <a:pPr marL="0" indent="0">
              <a:buNone/>
            </a:pPr>
            <a:r>
              <a:rPr lang="en-US" sz="1800" dirty="0" smtClean="0"/>
              <a:t>    }</a:t>
            </a:r>
          </a:p>
          <a:p>
            <a:pPr marL="0" indent="0">
              <a:buNone/>
            </a:pPr>
            <a:r>
              <a:rPr lang="en-US" sz="1800" dirty="0" smtClean="0"/>
              <a:t>}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   </a:t>
            </a:r>
          </a:p>
          <a:p>
            <a:pPr marL="0" indent="0">
              <a:buNone/>
            </a:pPr>
            <a:r>
              <a:rPr lang="en-US" sz="18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0493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 and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arvind</a:t>
            </a:r>
            <a:r>
              <a:rPr lang="en-US" dirty="0" smtClean="0"/>
              <a:t>” is a string</a:t>
            </a:r>
          </a:p>
          <a:p>
            <a:r>
              <a:rPr lang="en-US" dirty="0" smtClean="0"/>
              <a:t>‘a’ is a character</a:t>
            </a:r>
          </a:p>
          <a:p>
            <a:r>
              <a:rPr lang="en-US" dirty="0" smtClean="0"/>
              <a:t>There is a difference between a single character and a single character string. Unlike Python, please be careful about when you are using single versus double quotes</a:t>
            </a:r>
          </a:p>
          <a:p>
            <a:r>
              <a:rPr lang="en-US" dirty="0" smtClean="0"/>
              <a:t>String </a:t>
            </a:r>
            <a:r>
              <a:rPr lang="en-US" dirty="0" err="1" smtClean="0"/>
              <a:t>concat</a:t>
            </a:r>
            <a:r>
              <a:rPr lang="en-US" dirty="0" smtClean="0"/>
              <a:t> still works via the + operator</a:t>
            </a:r>
          </a:p>
          <a:p>
            <a:r>
              <a:rPr lang="en-US" dirty="0" err="1" smtClean="0"/>
              <a:t>docStrings</a:t>
            </a:r>
            <a:r>
              <a:rPr lang="en-US" dirty="0" smtClean="0"/>
              <a:t> – just use </a:t>
            </a:r>
            <a:r>
              <a:rPr lang="en-US" dirty="0" smtClean="0"/>
              <a:t>Eclipse</a:t>
            </a:r>
            <a:r>
              <a:rPr lang="en-US" dirty="0"/>
              <a:t> </a:t>
            </a:r>
            <a:r>
              <a:rPr lang="en-US" dirty="0" smtClean="0"/>
              <a:t>to generate </a:t>
            </a:r>
            <a:r>
              <a:rPr lang="en-US" smtClean="0"/>
              <a:t>the template</a:t>
            </a:r>
            <a:r>
              <a:rPr lang="en-US"/>
              <a:t> </a:t>
            </a:r>
            <a:r>
              <a:rPr lang="en-US" smtClean="0"/>
              <a:t>and </a:t>
            </a:r>
            <a:r>
              <a:rPr lang="en-US" dirty="0" smtClean="0"/>
              <a:t>you will never make a mistake</a:t>
            </a:r>
          </a:p>
          <a:p>
            <a:r>
              <a:rPr lang="en-US" dirty="0" smtClean="0"/>
              <a:t>Single line comments are made with //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967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 and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double distance;</a:t>
            </a:r>
          </a:p>
          <a:p>
            <a:pPr marL="0" indent="0">
              <a:buNone/>
            </a:pPr>
            <a:r>
              <a:rPr lang="en-US" dirty="0"/>
              <a:t>String </a:t>
            </a:r>
            <a:r>
              <a:rPr lang="en-US" dirty="0" err="1"/>
              <a:t>firstName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count = 0;             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char[][] letters = new char[5][5];  </a:t>
            </a:r>
          </a:p>
          <a:p>
            <a:pPr marL="0" indent="0">
              <a:buNone/>
            </a:pPr>
            <a:r>
              <a:rPr lang="en-US" dirty="0" smtClean="0"/>
              <a:t>declares </a:t>
            </a:r>
            <a:r>
              <a:rPr lang="en-US" dirty="0"/>
              <a:t>an array </a:t>
            </a:r>
            <a:r>
              <a:rPr lang="en-US" dirty="0" smtClean="0"/>
              <a:t>of arrays </a:t>
            </a:r>
            <a:r>
              <a:rPr lang="en-US" dirty="0"/>
              <a:t>AND creates </a:t>
            </a:r>
            <a:r>
              <a:rPr lang="en-US" dirty="0" smtClean="0"/>
              <a:t>it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ArrayList</a:t>
            </a:r>
            <a:r>
              <a:rPr lang="en-US" dirty="0"/>
              <a:t>&lt;String&gt; students;         </a:t>
            </a:r>
          </a:p>
          <a:p>
            <a:pPr marL="0" indent="0">
              <a:buNone/>
            </a:pPr>
            <a:r>
              <a:rPr lang="en-US" dirty="0" smtClean="0"/>
              <a:t>declares </a:t>
            </a:r>
            <a:r>
              <a:rPr lang="en-US" dirty="0"/>
              <a:t>but does NOT create an </a:t>
            </a:r>
            <a:r>
              <a:rPr lang="en-US" dirty="0" err="1" smtClean="0"/>
              <a:t>ArrayList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final </a:t>
            </a:r>
            <a:r>
              <a:rPr lang="en-US" dirty="0" err="1"/>
              <a:t>int</a:t>
            </a:r>
            <a:r>
              <a:rPr lang="en-US" dirty="0"/>
              <a:t> CLASS_LIMIT = 38;         // constant</a:t>
            </a:r>
          </a:p>
        </p:txBody>
      </p:sp>
    </p:spTree>
    <p:extLst>
      <p:ext uri="{BB962C8B-B14F-4D97-AF65-F5344CB8AC3E}">
        <p14:creationId xmlns:p14="http://schemas.microsoft.com/office/powerpoint/2010/main" val="15282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 lists = java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int</a:t>
            </a:r>
            <a:r>
              <a:rPr lang="en-US" dirty="0"/>
              <a:t>[] numbers = {1, 2, 3, 4</a:t>
            </a:r>
            <a:r>
              <a:rPr lang="en-US" dirty="0" smtClean="0"/>
              <a:t>};</a:t>
            </a:r>
          </a:p>
          <a:p>
            <a:r>
              <a:rPr lang="en-US" dirty="0"/>
              <a:t> new </a:t>
            </a:r>
            <a:r>
              <a:rPr lang="en-US" dirty="0" err="1"/>
              <a:t>int</a:t>
            </a:r>
            <a:r>
              <a:rPr lang="en-US" dirty="0"/>
              <a:t>[] {1, 2, 3, 4</a:t>
            </a:r>
            <a:r>
              <a:rPr lang="en-US" dirty="0" smtClean="0"/>
              <a:t>}</a:t>
            </a:r>
          </a:p>
          <a:p>
            <a:r>
              <a:rPr lang="en-US" dirty="0" smtClean="0"/>
              <a:t>Indexing works in the same manner as Python</a:t>
            </a:r>
          </a:p>
          <a:p>
            <a:r>
              <a:rPr lang="en-US" dirty="0" smtClean="0"/>
              <a:t>However there is no slicing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17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 lists = java </a:t>
            </a:r>
            <a:r>
              <a:rPr lang="en-US" dirty="0" err="1" smtClean="0"/>
              <a:t>ArrayList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ArrayList</a:t>
            </a:r>
            <a:r>
              <a:rPr lang="en-US" dirty="0"/>
              <a:t>&lt;String&gt; languages = new </a:t>
            </a:r>
            <a:r>
              <a:rPr lang="en-US" dirty="0" err="1"/>
              <a:t>ArrayList</a:t>
            </a:r>
            <a:r>
              <a:rPr lang="en-US" dirty="0"/>
              <a:t>&lt;String&gt;();</a:t>
            </a:r>
          </a:p>
          <a:p>
            <a:r>
              <a:rPr lang="en-US" dirty="0" err="1"/>
              <a:t>languages.add</a:t>
            </a:r>
            <a:r>
              <a:rPr lang="en-US" dirty="0"/>
              <a:t>("Python</a:t>
            </a:r>
            <a:r>
              <a:rPr lang="en-US" dirty="0" smtClean="0"/>
              <a:t>");</a:t>
            </a:r>
          </a:p>
          <a:p>
            <a:r>
              <a:rPr lang="en-US" dirty="0" err="1"/>
              <a:t>languages.set</a:t>
            </a:r>
            <a:r>
              <a:rPr lang="en-US" dirty="0"/>
              <a:t>(0, "Java");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You do not have to declare the size of an </a:t>
            </a:r>
            <a:r>
              <a:rPr lang="en-US" dirty="0" err="1" smtClean="0"/>
              <a:t>ArrayList</a:t>
            </a:r>
            <a:endParaRPr lang="en-US" dirty="0" smtClean="0"/>
          </a:p>
          <a:p>
            <a:r>
              <a:rPr lang="en-US" dirty="0" smtClean="0"/>
              <a:t>You can append to an existing </a:t>
            </a:r>
            <a:r>
              <a:rPr lang="en-US" dirty="0" err="1" smtClean="0"/>
              <a:t>ArrayList</a:t>
            </a:r>
            <a:endParaRPr lang="en-US" dirty="0" smtClean="0"/>
          </a:p>
          <a:p>
            <a:r>
              <a:rPr lang="en-US" dirty="0" smtClean="0"/>
              <a:t>More flexible but if you have use cases where you have specific dimensions you will use an array.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1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Sets in python = java </a:t>
            </a:r>
            <a:r>
              <a:rPr lang="en-US" dirty="0" err="1" smtClean="0"/>
              <a:t>hashset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making a new </a:t>
            </a:r>
            <a:r>
              <a:rPr lang="en-US" dirty="0" err="1" smtClean="0"/>
              <a:t>HashSet</a:t>
            </a:r>
            <a:r>
              <a:rPr lang="en-US" dirty="0" smtClean="0"/>
              <a:t> you will start getting warning messages if you declare it without a type.</a:t>
            </a:r>
          </a:p>
          <a:p>
            <a:r>
              <a:rPr lang="en-US" dirty="0" smtClean="0"/>
              <a:t>What do these angle brackets actually really mean?</a:t>
            </a:r>
          </a:p>
          <a:p>
            <a:r>
              <a:rPr lang="en-US" dirty="0" smtClean="0"/>
              <a:t>These correspond to Java Generics</a:t>
            </a:r>
          </a:p>
          <a:p>
            <a:r>
              <a:rPr lang="en-US" dirty="0" smtClean="0"/>
              <a:t>More detailed discussion at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http://www.angelikalanger.com/GenericsFAQ/JavaGenericsFAQ.html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3937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Dictionaries in python = </a:t>
            </a:r>
            <a:r>
              <a:rPr lang="en-US" dirty="0" err="1" smtClean="0"/>
              <a:t>Hashmap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Hashmap</a:t>
            </a:r>
            <a:r>
              <a:rPr lang="en-US" dirty="0" smtClean="0"/>
              <a:t>&lt;</a:t>
            </a:r>
            <a:r>
              <a:rPr lang="en-US" dirty="0" err="1" smtClean="0"/>
              <a:t>String,Integer</a:t>
            </a:r>
            <a:r>
              <a:rPr lang="en-US" dirty="0" smtClean="0"/>
              <a:t>&gt; map = new 				                                        </a:t>
            </a:r>
            <a:r>
              <a:rPr lang="en-US" dirty="0" err="1" smtClean="0"/>
              <a:t>Hashmap</a:t>
            </a:r>
            <a:r>
              <a:rPr lang="en-US" dirty="0" smtClean="0"/>
              <a:t>&lt;</a:t>
            </a:r>
            <a:r>
              <a:rPr lang="en-US" dirty="0" err="1" smtClean="0"/>
              <a:t>String,Integer</a:t>
            </a:r>
            <a:r>
              <a:rPr lang="en-US" dirty="0" smtClean="0"/>
              <a:t>&gt;()</a:t>
            </a:r>
          </a:p>
          <a:p>
            <a:r>
              <a:rPr lang="en-US" dirty="0" smtClean="0"/>
              <a:t>Put (key, value)</a:t>
            </a:r>
          </a:p>
          <a:p>
            <a:r>
              <a:rPr lang="en-US" dirty="0" smtClean="0"/>
              <a:t>Get(key)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184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for midterm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Lecture notes </a:t>
            </a:r>
          </a:p>
          <a:p>
            <a:r>
              <a:rPr lang="en-US" dirty="0" smtClean="0"/>
              <a:t>Chapters 1 through 9</a:t>
            </a:r>
          </a:p>
          <a:p>
            <a:r>
              <a:rPr lang="en-US" dirty="0" smtClean="0"/>
              <a:t>The book is really good. Do not worry about reading from any place else</a:t>
            </a:r>
          </a:p>
          <a:p>
            <a:r>
              <a:rPr lang="en-US" dirty="0" smtClean="0"/>
              <a:t>Some concepts like recursion are explained in greater detail in slides</a:t>
            </a:r>
          </a:p>
          <a:p>
            <a:r>
              <a:rPr lang="en-US" dirty="0" smtClean="0"/>
              <a:t>Read the unit testing page at </a:t>
            </a:r>
            <a:r>
              <a:rPr lang="en-US" dirty="0">
                <a:hlinkClick r:id="rId2"/>
              </a:rPr>
              <a:t>http://www.cis.upenn.edu/~</a:t>
            </a:r>
            <a:r>
              <a:rPr lang="en-US" dirty="0" smtClean="0">
                <a:hlinkClick r:id="rId2"/>
              </a:rPr>
              <a:t>matuszek/cit590-2013/Pages/unit-testing-in-python.html</a:t>
            </a:r>
            <a:endParaRPr lang="en-US" dirty="0" smtClean="0"/>
          </a:p>
          <a:p>
            <a:r>
              <a:rPr lang="en-US" dirty="0" smtClean="0"/>
              <a:t>In the files chapter, the concepts of reading from a URL and persistence and pickle can be safely ignored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438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for midterm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Ignore the starred portions of the Classes chapter (chapter 7)</a:t>
            </a:r>
          </a:p>
          <a:p>
            <a:r>
              <a:rPr lang="en-US" dirty="0"/>
              <a:t>Functional programming – skip the last 2 pages</a:t>
            </a:r>
          </a:p>
          <a:p>
            <a:pPr lvl="1"/>
            <a:r>
              <a:rPr lang="en-US" dirty="0"/>
              <a:t>Pay special attention to list </a:t>
            </a:r>
            <a:r>
              <a:rPr lang="en-US" dirty="0" smtClean="0"/>
              <a:t>comprehensions</a:t>
            </a:r>
          </a:p>
          <a:p>
            <a:r>
              <a:rPr lang="en-US" dirty="0" smtClean="0"/>
              <a:t>If you want a more detailed example of classes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http://code.activestate.com/recipes/286239-binary-ordered-tree</a:t>
            </a:r>
            <a:r>
              <a:rPr lang="en-US" dirty="0" smtClean="0">
                <a:hlinkClick r:id="rId2"/>
              </a:rPr>
              <a:t>/</a:t>
            </a:r>
            <a:endParaRPr lang="en-US" dirty="0"/>
          </a:p>
          <a:p>
            <a:r>
              <a:rPr lang="en-US" b="1" dirty="0" smtClean="0"/>
              <a:t>Today’s lecture </a:t>
            </a:r>
            <a:r>
              <a:rPr lang="en-US" b="1" smtClean="0"/>
              <a:t>is included in </a:t>
            </a:r>
            <a:r>
              <a:rPr lang="en-US" b="1" dirty="0" smtClean="0"/>
              <a:t>the midterm</a:t>
            </a:r>
          </a:p>
          <a:p>
            <a:r>
              <a:rPr lang="en-US" dirty="0" smtClean="0"/>
              <a:t>While studying, if you have questions please post on Piazza</a:t>
            </a:r>
          </a:p>
          <a:p>
            <a:r>
              <a:rPr lang="en-US" dirty="0" smtClean="0"/>
              <a:t>Turn to the internet only as a last resort – mainly because unless you are an experienced programmer the internet tends to confound more than explain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94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 to Eclipse</a:t>
            </a:r>
          </a:p>
          <a:p>
            <a:r>
              <a:rPr lang="en-US" dirty="0" smtClean="0"/>
              <a:t>Java</a:t>
            </a:r>
          </a:p>
          <a:p>
            <a:r>
              <a:rPr lang="en-US" dirty="0" smtClean="0"/>
              <a:t>Python to Java translation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>
                <a:hlinkClick r:id="rId2"/>
              </a:rPr>
              <a:t>http://www.cis.upenn.edu/~</a:t>
            </a:r>
            <a:r>
              <a:rPr lang="en-US" dirty="0" smtClean="0">
                <a:hlinkClick r:id="rId2"/>
              </a:rPr>
              <a:t>matuszek/cit590-2013/Pages/python-to-java.html</a:t>
            </a:r>
            <a:r>
              <a:rPr lang="en-US" dirty="0" smtClean="0"/>
              <a:t> has most of the content of today’s lecture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4115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reference books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need to purchase any book</a:t>
            </a:r>
          </a:p>
          <a:p>
            <a:r>
              <a:rPr lang="en-US" dirty="0" smtClean="0"/>
              <a:t>I will use </a:t>
            </a:r>
            <a:r>
              <a:rPr lang="en-US" dirty="0" err="1" smtClean="0"/>
              <a:t>Dr</a:t>
            </a:r>
            <a:r>
              <a:rPr lang="en-US" dirty="0" smtClean="0"/>
              <a:t> Dave’s slides from this point forth and they have most/all required content</a:t>
            </a:r>
          </a:p>
          <a:p>
            <a:r>
              <a:rPr lang="en-US" dirty="0" smtClean="0"/>
              <a:t>Unlike the Python book, there isn’t a compact Java book</a:t>
            </a:r>
          </a:p>
          <a:p>
            <a:r>
              <a:rPr lang="en-US" dirty="0" smtClean="0"/>
              <a:t>Popular books</a:t>
            </a:r>
          </a:p>
          <a:p>
            <a:pPr lvl="1"/>
            <a:r>
              <a:rPr lang="en-US" dirty="0" smtClean="0"/>
              <a:t>Head first Java</a:t>
            </a:r>
          </a:p>
          <a:p>
            <a:pPr lvl="1"/>
            <a:r>
              <a:rPr lang="en-US" dirty="0" smtClean="0"/>
              <a:t>Java in a nutshell (O’Reilly book) is a good desktop reference</a:t>
            </a:r>
          </a:p>
          <a:p>
            <a:pPr lvl="1"/>
            <a:r>
              <a:rPr lang="en-US" dirty="0">
                <a:hlinkClick r:id="rId2"/>
              </a:rPr>
              <a:t>http://docs.oracle.com/javase/7/docs/api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(</a:t>
            </a:r>
            <a:r>
              <a:rPr lang="en-US" dirty="0" err="1" smtClean="0"/>
              <a:t>Javadocs</a:t>
            </a:r>
            <a:r>
              <a:rPr lang="en-US" dirty="0" smtClean="0"/>
              <a:t>)</a:t>
            </a:r>
          </a:p>
          <a:p>
            <a:r>
              <a:rPr lang="en-US" dirty="0" smtClean="0"/>
              <a:t>Do not buy ‘Java – the complete reference’. It is rarely used ….</a:t>
            </a:r>
          </a:p>
        </p:txBody>
      </p:sp>
    </p:spTree>
    <p:extLst>
      <p:ext uri="{BB962C8B-B14F-4D97-AF65-F5344CB8AC3E}">
        <p14:creationId xmlns:p14="http://schemas.microsoft.com/office/powerpoint/2010/main" val="235052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Eclipse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 (integrated development environment) – way more fully featured than Python IDLE</a:t>
            </a:r>
          </a:p>
          <a:p>
            <a:r>
              <a:rPr lang="en-US" dirty="0" smtClean="0"/>
              <a:t>Installation involves installing Java and then installing Eclipse</a:t>
            </a:r>
          </a:p>
          <a:p>
            <a:r>
              <a:rPr lang="en-US" dirty="0" smtClean="0"/>
              <a:t>Remember to have either only 32 bit installs or only 64 bit installs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02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Been around for over 15 years</a:t>
            </a:r>
          </a:p>
          <a:p>
            <a:r>
              <a:rPr lang="en-US" dirty="0" smtClean="0"/>
              <a:t>Class-based, object-oriented</a:t>
            </a:r>
          </a:p>
          <a:p>
            <a:r>
              <a:rPr lang="en-US" dirty="0" smtClean="0"/>
              <a:t>Named after the large amounts of Java coffee consumed by the creators</a:t>
            </a:r>
          </a:p>
          <a:p>
            <a:r>
              <a:rPr lang="en-US" dirty="0" smtClean="0"/>
              <a:t>Portability</a:t>
            </a:r>
            <a:r>
              <a:rPr lang="en-US" dirty="0"/>
              <a:t> </a:t>
            </a:r>
            <a:r>
              <a:rPr lang="en-US" dirty="0" smtClean="0"/>
              <a:t>was a big goal when Java was made.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C</a:t>
            </a:r>
            <a:r>
              <a:rPr lang="en-US" dirty="0" smtClean="0"/>
              <a:t>omputer </a:t>
            </a:r>
            <a:r>
              <a:rPr lang="en-US" dirty="0"/>
              <a:t>programs written in the Java language must run similarly on any hardware/operating-system </a:t>
            </a:r>
            <a:r>
              <a:rPr lang="en-US" dirty="0" smtClean="0"/>
              <a:t>platform</a:t>
            </a:r>
          </a:p>
          <a:p>
            <a:pPr lvl="1"/>
            <a:r>
              <a:rPr lang="en-US" dirty="0" smtClean="0"/>
              <a:t>Achieved by compiling down to Java </a:t>
            </a:r>
            <a:r>
              <a:rPr lang="en-US" dirty="0" err="1" smtClean="0"/>
              <a:t>bytecode</a:t>
            </a:r>
            <a:r>
              <a:rPr lang="en-US" dirty="0" smtClean="0"/>
              <a:t> as opposed to machine specific </a:t>
            </a:r>
            <a:r>
              <a:rPr lang="en-US" dirty="0" err="1" smtClean="0"/>
              <a:t>bytecode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40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the transition from 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variable has a type</a:t>
            </a:r>
            <a:endParaRPr lang="en-US" dirty="0"/>
          </a:p>
          <a:p>
            <a:r>
              <a:rPr lang="en-US" dirty="0" err="1" smtClean="0"/>
              <a:t>int</a:t>
            </a:r>
            <a:r>
              <a:rPr lang="en-US" dirty="0" smtClean="0"/>
              <a:t> x = 0;</a:t>
            </a:r>
          </a:p>
          <a:p>
            <a:r>
              <a:rPr lang="en-US" dirty="0" smtClean="0"/>
              <a:t>Statements end with a semi colon</a:t>
            </a:r>
          </a:p>
          <a:p>
            <a:r>
              <a:rPr lang="en-US" dirty="0" smtClean="0"/>
              <a:t>Everything is within a class!</a:t>
            </a:r>
          </a:p>
          <a:p>
            <a:r>
              <a:rPr lang="en-US" dirty="0" smtClean="0"/>
              <a:t>Statements are written within a method and a method is written within a class</a:t>
            </a:r>
          </a:p>
          <a:p>
            <a:r>
              <a:rPr lang="en-US" dirty="0" smtClean="0"/>
              <a:t>Braces used instead of indentation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x =0; x&lt;10; x++){</a:t>
            </a:r>
          </a:p>
          <a:p>
            <a:pPr marL="0" indent="0">
              <a:buNone/>
            </a:pPr>
            <a:r>
              <a:rPr lang="en-US" dirty="0" smtClean="0"/>
              <a:t>    //do something  </a:t>
            </a:r>
          </a:p>
          <a:p>
            <a:pPr marL="0" indent="0"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720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Style (please follow these)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While indentation will not make the program fail the way it does in Python, do not stop indenting your programs</a:t>
            </a:r>
          </a:p>
          <a:p>
            <a:r>
              <a:rPr lang="en-US" dirty="0"/>
              <a:t>Variables and method names begin with a lower case letter, and are </a:t>
            </a:r>
            <a:r>
              <a:rPr lang="en-US" dirty="0" err="1"/>
              <a:t>camelCase</a:t>
            </a:r>
            <a:r>
              <a:rPr lang="en-US" dirty="0"/>
              <a:t>.</a:t>
            </a:r>
          </a:p>
          <a:p>
            <a:r>
              <a:rPr lang="en-US" dirty="0"/>
              <a:t>Names of classes and interfaces begin with a capital letter, and are </a:t>
            </a:r>
            <a:r>
              <a:rPr lang="en-US" dirty="0" err="1" smtClean="0"/>
              <a:t>CamelCase</a:t>
            </a:r>
            <a:endParaRPr lang="en-US" dirty="0" smtClean="0"/>
          </a:p>
          <a:p>
            <a:r>
              <a:rPr lang="en-US" dirty="0"/>
              <a:t>Constants (final variables) are written in ALL_CAPS_WITH_UNDERSCORES.</a:t>
            </a:r>
          </a:p>
          <a:p>
            <a:r>
              <a:rPr lang="en-US" dirty="0"/>
              <a:t>Opening braces, {, go at the end of a line, not on a line by themselves. This differs from the C/C++ convention</a:t>
            </a:r>
          </a:p>
        </p:txBody>
      </p:sp>
    </p:spTree>
    <p:extLst>
      <p:ext uri="{BB962C8B-B14F-4D97-AF65-F5344CB8AC3E}">
        <p14:creationId xmlns:p14="http://schemas.microsoft.com/office/powerpoint/2010/main" val="2335814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59311</TotalTime>
  <Words>806</Words>
  <Application>Microsoft Office PowerPoint</Application>
  <PresentationFormat>On-screen Show (4:3)</PresentationFormat>
  <Paragraphs>128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Clarity</vt:lpstr>
      <vt:lpstr>CIT 590</vt:lpstr>
      <vt:lpstr>Topics for midterm</vt:lpstr>
      <vt:lpstr>Topics for midterm</vt:lpstr>
      <vt:lpstr>Agenda</vt:lpstr>
      <vt:lpstr>Java reference books</vt:lpstr>
      <vt:lpstr>Eclipse</vt:lpstr>
      <vt:lpstr>Java</vt:lpstr>
      <vt:lpstr>Making the transition from Python</vt:lpstr>
      <vt:lpstr>Style (please follow these)</vt:lpstr>
      <vt:lpstr>General program outline</vt:lpstr>
      <vt:lpstr>Strings and comments</vt:lpstr>
      <vt:lpstr>Variables and types</vt:lpstr>
      <vt:lpstr>Python lists = java arrays</vt:lpstr>
      <vt:lpstr>Python lists = java ArrayList</vt:lpstr>
      <vt:lpstr>Sets in python = java hashset</vt:lpstr>
      <vt:lpstr>Dictionaries in python = Hashmap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 590</dc:title>
  <dc:creator>arvind</dc:creator>
  <cp:lastModifiedBy>Arvind</cp:lastModifiedBy>
  <cp:revision>360</cp:revision>
  <dcterms:created xsi:type="dcterms:W3CDTF">2006-08-16T00:00:00Z</dcterms:created>
  <dcterms:modified xsi:type="dcterms:W3CDTF">2013-10-14T17:03:50Z</dcterms:modified>
</cp:coreProperties>
</file>