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16" r:id="rId3"/>
    <p:sldId id="322" r:id="rId4"/>
    <p:sldId id="317" r:id="rId5"/>
    <p:sldId id="318" r:id="rId6"/>
    <p:sldId id="309" r:id="rId7"/>
    <p:sldId id="310" r:id="rId8"/>
    <p:sldId id="319" r:id="rId9"/>
    <p:sldId id="320" r:id="rId10"/>
    <p:sldId id="311" r:id="rId11"/>
    <p:sldId id="312" r:id="rId12"/>
    <p:sldId id="313" r:id="rId13"/>
    <p:sldId id="314" r:id="rId14"/>
    <p:sldId id="321" r:id="rId15"/>
    <p:sldId id="31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upenn.edu/courses/1164397/announcement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comprehensions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 err="1" smtClean="0"/>
              <a:t>expr</a:t>
            </a:r>
            <a:r>
              <a:rPr lang="en-US" dirty="0" smtClean="0"/>
              <a:t>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 list </a:t>
            </a:r>
            <a:r>
              <a:rPr lang="en-US" b="1" dirty="0" smtClean="0"/>
              <a:t>if </a:t>
            </a:r>
            <a:r>
              <a:rPr lang="en-US" dirty="0" err="1" smtClean="0"/>
              <a:t>expr</a:t>
            </a:r>
            <a:r>
              <a:rPr lang="en-US" dirty="0" smtClean="0"/>
              <a:t>]</a:t>
            </a:r>
          </a:p>
          <a:p>
            <a:r>
              <a:rPr lang="en-US" dirty="0" smtClean="0"/>
              <a:t>Basically a cool way of combining the map and filter </a:t>
            </a:r>
            <a:r>
              <a:rPr lang="en-US" dirty="0" smtClean="0"/>
              <a:t>functions</a:t>
            </a:r>
          </a:p>
          <a:p>
            <a:r>
              <a:rPr lang="en-US" dirty="0" smtClean="0"/>
              <a:t>[x*2 for x in a if x&lt;2]</a:t>
            </a:r>
          </a:p>
          <a:p>
            <a:r>
              <a:rPr lang="en-US" dirty="0" smtClean="0"/>
              <a:t>These, thankfully, do not work by side effect</a:t>
            </a:r>
          </a:p>
          <a:p>
            <a:pPr marL="0" indent="0">
              <a:buNone/>
            </a:pPr>
            <a:r>
              <a:rPr lang="en-US" dirty="0" err="1" smtClean="0"/>
              <a:t>Lst</a:t>
            </a:r>
            <a:r>
              <a:rPr lang="en-US" dirty="0" smtClean="0"/>
              <a:t> = [x*2 for x in a if x &lt; 2]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 = {1: ‘</a:t>
            </a:r>
            <a:r>
              <a:rPr lang="en-US" dirty="0" err="1" smtClean="0"/>
              <a:t>fred</a:t>
            </a:r>
            <a:r>
              <a:rPr lang="en-US" dirty="0" smtClean="0"/>
              <a:t>’, 2:’arv’, 3:’li’}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[d[</a:t>
            </a:r>
            <a:r>
              <a:rPr lang="en-US" dirty="0" err="1" smtClean="0"/>
              <a:t>i</a:t>
            </a:r>
            <a:r>
              <a:rPr lang="en-US" dirty="0" smtClean="0"/>
              <a:t>] for </a:t>
            </a:r>
            <a:r>
              <a:rPr lang="en-US" dirty="0" err="1" smtClean="0"/>
              <a:t>i</a:t>
            </a:r>
            <a:r>
              <a:rPr lang="en-US" dirty="0" smtClean="0"/>
              <a:t> in </a:t>
            </a:r>
            <a:r>
              <a:rPr lang="en-US" dirty="0" err="1" smtClean="0"/>
              <a:t>d.keys</a:t>
            </a:r>
            <a:r>
              <a:rPr lang="en-US" dirty="0" smtClean="0"/>
              <a:t>() if </a:t>
            </a:r>
            <a:r>
              <a:rPr lang="en-US" dirty="0" err="1" smtClean="0"/>
              <a:t>i</a:t>
            </a:r>
            <a:r>
              <a:rPr lang="en-US" dirty="0" smtClean="0"/>
              <a:t> % 2 == 0]</a:t>
            </a:r>
          </a:p>
        </p:txBody>
      </p:sp>
    </p:spTree>
    <p:extLst>
      <p:ext uri="{BB962C8B-B14F-4D97-AF65-F5344CB8AC3E}">
        <p14:creationId xmlns:p14="http://schemas.microsoft.com/office/powerpoint/2010/main" val="291494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imperative and functional programming version </a:t>
            </a:r>
            <a:r>
              <a:rPr lang="en-US" dirty="0" smtClean="0"/>
              <a:t>(</a:t>
            </a:r>
            <a:r>
              <a:rPr lang="en-US" dirty="0" smtClean="0"/>
              <a:t>taken from </a:t>
            </a:r>
            <a:r>
              <a:rPr lang="en-US" dirty="0" err="1" smtClean="0"/>
              <a:t>msdn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46238"/>
          <a:ext cx="8229600" cy="4184724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37478">
                <a:tc>
                  <a:txBody>
                    <a:bodyPr/>
                    <a:lstStyle/>
                    <a:p>
                      <a:pPr algn="l"/>
                      <a:r>
                        <a:rPr lang="en-US" sz="1700">
                          <a:solidFill>
                            <a:srgbClr val="707070"/>
                          </a:solidFill>
                          <a:effectLst/>
                        </a:rPr>
                        <a:t>Characteristic</a:t>
                      </a:r>
                    </a:p>
                  </a:txBody>
                  <a:tcPr marL="71718" marR="71718" marT="89647" marB="89647" anchor="ctr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>
                          <a:solidFill>
                            <a:srgbClr val="707070"/>
                          </a:solidFill>
                          <a:effectLst/>
                        </a:rPr>
                        <a:t>Imperative approach</a:t>
                      </a:r>
                    </a:p>
                  </a:txBody>
                  <a:tcPr marL="71718" marR="71718" marT="89647" marB="89647" anchor="ctr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>
                          <a:solidFill>
                            <a:srgbClr val="707070"/>
                          </a:solidFill>
                          <a:effectLst/>
                        </a:rPr>
                        <a:t>Functional approach</a:t>
                      </a:r>
                    </a:p>
                  </a:txBody>
                  <a:tcPr marL="71718" marR="71718" marT="89647" marB="89647" anchor="ctr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</a:tr>
              <a:tr h="1212028"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Programmer focus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How to perform tasks (algorithms) and how to track changes in state.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What information is desired and what transformations are required.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478"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State changes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Important.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Non-existent.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478"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Order of execution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Important.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Low importance.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661"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Primary flow control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Loops, conditionals, and function (method) calls.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Function calls, including recursion.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845"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Primary manipulation unit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>
                          <a:solidFill>
                            <a:srgbClr val="2A2A2A"/>
                          </a:solidFill>
                          <a:effectLst/>
                        </a:rPr>
                        <a:t>Instances of structures or classes.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700" dirty="0">
                          <a:solidFill>
                            <a:srgbClr val="2A2A2A"/>
                          </a:solidFill>
                          <a:effectLst/>
                        </a:rPr>
                        <a:t>Functions as first-class objects and data collections.</a:t>
                      </a:r>
                    </a:p>
                  </a:txBody>
                  <a:tcPr marL="71718" marR="71718" marT="89647" marB="89647">
                    <a:lnL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946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05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Sieve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programming lends itself to recursion really </a:t>
            </a:r>
            <a:r>
              <a:rPr lang="en-US" dirty="0" smtClean="0"/>
              <a:t>easily</a:t>
            </a:r>
          </a:p>
          <a:p>
            <a:r>
              <a:rPr lang="en-US" dirty="0" err="1" smtClean="0"/>
              <a:t>Erasthothenes</a:t>
            </a:r>
            <a:r>
              <a:rPr lang="en-US" dirty="0" smtClean="0"/>
              <a:t> algorithm for getting rid of composite numbers in a list of increasing numbers beginning with the number 2</a:t>
            </a:r>
          </a:p>
          <a:p>
            <a:r>
              <a:rPr lang="en-US" dirty="0" smtClean="0"/>
              <a:t>An ancient algorithm for finding prime numbers</a:t>
            </a:r>
          </a:p>
          <a:p>
            <a:r>
              <a:rPr lang="en-US" dirty="0" smtClean="0"/>
              <a:t>From any list of increasing numbers remove the multiples of any number in the list </a:t>
            </a:r>
          </a:p>
          <a:p>
            <a:r>
              <a:rPr lang="en-US" dirty="0" smtClean="0"/>
              <a:t>Easy for list of size 1</a:t>
            </a:r>
          </a:p>
          <a:p>
            <a:r>
              <a:rPr lang="en-US" dirty="0" smtClean="0"/>
              <a:t>Can I do this recursively???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2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3 argument version of the reduce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already seem reduce(function, list)</a:t>
            </a:r>
          </a:p>
          <a:p>
            <a:r>
              <a:rPr lang="en-US" dirty="0" smtClean="0"/>
              <a:t>There is a 3 argument variant which is </a:t>
            </a:r>
          </a:p>
          <a:p>
            <a:pPr lvl="1"/>
            <a:r>
              <a:rPr lang="en-US" dirty="0" smtClean="0"/>
              <a:t>Reduce(function, list, identity element/first element for the process</a:t>
            </a:r>
            <a:endParaRPr lang="en-US" dirty="0"/>
          </a:p>
          <a:p>
            <a:r>
              <a:rPr lang="en-US" dirty="0" smtClean="0"/>
              <a:t>Sorting </a:t>
            </a:r>
            <a:r>
              <a:rPr lang="en-US" dirty="0" smtClean="0"/>
              <a:t>examples </a:t>
            </a:r>
          </a:p>
          <a:p>
            <a:r>
              <a:rPr lang="en-US" dirty="0" smtClean="0"/>
              <a:t>Define insertion of an element into a sorted list </a:t>
            </a:r>
          </a:p>
          <a:p>
            <a:r>
              <a:rPr lang="en-US" dirty="0" smtClean="0"/>
              <a:t>Now use a reduce </a:t>
            </a:r>
            <a:r>
              <a:rPr lang="en-US" dirty="0" smtClean="0"/>
              <a:t>operation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12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comprehensions at their badass best!</a:t>
            </a:r>
          </a:p>
          <a:p>
            <a:r>
              <a:rPr lang="en-US" smtClean="0"/>
              <a:t>Quicksort.py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84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super useful 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 : </a:t>
            </a:r>
            <a:r>
              <a:rPr lang="en-US" dirty="0" err="1" smtClean="0"/>
              <a:t>x+y</a:t>
            </a:r>
            <a:r>
              <a:rPr lang="en-US" dirty="0" smtClean="0"/>
              <a:t> ,a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Sigma/summation</a:t>
            </a:r>
            <a:endParaRPr lang="en-US" dirty="0" smtClean="0"/>
          </a:p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: x*y , a, 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product</a:t>
            </a:r>
            <a:endParaRPr lang="en-US" dirty="0" smtClean="0"/>
          </a:p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: </a:t>
            </a:r>
            <a:r>
              <a:rPr lang="en-US" dirty="0" smtClean="0"/>
              <a:t>x + 1</a:t>
            </a:r>
            <a:r>
              <a:rPr lang="en-US" dirty="0" smtClean="0"/>
              <a:t>, a, 0)</a:t>
            </a:r>
          </a:p>
          <a:p>
            <a:pPr lvl="1"/>
            <a:r>
              <a:rPr lang="en-US" dirty="0" err="1" smtClean="0"/>
              <a:t>Num</a:t>
            </a:r>
            <a:r>
              <a:rPr lang="en-US" dirty="0" smtClean="0"/>
              <a:t> elements</a:t>
            </a:r>
            <a:endParaRPr lang="en-US" dirty="0" smtClean="0"/>
          </a:p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: [y] + x, a, </a:t>
            </a:r>
            <a:r>
              <a:rPr lang="en-US" dirty="0" smtClean="0"/>
              <a:t>[])</a:t>
            </a:r>
          </a:p>
          <a:p>
            <a:pPr lvl="1"/>
            <a:r>
              <a:rPr lang="en-US" dirty="0" smtClean="0"/>
              <a:t>reverse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usage of reductions when dealing with lists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programming</a:t>
            </a:r>
          </a:p>
          <a:p>
            <a:r>
              <a:rPr lang="en-US" dirty="0" smtClean="0"/>
              <a:t>Functional programming as it is done in Python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15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three things I will never give an assignment on ….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65960"/>
            <a:ext cx="8229600" cy="4876800"/>
          </a:xfrm>
        </p:spPr>
        <p:txBody>
          <a:bodyPr/>
          <a:lstStyle/>
          <a:p>
            <a:r>
              <a:rPr lang="en-US" dirty="0" smtClean="0"/>
              <a:t>Religion</a:t>
            </a:r>
          </a:p>
          <a:p>
            <a:r>
              <a:rPr lang="en-US" dirty="0" smtClean="0"/>
              <a:t>Politics</a:t>
            </a:r>
          </a:p>
          <a:p>
            <a:pPr marL="0" indent="0">
              <a:buNone/>
            </a:pPr>
            <a:r>
              <a:rPr lang="en-US" dirty="0" smtClean="0"/>
              <a:t>and ….</a:t>
            </a:r>
          </a:p>
          <a:p>
            <a:r>
              <a:rPr lang="en-US" dirty="0" smtClean="0"/>
              <a:t>Harry Potter!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https://canvas.upenn.edu/courses/1164397/announcements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46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(x) = 2x</a:t>
            </a:r>
          </a:p>
          <a:p>
            <a:r>
              <a:rPr lang="en-US" dirty="0" smtClean="0"/>
              <a:t>A function works on sets</a:t>
            </a:r>
          </a:p>
          <a:p>
            <a:r>
              <a:rPr lang="en-US" dirty="0" smtClean="0"/>
              <a:t>What is a set</a:t>
            </a:r>
            <a:r>
              <a:rPr lang="en-US" dirty="0" smtClean="0"/>
              <a:t>? .. Is it like lists??</a:t>
            </a:r>
            <a:endParaRPr lang="en-US" dirty="0" smtClean="0"/>
          </a:p>
          <a:p>
            <a:r>
              <a:rPr lang="en-US" dirty="0" smtClean="0"/>
              <a:t>Can I think of a function the way that I would think of lists and dictionaries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Can I pass a function as an argument to another function</a:t>
            </a:r>
          </a:p>
          <a:p>
            <a:pPr lvl="1"/>
            <a:r>
              <a:rPr lang="en-US" dirty="0" smtClean="0"/>
              <a:t>YES</a:t>
            </a:r>
            <a:r>
              <a:rPr lang="en-US" dirty="0" smtClean="0"/>
              <a:t>!</a:t>
            </a:r>
            <a:endParaRPr lang="en-US" dirty="0" smtClean="0"/>
          </a:p>
          <a:p>
            <a:r>
              <a:rPr lang="en-US" dirty="0" smtClean="0"/>
              <a:t>The first time you see this, it looks </a:t>
            </a:r>
            <a:r>
              <a:rPr lang="en-US" dirty="0" smtClean="0"/>
              <a:t>crazy</a:t>
            </a:r>
          </a:p>
          <a:p>
            <a:r>
              <a:rPr lang="en-US" dirty="0" smtClean="0"/>
              <a:t>Just start thinking of a function as a machine that turns something into something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9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functional programming actually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 </a:t>
            </a:r>
            <a:r>
              <a:rPr lang="en-US" dirty="0" err="1" smtClean="0"/>
              <a:t>YES</a:t>
            </a:r>
            <a:r>
              <a:rPr lang="en-US" dirty="0" smtClean="0"/>
              <a:t> </a:t>
            </a:r>
            <a:r>
              <a:rPr lang="en-US" dirty="0" err="1" smtClean="0"/>
              <a:t>YES</a:t>
            </a:r>
            <a:endParaRPr lang="en-US" dirty="0" smtClean="0"/>
          </a:p>
          <a:p>
            <a:r>
              <a:rPr lang="en-US" dirty="0" smtClean="0"/>
              <a:t>C# uses it like you wouldn’t </a:t>
            </a:r>
            <a:r>
              <a:rPr lang="en-US" dirty="0" smtClean="0"/>
              <a:t>believe. Even more so if you use LINQ</a:t>
            </a:r>
          </a:p>
          <a:p>
            <a:r>
              <a:rPr lang="en-US" dirty="0" err="1" smtClean="0"/>
              <a:t>Scala</a:t>
            </a:r>
            <a:r>
              <a:rPr lang="en-US" dirty="0" smtClean="0"/>
              <a:t>, being taught in 591 uses it a lot!</a:t>
            </a:r>
            <a:endParaRPr lang="en-US" dirty="0" smtClean="0"/>
          </a:p>
          <a:p>
            <a:r>
              <a:rPr lang="en-US" dirty="0" smtClean="0"/>
              <a:t>It offers way more flexibility</a:t>
            </a:r>
          </a:p>
          <a:p>
            <a:r>
              <a:rPr lang="en-US" dirty="0" smtClean="0"/>
              <a:t>Do not dismiss it the way I once did</a:t>
            </a:r>
          </a:p>
        </p:txBody>
      </p:sp>
    </p:spTree>
    <p:extLst>
      <p:ext uri="{BB962C8B-B14F-4D97-AF65-F5344CB8AC3E}">
        <p14:creationId xmlns:p14="http://schemas.microsoft.com/office/powerpoint/2010/main" val="306487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taking other functions as an argument are called higher order functions</a:t>
            </a:r>
          </a:p>
          <a:p>
            <a:r>
              <a:rPr lang="en-US" dirty="0" smtClean="0"/>
              <a:t>We have already seen an example of this – sort</a:t>
            </a:r>
          </a:p>
          <a:p>
            <a:pPr lvl="1"/>
            <a:r>
              <a:rPr lang="en-US" dirty="0" smtClean="0"/>
              <a:t>Check out example of complex number sorting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Lambda x : x + 2</a:t>
            </a:r>
          </a:p>
          <a:p>
            <a:r>
              <a:rPr lang="en-US" dirty="0" smtClean="0"/>
              <a:t>Lambda x, y : x + 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some ways, I think of lambda’s as ‘I am lazy and I do not want to write a function so let us do this instead’.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6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Map, filter and 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Python provides this as</a:t>
            </a:r>
          </a:p>
          <a:p>
            <a:r>
              <a:rPr lang="en-US" dirty="0"/>
              <a:t>Map – transform everything in the </a:t>
            </a:r>
            <a:r>
              <a:rPr lang="en-US" dirty="0" err="1"/>
              <a:t>iterable</a:t>
            </a:r>
            <a:endParaRPr lang="en-US" dirty="0"/>
          </a:p>
          <a:p>
            <a:r>
              <a:rPr lang="en-US" dirty="0"/>
              <a:t>Filter – filter those that return the value true</a:t>
            </a:r>
          </a:p>
          <a:p>
            <a:r>
              <a:rPr lang="en-US" dirty="0"/>
              <a:t>Reduce – a two argument </a:t>
            </a:r>
            <a:r>
              <a:rPr lang="en-US" dirty="0" smtClean="0"/>
              <a:t>function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s1 = map(lambda </a:t>
            </a:r>
            <a:r>
              <a:rPr lang="en-US" dirty="0"/>
              <a:t>x: x +2, a)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s2 = filter(lambda </a:t>
            </a:r>
            <a:r>
              <a:rPr lang="en-US" dirty="0"/>
              <a:t>x: x%2 == 0, a)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s3 = reduce(lambda </a:t>
            </a:r>
            <a:r>
              <a:rPr lang="en-US" dirty="0"/>
              <a:t>x, y : </a:t>
            </a:r>
            <a:r>
              <a:rPr lang="en-US" dirty="0" err="1"/>
              <a:t>x+y</a:t>
            </a:r>
            <a:r>
              <a:rPr lang="en-US" dirty="0"/>
              <a:t>, a 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6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filter reduce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= ['Kevin Lee', '</a:t>
            </a:r>
            <a:r>
              <a:rPr lang="en-US" dirty="0" err="1"/>
              <a:t>Arvind</a:t>
            </a:r>
            <a:r>
              <a:rPr lang="en-US" dirty="0"/>
              <a:t> </a:t>
            </a:r>
            <a:r>
              <a:rPr lang="en-US" dirty="0" err="1"/>
              <a:t>Bhusnurmath</a:t>
            </a:r>
            <a:r>
              <a:rPr lang="en-US" dirty="0"/>
              <a:t>', 'Di Lu', '</a:t>
            </a:r>
            <a:r>
              <a:rPr lang="en-US" dirty="0" err="1"/>
              <a:t>Ce</a:t>
            </a:r>
            <a:r>
              <a:rPr lang="en-US" dirty="0"/>
              <a:t> Wang</a:t>
            </a:r>
            <a:r>
              <a:rPr lang="en-US" dirty="0" smtClean="0"/>
              <a:t>']</a:t>
            </a:r>
          </a:p>
          <a:p>
            <a:r>
              <a:rPr lang="en-US" dirty="0" smtClean="0"/>
              <a:t>Use map to convert this list into the </a:t>
            </a:r>
            <a:r>
              <a:rPr lang="en-US" dirty="0" err="1" smtClean="0"/>
              <a:t>lastname</a:t>
            </a:r>
            <a:r>
              <a:rPr lang="en-US" dirty="0" smtClean="0"/>
              <a:t>, </a:t>
            </a:r>
            <a:r>
              <a:rPr lang="en-US" dirty="0" err="1" smtClean="0"/>
              <a:t>firstname</a:t>
            </a:r>
            <a:r>
              <a:rPr lang="en-US" dirty="0" smtClean="0"/>
              <a:t> format</a:t>
            </a:r>
          </a:p>
          <a:p>
            <a:r>
              <a:rPr lang="en-US" dirty="0" smtClean="0"/>
              <a:t>Use filter to remove all names longer than 11 characters</a:t>
            </a:r>
          </a:p>
          <a:p>
            <a:r>
              <a:rPr lang="en-US" dirty="0" smtClean="0"/>
              <a:t>Use reduce to find the longest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2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57366</TotalTime>
  <Words>717</Words>
  <Application>Microsoft Office PowerPoint</Application>
  <PresentationFormat>On-screen Show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CIT 590</vt:lpstr>
      <vt:lpstr>Agenda</vt:lpstr>
      <vt:lpstr>The three things I will never give an assignment on ….</vt:lpstr>
      <vt:lpstr>What is a function?</vt:lpstr>
      <vt:lpstr>Is functional programming actually used?</vt:lpstr>
      <vt:lpstr>Functional programming</vt:lpstr>
      <vt:lpstr>Lambda functions</vt:lpstr>
      <vt:lpstr>Map, filter and reduce</vt:lpstr>
      <vt:lpstr>Map filter reduce on strings</vt:lpstr>
      <vt:lpstr>List comprehensions</vt:lpstr>
      <vt:lpstr>Comparison of imperative and functional programming version (taken from msdn)</vt:lpstr>
      <vt:lpstr>Sieve example</vt:lpstr>
      <vt:lpstr>The 3 argument version of the reduce function</vt:lpstr>
      <vt:lpstr>Quicksort</vt:lpstr>
      <vt:lpstr>Common super useful reductions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271</cp:revision>
  <dcterms:created xsi:type="dcterms:W3CDTF">2006-08-16T00:00:00Z</dcterms:created>
  <dcterms:modified xsi:type="dcterms:W3CDTF">2013-10-03T01:23:04Z</dcterms:modified>
</cp:coreProperties>
</file>