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5" r:id="rId11"/>
    <p:sldId id="266" r:id="rId12"/>
    <p:sldId id="267" r:id="rId13"/>
    <p:sldId id="270" r:id="rId14"/>
    <p:sldId id="268" r:id="rId15"/>
    <p:sldId id="269" r:id="rId16"/>
    <p:sldId id="278" r:id="rId17"/>
    <p:sldId id="279" r:id="rId18"/>
    <p:sldId id="271" r:id="rId19"/>
    <p:sldId id="272" r:id="rId20"/>
    <p:sldId id="274" r:id="rId21"/>
    <p:sldId id="275" r:id="rId22"/>
    <p:sldId id="276" r:id="rId23"/>
    <p:sldId id="264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86" d="100"/>
          <a:sy n="86" d="100"/>
        </p:scale>
        <p:origin x="-15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waroopch.com/notes/pyth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python 2 and not python 3</a:t>
            </a:r>
          </a:p>
          <a:p>
            <a:r>
              <a:rPr lang="en-US" dirty="0" smtClean="0"/>
              <a:t>We will try to stick to the IDLE for editing</a:t>
            </a:r>
          </a:p>
          <a:p>
            <a:r>
              <a:rPr lang="en-US" dirty="0" smtClean="0"/>
              <a:t>Remember to save your file as xyz.py before beginning to edit</a:t>
            </a:r>
          </a:p>
          <a:p>
            <a:r>
              <a:rPr lang="en-US" dirty="0" smtClean="0"/>
              <a:t>Lots of other options (Notepad++, Sublime Text, </a:t>
            </a:r>
            <a:r>
              <a:rPr lang="en-US" dirty="0" err="1" smtClean="0"/>
              <a:t>Pydev</a:t>
            </a:r>
            <a:r>
              <a:rPr lang="en-US" dirty="0" smtClean="0"/>
              <a:t> in Eclipse) for editing a python file but I will stick to IDLE</a:t>
            </a:r>
          </a:p>
        </p:txBody>
      </p:sp>
    </p:spTree>
    <p:extLst>
      <p:ext uri="{BB962C8B-B14F-4D97-AF65-F5344CB8AC3E}">
        <p14:creationId xmlns:p14="http://schemas.microsoft.com/office/powerpoint/2010/main" val="13292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IDLE </a:t>
            </a:r>
            <a:endParaRPr lang="en-US" dirty="0"/>
          </a:p>
          <a:p>
            <a:r>
              <a:rPr lang="en-US" dirty="0" smtClean="0"/>
              <a:t>Throwing commands into the shell</a:t>
            </a:r>
          </a:p>
          <a:p>
            <a:r>
              <a:rPr lang="en-US" dirty="0" smtClean="0"/>
              <a:t>Configuring IDLE</a:t>
            </a:r>
          </a:p>
          <a:p>
            <a:pPr lvl="1"/>
            <a:r>
              <a:rPr lang="en-US" dirty="0" smtClean="0"/>
              <a:t>More on this in the lab session</a:t>
            </a:r>
          </a:p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Strings – single, double and triple quotes</a:t>
            </a:r>
          </a:p>
          <a:p>
            <a:r>
              <a:rPr lang="en-US" dirty="0" smtClean="0"/>
              <a:t>Conversion between </a:t>
            </a:r>
            <a:r>
              <a:rPr lang="en-US" dirty="0" err="1" smtClean="0"/>
              <a:t>datatypes</a:t>
            </a:r>
            <a:r>
              <a:rPr lang="en-US" dirty="0" smtClean="0"/>
              <a:t> –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Do not worry about making mistakes.</a:t>
            </a:r>
          </a:p>
          <a:p>
            <a:pPr marL="274320" lvl="1" indent="0">
              <a:buNone/>
            </a:pPr>
            <a:r>
              <a:rPr lang="en-US" dirty="0" smtClean="0"/>
              <a:t>‘With every mistake we must surely be learning’ – George Harrison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329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are used to keep track of information </a:t>
            </a:r>
          </a:p>
          <a:p>
            <a:r>
              <a:rPr lang="en-US" dirty="0" smtClean="0"/>
              <a:t>An assignment statement is of the form</a:t>
            </a:r>
          </a:p>
          <a:p>
            <a:pPr marL="274320" lvl="1" indent="0">
              <a:buNone/>
            </a:pPr>
            <a:r>
              <a:rPr lang="en-US" dirty="0" smtClean="0"/>
              <a:t>     Variable name = value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Proper naming of variables is important. </a:t>
            </a:r>
          </a:p>
          <a:p>
            <a:r>
              <a:rPr lang="en-US" dirty="0" smtClean="0"/>
              <a:t>Randomly named variables will result in loss of points in assignments</a:t>
            </a:r>
          </a:p>
          <a:p>
            <a:r>
              <a:rPr lang="en-US" dirty="0" smtClean="0"/>
              <a:t>You cannot use space, but can choose between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second_best</a:t>
            </a:r>
            <a:r>
              <a:rPr lang="en-US" dirty="0" smtClean="0"/>
              <a:t> or </a:t>
            </a:r>
            <a:r>
              <a:rPr lang="en-US" dirty="0" err="1" smtClean="0"/>
              <a:t>secondBest</a:t>
            </a:r>
            <a:r>
              <a:rPr lang="en-US" dirty="0" smtClean="0"/>
              <a:t>(camel casing)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/>
              <a:t>“ </a:t>
            </a:r>
            <a:r>
              <a:rPr lang="en-US" i="1" dirty="0"/>
              <a:t>Programs must be written for people to read, and only incidentally for machines to execute.</a:t>
            </a:r>
            <a:r>
              <a:rPr lang="en-US" dirty="0"/>
              <a:t> ” </a:t>
            </a:r>
            <a:r>
              <a:rPr lang="en-US" dirty="0" smtClean="0"/>
              <a:t> -  Abelson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7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basically just collections of characters</a:t>
            </a:r>
          </a:p>
          <a:p>
            <a:r>
              <a:rPr lang="en-US" dirty="0" smtClean="0"/>
              <a:t>Can be indexed</a:t>
            </a:r>
          </a:p>
          <a:p>
            <a:pPr lvl="1"/>
            <a:r>
              <a:rPr lang="en-US" dirty="0" smtClean="0"/>
              <a:t>Always remember 0 indexing</a:t>
            </a:r>
          </a:p>
          <a:p>
            <a:r>
              <a:rPr lang="en-US" dirty="0" smtClean="0"/>
              <a:t>Strings are immutable</a:t>
            </a:r>
          </a:p>
          <a:p>
            <a:r>
              <a:rPr lang="en-US" dirty="0" smtClean="0"/>
              <a:t>Once a string is assigned to a variable, you cannot mess around with the characters within the string</a:t>
            </a:r>
          </a:p>
          <a:p>
            <a:r>
              <a:rPr lang="en-US" dirty="0" smtClean="0"/>
              <a:t>Slicing a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with operators in class to see</a:t>
            </a:r>
          </a:p>
          <a:p>
            <a:r>
              <a:rPr lang="en-US" dirty="0" smtClean="0"/>
              <a:t>2 ** 3</a:t>
            </a:r>
          </a:p>
          <a:p>
            <a:r>
              <a:rPr lang="en-US" dirty="0" smtClean="0"/>
              <a:t>7 % 5</a:t>
            </a:r>
          </a:p>
          <a:p>
            <a:r>
              <a:rPr lang="en-US" dirty="0" smtClean="0"/>
              <a:t>65 // 11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abc</a:t>
            </a:r>
            <a:r>
              <a:rPr lang="en-US" dirty="0" smtClean="0"/>
              <a:t>’ ** 3</a:t>
            </a:r>
            <a:endParaRPr lang="en-US" dirty="0" smtClean="0"/>
          </a:p>
          <a:p>
            <a:r>
              <a:rPr lang="en-US" dirty="0" smtClean="0"/>
              <a:t>Binary </a:t>
            </a:r>
            <a:r>
              <a:rPr lang="en-US" dirty="0" smtClean="0"/>
              <a:t>bitwise operations?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361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math concept of functions</a:t>
            </a:r>
          </a:p>
          <a:p>
            <a:r>
              <a:rPr lang="en-US" dirty="0" smtClean="0"/>
              <a:t>Functions on strings</a:t>
            </a:r>
          </a:p>
          <a:p>
            <a:r>
              <a:rPr lang="en-US" dirty="0" smtClean="0"/>
              <a:t>Functions that convert from one data type to another</a:t>
            </a:r>
          </a:p>
          <a:p>
            <a:r>
              <a:rPr lang="en-US" dirty="0" smtClean="0"/>
              <a:t>The fun ‘</a:t>
            </a:r>
            <a:r>
              <a:rPr lang="en-US" dirty="0" err="1" smtClean="0"/>
              <a:t>eval</a:t>
            </a:r>
            <a:r>
              <a:rPr lang="en-US" dirty="0" smtClean="0"/>
              <a:t>’ function</a:t>
            </a:r>
          </a:p>
          <a:p>
            <a:r>
              <a:rPr lang="en-US" dirty="0" smtClean="0"/>
              <a:t>Input and output functions</a:t>
            </a:r>
          </a:p>
          <a:p>
            <a:pPr lvl="1"/>
            <a:r>
              <a:rPr lang="en-US" dirty="0" err="1" smtClean="0"/>
              <a:t>Raw_input</a:t>
            </a:r>
            <a:endParaRPr lang="en-US" dirty="0" smtClean="0"/>
          </a:p>
          <a:p>
            <a:pPr lvl="1"/>
            <a:r>
              <a:rPr lang="en-US" dirty="0" smtClean="0"/>
              <a:t>Print</a:t>
            </a:r>
          </a:p>
          <a:p>
            <a:pPr lvl="1"/>
            <a:r>
              <a:rPr lang="en-US" dirty="0" smtClean="0"/>
              <a:t>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tempConv.py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&lt;function name&gt; (arguments):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function body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return output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tempConversionFunc.py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 converter example from the book</a:t>
            </a:r>
          </a:p>
          <a:p>
            <a:r>
              <a:rPr lang="en-US" dirty="0" smtClean="0"/>
              <a:t>Testing!</a:t>
            </a:r>
            <a:endParaRPr lang="en-US" dirty="0"/>
          </a:p>
          <a:p>
            <a:r>
              <a:rPr lang="en-US" dirty="0" smtClean="0"/>
              <a:t>No code is complete until tested</a:t>
            </a:r>
          </a:p>
          <a:p>
            <a:pPr lvl="1"/>
            <a:r>
              <a:rPr lang="en-US" dirty="0" smtClean="0"/>
              <a:t>In the industry, there are entire jobs associated with testing</a:t>
            </a:r>
          </a:p>
        </p:txBody>
      </p:sp>
    </p:spTree>
    <p:extLst>
      <p:ext uri="{BB962C8B-B14F-4D97-AF65-F5344CB8AC3E}">
        <p14:creationId xmlns:p14="http://schemas.microsoft.com/office/powerpoint/2010/main" val="1927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Python has a very flexible assignment syntax</a:t>
            </a:r>
          </a:p>
          <a:p>
            <a:r>
              <a:rPr lang="en-US" dirty="0" smtClean="0"/>
              <a:t> area = length * breadth</a:t>
            </a:r>
          </a:p>
          <a:p>
            <a:r>
              <a:rPr lang="en-US" dirty="0"/>
              <a:t> </a:t>
            </a:r>
            <a:r>
              <a:rPr lang="en-US" dirty="0" smtClean="0"/>
              <a:t>counter1 = counter2 = 0</a:t>
            </a:r>
          </a:p>
          <a:p>
            <a:r>
              <a:rPr lang="en-US" dirty="0" smtClean="0"/>
              <a:t> area, perimeter = length * breadth, 2 * (length + breadth)</a:t>
            </a:r>
          </a:p>
          <a:p>
            <a:r>
              <a:rPr lang="en-US" dirty="0"/>
              <a:t> </a:t>
            </a:r>
            <a:r>
              <a:rPr lang="en-US" dirty="0" smtClean="0"/>
              <a:t>x, y = y, x</a:t>
            </a:r>
          </a:p>
          <a:p>
            <a:pPr lvl="1"/>
            <a:r>
              <a:rPr lang="en-US" dirty="0" smtClean="0"/>
              <a:t>Extremely elegant way to swap the values of two variables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way of introduction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endParaRPr lang="en-US" dirty="0" smtClean="0"/>
          </a:p>
          <a:p>
            <a:r>
              <a:rPr lang="en-US" dirty="0" smtClean="0"/>
              <a:t>There are no bonus points for pronouncing my last name correctly </a:t>
            </a:r>
          </a:p>
          <a:p>
            <a:r>
              <a:rPr lang="en-US" dirty="0" smtClean="0"/>
              <a:t>Please call me </a:t>
            </a:r>
            <a:r>
              <a:rPr lang="en-US" dirty="0" err="1" smtClean="0"/>
              <a:t>Arvind</a:t>
            </a:r>
            <a:endParaRPr lang="en-US" dirty="0"/>
          </a:p>
          <a:p>
            <a:r>
              <a:rPr lang="en-US" dirty="0" smtClean="0"/>
              <a:t>New to teaching at Penn</a:t>
            </a:r>
          </a:p>
          <a:p>
            <a:pPr lvl="1"/>
            <a:r>
              <a:rPr lang="en-US" dirty="0" smtClean="0"/>
              <a:t>However, not new to Penn. Graduated 2008</a:t>
            </a:r>
          </a:p>
          <a:p>
            <a:pPr lvl="1"/>
            <a:r>
              <a:rPr lang="en-US" dirty="0" smtClean="0"/>
              <a:t>Ex </a:t>
            </a:r>
            <a:r>
              <a:rPr lang="en-US" dirty="0" err="1" smtClean="0"/>
              <a:t>GRASPee</a:t>
            </a:r>
            <a:r>
              <a:rPr lang="en-US" dirty="0"/>
              <a:t> </a:t>
            </a:r>
            <a:r>
              <a:rPr lang="en-US" dirty="0" smtClean="0"/>
              <a:t>– thesis on convex optimization in computer vision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</a:p>
          <a:p>
            <a:r>
              <a:rPr lang="en-US" dirty="0" smtClean="0"/>
              <a:t>If, else and the importance of proper indentation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elif</a:t>
            </a:r>
            <a:r>
              <a:rPr lang="en-US" dirty="0" smtClean="0"/>
              <a:t> statement (because we got so tired of writing ‘else if’)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7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execution</a:t>
            </a:r>
          </a:p>
          <a:p>
            <a:r>
              <a:rPr lang="en-US" dirty="0" smtClean="0"/>
              <a:t>multiplicationTable.py</a:t>
            </a:r>
          </a:p>
          <a:p>
            <a:r>
              <a:rPr lang="en-US" dirty="0" smtClean="0"/>
              <a:t>Infinite loops</a:t>
            </a:r>
          </a:p>
          <a:p>
            <a:pPr lvl="1"/>
            <a:r>
              <a:rPr lang="en-US" dirty="0" smtClean="0"/>
              <a:t>CTRL + C is your best friend</a:t>
            </a:r>
          </a:p>
        </p:txBody>
      </p:sp>
    </p:spTree>
    <p:extLst>
      <p:ext uri="{BB962C8B-B14F-4D97-AF65-F5344CB8AC3E}">
        <p14:creationId xmlns:p14="http://schemas.microsoft.com/office/powerpoint/2010/main" val="27231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have an arithmetic progression</a:t>
            </a:r>
          </a:p>
          <a:p>
            <a:pPr marL="274320" lvl="1" indent="0">
              <a:buNone/>
            </a:pPr>
            <a:r>
              <a:rPr lang="en-US" dirty="0" smtClean="0"/>
              <a:t> for x in range(1,10)</a:t>
            </a:r>
          </a:p>
          <a:p>
            <a:r>
              <a:rPr lang="en-US" dirty="0" smtClean="0"/>
              <a:t>When we are looping through characters in a string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for </a:t>
            </a:r>
            <a:r>
              <a:rPr lang="en-US" dirty="0" err="1" smtClean="0"/>
              <a:t>ch</a:t>
            </a:r>
            <a:r>
              <a:rPr lang="en-US" dirty="0" smtClean="0"/>
              <a:t> in ‘Philadelphia’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</a:p>
          <a:p>
            <a:r>
              <a:rPr lang="en-US" dirty="0" smtClean="0"/>
              <a:t>Conditionals</a:t>
            </a:r>
          </a:p>
          <a:p>
            <a:r>
              <a:rPr lang="en-US" dirty="0" smtClean="0"/>
              <a:t>numWords.py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21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 of the course</a:t>
            </a:r>
          </a:p>
          <a:p>
            <a:r>
              <a:rPr lang="en-US" dirty="0" smtClean="0"/>
              <a:t>Python setup</a:t>
            </a:r>
          </a:p>
          <a:p>
            <a:r>
              <a:rPr lang="en-US" dirty="0"/>
              <a:t>L</a:t>
            </a:r>
            <a:r>
              <a:rPr lang="en-US" dirty="0" smtClean="0"/>
              <a:t>ots of examples using the Python shell </a:t>
            </a:r>
          </a:p>
          <a:p>
            <a:pPr lvl="1"/>
            <a:r>
              <a:rPr lang="en-US" dirty="0" smtClean="0"/>
              <a:t>Please do try out some more at home!</a:t>
            </a:r>
          </a:p>
          <a:p>
            <a:r>
              <a:rPr lang="en-US" dirty="0" smtClean="0"/>
              <a:t>Conditionals  - if, else, </a:t>
            </a:r>
            <a:r>
              <a:rPr lang="en-US" dirty="0" err="1" smtClean="0"/>
              <a:t>elif</a:t>
            </a:r>
            <a:endParaRPr lang="en-US" dirty="0" smtClean="0"/>
          </a:p>
          <a:p>
            <a:r>
              <a:rPr lang="en-US" dirty="0" smtClean="0"/>
              <a:t>Loops </a:t>
            </a:r>
          </a:p>
          <a:p>
            <a:r>
              <a:rPr lang="en-US" dirty="0" smtClean="0"/>
              <a:t>Writing an actual program</a:t>
            </a:r>
          </a:p>
          <a:p>
            <a:pPr lvl="1"/>
            <a:r>
              <a:rPr lang="en-US" dirty="0" smtClean="0"/>
              <a:t>The importance of commenting</a:t>
            </a:r>
          </a:p>
          <a:p>
            <a:pPr lvl="1"/>
            <a:r>
              <a:rPr lang="en-US" dirty="0" smtClean="0"/>
              <a:t>Indentation </a:t>
            </a:r>
          </a:p>
          <a:p>
            <a:pPr lvl="2"/>
            <a:r>
              <a:rPr lang="en-US" dirty="0" smtClean="0"/>
              <a:t>not only is it key, Python will simply not work for you if you disobey the indentation rules)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course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CS majors. 591 is the preferred course for MCIT.</a:t>
            </a:r>
          </a:p>
          <a:p>
            <a:r>
              <a:rPr lang="en-US" dirty="0" smtClean="0"/>
              <a:t>People who want to learn the basics of programming and have never programmed before</a:t>
            </a:r>
          </a:p>
          <a:p>
            <a:r>
              <a:rPr lang="en-US" dirty="0" smtClean="0"/>
              <a:t>People who have programmed before but have not used that skill in a while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50% Python and 50% Java</a:t>
            </a:r>
          </a:p>
          <a:p>
            <a:r>
              <a:rPr lang="en-US" dirty="0" smtClean="0"/>
              <a:t>Why begin with Python?</a:t>
            </a:r>
          </a:p>
          <a:p>
            <a:pPr lvl="1"/>
            <a:r>
              <a:rPr lang="en-US" dirty="0" smtClean="0"/>
              <a:t>Easier language to pick up</a:t>
            </a:r>
          </a:p>
          <a:p>
            <a:pPr lvl="1"/>
            <a:r>
              <a:rPr lang="en-US" dirty="0"/>
              <a:t> you can spend more time thinking about programming logic and algorithms, and less time thinking about correct syntax</a:t>
            </a:r>
            <a:endParaRPr lang="en-US" dirty="0" smtClean="0"/>
          </a:p>
          <a:p>
            <a:pPr lvl="1"/>
            <a:r>
              <a:rPr lang="en-US" dirty="0" smtClean="0"/>
              <a:t>Interpreted language (more on that in a bit)</a:t>
            </a:r>
          </a:p>
          <a:p>
            <a:pPr lvl="1"/>
            <a:r>
              <a:rPr lang="en-US" dirty="0" smtClean="0"/>
              <a:t>An actual commercially used language in places like Google, </a:t>
            </a:r>
            <a:r>
              <a:rPr lang="en-US" dirty="0" err="1" smtClean="0"/>
              <a:t>Youtube</a:t>
            </a:r>
            <a:endParaRPr lang="en-US" dirty="0" smtClean="0"/>
          </a:p>
          <a:p>
            <a:pPr lvl="1"/>
            <a:r>
              <a:rPr lang="en-US" dirty="0"/>
              <a:t>most of the lines of code for YouTube are still in Python. </a:t>
            </a:r>
            <a:r>
              <a:rPr lang="en-US" dirty="0" err="1"/>
              <a:t>Everytime</a:t>
            </a:r>
            <a:r>
              <a:rPr lang="en-US" dirty="0"/>
              <a:t> you watch a YouTube video you are executing a bunch of Python code.</a:t>
            </a:r>
            <a:endParaRPr lang="en-US" dirty="0" smtClean="0"/>
          </a:p>
          <a:p>
            <a:r>
              <a:rPr lang="en-US" dirty="0" smtClean="0"/>
              <a:t>Why transition to Java?</a:t>
            </a:r>
          </a:p>
          <a:p>
            <a:pPr lvl="1"/>
            <a:r>
              <a:rPr lang="en-US" dirty="0" smtClean="0"/>
              <a:t>Instills the fundamentals of object oriented programming</a:t>
            </a:r>
          </a:p>
          <a:p>
            <a:pPr lvl="1"/>
            <a:r>
              <a:rPr lang="en-US" dirty="0" smtClean="0"/>
              <a:t>Used in many legacy applications</a:t>
            </a:r>
          </a:p>
          <a:p>
            <a:pPr lvl="1"/>
            <a:r>
              <a:rPr lang="en-US" dirty="0" smtClean="0"/>
              <a:t>Android applications are in Java</a:t>
            </a:r>
          </a:p>
          <a:p>
            <a:pPr lvl="1"/>
            <a:r>
              <a:rPr lang="en-US" dirty="0" smtClean="0"/>
              <a:t>Higher chances of getting a job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9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Exploring Python by Timothy Budd</a:t>
            </a:r>
          </a:p>
          <a:p>
            <a:pPr lvl="1"/>
            <a:r>
              <a:rPr lang="en-US" dirty="0" smtClean="0"/>
              <a:t>Use this book as an active participant. Read it with a computer in front of you and typing things out as you go along.</a:t>
            </a:r>
          </a:p>
          <a:p>
            <a:r>
              <a:rPr lang="en-US" dirty="0" smtClean="0">
                <a:hlinkClick r:id="rId2"/>
              </a:rPr>
              <a:t>Byte of Python </a:t>
            </a:r>
            <a:r>
              <a:rPr lang="en-US" dirty="0" smtClean="0"/>
              <a:t>– free e-book that you can </a:t>
            </a:r>
            <a:r>
              <a:rPr lang="en-US" dirty="0" err="1" smtClean="0"/>
              <a:t>dowload</a:t>
            </a:r>
            <a:r>
              <a:rPr lang="en-US" dirty="0" smtClean="0"/>
              <a:t> and carry around as a handy reference</a:t>
            </a:r>
          </a:p>
        </p:txBody>
      </p:sp>
    </p:spTree>
    <p:extLst>
      <p:ext uri="{BB962C8B-B14F-4D97-AF65-F5344CB8AC3E}">
        <p14:creationId xmlns:p14="http://schemas.microsoft.com/office/powerpoint/2010/main" val="5015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Exams, </a:t>
            </a:r>
            <a:r>
              <a:rPr lang="en-US" dirty="0" err="1" smtClean="0"/>
              <a:t>homeworks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every week. Deadlines will be strictly enforced.</a:t>
            </a:r>
          </a:p>
          <a:p>
            <a:pPr lvl="1"/>
            <a:r>
              <a:rPr lang="en-US" dirty="0" smtClean="0"/>
              <a:t>If you do have an emergency, send me email or have one of your classmates send me email</a:t>
            </a:r>
          </a:p>
          <a:p>
            <a:r>
              <a:rPr lang="en-US" dirty="0" smtClean="0"/>
              <a:t>Lab (officially called recitation) every Friday. </a:t>
            </a:r>
          </a:p>
          <a:p>
            <a:pPr lvl="1"/>
            <a:r>
              <a:rPr lang="en-US" dirty="0" smtClean="0"/>
              <a:t>The 10:30 slot will be led by the TAs</a:t>
            </a:r>
          </a:p>
          <a:p>
            <a:pPr lvl="1"/>
            <a:r>
              <a:rPr lang="en-US" dirty="0" smtClean="0"/>
              <a:t>I will show up for most 1:30 pm recitations</a:t>
            </a:r>
          </a:p>
          <a:p>
            <a:r>
              <a:rPr lang="en-US" dirty="0" smtClean="0"/>
              <a:t>Homework will be worth 55% of the grade</a:t>
            </a:r>
          </a:p>
          <a:p>
            <a:r>
              <a:rPr lang="en-US" dirty="0" smtClean="0"/>
              <a:t>Mid term 20%</a:t>
            </a:r>
          </a:p>
          <a:p>
            <a:r>
              <a:rPr lang="en-US" dirty="0" smtClean="0"/>
              <a:t>Final exam 25%</a:t>
            </a:r>
          </a:p>
        </p:txBody>
      </p:sp>
    </p:spTree>
    <p:extLst>
      <p:ext uri="{BB962C8B-B14F-4D97-AF65-F5344CB8AC3E}">
        <p14:creationId xmlns:p14="http://schemas.microsoft.com/office/powerpoint/2010/main" val="29601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turn in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</a:p>
          <a:p>
            <a:r>
              <a:rPr lang="en-US" dirty="0" smtClean="0"/>
              <a:t>This is the first semester that the whole university is moving to this system. Should work, but please be patient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Guido Van </a:t>
            </a:r>
            <a:r>
              <a:rPr lang="en-US" dirty="0" err="1" smtClean="0"/>
              <a:t>Rossum</a:t>
            </a:r>
            <a:r>
              <a:rPr lang="en-US" dirty="0" smtClean="0"/>
              <a:t>. First widely used around 2000.</a:t>
            </a:r>
          </a:p>
          <a:p>
            <a:r>
              <a:rPr lang="en-US" dirty="0" smtClean="0"/>
              <a:t>Actually named after Monty Python and not after animals that squeeze their prey </a:t>
            </a:r>
            <a:r>
              <a:rPr lang="en-US" smtClean="0"/>
              <a:t>to death</a:t>
            </a:r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 language</a:t>
            </a:r>
          </a:p>
          <a:p>
            <a:pPr lvl="1"/>
            <a:r>
              <a:rPr lang="en-US" dirty="0" smtClean="0"/>
              <a:t>No compilation</a:t>
            </a:r>
          </a:p>
          <a:p>
            <a:pPr lvl="1"/>
            <a:r>
              <a:rPr lang="en-US" dirty="0" smtClean="0"/>
              <a:t>Dynamic typing</a:t>
            </a:r>
          </a:p>
          <a:p>
            <a:pPr lvl="1"/>
            <a:r>
              <a:rPr lang="en-US" dirty="0" smtClean="0"/>
              <a:t>If you’ve seen </a:t>
            </a:r>
            <a:r>
              <a:rPr lang="en-US" dirty="0" err="1" smtClean="0"/>
              <a:t>matlab</a:t>
            </a:r>
            <a:r>
              <a:rPr lang="en-US" dirty="0" smtClean="0"/>
              <a:t> or R this paradigm will look familiar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04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20390</TotalTime>
  <Words>838</Words>
  <Application>Microsoft Office PowerPoint</Application>
  <PresentationFormat>On-screen Show (4:3)</PresentationFormat>
  <Paragraphs>160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CIT 590</vt:lpstr>
      <vt:lpstr>By way of introduction …</vt:lpstr>
      <vt:lpstr>Who is this course for?</vt:lpstr>
      <vt:lpstr>Contents of the course</vt:lpstr>
      <vt:lpstr>Resources for Python</vt:lpstr>
      <vt:lpstr>Exams, homeworks etc</vt:lpstr>
      <vt:lpstr>How to turn in assignments</vt:lpstr>
      <vt:lpstr>Python</vt:lpstr>
      <vt:lpstr>Python</vt:lpstr>
      <vt:lpstr>Python config</vt:lpstr>
      <vt:lpstr>Python demo</vt:lpstr>
      <vt:lpstr>Variables in python</vt:lpstr>
      <vt:lpstr>Strings</vt:lpstr>
      <vt:lpstr>Operators</vt:lpstr>
      <vt:lpstr>Functions in python</vt:lpstr>
      <vt:lpstr>Writing a program</vt:lpstr>
      <vt:lpstr>Writing a function</vt:lpstr>
      <vt:lpstr>Example program</vt:lpstr>
      <vt:lpstr>Assignment statement</vt:lpstr>
      <vt:lpstr>Conditionals</vt:lpstr>
      <vt:lpstr>While loops</vt:lpstr>
      <vt:lpstr>For loop</vt:lpstr>
      <vt:lpstr>Example program in Python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131</cp:revision>
  <dcterms:created xsi:type="dcterms:W3CDTF">2006-08-16T00:00:00Z</dcterms:created>
  <dcterms:modified xsi:type="dcterms:W3CDTF">2013-08-29T08:24:46Z</dcterms:modified>
</cp:coreProperties>
</file>