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302" r:id="rId4"/>
    <p:sldId id="357" r:id="rId5"/>
    <p:sldId id="322" r:id="rId6"/>
    <p:sldId id="329" r:id="rId7"/>
    <p:sldId id="323" r:id="rId8"/>
    <p:sldId id="333" r:id="rId9"/>
    <p:sldId id="335" r:id="rId10"/>
    <p:sldId id="336" r:id="rId11"/>
    <p:sldId id="338" r:id="rId12"/>
    <p:sldId id="339" r:id="rId13"/>
    <p:sldId id="337" r:id="rId14"/>
    <p:sldId id="341" r:id="rId15"/>
    <p:sldId id="317" r:id="rId16"/>
    <p:sldId id="331" r:id="rId17"/>
    <p:sldId id="340" r:id="rId18"/>
    <p:sldId id="342" r:id="rId19"/>
    <p:sldId id="358" r:id="rId20"/>
    <p:sldId id="343" r:id="rId21"/>
    <p:sldId id="360" r:id="rId22"/>
    <p:sldId id="344" r:id="rId23"/>
    <p:sldId id="327" r:id="rId24"/>
    <p:sldId id="345" r:id="rId25"/>
    <p:sldId id="334" r:id="rId26"/>
    <p:sldId id="326" r:id="rId27"/>
    <p:sldId id="346" r:id="rId28"/>
    <p:sldId id="347" r:id="rId29"/>
    <p:sldId id="320" r:id="rId30"/>
    <p:sldId id="321" r:id="rId31"/>
    <p:sldId id="349" r:id="rId32"/>
    <p:sldId id="348" r:id="rId33"/>
    <p:sldId id="350" r:id="rId34"/>
    <p:sldId id="351" r:id="rId35"/>
    <p:sldId id="352" r:id="rId36"/>
    <p:sldId id="353" r:id="rId37"/>
    <p:sldId id="32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44" autoAdjust="0"/>
    <p:restoredTop sz="94650" autoAdjust="0"/>
  </p:normalViewPr>
  <p:slideViewPr>
    <p:cSldViewPr>
      <p:cViewPr varScale="1">
        <p:scale>
          <a:sx n="111" d="100"/>
          <a:sy n="111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18.xml"/><Relationship Id="rId5" Type="http://schemas.openxmlformats.org/officeDocument/2006/relationships/slide" Target="slides/slide13.xml"/><Relationship Id="rId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6BDC7-26E3-420D-A945-59194FC2BC58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DD9CA-56D5-4E13-B578-CCBA65AFA8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6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5DFC6C-95E9-4139-871F-4DBC4934A8D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BF348-763F-41D6-9BD9-214EA300646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66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BF348-763F-41D6-9BD9-214EA300646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93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BF348-763F-41D6-9BD9-214EA300646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944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BF348-763F-41D6-9BD9-214EA300646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2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BF348-763F-41D6-9BD9-214EA300646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2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BF348-763F-41D6-9BD9-214EA300646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267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E4096-A413-4C92-89AD-44A7CB44FFE8}" type="slidenum">
              <a:rPr lang="en-US">
                <a:solidFill>
                  <a:srgbClr val="3333CC"/>
                </a:solidFill>
              </a:rPr>
              <a:pPr/>
              <a:t>19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00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2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A6D38-3BB4-4A1E-AA05-D7CFE74403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65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9A9EF-C723-4E6D-B148-3F65053D62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5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57DC-A179-4662-B060-4AF7110384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12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F24CD-C2F0-42E3-B7B4-4BB208E6D9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8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993E8-7C3E-4316-B833-91AF914FE3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9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1A7C9-85DB-4850-A45E-3B4665B5EB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D1435-4905-40F1-8D65-E580AB760B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94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A1CEF-3392-4D55-BC6D-BB98B65C81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21960-DE7E-4497-8CCB-7477E87538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3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8705A-0553-4CCD-BA46-BB14A0B78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4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E002C-9929-43DB-9D57-BE4B0940B0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00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33C89-5F89-4C9C-BA85-4E5F7F5A0D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12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76104-B74A-44AF-BFAB-2D26BAE763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5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FD402-F2B5-4697-A71B-C5834D639E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06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85679-AE08-44B0-9465-366FA3B6FC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2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48569-8946-426B-9598-2B3C260F9B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7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9CCF5-C1C8-45F8-B455-18CA23E3C6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5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3C7-1AB4-4455-9964-8141C2877B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7F2EC-FD52-4FE6-B93C-13F46DA3A8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70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C6FC1-5684-4F69-967C-3F554DB64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80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EB6C5-0E0D-40C8-96F2-51AA5C0D9F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11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3F1F9-898A-4A4A-9DBA-EE17C69DAA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40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AFADFD-9DB2-445D-9292-89F6ED1EE1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2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D7A8C-1BA4-410D-B1FC-A590C9D4EE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AB53-4A3B-4B78-AFD2-1A2EB0A42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B22ACF-9C77-4D68-BC6F-7D475F136E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E7B135-896B-4F3E-B51C-8EC92920223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160020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Model Checking for Safe Autonomy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180974" y="3352800"/>
            <a:ext cx="88677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defTabSz="7620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</a:rPr>
              <a:t>Rajeev </a:t>
            </a:r>
            <a:r>
              <a:rPr lang="en-US" sz="2400" b="1" dirty="0" err="1" smtClean="0">
                <a:solidFill>
                  <a:srgbClr val="002060"/>
                </a:solidFill>
              </a:rPr>
              <a:t>Alur</a:t>
            </a:r>
            <a:endParaRPr lang="en-US" sz="2400" b="1" dirty="0">
              <a:solidFill>
                <a:srgbClr val="002060"/>
              </a:solidFill>
            </a:endParaRPr>
          </a:p>
          <a:p>
            <a:pPr marL="342900" indent="-342900" algn="ctr" defTabSz="7620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2060"/>
                </a:solidFill>
              </a:rPr>
              <a:t>University of Pennsylvania</a:t>
            </a:r>
          </a:p>
          <a:p>
            <a:pPr marL="342900" indent="-342900" algn="ctr" defTabSz="7620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 algn="ctr" defTabSz="7620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 algn="ctr" defTabSz="7620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2060"/>
                </a:solidFill>
              </a:rPr>
              <a:t>VMCAI, January 2020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096000"/>
            <a:ext cx="1809750" cy="65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RECISE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17910"/>
            <a:ext cx="1812248" cy="4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Model-based Control Design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04801" y="1600200"/>
            <a:ext cx="4419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State variables for car: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Position (</a:t>
            </a:r>
            <a:r>
              <a:rPr lang="en-US" sz="2000" dirty="0">
                <a:latin typeface="Comic Sans MS" pitchFamily="66" charset="0"/>
              </a:rPr>
              <a:t>x</a:t>
            </a:r>
            <a:r>
              <a:rPr lang="en-US" sz="2000" baseline="-25000" dirty="0" smtClean="0">
                <a:latin typeface="Comic Sans MS" pitchFamily="66" charset="0"/>
              </a:rPr>
              <a:t>1</a:t>
            </a:r>
            <a:r>
              <a:rPr lang="en-US" sz="2000" dirty="0">
                <a:latin typeface="Comic Sans MS" pitchFamily="66" charset="0"/>
              </a:rPr>
              <a:t>, x</a:t>
            </a:r>
            <a:r>
              <a:rPr lang="en-US" sz="2000" baseline="-25000" dirty="0" smtClean="0">
                <a:latin typeface="Comic Sans MS" pitchFamily="66" charset="0"/>
              </a:rPr>
              <a:t>2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Linear velocity v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Angular velocity </a:t>
            </a:r>
            <a:r>
              <a:rPr lang="en-US" sz="2000" dirty="0" smtClean="0">
                <a:latin typeface="Symbol" panose="05050102010706020507" pitchFamily="18" charset="2"/>
              </a:rPr>
              <a:t>w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Orientation </a:t>
            </a:r>
            <a:r>
              <a:rPr lang="en-US" sz="2000" dirty="0">
                <a:latin typeface="Symbol" panose="05050102010706020507" pitchFamily="18" charset="2"/>
              </a:rPr>
              <a:t>q</a:t>
            </a:r>
            <a:endParaRPr lang="en-US" sz="2000" dirty="0" smtClean="0">
              <a:latin typeface="Symbol" panose="05050102010706020507" pitchFamily="18" charset="2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Control inputs: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Throttle input </a:t>
            </a:r>
            <a:r>
              <a:rPr lang="en-US" sz="2000" dirty="0" err="1" smtClean="0">
                <a:latin typeface="Comic Sans MS" pitchFamily="66" charset="0"/>
              </a:rPr>
              <a:t>u</a:t>
            </a:r>
            <a:r>
              <a:rPr lang="en-US" sz="2000" baseline="-25000" dirty="0" err="1" smtClean="0">
                <a:latin typeface="Comic Sans MS" pitchFamily="66" charset="0"/>
              </a:rPr>
              <a:t>t</a:t>
            </a:r>
            <a:r>
              <a:rPr lang="en-US" sz="2000" baseline="-25000" dirty="0" smtClean="0">
                <a:latin typeface="Comic Sans MS" pitchFamily="66" charset="0"/>
              </a:rPr>
              <a:t> </a:t>
            </a:r>
          </a:p>
          <a:p>
            <a:pPr marL="400050" lvl="1" indent="0">
              <a:buNone/>
            </a:pPr>
            <a:r>
              <a:rPr lang="en-US" sz="2000" dirty="0" smtClean="0">
                <a:latin typeface="Comic Sans MS" pitchFamily="66" charset="0"/>
              </a:rPr>
              <a:t>	 to change speed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Steering input u</a:t>
            </a:r>
            <a:r>
              <a:rPr lang="en-US" sz="2000" baseline="-25000" dirty="0">
                <a:latin typeface="Comic Sans MS" pitchFamily="66" charset="0"/>
              </a:rPr>
              <a:t>h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 to change direction</a:t>
            </a: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191000" y="2514600"/>
            <a:ext cx="45720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State dynamics (non-linear ODEs):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dx</a:t>
            </a:r>
            <a:r>
              <a:rPr lang="en-US" sz="2000" baseline="-25000" dirty="0" smtClean="0">
                <a:latin typeface="Comic Sans MS" pitchFamily="66" charset="0"/>
              </a:rPr>
              <a:t>1 </a:t>
            </a:r>
            <a:r>
              <a:rPr lang="en-US" sz="2000" dirty="0" smtClean="0">
                <a:latin typeface="Comic Sans MS" pitchFamily="66" charset="0"/>
              </a:rPr>
              <a:t>/</a:t>
            </a:r>
            <a:r>
              <a:rPr lang="en-US" sz="2000" dirty="0" err="1" smtClean="0">
                <a:latin typeface="Comic Sans MS" pitchFamily="66" charset="0"/>
              </a:rPr>
              <a:t>dt</a:t>
            </a:r>
            <a:r>
              <a:rPr lang="en-US" sz="2000" dirty="0" smtClean="0">
                <a:latin typeface="Comic Sans MS" pitchFamily="66" charset="0"/>
              </a:rPr>
              <a:t> = v . cos (</a:t>
            </a:r>
            <a:r>
              <a:rPr lang="en-US" sz="2000" dirty="0" smtClean="0">
                <a:latin typeface="Symbol" panose="05050102010706020507" pitchFamily="18" charset="2"/>
              </a:rPr>
              <a:t>q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dx</a:t>
            </a:r>
            <a:r>
              <a:rPr lang="en-US" sz="2000" baseline="-25000" dirty="0" smtClean="0">
                <a:latin typeface="Comic Sans MS" pitchFamily="66" charset="0"/>
              </a:rPr>
              <a:t>2 </a:t>
            </a:r>
            <a:r>
              <a:rPr lang="en-US" sz="2000" dirty="0" smtClean="0">
                <a:latin typeface="Comic Sans MS" pitchFamily="66" charset="0"/>
              </a:rPr>
              <a:t>/</a:t>
            </a:r>
            <a:r>
              <a:rPr lang="en-US" sz="2000" dirty="0" err="1" smtClean="0">
                <a:latin typeface="Comic Sans MS" pitchFamily="66" charset="0"/>
              </a:rPr>
              <a:t>dt</a:t>
            </a:r>
            <a:r>
              <a:rPr lang="en-US" sz="2000" dirty="0" smtClean="0">
                <a:latin typeface="Comic Sans MS" pitchFamily="66" charset="0"/>
              </a:rPr>
              <a:t> = v . sin (</a:t>
            </a:r>
            <a:r>
              <a:rPr lang="en-US" sz="2000" dirty="0" smtClean="0">
                <a:latin typeface="Symbol" panose="05050102010706020507" pitchFamily="18" charset="2"/>
              </a:rPr>
              <a:t>q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…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Standard bicycle model for planning trajectories in autonomous vehicles</a:t>
            </a:r>
            <a:r>
              <a:rPr lang="en-US" sz="2000" dirty="0"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41" y="1073943"/>
            <a:ext cx="1612459" cy="1235075"/>
          </a:xfrm>
        </p:spPr>
      </p:pic>
    </p:spTree>
    <p:extLst>
      <p:ext uri="{BB962C8B-B14F-4D97-AF65-F5344CB8AC3E}">
        <p14:creationId xmlns:p14="http://schemas.microsoft.com/office/powerpoint/2010/main" val="1514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Control Design Problem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0" y="4610099"/>
            <a:ext cx="4991907" cy="1766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High-level Requirements: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Avoid Collisions (Safety)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Follow racing path in hallways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Minimize finish time</a:t>
            </a:r>
            <a:endParaRPr lang="en-US" sz="2000" dirty="0" smtClean="0">
              <a:latin typeface="Symbol" panose="05050102010706020507" pitchFamily="18" charset="2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-13063" y="1541145"/>
            <a:ext cx="7709263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Determine throttle input u</a:t>
            </a:r>
            <a:r>
              <a:rPr lang="en-US" sz="2000" baseline="-25000" dirty="0" smtClean="0">
                <a:latin typeface="Comic Sans MS" pitchFamily="66" charset="0"/>
              </a:rPr>
              <a:t>t</a:t>
            </a:r>
            <a:r>
              <a:rPr lang="en-US" sz="2000" dirty="0" smtClean="0">
                <a:latin typeface="Comic Sans MS" pitchFamily="66" charset="0"/>
              </a:rPr>
              <a:t> and steering input u</a:t>
            </a:r>
            <a:r>
              <a:rPr lang="en-US" sz="2000" baseline="-25000" dirty="0">
                <a:latin typeface="Comic Sans MS" pitchFamily="66" charset="0"/>
              </a:rPr>
              <a:t>h</a:t>
            </a:r>
            <a:r>
              <a:rPr lang="en-US" sz="2000" dirty="0" smtClean="0">
                <a:latin typeface="Comic Sans MS" pitchFamily="66" charset="0"/>
              </a:rPr>
              <a:t> as a function of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Current state </a:t>
            </a:r>
            <a:r>
              <a:rPr lang="en-US" sz="2000" dirty="0">
                <a:latin typeface="Comic Sans MS" pitchFamily="66" charset="0"/>
              </a:rPr>
              <a:t>x</a:t>
            </a:r>
            <a:r>
              <a:rPr lang="en-US" sz="2000" baseline="-25000" dirty="0">
                <a:latin typeface="Comic Sans MS" pitchFamily="66" charset="0"/>
              </a:rPr>
              <a:t>1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smtClean="0">
                <a:latin typeface="Comic Sans MS" pitchFamily="66" charset="0"/>
              </a:rPr>
              <a:t>x</a:t>
            </a:r>
            <a:r>
              <a:rPr lang="en-US" sz="2000" baseline="-25000" dirty="0" smtClean="0">
                <a:latin typeface="Comic Sans MS" pitchFamily="66" charset="0"/>
              </a:rPr>
              <a:t>2</a:t>
            </a:r>
            <a:r>
              <a:rPr lang="en-US" sz="2000" dirty="0" smtClean="0">
                <a:latin typeface="Comic Sans MS" pitchFamily="66" charset="0"/>
              </a:rPr>
              <a:t>, v, </a:t>
            </a:r>
            <a:r>
              <a:rPr lang="en-US" sz="2000" dirty="0" smtClean="0">
                <a:latin typeface="Symbol" panose="05050102010706020507" pitchFamily="18" charset="2"/>
              </a:rPr>
              <a:t>w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smtClean="0">
                <a:latin typeface="Symbol" panose="05050102010706020507" pitchFamily="18" charset="2"/>
              </a:rPr>
              <a:t>q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LiDAR sensor measurements y </a:t>
            </a:r>
            <a:r>
              <a:rPr lang="en-US" sz="2000" dirty="0"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477000" y="2760345"/>
            <a:ext cx="2144486" cy="2286000"/>
            <a:chOff x="5410200" y="3048000"/>
            <a:chExt cx="2971800" cy="28194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410200" y="3048000"/>
              <a:ext cx="2971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400800" y="3886200"/>
              <a:ext cx="190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10200" y="3048000"/>
              <a:ext cx="0" cy="2819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5448300" y="4838700"/>
              <a:ext cx="190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5903654" y="3543249"/>
              <a:ext cx="204731" cy="4953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 rot="1140000">
              <a:off x="5741786" y="3988990"/>
              <a:ext cx="228600" cy="404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8" idx="0"/>
            </p:cNvCxnSpPr>
            <p:nvPr/>
          </p:nvCxnSpPr>
          <p:spPr>
            <a:xfrm flipH="1">
              <a:off x="5410200" y="3999996"/>
              <a:ext cx="511654" cy="191003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945044" y="4023883"/>
              <a:ext cx="429630" cy="51001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ontent Placeholder 3"/>
          <p:cNvSpPr txBox="1">
            <a:spLocks/>
          </p:cNvSpPr>
          <p:nvPr/>
        </p:nvSpPr>
        <p:spPr>
          <a:xfrm>
            <a:off x="-26126" y="3153455"/>
            <a:ext cx="6820707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LiDAR used to map the environment: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    1080 rays spanning -135</a:t>
            </a:r>
            <a:r>
              <a:rPr lang="en-US" sz="2000" baseline="30000" dirty="0" smtClean="0">
                <a:latin typeface="Comic Sans MS" pitchFamily="66" charset="0"/>
              </a:rPr>
              <a:t>0</a:t>
            </a:r>
            <a:r>
              <a:rPr lang="en-US" sz="2000" dirty="0" smtClean="0">
                <a:latin typeface="Comic Sans MS" pitchFamily="66" charset="0"/>
              </a:rPr>
              <a:t> to +</a:t>
            </a:r>
            <a:r>
              <a:rPr lang="en-US" sz="2000" dirty="0">
                <a:latin typeface="Comic Sans MS" pitchFamily="66" charset="0"/>
              </a:rPr>
              <a:t> 135</a:t>
            </a:r>
            <a:r>
              <a:rPr lang="en-US" sz="2000" baseline="30000" dirty="0">
                <a:latin typeface="Comic Sans MS" pitchFamily="66" charset="0"/>
              </a:rPr>
              <a:t>0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   Returns distance to first obstacle (</a:t>
            </a:r>
            <a:r>
              <a:rPr lang="en-US" sz="2000" dirty="0" err="1" smtClean="0">
                <a:latin typeface="Comic Sans MS" pitchFamily="66" charset="0"/>
              </a:rPr>
              <a:t>upto</a:t>
            </a:r>
            <a:r>
              <a:rPr lang="en-US" sz="2000" dirty="0" smtClean="0">
                <a:latin typeface="Comic Sans MS" pitchFamily="66" charset="0"/>
              </a:rPr>
              <a:t> 10m)</a:t>
            </a:r>
            <a:r>
              <a:rPr lang="en-US" sz="2000" dirty="0"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3" name="Arc 2"/>
          <p:cNvSpPr/>
          <p:nvPr/>
        </p:nvSpPr>
        <p:spPr>
          <a:xfrm>
            <a:off x="6545201" y="3368604"/>
            <a:ext cx="550395" cy="803232"/>
          </a:xfrm>
          <a:prstGeom prst="arc">
            <a:avLst>
              <a:gd name="adj1" fmla="val 12578633"/>
              <a:gd name="adj2" fmla="val 680760"/>
            </a:avLst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Learning for Control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-13063" y="1541144"/>
            <a:ext cx="9157063" cy="493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Goal: Design control function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   (u</a:t>
            </a:r>
            <a:r>
              <a:rPr lang="en-US" sz="2000" baseline="-25000" dirty="0" smtClean="0">
                <a:latin typeface="Comic Sans MS" pitchFamily="66" charset="0"/>
              </a:rPr>
              <a:t>t</a:t>
            </a:r>
            <a:r>
              <a:rPr lang="en-US" sz="2000" dirty="0" smtClean="0">
                <a:latin typeface="Comic Sans MS" pitchFamily="66" charset="0"/>
              </a:rPr>
              <a:t>, u</a:t>
            </a:r>
            <a:r>
              <a:rPr lang="en-US" sz="2000" baseline="-25000" dirty="0">
                <a:latin typeface="Comic Sans MS" pitchFamily="66" charset="0"/>
              </a:rPr>
              <a:t>h</a:t>
            </a:r>
            <a:r>
              <a:rPr lang="en-US" sz="2000" dirty="0" smtClean="0">
                <a:latin typeface="Comic Sans MS" pitchFamily="66" charset="0"/>
              </a:rPr>
              <a:t>) = </a:t>
            </a:r>
            <a:r>
              <a:rPr lang="en-US" sz="2000" dirty="0">
                <a:latin typeface="Comic Sans MS" pitchFamily="66" charset="0"/>
              </a:rPr>
              <a:t>f(x</a:t>
            </a:r>
            <a:r>
              <a:rPr lang="en-US" sz="2000" baseline="-25000" dirty="0">
                <a:latin typeface="Comic Sans MS" pitchFamily="66" charset="0"/>
              </a:rPr>
              <a:t>1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smtClean="0">
                <a:latin typeface="Comic Sans MS" pitchFamily="66" charset="0"/>
              </a:rPr>
              <a:t>x</a:t>
            </a:r>
            <a:r>
              <a:rPr lang="en-US" sz="2000" baseline="-25000" dirty="0" smtClean="0">
                <a:latin typeface="Comic Sans MS" pitchFamily="66" charset="0"/>
              </a:rPr>
              <a:t>2</a:t>
            </a:r>
            <a:r>
              <a:rPr lang="en-US" sz="2000" dirty="0" smtClean="0">
                <a:latin typeface="Comic Sans MS" pitchFamily="66" charset="0"/>
              </a:rPr>
              <a:t>, v, </a:t>
            </a:r>
            <a:r>
              <a:rPr lang="en-US" sz="2000" dirty="0" smtClean="0">
                <a:latin typeface="Symbol" panose="05050102010706020507" pitchFamily="18" charset="2"/>
              </a:rPr>
              <a:t>w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smtClean="0">
                <a:latin typeface="Symbol" panose="05050102010706020507" pitchFamily="18" charset="2"/>
              </a:rPr>
              <a:t>q</a:t>
            </a:r>
            <a:r>
              <a:rPr lang="en-US" sz="2000" dirty="0" smtClean="0">
                <a:latin typeface="Comic Sans MS" pitchFamily="66" charset="0"/>
              </a:rPr>
              <a:t>, vector y of LiDAR readings)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Learning-based approach: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   Learn the control function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Benefits over classical model-based techniques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Don’t need the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Evaluation of f is fast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Challenges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Need training data (simulation environment to evaluate quality)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No well developed theory for safety/robustness guarantees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77000" y="2760345"/>
            <a:ext cx="2144486" cy="2286000"/>
            <a:chOff x="5410200" y="3048000"/>
            <a:chExt cx="2971800" cy="281940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5410200" y="3048000"/>
              <a:ext cx="2971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400800" y="3886200"/>
              <a:ext cx="190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10200" y="3048000"/>
              <a:ext cx="0" cy="2819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5448300" y="4838700"/>
              <a:ext cx="190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903654" y="3458291"/>
              <a:ext cx="228913" cy="58030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 rot="1140000">
              <a:off x="5741786" y="3988990"/>
              <a:ext cx="228600" cy="404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27" idx="0"/>
            </p:cNvCxnSpPr>
            <p:nvPr/>
          </p:nvCxnSpPr>
          <p:spPr>
            <a:xfrm flipH="1">
              <a:off x="5410200" y="3999996"/>
              <a:ext cx="511654" cy="191003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945044" y="4023883"/>
              <a:ext cx="429630" cy="51001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rc 15"/>
          <p:cNvSpPr/>
          <p:nvPr/>
        </p:nvSpPr>
        <p:spPr>
          <a:xfrm>
            <a:off x="6545201" y="3368604"/>
            <a:ext cx="550395" cy="803232"/>
          </a:xfrm>
          <a:prstGeom prst="arc">
            <a:avLst>
              <a:gd name="adj1" fmla="val 12578633"/>
              <a:gd name="adj2" fmla="val 680760"/>
            </a:avLst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What is a Neural </a:t>
            </a:r>
            <a:r>
              <a:rPr lang="en-US" sz="2800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etwork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73CAA3-B873-458F-B430-3BED66B4F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60" t="26111" r="24297" b="40695"/>
          <a:stretch/>
        </p:blipFill>
        <p:spPr>
          <a:xfrm>
            <a:off x="2133603" y="1450847"/>
            <a:ext cx="5015734" cy="1978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636CB3-94E3-4266-8AFD-1F0E8B0A474F}"/>
              </a:ext>
            </a:extLst>
          </p:cNvPr>
          <p:cNvSpPr txBox="1"/>
          <p:nvPr/>
        </p:nvSpPr>
        <p:spPr>
          <a:xfrm>
            <a:off x="2231199" y="3691975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+mn-lt"/>
              </a:rPr>
              <a:t>Inputs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9934AC0-ACC0-438B-B98B-40D0B55CC093}"/>
              </a:ext>
            </a:extLst>
          </p:cNvPr>
          <p:cNvSpPr txBox="1"/>
          <p:nvPr/>
        </p:nvSpPr>
        <p:spPr>
          <a:xfrm>
            <a:off x="6172203" y="3691975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Outputs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="" xmlns:a16="http://schemas.microsoft.com/office/drawing/2014/main" id="{B8213341-9650-42D1-A561-590172EF6BBB}"/>
              </a:ext>
            </a:extLst>
          </p:cNvPr>
          <p:cNvSpPr/>
          <p:nvPr/>
        </p:nvSpPr>
        <p:spPr>
          <a:xfrm rot="5400000">
            <a:off x="4402413" y="2379387"/>
            <a:ext cx="262976" cy="2362202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5F33DE-CDCD-4B87-B844-66E3B44D6486}"/>
              </a:ext>
            </a:extLst>
          </p:cNvPr>
          <p:cNvSpPr txBox="1"/>
          <p:nvPr/>
        </p:nvSpPr>
        <p:spPr>
          <a:xfrm>
            <a:off x="3873904" y="3691975"/>
            <a:ext cx="1647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+mn-lt"/>
              </a:rPr>
              <a:t>Hidden Layers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581400" y="4460642"/>
            <a:ext cx="4712104" cy="2057400"/>
          </a:xfrm>
          <a:prstGeom prst="wedgeRoundRectCallout">
            <a:avLst>
              <a:gd name="adj1" fmla="val -37387"/>
              <a:gd name="adj2" fmla="val -11764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Neuron output = 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Non-linear-function(Linear function of inputs)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Example: </a:t>
            </a:r>
            <a:r>
              <a:rPr lang="en-US" dirty="0" err="1" smtClean="0">
                <a:solidFill>
                  <a:srgbClr val="002060"/>
                </a:solidFill>
              </a:rPr>
              <a:t>ReLU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Output = max (0, W . </a:t>
            </a:r>
            <a:r>
              <a:rPr lang="en-US" dirty="0" err="1" smtClean="0">
                <a:solidFill>
                  <a:srgbClr val="002060"/>
                </a:solidFill>
              </a:rPr>
              <a:t>Inp</a:t>
            </a:r>
            <a:r>
              <a:rPr lang="en-US" dirty="0" smtClean="0">
                <a:solidFill>
                  <a:srgbClr val="002060"/>
                </a:solidFill>
              </a:rPr>
              <a:t> )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Weights W determined during training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Neural Network Based Controller for F1/10 Car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7578952" cy="37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Training Neural Network 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-13063" y="1541144"/>
            <a:ext cx="8852263" cy="516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Goal: Train a neural network based control function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   u</a:t>
            </a:r>
            <a:r>
              <a:rPr lang="en-US" sz="2000" baseline="-25000" dirty="0" smtClean="0">
                <a:latin typeface="Comic Sans MS" pitchFamily="66" charset="0"/>
              </a:rPr>
              <a:t>h</a:t>
            </a:r>
            <a:r>
              <a:rPr lang="en-US" sz="2000" dirty="0" smtClean="0">
                <a:latin typeface="Comic Sans MS" pitchFamily="66" charset="0"/>
              </a:rPr>
              <a:t> = NN(LiDAR readings y, weights W); 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    u</a:t>
            </a:r>
            <a:r>
              <a:rPr lang="en-US" sz="2000" baseline="-25000" dirty="0" smtClean="0">
                <a:latin typeface="Comic Sans MS" pitchFamily="66" charset="0"/>
              </a:rPr>
              <a:t>t </a:t>
            </a:r>
            <a:r>
              <a:rPr lang="en-US" sz="2000" dirty="0" smtClean="0">
                <a:latin typeface="Comic Sans MS" pitchFamily="66" charset="0"/>
              </a:rPr>
              <a:t>kept fixed; Number of LiDAR rays reduced from 1080 to 21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Determine “optimal” weights W using reinforcement learning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Fix a hallway geometry and use simulation to generate a trajectory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Reward function based on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Proportional to amount of time before a collision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Penalized for changes in control inputs to ensure smoothness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Result: NN with 21 inputs, 64 neurons with sigmoidal activation, 1 output</a:t>
            </a: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5435"/>
            <a:ext cx="7848600" cy="7159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Why Verification ? 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23371" y="2667000"/>
            <a:ext cx="9020629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“Safe AI” is a vibrant research area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Focus: design of novel ML algorithms that integrate symbolic/logical reasoning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Independent of progress in “safe AI” algorithms, we need technology that can verify/certify controllers: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Traditional separation between design and validation teams has been key to higher software reliability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753"/>
            <a:ext cx="4361648" cy="21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5435"/>
            <a:ext cx="7848600" cy="7159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Verifying Safety 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23371" y="2667000"/>
            <a:ext cx="9020629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F</a:t>
            </a:r>
            <a:r>
              <a:rPr lang="en-US" sz="2000" dirty="0" smtClean="0">
                <a:latin typeface="Comic Sans MS" pitchFamily="66" charset="0"/>
              </a:rPr>
              <a:t>ormal verification to ensure safety (absence of collisions)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Gradient-descent-based training of weights of neural network does not ensure logical relationship between inputs and outputs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Environment (hallway geometry) used in simulation-based training not the same while racing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Want to verify safety for a range of initial conditions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LiDAR readings have noise, can model errors during verification</a:t>
            </a: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753"/>
            <a:ext cx="4361648" cy="21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Model Checking for Safe Autonomy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26655" y="2922338"/>
            <a:ext cx="2910474" cy="1295400"/>
          </a:xfrm>
          <a:prstGeom prst="rect">
            <a:avLst/>
          </a:prstGeom>
          <a:solidFill>
            <a:srgbClr val="FFCC99">
              <a:alpha val="58038"/>
            </a:srgb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2712723" y="3563452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2712723" y="4120910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6433957" y="3320156"/>
            <a:ext cx="500243" cy="0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V="1">
            <a:off x="6433957" y="3717975"/>
            <a:ext cx="468119" cy="2231"/>
          </a:xfrm>
          <a:prstGeom prst="line">
            <a:avLst/>
          </a:prstGeom>
          <a:noFill/>
          <a:ln w="3175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-13063" y="3320156"/>
            <a:ext cx="26839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/>
              <a:t>Plant / Environment</a:t>
            </a:r>
            <a:endParaRPr lang="en-US" sz="2400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0592" y="3860675"/>
            <a:ext cx="273299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/>
              <a:t>Logical Requirement</a:t>
            </a:r>
            <a:endParaRPr lang="en-US" sz="2400" dirty="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944821" y="3023000"/>
            <a:ext cx="59445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B050"/>
                </a:solidFill>
              </a:rPr>
              <a:t>yes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902076" y="3489374"/>
            <a:ext cx="220701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CC0000"/>
                </a:solidFill>
              </a:rPr>
              <a:t>counterexample</a:t>
            </a:r>
            <a:endParaRPr lang="en-US" sz="2400" dirty="0">
              <a:solidFill>
                <a:srgbClr val="CC0000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389129" y="2922338"/>
            <a:ext cx="3276600" cy="12573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hlink"/>
                </a:solidFill>
              </a:rPr>
              <a:t>Model Checker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2688455" y="3051879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16129" y="2773363"/>
            <a:ext cx="143840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/>
              <a:t>Controller</a:t>
            </a:r>
            <a:endParaRPr lang="en-US" sz="2400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4038600" y="4869048"/>
            <a:ext cx="3352800" cy="769752"/>
          </a:xfrm>
          <a:prstGeom prst="wedgeRoundRectCallout">
            <a:avLst>
              <a:gd name="adj1" fmla="val -99377"/>
              <a:gd name="adj2" fmla="val -19838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Hybrid dynamical system H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5100517" y="856383"/>
            <a:ext cx="3662483" cy="1884859"/>
          </a:xfrm>
          <a:prstGeom prst="wedgeRoundRectCallout">
            <a:avLst>
              <a:gd name="adj1" fmla="val -133338"/>
              <a:gd name="adj2" fmla="val 6096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21F991C-EA46-4109-B4FF-1545E3BEE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07" y="856384"/>
            <a:ext cx="3122793" cy="1564200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381000" y="4755360"/>
            <a:ext cx="2667000" cy="712629"/>
          </a:xfrm>
          <a:prstGeom prst="wedgeRoundRectCallout">
            <a:avLst>
              <a:gd name="adj1" fmla="val -31656"/>
              <a:gd name="adj2" fmla="val -11360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1555" y="4869048"/>
            <a:ext cx="261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Set </a:t>
            </a:r>
            <a:r>
              <a:rPr lang="en-US" sz="2400" dirty="0" smtClean="0">
                <a:latin typeface="Symbol" panose="05050102010706020507" pitchFamily="18" charset="2"/>
              </a:rPr>
              <a:t>j</a:t>
            </a:r>
            <a:r>
              <a:rPr lang="en-US" sz="2400" dirty="0" smtClean="0"/>
              <a:t> of safe states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78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618" name="Group 2"/>
          <p:cNvGrpSpPr>
            <a:grpSpLocks/>
          </p:cNvGrpSpPr>
          <p:nvPr/>
        </p:nvGrpSpPr>
        <p:grpSpPr bwMode="auto">
          <a:xfrm>
            <a:off x="38100" y="1219200"/>
            <a:ext cx="5295900" cy="2209800"/>
            <a:chOff x="24" y="768"/>
            <a:chExt cx="3336" cy="1392"/>
          </a:xfrm>
        </p:grpSpPr>
        <p:sp>
          <p:nvSpPr>
            <p:cNvPr id="1007619" name="Text Box 3"/>
            <p:cNvSpPr txBox="1">
              <a:spLocks noChangeArrowheads="1"/>
            </p:cNvSpPr>
            <p:nvPr/>
          </p:nvSpPr>
          <p:spPr bwMode="auto">
            <a:xfrm>
              <a:off x="24" y="768"/>
              <a:ext cx="1499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</a:rPr>
                <a:t>State machines</a:t>
              </a:r>
              <a:endParaRPr lang="en-US" sz="1200">
                <a:solidFill>
                  <a:srgbClr val="0066FF"/>
                </a:solidFill>
              </a:endParaRPr>
            </a:p>
          </p:txBody>
        </p:sp>
        <p:sp>
          <p:nvSpPr>
            <p:cNvPr id="1007620" name="Oval 4"/>
            <p:cNvSpPr>
              <a:spLocks noChangeArrowheads="1"/>
            </p:cNvSpPr>
            <p:nvPr/>
          </p:nvSpPr>
          <p:spPr bwMode="auto">
            <a:xfrm>
              <a:off x="144" y="1535"/>
              <a:ext cx="1152" cy="624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66FF"/>
                </a:solidFill>
              </a:endParaRPr>
            </a:p>
          </p:txBody>
        </p:sp>
        <p:sp>
          <p:nvSpPr>
            <p:cNvPr id="1007621" name="Oval 5"/>
            <p:cNvSpPr>
              <a:spLocks noChangeArrowheads="1"/>
            </p:cNvSpPr>
            <p:nvPr/>
          </p:nvSpPr>
          <p:spPr bwMode="auto">
            <a:xfrm>
              <a:off x="2208" y="1536"/>
              <a:ext cx="1152" cy="624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66FF"/>
                </a:solidFill>
              </a:endParaRPr>
            </a:p>
          </p:txBody>
        </p:sp>
        <p:sp>
          <p:nvSpPr>
            <p:cNvPr id="1007622" name="Line 6"/>
            <p:cNvSpPr>
              <a:spLocks noChangeShapeType="1"/>
            </p:cNvSpPr>
            <p:nvPr/>
          </p:nvSpPr>
          <p:spPr bwMode="auto">
            <a:xfrm>
              <a:off x="1248" y="1679"/>
              <a:ext cx="1056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66FF"/>
                </a:solidFill>
              </a:endParaRPr>
            </a:p>
          </p:txBody>
        </p:sp>
        <p:sp>
          <p:nvSpPr>
            <p:cNvPr id="1007623" name="Line 7"/>
            <p:cNvSpPr>
              <a:spLocks noChangeShapeType="1"/>
            </p:cNvSpPr>
            <p:nvPr/>
          </p:nvSpPr>
          <p:spPr bwMode="auto">
            <a:xfrm flipH="1" flipV="1">
              <a:off x="1248" y="2015"/>
              <a:ext cx="1056" cy="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66FF"/>
                </a:solidFill>
              </a:endParaRPr>
            </a:p>
          </p:txBody>
        </p:sp>
        <p:sp>
          <p:nvSpPr>
            <p:cNvPr id="1007624" name="Text Box 8"/>
            <p:cNvSpPr txBox="1">
              <a:spLocks noChangeArrowheads="1"/>
            </p:cNvSpPr>
            <p:nvPr/>
          </p:nvSpPr>
          <p:spPr bwMode="auto">
            <a:xfrm>
              <a:off x="2592" y="1536"/>
              <a:ext cx="362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3399"/>
                  </a:solidFill>
                </a:rPr>
                <a:t>off</a:t>
              </a:r>
              <a:endParaRPr lang="en-US" sz="1200">
                <a:solidFill>
                  <a:srgbClr val="0066FF"/>
                </a:solidFill>
              </a:endParaRPr>
            </a:p>
          </p:txBody>
        </p:sp>
        <p:sp>
          <p:nvSpPr>
            <p:cNvPr id="1007625" name="Text Box 9"/>
            <p:cNvSpPr txBox="1">
              <a:spLocks noChangeArrowheads="1"/>
            </p:cNvSpPr>
            <p:nvPr/>
          </p:nvSpPr>
          <p:spPr bwMode="auto">
            <a:xfrm>
              <a:off x="528" y="1535"/>
              <a:ext cx="284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3399"/>
                  </a:solidFill>
                </a:rPr>
                <a:t>on</a:t>
              </a:r>
              <a:endParaRPr lang="en-US" sz="1200">
                <a:solidFill>
                  <a:srgbClr val="0066FF"/>
                </a:solidFill>
              </a:endParaRPr>
            </a:p>
          </p:txBody>
        </p:sp>
      </p:grpSp>
      <p:grpSp>
        <p:nvGrpSpPr>
          <p:cNvPr id="1007626" name="Group 10"/>
          <p:cNvGrpSpPr>
            <a:grpSpLocks/>
          </p:cNvGrpSpPr>
          <p:nvPr/>
        </p:nvGrpSpPr>
        <p:grpSpPr bwMode="auto">
          <a:xfrm>
            <a:off x="387350" y="1219200"/>
            <a:ext cx="5205413" cy="2455863"/>
            <a:chOff x="244" y="912"/>
            <a:chExt cx="3279" cy="1547"/>
          </a:xfrm>
        </p:grpSpPr>
        <p:sp>
          <p:nvSpPr>
            <p:cNvPr id="1007627" name="Text Box 11"/>
            <p:cNvSpPr txBox="1">
              <a:spLocks noChangeArrowheads="1"/>
            </p:cNvSpPr>
            <p:nvPr/>
          </p:nvSpPr>
          <p:spPr bwMode="auto">
            <a:xfrm>
              <a:off x="1536" y="912"/>
              <a:ext cx="1987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9900"/>
                  </a:solidFill>
                </a:rPr>
                <a:t>+ </a:t>
              </a:r>
              <a:r>
                <a:rPr lang="en-US" sz="2400">
                  <a:solidFill>
                    <a:srgbClr val="009900"/>
                  </a:solidFill>
                </a:rPr>
                <a:t>Dynamical systems</a:t>
              </a:r>
            </a:p>
          </p:txBody>
        </p:sp>
        <p:sp>
          <p:nvSpPr>
            <p:cNvPr id="1007628" name="Text Box 12"/>
            <p:cNvSpPr txBox="1">
              <a:spLocks noChangeArrowheads="1"/>
            </p:cNvSpPr>
            <p:nvPr/>
          </p:nvSpPr>
          <p:spPr bwMode="auto">
            <a:xfrm>
              <a:off x="244" y="1870"/>
              <a:ext cx="921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9900"/>
                  </a:solidFill>
                </a:rPr>
                <a:t>dx</a:t>
              </a:r>
              <a:r>
                <a:rPr lang="en-US" sz="2000" dirty="0" smtClean="0">
                  <a:solidFill>
                    <a:srgbClr val="009900"/>
                  </a:solidFill>
                </a:rPr>
                <a:t>/</a:t>
              </a:r>
              <a:r>
                <a:rPr lang="en-US" sz="2000" dirty="0" err="1" smtClean="0">
                  <a:solidFill>
                    <a:srgbClr val="009900"/>
                  </a:solidFill>
                </a:rPr>
                <a:t>dt</a:t>
              </a:r>
              <a:r>
                <a:rPr lang="en-US" sz="2000" dirty="0" smtClean="0">
                  <a:solidFill>
                    <a:srgbClr val="009900"/>
                  </a:solidFill>
                </a:rPr>
                <a:t> = </a:t>
              </a:r>
              <a:r>
                <a:rPr lang="en-US" sz="2000" dirty="0" err="1" smtClean="0">
                  <a:solidFill>
                    <a:srgbClr val="009900"/>
                  </a:solidFill>
                </a:rPr>
                <a:t>kx</a:t>
              </a:r>
              <a:endParaRPr lang="en-US" sz="2000" dirty="0">
                <a:solidFill>
                  <a:srgbClr val="0099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</a:rPr>
                <a:t>x&lt;70</a:t>
              </a:r>
            </a:p>
          </p:txBody>
        </p:sp>
        <p:sp>
          <p:nvSpPr>
            <p:cNvPr id="1007629" name="Text Box 13"/>
            <p:cNvSpPr txBox="1">
              <a:spLocks noChangeArrowheads="1"/>
            </p:cNvSpPr>
            <p:nvPr/>
          </p:nvSpPr>
          <p:spPr bwMode="auto">
            <a:xfrm>
              <a:off x="2299" y="1870"/>
              <a:ext cx="1018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 smtClean="0">
                  <a:solidFill>
                    <a:srgbClr val="009900"/>
                  </a:solidFill>
                </a:rPr>
                <a:t>dx</a:t>
              </a:r>
              <a:r>
                <a:rPr lang="en-US" sz="2000" dirty="0" smtClean="0">
                  <a:solidFill>
                    <a:srgbClr val="009900"/>
                  </a:solidFill>
                </a:rPr>
                <a:t>/</a:t>
              </a:r>
              <a:r>
                <a:rPr lang="en-US" sz="2000" dirty="0" err="1" smtClean="0">
                  <a:solidFill>
                    <a:srgbClr val="009900"/>
                  </a:solidFill>
                </a:rPr>
                <a:t>dt</a:t>
              </a:r>
              <a:r>
                <a:rPr lang="en-US" sz="2000" dirty="0" smtClean="0">
                  <a:solidFill>
                    <a:srgbClr val="009900"/>
                  </a:solidFill>
                </a:rPr>
                <a:t> = -</a:t>
              </a:r>
              <a:r>
                <a:rPr lang="en-US" sz="2000" dirty="0" err="1">
                  <a:solidFill>
                    <a:srgbClr val="009900"/>
                  </a:solidFill>
                </a:rPr>
                <a:t>k’x</a:t>
              </a:r>
              <a:endParaRPr lang="en-US" sz="2000" dirty="0">
                <a:solidFill>
                  <a:srgbClr val="0099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</a:rPr>
                <a:t>x&gt;60</a:t>
              </a:r>
            </a:p>
          </p:txBody>
        </p:sp>
        <p:sp>
          <p:nvSpPr>
            <p:cNvPr id="1007630" name="Text Box 14"/>
            <p:cNvSpPr txBox="1">
              <a:spLocks noChangeArrowheads="1"/>
            </p:cNvSpPr>
            <p:nvPr/>
          </p:nvSpPr>
          <p:spPr bwMode="auto">
            <a:xfrm>
              <a:off x="1458" y="1537"/>
              <a:ext cx="467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9900"/>
                  </a:solidFill>
                </a:rPr>
                <a:t>x&gt;68</a:t>
              </a:r>
            </a:p>
          </p:txBody>
        </p:sp>
        <p:sp>
          <p:nvSpPr>
            <p:cNvPr id="1007631" name="Text Box 15"/>
            <p:cNvSpPr txBox="1">
              <a:spLocks noChangeArrowheads="1"/>
            </p:cNvSpPr>
            <p:nvPr/>
          </p:nvSpPr>
          <p:spPr bwMode="auto">
            <a:xfrm>
              <a:off x="1410" y="2209"/>
              <a:ext cx="467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9900"/>
                  </a:solidFill>
                </a:rPr>
                <a:t>x&lt;63</a:t>
              </a:r>
            </a:p>
          </p:txBody>
        </p:sp>
      </p:grpSp>
      <p:grpSp>
        <p:nvGrpSpPr>
          <p:cNvPr id="1007632" name="Group 16"/>
          <p:cNvGrpSpPr>
            <a:grpSpLocks/>
          </p:cNvGrpSpPr>
          <p:nvPr/>
        </p:nvGrpSpPr>
        <p:grpSpPr bwMode="auto">
          <a:xfrm>
            <a:off x="0" y="4551363"/>
            <a:ext cx="1752600" cy="1860550"/>
            <a:chOff x="0" y="2867"/>
            <a:chExt cx="1104" cy="1172"/>
          </a:xfrm>
        </p:grpSpPr>
        <p:pic>
          <p:nvPicPr>
            <p:cNvPr id="1007633" name="Picture 17" descr="p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11"/>
              <a:ext cx="1104" cy="828"/>
            </a:xfrm>
            <a:prstGeom prst="rect">
              <a:avLst/>
            </a:prstGeom>
            <a:noFill/>
          </p:spPr>
        </p:pic>
        <p:sp>
          <p:nvSpPr>
            <p:cNvPr id="1007634" name="Text Box 18"/>
            <p:cNvSpPr txBox="1">
              <a:spLocks noChangeArrowheads="1"/>
            </p:cNvSpPr>
            <p:nvPr/>
          </p:nvSpPr>
          <p:spPr bwMode="auto">
            <a:xfrm>
              <a:off x="82" y="2867"/>
              <a:ext cx="9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0000"/>
                  </a:solidFill>
                </a:rPr>
                <a:t>Automotive</a:t>
              </a:r>
            </a:p>
          </p:txBody>
        </p:sp>
      </p:grpSp>
      <p:grpSp>
        <p:nvGrpSpPr>
          <p:cNvPr id="1007635" name="Group 19"/>
          <p:cNvGrpSpPr>
            <a:grpSpLocks/>
          </p:cNvGrpSpPr>
          <p:nvPr/>
        </p:nvGrpSpPr>
        <p:grpSpPr bwMode="auto">
          <a:xfrm>
            <a:off x="3810000" y="4572000"/>
            <a:ext cx="1828800" cy="1868488"/>
            <a:chOff x="2400" y="2880"/>
            <a:chExt cx="1152" cy="1177"/>
          </a:xfrm>
        </p:grpSpPr>
        <p:pic>
          <p:nvPicPr>
            <p:cNvPr id="1007636" name="Picture 20" descr="Fieldw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0" y="3193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7637" name="Text Box 21"/>
            <p:cNvSpPr txBox="1">
              <a:spLocks noChangeArrowheads="1"/>
            </p:cNvSpPr>
            <p:nvPr/>
          </p:nvSpPr>
          <p:spPr bwMode="auto">
            <a:xfrm>
              <a:off x="2552" y="2880"/>
              <a:ext cx="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</a:rPr>
                <a:t>Robotics</a:t>
              </a:r>
            </a:p>
          </p:txBody>
        </p:sp>
      </p:grpSp>
      <p:grpSp>
        <p:nvGrpSpPr>
          <p:cNvPr id="1007641" name="Group 25"/>
          <p:cNvGrpSpPr>
            <a:grpSpLocks/>
          </p:cNvGrpSpPr>
          <p:nvPr/>
        </p:nvGrpSpPr>
        <p:grpSpPr bwMode="auto">
          <a:xfrm>
            <a:off x="7467600" y="4267200"/>
            <a:ext cx="1676400" cy="2011363"/>
            <a:chOff x="4704" y="2736"/>
            <a:chExt cx="1056" cy="1267"/>
          </a:xfrm>
        </p:grpSpPr>
        <p:pic>
          <p:nvPicPr>
            <p:cNvPr id="1007642" name="Picture 26" descr="Com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3246"/>
              <a:ext cx="1056" cy="75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07643" name="Text Box 27"/>
            <p:cNvSpPr txBox="1">
              <a:spLocks noChangeArrowheads="1"/>
            </p:cNvSpPr>
            <p:nvPr/>
          </p:nvSpPr>
          <p:spPr bwMode="auto">
            <a:xfrm>
              <a:off x="4848" y="2736"/>
              <a:ext cx="75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0000"/>
                  </a:solidFill>
                </a:rPr>
                <a:t>Systems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CC0000"/>
                  </a:solidFill>
                </a:rPr>
                <a:t>Biology</a:t>
              </a:r>
            </a:p>
          </p:txBody>
        </p:sp>
      </p:grpSp>
      <p:grpSp>
        <p:nvGrpSpPr>
          <p:cNvPr id="1007644" name="Group 28"/>
          <p:cNvGrpSpPr>
            <a:grpSpLocks/>
          </p:cNvGrpSpPr>
          <p:nvPr/>
        </p:nvGrpSpPr>
        <p:grpSpPr bwMode="auto">
          <a:xfrm>
            <a:off x="1828800" y="4343400"/>
            <a:ext cx="1752600" cy="2093913"/>
            <a:chOff x="1152" y="2736"/>
            <a:chExt cx="1104" cy="1319"/>
          </a:xfrm>
        </p:grpSpPr>
        <p:pic>
          <p:nvPicPr>
            <p:cNvPr id="1007645" name="Picture 29" descr="mobies_vehicl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2" y="3231"/>
              <a:ext cx="1104" cy="824"/>
            </a:xfrm>
            <a:prstGeom prst="rect">
              <a:avLst/>
            </a:prstGeom>
            <a:noFill/>
          </p:spPr>
        </p:pic>
        <p:sp>
          <p:nvSpPr>
            <p:cNvPr id="1007646" name="Text Box 30"/>
            <p:cNvSpPr txBox="1">
              <a:spLocks noChangeArrowheads="1"/>
            </p:cNvSpPr>
            <p:nvPr/>
          </p:nvSpPr>
          <p:spPr bwMode="auto">
            <a:xfrm>
              <a:off x="1196" y="2736"/>
              <a:ext cx="105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</a:rPr>
                <a:t>Coordination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</a:rPr>
                <a:t>Protocols</a:t>
              </a:r>
            </a:p>
          </p:txBody>
        </p:sp>
      </p:grpSp>
      <p:sp>
        <p:nvSpPr>
          <p:cNvPr id="1007647" name="Rectangle 31"/>
          <p:cNvSpPr>
            <a:spLocks noChangeArrowheads="1"/>
          </p:cNvSpPr>
          <p:nvPr/>
        </p:nvSpPr>
        <p:spPr bwMode="auto">
          <a:xfrm>
            <a:off x="5867400" y="6096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70000"/>
              </a:lnSpc>
              <a:spcBef>
                <a:spcPct val="35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ko-KR" sz="2000">
                <a:solidFill>
                  <a:srgbClr val="000099"/>
                </a:solidFill>
                <a:ea typeface="Gulim" pitchFamily="34" charset="-127"/>
              </a:rPr>
              <a:t>Computer Science</a:t>
            </a:r>
          </a:p>
          <a:p>
            <a:pPr marL="342900" indent="-342900" eaLnBrk="0" fontAlgn="base" hangingPunct="0">
              <a:lnSpc>
                <a:spcPct val="70000"/>
              </a:lnSpc>
              <a:spcBef>
                <a:spcPct val="35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ko-KR" sz="2000">
                <a:solidFill>
                  <a:srgbClr val="000000"/>
                </a:solidFill>
                <a:ea typeface="Gulim" pitchFamily="34" charset="-127"/>
              </a:rPr>
              <a:t>Automata/Logic</a:t>
            </a:r>
            <a:endParaRPr lang="en-US" altLang="ko-KR" sz="2000" baseline="-25000">
              <a:solidFill>
                <a:srgbClr val="000000"/>
              </a:solidFill>
              <a:ea typeface="Gulim" pitchFamily="34" charset="-127"/>
            </a:endParaRP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ko-KR" sz="2000">
                <a:solidFill>
                  <a:srgbClr val="000000"/>
                </a:solidFill>
                <a:ea typeface="Gulim" pitchFamily="34" charset="-127"/>
              </a:rPr>
              <a:t>Concurrency</a:t>
            </a: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ko-KR" sz="2000">
                <a:solidFill>
                  <a:srgbClr val="000000"/>
                </a:solidFill>
                <a:ea typeface="Gulim" pitchFamily="34" charset="-127"/>
              </a:rPr>
              <a:t>Formal verification</a:t>
            </a:r>
            <a:endParaRPr lang="en-US" sz="2000">
              <a:solidFill>
                <a:srgbClr val="000000"/>
              </a:solidFill>
            </a:endParaRP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b="1">
                <a:solidFill>
                  <a:srgbClr val="009900"/>
                </a:solidFill>
              </a:rPr>
              <a:t>+ </a:t>
            </a:r>
            <a:r>
              <a:rPr lang="en-US" sz="2000">
                <a:solidFill>
                  <a:srgbClr val="009900"/>
                </a:solidFill>
              </a:rPr>
              <a:t>Control Theory</a:t>
            </a: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Optimal control</a:t>
            </a: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Stability analysis</a:t>
            </a: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Discrete-event system</a:t>
            </a:r>
          </a:p>
          <a:p>
            <a:pPr marL="342900" indent="-3429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>
                <a:solidFill>
                  <a:srgbClr val="000099"/>
                </a:solidFill>
              </a:rPr>
              <a:t>Software</a:t>
            </a:r>
            <a:r>
              <a:rPr lang="en-US" sz="2000">
                <a:solidFill>
                  <a:srgbClr val="CC0000"/>
                </a:solidFill>
              </a:rPr>
              <a:t> </a:t>
            </a:r>
            <a:r>
              <a:rPr lang="en-US" sz="2000">
                <a:solidFill>
                  <a:srgbClr val="009900"/>
                </a:solidFill>
              </a:rPr>
              <a:t>+ Environment</a:t>
            </a:r>
          </a:p>
        </p:txBody>
      </p:sp>
      <p:sp>
        <p:nvSpPr>
          <p:cNvPr id="1007648" name="Rectangle 32"/>
          <p:cNvSpPr>
            <a:spLocks noChangeArrowheads="1"/>
          </p:cNvSpPr>
          <p:nvPr/>
        </p:nvSpPr>
        <p:spPr bwMode="auto">
          <a:xfrm>
            <a:off x="228600" y="3810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CC0000"/>
                </a:solidFill>
              </a:rPr>
              <a:t>Hybrid Systems</a:t>
            </a:r>
          </a:p>
        </p:txBody>
      </p:sp>
      <p:pic>
        <p:nvPicPr>
          <p:cNvPr id="108544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105400"/>
            <a:ext cx="1752600" cy="154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6096000" y="4267200"/>
            <a:ext cx="11079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CC0000"/>
                </a:solidFill>
              </a:rPr>
              <a:t>Medical</a:t>
            </a:r>
            <a:endParaRPr lang="en-US" sz="2000" dirty="0">
              <a:solidFill>
                <a:srgbClr val="CC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CC0000"/>
                </a:solidFill>
              </a:rPr>
              <a:t>Devices</a:t>
            </a:r>
            <a:endParaRPr lang="en-US" sz="20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47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0529A9EF-C723-4E6D-B148-3F65053D62C2}" type="slidenum">
              <a:rPr lang="en-US" b="1" smtClean="0"/>
              <a:pPr>
                <a:defRPr/>
              </a:pPr>
              <a:t>2</a:t>
            </a:fld>
            <a:endParaRPr lang="en-US" b="1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8100" y="5321274"/>
            <a:ext cx="9067800" cy="8509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ct val="35000"/>
              </a:spcBef>
              <a:buClr>
                <a:srgbClr val="006600"/>
              </a:buClr>
              <a:buNone/>
            </a:pPr>
            <a:r>
              <a:rPr lang="en-US" altLang="ko-KR" sz="2000" b="0" kern="0" dirty="0" smtClean="0">
                <a:solidFill>
                  <a:srgbClr val="003300"/>
                </a:solidFill>
                <a:ea typeface="Gulim" pitchFamily="34" charset="-127"/>
              </a:rPr>
              <a:t>Emerging Research Challenge:  </a:t>
            </a:r>
          </a:p>
          <a:p>
            <a:pPr marL="0" indent="0" algn="ctr">
              <a:lnSpc>
                <a:spcPct val="80000"/>
              </a:lnSpc>
              <a:spcBef>
                <a:spcPct val="35000"/>
              </a:spcBef>
              <a:buClr>
                <a:srgbClr val="006600"/>
              </a:buClr>
              <a:buNone/>
            </a:pPr>
            <a:r>
              <a:rPr lang="en-US" altLang="ko-KR" sz="2000" kern="0" dirty="0" smtClean="0">
                <a:solidFill>
                  <a:srgbClr val="003300"/>
                </a:solidFill>
                <a:ea typeface="Gulim" pitchFamily="34" charset="-127"/>
              </a:rPr>
              <a:t>Software includes </a:t>
            </a:r>
            <a:r>
              <a:rPr lang="en-US" altLang="ko-KR" sz="2000" b="0" kern="0" dirty="0" smtClean="0">
                <a:solidFill>
                  <a:srgbClr val="003300"/>
                </a:solidFill>
                <a:ea typeface="Gulim" pitchFamily="34" charset="-127"/>
              </a:rPr>
              <a:t>components </a:t>
            </a:r>
            <a:r>
              <a:rPr lang="en-US" altLang="ko-KR" sz="2000" kern="0" dirty="0" smtClean="0">
                <a:solidFill>
                  <a:srgbClr val="003300"/>
                </a:solidFill>
                <a:ea typeface="Gulim" pitchFamily="34" charset="-127"/>
              </a:rPr>
              <a:t>traine</a:t>
            </a:r>
            <a:r>
              <a:rPr lang="en-US" altLang="ko-KR" sz="2000" b="0" kern="0" dirty="0" smtClean="0">
                <a:solidFill>
                  <a:srgbClr val="003300"/>
                </a:solidFill>
                <a:ea typeface="Gulim" pitchFamily="34" charset="-127"/>
              </a:rPr>
              <a:t>d using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" y="2216643"/>
            <a:ext cx="833887" cy="552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1507671" cy="870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84" y="2185015"/>
            <a:ext cx="1774371" cy="615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04633"/>
            <a:ext cx="1104900" cy="576470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834313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Formal Verification in Practice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6" y="3751519"/>
            <a:ext cx="1583871" cy="535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08" y="3357773"/>
            <a:ext cx="981075" cy="981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52" y="3302172"/>
            <a:ext cx="1663700" cy="967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93" y="3472588"/>
            <a:ext cx="1828649" cy="6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4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Safety Verification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Problem: Given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omic Sans MS" pitchFamily="66" charset="0"/>
              </a:rPr>
              <a:t>Neural network N for the controller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omic Sans MS" pitchFamily="66" charset="0"/>
              </a:rPr>
              <a:t>Hybrid systems model H for the plant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omic Sans MS" pitchFamily="66" charset="0"/>
              </a:rPr>
              <a:t>Safety property </a:t>
            </a:r>
            <a:r>
              <a:rPr lang="en-US" sz="1800" dirty="0" smtClean="0">
                <a:latin typeface="Symbol" panose="05050102010706020507" pitchFamily="18" charset="2"/>
              </a:rPr>
              <a:t>j</a:t>
            </a:r>
            <a:r>
              <a:rPr lang="en-US" sz="1800" dirty="0" smtClean="0">
                <a:latin typeface="Comic Sans MS" pitchFamily="66" charset="0"/>
              </a:rPr>
              <a:t> as a predicate over plant state variables</a:t>
            </a:r>
            <a:endParaRPr lang="en-US" sz="24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v</a:t>
            </a:r>
            <a:r>
              <a:rPr lang="en-US" sz="2000" dirty="0" smtClean="0">
                <a:latin typeface="Comic Sans MS" pitchFamily="66" charset="0"/>
              </a:rPr>
              <a:t>erify that all reachable state of N ||H satisfy </a:t>
            </a:r>
            <a:r>
              <a:rPr lang="en-US" sz="2000" dirty="0" smtClean="0">
                <a:latin typeface="Symbol" panose="05050102010706020507" pitchFamily="18" charset="2"/>
              </a:rPr>
              <a:t>j</a:t>
            </a:r>
            <a:r>
              <a:rPr lang="en-US" sz="2000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Challenge: N is a complex non-linear function !!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Solution strategy 1: Synthesize a simpler representation of N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maybe as a decision tree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or an instantiation of a template in a domain-specific language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Illustrative work: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Programmatically interpretable reinforcement learning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err="1" smtClean="0">
                <a:latin typeface="Comic Sans MS" pitchFamily="66" charset="0"/>
              </a:rPr>
              <a:t>Verma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Murali</a:t>
            </a:r>
            <a:r>
              <a:rPr lang="en-US" sz="2000" dirty="0" smtClean="0">
                <a:latin typeface="Comic Sans MS" pitchFamily="66" charset="0"/>
              </a:rPr>
              <a:t>, Singh, </a:t>
            </a:r>
            <a:r>
              <a:rPr lang="en-US" sz="2000" dirty="0" err="1" smtClean="0">
                <a:latin typeface="Comic Sans MS" pitchFamily="66" charset="0"/>
              </a:rPr>
              <a:t>Kohli</a:t>
            </a:r>
            <a:r>
              <a:rPr lang="en-US" sz="2000" dirty="0" smtClean="0">
                <a:latin typeface="Comic Sans MS" pitchFamily="66" charset="0"/>
              </a:rPr>
              <a:t>, and Chaudhuri, ICML 2018 </a:t>
            </a:r>
          </a:p>
        </p:txBody>
      </p:sp>
    </p:spTree>
    <p:extLst>
      <p:ext uri="{BB962C8B-B14F-4D97-AF65-F5344CB8AC3E}">
        <p14:creationId xmlns:p14="http://schemas.microsoft.com/office/powerpoint/2010/main" val="25062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Proving Safety via Compositional Reasoning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Problem: Given a </a:t>
            </a:r>
            <a:r>
              <a:rPr lang="en-US" sz="1800" dirty="0">
                <a:latin typeface="Comic Sans MS" pitchFamily="66" charset="0"/>
              </a:rPr>
              <a:t>n</a:t>
            </a:r>
            <a:r>
              <a:rPr lang="en-US" sz="1800" dirty="0" smtClean="0">
                <a:latin typeface="Comic Sans MS" pitchFamily="66" charset="0"/>
              </a:rPr>
              <a:t>eural network N, hybrid systems model H for the plant, and a safety property </a:t>
            </a:r>
            <a:r>
              <a:rPr lang="en-US" sz="1800" dirty="0" smtClean="0">
                <a:latin typeface="Symbol" panose="05050102010706020507" pitchFamily="18" charset="2"/>
              </a:rPr>
              <a:t>j</a:t>
            </a:r>
            <a:r>
              <a:rPr lang="en-US" sz="1800" dirty="0" smtClean="0">
                <a:latin typeface="Comic Sans MS" pitchFamily="66" charset="0"/>
              </a:rPr>
              <a:t>, verify that all reachable state of N ||H satisfy </a:t>
            </a:r>
            <a:r>
              <a:rPr lang="en-US" sz="1800" dirty="0" smtClean="0">
                <a:latin typeface="Symbol" panose="05050102010706020507" pitchFamily="18" charset="2"/>
              </a:rPr>
              <a:t>j</a:t>
            </a:r>
            <a:r>
              <a:rPr lang="en-US" sz="1800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endParaRPr lang="en-US" sz="18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Solution strategy 2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smtClean="0">
                <a:latin typeface="Comic Sans MS" pitchFamily="66" charset="0"/>
              </a:rPr>
              <a:t>(not yet explored): Find linear input-output relationship </a:t>
            </a:r>
            <a:r>
              <a:rPr lang="en-US" sz="1800" dirty="0" smtClean="0">
                <a:latin typeface="Symbol" panose="05050102010706020507" pitchFamily="18" charset="2"/>
              </a:rPr>
              <a:t>Y</a:t>
            </a:r>
            <a:r>
              <a:rPr lang="en-US" sz="1800" dirty="0" smtClean="0">
                <a:latin typeface="Comic Sans MS" pitchFamily="66" charset="0"/>
              </a:rPr>
              <a:t>(</a:t>
            </a:r>
            <a:r>
              <a:rPr lang="en-US" sz="1800" dirty="0" err="1" smtClean="0">
                <a:latin typeface="Comic Sans MS" pitchFamily="66" charset="0"/>
              </a:rPr>
              <a:t>y,u</a:t>
            </a:r>
            <a:r>
              <a:rPr lang="en-US" sz="1800" dirty="0" smtClean="0">
                <a:latin typeface="Comic Sans MS" pitchFamily="66" charset="0"/>
              </a:rPr>
              <a:t>) for the neural network such that </a:t>
            </a:r>
          </a:p>
          <a:p>
            <a:pPr lvl="1">
              <a:buFont typeface="+mj-lt"/>
              <a:buAutoNum type="arabicPeriod"/>
            </a:pPr>
            <a:r>
              <a:rPr lang="en-US" sz="1800" dirty="0" smtClean="0">
                <a:latin typeface="Comic Sans MS" pitchFamily="66" charset="0"/>
              </a:rPr>
              <a:t>Neural network N satisfies </a:t>
            </a:r>
            <a:r>
              <a:rPr lang="en-US" sz="1800" dirty="0">
                <a:latin typeface="Symbol" panose="05050102010706020507" pitchFamily="18" charset="2"/>
              </a:rPr>
              <a:t>Y </a:t>
            </a:r>
            <a:r>
              <a:rPr lang="en-US" sz="1800" dirty="0" smtClean="0">
                <a:latin typeface="Comic Sans MS" pitchFamily="66" charset="0"/>
              </a:rPr>
              <a:t>(</a:t>
            </a:r>
            <a:r>
              <a:rPr lang="en-US" sz="1800" dirty="0" err="1" smtClean="0">
                <a:latin typeface="Comic Sans MS" pitchFamily="66" charset="0"/>
              </a:rPr>
              <a:t>y,u</a:t>
            </a:r>
            <a:r>
              <a:rPr lang="en-US" sz="1800" dirty="0" smtClean="0">
                <a:latin typeface="Comic Sans MS" pitchFamily="66" charset="0"/>
              </a:rPr>
              <a:t>)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Symbol" panose="05050102010706020507" pitchFamily="18" charset="2"/>
              </a:rPr>
              <a:t>Y</a:t>
            </a:r>
            <a:r>
              <a:rPr lang="en-US" sz="1800" dirty="0" smtClean="0">
                <a:latin typeface="Comic Sans MS" pitchFamily="66" charset="0"/>
              </a:rPr>
              <a:t>(</a:t>
            </a:r>
            <a:r>
              <a:rPr lang="en-US" sz="1800" dirty="0" err="1" smtClean="0">
                <a:latin typeface="Comic Sans MS" pitchFamily="66" charset="0"/>
              </a:rPr>
              <a:t>y,u</a:t>
            </a:r>
            <a:r>
              <a:rPr lang="en-US" sz="1800" dirty="0" smtClean="0">
                <a:latin typeface="Comic Sans MS" pitchFamily="66" charset="0"/>
              </a:rPr>
              <a:t>) || H satisfies </a:t>
            </a:r>
            <a:r>
              <a:rPr lang="en-US" sz="1800" dirty="0">
                <a:latin typeface="Symbol" panose="05050102010706020507" pitchFamily="18" charset="2"/>
              </a:rPr>
              <a:t>j</a:t>
            </a:r>
            <a:endParaRPr lang="en-US" sz="1800" dirty="0" smtClean="0">
              <a:latin typeface="Comic Sans MS" pitchFamily="66" charset="0"/>
            </a:endParaRPr>
          </a:p>
          <a:p>
            <a:pPr marL="5715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57150" indent="0">
              <a:buNone/>
            </a:pPr>
            <a:r>
              <a:rPr lang="en-US" sz="1800" dirty="0" smtClean="0">
                <a:latin typeface="Comic Sans MS" pitchFamily="66" charset="0"/>
              </a:rPr>
              <a:t>For 1, a potential tool is:</a:t>
            </a: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anose="030F0702030302020204" pitchFamily="66" charset="0"/>
              </a:rPr>
              <a:t>Reluplex</a:t>
            </a:r>
            <a:r>
              <a:rPr lang="en-US" sz="1800" dirty="0">
                <a:latin typeface="Comic Sans MS" panose="030F0702030302020204" pitchFamily="66" charset="0"/>
              </a:rPr>
              <a:t>: An Efficient SMT Solver for Verifying Deep Neural Networks</a:t>
            </a:r>
          </a:p>
          <a:p>
            <a:pPr marL="0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	Katz, Barrett, Dill, Julian, </a:t>
            </a:r>
            <a:r>
              <a:rPr lang="en-US" sz="1800" dirty="0" err="1">
                <a:latin typeface="Comic Sans MS" panose="030F0702030302020204" pitchFamily="66" charset="0"/>
              </a:rPr>
              <a:t>Kochenderfer</a:t>
            </a:r>
            <a:r>
              <a:rPr lang="en-US" sz="1800" dirty="0">
                <a:latin typeface="Comic Sans MS" panose="030F0702030302020204" pitchFamily="66" charset="0"/>
              </a:rPr>
              <a:t>, CAV 2017 </a:t>
            </a:r>
          </a:p>
          <a:p>
            <a:pPr marL="0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	(Specialized SMT solver for </a:t>
            </a:r>
            <a:r>
              <a:rPr lang="en-US" sz="1800" dirty="0" err="1">
                <a:latin typeface="Comic Sans MS" panose="030F0702030302020204" pitchFamily="66" charset="0"/>
              </a:rPr>
              <a:t>ReLU</a:t>
            </a:r>
            <a:r>
              <a:rPr lang="en-US" sz="1800" dirty="0">
                <a:latin typeface="Comic Sans MS" pitchFamily="66" charset="0"/>
              </a:rPr>
              <a:t> constraints)</a:t>
            </a:r>
          </a:p>
          <a:p>
            <a:pPr marL="57150" indent="0">
              <a:buNone/>
            </a:pPr>
            <a:endParaRPr lang="en-US" sz="1800" dirty="0">
              <a:latin typeface="Comic Sans MS" pitchFamily="66" charset="0"/>
            </a:endParaRPr>
          </a:p>
          <a:p>
            <a:pPr marL="5715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57150" indent="0">
              <a:buNone/>
            </a:pPr>
            <a:r>
              <a:rPr lang="en-US" sz="1800" dirty="0" smtClean="0">
                <a:latin typeface="Comic Sans MS" pitchFamily="66" charset="0"/>
              </a:rPr>
              <a:t>For 2, one can use tools for safety verification of hybrid systems (e.g. Flow*)</a:t>
            </a: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Proving Safety via Reach Set Computation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56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Problem: Given a </a:t>
            </a:r>
            <a:r>
              <a:rPr lang="en-US" sz="1800" dirty="0">
                <a:latin typeface="Comic Sans MS" pitchFamily="66" charset="0"/>
              </a:rPr>
              <a:t>n</a:t>
            </a:r>
            <a:r>
              <a:rPr lang="en-US" sz="1800" dirty="0" smtClean="0">
                <a:latin typeface="Comic Sans MS" pitchFamily="66" charset="0"/>
              </a:rPr>
              <a:t>eural network N, hybrid systems model H for the plant, and a safety property </a:t>
            </a:r>
            <a:r>
              <a:rPr lang="en-US" sz="1800" dirty="0" smtClean="0">
                <a:latin typeface="Symbol" panose="05050102010706020507" pitchFamily="18" charset="2"/>
              </a:rPr>
              <a:t>j</a:t>
            </a:r>
            <a:r>
              <a:rPr lang="en-US" sz="1800" dirty="0" smtClean="0">
                <a:latin typeface="Comic Sans MS" pitchFamily="66" charset="0"/>
              </a:rPr>
              <a:t>, verify that all reachable state of N ||H satisfy </a:t>
            </a:r>
            <a:r>
              <a:rPr lang="en-US" sz="1800" dirty="0" smtClean="0">
                <a:latin typeface="Symbol" panose="05050102010706020507" pitchFamily="18" charset="2"/>
              </a:rPr>
              <a:t>j</a:t>
            </a:r>
            <a:r>
              <a:rPr lang="en-US" sz="1800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endParaRPr lang="en-US" sz="18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Solution strategy 3: Adapt existing symbolic state-space exploration techniques for dynamical/hybrid systems </a:t>
            </a: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Illustrative works:</a:t>
            </a: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Verisig</a:t>
            </a: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verifying </a:t>
            </a: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safety properties of hybrid systems with </a:t>
            </a:r>
            <a:r>
              <a:rPr lang="en-US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neural network controllers; Ivanov, Weimer, </a:t>
            </a:r>
            <a:r>
              <a:rPr lang="en-US" sz="1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Alur</a:t>
            </a:r>
            <a:r>
              <a:rPr lang="en-US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 Pappas, Lee, HSCC 2019</a:t>
            </a:r>
          </a:p>
          <a:p>
            <a:pPr marL="0" indent="0">
              <a:buNone/>
            </a:pPr>
            <a:endParaRPr lang="en-US" sz="18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Verifying the safety of an autonomous racing car with a neural network controller; Ivanov, Carpenter, Weimer, </a:t>
            </a:r>
            <a:r>
              <a:rPr lang="en-US" sz="1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Alur</a:t>
            </a:r>
            <a:r>
              <a:rPr lang="en-US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 Pappas, Lee; HSCC 2020</a:t>
            </a: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Reachability Analysis for Neural Feedback Systems using Regressive Polynomial Rule </a:t>
            </a:r>
            <a:r>
              <a:rPr lang="en-US" sz="1800" dirty="0" smtClean="0">
                <a:latin typeface="Comic Sans MS" panose="030F0702030302020204" pitchFamily="66" charset="0"/>
              </a:rPr>
              <a:t>Inference</a:t>
            </a:r>
          </a:p>
          <a:p>
            <a:pPr marL="0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	</a:t>
            </a:r>
            <a:r>
              <a:rPr lang="en-US" sz="1800" dirty="0" err="1" smtClean="0">
                <a:latin typeface="Comic Sans MS" panose="030F0702030302020204" pitchFamily="66" charset="0"/>
              </a:rPr>
              <a:t>Datta</a:t>
            </a:r>
            <a:r>
              <a:rPr lang="en-US" sz="1800" dirty="0" smtClean="0">
                <a:latin typeface="Comic Sans MS" panose="030F0702030302020204" pitchFamily="66" charset="0"/>
              </a:rPr>
              <a:t>, Chen, </a:t>
            </a:r>
            <a:r>
              <a:rPr lang="en-US" sz="1800" dirty="0" err="1" smtClean="0">
                <a:latin typeface="Comic Sans MS" panose="030F0702030302020204" pitchFamily="66" charset="0"/>
              </a:rPr>
              <a:t>Sankaranarayan</a:t>
            </a:r>
            <a:r>
              <a:rPr lang="en-US" sz="1800" dirty="0" smtClean="0">
                <a:latin typeface="Comic Sans MS" panose="030F0702030302020204" pitchFamily="66" charset="0"/>
              </a:rPr>
              <a:t>; HSCC 2019</a:t>
            </a:r>
          </a:p>
          <a:p>
            <a:pPr marL="0" indent="0">
              <a:buNone/>
            </a:pPr>
            <a:r>
              <a:rPr lang="en-US" sz="1800" dirty="0" smtClean="0">
                <a:latin typeface="Comic Sans MS" panose="030F0702030302020204" pitchFamily="66" charset="0"/>
              </a:rPr>
              <a:t>	(Taylor-model-based over-approximation of reachable state sets)</a:t>
            </a:r>
          </a:p>
        </p:txBody>
      </p:sp>
    </p:spTree>
    <p:extLst>
      <p:ext uri="{BB962C8B-B14F-4D97-AF65-F5344CB8AC3E}">
        <p14:creationId xmlns:p14="http://schemas.microsoft.com/office/powerpoint/2010/main" val="34537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Reach Set Computation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5562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To check if unsafe state is reachable from an initial state, repeatedly apply Post, where Post applies single transition to set of states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18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When system is a dynamical or hybrid system (state machine + differential equations for evolution), well studied techniques and tools</a:t>
            </a:r>
          </a:p>
          <a:p>
            <a:pPr marL="0" indent="0">
              <a:buNone/>
            </a:pPr>
            <a:endParaRPr lang="en-US" sz="18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Techniques: </a:t>
            </a: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Flow-pipes, </a:t>
            </a:r>
            <a:r>
              <a:rPr lang="en-US" sz="1800" dirty="0" err="1">
                <a:latin typeface="Comic Sans MS" pitchFamily="66" charset="0"/>
              </a:rPr>
              <a:t>Z</a:t>
            </a:r>
            <a:r>
              <a:rPr lang="en-US" sz="1800" dirty="0" err="1" smtClean="0">
                <a:latin typeface="Comic Sans MS" pitchFamily="66" charset="0"/>
              </a:rPr>
              <a:t>onotopes</a:t>
            </a:r>
            <a:r>
              <a:rPr lang="en-US" sz="1800" dirty="0" smtClean="0">
                <a:latin typeface="Comic Sans MS" pitchFamily="66" charset="0"/>
              </a:rPr>
              <a:t>, Taylor models, …</a:t>
            </a:r>
            <a:endParaRPr lang="en-US" sz="18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1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Tools: </a:t>
            </a:r>
          </a:p>
          <a:p>
            <a:pPr marL="0" indent="0">
              <a:buNone/>
            </a:pPr>
            <a:r>
              <a:rPr lang="en-US" sz="1800" dirty="0" smtClean="0">
                <a:latin typeface="Comic Sans MS" pitchFamily="66" charset="0"/>
              </a:rPr>
              <a:t>C2E2, </a:t>
            </a:r>
            <a:r>
              <a:rPr lang="en-US" sz="1800" dirty="0" err="1" smtClean="0">
                <a:latin typeface="Comic Sans MS" pitchFamily="66" charset="0"/>
              </a:rPr>
              <a:t>SpaceEx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dirty="0" err="1" smtClean="0">
                <a:latin typeface="Comic Sans MS" pitchFamily="66" charset="0"/>
              </a:rPr>
              <a:t>dReach</a:t>
            </a:r>
            <a:r>
              <a:rPr lang="en-US" sz="1800" dirty="0" smtClean="0">
                <a:latin typeface="Comic Sans MS" pitchFamily="66" charset="0"/>
              </a:rPr>
              <a:t>, Flow* …</a:t>
            </a:r>
            <a:endParaRPr lang="en-US" sz="1800" dirty="0">
              <a:latin typeface="Comic Sans MS" pitchFamily="66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38800" y="1219200"/>
            <a:ext cx="3352800" cy="1524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5715000" y="1905000"/>
            <a:ext cx="1676400" cy="53340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791200" y="1981200"/>
            <a:ext cx="1143000" cy="4572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867400" y="2057400"/>
            <a:ext cx="6096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b="1" dirty="0" err="1" smtClean="0"/>
              <a:t>Init</a:t>
            </a:r>
            <a:endParaRPr lang="en-US" sz="1600" b="1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239000" y="1371600"/>
            <a:ext cx="1219200" cy="838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 smtClean="0"/>
              <a:t>Unsafe</a:t>
            </a:r>
            <a:endParaRPr lang="en-US" sz="2000" b="1" dirty="0"/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5867400" y="3250474"/>
            <a:ext cx="2205038" cy="1257300"/>
            <a:chOff x="3192" y="3171"/>
            <a:chExt cx="1389" cy="792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192" y="3593"/>
              <a:ext cx="291" cy="352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b="1" dirty="0">
                  <a:solidFill>
                    <a:schemeClr val="tx1"/>
                  </a:solidFill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192" y="3171"/>
              <a:ext cx="1103" cy="422"/>
            </a:xfrm>
            <a:custGeom>
              <a:avLst/>
              <a:gdLst/>
              <a:ahLst/>
              <a:cxnLst>
                <a:cxn ang="0">
                  <a:pos x="0" y="576"/>
                </a:cxn>
                <a:cxn ang="0">
                  <a:pos x="144" y="240"/>
                </a:cxn>
                <a:cxn ang="0">
                  <a:pos x="576" y="48"/>
                </a:cxn>
                <a:cxn ang="0">
                  <a:pos x="1824" y="192"/>
                </a:cxn>
                <a:cxn ang="0">
                  <a:pos x="3456" y="0"/>
                </a:cxn>
              </a:cxnLst>
              <a:rect l="0" t="0" r="r" b="b"/>
              <a:pathLst>
                <a:path w="3456" h="576">
                  <a:moveTo>
                    <a:pt x="0" y="576"/>
                  </a:moveTo>
                  <a:cubicBezTo>
                    <a:pt x="24" y="452"/>
                    <a:pt x="48" y="328"/>
                    <a:pt x="144" y="240"/>
                  </a:cubicBezTo>
                  <a:cubicBezTo>
                    <a:pt x="240" y="152"/>
                    <a:pt x="296" y="56"/>
                    <a:pt x="576" y="48"/>
                  </a:cubicBezTo>
                  <a:cubicBezTo>
                    <a:pt x="856" y="40"/>
                    <a:pt x="1344" y="200"/>
                    <a:pt x="1824" y="192"/>
                  </a:cubicBezTo>
                  <a:cubicBezTo>
                    <a:pt x="2304" y="184"/>
                    <a:pt x="3184" y="24"/>
                    <a:pt x="3456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483" y="3382"/>
              <a:ext cx="827" cy="581"/>
            </a:xfrm>
            <a:custGeom>
              <a:avLst/>
              <a:gdLst/>
              <a:ahLst/>
              <a:cxnLst>
                <a:cxn ang="0">
                  <a:pos x="0" y="744"/>
                </a:cxn>
                <a:cxn ang="0">
                  <a:pos x="240" y="360"/>
                </a:cxn>
                <a:cxn ang="0">
                  <a:pos x="1248" y="72"/>
                </a:cxn>
                <a:cxn ang="0">
                  <a:pos x="2592" y="792"/>
                </a:cxn>
              </a:cxnLst>
              <a:rect l="0" t="0" r="r" b="b"/>
              <a:pathLst>
                <a:path w="2592" h="792">
                  <a:moveTo>
                    <a:pt x="0" y="744"/>
                  </a:moveTo>
                  <a:cubicBezTo>
                    <a:pt x="16" y="608"/>
                    <a:pt x="32" y="472"/>
                    <a:pt x="240" y="360"/>
                  </a:cubicBezTo>
                  <a:cubicBezTo>
                    <a:pt x="448" y="248"/>
                    <a:pt x="856" y="0"/>
                    <a:pt x="1248" y="72"/>
                  </a:cubicBezTo>
                  <a:cubicBezTo>
                    <a:pt x="1640" y="144"/>
                    <a:pt x="2368" y="672"/>
                    <a:pt x="2592" y="7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996" y="3264"/>
              <a:ext cx="58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Times New Roman" pitchFamily="18" charset="0"/>
                </a:rPr>
                <a:t>Post(R)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36075" y="5087641"/>
            <a:ext cx="4413661" cy="1521839"/>
            <a:chOff x="1828800" y="5107561"/>
            <a:chExt cx="4413661" cy="1521839"/>
          </a:xfrm>
        </p:grpSpPr>
        <p:sp>
          <p:nvSpPr>
            <p:cNvPr id="54" name="Oval 3"/>
            <p:cNvSpPr>
              <a:spLocks noChangeArrowheads="1"/>
            </p:cNvSpPr>
            <p:nvPr/>
          </p:nvSpPr>
          <p:spPr bwMode="auto">
            <a:xfrm>
              <a:off x="2012630" y="6397860"/>
              <a:ext cx="798346" cy="15077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grpSp>
          <p:nvGrpSpPr>
            <p:cNvPr id="55" name="Group 4"/>
            <p:cNvGrpSpPr>
              <a:grpSpLocks/>
            </p:cNvGrpSpPr>
            <p:nvPr/>
          </p:nvGrpSpPr>
          <p:grpSpPr bwMode="auto">
            <a:xfrm>
              <a:off x="2012630" y="5312851"/>
              <a:ext cx="4047752" cy="1171163"/>
              <a:chOff x="600" y="1212"/>
              <a:chExt cx="4624" cy="1740"/>
            </a:xfrm>
          </p:grpSpPr>
          <p:sp>
            <p:nvSpPr>
              <p:cNvPr id="86" name="Freeform 5"/>
              <p:cNvSpPr>
                <a:spLocks/>
              </p:cNvSpPr>
              <p:nvPr/>
            </p:nvSpPr>
            <p:spPr bwMode="auto">
              <a:xfrm>
                <a:off x="600" y="1212"/>
                <a:ext cx="4624" cy="1700"/>
              </a:xfrm>
              <a:custGeom>
                <a:avLst/>
                <a:gdLst/>
                <a:ahLst/>
                <a:cxnLst>
                  <a:cxn ang="0">
                    <a:pos x="0" y="1700"/>
                  </a:cxn>
                  <a:cxn ang="0">
                    <a:pos x="80" y="1372"/>
                  </a:cxn>
                  <a:cxn ang="0">
                    <a:pos x="208" y="1180"/>
                  </a:cxn>
                  <a:cxn ang="0">
                    <a:pos x="520" y="852"/>
                  </a:cxn>
                  <a:cxn ang="0">
                    <a:pos x="1240" y="340"/>
                  </a:cxn>
                  <a:cxn ang="0">
                    <a:pos x="2224" y="84"/>
                  </a:cxn>
                  <a:cxn ang="0">
                    <a:pos x="2960" y="4"/>
                  </a:cxn>
                  <a:cxn ang="0">
                    <a:pos x="3328" y="60"/>
                  </a:cxn>
                  <a:cxn ang="0">
                    <a:pos x="3848" y="252"/>
                  </a:cxn>
                  <a:cxn ang="0">
                    <a:pos x="4288" y="652"/>
                  </a:cxn>
                  <a:cxn ang="0">
                    <a:pos x="4472" y="916"/>
                  </a:cxn>
                  <a:cxn ang="0">
                    <a:pos x="4528" y="1020"/>
                  </a:cxn>
                  <a:cxn ang="0">
                    <a:pos x="4624" y="1148"/>
                  </a:cxn>
                </a:cxnLst>
                <a:rect l="0" t="0" r="r" b="b"/>
                <a:pathLst>
                  <a:path w="4624" h="1700">
                    <a:moveTo>
                      <a:pt x="0" y="1700"/>
                    </a:moveTo>
                    <a:cubicBezTo>
                      <a:pt x="22" y="1579"/>
                      <a:pt x="45" y="1459"/>
                      <a:pt x="80" y="1372"/>
                    </a:cubicBezTo>
                    <a:cubicBezTo>
                      <a:pt x="115" y="1285"/>
                      <a:pt x="135" y="1267"/>
                      <a:pt x="208" y="1180"/>
                    </a:cubicBezTo>
                    <a:cubicBezTo>
                      <a:pt x="281" y="1093"/>
                      <a:pt x="348" y="992"/>
                      <a:pt x="520" y="852"/>
                    </a:cubicBezTo>
                    <a:cubicBezTo>
                      <a:pt x="692" y="712"/>
                      <a:pt x="956" y="468"/>
                      <a:pt x="1240" y="340"/>
                    </a:cubicBezTo>
                    <a:cubicBezTo>
                      <a:pt x="1524" y="212"/>
                      <a:pt x="1937" y="140"/>
                      <a:pt x="2224" y="84"/>
                    </a:cubicBezTo>
                    <a:cubicBezTo>
                      <a:pt x="2511" y="28"/>
                      <a:pt x="2776" y="8"/>
                      <a:pt x="2960" y="4"/>
                    </a:cubicBezTo>
                    <a:cubicBezTo>
                      <a:pt x="3144" y="0"/>
                      <a:pt x="3180" y="19"/>
                      <a:pt x="3328" y="60"/>
                    </a:cubicBezTo>
                    <a:cubicBezTo>
                      <a:pt x="3476" y="101"/>
                      <a:pt x="3688" y="153"/>
                      <a:pt x="3848" y="252"/>
                    </a:cubicBezTo>
                    <a:cubicBezTo>
                      <a:pt x="4008" y="351"/>
                      <a:pt x="4184" y="541"/>
                      <a:pt x="4288" y="652"/>
                    </a:cubicBezTo>
                    <a:cubicBezTo>
                      <a:pt x="4392" y="763"/>
                      <a:pt x="4432" y="855"/>
                      <a:pt x="4472" y="916"/>
                    </a:cubicBezTo>
                    <a:cubicBezTo>
                      <a:pt x="4512" y="977"/>
                      <a:pt x="4503" y="981"/>
                      <a:pt x="4528" y="1020"/>
                    </a:cubicBezTo>
                    <a:cubicBezTo>
                      <a:pt x="4553" y="1059"/>
                      <a:pt x="4604" y="1121"/>
                      <a:pt x="4624" y="114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1512" y="1761"/>
                <a:ext cx="3416" cy="1191"/>
              </a:xfrm>
              <a:custGeom>
                <a:avLst/>
                <a:gdLst/>
                <a:ahLst/>
                <a:cxnLst>
                  <a:cxn ang="0">
                    <a:pos x="0" y="1191"/>
                  </a:cxn>
                  <a:cxn ang="0">
                    <a:pos x="80" y="863"/>
                  </a:cxn>
                  <a:cxn ang="0">
                    <a:pos x="208" y="671"/>
                  </a:cxn>
                  <a:cxn ang="0">
                    <a:pos x="520" y="343"/>
                  </a:cxn>
                  <a:cxn ang="0">
                    <a:pos x="928" y="119"/>
                  </a:cxn>
                  <a:cxn ang="0">
                    <a:pos x="1728" y="15"/>
                  </a:cxn>
                  <a:cxn ang="0">
                    <a:pos x="2464" y="31"/>
                  </a:cxn>
                  <a:cxn ang="0">
                    <a:pos x="2768" y="135"/>
                  </a:cxn>
                  <a:cxn ang="0">
                    <a:pos x="3072" y="367"/>
                  </a:cxn>
                  <a:cxn ang="0">
                    <a:pos x="3272" y="503"/>
                  </a:cxn>
                  <a:cxn ang="0">
                    <a:pos x="3328" y="591"/>
                  </a:cxn>
                  <a:cxn ang="0">
                    <a:pos x="3416" y="735"/>
                  </a:cxn>
                </a:cxnLst>
                <a:rect l="0" t="0" r="r" b="b"/>
                <a:pathLst>
                  <a:path w="3416" h="1191">
                    <a:moveTo>
                      <a:pt x="0" y="1191"/>
                    </a:moveTo>
                    <a:cubicBezTo>
                      <a:pt x="22" y="1070"/>
                      <a:pt x="45" y="950"/>
                      <a:pt x="80" y="863"/>
                    </a:cubicBezTo>
                    <a:cubicBezTo>
                      <a:pt x="115" y="776"/>
                      <a:pt x="135" y="758"/>
                      <a:pt x="208" y="671"/>
                    </a:cubicBezTo>
                    <a:cubicBezTo>
                      <a:pt x="281" y="584"/>
                      <a:pt x="400" y="435"/>
                      <a:pt x="520" y="343"/>
                    </a:cubicBezTo>
                    <a:cubicBezTo>
                      <a:pt x="640" y="251"/>
                      <a:pt x="727" y="174"/>
                      <a:pt x="928" y="119"/>
                    </a:cubicBezTo>
                    <a:cubicBezTo>
                      <a:pt x="1129" y="64"/>
                      <a:pt x="1472" y="30"/>
                      <a:pt x="1728" y="15"/>
                    </a:cubicBezTo>
                    <a:cubicBezTo>
                      <a:pt x="1984" y="0"/>
                      <a:pt x="2291" y="11"/>
                      <a:pt x="2464" y="31"/>
                    </a:cubicBezTo>
                    <a:cubicBezTo>
                      <a:pt x="2637" y="51"/>
                      <a:pt x="2667" y="79"/>
                      <a:pt x="2768" y="135"/>
                    </a:cubicBezTo>
                    <a:cubicBezTo>
                      <a:pt x="2869" y="191"/>
                      <a:pt x="2988" y="306"/>
                      <a:pt x="3072" y="367"/>
                    </a:cubicBezTo>
                    <a:cubicBezTo>
                      <a:pt x="3156" y="428"/>
                      <a:pt x="3229" y="466"/>
                      <a:pt x="3272" y="503"/>
                    </a:cubicBezTo>
                    <a:cubicBezTo>
                      <a:pt x="3315" y="540"/>
                      <a:pt x="3304" y="552"/>
                      <a:pt x="3328" y="591"/>
                    </a:cubicBezTo>
                    <a:cubicBezTo>
                      <a:pt x="3352" y="630"/>
                      <a:pt x="3398" y="705"/>
                      <a:pt x="3416" y="735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1828800" y="6383116"/>
              <a:ext cx="21159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latin typeface="Arial" charset="0"/>
                </a:rPr>
                <a:t>X</a:t>
              </a:r>
              <a:r>
                <a:rPr lang="en-US" sz="1600" baseline="-25000">
                  <a:solidFill>
                    <a:schemeClr val="tx1"/>
                  </a:solidFill>
                  <a:latin typeface="Arial" charset="0"/>
                </a:rPr>
                <a:t>0</a:t>
              </a:r>
              <a:endParaRPr lang="en-US" sz="16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2061651" y="5697854"/>
              <a:ext cx="1099476" cy="651544"/>
            </a:xfrm>
            <a:custGeom>
              <a:avLst/>
              <a:gdLst/>
              <a:ahLst/>
              <a:cxnLst>
                <a:cxn ang="0">
                  <a:pos x="696" y="0"/>
                </a:cxn>
                <a:cxn ang="0">
                  <a:pos x="0" y="632"/>
                </a:cxn>
                <a:cxn ang="0">
                  <a:pos x="536" y="968"/>
                </a:cxn>
                <a:cxn ang="0">
                  <a:pos x="1168" y="800"/>
                </a:cxn>
                <a:cxn ang="0">
                  <a:pos x="1256" y="392"/>
                </a:cxn>
                <a:cxn ang="0">
                  <a:pos x="696" y="0"/>
                </a:cxn>
              </a:cxnLst>
              <a:rect l="0" t="0" r="r" b="b"/>
              <a:pathLst>
                <a:path w="1256" h="968">
                  <a:moveTo>
                    <a:pt x="696" y="0"/>
                  </a:moveTo>
                  <a:lnTo>
                    <a:pt x="0" y="632"/>
                  </a:lnTo>
                  <a:lnTo>
                    <a:pt x="536" y="968"/>
                  </a:lnTo>
                  <a:lnTo>
                    <a:pt x="1168" y="800"/>
                  </a:lnTo>
                  <a:lnTo>
                    <a:pt x="1256" y="392"/>
                  </a:lnTo>
                  <a:lnTo>
                    <a:pt x="696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2411802" y="5477083"/>
              <a:ext cx="1127488" cy="694621"/>
            </a:xfrm>
            <a:custGeom>
              <a:avLst/>
              <a:gdLst/>
              <a:ahLst/>
              <a:cxnLst>
                <a:cxn ang="0">
                  <a:pos x="896" y="0"/>
                </a:cxn>
                <a:cxn ang="0">
                  <a:pos x="0" y="512"/>
                </a:cxn>
                <a:cxn ang="0">
                  <a:pos x="800" y="1032"/>
                </a:cxn>
                <a:cxn ang="0">
                  <a:pos x="1288" y="528"/>
                </a:cxn>
                <a:cxn ang="0">
                  <a:pos x="896" y="0"/>
                </a:cxn>
              </a:cxnLst>
              <a:rect l="0" t="0" r="r" b="b"/>
              <a:pathLst>
                <a:path w="1288" h="1032">
                  <a:moveTo>
                    <a:pt x="896" y="0"/>
                  </a:moveTo>
                  <a:lnTo>
                    <a:pt x="0" y="512"/>
                  </a:lnTo>
                  <a:lnTo>
                    <a:pt x="800" y="1032"/>
                  </a:lnTo>
                  <a:lnTo>
                    <a:pt x="1288" y="528"/>
                  </a:lnTo>
                  <a:lnTo>
                    <a:pt x="896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3028069" y="5240158"/>
              <a:ext cx="3102343" cy="974623"/>
              <a:chOff x="1760" y="1104"/>
              <a:chExt cx="3544" cy="1448"/>
            </a:xfrm>
          </p:grpSpPr>
          <p:sp>
            <p:nvSpPr>
              <p:cNvPr id="80" name="Freeform 11"/>
              <p:cNvSpPr>
                <a:spLocks/>
              </p:cNvSpPr>
              <p:nvPr/>
            </p:nvSpPr>
            <p:spPr bwMode="auto">
              <a:xfrm>
                <a:off x="1760" y="1232"/>
                <a:ext cx="976" cy="848"/>
              </a:xfrm>
              <a:custGeom>
                <a:avLst/>
                <a:gdLst/>
                <a:ahLst/>
                <a:cxnLst>
                  <a:cxn ang="0">
                    <a:pos x="784" y="0"/>
                  </a:cxn>
                  <a:cxn ang="0">
                    <a:pos x="976" y="664"/>
                  </a:cxn>
                  <a:cxn ang="0">
                    <a:pos x="360" y="848"/>
                  </a:cxn>
                  <a:cxn ang="0">
                    <a:pos x="24" y="640"/>
                  </a:cxn>
                  <a:cxn ang="0">
                    <a:pos x="0" y="184"/>
                  </a:cxn>
                  <a:cxn ang="0">
                    <a:pos x="784" y="0"/>
                  </a:cxn>
                </a:cxnLst>
                <a:rect l="0" t="0" r="r" b="b"/>
                <a:pathLst>
                  <a:path w="976" h="848">
                    <a:moveTo>
                      <a:pt x="784" y="0"/>
                    </a:moveTo>
                    <a:lnTo>
                      <a:pt x="976" y="664"/>
                    </a:lnTo>
                    <a:lnTo>
                      <a:pt x="360" y="848"/>
                    </a:lnTo>
                    <a:lnTo>
                      <a:pt x="24" y="640"/>
                    </a:lnTo>
                    <a:lnTo>
                      <a:pt x="0" y="184"/>
                    </a:lnTo>
                    <a:lnTo>
                      <a:pt x="784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81" name="Freeform 12"/>
              <p:cNvSpPr>
                <a:spLocks/>
              </p:cNvSpPr>
              <p:nvPr/>
            </p:nvSpPr>
            <p:spPr bwMode="auto">
              <a:xfrm>
                <a:off x="2328" y="1176"/>
                <a:ext cx="808" cy="696"/>
              </a:xfrm>
              <a:custGeom>
                <a:avLst/>
                <a:gdLst/>
                <a:ahLst/>
                <a:cxnLst>
                  <a:cxn ang="0">
                    <a:pos x="736" y="0"/>
                  </a:cxn>
                  <a:cxn ang="0">
                    <a:pos x="808" y="592"/>
                  </a:cxn>
                  <a:cxn ang="0">
                    <a:pos x="704" y="664"/>
                  </a:cxn>
                  <a:cxn ang="0">
                    <a:pos x="232" y="696"/>
                  </a:cxn>
                  <a:cxn ang="0">
                    <a:pos x="0" y="376"/>
                  </a:cxn>
                  <a:cxn ang="0">
                    <a:pos x="32" y="152"/>
                  </a:cxn>
                  <a:cxn ang="0">
                    <a:pos x="736" y="0"/>
                  </a:cxn>
                </a:cxnLst>
                <a:rect l="0" t="0" r="r" b="b"/>
                <a:pathLst>
                  <a:path w="808" h="696">
                    <a:moveTo>
                      <a:pt x="736" y="0"/>
                    </a:moveTo>
                    <a:lnTo>
                      <a:pt x="808" y="592"/>
                    </a:lnTo>
                    <a:lnTo>
                      <a:pt x="704" y="664"/>
                    </a:lnTo>
                    <a:lnTo>
                      <a:pt x="232" y="696"/>
                    </a:lnTo>
                    <a:lnTo>
                      <a:pt x="0" y="376"/>
                    </a:lnTo>
                    <a:lnTo>
                      <a:pt x="32" y="152"/>
                    </a:lnTo>
                    <a:lnTo>
                      <a:pt x="736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82" name="Freeform 13"/>
              <p:cNvSpPr>
                <a:spLocks/>
              </p:cNvSpPr>
              <p:nvPr/>
            </p:nvSpPr>
            <p:spPr bwMode="auto">
              <a:xfrm>
                <a:off x="2808" y="1136"/>
                <a:ext cx="808" cy="704"/>
              </a:xfrm>
              <a:custGeom>
                <a:avLst/>
                <a:gdLst/>
                <a:ahLst/>
                <a:cxnLst>
                  <a:cxn ang="0">
                    <a:pos x="760" y="0"/>
                  </a:cxn>
                  <a:cxn ang="0">
                    <a:pos x="808" y="592"/>
                  </a:cxn>
                  <a:cxn ang="0">
                    <a:pos x="768" y="704"/>
                  </a:cxn>
                  <a:cxn ang="0">
                    <a:pos x="224" y="688"/>
                  </a:cxn>
                  <a:cxn ang="0">
                    <a:pos x="0" y="304"/>
                  </a:cxn>
                  <a:cxn ang="0">
                    <a:pos x="104" y="88"/>
                  </a:cxn>
                  <a:cxn ang="0">
                    <a:pos x="760" y="0"/>
                  </a:cxn>
                </a:cxnLst>
                <a:rect l="0" t="0" r="r" b="b"/>
                <a:pathLst>
                  <a:path w="808" h="704">
                    <a:moveTo>
                      <a:pt x="760" y="0"/>
                    </a:moveTo>
                    <a:lnTo>
                      <a:pt x="808" y="592"/>
                    </a:lnTo>
                    <a:lnTo>
                      <a:pt x="768" y="704"/>
                    </a:lnTo>
                    <a:lnTo>
                      <a:pt x="224" y="688"/>
                    </a:lnTo>
                    <a:lnTo>
                      <a:pt x="0" y="304"/>
                    </a:lnTo>
                    <a:lnTo>
                      <a:pt x="104" y="88"/>
                    </a:lnTo>
                    <a:lnTo>
                      <a:pt x="760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83" name="Freeform 14"/>
              <p:cNvSpPr>
                <a:spLocks/>
              </p:cNvSpPr>
              <p:nvPr/>
            </p:nvSpPr>
            <p:spPr bwMode="auto">
              <a:xfrm>
                <a:off x="3344" y="1104"/>
                <a:ext cx="936" cy="864"/>
              </a:xfrm>
              <a:custGeom>
                <a:avLst/>
                <a:gdLst/>
                <a:ahLst/>
                <a:cxnLst>
                  <a:cxn ang="0">
                    <a:pos x="936" y="152"/>
                  </a:cxn>
                  <a:cxn ang="0">
                    <a:pos x="800" y="864"/>
                  </a:cxn>
                  <a:cxn ang="0">
                    <a:pos x="72" y="664"/>
                  </a:cxn>
                  <a:cxn ang="0">
                    <a:pos x="0" y="256"/>
                  </a:cxn>
                  <a:cxn ang="0">
                    <a:pos x="80" y="0"/>
                  </a:cxn>
                  <a:cxn ang="0">
                    <a:pos x="936" y="152"/>
                  </a:cxn>
                </a:cxnLst>
                <a:rect l="0" t="0" r="r" b="b"/>
                <a:pathLst>
                  <a:path w="936" h="864">
                    <a:moveTo>
                      <a:pt x="936" y="152"/>
                    </a:moveTo>
                    <a:lnTo>
                      <a:pt x="800" y="864"/>
                    </a:lnTo>
                    <a:lnTo>
                      <a:pt x="72" y="664"/>
                    </a:lnTo>
                    <a:lnTo>
                      <a:pt x="0" y="256"/>
                    </a:lnTo>
                    <a:lnTo>
                      <a:pt x="80" y="0"/>
                    </a:lnTo>
                    <a:lnTo>
                      <a:pt x="936" y="152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84" name="Freeform 15"/>
              <p:cNvSpPr>
                <a:spLocks/>
              </p:cNvSpPr>
              <p:nvPr/>
            </p:nvSpPr>
            <p:spPr bwMode="auto">
              <a:xfrm>
                <a:off x="3968" y="1152"/>
                <a:ext cx="992" cy="952"/>
              </a:xfrm>
              <a:custGeom>
                <a:avLst/>
                <a:gdLst/>
                <a:ahLst/>
                <a:cxnLst>
                  <a:cxn ang="0">
                    <a:pos x="992" y="608"/>
                  </a:cxn>
                  <a:cxn ang="0">
                    <a:pos x="440" y="952"/>
                  </a:cxn>
                  <a:cxn ang="0">
                    <a:pos x="40" y="672"/>
                  </a:cxn>
                  <a:cxn ang="0">
                    <a:pos x="0" y="0"/>
                  </a:cxn>
                  <a:cxn ang="0">
                    <a:pos x="992" y="608"/>
                  </a:cxn>
                </a:cxnLst>
                <a:rect l="0" t="0" r="r" b="b"/>
                <a:pathLst>
                  <a:path w="992" h="952">
                    <a:moveTo>
                      <a:pt x="992" y="608"/>
                    </a:moveTo>
                    <a:lnTo>
                      <a:pt x="440" y="952"/>
                    </a:lnTo>
                    <a:lnTo>
                      <a:pt x="40" y="672"/>
                    </a:lnTo>
                    <a:lnTo>
                      <a:pt x="0" y="0"/>
                    </a:lnTo>
                    <a:lnTo>
                      <a:pt x="992" y="608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/>
              </p:cNvSpPr>
              <p:nvPr/>
            </p:nvSpPr>
            <p:spPr bwMode="auto">
              <a:xfrm>
                <a:off x="4320" y="1576"/>
                <a:ext cx="984" cy="976"/>
              </a:xfrm>
              <a:custGeom>
                <a:avLst/>
                <a:gdLst/>
                <a:ahLst/>
                <a:cxnLst>
                  <a:cxn ang="0">
                    <a:pos x="984" y="848"/>
                  </a:cxn>
                  <a:cxn ang="0">
                    <a:pos x="432" y="0"/>
                  </a:cxn>
                  <a:cxn ang="0">
                    <a:pos x="0" y="368"/>
                  </a:cxn>
                  <a:cxn ang="0">
                    <a:pos x="600" y="976"/>
                  </a:cxn>
                  <a:cxn ang="0">
                    <a:pos x="848" y="928"/>
                  </a:cxn>
                  <a:cxn ang="0">
                    <a:pos x="984" y="848"/>
                  </a:cxn>
                </a:cxnLst>
                <a:rect l="0" t="0" r="r" b="b"/>
                <a:pathLst>
                  <a:path w="984" h="976">
                    <a:moveTo>
                      <a:pt x="984" y="848"/>
                    </a:moveTo>
                    <a:lnTo>
                      <a:pt x="432" y="0"/>
                    </a:lnTo>
                    <a:lnTo>
                      <a:pt x="0" y="368"/>
                    </a:lnTo>
                    <a:lnTo>
                      <a:pt x="600" y="976"/>
                    </a:lnTo>
                    <a:lnTo>
                      <a:pt x="848" y="928"/>
                    </a:lnTo>
                    <a:lnTo>
                      <a:pt x="984" y="848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grpSp>
          <p:nvGrpSpPr>
            <p:cNvPr id="60" name="Group 18"/>
            <p:cNvGrpSpPr>
              <a:grpSpLocks/>
            </p:cNvGrpSpPr>
            <p:nvPr/>
          </p:nvGrpSpPr>
          <p:grpSpPr bwMode="auto">
            <a:xfrm>
              <a:off x="1975864" y="5107561"/>
              <a:ext cx="4266597" cy="1174528"/>
              <a:chOff x="558" y="907"/>
              <a:chExt cx="4874" cy="1745"/>
            </a:xfrm>
          </p:grpSpPr>
          <p:sp>
            <p:nvSpPr>
              <p:cNvPr id="62" name="Freeform 19"/>
              <p:cNvSpPr>
                <a:spLocks/>
              </p:cNvSpPr>
              <p:nvPr/>
            </p:nvSpPr>
            <p:spPr bwMode="auto">
              <a:xfrm>
                <a:off x="760" y="2384"/>
                <a:ext cx="848" cy="268"/>
              </a:xfrm>
              <a:custGeom>
                <a:avLst/>
                <a:gdLst/>
                <a:ahLst/>
                <a:cxnLst>
                  <a:cxn ang="0">
                    <a:pos x="32" y="40"/>
                  </a:cxn>
                  <a:cxn ang="0">
                    <a:pos x="368" y="8"/>
                  </a:cxn>
                  <a:cxn ang="0">
                    <a:pos x="664" y="88"/>
                  </a:cxn>
                  <a:cxn ang="0">
                    <a:pos x="824" y="232"/>
                  </a:cxn>
                  <a:cxn ang="0">
                    <a:pos x="520" y="264"/>
                  </a:cxn>
                  <a:cxn ang="0">
                    <a:pos x="176" y="208"/>
                  </a:cxn>
                  <a:cxn ang="0">
                    <a:pos x="32" y="40"/>
                  </a:cxn>
                </a:cxnLst>
                <a:rect l="0" t="0" r="r" b="b"/>
                <a:pathLst>
                  <a:path w="848" h="268">
                    <a:moveTo>
                      <a:pt x="32" y="40"/>
                    </a:moveTo>
                    <a:cubicBezTo>
                      <a:pt x="64" y="7"/>
                      <a:pt x="263" y="0"/>
                      <a:pt x="368" y="8"/>
                    </a:cubicBezTo>
                    <a:cubicBezTo>
                      <a:pt x="473" y="16"/>
                      <a:pt x="588" y="51"/>
                      <a:pt x="664" y="88"/>
                    </a:cubicBezTo>
                    <a:cubicBezTo>
                      <a:pt x="740" y="125"/>
                      <a:pt x="848" y="203"/>
                      <a:pt x="824" y="232"/>
                    </a:cubicBezTo>
                    <a:cubicBezTo>
                      <a:pt x="800" y="261"/>
                      <a:pt x="628" y="268"/>
                      <a:pt x="520" y="264"/>
                    </a:cubicBezTo>
                    <a:cubicBezTo>
                      <a:pt x="412" y="260"/>
                      <a:pt x="263" y="241"/>
                      <a:pt x="176" y="208"/>
                    </a:cubicBezTo>
                    <a:cubicBezTo>
                      <a:pt x="89" y="175"/>
                      <a:pt x="0" y="73"/>
                      <a:pt x="32" y="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3" name="Freeform 20"/>
              <p:cNvSpPr>
                <a:spLocks/>
              </p:cNvSpPr>
              <p:nvPr/>
            </p:nvSpPr>
            <p:spPr bwMode="auto">
              <a:xfrm>
                <a:off x="1245" y="1907"/>
                <a:ext cx="599" cy="412"/>
              </a:xfrm>
              <a:custGeom>
                <a:avLst/>
                <a:gdLst/>
                <a:ahLst/>
                <a:cxnLst>
                  <a:cxn ang="0">
                    <a:pos x="51" y="5"/>
                  </a:cxn>
                  <a:cxn ang="0">
                    <a:pos x="315" y="29"/>
                  </a:cxn>
                  <a:cxn ang="0">
                    <a:pos x="499" y="165"/>
                  </a:cxn>
                  <a:cxn ang="0">
                    <a:pos x="563" y="285"/>
                  </a:cxn>
                  <a:cxn ang="0">
                    <a:pos x="587" y="381"/>
                  </a:cxn>
                  <a:cxn ang="0">
                    <a:pos x="491" y="405"/>
                  </a:cxn>
                  <a:cxn ang="0">
                    <a:pos x="275" y="341"/>
                  </a:cxn>
                  <a:cxn ang="0">
                    <a:pos x="91" y="221"/>
                  </a:cxn>
                  <a:cxn ang="0">
                    <a:pos x="11" y="61"/>
                  </a:cxn>
                  <a:cxn ang="0">
                    <a:pos x="51" y="5"/>
                  </a:cxn>
                </a:cxnLst>
                <a:rect l="0" t="0" r="r" b="b"/>
                <a:pathLst>
                  <a:path w="599" h="412">
                    <a:moveTo>
                      <a:pt x="51" y="5"/>
                    </a:moveTo>
                    <a:cubicBezTo>
                      <a:pt x="102" y="0"/>
                      <a:pt x="240" y="2"/>
                      <a:pt x="315" y="29"/>
                    </a:cubicBezTo>
                    <a:cubicBezTo>
                      <a:pt x="390" y="56"/>
                      <a:pt x="458" y="122"/>
                      <a:pt x="499" y="165"/>
                    </a:cubicBezTo>
                    <a:cubicBezTo>
                      <a:pt x="540" y="208"/>
                      <a:pt x="548" y="249"/>
                      <a:pt x="563" y="285"/>
                    </a:cubicBezTo>
                    <a:cubicBezTo>
                      <a:pt x="578" y="321"/>
                      <a:pt x="599" y="361"/>
                      <a:pt x="587" y="381"/>
                    </a:cubicBezTo>
                    <a:cubicBezTo>
                      <a:pt x="575" y="401"/>
                      <a:pt x="543" y="412"/>
                      <a:pt x="491" y="405"/>
                    </a:cubicBezTo>
                    <a:cubicBezTo>
                      <a:pt x="439" y="398"/>
                      <a:pt x="342" y="372"/>
                      <a:pt x="275" y="341"/>
                    </a:cubicBezTo>
                    <a:cubicBezTo>
                      <a:pt x="208" y="310"/>
                      <a:pt x="135" y="268"/>
                      <a:pt x="91" y="221"/>
                    </a:cubicBezTo>
                    <a:cubicBezTo>
                      <a:pt x="47" y="174"/>
                      <a:pt x="20" y="94"/>
                      <a:pt x="11" y="61"/>
                    </a:cubicBezTo>
                    <a:cubicBezTo>
                      <a:pt x="2" y="28"/>
                      <a:pt x="0" y="10"/>
                      <a:pt x="51" y="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4" name="Freeform 21"/>
              <p:cNvSpPr>
                <a:spLocks/>
              </p:cNvSpPr>
              <p:nvPr/>
            </p:nvSpPr>
            <p:spPr bwMode="auto">
              <a:xfrm>
                <a:off x="1759" y="1540"/>
                <a:ext cx="441" cy="480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305" y="132"/>
                  </a:cxn>
                  <a:cxn ang="0">
                    <a:pos x="401" y="228"/>
                  </a:cxn>
                  <a:cxn ang="0">
                    <a:pos x="441" y="372"/>
                  </a:cxn>
                  <a:cxn ang="0">
                    <a:pos x="401" y="460"/>
                  </a:cxn>
                  <a:cxn ang="0">
                    <a:pos x="217" y="468"/>
                  </a:cxn>
                  <a:cxn ang="0">
                    <a:pos x="129" y="388"/>
                  </a:cxn>
                  <a:cxn ang="0">
                    <a:pos x="25" y="236"/>
                  </a:cxn>
                  <a:cxn ang="0">
                    <a:pos x="9" y="108"/>
                  </a:cxn>
                  <a:cxn ang="0">
                    <a:pos x="81" y="4"/>
                  </a:cxn>
                </a:cxnLst>
                <a:rect l="0" t="0" r="r" b="b"/>
                <a:pathLst>
                  <a:path w="441" h="480">
                    <a:moveTo>
                      <a:pt x="81" y="4"/>
                    </a:moveTo>
                    <a:cubicBezTo>
                      <a:pt x="130" y="8"/>
                      <a:pt x="252" y="95"/>
                      <a:pt x="305" y="132"/>
                    </a:cubicBezTo>
                    <a:cubicBezTo>
                      <a:pt x="358" y="169"/>
                      <a:pt x="378" y="188"/>
                      <a:pt x="401" y="228"/>
                    </a:cubicBezTo>
                    <a:cubicBezTo>
                      <a:pt x="424" y="268"/>
                      <a:pt x="441" y="333"/>
                      <a:pt x="441" y="372"/>
                    </a:cubicBezTo>
                    <a:cubicBezTo>
                      <a:pt x="441" y="411"/>
                      <a:pt x="438" y="444"/>
                      <a:pt x="401" y="460"/>
                    </a:cubicBezTo>
                    <a:cubicBezTo>
                      <a:pt x="364" y="476"/>
                      <a:pt x="262" y="480"/>
                      <a:pt x="217" y="468"/>
                    </a:cubicBezTo>
                    <a:cubicBezTo>
                      <a:pt x="172" y="456"/>
                      <a:pt x="161" y="427"/>
                      <a:pt x="129" y="388"/>
                    </a:cubicBezTo>
                    <a:cubicBezTo>
                      <a:pt x="97" y="349"/>
                      <a:pt x="45" y="283"/>
                      <a:pt x="25" y="236"/>
                    </a:cubicBezTo>
                    <a:cubicBezTo>
                      <a:pt x="5" y="189"/>
                      <a:pt x="0" y="144"/>
                      <a:pt x="9" y="108"/>
                    </a:cubicBezTo>
                    <a:cubicBezTo>
                      <a:pt x="18" y="72"/>
                      <a:pt x="32" y="0"/>
                      <a:pt x="81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>
                <a:off x="2383" y="1367"/>
                <a:ext cx="273" cy="498"/>
              </a:xfrm>
              <a:custGeom>
                <a:avLst/>
                <a:gdLst/>
                <a:ahLst/>
                <a:cxnLst>
                  <a:cxn ang="0">
                    <a:pos x="33" y="17"/>
                  </a:cxn>
                  <a:cxn ang="0">
                    <a:pos x="241" y="177"/>
                  </a:cxn>
                  <a:cxn ang="0">
                    <a:pos x="225" y="481"/>
                  </a:cxn>
                  <a:cxn ang="0">
                    <a:pos x="41" y="281"/>
                  </a:cxn>
                  <a:cxn ang="0">
                    <a:pos x="33" y="17"/>
                  </a:cxn>
                </a:cxnLst>
                <a:rect l="0" t="0" r="r" b="b"/>
                <a:pathLst>
                  <a:path w="273" h="498">
                    <a:moveTo>
                      <a:pt x="33" y="17"/>
                    </a:moveTo>
                    <a:cubicBezTo>
                      <a:pt x="66" y="0"/>
                      <a:pt x="209" y="100"/>
                      <a:pt x="241" y="177"/>
                    </a:cubicBezTo>
                    <a:cubicBezTo>
                      <a:pt x="273" y="254"/>
                      <a:pt x="258" y="464"/>
                      <a:pt x="225" y="481"/>
                    </a:cubicBezTo>
                    <a:cubicBezTo>
                      <a:pt x="192" y="498"/>
                      <a:pt x="77" y="362"/>
                      <a:pt x="41" y="281"/>
                    </a:cubicBezTo>
                    <a:cubicBezTo>
                      <a:pt x="5" y="200"/>
                      <a:pt x="0" y="34"/>
                      <a:pt x="33" y="1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6" name="Freeform 23"/>
              <p:cNvSpPr>
                <a:spLocks/>
              </p:cNvSpPr>
              <p:nvPr/>
            </p:nvSpPr>
            <p:spPr bwMode="auto">
              <a:xfrm>
                <a:off x="2863" y="1287"/>
                <a:ext cx="273" cy="498"/>
              </a:xfrm>
              <a:custGeom>
                <a:avLst/>
                <a:gdLst/>
                <a:ahLst/>
                <a:cxnLst>
                  <a:cxn ang="0">
                    <a:pos x="33" y="17"/>
                  </a:cxn>
                  <a:cxn ang="0">
                    <a:pos x="241" y="177"/>
                  </a:cxn>
                  <a:cxn ang="0">
                    <a:pos x="225" y="481"/>
                  </a:cxn>
                  <a:cxn ang="0">
                    <a:pos x="41" y="281"/>
                  </a:cxn>
                  <a:cxn ang="0">
                    <a:pos x="33" y="17"/>
                  </a:cxn>
                </a:cxnLst>
                <a:rect l="0" t="0" r="r" b="b"/>
                <a:pathLst>
                  <a:path w="273" h="498">
                    <a:moveTo>
                      <a:pt x="33" y="17"/>
                    </a:moveTo>
                    <a:cubicBezTo>
                      <a:pt x="66" y="0"/>
                      <a:pt x="209" y="100"/>
                      <a:pt x="241" y="177"/>
                    </a:cubicBezTo>
                    <a:cubicBezTo>
                      <a:pt x="273" y="254"/>
                      <a:pt x="258" y="464"/>
                      <a:pt x="225" y="481"/>
                    </a:cubicBezTo>
                    <a:cubicBezTo>
                      <a:pt x="192" y="498"/>
                      <a:pt x="77" y="362"/>
                      <a:pt x="41" y="281"/>
                    </a:cubicBezTo>
                    <a:cubicBezTo>
                      <a:pt x="5" y="200"/>
                      <a:pt x="0" y="34"/>
                      <a:pt x="33" y="1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7" name="Freeform 24"/>
              <p:cNvSpPr>
                <a:spLocks/>
              </p:cNvSpPr>
              <p:nvPr/>
            </p:nvSpPr>
            <p:spPr bwMode="auto">
              <a:xfrm>
                <a:off x="3369" y="1232"/>
                <a:ext cx="246" cy="552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223" y="216"/>
                  </a:cxn>
                  <a:cxn ang="0">
                    <a:pos x="191" y="544"/>
                  </a:cxn>
                  <a:cxn ang="0">
                    <a:pos x="23" y="264"/>
                  </a:cxn>
                  <a:cxn ang="0">
                    <a:pos x="55" y="8"/>
                  </a:cxn>
                </a:cxnLst>
                <a:rect l="0" t="0" r="r" b="b"/>
                <a:pathLst>
                  <a:path w="246" h="552">
                    <a:moveTo>
                      <a:pt x="55" y="8"/>
                    </a:moveTo>
                    <a:cubicBezTo>
                      <a:pt x="88" y="0"/>
                      <a:pt x="200" y="127"/>
                      <a:pt x="223" y="216"/>
                    </a:cubicBezTo>
                    <a:cubicBezTo>
                      <a:pt x="246" y="305"/>
                      <a:pt x="224" y="536"/>
                      <a:pt x="191" y="544"/>
                    </a:cubicBezTo>
                    <a:cubicBezTo>
                      <a:pt x="158" y="552"/>
                      <a:pt x="46" y="353"/>
                      <a:pt x="23" y="264"/>
                    </a:cubicBezTo>
                    <a:cubicBezTo>
                      <a:pt x="0" y="175"/>
                      <a:pt x="48" y="61"/>
                      <a:pt x="55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8" name="Freeform 25"/>
              <p:cNvSpPr>
                <a:spLocks/>
              </p:cNvSpPr>
              <p:nvPr/>
            </p:nvSpPr>
            <p:spPr bwMode="auto">
              <a:xfrm>
                <a:off x="3967" y="1300"/>
                <a:ext cx="252" cy="544"/>
              </a:xfrm>
              <a:custGeom>
                <a:avLst/>
                <a:gdLst/>
                <a:ahLst/>
                <a:cxnLst>
                  <a:cxn ang="0">
                    <a:pos x="33" y="12"/>
                  </a:cxn>
                  <a:cxn ang="0">
                    <a:pos x="225" y="204"/>
                  </a:cxn>
                  <a:cxn ang="0">
                    <a:pos x="193" y="532"/>
                  </a:cxn>
                  <a:cxn ang="0">
                    <a:pos x="41" y="276"/>
                  </a:cxn>
                  <a:cxn ang="0">
                    <a:pos x="33" y="12"/>
                  </a:cxn>
                </a:cxnLst>
                <a:rect l="0" t="0" r="r" b="b"/>
                <a:pathLst>
                  <a:path w="252" h="544">
                    <a:moveTo>
                      <a:pt x="33" y="12"/>
                    </a:moveTo>
                    <a:cubicBezTo>
                      <a:pt x="64" y="0"/>
                      <a:pt x="198" y="117"/>
                      <a:pt x="225" y="204"/>
                    </a:cubicBezTo>
                    <a:cubicBezTo>
                      <a:pt x="252" y="291"/>
                      <a:pt x="224" y="520"/>
                      <a:pt x="193" y="532"/>
                    </a:cubicBezTo>
                    <a:cubicBezTo>
                      <a:pt x="162" y="544"/>
                      <a:pt x="68" y="363"/>
                      <a:pt x="41" y="276"/>
                    </a:cubicBezTo>
                    <a:cubicBezTo>
                      <a:pt x="14" y="189"/>
                      <a:pt x="0" y="29"/>
                      <a:pt x="33" y="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69" name="Freeform 26"/>
              <p:cNvSpPr>
                <a:spLocks/>
              </p:cNvSpPr>
              <p:nvPr/>
            </p:nvSpPr>
            <p:spPr bwMode="auto">
              <a:xfrm>
                <a:off x="4436" y="1712"/>
                <a:ext cx="351" cy="345"/>
              </a:xfrm>
              <a:custGeom>
                <a:avLst/>
                <a:gdLst/>
                <a:ahLst/>
                <a:cxnLst>
                  <a:cxn ang="0">
                    <a:pos x="316" y="0"/>
                  </a:cxn>
                  <a:cxn ang="0">
                    <a:pos x="252" y="192"/>
                  </a:cxn>
                  <a:cxn ang="0">
                    <a:pos x="52" y="328"/>
                  </a:cxn>
                  <a:cxn ang="0">
                    <a:pos x="44" y="88"/>
                  </a:cxn>
                  <a:cxn ang="0">
                    <a:pos x="316" y="0"/>
                  </a:cxn>
                </a:cxnLst>
                <a:rect l="0" t="0" r="r" b="b"/>
                <a:pathLst>
                  <a:path w="351" h="345">
                    <a:moveTo>
                      <a:pt x="316" y="0"/>
                    </a:moveTo>
                    <a:cubicBezTo>
                      <a:pt x="351" y="17"/>
                      <a:pt x="296" y="137"/>
                      <a:pt x="252" y="192"/>
                    </a:cubicBezTo>
                    <a:cubicBezTo>
                      <a:pt x="208" y="247"/>
                      <a:pt x="87" y="345"/>
                      <a:pt x="52" y="328"/>
                    </a:cubicBezTo>
                    <a:cubicBezTo>
                      <a:pt x="17" y="311"/>
                      <a:pt x="0" y="143"/>
                      <a:pt x="44" y="88"/>
                    </a:cubicBezTo>
                    <a:cubicBezTo>
                      <a:pt x="88" y="33"/>
                      <a:pt x="259" y="18"/>
                      <a:pt x="3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70" name="Freeform 27"/>
              <p:cNvSpPr>
                <a:spLocks/>
              </p:cNvSpPr>
              <p:nvPr/>
            </p:nvSpPr>
            <p:spPr bwMode="auto">
              <a:xfrm>
                <a:off x="4899" y="2317"/>
                <a:ext cx="332" cy="226"/>
              </a:xfrm>
              <a:custGeom>
                <a:avLst/>
                <a:gdLst/>
                <a:ahLst/>
                <a:cxnLst>
                  <a:cxn ang="0">
                    <a:pos x="101" y="19"/>
                  </a:cxn>
                  <a:cxn ang="0">
                    <a:pos x="269" y="43"/>
                  </a:cxn>
                  <a:cxn ang="0">
                    <a:pos x="133" y="155"/>
                  </a:cxn>
                  <a:cxn ang="0">
                    <a:pos x="5" y="155"/>
                  </a:cxn>
                  <a:cxn ang="0">
                    <a:pos x="101" y="19"/>
                  </a:cxn>
                </a:cxnLst>
                <a:rect l="0" t="0" r="r" b="b"/>
                <a:pathLst>
                  <a:path w="292" h="178">
                    <a:moveTo>
                      <a:pt x="101" y="19"/>
                    </a:moveTo>
                    <a:cubicBezTo>
                      <a:pt x="145" y="0"/>
                      <a:pt x="264" y="20"/>
                      <a:pt x="269" y="43"/>
                    </a:cubicBezTo>
                    <a:cubicBezTo>
                      <a:pt x="292" y="87"/>
                      <a:pt x="177" y="136"/>
                      <a:pt x="133" y="155"/>
                    </a:cubicBezTo>
                    <a:cubicBezTo>
                      <a:pt x="89" y="174"/>
                      <a:pt x="10" y="178"/>
                      <a:pt x="5" y="155"/>
                    </a:cubicBezTo>
                    <a:cubicBezTo>
                      <a:pt x="0" y="132"/>
                      <a:pt x="57" y="38"/>
                      <a:pt x="101" y="1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71" name="Text Box 28"/>
              <p:cNvSpPr txBox="1">
                <a:spLocks noChangeArrowheads="1"/>
              </p:cNvSpPr>
              <p:nvPr/>
            </p:nvSpPr>
            <p:spPr bwMode="auto">
              <a:xfrm>
                <a:off x="558" y="2187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2" name="Text Box 29"/>
              <p:cNvSpPr txBox="1">
                <a:spLocks noChangeArrowheads="1"/>
              </p:cNvSpPr>
              <p:nvPr/>
            </p:nvSpPr>
            <p:spPr bwMode="auto">
              <a:xfrm>
                <a:off x="1054" y="1595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2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3" name="Text Box 30"/>
              <p:cNvSpPr txBox="1">
                <a:spLocks noChangeArrowheads="1"/>
              </p:cNvSpPr>
              <p:nvPr/>
            </p:nvSpPr>
            <p:spPr bwMode="auto">
              <a:xfrm>
                <a:off x="1638" y="1211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3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4" name="Text Box 31"/>
              <p:cNvSpPr txBox="1">
                <a:spLocks noChangeArrowheads="1"/>
              </p:cNvSpPr>
              <p:nvPr/>
            </p:nvSpPr>
            <p:spPr bwMode="auto">
              <a:xfrm>
                <a:off x="2358" y="1051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4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5" name="Text Box 32"/>
              <p:cNvSpPr txBox="1">
                <a:spLocks noChangeArrowheads="1"/>
              </p:cNvSpPr>
              <p:nvPr/>
            </p:nvSpPr>
            <p:spPr bwMode="auto">
              <a:xfrm>
                <a:off x="2790" y="955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5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6" name="Text Box 33"/>
              <p:cNvSpPr txBox="1">
                <a:spLocks noChangeArrowheads="1"/>
              </p:cNvSpPr>
              <p:nvPr/>
            </p:nvSpPr>
            <p:spPr bwMode="auto">
              <a:xfrm>
                <a:off x="3390" y="907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6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7" name="Text Box 34"/>
              <p:cNvSpPr txBox="1">
                <a:spLocks noChangeArrowheads="1"/>
              </p:cNvSpPr>
              <p:nvPr/>
            </p:nvSpPr>
            <p:spPr bwMode="auto">
              <a:xfrm>
                <a:off x="4006" y="955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7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8" name="Text Box 35"/>
              <p:cNvSpPr txBox="1">
                <a:spLocks noChangeArrowheads="1"/>
              </p:cNvSpPr>
              <p:nvPr/>
            </p:nvSpPr>
            <p:spPr bwMode="auto">
              <a:xfrm>
                <a:off x="4774" y="1395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8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9" name="Text Box 36"/>
              <p:cNvSpPr txBox="1">
                <a:spLocks noChangeArrowheads="1"/>
              </p:cNvSpPr>
              <p:nvPr/>
            </p:nvSpPr>
            <p:spPr bwMode="auto">
              <a:xfrm>
                <a:off x="5262" y="2091"/>
                <a:ext cx="170" cy="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Arial" charset="0"/>
                  </a:rPr>
                  <a:t>t</a:t>
                </a:r>
                <a:r>
                  <a:rPr lang="en-US" baseline="-25000">
                    <a:solidFill>
                      <a:schemeClr val="tx1"/>
                    </a:solidFill>
                    <a:latin typeface="Arial" charset="0"/>
                  </a:rPr>
                  <a:t>9</a:t>
                </a:r>
                <a:endParaRPr lang="en-US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61" name="Freeform 39"/>
            <p:cNvSpPr>
              <a:spLocks/>
            </p:cNvSpPr>
            <p:nvPr/>
          </p:nvSpPr>
          <p:spPr bwMode="auto">
            <a:xfrm>
              <a:off x="1949602" y="6080165"/>
              <a:ext cx="1043452" cy="549235"/>
            </a:xfrm>
            <a:custGeom>
              <a:avLst/>
              <a:gdLst/>
              <a:ahLst/>
              <a:cxnLst>
                <a:cxn ang="0">
                  <a:pos x="0" y="640"/>
                </a:cxn>
                <a:cxn ang="0">
                  <a:pos x="232" y="0"/>
                </a:cxn>
                <a:cxn ang="0">
                  <a:pos x="720" y="128"/>
                </a:cxn>
                <a:cxn ang="0">
                  <a:pos x="856" y="192"/>
                </a:cxn>
                <a:cxn ang="0">
                  <a:pos x="1192" y="288"/>
                </a:cxn>
                <a:cxn ang="0">
                  <a:pos x="888" y="816"/>
                </a:cxn>
                <a:cxn ang="0">
                  <a:pos x="0" y="640"/>
                </a:cxn>
              </a:cxnLst>
              <a:rect l="0" t="0" r="r" b="b"/>
              <a:pathLst>
                <a:path w="1192" h="816">
                  <a:moveTo>
                    <a:pt x="0" y="640"/>
                  </a:moveTo>
                  <a:lnTo>
                    <a:pt x="232" y="0"/>
                  </a:lnTo>
                  <a:lnTo>
                    <a:pt x="720" y="128"/>
                  </a:lnTo>
                  <a:lnTo>
                    <a:pt x="856" y="192"/>
                  </a:lnTo>
                  <a:lnTo>
                    <a:pt x="1192" y="288"/>
                  </a:lnTo>
                  <a:lnTo>
                    <a:pt x="888" y="816"/>
                  </a:lnTo>
                  <a:lnTo>
                    <a:pt x="0" y="640"/>
                  </a:lnTo>
                  <a:close/>
                </a:path>
              </a:pathLst>
            </a:custGeom>
            <a:noFill/>
            <a:ln w="222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80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Verisig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Verification Methodology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Let’s focus on neurons with sigmoidal activation function</a:t>
            </a:r>
            <a:endParaRPr lang="en-US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For one input x, output of sigmoidal neuron is the smooth function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	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>
                <a:latin typeface="Comic Sans MS" pitchFamily="66" charset="0"/>
              </a:rPr>
              <a:t>(x) =  1 / (1 + e</a:t>
            </a:r>
            <a:r>
              <a:rPr lang="en-US" sz="2000" baseline="30000" dirty="0" smtClean="0">
                <a:latin typeface="Comic Sans MS" pitchFamily="66" charset="0"/>
              </a:rPr>
              <a:t>-x</a:t>
            </a:r>
            <a:r>
              <a:rPr lang="en-US" sz="2000" dirty="0" smtClean="0">
                <a:latin typeface="Comic Sans MS" pitchFamily="66" charset="0"/>
              </a:rPr>
              <a:t> )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Key challenge for symbolic reach set computation: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given a set I, compute an over-approximation for the set 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>
                <a:latin typeface="Comic Sans MS" pitchFamily="66" charset="0"/>
              </a:rPr>
              <a:t>(I)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endParaRPr lang="en-US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14600"/>
            <a:ext cx="30480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Verisig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Verification Methodology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219200"/>
                <a:ext cx="8915400" cy="52578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q"/>
                </a:pPr>
                <a:r>
                  <a:rPr lang="en-US" sz="2000" dirty="0" smtClean="0">
                    <a:latin typeface="Comic Sans MS" pitchFamily="66" charset="0"/>
                  </a:rPr>
                  <a:t>Key insight: Sigmoidal activation can be expressed using derivatives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⋅(1−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 smtClean="0">
                  <a:latin typeface="Comic Sans MS" pitchFamily="66" charset="0"/>
                </a:endParaRPr>
              </a:p>
              <a:p>
                <a:pPr marL="0" indent="0">
                  <a:buNone/>
                </a:pPr>
                <a:endParaRPr lang="en-US" sz="2000" dirty="0" smtClean="0">
                  <a:latin typeface="Comic Sans MS" pitchFamily="66" charset="0"/>
                </a:endParaRPr>
              </a:p>
              <a:p>
                <a:pPr>
                  <a:buFont typeface="Wingdings" pitchFamily="2" charset="2"/>
                  <a:buChar char="q"/>
                </a:pPr>
                <a:r>
                  <a:rPr lang="en-US" sz="2000" dirty="0" smtClean="0">
                    <a:latin typeface="Comic Sans MS" pitchFamily="66" charset="0"/>
                  </a:rPr>
                  <a:t>Introduce a proxy 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 smtClean="0">
                  <a:latin typeface="Comic Sans MS" pitchFamily="66" charset="0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latin typeface="Comic Sans MS" pitchFamily="66" charset="0"/>
                  </a:rPr>
                  <a:t>     </a:t>
                </a:r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en-US" sz="2000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𝑥𝑔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000" dirty="0" smtClean="0"/>
              </a:p>
              <a:p>
                <a:pPr>
                  <a:buFont typeface="Wingdings" pitchFamily="2" charset="2"/>
                  <a:buChar char="q"/>
                </a:pPr>
                <a:endParaRPr lang="en-US" sz="2000" dirty="0" smtClean="0">
                  <a:latin typeface="Comic Sans MS" pitchFamily="66" charset="0"/>
                </a:endParaRPr>
              </a:p>
              <a:p>
                <a:pPr>
                  <a:buFont typeface="Wingdings" pitchFamily="2" charset="2"/>
                  <a:buChar char="q"/>
                </a:pPr>
                <a:r>
                  <a:rPr lang="en-US" sz="2000" dirty="0">
                    <a:latin typeface="Comic Sans MS" pitchFamily="66" charset="0"/>
                  </a:rPr>
                  <a:t>Each neuron is modeled by such a function g, which can be viewed as a state of a dynamical </a:t>
                </a:r>
                <a:r>
                  <a:rPr lang="en-US" sz="2000" dirty="0" smtClean="0">
                    <a:latin typeface="Comic Sans MS" pitchFamily="66" charset="0"/>
                  </a:rPr>
                  <a:t>system: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omic Sans MS" pitchFamily="66" charset="0"/>
                  </a:rPr>
                  <a:t>	</a:t>
                </a:r>
                <a:r>
                  <a:rPr lang="en-US" sz="2000" dirty="0" smtClean="0">
                    <a:latin typeface="Comic Sans MS" pitchFamily="66" charset="0"/>
                  </a:rPr>
                  <a:t>To compute </a:t>
                </a:r>
                <a:r>
                  <a:rPr lang="en-US" sz="2000" dirty="0" smtClean="0">
                    <a:latin typeface="Symbol" panose="05050102010706020507" pitchFamily="18" charset="2"/>
                  </a:rPr>
                  <a:t>s</a:t>
                </a:r>
                <a:r>
                  <a:rPr lang="en-US" sz="2000" dirty="0" smtClean="0">
                    <a:latin typeface="Comic Sans MS" pitchFamily="66" charset="0"/>
                  </a:rPr>
                  <a:t>(I), initialize x to be in I at time t=0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omic Sans MS" pitchFamily="66" charset="0"/>
                  </a:rPr>
                  <a:t>	</a:t>
                </a:r>
                <a:r>
                  <a:rPr lang="en-US" sz="2000" dirty="0" smtClean="0">
                    <a:latin typeface="Comic Sans MS" pitchFamily="66" charset="0"/>
                  </a:rPr>
                  <a:t>Use reach set computation for dynamical systems to compute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omic Sans MS" pitchFamily="66" charset="0"/>
                  </a:rPr>
                  <a:t>	</a:t>
                </a:r>
                <a:r>
                  <a:rPr lang="en-US" sz="2000" dirty="0" smtClean="0">
                    <a:latin typeface="Comic Sans MS" pitchFamily="66" charset="0"/>
                  </a:rPr>
                  <a:t>set of reachable states at time t=1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omic Sans MS" pitchFamily="66" charset="0"/>
                  </a:rPr>
                  <a:t>	</a:t>
                </a:r>
              </a:p>
              <a:p>
                <a:pPr>
                  <a:buFont typeface="Wingdings" pitchFamily="2" charset="2"/>
                  <a:buChar char="q"/>
                </a:pPr>
                <a:endParaRPr lang="en-US" sz="2000" dirty="0" smtClean="0">
                  <a:latin typeface="Comic Sans MS" pitchFamily="66" charset="0"/>
                </a:endParaRPr>
              </a:p>
              <a:p>
                <a:pPr>
                  <a:buFont typeface="Wingdings" pitchFamily="2" charset="2"/>
                  <a:buChar char="q"/>
                </a:pPr>
                <a:endParaRPr lang="en-US" sz="2000" dirty="0" smtClean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915400" cy="5257800"/>
              </a:xfrm>
              <a:blipFill rotWithShape="0">
                <a:blip r:embed="rId2"/>
                <a:stretch>
                  <a:fillRect l="-616" t="-579" r="-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4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Verisig</a:t>
            </a:r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Verification Tool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Given </a:t>
            </a:r>
            <a:r>
              <a:rPr lang="en-US" sz="2000" dirty="0">
                <a:latin typeface="Comic Sans MS" panose="030F0702030302020204" pitchFamily="66" charset="0"/>
              </a:rPr>
              <a:t>a neural network N, hybrid systems model H for the plant, and a safety property </a:t>
            </a:r>
            <a:r>
              <a:rPr lang="en-US" sz="2000" dirty="0">
                <a:latin typeface="Symbol" panose="05050102010706020507" pitchFamily="18" charset="2"/>
              </a:rPr>
              <a:t>j</a:t>
            </a:r>
            <a:r>
              <a:rPr lang="en-US" sz="2000" dirty="0">
                <a:latin typeface="Comic Sans MS" pitchFamily="66" charset="0"/>
              </a:rPr>
              <a:t>, verify that all reachable state of N ||H satisfy </a:t>
            </a:r>
            <a:r>
              <a:rPr lang="en-US" sz="2000" dirty="0">
                <a:latin typeface="Symbol" panose="05050102010706020507" pitchFamily="18" charset="2"/>
              </a:rPr>
              <a:t>j</a:t>
            </a:r>
            <a:r>
              <a:rPr lang="en-US" sz="2000" dirty="0"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Translate controller N to a hybrid automaton H’</a:t>
            </a:r>
          </a:p>
          <a:p>
            <a:pPr lvl="1"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Compose hybrid automata H and H’</a:t>
            </a:r>
          </a:p>
          <a:p>
            <a:pPr lvl="1"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Apply existing verification tool for hybrid systems</a:t>
            </a:r>
          </a:p>
          <a:p>
            <a:pPr lvl="1">
              <a:buFont typeface="Wingdings" pitchFamily="2" charset="2"/>
              <a:buChar char="§"/>
            </a:pPr>
            <a:endParaRPr lang="en-US" sz="2000" dirty="0">
              <a:latin typeface="Comic Sans MS" pitchFamily="66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Comic Sans MS" pitchFamily="66" charset="0"/>
              </a:rPr>
              <a:t>	Flow*: An analyzer for non-linear hybrid systems</a:t>
            </a:r>
          </a:p>
          <a:p>
            <a:pPr marL="457200" lvl="1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Chen, Abraham, </a:t>
            </a:r>
            <a:r>
              <a:rPr lang="en-US" sz="2000" dirty="0" err="1" smtClean="0">
                <a:latin typeface="Comic Sans MS" pitchFamily="66" charset="0"/>
              </a:rPr>
              <a:t>Sankaranarayanan</a:t>
            </a:r>
            <a:r>
              <a:rPr lang="en-US" sz="2000" dirty="0" smtClean="0">
                <a:latin typeface="Comic Sans MS" pitchFamily="66" charset="0"/>
              </a:rPr>
              <a:t>; CAV 2013</a:t>
            </a:r>
            <a:endParaRPr lang="en-US" sz="16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20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Illustrative Transformation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2787B1-CD01-4908-9F63-B02DD24A4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65" y="914400"/>
            <a:ext cx="4019550" cy="2727104"/>
          </a:xfrm>
          <a:prstGeom prst="rect">
            <a:avLst/>
          </a:prstGeom>
          <a:solidFill>
            <a:srgbClr val="FFFFCC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9D4E7395-1F27-465D-8EF6-58EAFC8A42BD}"/>
              </a:ext>
            </a:extLst>
          </p:cNvPr>
          <p:cNvCxnSpPr>
            <a:cxnSpLocks/>
          </p:cNvCxnSpPr>
          <p:nvPr/>
        </p:nvCxnSpPr>
        <p:spPr>
          <a:xfrm>
            <a:off x="4620240" y="3565304"/>
            <a:ext cx="0" cy="4732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9EA7A99-0C5C-4FB8-9AF6-F5E432D7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33" y="4077645"/>
            <a:ext cx="7272108" cy="2579441"/>
          </a:xfrm>
          <a:prstGeom prst="rect">
            <a:avLst/>
          </a:prstGeom>
          <a:solidFill>
            <a:srgbClr val="CCECFF"/>
          </a:solidFill>
        </p:spPr>
      </p:pic>
    </p:spTree>
    <p:extLst>
      <p:ext uri="{BB962C8B-B14F-4D97-AF65-F5344CB8AC3E}">
        <p14:creationId xmlns:p14="http://schemas.microsoft.com/office/powerpoint/2010/main" val="42495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3058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Taylor Models for Approximations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225F5D9F-FEB5-4B04-AC9F-418DF264D0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216024"/>
                <a:ext cx="8648700" cy="5260976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omic Sans MS" panose="030F0702030302020204" pitchFamily="66" charset="0"/>
                  </a:rPr>
                  <a:t>Flow* approximates reachable sets with Taylor Models (TMs)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Comic Sans MS" panose="030F0702030302020204" pitchFamily="66" charset="0"/>
                  </a:rPr>
                  <a:t>A Taylor series approximation + worst-case error bounds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latin typeface="Comic Sans MS" panose="030F0702030302020204" pitchFamily="66" charset="0"/>
                  </a:rPr>
                  <a:t>For example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𝒃𝒙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, </a:t>
                </a:r>
                <a:r>
                  <a:rPr lang="en-US" sz="2000" dirty="0" smtClean="0">
                    <a:latin typeface="Comic Sans MS" panose="030F0702030302020204" pitchFamily="66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 is a remainder</a:t>
                </a:r>
              </a:p>
              <a:p>
                <a:pPr lvl="1"/>
                <a:endParaRPr lang="en-US" sz="2000" dirty="0">
                  <a:latin typeface="Comic Sans MS" panose="030F0702030302020204" pitchFamily="66" charset="0"/>
                </a:endParaRP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omic Sans MS" panose="030F0702030302020204" pitchFamily="66" charset="0"/>
                  </a:rPr>
                  <a:t>TMs scale well with interval analysis and can approximate non-linear systems</a:t>
                </a:r>
              </a:p>
              <a:p>
                <a:pPr lvl="1"/>
                <a:endParaRPr lang="en-US" sz="2000" dirty="0">
                  <a:latin typeface="Comic Sans MS" panose="030F0702030302020204" pitchFamily="66" charset="0"/>
                </a:endParaRP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dirty="0" smtClean="0">
                    <a:latin typeface="Comic Sans MS" panose="030F0702030302020204" pitchFamily="66" charset="0"/>
                  </a:rPr>
                  <a:t>Strategy: instead </a:t>
                </a:r>
                <a:r>
                  <a:rPr lang="en-US" sz="2000" dirty="0">
                    <a:latin typeface="Comic Sans MS" panose="030F0702030302020204" pitchFamily="66" charset="0"/>
                  </a:rPr>
                  <a:t>of integrating sigmoid, approximate it with a TM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Comic Sans MS" panose="030F0702030302020204" pitchFamily="66" charset="0"/>
                  </a:rPr>
                  <a:t>Use sigmoid TM as a </a:t>
                </a:r>
                <a:r>
                  <a:rPr lang="en-US" sz="2000" dirty="0" smtClean="0">
                    <a:latin typeface="Comic Sans MS" panose="030F0702030302020204" pitchFamily="66" charset="0"/>
                  </a:rPr>
                  <a:t>discrete update </a:t>
                </a:r>
                <a:r>
                  <a:rPr lang="en-US" sz="2000" dirty="0">
                    <a:latin typeface="Comic Sans MS" panose="030F0702030302020204" pitchFamily="66" charset="0"/>
                  </a:rPr>
                  <a:t>in hybrid system model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latin typeface="Comic Sans MS" panose="030F0702030302020204" pitchFamily="66" charset="0"/>
                  </a:rPr>
                  <a:t>Hybrid system model of neural network much simpler: no dynamics, only discrete updates</a:t>
                </a:r>
                <a:endParaRPr lang="en-US" sz="20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20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25F5D9F-FEB5-4B04-AC9F-418DF264D0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16024"/>
                <a:ext cx="8648700" cy="5260976"/>
              </a:xfrm>
              <a:blipFill rotWithShape="0">
                <a:blip r:embed="rId2"/>
                <a:stretch>
                  <a:fillRect l="-635" t="-579" r="-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4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3058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Approximating Sigmoid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id="{B06E2D2D-3921-46F4-B2C7-9BFC8F6DB2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6025"/>
                <a:ext cx="8229600" cy="491013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dirty="0">
                    <a:latin typeface="Comic Sans MS" panose="030F0702030302020204" pitchFamily="66" charset="0"/>
                  </a:rPr>
                  <a:t>To compute sigmoid TM, use Taylor’s Theorem</a:t>
                </a:r>
              </a:p>
              <a:p>
                <a:pPr marL="457200" lvl="1" indent="0">
                  <a:buNone/>
                </a:pPr>
                <a:endParaRPr lang="en-US" sz="200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latin typeface="Comic Sans MS" panose="030F0702030302020204" pitchFamily="66" charset="0"/>
                  </a:rPr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⁡{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endParaRPr lang="en-US" sz="2000" dirty="0">
                  <a:latin typeface="Comic Sans MS" panose="030F0702030302020204" pitchFamily="66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 is an interval bound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, computed using interval analysis</a:t>
                </a:r>
              </a:p>
              <a:p>
                <a:pPr lvl="2"/>
                <a:endParaRPr lang="en-US" sz="2000" dirty="0"/>
              </a:p>
              <a:p>
                <a:pPr lvl="2"/>
                <a:endParaRPr lang="en-US" sz="200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latin typeface="Comic Sans MS" panose="030F0702030302020204" pitchFamily="66" charset="0"/>
                  </a:rPr>
                  <a:t>Algorithm:</a:t>
                </a:r>
                <a:r>
                  <a:rPr lang="en-US" sz="2000" dirty="0">
                    <a:latin typeface="Comic Sans MS" panose="030F0702030302020204" pitchFamily="66" charset="0"/>
                  </a:rPr>
                  <a:t> For each neuron with weights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803275" lvl="1" indent="-457200">
                  <a:buFont typeface="+mj-lt"/>
                  <a:buAutoNum type="arabicPeriod"/>
                </a:pPr>
                <a:r>
                  <a:rPr lang="en-US" sz="2000" dirty="0">
                    <a:latin typeface="Comic Sans MS" panose="030F0702030302020204" pitchFamily="66" charset="0"/>
                  </a:rPr>
                  <a:t>Compute bounds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 using interval analysis</a:t>
                </a:r>
              </a:p>
              <a:p>
                <a:pPr marL="803275" lvl="1" indent="-457200">
                  <a:buFont typeface="+mj-lt"/>
                  <a:buAutoNum type="arabicPeriod"/>
                </a:pPr>
                <a:r>
                  <a:rPr lang="en-US" sz="2000" dirty="0">
                    <a:latin typeface="Comic Sans MS" panose="030F0702030302020204" pitchFamily="66" charset="0"/>
                  </a:rPr>
                  <a:t>Approximate sigmoid with a TM using Taylor’s Theorem</a:t>
                </a:r>
              </a:p>
              <a:p>
                <a:pPr marL="803275" lvl="1" indent="-457200">
                  <a:buFont typeface="+mj-lt"/>
                  <a:buAutoNum type="arabicPeriod"/>
                </a:pPr>
                <a:r>
                  <a:rPr lang="en-US" sz="2000" dirty="0">
                    <a:latin typeface="Comic Sans MS" panose="030F0702030302020204" pitchFamily="66" charset="0"/>
                  </a:rPr>
                  <a:t>Perform TM </a:t>
                </a:r>
                <a:r>
                  <a:rPr lang="en-US" sz="2000" dirty="0" smtClean="0">
                    <a:latin typeface="Comic Sans MS" panose="030F0702030302020204" pitchFamily="66" charset="0"/>
                  </a:rPr>
                  <a:t>update </a:t>
                </a:r>
                <a:r>
                  <a:rPr lang="en-US" sz="2000" dirty="0">
                    <a:latin typeface="Comic Sans MS" panose="030F0702030302020204" pitchFamily="66" charset="0"/>
                  </a:rPr>
                  <a:t>in Flow*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6E2D2D-3921-46F4-B2C7-9BFC8F6DB2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6025"/>
                <a:ext cx="8229600" cy="4910138"/>
              </a:xfrm>
              <a:blipFill rotWithShape="0">
                <a:blip r:embed="rId2"/>
                <a:stretch>
                  <a:fillRect l="-667" t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3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Deep Neural Networks: Enabling Technology for Modern AI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04799" y="1383581"/>
            <a:ext cx="8534401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Great success in image processing, language translation, games …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F7568A-3705-4381-9F85-4E276120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306728"/>
            <a:ext cx="2317955" cy="1304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296A95-574D-40B5-9592-F74F68F4A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971" y="2220633"/>
            <a:ext cx="2317956" cy="1476869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87035" y="4181103"/>
            <a:ext cx="8534401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Hence the temptation to use them in challenging control applications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F7A6AB-2D09-4CDD-9652-B3A688815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3" t="7177" r="16667" b="19505"/>
          <a:stretch/>
        </p:blipFill>
        <p:spPr>
          <a:xfrm>
            <a:off x="1504950" y="4876800"/>
            <a:ext cx="2628900" cy="1713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C01CD73-6388-4056-9102-14A1CD1FEB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00" t="16667" b="15000"/>
          <a:stretch/>
        </p:blipFill>
        <p:spPr>
          <a:xfrm>
            <a:off x="5181600" y="4996589"/>
            <a:ext cx="3505200" cy="14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Summary of Analysis Results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410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Both strategies are implemented in the tool </a:t>
            </a:r>
            <a:r>
              <a:rPr lang="en-US" sz="2000" dirty="0" err="1" smtClean="0">
                <a:latin typeface="Comic Sans MS" pitchFamily="66" charset="0"/>
              </a:rPr>
              <a:t>Verisig</a:t>
            </a:r>
            <a:r>
              <a:rPr lang="en-US" sz="2000" dirty="0" smtClean="0"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Case studies for experimental evaluation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Mountain car (standard benchmark in reinforcement learning)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Quadrotor with NN-based controller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F1/10 autonomous racing car controller</a:t>
            </a:r>
          </a:p>
          <a:p>
            <a:pPr>
              <a:buFont typeface="Wingdings" pitchFamily="2" charset="2"/>
              <a:buChar char="q"/>
            </a:pPr>
            <a:endParaRPr lang="en-US" sz="20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Scales to about 10 layers and 100 neurons per layer</a:t>
            </a:r>
          </a:p>
          <a:p>
            <a:pPr>
              <a:buFont typeface="Wingdings" pitchFamily="2" charset="2"/>
              <a:buChar char="q"/>
            </a:pPr>
            <a:endParaRPr lang="en-US" sz="2000" dirty="0">
              <a:latin typeface="Comic Sans MS" pitchFamily="66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05800" cy="71596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Mountain Car: Benchmark for Reinforcement Learning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5F9B4D8-0807-4BE3-BBE2-C5CE03CA8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Learn a controller to get an underpowered car up a hill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Need to go up left hill first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During training, try various actions and observe reward</a:t>
            </a:r>
          </a:p>
          <a:p>
            <a:pPr lvl="1"/>
            <a:endParaRPr lang="en-US" sz="2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Learning problem considered “solved” if average reward over 100 random trials is over 90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292805-2A6B-48E6-AB8E-067EC0B44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9" t="40520" r="57340" b="30614"/>
          <a:stretch/>
        </p:blipFill>
        <p:spPr>
          <a:xfrm>
            <a:off x="5804403" y="969204"/>
            <a:ext cx="2984908" cy="1632857"/>
          </a:xfrm>
          <a:prstGeom prst="rect">
            <a:avLst/>
          </a:prstGeom>
        </p:spPr>
      </p:pic>
      <p:sp>
        <p:nvSpPr>
          <p:cNvPr id="7" name="Right Bracket 6">
            <a:extLst>
              <a:ext uri="{FF2B5EF4-FFF2-40B4-BE49-F238E27FC236}">
                <a16:creationId xmlns="" xmlns:a16="http://schemas.microsoft.com/office/drawing/2014/main" id="{EF506702-E172-42D8-A2F0-1AF5445A8AC6}"/>
              </a:ext>
            </a:extLst>
          </p:cNvPr>
          <p:cNvSpPr/>
          <p:nvPr/>
        </p:nvSpPr>
        <p:spPr>
          <a:xfrm>
            <a:off x="7135616" y="2319447"/>
            <a:ext cx="45719" cy="284619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Bracket 7">
            <a:extLst>
              <a:ext uri="{FF2B5EF4-FFF2-40B4-BE49-F238E27FC236}">
                <a16:creationId xmlns="" xmlns:a16="http://schemas.microsoft.com/office/drawing/2014/main" id="{A0BF20FE-C551-4794-9A1A-5B736BA0BEA7}"/>
              </a:ext>
            </a:extLst>
          </p:cNvPr>
          <p:cNvSpPr/>
          <p:nvPr/>
        </p:nvSpPr>
        <p:spPr>
          <a:xfrm rot="10800000">
            <a:off x="6754616" y="2319447"/>
            <a:ext cx="45719" cy="284619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40B7E2-E99E-48CA-BB55-7E13B3BDE940}"/>
              </a:ext>
            </a:extLst>
          </p:cNvPr>
          <p:cNvSpPr txBox="1"/>
          <p:nvPr/>
        </p:nvSpPr>
        <p:spPr>
          <a:xfrm>
            <a:off x="3263090" y="238408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Initial condition chosen randomly from this range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1FDDFB6D-05A9-457E-8354-4B2375115164}"/>
              </a:ext>
            </a:extLst>
          </p:cNvPr>
          <p:cNvCxnSpPr>
            <a:cxnSpLocks/>
          </p:cNvCxnSpPr>
          <p:nvPr/>
        </p:nvCxnSpPr>
        <p:spPr>
          <a:xfrm flipV="1">
            <a:off x="6196988" y="2602061"/>
            <a:ext cx="434940" cy="1046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E3FC05-AC8A-4747-93F9-3E3271A61826}"/>
              </a:ext>
            </a:extLst>
          </p:cNvPr>
          <p:cNvSpPr txBox="1"/>
          <p:nvPr/>
        </p:nvSpPr>
        <p:spPr>
          <a:xfrm>
            <a:off x="6432211" y="265436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-0.6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E0D892-F793-4BD2-A18E-87FA48F6513D}"/>
              </a:ext>
            </a:extLst>
          </p:cNvPr>
          <p:cNvSpPr txBox="1"/>
          <p:nvPr/>
        </p:nvSpPr>
        <p:spPr>
          <a:xfrm>
            <a:off x="6959896" y="265436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-0.4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4638111-E437-4C27-8162-FCDE27825536}"/>
              </a:ext>
            </a:extLst>
          </p:cNvPr>
          <p:cNvSpPr txBox="1"/>
          <p:nvPr/>
        </p:nvSpPr>
        <p:spPr>
          <a:xfrm>
            <a:off x="1754268" y="6019800"/>
            <a:ext cx="5205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Can we verify this property for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all initial states?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610AFFAC-2571-4A45-827F-FBC628B3EEF5}"/>
                  </a:ext>
                </a:extLst>
              </p:cNvPr>
              <p:cNvSpPr txBox="1"/>
              <p:nvPr/>
            </p:nvSpPr>
            <p:spPr>
              <a:xfrm>
                <a:off x="485955" y="1676400"/>
                <a:ext cx="4464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+0.0015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−0.0025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10AFFAC-2571-4A45-827F-FBC628B3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55" y="1676400"/>
                <a:ext cx="4464364" cy="646331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Mountain Car Verification Results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D1CC467E-97D9-4FCE-8611-F5093AADD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6025"/>
            <a:ext cx="8229600" cy="49101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Trained 2-hidden-layer DNN with 16 neurons per layer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Inputs: position and velocity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Output: </a:t>
            </a:r>
            <a:r>
              <a:rPr lang="en-US" sz="2000" dirty="0" smtClean="0">
                <a:latin typeface="Comic Sans MS" panose="030F0702030302020204" pitchFamily="66" charset="0"/>
              </a:rPr>
              <a:t>thrust</a:t>
            </a:r>
          </a:p>
          <a:p>
            <a:pPr lvl="1"/>
            <a:endParaRPr lang="en-US" sz="2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Verified car goes up the hill with reward &gt;= 90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Divided the initial set into subsets and verified each one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Found </a:t>
            </a:r>
            <a:r>
              <a:rPr lang="en-US" sz="2000">
                <a:latin typeface="Comic Sans MS" panose="030F0702030302020204" pitchFamily="66" charset="0"/>
              </a:rPr>
              <a:t>a </a:t>
            </a:r>
            <a:r>
              <a:rPr lang="en-US" sz="2000" smtClean="0">
                <a:latin typeface="Comic Sans MS" panose="030F0702030302020204" pitchFamily="66" charset="0"/>
              </a:rPr>
              <a:t>counterexample </a:t>
            </a:r>
            <a:r>
              <a:rPr lang="en-US" sz="2000" dirty="0">
                <a:latin typeface="Comic Sans MS" panose="030F0702030302020204" pitchFamily="66" charset="0"/>
              </a:rPr>
              <a:t>for left-most set, [-0.6, -0.59</a:t>
            </a:r>
            <a:r>
              <a:rPr lang="en-US" sz="2000" dirty="0" smtClean="0">
                <a:latin typeface="Comic Sans MS" panose="030F0702030302020204" pitchFamily="66" charset="0"/>
              </a:rPr>
              <a:t>]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omic Sans MS" panose="030F0702030302020204" pitchFamily="66" charset="0"/>
              </a:rPr>
              <a:t>Direct encoding using Taylor models reduces verification time significantly</a:t>
            </a:r>
            <a:endParaRPr lang="en-US" sz="20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Scalability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0D82AEF-B620-4EEF-9F2C-B4EF14AF6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638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Trained DNNs of increasing size on the Mountain Car problem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Varied layers from 2 to 10 and neurons per layer from 16 to 128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Compare verification times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TM approach an order of magnitude faster!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C2785AC-C9C9-40FE-9EDD-25078F5C7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5" t="42177" r="10874" b="34004"/>
          <a:stretch/>
        </p:blipFill>
        <p:spPr>
          <a:xfrm>
            <a:off x="457200" y="3429000"/>
            <a:ext cx="8352468" cy="17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Verification of F1/10 Racing Car Controller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EA223E-D572-49AD-B09D-410923547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4" t="26095" r="34739" b="48980"/>
          <a:stretch/>
        </p:blipFill>
        <p:spPr>
          <a:xfrm>
            <a:off x="664234" y="3886200"/>
            <a:ext cx="3358401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E066D7-8ACA-49DB-BC7A-18558FEBA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186" y="2790023"/>
            <a:ext cx="3571875" cy="347078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0D82AEF-B620-4EEF-9F2C-B4EF14AF6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763000" cy="5638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omic Sans MS" panose="030F0702030302020204" pitchFamily="66" charset="0"/>
              </a:rPr>
              <a:t>NN </a:t>
            </a:r>
            <a:r>
              <a:rPr lang="en-US" sz="2000" dirty="0">
                <a:latin typeface="Comic Sans MS" panose="030F0702030302020204" pitchFamily="66" charset="0"/>
              </a:rPr>
              <a:t>controller </a:t>
            </a:r>
            <a:r>
              <a:rPr lang="en-US" sz="2000" dirty="0" smtClean="0">
                <a:latin typeface="Comic Sans MS" panose="030F0702030302020204" pitchFamily="66" charset="0"/>
              </a:rPr>
              <a:t>maps </a:t>
            </a:r>
            <a:r>
              <a:rPr lang="en-US" sz="2000" dirty="0">
                <a:latin typeface="Comic Sans MS" panose="030F0702030302020204" pitchFamily="66" charset="0"/>
              </a:rPr>
              <a:t>LiDAR measurements </a:t>
            </a:r>
            <a:r>
              <a:rPr lang="en-US" sz="2000" dirty="0" smtClean="0">
                <a:latin typeface="Comic Sans MS" panose="030F0702030302020204" pitchFamily="66" charset="0"/>
              </a:rPr>
              <a:t>to steering direction</a:t>
            </a:r>
            <a:endParaRPr lang="bg-BG" sz="2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Trained 2-hidden-layer DNN with 64 neurons per layer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Comic Sans MS" panose="030F0702030302020204" pitchFamily="66" charset="0"/>
              </a:rPr>
              <a:t>Verified car does not hit walls 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Verified controller deployed on car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70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Concluding Remarks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8" y="1219200"/>
            <a:ext cx="9142562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We are in the very early stages of developing tools for verifying safety of closed-loop control systems with NN controllers</a:t>
            </a:r>
          </a:p>
          <a:p>
            <a:pPr>
              <a:buFont typeface="Wingdings" pitchFamily="2" charset="2"/>
              <a:buChar char="q"/>
            </a:pPr>
            <a:endParaRPr lang="en-US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Comic Sans MS" pitchFamily="66" charset="0"/>
              </a:rPr>
              <a:t>All verification tools are not scalable, but some can find bugs in practice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     </a:t>
            </a:r>
            <a:endParaRPr lang="en-US" sz="20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>
                <a:latin typeface="Comic Sans MS" pitchFamily="66" charset="0"/>
              </a:rPr>
              <a:t>N</a:t>
            </a:r>
            <a:r>
              <a:rPr lang="en-US" sz="2000" dirty="0" smtClean="0">
                <a:latin typeface="Comic Sans MS" pitchFamily="66" charset="0"/>
              </a:rPr>
              <a:t>eural networks pose an intriguing challenge for verification:</a:t>
            </a:r>
          </a:p>
          <a:p>
            <a:pPr>
              <a:buFont typeface="Wingdings" pitchFamily="2" charset="2"/>
              <a:buChar char="q"/>
            </a:pPr>
            <a:endParaRPr lang="en-US" sz="2000" dirty="0">
              <a:latin typeface="Comic Sans MS" pitchFamily="66" charset="0"/>
            </a:endParaRP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A neural network does not have a modular structure!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omic Sans MS" pitchFamily="66" charset="0"/>
              </a:rPr>
              <a:t>Develop abstraction-based / compositional reasoning tools!</a:t>
            </a:r>
          </a:p>
          <a:p>
            <a:pPr marL="400050" lvl="1" indent="0">
              <a:buNone/>
            </a:pPr>
            <a:endParaRPr lang="en-US" sz="2000" dirty="0">
              <a:solidFill>
                <a:srgbClr val="C0000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Try out </a:t>
            </a:r>
            <a:r>
              <a:rPr lang="en-US" sz="2000" dirty="0" err="1" smtClean="0">
                <a:solidFill>
                  <a:srgbClr val="C00000"/>
                </a:solidFill>
                <a:latin typeface="Comic Sans MS" pitchFamily="66" charset="0"/>
              </a:rPr>
              <a:t>Verisig</a:t>
            </a:r>
            <a:r>
              <a:rPr lang="en-US" sz="2000" dirty="0" smtClean="0">
                <a:solidFill>
                  <a:srgbClr val="C00000"/>
                </a:solidFill>
                <a:latin typeface="Comic Sans MS" pitchFamily="66" charset="0"/>
              </a:rPr>
              <a:t> : https://github.com/verisig/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096000"/>
            <a:ext cx="1809750" cy="65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RECISE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17910"/>
            <a:ext cx="1812248" cy="4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12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Closed-loop Control Systems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CAB7DC2-9144-4723-BD31-8A83866D86A3}"/>
              </a:ext>
            </a:extLst>
          </p:cNvPr>
          <p:cNvSpPr/>
          <p:nvPr/>
        </p:nvSpPr>
        <p:spPr>
          <a:xfrm>
            <a:off x="3312790" y="1537055"/>
            <a:ext cx="1981200" cy="79932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Controller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A8CD7A-C260-40D8-B145-AC70BC8C9EA2}"/>
              </a:ext>
            </a:extLst>
          </p:cNvPr>
          <p:cNvSpPr/>
          <p:nvPr/>
        </p:nvSpPr>
        <p:spPr>
          <a:xfrm>
            <a:off x="3325489" y="2743200"/>
            <a:ext cx="1968501" cy="7294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" name="Connector: Elbow 19">
            <a:extLst>
              <a:ext uri="{FF2B5EF4-FFF2-40B4-BE49-F238E27FC236}">
                <a16:creationId xmlns="" xmlns:a16="http://schemas.microsoft.com/office/drawing/2014/main" id="{4457111E-01E4-4FA6-B09F-5EF95CB6C3D9}"/>
              </a:ext>
            </a:extLst>
          </p:cNvPr>
          <p:cNvCxnSpPr>
            <a:cxnSpLocks/>
            <a:stCxn id="9" idx="1"/>
            <a:endCxn id="6" idx="1"/>
          </p:cNvCxnSpPr>
          <p:nvPr/>
        </p:nvCxnSpPr>
        <p:spPr>
          <a:xfrm rot="10800000">
            <a:off x="3312791" y="1936719"/>
            <a:ext cx="12699" cy="1171200"/>
          </a:xfrm>
          <a:prstGeom prst="bentConnector3">
            <a:avLst>
              <a:gd name="adj1" fmla="val 708764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20">
            <a:extLst>
              <a:ext uri="{FF2B5EF4-FFF2-40B4-BE49-F238E27FC236}">
                <a16:creationId xmlns="" xmlns:a16="http://schemas.microsoft.com/office/drawing/2014/main" id="{79741DF0-6461-4A42-BEB2-DE4FAB190527}"/>
              </a:ext>
            </a:extLst>
          </p:cNvPr>
          <p:cNvCxnSpPr>
            <a:cxnSpLocks/>
            <a:stCxn id="6" idx="3"/>
            <a:endCxn id="9" idx="3"/>
          </p:cNvCxnSpPr>
          <p:nvPr/>
        </p:nvCxnSpPr>
        <p:spPr>
          <a:xfrm>
            <a:off x="5293990" y="1936719"/>
            <a:ext cx="12700" cy="1171200"/>
          </a:xfrm>
          <a:prstGeom prst="bentConnector3">
            <a:avLst>
              <a:gd name="adj1" fmla="val 66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0A54B7-C0DB-4F83-9012-5817662A4495}"/>
              </a:ext>
            </a:extLst>
          </p:cNvPr>
          <p:cNvSpPr txBox="1"/>
          <p:nvPr/>
        </p:nvSpPr>
        <p:spPr>
          <a:xfrm>
            <a:off x="3898249" y="2877086"/>
            <a:ext cx="82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Plant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C3BEBA8-CE80-4980-9AC5-1A2436A43148}"/>
              </a:ext>
            </a:extLst>
          </p:cNvPr>
          <p:cNvSpPr txBox="1"/>
          <p:nvPr/>
        </p:nvSpPr>
        <p:spPr>
          <a:xfrm>
            <a:off x="362270" y="2283837"/>
            <a:ext cx="206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Measurements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496518-3B5A-4949-8DF5-A46432508212}"/>
              </a:ext>
            </a:extLst>
          </p:cNvPr>
          <p:cNvSpPr txBox="1"/>
          <p:nvPr/>
        </p:nvSpPr>
        <p:spPr>
          <a:xfrm>
            <a:off x="6285203" y="2281535"/>
            <a:ext cx="1954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Control inputs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228600" y="4366203"/>
            <a:ext cx="8763000" cy="1805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When controller is implemented as a neural network, how to assure that the system is correct with respect to high-level requirements ? </a:t>
            </a:r>
          </a:p>
        </p:txBody>
      </p:sp>
    </p:spTree>
    <p:extLst>
      <p:ext uri="{BB962C8B-B14F-4D97-AF65-F5344CB8AC3E}">
        <p14:creationId xmlns:p14="http://schemas.microsoft.com/office/powerpoint/2010/main" val="3766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Neural Network Classification Famously Not Robust 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F61E7A-F392-4889-8D12-A1186951A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08" t="27692" r="10064" b="34564"/>
          <a:stretch/>
        </p:blipFill>
        <p:spPr>
          <a:xfrm>
            <a:off x="1676400" y="1524000"/>
            <a:ext cx="5924061" cy="2319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5A4DE75-9C9E-467C-9BDE-5183DED15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10" t="45949" r="26218" b="25128"/>
          <a:stretch/>
        </p:blipFill>
        <p:spPr>
          <a:xfrm>
            <a:off x="1828800" y="3843209"/>
            <a:ext cx="5126892" cy="2331908"/>
          </a:xfrm>
          <a:prstGeom prst="rect">
            <a:avLst/>
          </a:prstGeom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2787162" y="6019800"/>
            <a:ext cx="1447800" cy="60960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Prediction: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Stop sign 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379547" y="6021517"/>
            <a:ext cx="1627554" cy="60960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Prediction: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Speed Limit 45  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1905000" y="3157409"/>
            <a:ext cx="1447800" cy="60960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Prediction: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Panda (58%)  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4028830" y="3131560"/>
            <a:ext cx="1447800" cy="60960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dirty="0" smtClean="0">
                <a:latin typeface="Comic Sans MS" pitchFamily="66" charset="0"/>
              </a:rPr>
              <a:t>Noise</a:t>
            </a:r>
            <a:r>
              <a:rPr lang="en-US" sz="2000" dirty="0" smtClean="0">
                <a:latin typeface="Comic Sans MS" pitchFamily="66" charset="0"/>
              </a:rPr>
              <a:t>  </a:t>
            </a: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5867400" y="3069484"/>
            <a:ext cx="1600200" cy="635449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Prediction: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latin typeface="Comic Sans MS" pitchFamily="66" charset="0"/>
              </a:rPr>
              <a:t>Gibbon (99%)  </a:t>
            </a:r>
          </a:p>
        </p:txBody>
      </p:sp>
    </p:spTree>
    <p:extLst>
      <p:ext uri="{BB962C8B-B14F-4D97-AF65-F5344CB8AC3E}">
        <p14:creationId xmlns:p14="http://schemas.microsoft.com/office/powerpoint/2010/main" val="37575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</a:rPr>
              <a:t>Model Checking for Safe Autonomy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26655" y="2922338"/>
            <a:ext cx="2910474" cy="1295400"/>
          </a:xfrm>
          <a:prstGeom prst="rect">
            <a:avLst/>
          </a:prstGeom>
          <a:solidFill>
            <a:srgbClr val="FFCC99">
              <a:alpha val="58038"/>
            </a:srgb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2712723" y="3563452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2712723" y="4120910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6433957" y="3320156"/>
            <a:ext cx="500243" cy="0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V="1">
            <a:off x="6433957" y="3717975"/>
            <a:ext cx="468119" cy="2231"/>
          </a:xfrm>
          <a:prstGeom prst="line">
            <a:avLst/>
          </a:prstGeom>
          <a:noFill/>
          <a:ln w="3175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-13063" y="3320156"/>
            <a:ext cx="26839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/>
              <a:t>Plant / Environment</a:t>
            </a:r>
            <a:endParaRPr lang="en-US" sz="2400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0592" y="3860675"/>
            <a:ext cx="273299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/>
              <a:t>Logical Requirement</a:t>
            </a:r>
            <a:endParaRPr lang="en-US" sz="2400" dirty="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944821" y="3023000"/>
            <a:ext cx="59445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B050"/>
                </a:solidFill>
              </a:rPr>
              <a:t>yes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902076" y="3489374"/>
            <a:ext cx="220701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CC0000"/>
                </a:solidFill>
              </a:rPr>
              <a:t>counterexample</a:t>
            </a:r>
            <a:endParaRPr lang="en-US" sz="2400" dirty="0">
              <a:solidFill>
                <a:srgbClr val="CC0000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389129" y="2922338"/>
            <a:ext cx="3276600" cy="12573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hlink"/>
                </a:solidFill>
              </a:rPr>
              <a:t>Model Checker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2688455" y="3051879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16129" y="2773363"/>
            <a:ext cx="143840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 smtClean="0"/>
              <a:t>Controller</a:t>
            </a:r>
            <a:endParaRPr lang="en-US" sz="2400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4038600" y="4755360"/>
            <a:ext cx="4114800" cy="2019300"/>
          </a:xfrm>
          <a:prstGeom prst="wedgeRoundRectCallout">
            <a:avLst>
              <a:gd name="adj1" fmla="val -90620"/>
              <a:gd name="adj2" fmla="val -10335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821898"/>
            <a:ext cx="3200400" cy="1800225"/>
          </a:xfrm>
          <a:prstGeom prst="rect">
            <a:avLst/>
          </a:prstGeom>
        </p:spPr>
      </p:pic>
      <p:sp>
        <p:nvSpPr>
          <p:cNvPr id="33" name="Rounded Rectangular Callout 32"/>
          <p:cNvSpPr/>
          <p:nvPr/>
        </p:nvSpPr>
        <p:spPr>
          <a:xfrm>
            <a:off x="5100517" y="856383"/>
            <a:ext cx="3662483" cy="1884859"/>
          </a:xfrm>
          <a:prstGeom prst="wedgeRoundRectCallout">
            <a:avLst>
              <a:gd name="adj1" fmla="val -133338"/>
              <a:gd name="adj2" fmla="val 6096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21F991C-EA46-4109-B4FF-1545E3BEE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207" y="856384"/>
            <a:ext cx="3122793" cy="1564200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381000" y="4755360"/>
            <a:ext cx="2667000" cy="712629"/>
          </a:xfrm>
          <a:prstGeom prst="wedgeRoundRectCallout">
            <a:avLst>
              <a:gd name="adj1" fmla="val -31656"/>
              <a:gd name="adj2" fmla="val -11360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1555" y="4869048"/>
            <a:ext cx="261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Set </a:t>
            </a:r>
            <a:r>
              <a:rPr lang="en-US" sz="2400" dirty="0" smtClean="0">
                <a:latin typeface="Symbol" panose="05050102010706020507" pitchFamily="18" charset="2"/>
              </a:rPr>
              <a:t>j</a:t>
            </a:r>
            <a:r>
              <a:rPr lang="en-US" sz="2400" dirty="0" smtClean="0"/>
              <a:t> of safe states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91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/>
      <p:bldP spid="26" grpId="0"/>
      <p:bldP spid="31" grpId="0" animBg="1"/>
      <p:bldP spid="33" grpId="0" animBg="1"/>
      <p:bldP spid="3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Talk Outline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F1/10 Autonomous Racing Car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N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eural-network-based controller: why and how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Setting up the verification problem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Reduction to verification of hybrid systems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Verisig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 A model checker for hybrid systems with NN controllers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Conclusions</a:t>
            </a: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 collaboration with: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Taylor Carpenter, </a:t>
            </a:r>
            <a:r>
              <a:rPr lang="en-US" sz="20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Radoslav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Ivanov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Insup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Lee, George Pappas, Jim Weimer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https://github.com/verisig/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793014"/>
            <a:ext cx="1445116" cy="740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2916" y="5932493"/>
            <a:ext cx="2654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Assured Autonomy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837570"/>
            <a:ext cx="1809750" cy="65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65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F1/10 Autonomous Racing Car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" y="1295400"/>
            <a:ext cx="3204192" cy="2454275"/>
          </a:xfr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42093" y="4176713"/>
            <a:ext cx="8268507" cy="214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Initiated by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	       </a:t>
            </a:r>
            <a:r>
              <a:rPr lang="en-US" sz="2000" dirty="0" err="1" smtClean="0">
                <a:latin typeface="Comic Sans MS" pitchFamily="66" charset="0"/>
              </a:rPr>
              <a:t>Madhur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Behl</a:t>
            </a:r>
            <a:r>
              <a:rPr lang="en-US" sz="2000" dirty="0" smtClean="0">
                <a:latin typeface="Comic Sans MS" pitchFamily="66" charset="0"/>
              </a:rPr>
              <a:t> (University of Virginia)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endParaRPr lang="en-US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Rahul </a:t>
            </a:r>
            <a:r>
              <a:rPr lang="en-US" sz="2000" dirty="0" err="1" smtClean="0">
                <a:latin typeface="Comic Sans MS" pitchFamily="66" charset="0"/>
              </a:rPr>
              <a:t>Mangharam</a:t>
            </a:r>
            <a:r>
              <a:rPr lang="en-US" sz="2000" dirty="0" smtClean="0">
                <a:latin typeface="Comic Sans MS" pitchFamily="66" charset="0"/>
              </a:rPr>
              <a:t> (University of Pennsylvania) </a:t>
            </a:r>
            <a:endParaRPr lang="en-US" sz="2000" dirty="0" smtClean="0">
              <a:latin typeface="Symbol" panose="05050102010706020507" pitchFamily="18" charset="2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962400" y="1524000"/>
            <a:ext cx="5105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Platform for autonomous system design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See f1tenth.org</a:t>
            </a:r>
          </a:p>
          <a:p>
            <a:pPr marL="0" indent="0">
              <a:buNone/>
            </a:pPr>
            <a:endParaRPr lang="en-US" sz="2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itchFamily="66" charset="0"/>
              </a:rPr>
              <a:t>Competitions at </a:t>
            </a:r>
            <a:r>
              <a:rPr lang="en-US" sz="2000" dirty="0" err="1" smtClean="0">
                <a:latin typeface="Comic Sans MS" pitchFamily="66" charset="0"/>
              </a:rPr>
              <a:t>CPSWeek</a:t>
            </a:r>
            <a:r>
              <a:rPr lang="en-US" sz="2000" dirty="0" smtClean="0">
                <a:latin typeface="Comic Sans MS" pitchFamily="66" charset="0"/>
              </a:rPr>
              <a:t> and </a:t>
            </a:r>
            <a:r>
              <a:rPr lang="en-US" sz="2000" dirty="0" err="1" smtClean="0">
                <a:latin typeface="Comic Sans MS" pitchFamily="66" charset="0"/>
              </a:rPr>
              <a:t>ESWeek</a:t>
            </a:r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019905"/>
            <a:ext cx="1219200" cy="144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04" y="4021931"/>
            <a:ext cx="15017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F1/10 Car in Action</a:t>
            </a:r>
            <a:endParaRPr lang="en-US" sz="2800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28883</TotalTime>
  <Words>1572</Words>
  <Application>Microsoft Office PowerPoint</Application>
  <PresentationFormat>On-screen Show (4:3)</PresentationFormat>
  <Paragraphs>393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 Math</vt:lpstr>
      <vt:lpstr>Comic Sans MS</vt:lpstr>
      <vt:lpstr>Gulim</vt:lpstr>
      <vt:lpstr>Symbol</vt:lpstr>
      <vt:lpstr>Times New Roman</vt:lpstr>
      <vt:lpstr>Wingdings</vt:lpstr>
      <vt:lpstr>Office Theme</vt:lpstr>
      <vt:lpstr>Default Design</vt:lpstr>
      <vt:lpstr>1_Default Design</vt:lpstr>
      <vt:lpstr>PowerPoint Presentation</vt:lpstr>
      <vt:lpstr>Formal Verification in Practice</vt:lpstr>
      <vt:lpstr>Deep Neural Networks: Enabling Technology for Modern AI</vt:lpstr>
      <vt:lpstr>Closed-loop Control Systems</vt:lpstr>
      <vt:lpstr>Neural Network Classification Famously Not Robust !</vt:lpstr>
      <vt:lpstr>Model Checking for Safe Autonomy</vt:lpstr>
      <vt:lpstr>Talk Outline</vt:lpstr>
      <vt:lpstr>F1/10 Autonomous Racing Car</vt:lpstr>
      <vt:lpstr>F1/10 Car in Action</vt:lpstr>
      <vt:lpstr>Model-based Control Design</vt:lpstr>
      <vt:lpstr>Control Design Problem</vt:lpstr>
      <vt:lpstr>Learning for Control</vt:lpstr>
      <vt:lpstr>What is a Neural Network ?</vt:lpstr>
      <vt:lpstr>Neural Network Based Controller for F1/10 Car</vt:lpstr>
      <vt:lpstr>Training Neural Network </vt:lpstr>
      <vt:lpstr>Why Verification ? </vt:lpstr>
      <vt:lpstr>Verifying Safety </vt:lpstr>
      <vt:lpstr>Model Checking for Safe Autonomy</vt:lpstr>
      <vt:lpstr>PowerPoint Presentation</vt:lpstr>
      <vt:lpstr>Safety Verification</vt:lpstr>
      <vt:lpstr>Proving Safety via Compositional Reasoning</vt:lpstr>
      <vt:lpstr>Proving Safety via Reach Set Computation</vt:lpstr>
      <vt:lpstr>Reach Set Computation</vt:lpstr>
      <vt:lpstr>Verisig Verification Methodology</vt:lpstr>
      <vt:lpstr>Verisig Verification Methodology</vt:lpstr>
      <vt:lpstr>Verisig Verification Tool</vt:lpstr>
      <vt:lpstr>Illustrative Transformation</vt:lpstr>
      <vt:lpstr>Taylor Models for Approximations</vt:lpstr>
      <vt:lpstr>Approximating Sigmoid</vt:lpstr>
      <vt:lpstr>Summary of Analysis Results</vt:lpstr>
      <vt:lpstr>Mountain Car: Benchmark for Reinforcement Learning</vt:lpstr>
      <vt:lpstr>Mountain Car Verification Results</vt:lpstr>
      <vt:lpstr>Scalability</vt:lpstr>
      <vt:lpstr>Verification of F1/10 Racing Car Controller</vt:lpstr>
      <vt:lpstr>Concluding Remarks</vt:lpstr>
    </vt:vector>
  </TitlesOfParts>
  <Company>University of Pennsylvania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</dc:title>
  <dc:creator>alur</dc:creator>
  <cp:lastModifiedBy>Rajeev</cp:lastModifiedBy>
  <cp:revision>302</cp:revision>
  <dcterms:created xsi:type="dcterms:W3CDTF">2014-01-14T17:55:37Z</dcterms:created>
  <dcterms:modified xsi:type="dcterms:W3CDTF">2020-09-23T19:49:44Z</dcterms:modified>
</cp:coreProperties>
</file>