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Layouts/slideLayout6.xml" ContentType="application/vnd.openxmlformats-officedocument.presentationml.slideLayout+xml"/>
  <Override PartName="/ppt/slides/slide25.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27.xml" ContentType="application/vnd.openxmlformats-officedocument.presentationml.notesSlide+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34.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32.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charts/chart3.xml" ContentType="application/vnd.openxmlformats-officedocument.drawingml.chart+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charts/chart1.xml" ContentType="application/vnd.openxmlformats-officedocument.drawingml.chart+xml"/>
  <Default Extension="wmv" ContentType="video/x-ms-wmv"/>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Override PartName="/ppt/notesSlides/notesSlide28.xml" ContentType="application/vnd.openxmlformats-officedocument.presentationml.notesSlide+xml"/>
  <Override PartName="/ppt/notesSlides/notesSlide37.xml" ContentType="application/vnd.openxmlformats-officedocument.presentationml.notesSl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ppt/notesSlides/notesSlide3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slideLayouts/slideLayout10.xml" ContentType="application/vnd.openxmlformats-officedocument.presentationml.slideLayout+xml"/>
  <Default Extension="gif" ContentType="image/gif"/>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slides/slide49.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ppt/charts/chart2.xml" ContentType="application/vnd.openxmlformats-officedocument.drawingml.chart+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notesSlides/notesSlide18.xml" ContentType="application/vnd.openxmlformats-officedocument.presentationml.notesSlide+xml"/>
  <Override PartName="/ppt/notesSlides/notesSlide36.xml" ContentType="application/vnd.openxmlformats-officedocument.presentationml.notes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notesSlides/notesSlide25.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1"/>
  </p:notesMasterIdLst>
  <p:handoutMasterIdLst>
    <p:handoutMasterId r:id="rId52"/>
  </p:handoutMasterIdLst>
  <p:sldIdLst>
    <p:sldId id="330" r:id="rId2"/>
    <p:sldId id="662" r:id="rId3"/>
    <p:sldId id="689" r:id="rId4"/>
    <p:sldId id="633" r:id="rId5"/>
    <p:sldId id="690" r:id="rId6"/>
    <p:sldId id="691" r:id="rId7"/>
    <p:sldId id="680" r:id="rId8"/>
    <p:sldId id="693" r:id="rId9"/>
    <p:sldId id="692" r:id="rId10"/>
    <p:sldId id="694" r:id="rId11"/>
    <p:sldId id="695" r:id="rId12"/>
    <p:sldId id="696" r:id="rId13"/>
    <p:sldId id="681" r:id="rId14"/>
    <p:sldId id="665" r:id="rId15"/>
    <p:sldId id="683" r:id="rId16"/>
    <p:sldId id="684" r:id="rId17"/>
    <p:sldId id="661" r:id="rId18"/>
    <p:sldId id="698" r:id="rId19"/>
    <p:sldId id="697" r:id="rId20"/>
    <p:sldId id="687" r:id="rId21"/>
    <p:sldId id="699" r:id="rId22"/>
    <p:sldId id="700" r:id="rId23"/>
    <p:sldId id="701" r:id="rId24"/>
    <p:sldId id="702" r:id="rId25"/>
    <p:sldId id="703" r:id="rId26"/>
    <p:sldId id="704" r:id="rId27"/>
    <p:sldId id="705" r:id="rId28"/>
    <p:sldId id="706" r:id="rId29"/>
    <p:sldId id="707" r:id="rId30"/>
    <p:sldId id="708" r:id="rId31"/>
    <p:sldId id="709" r:id="rId32"/>
    <p:sldId id="711" r:id="rId33"/>
    <p:sldId id="712" r:id="rId34"/>
    <p:sldId id="713" r:id="rId35"/>
    <p:sldId id="710" r:id="rId36"/>
    <p:sldId id="714" r:id="rId37"/>
    <p:sldId id="723" r:id="rId38"/>
    <p:sldId id="724" r:id="rId39"/>
    <p:sldId id="731" r:id="rId40"/>
    <p:sldId id="732" r:id="rId41"/>
    <p:sldId id="718" r:id="rId42"/>
    <p:sldId id="733" r:id="rId43"/>
    <p:sldId id="734" r:id="rId44"/>
    <p:sldId id="735" r:id="rId45"/>
    <p:sldId id="719" r:id="rId46"/>
    <p:sldId id="722" r:id="rId47"/>
    <p:sldId id="716" r:id="rId48"/>
    <p:sldId id="720" r:id="rId49"/>
    <p:sldId id="721" r:id="rId50"/>
  </p:sldIdLst>
  <p:sldSz cx="9144000" cy="6858000" type="screen4x3"/>
  <p:notesSz cx="7315200" cy="9601200"/>
  <p:defaultTextStyle>
    <a:defPPr>
      <a:defRPr lang="en-US"/>
    </a:defPPr>
    <a:lvl1pPr algn="l" rtl="0" fontAlgn="base">
      <a:spcBef>
        <a:spcPct val="0"/>
      </a:spcBef>
      <a:spcAft>
        <a:spcPct val="0"/>
      </a:spcAft>
      <a:defRPr sz="1000" b="1" kern="1200">
        <a:solidFill>
          <a:schemeClr val="accent2"/>
        </a:solidFill>
        <a:latin typeface="Comic Sans MS" pitchFamily="66" charset="0"/>
        <a:ea typeface="+mn-ea"/>
        <a:cs typeface="+mn-cs"/>
      </a:defRPr>
    </a:lvl1pPr>
    <a:lvl2pPr marL="457200" algn="l" rtl="0" fontAlgn="base">
      <a:spcBef>
        <a:spcPct val="0"/>
      </a:spcBef>
      <a:spcAft>
        <a:spcPct val="0"/>
      </a:spcAft>
      <a:defRPr sz="1000" b="1" kern="1200">
        <a:solidFill>
          <a:schemeClr val="accent2"/>
        </a:solidFill>
        <a:latin typeface="Comic Sans MS" pitchFamily="66" charset="0"/>
        <a:ea typeface="+mn-ea"/>
        <a:cs typeface="+mn-cs"/>
      </a:defRPr>
    </a:lvl2pPr>
    <a:lvl3pPr marL="914400" algn="l" rtl="0" fontAlgn="base">
      <a:spcBef>
        <a:spcPct val="0"/>
      </a:spcBef>
      <a:spcAft>
        <a:spcPct val="0"/>
      </a:spcAft>
      <a:defRPr sz="1000" b="1" kern="1200">
        <a:solidFill>
          <a:schemeClr val="accent2"/>
        </a:solidFill>
        <a:latin typeface="Comic Sans MS" pitchFamily="66" charset="0"/>
        <a:ea typeface="+mn-ea"/>
        <a:cs typeface="+mn-cs"/>
      </a:defRPr>
    </a:lvl3pPr>
    <a:lvl4pPr marL="1371600" algn="l" rtl="0" fontAlgn="base">
      <a:spcBef>
        <a:spcPct val="0"/>
      </a:spcBef>
      <a:spcAft>
        <a:spcPct val="0"/>
      </a:spcAft>
      <a:defRPr sz="1000" b="1" kern="1200">
        <a:solidFill>
          <a:schemeClr val="accent2"/>
        </a:solidFill>
        <a:latin typeface="Comic Sans MS" pitchFamily="66" charset="0"/>
        <a:ea typeface="+mn-ea"/>
        <a:cs typeface="+mn-cs"/>
      </a:defRPr>
    </a:lvl4pPr>
    <a:lvl5pPr marL="1828800" algn="l" rtl="0" fontAlgn="base">
      <a:spcBef>
        <a:spcPct val="0"/>
      </a:spcBef>
      <a:spcAft>
        <a:spcPct val="0"/>
      </a:spcAft>
      <a:defRPr sz="1000" b="1" kern="1200">
        <a:solidFill>
          <a:schemeClr val="accent2"/>
        </a:solidFill>
        <a:latin typeface="Comic Sans MS" pitchFamily="66" charset="0"/>
        <a:ea typeface="+mn-ea"/>
        <a:cs typeface="+mn-cs"/>
      </a:defRPr>
    </a:lvl5pPr>
    <a:lvl6pPr marL="2286000" algn="l" defTabSz="914400" rtl="0" eaLnBrk="1" latinLnBrk="0" hangingPunct="1">
      <a:defRPr sz="1000" b="1" kern="1200">
        <a:solidFill>
          <a:schemeClr val="accent2"/>
        </a:solidFill>
        <a:latin typeface="Comic Sans MS" pitchFamily="66" charset="0"/>
        <a:ea typeface="+mn-ea"/>
        <a:cs typeface="+mn-cs"/>
      </a:defRPr>
    </a:lvl6pPr>
    <a:lvl7pPr marL="2743200" algn="l" defTabSz="914400" rtl="0" eaLnBrk="1" latinLnBrk="0" hangingPunct="1">
      <a:defRPr sz="1000" b="1" kern="1200">
        <a:solidFill>
          <a:schemeClr val="accent2"/>
        </a:solidFill>
        <a:latin typeface="Comic Sans MS" pitchFamily="66" charset="0"/>
        <a:ea typeface="+mn-ea"/>
        <a:cs typeface="+mn-cs"/>
      </a:defRPr>
    </a:lvl7pPr>
    <a:lvl8pPr marL="3200400" algn="l" defTabSz="914400" rtl="0" eaLnBrk="1" latinLnBrk="0" hangingPunct="1">
      <a:defRPr sz="1000" b="1" kern="1200">
        <a:solidFill>
          <a:schemeClr val="accent2"/>
        </a:solidFill>
        <a:latin typeface="Comic Sans MS" pitchFamily="66" charset="0"/>
        <a:ea typeface="+mn-ea"/>
        <a:cs typeface="+mn-cs"/>
      </a:defRPr>
    </a:lvl8pPr>
    <a:lvl9pPr marL="3657600" algn="l" defTabSz="914400" rtl="0" eaLnBrk="1" latinLnBrk="0" hangingPunct="1">
      <a:defRPr sz="1000" b="1" kern="1200">
        <a:solidFill>
          <a:schemeClr val="accent2"/>
        </a:solidFill>
        <a:latin typeface="Comic Sans MS" pitchFamily="66"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FF0000"/>
    <a:srgbClr val="336600"/>
    <a:srgbClr val="CCFFFF"/>
    <a:srgbClr val="FFFFCC"/>
    <a:srgbClr val="CCCCFF"/>
    <a:srgbClr val="FFCCFF"/>
    <a:srgbClr val="003300"/>
    <a:srgbClr val="FFFF66"/>
    <a:srgbClr val="CCECFF"/>
    <a:srgbClr val="0066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588" autoAdjust="0"/>
    <p:restoredTop sz="85563" autoAdjust="0"/>
  </p:normalViewPr>
  <p:slideViewPr>
    <p:cSldViewPr>
      <p:cViewPr varScale="1">
        <p:scale>
          <a:sx n="133" d="100"/>
          <a:sy n="133" d="100"/>
        </p:scale>
        <p:origin x="-402" y="-90"/>
      </p:cViewPr>
      <p:guideLst>
        <p:guide orient="horz" pos="2160"/>
        <p:guide pos="2880"/>
      </p:guideLst>
    </p:cSldViewPr>
  </p:slideViewPr>
  <p:outlineViewPr>
    <p:cViewPr>
      <p:scale>
        <a:sx n="33" d="100"/>
        <a:sy n="33" d="100"/>
      </p:scale>
      <p:origin x="0" y="0"/>
    </p:cViewPr>
    <p:sldLst>
      <p:sld r:id="rId1" collapse="1"/>
      <p:sld r:id="rId2" collapse="1"/>
      <p:sld r:id="rId3" collapse="1"/>
      <p:sld r:id="rId4" collapse="1"/>
      <p:sld r:id="rId5" collapse="1"/>
      <p:sld r:id="rId6" collapse="1"/>
      <p:sld r:id="rId7" collapse="1"/>
      <p:sld r:id="rId8" collapse="1"/>
      <p:sld r:id="rId9" collapse="1"/>
      <p:sld r:id="rId10" collapse="1"/>
      <p:sld r:id="rId11" collapse="1"/>
      <p:sld r:id="rId12" collapse="1"/>
      <p:sld r:id="rId13" collapse="1"/>
      <p:sld r:id="rId14" collapse="1"/>
      <p:sld r:id="rId15" collapse="1"/>
      <p:sld r:id="rId16" collapse="1"/>
      <p:sld r:id="rId17" collapse="1"/>
      <p:sld r:id="rId18" collapse="1"/>
      <p:sld r:id="rId19" collapse="1"/>
      <p:sld r:id="rId20" collapse="1"/>
      <p:sld r:id="rId21" collapse="1"/>
      <p:sld r:id="rId22" collapse="1"/>
      <p:sld r:id="rId23" collapse="1"/>
      <p:sld r:id="rId24" collapse="1"/>
      <p:sld r:id="rId25" collapse="1"/>
      <p:sld r:id="rId26" collapse="1"/>
      <p:sld r:id="rId27" collapse="1"/>
      <p:sld r:id="rId28" collapse="1"/>
      <p:sld r:id="rId29" collapse="1"/>
    </p:sldLst>
  </p:outlin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notesMaster" Target="notesMasters/notesMaster1.xml"/><Relationship Id="rId3" Type="http://schemas.openxmlformats.org/officeDocument/2006/relationships/slide" Target="slides/slide2.xml"/></Relationships>
</file>

<file path=ppt/_rels/viewProps.xml.rels><?xml version="1.0" encoding="UTF-8" standalone="yes"?>
<Relationships xmlns="http://schemas.openxmlformats.org/package/2006/relationships"><Relationship Id="rId8" Type="http://schemas.openxmlformats.org/officeDocument/2006/relationships/slide" Target="slides/slide26.xml"/><Relationship Id="rId13" Type="http://schemas.openxmlformats.org/officeDocument/2006/relationships/slide" Target="slides/slide32.xml"/><Relationship Id="rId18" Type="http://schemas.openxmlformats.org/officeDocument/2006/relationships/slide" Target="slides/slide37.xml"/><Relationship Id="rId26" Type="http://schemas.openxmlformats.org/officeDocument/2006/relationships/slide" Target="slides/slide45.xml"/><Relationship Id="rId3" Type="http://schemas.openxmlformats.org/officeDocument/2006/relationships/slide" Target="slides/slide21.xml"/><Relationship Id="rId21" Type="http://schemas.openxmlformats.org/officeDocument/2006/relationships/slide" Target="slides/slide40.xml"/><Relationship Id="rId7" Type="http://schemas.openxmlformats.org/officeDocument/2006/relationships/slide" Target="slides/slide25.xml"/><Relationship Id="rId12" Type="http://schemas.openxmlformats.org/officeDocument/2006/relationships/slide" Target="slides/slide31.xml"/><Relationship Id="rId17" Type="http://schemas.openxmlformats.org/officeDocument/2006/relationships/slide" Target="slides/slide36.xml"/><Relationship Id="rId25" Type="http://schemas.openxmlformats.org/officeDocument/2006/relationships/slide" Target="slides/slide44.xml"/><Relationship Id="rId2" Type="http://schemas.openxmlformats.org/officeDocument/2006/relationships/slide" Target="slides/slide19.xml"/><Relationship Id="rId16" Type="http://schemas.openxmlformats.org/officeDocument/2006/relationships/slide" Target="slides/slide35.xml"/><Relationship Id="rId20" Type="http://schemas.openxmlformats.org/officeDocument/2006/relationships/slide" Target="slides/slide39.xml"/><Relationship Id="rId29" Type="http://schemas.openxmlformats.org/officeDocument/2006/relationships/slide" Target="slides/slide48.xml"/><Relationship Id="rId1" Type="http://schemas.openxmlformats.org/officeDocument/2006/relationships/slide" Target="slides/slide11.xml"/><Relationship Id="rId6" Type="http://schemas.openxmlformats.org/officeDocument/2006/relationships/slide" Target="slides/slide24.xml"/><Relationship Id="rId11" Type="http://schemas.openxmlformats.org/officeDocument/2006/relationships/slide" Target="slides/slide29.xml"/><Relationship Id="rId24" Type="http://schemas.openxmlformats.org/officeDocument/2006/relationships/slide" Target="slides/slide43.xml"/><Relationship Id="rId5" Type="http://schemas.openxmlformats.org/officeDocument/2006/relationships/slide" Target="slides/slide23.xml"/><Relationship Id="rId15" Type="http://schemas.openxmlformats.org/officeDocument/2006/relationships/slide" Target="slides/slide34.xml"/><Relationship Id="rId23" Type="http://schemas.openxmlformats.org/officeDocument/2006/relationships/slide" Target="slides/slide42.xml"/><Relationship Id="rId28" Type="http://schemas.openxmlformats.org/officeDocument/2006/relationships/slide" Target="slides/slide47.xml"/><Relationship Id="rId10" Type="http://schemas.openxmlformats.org/officeDocument/2006/relationships/slide" Target="slides/slide28.xml"/><Relationship Id="rId19" Type="http://schemas.openxmlformats.org/officeDocument/2006/relationships/slide" Target="slides/slide38.xml"/><Relationship Id="rId4" Type="http://schemas.openxmlformats.org/officeDocument/2006/relationships/slide" Target="slides/slide22.xml"/><Relationship Id="rId9" Type="http://schemas.openxmlformats.org/officeDocument/2006/relationships/slide" Target="slides/slide27.xml"/><Relationship Id="rId14" Type="http://schemas.openxmlformats.org/officeDocument/2006/relationships/slide" Target="slides/slide33.xml"/><Relationship Id="rId22" Type="http://schemas.openxmlformats.org/officeDocument/2006/relationships/slide" Target="slides/slide41.xml"/><Relationship Id="rId27" Type="http://schemas.openxmlformats.org/officeDocument/2006/relationships/slide" Target="slides/slide46.xml"/></Relationships>
</file>

<file path=ppt/charts/_rels/chart1.xml.rels><?xml version="1.0" encoding="UTF-8" standalone="yes"?>
<Relationships xmlns="http://schemas.openxmlformats.org/package/2006/relationships"><Relationship Id="rId1" Type="http://schemas.openxmlformats.org/officeDocument/2006/relationships/oleObject" Target="file:///C:\Users\alur\AppData\Local\Temp\paperDataConsolidated-1.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C:\Users\alur\AppData\Local\Temp\paperDataConsolidated-1.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C:\Users\alur\AppData\Local\Temp\paperDataConsolidated-1.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lang val="en-US"/>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a:t>Relative Performance</a:t>
            </a:r>
            <a:r>
              <a:rPr lang="en-US" baseline="0"/>
              <a:t> of  Integer Benchmarks</a:t>
            </a:r>
            <a:endParaRPr lang="en-US"/>
          </a:p>
        </c:rich>
      </c:tx>
      <c:layout/>
      <c:spPr>
        <a:noFill/>
        <a:ln>
          <a:noFill/>
        </a:ln>
        <a:effectLst/>
      </c:spPr>
    </c:title>
    <c:plotArea>
      <c:layout/>
      <c:barChart>
        <c:barDir val="col"/>
        <c:grouping val="clustered"/>
        <c:ser>
          <c:idx val="1"/>
          <c:order val="0"/>
          <c:tx>
            <c:strRef>
              <c:f>Summary!$V$4</c:f>
              <c:strCache>
                <c:ptCount val="1"/>
                <c:pt idx="0">
                  <c:v>Enumerative</c:v>
                </c:pt>
              </c:strCache>
            </c:strRef>
          </c:tx>
          <c:spPr>
            <a:solidFill>
              <a:schemeClr val="accent2"/>
            </a:solidFill>
            <a:ln>
              <a:noFill/>
            </a:ln>
            <a:effectLst/>
          </c:spPr>
          <c:cat>
            <c:strRef>
              <c:f>Summary!$A$5:$A$10</c:f>
              <c:strCache>
                <c:ptCount val="6"/>
                <c:pt idx="0">
                  <c:v>array_search_2.sl</c:v>
                </c:pt>
                <c:pt idx="1">
                  <c:v>array_search_3.sl</c:v>
                </c:pt>
                <c:pt idx="2">
                  <c:v>array_search_4.sl</c:v>
                </c:pt>
                <c:pt idx="3">
                  <c:v>array_search_5.sl</c:v>
                </c:pt>
                <c:pt idx="4">
                  <c:v>max2.sl</c:v>
                </c:pt>
                <c:pt idx="5">
                  <c:v>max3.sl</c:v>
                </c:pt>
              </c:strCache>
            </c:strRef>
          </c:cat>
          <c:val>
            <c:numRef>
              <c:f>Summary!$V$5:$V$10</c:f>
              <c:numCache>
                <c:formatCode>General</c:formatCode>
                <c:ptCount val="6"/>
                <c:pt idx="0">
                  <c:v>0.1</c:v>
                </c:pt>
                <c:pt idx="1">
                  <c:v>1</c:v>
                </c:pt>
                <c:pt idx="2">
                  <c:v>300</c:v>
                </c:pt>
                <c:pt idx="3">
                  <c:v>1000</c:v>
                </c:pt>
                <c:pt idx="4">
                  <c:v>0.1</c:v>
                </c:pt>
                <c:pt idx="5">
                  <c:v>300</c:v>
                </c:pt>
              </c:numCache>
            </c:numRef>
          </c:val>
        </c:ser>
        <c:ser>
          <c:idx val="0"/>
          <c:order val="1"/>
          <c:tx>
            <c:strRef>
              <c:f>Summary!$U$4</c:f>
              <c:strCache>
                <c:ptCount val="1"/>
                <c:pt idx="0">
                  <c:v>Stochastic (median)</c:v>
                </c:pt>
              </c:strCache>
            </c:strRef>
          </c:tx>
          <c:spPr>
            <a:solidFill>
              <a:srgbClr val="FFC000"/>
            </a:solidFill>
            <a:ln>
              <a:noFill/>
            </a:ln>
            <a:effectLst/>
          </c:spPr>
          <c:cat>
            <c:strRef>
              <c:f>Summary!$A$5:$A$10</c:f>
              <c:strCache>
                <c:ptCount val="6"/>
                <c:pt idx="0">
                  <c:v>array_search_2.sl</c:v>
                </c:pt>
                <c:pt idx="1">
                  <c:v>array_search_3.sl</c:v>
                </c:pt>
                <c:pt idx="2">
                  <c:v>array_search_4.sl</c:v>
                </c:pt>
                <c:pt idx="3">
                  <c:v>array_search_5.sl</c:v>
                </c:pt>
                <c:pt idx="4">
                  <c:v>max2.sl</c:v>
                </c:pt>
                <c:pt idx="5">
                  <c:v>max3.sl</c:v>
                </c:pt>
              </c:strCache>
            </c:strRef>
          </c:cat>
          <c:val>
            <c:numRef>
              <c:f>Summary!$U$5:$U$10</c:f>
              <c:numCache>
                <c:formatCode>General</c:formatCode>
                <c:ptCount val="6"/>
                <c:pt idx="0">
                  <c:v>1</c:v>
                </c:pt>
                <c:pt idx="1">
                  <c:v>1000</c:v>
                </c:pt>
                <c:pt idx="2">
                  <c:v>1000</c:v>
                </c:pt>
                <c:pt idx="3">
                  <c:v>1000</c:v>
                </c:pt>
                <c:pt idx="4">
                  <c:v>0.1</c:v>
                </c:pt>
                <c:pt idx="5">
                  <c:v>1</c:v>
                </c:pt>
              </c:numCache>
            </c:numRef>
          </c:val>
        </c:ser>
        <c:ser>
          <c:idx val="2"/>
          <c:order val="2"/>
          <c:tx>
            <c:strRef>
              <c:f>Summary!$W$4</c:f>
              <c:strCache>
                <c:ptCount val="1"/>
                <c:pt idx="0">
                  <c:v>Symbolic</c:v>
                </c:pt>
              </c:strCache>
            </c:strRef>
          </c:tx>
          <c:spPr>
            <a:solidFill>
              <a:srgbClr val="00B0F0"/>
            </a:solidFill>
          </c:spPr>
          <c:cat>
            <c:strRef>
              <c:f>Summary!$A$5:$A$10</c:f>
              <c:strCache>
                <c:ptCount val="6"/>
                <c:pt idx="0">
                  <c:v>array_search_2.sl</c:v>
                </c:pt>
                <c:pt idx="1">
                  <c:v>array_search_3.sl</c:v>
                </c:pt>
                <c:pt idx="2">
                  <c:v>array_search_4.sl</c:v>
                </c:pt>
                <c:pt idx="3">
                  <c:v>array_search_5.sl</c:v>
                </c:pt>
                <c:pt idx="4">
                  <c:v>max2.sl</c:v>
                </c:pt>
                <c:pt idx="5">
                  <c:v>max3.sl</c:v>
                </c:pt>
              </c:strCache>
            </c:strRef>
          </c:cat>
          <c:val>
            <c:numRef>
              <c:f>Summary!$W$5:$W$10</c:f>
              <c:numCache>
                <c:formatCode>General</c:formatCode>
                <c:ptCount val="6"/>
                <c:pt idx="0">
                  <c:v>1000</c:v>
                </c:pt>
                <c:pt idx="1">
                  <c:v>1000</c:v>
                </c:pt>
                <c:pt idx="2">
                  <c:v>1000</c:v>
                </c:pt>
                <c:pt idx="3">
                  <c:v>1000</c:v>
                </c:pt>
                <c:pt idx="4">
                  <c:v>1</c:v>
                </c:pt>
                <c:pt idx="5">
                  <c:v>1000</c:v>
                </c:pt>
              </c:numCache>
            </c:numRef>
          </c:val>
        </c:ser>
        <c:gapWidth val="219"/>
        <c:overlap val="-27"/>
        <c:axId val="66832256"/>
        <c:axId val="66833792"/>
      </c:barChart>
      <c:catAx>
        <c:axId val="66832256"/>
        <c:scaling>
          <c:orientation val="minMax"/>
        </c:scaling>
        <c:axPos val="b"/>
        <c:numFmt formatCode="General" sourceLinked="1"/>
        <c:maj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66833792"/>
        <c:crossesAt val="1.0000000000000007E-2"/>
        <c:auto val="1"/>
        <c:lblAlgn val="ctr"/>
        <c:lblOffset val="100"/>
      </c:catAx>
      <c:valAx>
        <c:axId val="66833792"/>
        <c:scaling>
          <c:logBase val="10"/>
          <c:orientation val="minMax"/>
          <c:min val="1.0000000000000007E-2"/>
        </c:scaling>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sz="1000" b="0" i="0" baseline="0">
                    <a:effectLst/>
                  </a:rPr>
                  <a:t> approximate time in sec.</a:t>
                </a:r>
                <a:endParaRPr lang="en-US" sz="1000">
                  <a:effectLst/>
                </a:endParaRPr>
              </a:p>
            </c:rich>
          </c:tx>
          <c:layout>
            <c:manualLayout>
              <c:xMode val="edge"/>
              <c:yMode val="edge"/>
              <c:x val="3.0619352570557153E-2"/>
              <c:y val="0.21174584918458236"/>
            </c:manualLayout>
          </c:layout>
          <c:spPr>
            <a:noFill/>
            <a:ln>
              <a:noFill/>
            </a:ln>
            <a:effectLst/>
          </c:spPr>
        </c:title>
        <c:numFmt formatCode="General" sourceLinked="1"/>
        <c:maj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66832256"/>
        <c:crosses val="autoZero"/>
        <c:crossBetween val="between"/>
      </c:valAx>
      <c:spPr>
        <a:noFill/>
        <a:ln>
          <a:noFill/>
        </a:ln>
        <a:effectLst/>
      </c:spPr>
    </c:plotArea>
    <c:legend>
      <c:legendPos val="b"/>
      <c:layout/>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chart>
  <c:spPr>
    <a:solidFill>
      <a:schemeClr val="bg1"/>
    </a:solidFill>
    <a:ln w="9525" cap="flat" cmpd="sng" algn="ctr">
      <a:solidFill>
        <a:schemeClr val="tx1">
          <a:lumMod val="15000"/>
          <a:lumOff val="85000"/>
        </a:schemeClr>
      </a:solidFill>
      <a:round/>
    </a:ln>
    <a:effectLst/>
  </c:spPr>
  <c:txPr>
    <a:bodyPr/>
    <a:lstStyle/>
    <a:p>
      <a:pPr>
        <a:defRPr/>
      </a:pPr>
      <a:endParaRPr lang="en-US"/>
    </a:p>
  </c:txPr>
  <c:externalData r:id="rId1"/>
</c:chartSpace>
</file>

<file path=ppt/charts/chart2.xml><?xml version="1.0" encoding="utf-8"?>
<c:chartSpace xmlns:c="http://schemas.openxmlformats.org/drawingml/2006/chart" xmlns:a="http://schemas.openxmlformats.org/drawingml/2006/main" xmlns:r="http://schemas.openxmlformats.org/officeDocument/2006/relationships">
  <c:lang val="en-US"/>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a:t>Relative Performance</a:t>
            </a:r>
            <a:r>
              <a:rPr lang="en-US" baseline="0"/>
              <a:t> of Bit-vector and Boolean Problems</a:t>
            </a:r>
            <a:endParaRPr lang="en-US"/>
          </a:p>
        </c:rich>
      </c:tx>
      <c:layout/>
      <c:spPr>
        <a:noFill/>
        <a:ln>
          <a:noFill/>
        </a:ln>
        <a:effectLst/>
      </c:spPr>
    </c:title>
    <c:plotArea>
      <c:layout/>
      <c:barChart>
        <c:barDir val="col"/>
        <c:grouping val="clustered"/>
        <c:ser>
          <c:idx val="1"/>
          <c:order val="0"/>
          <c:tx>
            <c:strRef>
              <c:f>Summary!$V$4</c:f>
              <c:strCache>
                <c:ptCount val="1"/>
                <c:pt idx="0">
                  <c:v>Enumerative</c:v>
                </c:pt>
              </c:strCache>
            </c:strRef>
          </c:tx>
          <c:spPr>
            <a:solidFill>
              <a:schemeClr val="accent2"/>
            </a:solidFill>
            <a:ln>
              <a:noFill/>
            </a:ln>
            <a:effectLst/>
          </c:spPr>
          <c:cat>
            <c:strRef>
              <c:f>Summary!$A$41:$A$47</c:f>
              <c:strCache>
                <c:ptCount val="7"/>
                <c:pt idx="0">
                  <c:v>parity-AIG-d0.sl</c:v>
                </c:pt>
                <c:pt idx="1">
                  <c:v>parity-NAND-d0.sl</c:v>
                </c:pt>
                <c:pt idx="2">
                  <c:v>parity.sl</c:v>
                </c:pt>
                <c:pt idx="3">
                  <c:v>parity-AIG-d1.sl</c:v>
                </c:pt>
                <c:pt idx="4">
                  <c:v>parity-NAND-d1.sl</c:v>
                </c:pt>
                <c:pt idx="5">
                  <c:v>zmorton-d4.sl</c:v>
                </c:pt>
                <c:pt idx="6">
                  <c:v>zmorton-d5.sl</c:v>
                </c:pt>
              </c:strCache>
            </c:strRef>
          </c:cat>
          <c:val>
            <c:numRef>
              <c:f>Summary!$V$41:$V$47</c:f>
              <c:numCache>
                <c:formatCode>General</c:formatCode>
                <c:ptCount val="7"/>
                <c:pt idx="0">
                  <c:v>0.1</c:v>
                </c:pt>
                <c:pt idx="1">
                  <c:v>0.1</c:v>
                </c:pt>
                <c:pt idx="2">
                  <c:v>300</c:v>
                </c:pt>
                <c:pt idx="3">
                  <c:v>300</c:v>
                </c:pt>
                <c:pt idx="4">
                  <c:v>300</c:v>
                </c:pt>
                <c:pt idx="5">
                  <c:v>1000</c:v>
                </c:pt>
                <c:pt idx="6">
                  <c:v>1000</c:v>
                </c:pt>
              </c:numCache>
            </c:numRef>
          </c:val>
        </c:ser>
        <c:ser>
          <c:idx val="0"/>
          <c:order val="1"/>
          <c:tx>
            <c:strRef>
              <c:f>Summary!$U$4</c:f>
              <c:strCache>
                <c:ptCount val="1"/>
                <c:pt idx="0">
                  <c:v>Stochastic (median)</c:v>
                </c:pt>
              </c:strCache>
            </c:strRef>
          </c:tx>
          <c:spPr>
            <a:solidFill>
              <a:srgbClr val="FFC000"/>
            </a:solidFill>
            <a:ln>
              <a:noFill/>
            </a:ln>
            <a:effectLst/>
          </c:spPr>
          <c:cat>
            <c:strRef>
              <c:f>Summary!$A$41:$A$47</c:f>
              <c:strCache>
                <c:ptCount val="7"/>
                <c:pt idx="0">
                  <c:v>parity-AIG-d0.sl</c:v>
                </c:pt>
                <c:pt idx="1">
                  <c:v>parity-NAND-d0.sl</c:v>
                </c:pt>
                <c:pt idx="2">
                  <c:v>parity.sl</c:v>
                </c:pt>
                <c:pt idx="3">
                  <c:v>parity-AIG-d1.sl</c:v>
                </c:pt>
                <c:pt idx="4">
                  <c:v>parity-NAND-d1.sl</c:v>
                </c:pt>
                <c:pt idx="5">
                  <c:v>zmorton-d4.sl</c:v>
                </c:pt>
                <c:pt idx="6">
                  <c:v>zmorton-d5.sl</c:v>
                </c:pt>
              </c:strCache>
            </c:strRef>
          </c:cat>
          <c:val>
            <c:numRef>
              <c:f>Summary!$U$41:$U$47</c:f>
              <c:numCache>
                <c:formatCode>General</c:formatCode>
                <c:ptCount val="7"/>
                <c:pt idx="0">
                  <c:v>1000</c:v>
                </c:pt>
                <c:pt idx="1">
                  <c:v>100</c:v>
                </c:pt>
                <c:pt idx="2">
                  <c:v>1000</c:v>
                </c:pt>
                <c:pt idx="3">
                  <c:v>1000</c:v>
                </c:pt>
                <c:pt idx="4">
                  <c:v>1000</c:v>
                </c:pt>
                <c:pt idx="5">
                  <c:v>1000</c:v>
                </c:pt>
                <c:pt idx="6">
                  <c:v>1000</c:v>
                </c:pt>
              </c:numCache>
            </c:numRef>
          </c:val>
        </c:ser>
        <c:ser>
          <c:idx val="2"/>
          <c:order val="2"/>
          <c:tx>
            <c:strRef>
              <c:f>Summary!$W$4</c:f>
              <c:strCache>
                <c:ptCount val="1"/>
                <c:pt idx="0">
                  <c:v>Symbolic</c:v>
                </c:pt>
              </c:strCache>
            </c:strRef>
          </c:tx>
          <c:spPr>
            <a:solidFill>
              <a:srgbClr val="00B0F0"/>
            </a:solidFill>
            <a:ln>
              <a:noFill/>
            </a:ln>
            <a:effectLst/>
          </c:spPr>
          <c:cat>
            <c:strRef>
              <c:f>Summary!$A$41:$A$47</c:f>
              <c:strCache>
                <c:ptCount val="7"/>
                <c:pt idx="0">
                  <c:v>parity-AIG-d0.sl</c:v>
                </c:pt>
                <c:pt idx="1">
                  <c:v>parity-NAND-d0.sl</c:v>
                </c:pt>
                <c:pt idx="2">
                  <c:v>parity.sl</c:v>
                </c:pt>
                <c:pt idx="3">
                  <c:v>parity-AIG-d1.sl</c:v>
                </c:pt>
                <c:pt idx="4">
                  <c:v>parity-NAND-d1.sl</c:v>
                </c:pt>
                <c:pt idx="5">
                  <c:v>zmorton-d4.sl</c:v>
                </c:pt>
                <c:pt idx="6">
                  <c:v>zmorton-d5.sl</c:v>
                </c:pt>
              </c:strCache>
            </c:strRef>
          </c:cat>
          <c:val>
            <c:numRef>
              <c:f>Summary!$W$42:$W$47</c:f>
              <c:numCache>
                <c:formatCode>General</c:formatCode>
                <c:ptCount val="6"/>
                <c:pt idx="0">
                  <c:v>1000</c:v>
                </c:pt>
                <c:pt idx="1">
                  <c:v>1000</c:v>
                </c:pt>
                <c:pt idx="2">
                  <c:v>1000</c:v>
                </c:pt>
                <c:pt idx="3">
                  <c:v>1000</c:v>
                </c:pt>
                <c:pt idx="4">
                  <c:v>1000</c:v>
                </c:pt>
                <c:pt idx="5">
                  <c:v>1000</c:v>
                </c:pt>
              </c:numCache>
            </c:numRef>
          </c:val>
        </c:ser>
        <c:gapWidth val="219"/>
        <c:overlap val="-27"/>
        <c:axId val="66958848"/>
        <c:axId val="66960384"/>
      </c:barChart>
      <c:catAx>
        <c:axId val="66958848"/>
        <c:scaling>
          <c:orientation val="minMax"/>
        </c:scaling>
        <c:axPos val="b"/>
        <c:numFmt formatCode="General" sourceLinked="1"/>
        <c:maj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66960384"/>
        <c:crossesAt val="1.0000000000000005E-2"/>
        <c:auto val="1"/>
        <c:lblAlgn val="ctr"/>
        <c:lblOffset val="100"/>
      </c:catAx>
      <c:valAx>
        <c:axId val="66960384"/>
        <c:scaling>
          <c:logBase val="10"/>
          <c:orientation val="minMax"/>
          <c:min val="1.0000000000000005E-2"/>
        </c:scaling>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a:t> approximate time in sec.</a:t>
                </a:r>
              </a:p>
            </c:rich>
          </c:tx>
          <c:layout/>
          <c:spPr>
            <a:noFill/>
            <a:ln>
              <a:noFill/>
            </a:ln>
            <a:effectLst/>
          </c:spPr>
        </c:title>
        <c:numFmt formatCode="General" sourceLinked="1"/>
        <c:maj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66958848"/>
        <c:crosses val="autoZero"/>
        <c:crossBetween val="between"/>
      </c:valAx>
      <c:spPr>
        <a:noFill/>
        <a:ln>
          <a:noFill/>
        </a:ln>
        <a:effectLst/>
      </c:spPr>
    </c:plotArea>
    <c:legend>
      <c:legendPos val="b"/>
      <c:layout/>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chart>
  <c:spPr>
    <a:solidFill>
      <a:schemeClr val="bg1"/>
    </a:solidFill>
    <a:ln w="9525" cap="flat" cmpd="sng" algn="ctr">
      <a:solidFill>
        <a:schemeClr val="tx1">
          <a:lumMod val="15000"/>
          <a:lumOff val="85000"/>
        </a:schemeClr>
      </a:solidFill>
      <a:round/>
    </a:ln>
    <a:effectLst/>
  </c:spPr>
  <c:txPr>
    <a:bodyPr/>
    <a:lstStyle/>
    <a:p>
      <a:pPr>
        <a:defRPr/>
      </a:pPr>
      <a:endParaRPr lang="en-US"/>
    </a:p>
  </c:txPr>
  <c:externalData r:id="rId1"/>
</c:chartSpace>
</file>

<file path=ppt/charts/chart3.xml><?xml version="1.0" encoding="utf-8"?>
<c:chartSpace xmlns:c="http://schemas.openxmlformats.org/drawingml/2006/chart" xmlns:a="http://schemas.openxmlformats.org/drawingml/2006/main" xmlns:r="http://schemas.openxmlformats.org/officeDocument/2006/relationships">
  <c:lang val="en-US"/>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a:t>Relative Performance</a:t>
            </a:r>
            <a:r>
              <a:rPr lang="en-US" baseline="0"/>
              <a:t> on a Sample of  Hacker's Delight Benchmarks</a:t>
            </a:r>
            <a:endParaRPr lang="en-US"/>
          </a:p>
        </c:rich>
      </c:tx>
      <c:layout/>
      <c:spPr>
        <a:noFill/>
        <a:ln>
          <a:noFill/>
        </a:ln>
        <a:effectLst/>
      </c:spPr>
    </c:title>
    <c:plotArea>
      <c:layout/>
      <c:barChart>
        <c:barDir val="col"/>
        <c:grouping val="clustered"/>
        <c:ser>
          <c:idx val="1"/>
          <c:order val="0"/>
          <c:tx>
            <c:strRef>
              <c:f>Summary!$V$4</c:f>
              <c:strCache>
                <c:ptCount val="1"/>
                <c:pt idx="0">
                  <c:v>Enumerative</c:v>
                </c:pt>
              </c:strCache>
            </c:strRef>
          </c:tx>
          <c:spPr>
            <a:solidFill>
              <a:schemeClr val="accent2"/>
            </a:solidFill>
            <a:ln>
              <a:noFill/>
            </a:ln>
            <a:effectLst/>
          </c:spPr>
          <c:cat>
            <c:strRef>
              <c:f>Summary!$A$11:$A$40</c:f>
              <c:strCache>
                <c:ptCount val="30"/>
                <c:pt idx="0">
                  <c:v>hd-01-d0-prog.sl</c:v>
                </c:pt>
                <c:pt idx="1">
                  <c:v>hd-01-d5-prog.sl</c:v>
                </c:pt>
                <c:pt idx="2">
                  <c:v>hd-02-d0-prog.sl</c:v>
                </c:pt>
                <c:pt idx="3">
                  <c:v>hd-03-d0-prog.sl</c:v>
                </c:pt>
                <c:pt idx="4">
                  <c:v>hd-03-d1-prog.sl</c:v>
                </c:pt>
                <c:pt idx="5">
                  <c:v>hd-03-d5-prog.sl</c:v>
                </c:pt>
                <c:pt idx="6">
                  <c:v>hd-05-d1-prog.sl</c:v>
                </c:pt>
                <c:pt idx="7">
                  <c:v>hd-06-d0-prog.sl</c:v>
                </c:pt>
                <c:pt idx="8">
                  <c:v>hd-07-d1-prog.sl</c:v>
                </c:pt>
                <c:pt idx="9">
                  <c:v>hd-09-d1-prog.sl</c:v>
                </c:pt>
                <c:pt idx="10">
                  <c:v>hd-10-d1-prog.sl</c:v>
                </c:pt>
                <c:pt idx="11">
                  <c:v>hd-11-d0-prog.sl</c:v>
                </c:pt>
                <c:pt idx="12">
                  <c:v>hd-11-d1-prog.sl</c:v>
                </c:pt>
                <c:pt idx="13">
                  <c:v>hd-11-d5-prog.sl</c:v>
                </c:pt>
                <c:pt idx="14">
                  <c:v>hd-13-d0-prog.sl</c:v>
                </c:pt>
                <c:pt idx="15">
                  <c:v>hd-13-d5-prog.sl</c:v>
                </c:pt>
                <c:pt idx="16">
                  <c:v>hd-14-d0-prog.sl</c:v>
                </c:pt>
                <c:pt idx="17">
                  <c:v>hd-14-d1-prog.sl</c:v>
                </c:pt>
                <c:pt idx="18">
                  <c:v>hd-14-d5-prog.sl</c:v>
                </c:pt>
                <c:pt idx="19">
                  <c:v>hd-15-d0-prog.sl</c:v>
                </c:pt>
                <c:pt idx="20">
                  <c:v>hd-15-d1-prog.sl</c:v>
                </c:pt>
                <c:pt idx="21">
                  <c:v>hd-15-d5-prog.sl</c:v>
                </c:pt>
                <c:pt idx="22">
                  <c:v>hd-17-d0-prog.sl</c:v>
                </c:pt>
                <c:pt idx="23">
                  <c:v>hd-17-d1-prog.sl</c:v>
                </c:pt>
                <c:pt idx="24">
                  <c:v>hd-17-d5-prog.sl</c:v>
                </c:pt>
                <c:pt idx="25">
                  <c:v>hd-18-d1-prog.sl</c:v>
                </c:pt>
                <c:pt idx="26">
                  <c:v>hd-18-d5-prog.sl</c:v>
                </c:pt>
                <c:pt idx="27">
                  <c:v>hd-19-d1-prog.sl</c:v>
                </c:pt>
                <c:pt idx="28">
                  <c:v>hd-20-d0-prog.sl</c:v>
                </c:pt>
                <c:pt idx="29">
                  <c:v>hd-20-d5-prog.sl</c:v>
                </c:pt>
              </c:strCache>
            </c:strRef>
          </c:cat>
          <c:val>
            <c:numRef>
              <c:f>Summary!$V$11:$V$40</c:f>
              <c:numCache>
                <c:formatCode>General</c:formatCode>
                <c:ptCount val="30"/>
                <c:pt idx="0">
                  <c:v>0.1</c:v>
                </c:pt>
                <c:pt idx="1">
                  <c:v>0.1</c:v>
                </c:pt>
                <c:pt idx="2">
                  <c:v>0.1</c:v>
                </c:pt>
                <c:pt idx="3">
                  <c:v>0.1</c:v>
                </c:pt>
                <c:pt idx="4">
                  <c:v>0.1</c:v>
                </c:pt>
                <c:pt idx="5">
                  <c:v>0.1</c:v>
                </c:pt>
                <c:pt idx="6">
                  <c:v>0.1</c:v>
                </c:pt>
                <c:pt idx="7">
                  <c:v>0.1</c:v>
                </c:pt>
                <c:pt idx="8">
                  <c:v>0.1</c:v>
                </c:pt>
                <c:pt idx="9">
                  <c:v>0.1</c:v>
                </c:pt>
                <c:pt idx="10">
                  <c:v>0.1</c:v>
                </c:pt>
                <c:pt idx="11">
                  <c:v>0.1</c:v>
                </c:pt>
                <c:pt idx="12">
                  <c:v>0.1</c:v>
                </c:pt>
                <c:pt idx="13">
                  <c:v>1</c:v>
                </c:pt>
                <c:pt idx="14">
                  <c:v>0.1</c:v>
                </c:pt>
                <c:pt idx="15">
                  <c:v>1</c:v>
                </c:pt>
                <c:pt idx="16">
                  <c:v>0.1</c:v>
                </c:pt>
                <c:pt idx="17">
                  <c:v>1</c:v>
                </c:pt>
                <c:pt idx="18">
                  <c:v>300</c:v>
                </c:pt>
                <c:pt idx="19">
                  <c:v>0.1</c:v>
                </c:pt>
                <c:pt idx="20">
                  <c:v>1</c:v>
                </c:pt>
                <c:pt idx="21">
                  <c:v>100</c:v>
                </c:pt>
                <c:pt idx="22">
                  <c:v>0.1</c:v>
                </c:pt>
                <c:pt idx="23">
                  <c:v>0.1</c:v>
                </c:pt>
                <c:pt idx="24">
                  <c:v>1</c:v>
                </c:pt>
                <c:pt idx="25">
                  <c:v>0.1</c:v>
                </c:pt>
                <c:pt idx="26">
                  <c:v>0.1</c:v>
                </c:pt>
                <c:pt idx="27">
                  <c:v>1000</c:v>
                </c:pt>
                <c:pt idx="28">
                  <c:v>1000</c:v>
                </c:pt>
                <c:pt idx="29">
                  <c:v>1000</c:v>
                </c:pt>
              </c:numCache>
            </c:numRef>
          </c:val>
        </c:ser>
        <c:ser>
          <c:idx val="0"/>
          <c:order val="1"/>
          <c:tx>
            <c:strRef>
              <c:f>Summary!$U$4</c:f>
              <c:strCache>
                <c:ptCount val="1"/>
                <c:pt idx="0">
                  <c:v>Stochastic (median)</c:v>
                </c:pt>
              </c:strCache>
            </c:strRef>
          </c:tx>
          <c:spPr>
            <a:solidFill>
              <a:srgbClr val="FFC000"/>
            </a:solidFill>
            <a:ln>
              <a:noFill/>
            </a:ln>
            <a:effectLst/>
          </c:spPr>
          <c:cat>
            <c:strRef>
              <c:f>Summary!$A$11:$A$40</c:f>
              <c:strCache>
                <c:ptCount val="30"/>
                <c:pt idx="0">
                  <c:v>hd-01-d0-prog.sl</c:v>
                </c:pt>
                <c:pt idx="1">
                  <c:v>hd-01-d5-prog.sl</c:v>
                </c:pt>
                <c:pt idx="2">
                  <c:v>hd-02-d0-prog.sl</c:v>
                </c:pt>
                <c:pt idx="3">
                  <c:v>hd-03-d0-prog.sl</c:v>
                </c:pt>
                <c:pt idx="4">
                  <c:v>hd-03-d1-prog.sl</c:v>
                </c:pt>
                <c:pt idx="5">
                  <c:v>hd-03-d5-prog.sl</c:v>
                </c:pt>
                <c:pt idx="6">
                  <c:v>hd-05-d1-prog.sl</c:v>
                </c:pt>
                <c:pt idx="7">
                  <c:v>hd-06-d0-prog.sl</c:v>
                </c:pt>
                <c:pt idx="8">
                  <c:v>hd-07-d1-prog.sl</c:v>
                </c:pt>
                <c:pt idx="9">
                  <c:v>hd-09-d1-prog.sl</c:v>
                </c:pt>
                <c:pt idx="10">
                  <c:v>hd-10-d1-prog.sl</c:v>
                </c:pt>
                <c:pt idx="11">
                  <c:v>hd-11-d0-prog.sl</c:v>
                </c:pt>
                <c:pt idx="12">
                  <c:v>hd-11-d1-prog.sl</c:v>
                </c:pt>
                <c:pt idx="13">
                  <c:v>hd-11-d5-prog.sl</c:v>
                </c:pt>
                <c:pt idx="14">
                  <c:v>hd-13-d0-prog.sl</c:v>
                </c:pt>
                <c:pt idx="15">
                  <c:v>hd-13-d5-prog.sl</c:v>
                </c:pt>
                <c:pt idx="16">
                  <c:v>hd-14-d0-prog.sl</c:v>
                </c:pt>
                <c:pt idx="17">
                  <c:v>hd-14-d1-prog.sl</c:v>
                </c:pt>
                <c:pt idx="18">
                  <c:v>hd-14-d5-prog.sl</c:v>
                </c:pt>
                <c:pt idx="19">
                  <c:v>hd-15-d0-prog.sl</c:v>
                </c:pt>
                <c:pt idx="20">
                  <c:v>hd-15-d1-prog.sl</c:v>
                </c:pt>
                <c:pt idx="21">
                  <c:v>hd-15-d5-prog.sl</c:v>
                </c:pt>
                <c:pt idx="22">
                  <c:v>hd-17-d0-prog.sl</c:v>
                </c:pt>
                <c:pt idx="23">
                  <c:v>hd-17-d1-prog.sl</c:v>
                </c:pt>
                <c:pt idx="24">
                  <c:v>hd-17-d5-prog.sl</c:v>
                </c:pt>
                <c:pt idx="25">
                  <c:v>hd-18-d1-prog.sl</c:v>
                </c:pt>
                <c:pt idx="26">
                  <c:v>hd-18-d5-prog.sl</c:v>
                </c:pt>
                <c:pt idx="27">
                  <c:v>hd-19-d1-prog.sl</c:v>
                </c:pt>
                <c:pt idx="28">
                  <c:v>hd-20-d0-prog.sl</c:v>
                </c:pt>
                <c:pt idx="29">
                  <c:v>hd-20-d5-prog.sl</c:v>
                </c:pt>
              </c:strCache>
            </c:strRef>
          </c:cat>
          <c:val>
            <c:numRef>
              <c:f>Summary!$U$11:$U$40</c:f>
              <c:numCache>
                <c:formatCode>General</c:formatCode>
                <c:ptCount val="30"/>
                <c:pt idx="0">
                  <c:v>0.1</c:v>
                </c:pt>
                <c:pt idx="1">
                  <c:v>0.1</c:v>
                </c:pt>
                <c:pt idx="2">
                  <c:v>0.1</c:v>
                </c:pt>
                <c:pt idx="3">
                  <c:v>0.1</c:v>
                </c:pt>
                <c:pt idx="4">
                  <c:v>0.1</c:v>
                </c:pt>
                <c:pt idx="5">
                  <c:v>0.1</c:v>
                </c:pt>
                <c:pt idx="6">
                  <c:v>0.1</c:v>
                </c:pt>
                <c:pt idx="7">
                  <c:v>0.1</c:v>
                </c:pt>
                <c:pt idx="8">
                  <c:v>0.1</c:v>
                </c:pt>
                <c:pt idx="9">
                  <c:v>1</c:v>
                </c:pt>
                <c:pt idx="10">
                  <c:v>1</c:v>
                </c:pt>
                <c:pt idx="11">
                  <c:v>0.1</c:v>
                </c:pt>
                <c:pt idx="12">
                  <c:v>0.1</c:v>
                </c:pt>
                <c:pt idx="13">
                  <c:v>1</c:v>
                </c:pt>
                <c:pt idx="14">
                  <c:v>1</c:v>
                </c:pt>
                <c:pt idx="15">
                  <c:v>1</c:v>
                </c:pt>
                <c:pt idx="16">
                  <c:v>1000</c:v>
                </c:pt>
                <c:pt idx="17">
                  <c:v>1000</c:v>
                </c:pt>
                <c:pt idx="18">
                  <c:v>1000</c:v>
                </c:pt>
                <c:pt idx="19">
                  <c:v>1000</c:v>
                </c:pt>
                <c:pt idx="20">
                  <c:v>1000</c:v>
                </c:pt>
                <c:pt idx="21">
                  <c:v>1000</c:v>
                </c:pt>
                <c:pt idx="22">
                  <c:v>1</c:v>
                </c:pt>
                <c:pt idx="23">
                  <c:v>1</c:v>
                </c:pt>
                <c:pt idx="24">
                  <c:v>1</c:v>
                </c:pt>
                <c:pt idx="25">
                  <c:v>1</c:v>
                </c:pt>
                <c:pt idx="26">
                  <c:v>100</c:v>
                </c:pt>
                <c:pt idx="27">
                  <c:v>1000</c:v>
                </c:pt>
                <c:pt idx="28">
                  <c:v>300</c:v>
                </c:pt>
                <c:pt idx="29">
                  <c:v>1000</c:v>
                </c:pt>
              </c:numCache>
            </c:numRef>
          </c:val>
        </c:ser>
        <c:ser>
          <c:idx val="2"/>
          <c:order val="2"/>
          <c:tx>
            <c:strRef>
              <c:f>Summary!$W$4</c:f>
              <c:strCache>
                <c:ptCount val="1"/>
                <c:pt idx="0">
                  <c:v>Symbolic</c:v>
                </c:pt>
              </c:strCache>
            </c:strRef>
          </c:tx>
          <c:spPr>
            <a:solidFill>
              <a:srgbClr val="00B0F0"/>
            </a:solidFill>
            <a:ln>
              <a:noFill/>
            </a:ln>
            <a:effectLst/>
          </c:spPr>
          <c:cat>
            <c:strRef>
              <c:f>Summary!$A$11:$A$40</c:f>
              <c:strCache>
                <c:ptCount val="30"/>
                <c:pt idx="0">
                  <c:v>hd-01-d0-prog.sl</c:v>
                </c:pt>
                <c:pt idx="1">
                  <c:v>hd-01-d5-prog.sl</c:v>
                </c:pt>
                <c:pt idx="2">
                  <c:v>hd-02-d0-prog.sl</c:v>
                </c:pt>
                <c:pt idx="3">
                  <c:v>hd-03-d0-prog.sl</c:v>
                </c:pt>
                <c:pt idx="4">
                  <c:v>hd-03-d1-prog.sl</c:v>
                </c:pt>
                <c:pt idx="5">
                  <c:v>hd-03-d5-prog.sl</c:v>
                </c:pt>
                <c:pt idx="6">
                  <c:v>hd-05-d1-prog.sl</c:v>
                </c:pt>
                <c:pt idx="7">
                  <c:v>hd-06-d0-prog.sl</c:v>
                </c:pt>
                <c:pt idx="8">
                  <c:v>hd-07-d1-prog.sl</c:v>
                </c:pt>
                <c:pt idx="9">
                  <c:v>hd-09-d1-prog.sl</c:v>
                </c:pt>
                <c:pt idx="10">
                  <c:v>hd-10-d1-prog.sl</c:v>
                </c:pt>
                <c:pt idx="11">
                  <c:v>hd-11-d0-prog.sl</c:v>
                </c:pt>
                <c:pt idx="12">
                  <c:v>hd-11-d1-prog.sl</c:v>
                </c:pt>
                <c:pt idx="13">
                  <c:v>hd-11-d5-prog.sl</c:v>
                </c:pt>
                <c:pt idx="14">
                  <c:v>hd-13-d0-prog.sl</c:v>
                </c:pt>
                <c:pt idx="15">
                  <c:v>hd-13-d5-prog.sl</c:v>
                </c:pt>
                <c:pt idx="16">
                  <c:v>hd-14-d0-prog.sl</c:v>
                </c:pt>
                <c:pt idx="17">
                  <c:v>hd-14-d1-prog.sl</c:v>
                </c:pt>
                <c:pt idx="18">
                  <c:v>hd-14-d5-prog.sl</c:v>
                </c:pt>
                <c:pt idx="19">
                  <c:v>hd-15-d0-prog.sl</c:v>
                </c:pt>
                <c:pt idx="20">
                  <c:v>hd-15-d1-prog.sl</c:v>
                </c:pt>
                <c:pt idx="21">
                  <c:v>hd-15-d5-prog.sl</c:v>
                </c:pt>
                <c:pt idx="22">
                  <c:v>hd-17-d0-prog.sl</c:v>
                </c:pt>
                <c:pt idx="23">
                  <c:v>hd-17-d1-prog.sl</c:v>
                </c:pt>
                <c:pt idx="24">
                  <c:v>hd-17-d5-prog.sl</c:v>
                </c:pt>
                <c:pt idx="25">
                  <c:v>hd-18-d1-prog.sl</c:v>
                </c:pt>
                <c:pt idx="26">
                  <c:v>hd-18-d5-prog.sl</c:v>
                </c:pt>
                <c:pt idx="27">
                  <c:v>hd-19-d1-prog.sl</c:v>
                </c:pt>
                <c:pt idx="28">
                  <c:v>hd-20-d0-prog.sl</c:v>
                </c:pt>
                <c:pt idx="29">
                  <c:v>hd-20-d5-prog.sl</c:v>
                </c:pt>
              </c:strCache>
            </c:strRef>
          </c:cat>
          <c:val>
            <c:numRef>
              <c:f>Summary!$W$11:$W$40</c:f>
              <c:numCache>
                <c:formatCode>General</c:formatCode>
                <c:ptCount val="30"/>
                <c:pt idx="0">
                  <c:v>0.1</c:v>
                </c:pt>
                <c:pt idx="1">
                  <c:v>1000</c:v>
                </c:pt>
                <c:pt idx="2">
                  <c:v>0.1</c:v>
                </c:pt>
                <c:pt idx="3">
                  <c:v>0.1</c:v>
                </c:pt>
                <c:pt idx="4">
                  <c:v>1</c:v>
                </c:pt>
                <c:pt idx="5">
                  <c:v>1000</c:v>
                </c:pt>
                <c:pt idx="6">
                  <c:v>1</c:v>
                </c:pt>
                <c:pt idx="7">
                  <c:v>0.1</c:v>
                </c:pt>
                <c:pt idx="8">
                  <c:v>100</c:v>
                </c:pt>
                <c:pt idx="9">
                  <c:v>300</c:v>
                </c:pt>
                <c:pt idx="10">
                  <c:v>1000</c:v>
                </c:pt>
                <c:pt idx="11">
                  <c:v>1</c:v>
                </c:pt>
                <c:pt idx="12">
                  <c:v>300</c:v>
                </c:pt>
                <c:pt idx="13">
                  <c:v>1000</c:v>
                </c:pt>
                <c:pt idx="14">
                  <c:v>1</c:v>
                </c:pt>
                <c:pt idx="15">
                  <c:v>1000</c:v>
                </c:pt>
                <c:pt idx="16">
                  <c:v>100</c:v>
                </c:pt>
                <c:pt idx="17">
                  <c:v>1000</c:v>
                </c:pt>
                <c:pt idx="18">
                  <c:v>1000</c:v>
                </c:pt>
                <c:pt idx="19">
                  <c:v>100</c:v>
                </c:pt>
                <c:pt idx="20">
                  <c:v>1000</c:v>
                </c:pt>
                <c:pt idx="21">
                  <c:v>1000</c:v>
                </c:pt>
                <c:pt idx="22">
                  <c:v>1</c:v>
                </c:pt>
                <c:pt idx="23">
                  <c:v>300</c:v>
                </c:pt>
                <c:pt idx="24">
                  <c:v>1000</c:v>
                </c:pt>
                <c:pt idx="25">
                  <c:v>1000</c:v>
                </c:pt>
                <c:pt idx="26">
                  <c:v>1000</c:v>
                </c:pt>
                <c:pt idx="27">
                  <c:v>1000</c:v>
                </c:pt>
                <c:pt idx="28">
                  <c:v>1000</c:v>
                </c:pt>
                <c:pt idx="29">
                  <c:v>1000</c:v>
                </c:pt>
              </c:numCache>
            </c:numRef>
          </c:val>
        </c:ser>
        <c:gapWidth val="219"/>
        <c:overlap val="-27"/>
        <c:axId val="69187840"/>
        <c:axId val="69193728"/>
      </c:barChart>
      <c:catAx>
        <c:axId val="69187840"/>
        <c:scaling>
          <c:orientation val="minMax"/>
        </c:scaling>
        <c:axPos val="b"/>
        <c:numFmt formatCode="General" sourceLinked="1"/>
        <c:maj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69193728"/>
        <c:crossesAt val="1.0000000000000005E-2"/>
        <c:auto val="1"/>
        <c:lblAlgn val="ctr"/>
        <c:lblOffset val="100"/>
      </c:catAx>
      <c:valAx>
        <c:axId val="69193728"/>
        <c:scaling>
          <c:logBase val="10"/>
          <c:orientation val="minMax"/>
          <c:min val="1.0000000000000005E-2"/>
        </c:scaling>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a:t>approximate</a:t>
                </a:r>
                <a:r>
                  <a:rPr lang="en-US" baseline="0"/>
                  <a:t> time in sec.</a:t>
                </a:r>
                <a:endParaRPr lang="en-US"/>
              </a:p>
            </c:rich>
          </c:tx>
          <c:layout/>
          <c:spPr>
            <a:noFill/>
            <a:ln>
              <a:noFill/>
            </a:ln>
            <a:effectLst/>
          </c:spPr>
        </c:title>
        <c:numFmt formatCode="General" sourceLinked="1"/>
        <c:maj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69187840"/>
        <c:crosses val="autoZero"/>
        <c:crossBetween val="between"/>
      </c:valAx>
      <c:spPr>
        <a:noFill/>
        <a:ln>
          <a:noFill/>
        </a:ln>
        <a:effectLst/>
      </c:spPr>
    </c:plotArea>
    <c:legend>
      <c:legendPos val="b"/>
      <c:layout/>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chart>
  <c:spPr>
    <a:solidFill>
      <a:schemeClr val="bg1"/>
    </a:solidFill>
    <a:ln w="9525" cap="flat" cmpd="sng" algn="ctr">
      <a:solidFill>
        <a:schemeClr val="tx1">
          <a:lumMod val="15000"/>
          <a:lumOff val="85000"/>
        </a:schemeClr>
      </a:solidFill>
      <a:round/>
    </a:ln>
    <a:effectLst/>
  </c:spPr>
  <c:txPr>
    <a:bodyPr/>
    <a:lstStyle/>
    <a:p>
      <a:pPr>
        <a:defRPr/>
      </a:pPr>
      <a:endParaRPr lang="en-US"/>
    </a:p>
  </c:txPr>
  <c:externalData r:id="rId1"/>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5842" name="Rectangle 2"/>
          <p:cNvSpPr>
            <a:spLocks noGrp="1" noChangeArrowheads="1"/>
          </p:cNvSpPr>
          <p:nvPr>
            <p:ph type="hdr" sz="quarter"/>
          </p:nvPr>
        </p:nvSpPr>
        <p:spPr bwMode="auto">
          <a:xfrm>
            <a:off x="0" y="0"/>
            <a:ext cx="3131501" cy="481313"/>
          </a:xfrm>
          <a:prstGeom prst="rect">
            <a:avLst/>
          </a:prstGeom>
          <a:noFill/>
          <a:ln w="12700">
            <a:noFill/>
            <a:miter lim="800000"/>
            <a:headEnd/>
            <a:tailEnd/>
          </a:ln>
          <a:effectLst/>
        </p:spPr>
        <p:txBody>
          <a:bodyPr vert="horz" wrap="none" lIns="96295" tIns="48148" rIns="96295" bIns="48148" numCol="1" anchor="t" anchorCtr="0" compatLnSpc="1">
            <a:prstTxWarp prst="textNoShape">
              <a:avLst/>
            </a:prstTxWarp>
          </a:bodyPr>
          <a:lstStyle>
            <a:lvl1pPr algn="l" eaLnBrk="0" hangingPunct="0">
              <a:defRPr sz="1300" b="0">
                <a:solidFill>
                  <a:schemeClr val="tx1"/>
                </a:solidFill>
                <a:latin typeface="Times New Roman" pitchFamily="18" charset="0"/>
              </a:defRPr>
            </a:lvl1pPr>
          </a:lstStyle>
          <a:p>
            <a:pPr>
              <a:defRPr/>
            </a:pPr>
            <a:endParaRPr lang="en-US"/>
          </a:p>
        </p:txBody>
      </p:sp>
      <p:sp>
        <p:nvSpPr>
          <p:cNvPr id="35843" name="Rectangle 3"/>
          <p:cNvSpPr>
            <a:spLocks noGrp="1" noChangeArrowheads="1"/>
          </p:cNvSpPr>
          <p:nvPr>
            <p:ph type="dt" sz="quarter" idx="1"/>
          </p:nvPr>
        </p:nvSpPr>
        <p:spPr bwMode="auto">
          <a:xfrm>
            <a:off x="4175334" y="0"/>
            <a:ext cx="3131501" cy="481313"/>
          </a:xfrm>
          <a:prstGeom prst="rect">
            <a:avLst/>
          </a:prstGeom>
          <a:noFill/>
          <a:ln w="12700">
            <a:noFill/>
            <a:miter lim="800000"/>
            <a:headEnd/>
            <a:tailEnd/>
          </a:ln>
          <a:effectLst/>
        </p:spPr>
        <p:txBody>
          <a:bodyPr vert="horz" wrap="none" lIns="96295" tIns="48148" rIns="96295" bIns="48148" numCol="1" anchor="t" anchorCtr="0" compatLnSpc="1">
            <a:prstTxWarp prst="textNoShape">
              <a:avLst/>
            </a:prstTxWarp>
          </a:bodyPr>
          <a:lstStyle>
            <a:lvl1pPr algn="r" eaLnBrk="0" hangingPunct="0">
              <a:defRPr sz="1300" b="0">
                <a:solidFill>
                  <a:schemeClr val="tx1"/>
                </a:solidFill>
                <a:latin typeface="Times New Roman" pitchFamily="18" charset="0"/>
              </a:defRPr>
            </a:lvl1pPr>
          </a:lstStyle>
          <a:p>
            <a:pPr>
              <a:defRPr/>
            </a:pPr>
            <a:endParaRPr lang="en-US"/>
          </a:p>
        </p:txBody>
      </p:sp>
      <p:sp>
        <p:nvSpPr>
          <p:cNvPr id="35844" name="Rectangle 4"/>
          <p:cNvSpPr>
            <a:spLocks noGrp="1" noChangeArrowheads="1"/>
          </p:cNvSpPr>
          <p:nvPr>
            <p:ph type="ftr" sz="quarter" idx="2"/>
          </p:nvPr>
        </p:nvSpPr>
        <p:spPr bwMode="auto">
          <a:xfrm>
            <a:off x="0" y="9144955"/>
            <a:ext cx="3131501" cy="481313"/>
          </a:xfrm>
          <a:prstGeom prst="rect">
            <a:avLst/>
          </a:prstGeom>
          <a:noFill/>
          <a:ln w="12700">
            <a:noFill/>
            <a:miter lim="800000"/>
            <a:headEnd/>
            <a:tailEnd/>
          </a:ln>
          <a:effectLst/>
        </p:spPr>
        <p:txBody>
          <a:bodyPr vert="horz" wrap="none" lIns="96295" tIns="48148" rIns="96295" bIns="48148" numCol="1" anchor="b" anchorCtr="0" compatLnSpc="1">
            <a:prstTxWarp prst="textNoShape">
              <a:avLst/>
            </a:prstTxWarp>
          </a:bodyPr>
          <a:lstStyle>
            <a:lvl1pPr algn="l" eaLnBrk="0" hangingPunct="0">
              <a:defRPr sz="1300" b="0">
                <a:solidFill>
                  <a:schemeClr val="tx1"/>
                </a:solidFill>
                <a:latin typeface="Times New Roman" pitchFamily="18" charset="0"/>
              </a:defRPr>
            </a:lvl1pPr>
          </a:lstStyle>
          <a:p>
            <a:pPr>
              <a:defRPr/>
            </a:pPr>
            <a:endParaRPr lang="en-US"/>
          </a:p>
        </p:txBody>
      </p:sp>
      <p:sp>
        <p:nvSpPr>
          <p:cNvPr id="35845" name="Rectangle 5"/>
          <p:cNvSpPr>
            <a:spLocks noGrp="1" noChangeArrowheads="1"/>
          </p:cNvSpPr>
          <p:nvPr>
            <p:ph type="sldNum" sz="quarter" idx="3"/>
          </p:nvPr>
        </p:nvSpPr>
        <p:spPr bwMode="auto">
          <a:xfrm>
            <a:off x="4175334" y="9144955"/>
            <a:ext cx="3131501" cy="481313"/>
          </a:xfrm>
          <a:prstGeom prst="rect">
            <a:avLst/>
          </a:prstGeom>
          <a:noFill/>
          <a:ln w="12700">
            <a:noFill/>
            <a:miter lim="800000"/>
            <a:headEnd/>
            <a:tailEnd/>
          </a:ln>
          <a:effectLst/>
        </p:spPr>
        <p:txBody>
          <a:bodyPr vert="horz" wrap="none" lIns="96295" tIns="48148" rIns="96295" bIns="48148" numCol="1" anchor="b" anchorCtr="0" compatLnSpc="1">
            <a:prstTxWarp prst="textNoShape">
              <a:avLst/>
            </a:prstTxWarp>
          </a:bodyPr>
          <a:lstStyle>
            <a:lvl1pPr algn="r" eaLnBrk="0" hangingPunct="0">
              <a:defRPr sz="1300" b="0">
                <a:solidFill>
                  <a:schemeClr val="tx1"/>
                </a:solidFill>
                <a:latin typeface="Times New Roman" pitchFamily="18" charset="0"/>
              </a:defRPr>
            </a:lvl1pPr>
          </a:lstStyle>
          <a:p>
            <a:pPr>
              <a:defRPr/>
            </a:pPr>
            <a:fld id="{47D258D6-BCB9-4D50-AB21-8631C66BEA3E}" type="slidenum">
              <a:rPr lang="en-US"/>
              <a:pPr>
                <a:defRPr/>
              </a:pPr>
              <a:t>‹#›</a:t>
            </a:fld>
            <a:endParaRPr lang="en-US"/>
          </a:p>
        </p:txBody>
      </p:sp>
    </p:spTree>
    <p:extLst>
      <p:ext uri="{BB962C8B-B14F-4D97-AF65-F5344CB8AC3E}">
        <p14:creationId xmlns:p14="http://schemas.microsoft.com/office/powerpoint/2010/main" xmlns="" val="268186703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6498" name="Rectangle 2"/>
          <p:cNvSpPr>
            <a:spLocks noGrp="1" noChangeArrowheads="1"/>
          </p:cNvSpPr>
          <p:nvPr>
            <p:ph type="hdr" sz="quarter"/>
          </p:nvPr>
        </p:nvSpPr>
        <p:spPr bwMode="auto">
          <a:xfrm>
            <a:off x="0" y="0"/>
            <a:ext cx="3131501" cy="481313"/>
          </a:xfrm>
          <a:prstGeom prst="rect">
            <a:avLst/>
          </a:prstGeom>
          <a:noFill/>
          <a:ln w="9525">
            <a:noFill/>
            <a:miter lim="800000"/>
            <a:headEnd/>
            <a:tailEnd/>
          </a:ln>
          <a:effectLst/>
        </p:spPr>
        <p:txBody>
          <a:bodyPr vert="horz" wrap="square" lIns="96295" tIns="48148" rIns="96295" bIns="48148" numCol="1" anchor="t" anchorCtr="0" compatLnSpc="1">
            <a:prstTxWarp prst="textNoShape">
              <a:avLst/>
            </a:prstTxWarp>
          </a:bodyPr>
          <a:lstStyle>
            <a:lvl1pPr algn="l" eaLnBrk="0" hangingPunct="0">
              <a:defRPr sz="1300"/>
            </a:lvl1pPr>
          </a:lstStyle>
          <a:p>
            <a:pPr>
              <a:defRPr/>
            </a:pPr>
            <a:endParaRPr lang="en-US"/>
          </a:p>
        </p:txBody>
      </p:sp>
      <p:sp>
        <p:nvSpPr>
          <p:cNvPr id="106499" name="Rectangle 3"/>
          <p:cNvSpPr>
            <a:spLocks noGrp="1" noChangeArrowheads="1"/>
          </p:cNvSpPr>
          <p:nvPr>
            <p:ph type="dt" idx="1"/>
          </p:nvPr>
        </p:nvSpPr>
        <p:spPr bwMode="auto">
          <a:xfrm>
            <a:off x="4175334" y="0"/>
            <a:ext cx="3131501" cy="481313"/>
          </a:xfrm>
          <a:prstGeom prst="rect">
            <a:avLst/>
          </a:prstGeom>
          <a:noFill/>
          <a:ln w="9525">
            <a:noFill/>
            <a:miter lim="800000"/>
            <a:headEnd/>
            <a:tailEnd/>
          </a:ln>
          <a:effectLst/>
        </p:spPr>
        <p:txBody>
          <a:bodyPr vert="horz" wrap="square" lIns="96295" tIns="48148" rIns="96295" bIns="48148" numCol="1" anchor="t" anchorCtr="0" compatLnSpc="1">
            <a:prstTxWarp prst="textNoShape">
              <a:avLst/>
            </a:prstTxWarp>
          </a:bodyPr>
          <a:lstStyle>
            <a:lvl1pPr algn="r" eaLnBrk="0" hangingPunct="0">
              <a:defRPr sz="1300"/>
            </a:lvl1pPr>
          </a:lstStyle>
          <a:p>
            <a:pPr>
              <a:defRPr/>
            </a:pPr>
            <a:endParaRPr lang="en-US"/>
          </a:p>
        </p:txBody>
      </p:sp>
      <p:sp>
        <p:nvSpPr>
          <p:cNvPr id="13316" name="Rectangle 4"/>
          <p:cNvSpPr>
            <a:spLocks noGrp="1" noRot="1" noChangeAspect="1" noChangeArrowheads="1" noTextEdit="1"/>
          </p:cNvSpPr>
          <p:nvPr>
            <p:ph type="sldImg" idx="2"/>
          </p:nvPr>
        </p:nvSpPr>
        <p:spPr bwMode="auto">
          <a:xfrm>
            <a:off x="1246188" y="722313"/>
            <a:ext cx="4814887" cy="3609975"/>
          </a:xfrm>
          <a:prstGeom prst="rect">
            <a:avLst/>
          </a:prstGeom>
          <a:noFill/>
          <a:ln w="9525">
            <a:solidFill>
              <a:srgbClr val="000000"/>
            </a:solidFill>
            <a:miter lim="800000"/>
            <a:headEnd/>
            <a:tailEnd/>
          </a:ln>
        </p:spPr>
      </p:sp>
      <p:sp>
        <p:nvSpPr>
          <p:cNvPr id="106501" name="Rectangle 5"/>
          <p:cNvSpPr>
            <a:spLocks noGrp="1" noChangeArrowheads="1"/>
          </p:cNvSpPr>
          <p:nvPr>
            <p:ph type="body" sz="quarter" idx="3"/>
          </p:nvPr>
        </p:nvSpPr>
        <p:spPr bwMode="auto">
          <a:xfrm>
            <a:off x="963539" y="4572477"/>
            <a:ext cx="5379758" cy="4331821"/>
          </a:xfrm>
          <a:prstGeom prst="rect">
            <a:avLst/>
          </a:prstGeom>
          <a:noFill/>
          <a:ln w="9525">
            <a:noFill/>
            <a:miter lim="800000"/>
            <a:headEnd/>
            <a:tailEnd/>
          </a:ln>
          <a:effectLst/>
        </p:spPr>
        <p:txBody>
          <a:bodyPr vert="horz" wrap="square" lIns="96295" tIns="48148" rIns="96295" bIns="4814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06502" name="Rectangle 6"/>
          <p:cNvSpPr>
            <a:spLocks noGrp="1" noChangeArrowheads="1"/>
          </p:cNvSpPr>
          <p:nvPr>
            <p:ph type="ftr" sz="quarter" idx="4"/>
          </p:nvPr>
        </p:nvSpPr>
        <p:spPr bwMode="auto">
          <a:xfrm>
            <a:off x="0" y="9144955"/>
            <a:ext cx="3131501" cy="481313"/>
          </a:xfrm>
          <a:prstGeom prst="rect">
            <a:avLst/>
          </a:prstGeom>
          <a:noFill/>
          <a:ln w="9525">
            <a:noFill/>
            <a:miter lim="800000"/>
            <a:headEnd/>
            <a:tailEnd/>
          </a:ln>
          <a:effectLst/>
        </p:spPr>
        <p:txBody>
          <a:bodyPr vert="horz" wrap="square" lIns="96295" tIns="48148" rIns="96295" bIns="48148" numCol="1" anchor="b" anchorCtr="0" compatLnSpc="1">
            <a:prstTxWarp prst="textNoShape">
              <a:avLst/>
            </a:prstTxWarp>
          </a:bodyPr>
          <a:lstStyle>
            <a:lvl1pPr algn="l" eaLnBrk="0" hangingPunct="0">
              <a:defRPr sz="1300"/>
            </a:lvl1pPr>
          </a:lstStyle>
          <a:p>
            <a:pPr>
              <a:defRPr/>
            </a:pPr>
            <a:endParaRPr lang="en-US"/>
          </a:p>
        </p:txBody>
      </p:sp>
      <p:sp>
        <p:nvSpPr>
          <p:cNvPr id="106503" name="Rectangle 7"/>
          <p:cNvSpPr>
            <a:spLocks noGrp="1" noChangeArrowheads="1"/>
          </p:cNvSpPr>
          <p:nvPr>
            <p:ph type="sldNum" sz="quarter" idx="5"/>
          </p:nvPr>
        </p:nvSpPr>
        <p:spPr bwMode="auto">
          <a:xfrm>
            <a:off x="4175334" y="9144955"/>
            <a:ext cx="3131501" cy="481313"/>
          </a:xfrm>
          <a:prstGeom prst="rect">
            <a:avLst/>
          </a:prstGeom>
          <a:noFill/>
          <a:ln w="9525">
            <a:noFill/>
            <a:miter lim="800000"/>
            <a:headEnd/>
            <a:tailEnd/>
          </a:ln>
          <a:effectLst/>
        </p:spPr>
        <p:txBody>
          <a:bodyPr vert="horz" wrap="square" lIns="96295" tIns="48148" rIns="96295" bIns="48148" numCol="1" anchor="b" anchorCtr="0" compatLnSpc="1">
            <a:prstTxWarp prst="textNoShape">
              <a:avLst/>
            </a:prstTxWarp>
          </a:bodyPr>
          <a:lstStyle>
            <a:lvl1pPr algn="r" eaLnBrk="0" hangingPunct="0">
              <a:defRPr sz="1300"/>
            </a:lvl1pPr>
          </a:lstStyle>
          <a:p>
            <a:pPr>
              <a:defRPr/>
            </a:pPr>
            <a:fld id="{435DFC6C-95E9-4139-871F-4DBC4934A8D2}" type="slidenum">
              <a:rPr lang="en-US"/>
              <a:pPr>
                <a:defRPr/>
              </a:pPr>
              <a:t>‹#›</a:t>
            </a:fld>
            <a:endParaRPr lang="en-US"/>
          </a:p>
        </p:txBody>
      </p:sp>
    </p:spTree>
    <p:extLst>
      <p:ext uri="{BB962C8B-B14F-4D97-AF65-F5344CB8AC3E}">
        <p14:creationId xmlns:p14="http://schemas.microsoft.com/office/powerpoint/2010/main" xmlns="" val="419852052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435DFC6C-95E9-4139-871F-4DBC4934A8D2}" type="slidenum">
              <a:rPr lang="en-US" smtClean="0"/>
              <a:pPr>
                <a:defRPr/>
              </a:pPr>
              <a:t>1</a:t>
            </a:fld>
            <a:endParaRPr lang="en-US"/>
          </a:p>
        </p:txBody>
      </p:sp>
    </p:spTree>
    <p:extLst>
      <p:ext uri="{BB962C8B-B14F-4D97-AF65-F5344CB8AC3E}">
        <p14:creationId xmlns:p14="http://schemas.microsoft.com/office/powerpoint/2010/main" xmlns="" val="193451045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Rectangle 7"/>
          <p:cNvSpPr txBox="1">
            <a:spLocks noGrp="1" noChangeArrowheads="1"/>
          </p:cNvSpPr>
          <p:nvPr/>
        </p:nvSpPr>
        <p:spPr bwMode="auto">
          <a:xfrm>
            <a:off x="4175334" y="9144955"/>
            <a:ext cx="3131501" cy="481313"/>
          </a:xfrm>
          <a:prstGeom prst="rect">
            <a:avLst/>
          </a:prstGeom>
          <a:noFill/>
          <a:ln w="9525">
            <a:noFill/>
            <a:miter lim="800000"/>
            <a:headEnd/>
            <a:tailEnd/>
          </a:ln>
        </p:spPr>
        <p:txBody>
          <a:bodyPr lIns="96295" tIns="48148" rIns="96295" bIns="48148" anchor="b"/>
          <a:lstStyle/>
          <a:p>
            <a:pPr algn="r" eaLnBrk="0" hangingPunct="0"/>
            <a:fld id="{1FC924C8-256B-458D-8383-EE3420443D19}" type="slidenum">
              <a:rPr lang="en-US" sz="1300"/>
              <a:pPr algn="r" eaLnBrk="0" hangingPunct="0"/>
              <a:t>19</a:t>
            </a:fld>
            <a:endParaRPr lang="en-US" sz="1300" dirty="0"/>
          </a:p>
        </p:txBody>
      </p:sp>
      <p:sp>
        <p:nvSpPr>
          <p:cNvPr id="28674" name="Rectangle 2"/>
          <p:cNvSpPr>
            <a:spLocks noGrp="1" noRot="1" noChangeAspect="1" noChangeArrowheads="1" noTextEdit="1"/>
          </p:cNvSpPr>
          <p:nvPr>
            <p:ph type="sldImg"/>
          </p:nvPr>
        </p:nvSpPr>
        <p:spPr>
          <a:xfrm>
            <a:off x="1257300" y="720725"/>
            <a:ext cx="4799013" cy="3598863"/>
          </a:xfrm>
          <a:ln/>
        </p:spPr>
      </p:sp>
      <p:sp>
        <p:nvSpPr>
          <p:cNvPr id="28675" name="Rectangle 3"/>
          <p:cNvSpPr>
            <a:spLocks noGrp="1" noChangeArrowheads="1"/>
          </p:cNvSpPr>
          <p:nvPr>
            <p:ph type="body" idx="1"/>
          </p:nvPr>
        </p:nvSpPr>
        <p:spPr>
          <a:xfrm>
            <a:off x="975249" y="4560780"/>
            <a:ext cx="5364702" cy="4320121"/>
          </a:xfrm>
          <a:noFill/>
          <a:ln/>
        </p:spPr>
        <p:txBody>
          <a:bodyPr/>
          <a:lstStyle/>
          <a:p>
            <a:r>
              <a:rPr lang="en-US" smtClean="0"/>
              <a:t> </a:t>
            </a:r>
          </a:p>
        </p:txBody>
      </p:sp>
    </p:spTree>
    <p:extLst>
      <p:ext uri="{BB962C8B-B14F-4D97-AF65-F5344CB8AC3E}">
        <p14:creationId xmlns:p14="http://schemas.microsoft.com/office/powerpoint/2010/main" xmlns="" val="79861445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p:cNvSpPr>
            <a:spLocks noGrp="1" noChangeArrowheads="1"/>
          </p:cNvSpPr>
          <p:nvPr>
            <p:ph type="sldNum" sz="quarter" idx="5"/>
          </p:nvPr>
        </p:nvSpPr>
        <p:spPr>
          <a:noFill/>
        </p:spPr>
        <p:txBody>
          <a:bodyPr/>
          <a:lstStyle/>
          <a:p>
            <a:fld id="{F3922BEA-E6C9-4E8A-88A7-78A20D995D92}" type="slidenum">
              <a:rPr lang="en-US"/>
              <a:pPr/>
              <a:t>21</a:t>
            </a:fld>
            <a:endParaRPr lang="en-US"/>
          </a:p>
        </p:txBody>
      </p:sp>
      <p:sp>
        <p:nvSpPr>
          <p:cNvPr id="63491" name="Rectangle 2"/>
          <p:cNvSpPr>
            <a:spLocks noGrp="1" noRot="1" noChangeAspect="1" noChangeArrowheads="1" noTextEdit="1"/>
          </p:cNvSpPr>
          <p:nvPr>
            <p:ph type="sldImg"/>
          </p:nvPr>
        </p:nvSpPr>
        <p:spPr>
          <a:xfrm>
            <a:off x="1257300" y="720725"/>
            <a:ext cx="4799013" cy="3598863"/>
          </a:xfrm>
          <a:ln/>
        </p:spPr>
      </p:sp>
      <p:sp>
        <p:nvSpPr>
          <p:cNvPr id="63492" name="Rectangle 3"/>
          <p:cNvSpPr>
            <a:spLocks noGrp="1" noChangeArrowheads="1"/>
          </p:cNvSpPr>
          <p:nvPr>
            <p:ph type="body" idx="1"/>
          </p:nvPr>
        </p:nvSpPr>
        <p:spPr>
          <a:xfrm>
            <a:off x="975249" y="4560780"/>
            <a:ext cx="5364702" cy="4320121"/>
          </a:xfrm>
          <a:noFill/>
          <a:ln/>
        </p:spPr>
        <p:txBody>
          <a:bodyPr/>
          <a:lstStyle/>
          <a:p>
            <a:r>
              <a:rPr lang="en-US" smtClean="0"/>
              <a:t> </a:t>
            </a:r>
          </a:p>
        </p:txBody>
      </p:sp>
    </p:spTree>
    <p:extLst>
      <p:ext uri="{BB962C8B-B14F-4D97-AF65-F5344CB8AC3E}">
        <p14:creationId xmlns:p14="http://schemas.microsoft.com/office/powerpoint/2010/main" xmlns="" val="163104855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p:cNvSpPr>
            <a:spLocks noGrp="1" noChangeArrowheads="1"/>
          </p:cNvSpPr>
          <p:nvPr>
            <p:ph type="sldNum" sz="quarter" idx="5"/>
          </p:nvPr>
        </p:nvSpPr>
        <p:spPr>
          <a:noFill/>
        </p:spPr>
        <p:txBody>
          <a:bodyPr/>
          <a:lstStyle/>
          <a:p>
            <a:fld id="{F3922BEA-E6C9-4E8A-88A7-78A20D995D92}" type="slidenum">
              <a:rPr lang="en-US"/>
              <a:pPr/>
              <a:t>22</a:t>
            </a:fld>
            <a:endParaRPr lang="en-US"/>
          </a:p>
        </p:txBody>
      </p:sp>
      <p:sp>
        <p:nvSpPr>
          <p:cNvPr id="63491" name="Rectangle 2"/>
          <p:cNvSpPr>
            <a:spLocks noGrp="1" noRot="1" noChangeAspect="1" noChangeArrowheads="1" noTextEdit="1"/>
          </p:cNvSpPr>
          <p:nvPr>
            <p:ph type="sldImg"/>
          </p:nvPr>
        </p:nvSpPr>
        <p:spPr>
          <a:xfrm>
            <a:off x="1257300" y="720725"/>
            <a:ext cx="4799013" cy="3598863"/>
          </a:xfrm>
          <a:ln/>
        </p:spPr>
      </p:sp>
      <p:sp>
        <p:nvSpPr>
          <p:cNvPr id="63492" name="Rectangle 3"/>
          <p:cNvSpPr>
            <a:spLocks noGrp="1" noChangeArrowheads="1"/>
          </p:cNvSpPr>
          <p:nvPr>
            <p:ph type="body" idx="1"/>
          </p:nvPr>
        </p:nvSpPr>
        <p:spPr>
          <a:xfrm>
            <a:off x="975249" y="4560780"/>
            <a:ext cx="5364702" cy="4320121"/>
          </a:xfrm>
          <a:noFill/>
          <a:ln/>
        </p:spPr>
        <p:txBody>
          <a:bodyPr/>
          <a:lstStyle/>
          <a:p>
            <a:r>
              <a:rPr lang="en-US" smtClean="0"/>
              <a:t> </a:t>
            </a:r>
          </a:p>
        </p:txBody>
      </p:sp>
    </p:spTree>
    <p:extLst>
      <p:ext uri="{BB962C8B-B14F-4D97-AF65-F5344CB8AC3E}">
        <p14:creationId xmlns:p14="http://schemas.microsoft.com/office/powerpoint/2010/main" xmlns="" val="221797268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p:cNvSpPr>
            <a:spLocks noGrp="1" noChangeArrowheads="1"/>
          </p:cNvSpPr>
          <p:nvPr>
            <p:ph type="sldNum" sz="quarter" idx="5"/>
          </p:nvPr>
        </p:nvSpPr>
        <p:spPr>
          <a:noFill/>
        </p:spPr>
        <p:txBody>
          <a:bodyPr/>
          <a:lstStyle/>
          <a:p>
            <a:fld id="{F3922BEA-E6C9-4E8A-88A7-78A20D995D92}" type="slidenum">
              <a:rPr lang="en-US"/>
              <a:pPr/>
              <a:t>23</a:t>
            </a:fld>
            <a:endParaRPr lang="en-US"/>
          </a:p>
        </p:txBody>
      </p:sp>
      <p:sp>
        <p:nvSpPr>
          <p:cNvPr id="63491" name="Rectangle 2"/>
          <p:cNvSpPr>
            <a:spLocks noGrp="1" noRot="1" noChangeAspect="1" noChangeArrowheads="1" noTextEdit="1"/>
          </p:cNvSpPr>
          <p:nvPr>
            <p:ph type="sldImg"/>
          </p:nvPr>
        </p:nvSpPr>
        <p:spPr>
          <a:xfrm>
            <a:off x="1257300" y="720725"/>
            <a:ext cx="4799013" cy="3598863"/>
          </a:xfrm>
          <a:ln/>
        </p:spPr>
      </p:sp>
      <p:sp>
        <p:nvSpPr>
          <p:cNvPr id="63492" name="Rectangle 3"/>
          <p:cNvSpPr>
            <a:spLocks noGrp="1" noChangeArrowheads="1"/>
          </p:cNvSpPr>
          <p:nvPr>
            <p:ph type="body" idx="1"/>
          </p:nvPr>
        </p:nvSpPr>
        <p:spPr>
          <a:xfrm>
            <a:off x="975249" y="4560780"/>
            <a:ext cx="5364702" cy="4320121"/>
          </a:xfrm>
          <a:noFill/>
          <a:ln/>
        </p:spPr>
        <p:txBody>
          <a:bodyPr/>
          <a:lstStyle/>
          <a:p>
            <a:r>
              <a:rPr lang="en-US" smtClean="0"/>
              <a:t> </a:t>
            </a:r>
          </a:p>
        </p:txBody>
      </p:sp>
    </p:spTree>
    <p:extLst>
      <p:ext uri="{BB962C8B-B14F-4D97-AF65-F5344CB8AC3E}">
        <p14:creationId xmlns:p14="http://schemas.microsoft.com/office/powerpoint/2010/main" xmlns="" val="259134254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p:cNvSpPr>
            <a:spLocks noGrp="1" noChangeArrowheads="1"/>
          </p:cNvSpPr>
          <p:nvPr>
            <p:ph type="sldNum" sz="quarter" idx="5"/>
          </p:nvPr>
        </p:nvSpPr>
        <p:spPr>
          <a:noFill/>
        </p:spPr>
        <p:txBody>
          <a:bodyPr/>
          <a:lstStyle/>
          <a:p>
            <a:fld id="{F3922BEA-E6C9-4E8A-88A7-78A20D995D92}" type="slidenum">
              <a:rPr lang="en-US"/>
              <a:pPr/>
              <a:t>24</a:t>
            </a:fld>
            <a:endParaRPr lang="en-US"/>
          </a:p>
        </p:txBody>
      </p:sp>
      <p:sp>
        <p:nvSpPr>
          <p:cNvPr id="63491" name="Rectangle 2"/>
          <p:cNvSpPr>
            <a:spLocks noGrp="1" noRot="1" noChangeAspect="1" noChangeArrowheads="1" noTextEdit="1"/>
          </p:cNvSpPr>
          <p:nvPr>
            <p:ph type="sldImg"/>
          </p:nvPr>
        </p:nvSpPr>
        <p:spPr>
          <a:xfrm>
            <a:off x="1257300" y="720725"/>
            <a:ext cx="4799013" cy="3598863"/>
          </a:xfrm>
          <a:ln/>
        </p:spPr>
      </p:sp>
      <p:sp>
        <p:nvSpPr>
          <p:cNvPr id="63492" name="Rectangle 3"/>
          <p:cNvSpPr>
            <a:spLocks noGrp="1" noChangeArrowheads="1"/>
          </p:cNvSpPr>
          <p:nvPr>
            <p:ph type="body" idx="1"/>
          </p:nvPr>
        </p:nvSpPr>
        <p:spPr>
          <a:xfrm>
            <a:off x="975249" y="4560780"/>
            <a:ext cx="5364702" cy="4320121"/>
          </a:xfrm>
          <a:noFill/>
          <a:ln/>
        </p:spPr>
        <p:txBody>
          <a:bodyPr/>
          <a:lstStyle/>
          <a:p>
            <a:r>
              <a:rPr lang="en-US" smtClean="0"/>
              <a:t> </a:t>
            </a:r>
          </a:p>
        </p:txBody>
      </p:sp>
    </p:spTree>
    <p:extLst>
      <p:ext uri="{BB962C8B-B14F-4D97-AF65-F5344CB8AC3E}">
        <p14:creationId xmlns:p14="http://schemas.microsoft.com/office/powerpoint/2010/main" xmlns="" val="329597553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p:cNvSpPr>
            <a:spLocks noGrp="1" noChangeArrowheads="1"/>
          </p:cNvSpPr>
          <p:nvPr>
            <p:ph type="sldNum" sz="quarter" idx="5"/>
          </p:nvPr>
        </p:nvSpPr>
        <p:spPr>
          <a:noFill/>
        </p:spPr>
        <p:txBody>
          <a:bodyPr/>
          <a:lstStyle/>
          <a:p>
            <a:fld id="{F3922BEA-E6C9-4E8A-88A7-78A20D995D92}" type="slidenum">
              <a:rPr lang="en-US"/>
              <a:pPr/>
              <a:t>25</a:t>
            </a:fld>
            <a:endParaRPr lang="en-US"/>
          </a:p>
        </p:txBody>
      </p:sp>
      <p:sp>
        <p:nvSpPr>
          <p:cNvPr id="63491" name="Rectangle 2"/>
          <p:cNvSpPr>
            <a:spLocks noGrp="1" noRot="1" noChangeAspect="1" noChangeArrowheads="1" noTextEdit="1"/>
          </p:cNvSpPr>
          <p:nvPr>
            <p:ph type="sldImg"/>
          </p:nvPr>
        </p:nvSpPr>
        <p:spPr>
          <a:xfrm>
            <a:off x="1257300" y="720725"/>
            <a:ext cx="4799013" cy="3598863"/>
          </a:xfrm>
          <a:ln/>
        </p:spPr>
      </p:sp>
      <p:sp>
        <p:nvSpPr>
          <p:cNvPr id="63492" name="Rectangle 3"/>
          <p:cNvSpPr>
            <a:spLocks noGrp="1" noChangeArrowheads="1"/>
          </p:cNvSpPr>
          <p:nvPr>
            <p:ph type="body" idx="1"/>
          </p:nvPr>
        </p:nvSpPr>
        <p:spPr>
          <a:xfrm>
            <a:off x="975249" y="4560780"/>
            <a:ext cx="5364702" cy="4320121"/>
          </a:xfrm>
          <a:noFill/>
          <a:ln/>
        </p:spPr>
        <p:txBody>
          <a:bodyPr/>
          <a:lstStyle/>
          <a:p>
            <a:r>
              <a:rPr lang="en-US" smtClean="0"/>
              <a:t> </a:t>
            </a:r>
          </a:p>
        </p:txBody>
      </p:sp>
    </p:spTree>
    <p:extLst>
      <p:ext uri="{BB962C8B-B14F-4D97-AF65-F5344CB8AC3E}">
        <p14:creationId xmlns:p14="http://schemas.microsoft.com/office/powerpoint/2010/main" xmlns="" val="418837649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p:cNvSpPr>
            <a:spLocks noGrp="1" noChangeArrowheads="1"/>
          </p:cNvSpPr>
          <p:nvPr>
            <p:ph type="sldNum" sz="quarter" idx="5"/>
          </p:nvPr>
        </p:nvSpPr>
        <p:spPr>
          <a:noFill/>
        </p:spPr>
        <p:txBody>
          <a:bodyPr/>
          <a:lstStyle/>
          <a:p>
            <a:fld id="{F3922BEA-E6C9-4E8A-88A7-78A20D995D92}" type="slidenum">
              <a:rPr lang="en-US"/>
              <a:pPr/>
              <a:t>26</a:t>
            </a:fld>
            <a:endParaRPr lang="en-US"/>
          </a:p>
        </p:txBody>
      </p:sp>
      <p:sp>
        <p:nvSpPr>
          <p:cNvPr id="63491" name="Rectangle 2"/>
          <p:cNvSpPr>
            <a:spLocks noGrp="1" noRot="1" noChangeAspect="1" noChangeArrowheads="1" noTextEdit="1"/>
          </p:cNvSpPr>
          <p:nvPr>
            <p:ph type="sldImg"/>
          </p:nvPr>
        </p:nvSpPr>
        <p:spPr>
          <a:xfrm>
            <a:off x="1257300" y="720725"/>
            <a:ext cx="4799013" cy="3598863"/>
          </a:xfrm>
          <a:ln/>
        </p:spPr>
      </p:sp>
      <p:sp>
        <p:nvSpPr>
          <p:cNvPr id="63492" name="Rectangle 3"/>
          <p:cNvSpPr>
            <a:spLocks noGrp="1" noChangeArrowheads="1"/>
          </p:cNvSpPr>
          <p:nvPr>
            <p:ph type="body" idx="1"/>
          </p:nvPr>
        </p:nvSpPr>
        <p:spPr>
          <a:xfrm>
            <a:off x="975249" y="4560780"/>
            <a:ext cx="5364702" cy="4320121"/>
          </a:xfrm>
          <a:noFill/>
          <a:ln/>
        </p:spPr>
        <p:txBody>
          <a:bodyPr/>
          <a:lstStyle/>
          <a:p>
            <a:r>
              <a:rPr lang="en-US" smtClean="0"/>
              <a:t> </a:t>
            </a:r>
          </a:p>
        </p:txBody>
      </p:sp>
    </p:spTree>
    <p:extLst>
      <p:ext uri="{BB962C8B-B14F-4D97-AF65-F5344CB8AC3E}">
        <p14:creationId xmlns:p14="http://schemas.microsoft.com/office/powerpoint/2010/main" xmlns="" val="405350346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p:cNvSpPr>
            <a:spLocks noGrp="1" noChangeArrowheads="1"/>
          </p:cNvSpPr>
          <p:nvPr>
            <p:ph type="sldNum" sz="quarter" idx="5"/>
          </p:nvPr>
        </p:nvSpPr>
        <p:spPr>
          <a:noFill/>
        </p:spPr>
        <p:txBody>
          <a:bodyPr/>
          <a:lstStyle/>
          <a:p>
            <a:fld id="{F3922BEA-E6C9-4E8A-88A7-78A20D995D92}" type="slidenum">
              <a:rPr lang="en-US"/>
              <a:pPr/>
              <a:t>27</a:t>
            </a:fld>
            <a:endParaRPr lang="en-US"/>
          </a:p>
        </p:txBody>
      </p:sp>
      <p:sp>
        <p:nvSpPr>
          <p:cNvPr id="63491" name="Rectangle 2"/>
          <p:cNvSpPr>
            <a:spLocks noGrp="1" noRot="1" noChangeAspect="1" noChangeArrowheads="1" noTextEdit="1"/>
          </p:cNvSpPr>
          <p:nvPr>
            <p:ph type="sldImg"/>
          </p:nvPr>
        </p:nvSpPr>
        <p:spPr>
          <a:xfrm>
            <a:off x="1257300" y="720725"/>
            <a:ext cx="4799013" cy="3598863"/>
          </a:xfrm>
          <a:ln/>
        </p:spPr>
      </p:sp>
      <p:sp>
        <p:nvSpPr>
          <p:cNvPr id="63492" name="Rectangle 3"/>
          <p:cNvSpPr>
            <a:spLocks noGrp="1" noChangeArrowheads="1"/>
          </p:cNvSpPr>
          <p:nvPr>
            <p:ph type="body" idx="1"/>
          </p:nvPr>
        </p:nvSpPr>
        <p:spPr>
          <a:xfrm>
            <a:off x="975249" y="4560780"/>
            <a:ext cx="5364702" cy="4320121"/>
          </a:xfrm>
          <a:noFill/>
          <a:ln/>
        </p:spPr>
        <p:txBody>
          <a:bodyPr/>
          <a:lstStyle/>
          <a:p>
            <a:r>
              <a:rPr lang="en-US" smtClean="0"/>
              <a:t> </a:t>
            </a:r>
          </a:p>
        </p:txBody>
      </p:sp>
    </p:spTree>
    <p:extLst>
      <p:ext uri="{BB962C8B-B14F-4D97-AF65-F5344CB8AC3E}">
        <p14:creationId xmlns:p14="http://schemas.microsoft.com/office/powerpoint/2010/main" xmlns="" val="93500920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p:cNvSpPr>
            <a:spLocks noGrp="1" noChangeArrowheads="1"/>
          </p:cNvSpPr>
          <p:nvPr>
            <p:ph type="sldNum" sz="quarter" idx="5"/>
          </p:nvPr>
        </p:nvSpPr>
        <p:spPr>
          <a:noFill/>
        </p:spPr>
        <p:txBody>
          <a:bodyPr/>
          <a:lstStyle/>
          <a:p>
            <a:fld id="{F3922BEA-E6C9-4E8A-88A7-78A20D995D92}" type="slidenum">
              <a:rPr lang="en-US"/>
              <a:pPr/>
              <a:t>28</a:t>
            </a:fld>
            <a:endParaRPr lang="en-US"/>
          </a:p>
        </p:txBody>
      </p:sp>
      <p:sp>
        <p:nvSpPr>
          <p:cNvPr id="63491" name="Rectangle 2"/>
          <p:cNvSpPr>
            <a:spLocks noGrp="1" noRot="1" noChangeAspect="1" noChangeArrowheads="1" noTextEdit="1"/>
          </p:cNvSpPr>
          <p:nvPr>
            <p:ph type="sldImg"/>
          </p:nvPr>
        </p:nvSpPr>
        <p:spPr>
          <a:xfrm>
            <a:off x="1257300" y="720725"/>
            <a:ext cx="4799013" cy="3598863"/>
          </a:xfrm>
          <a:ln/>
        </p:spPr>
      </p:sp>
      <p:sp>
        <p:nvSpPr>
          <p:cNvPr id="63492" name="Rectangle 3"/>
          <p:cNvSpPr>
            <a:spLocks noGrp="1" noChangeArrowheads="1"/>
          </p:cNvSpPr>
          <p:nvPr>
            <p:ph type="body" idx="1"/>
          </p:nvPr>
        </p:nvSpPr>
        <p:spPr>
          <a:xfrm>
            <a:off x="975249" y="4560780"/>
            <a:ext cx="5364702" cy="4320121"/>
          </a:xfrm>
          <a:noFill/>
          <a:ln/>
        </p:spPr>
        <p:txBody>
          <a:bodyPr/>
          <a:lstStyle/>
          <a:p>
            <a:r>
              <a:rPr lang="en-US" smtClean="0"/>
              <a:t> </a:t>
            </a:r>
          </a:p>
        </p:txBody>
      </p:sp>
    </p:spTree>
    <p:extLst>
      <p:ext uri="{BB962C8B-B14F-4D97-AF65-F5344CB8AC3E}">
        <p14:creationId xmlns:p14="http://schemas.microsoft.com/office/powerpoint/2010/main" xmlns="" val="400468885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p:cNvSpPr>
            <a:spLocks noGrp="1" noChangeArrowheads="1"/>
          </p:cNvSpPr>
          <p:nvPr>
            <p:ph type="sldNum" sz="quarter" idx="5"/>
          </p:nvPr>
        </p:nvSpPr>
        <p:spPr>
          <a:noFill/>
        </p:spPr>
        <p:txBody>
          <a:bodyPr/>
          <a:lstStyle/>
          <a:p>
            <a:fld id="{F3922BEA-E6C9-4E8A-88A7-78A20D995D92}" type="slidenum">
              <a:rPr lang="en-US"/>
              <a:pPr/>
              <a:t>29</a:t>
            </a:fld>
            <a:endParaRPr lang="en-US"/>
          </a:p>
        </p:txBody>
      </p:sp>
      <p:sp>
        <p:nvSpPr>
          <p:cNvPr id="63491" name="Rectangle 2"/>
          <p:cNvSpPr>
            <a:spLocks noGrp="1" noRot="1" noChangeAspect="1" noChangeArrowheads="1" noTextEdit="1"/>
          </p:cNvSpPr>
          <p:nvPr>
            <p:ph type="sldImg"/>
          </p:nvPr>
        </p:nvSpPr>
        <p:spPr>
          <a:xfrm>
            <a:off x="1257300" y="720725"/>
            <a:ext cx="4799013" cy="3598863"/>
          </a:xfrm>
          <a:ln/>
        </p:spPr>
      </p:sp>
      <p:sp>
        <p:nvSpPr>
          <p:cNvPr id="63492" name="Rectangle 3"/>
          <p:cNvSpPr>
            <a:spLocks noGrp="1" noChangeArrowheads="1"/>
          </p:cNvSpPr>
          <p:nvPr>
            <p:ph type="body" idx="1"/>
          </p:nvPr>
        </p:nvSpPr>
        <p:spPr>
          <a:xfrm>
            <a:off x="975249" y="4560780"/>
            <a:ext cx="5364702" cy="4320121"/>
          </a:xfrm>
          <a:noFill/>
          <a:ln/>
        </p:spPr>
        <p:txBody>
          <a:bodyPr/>
          <a:lstStyle/>
          <a:p>
            <a:r>
              <a:rPr lang="en-US" smtClean="0"/>
              <a:t> </a:t>
            </a:r>
          </a:p>
        </p:txBody>
      </p:sp>
    </p:spTree>
    <p:extLst>
      <p:ext uri="{BB962C8B-B14F-4D97-AF65-F5344CB8AC3E}">
        <p14:creationId xmlns:p14="http://schemas.microsoft.com/office/powerpoint/2010/main" xmlns="" val="708868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a:t>
            </a:r>
            <a:r>
              <a:rPr lang="en-US" baseline="0" dirty="0" smtClean="0"/>
              <a:t> next several slides visualize a verification problem for a given program, in this case one that implements selection sort. The precondition, not shown, gives that </a:t>
            </a:r>
            <a:r>
              <a:rPr lang="en-US" dirty="0" smtClean="0"/>
              <a:t>n is length</a:t>
            </a:r>
            <a:r>
              <a:rPr lang="en-US" baseline="0" dirty="0" smtClean="0"/>
              <a:t> of A; the </a:t>
            </a:r>
            <a:r>
              <a:rPr lang="en-US" baseline="0" dirty="0" err="1" smtClean="0"/>
              <a:t>postcondition</a:t>
            </a:r>
            <a:r>
              <a:rPr lang="en-US" baseline="0" dirty="0" smtClean="0"/>
              <a:t> is given at the bottom of the slide: that each element of the array is in ascending order (and also that it is a permutation of the initial array, but this part is not shown).  The goal of verification is to prove that, given input that satisfies the precondition, running the program will always produce output that satisfies the </a:t>
            </a:r>
            <a:r>
              <a:rPr lang="en-US" baseline="0" dirty="0" err="1" smtClean="0"/>
              <a:t>postcondition</a:t>
            </a:r>
            <a:r>
              <a:rPr lang="en-US" baseline="0" dirty="0" smtClean="0"/>
              <a:t>.</a:t>
            </a:r>
          </a:p>
          <a:p>
            <a:endParaRPr lang="en-US" baseline="0" dirty="0" smtClean="0"/>
          </a:p>
          <a:p>
            <a:r>
              <a:rPr lang="en-US" baseline="0" dirty="0" smtClean="0"/>
              <a:t>Then we show how this same approach can be slightly generalized to synthesize most of the program, rather than verify it.  This is the PTS </a:t>
            </a:r>
            <a:r>
              <a:rPr lang="en-US" baseline="0" smtClean="0"/>
              <a:t>approach developed by </a:t>
            </a:r>
            <a:r>
              <a:rPr lang="en-US" baseline="0" dirty="0" err="1" smtClean="0"/>
              <a:t>Gulwani</a:t>
            </a:r>
            <a:r>
              <a:rPr lang="en-US" baseline="0" dirty="0" smtClean="0"/>
              <a:t>, </a:t>
            </a:r>
            <a:r>
              <a:rPr lang="en-US" baseline="0" dirty="0" err="1" smtClean="0"/>
              <a:t>Srivastava</a:t>
            </a:r>
            <a:r>
              <a:rPr lang="en-US" baseline="0" dirty="0" smtClean="0"/>
              <a:t>, and Foster.</a:t>
            </a:r>
            <a:endParaRPr lang="en-US" dirty="0"/>
          </a:p>
        </p:txBody>
      </p:sp>
      <p:sp>
        <p:nvSpPr>
          <p:cNvPr id="4" name="Slide Number Placeholder 3"/>
          <p:cNvSpPr>
            <a:spLocks noGrp="1"/>
          </p:cNvSpPr>
          <p:nvPr>
            <p:ph type="sldNum" sz="quarter" idx="10"/>
          </p:nvPr>
        </p:nvSpPr>
        <p:spPr/>
        <p:txBody>
          <a:bodyPr/>
          <a:lstStyle/>
          <a:p>
            <a:pPr>
              <a:defRPr/>
            </a:pPr>
            <a:fld id="{3BE1D89F-7E71-4B67-8585-18F5E4BA1E61}" type="slidenum">
              <a:rPr lang="en-US" smtClean="0"/>
              <a:pPr>
                <a:defRPr/>
              </a:pPr>
              <a:t>3</a:t>
            </a:fld>
            <a:endParaRPr lang="en-US"/>
          </a:p>
        </p:txBody>
      </p:sp>
    </p:spTree>
    <p:extLst>
      <p:ext uri="{BB962C8B-B14F-4D97-AF65-F5344CB8AC3E}">
        <p14:creationId xmlns:p14="http://schemas.microsoft.com/office/powerpoint/2010/main" xmlns="" val="276819550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p:cNvSpPr>
            <a:spLocks noGrp="1" noChangeArrowheads="1"/>
          </p:cNvSpPr>
          <p:nvPr>
            <p:ph type="sldNum" sz="quarter" idx="5"/>
          </p:nvPr>
        </p:nvSpPr>
        <p:spPr>
          <a:noFill/>
        </p:spPr>
        <p:txBody>
          <a:bodyPr/>
          <a:lstStyle/>
          <a:p>
            <a:fld id="{F3922BEA-E6C9-4E8A-88A7-78A20D995D92}" type="slidenum">
              <a:rPr lang="en-US"/>
              <a:pPr/>
              <a:t>31</a:t>
            </a:fld>
            <a:endParaRPr lang="en-US"/>
          </a:p>
        </p:txBody>
      </p:sp>
      <p:sp>
        <p:nvSpPr>
          <p:cNvPr id="63491" name="Rectangle 2"/>
          <p:cNvSpPr>
            <a:spLocks noGrp="1" noRot="1" noChangeAspect="1" noChangeArrowheads="1" noTextEdit="1"/>
          </p:cNvSpPr>
          <p:nvPr>
            <p:ph type="sldImg"/>
          </p:nvPr>
        </p:nvSpPr>
        <p:spPr>
          <a:xfrm>
            <a:off x="1257300" y="720725"/>
            <a:ext cx="4799013" cy="3598863"/>
          </a:xfrm>
          <a:ln/>
        </p:spPr>
      </p:sp>
      <p:sp>
        <p:nvSpPr>
          <p:cNvPr id="63492" name="Rectangle 3"/>
          <p:cNvSpPr>
            <a:spLocks noGrp="1" noChangeArrowheads="1"/>
          </p:cNvSpPr>
          <p:nvPr>
            <p:ph type="body" idx="1"/>
          </p:nvPr>
        </p:nvSpPr>
        <p:spPr>
          <a:xfrm>
            <a:off x="975249" y="4560780"/>
            <a:ext cx="5364702" cy="4320121"/>
          </a:xfrm>
          <a:noFill/>
          <a:ln/>
        </p:spPr>
        <p:txBody>
          <a:bodyPr/>
          <a:lstStyle/>
          <a:p>
            <a:r>
              <a:rPr lang="en-US" smtClean="0"/>
              <a:t> </a:t>
            </a:r>
          </a:p>
        </p:txBody>
      </p:sp>
    </p:spTree>
    <p:extLst>
      <p:ext uri="{BB962C8B-B14F-4D97-AF65-F5344CB8AC3E}">
        <p14:creationId xmlns:p14="http://schemas.microsoft.com/office/powerpoint/2010/main" xmlns="" val="356749746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p:cNvSpPr>
            <a:spLocks noGrp="1" noChangeArrowheads="1"/>
          </p:cNvSpPr>
          <p:nvPr>
            <p:ph type="sldNum" sz="quarter" idx="5"/>
          </p:nvPr>
        </p:nvSpPr>
        <p:spPr>
          <a:noFill/>
        </p:spPr>
        <p:txBody>
          <a:bodyPr/>
          <a:lstStyle/>
          <a:p>
            <a:fld id="{F3922BEA-E6C9-4E8A-88A7-78A20D995D92}" type="slidenum">
              <a:rPr lang="en-US"/>
              <a:pPr/>
              <a:t>32</a:t>
            </a:fld>
            <a:endParaRPr lang="en-US"/>
          </a:p>
        </p:txBody>
      </p:sp>
      <p:sp>
        <p:nvSpPr>
          <p:cNvPr id="63491" name="Rectangle 2"/>
          <p:cNvSpPr>
            <a:spLocks noGrp="1" noRot="1" noChangeAspect="1" noChangeArrowheads="1" noTextEdit="1"/>
          </p:cNvSpPr>
          <p:nvPr>
            <p:ph type="sldImg"/>
          </p:nvPr>
        </p:nvSpPr>
        <p:spPr>
          <a:xfrm>
            <a:off x="1257300" y="720725"/>
            <a:ext cx="4799013" cy="3598863"/>
          </a:xfrm>
          <a:ln/>
        </p:spPr>
      </p:sp>
      <p:sp>
        <p:nvSpPr>
          <p:cNvPr id="63492" name="Rectangle 3"/>
          <p:cNvSpPr>
            <a:spLocks noGrp="1" noChangeArrowheads="1"/>
          </p:cNvSpPr>
          <p:nvPr>
            <p:ph type="body" idx="1"/>
          </p:nvPr>
        </p:nvSpPr>
        <p:spPr>
          <a:xfrm>
            <a:off x="975249" y="4560780"/>
            <a:ext cx="5364702" cy="4320121"/>
          </a:xfrm>
          <a:noFill/>
          <a:ln/>
        </p:spPr>
        <p:txBody>
          <a:bodyPr/>
          <a:lstStyle/>
          <a:p>
            <a:r>
              <a:rPr lang="en-US" smtClean="0"/>
              <a:t> </a:t>
            </a:r>
          </a:p>
        </p:txBody>
      </p:sp>
    </p:spTree>
    <p:extLst>
      <p:ext uri="{BB962C8B-B14F-4D97-AF65-F5344CB8AC3E}">
        <p14:creationId xmlns:p14="http://schemas.microsoft.com/office/powerpoint/2010/main" xmlns="" val="23067397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p:cNvSpPr>
            <a:spLocks noGrp="1" noChangeArrowheads="1"/>
          </p:cNvSpPr>
          <p:nvPr>
            <p:ph type="sldNum" sz="quarter" idx="5"/>
          </p:nvPr>
        </p:nvSpPr>
        <p:spPr>
          <a:noFill/>
        </p:spPr>
        <p:txBody>
          <a:bodyPr/>
          <a:lstStyle/>
          <a:p>
            <a:fld id="{F3922BEA-E6C9-4E8A-88A7-78A20D995D92}" type="slidenum">
              <a:rPr lang="en-US"/>
              <a:pPr/>
              <a:t>33</a:t>
            </a:fld>
            <a:endParaRPr lang="en-US"/>
          </a:p>
        </p:txBody>
      </p:sp>
      <p:sp>
        <p:nvSpPr>
          <p:cNvPr id="63491" name="Rectangle 2"/>
          <p:cNvSpPr>
            <a:spLocks noGrp="1" noRot="1" noChangeAspect="1" noChangeArrowheads="1" noTextEdit="1"/>
          </p:cNvSpPr>
          <p:nvPr>
            <p:ph type="sldImg"/>
          </p:nvPr>
        </p:nvSpPr>
        <p:spPr>
          <a:xfrm>
            <a:off x="1257300" y="720725"/>
            <a:ext cx="4799013" cy="3598863"/>
          </a:xfrm>
          <a:ln/>
        </p:spPr>
      </p:sp>
      <p:sp>
        <p:nvSpPr>
          <p:cNvPr id="63492" name="Rectangle 3"/>
          <p:cNvSpPr>
            <a:spLocks noGrp="1" noChangeArrowheads="1"/>
          </p:cNvSpPr>
          <p:nvPr>
            <p:ph type="body" idx="1"/>
          </p:nvPr>
        </p:nvSpPr>
        <p:spPr>
          <a:xfrm>
            <a:off x="975249" y="4560780"/>
            <a:ext cx="5364702" cy="4320121"/>
          </a:xfrm>
          <a:noFill/>
          <a:ln/>
        </p:spPr>
        <p:txBody>
          <a:bodyPr/>
          <a:lstStyle/>
          <a:p>
            <a:r>
              <a:rPr lang="en-US" smtClean="0"/>
              <a:t> </a:t>
            </a:r>
          </a:p>
        </p:txBody>
      </p:sp>
    </p:spTree>
    <p:extLst>
      <p:ext uri="{BB962C8B-B14F-4D97-AF65-F5344CB8AC3E}">
        <p14:creationId xmlns:p14="http://schemas.microsoft.com/office/powerpoint/2010/main" xmlns="" val="270288735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p:cNvSpPr>
            <a:spLocks noGrp="1" noChangeArrowheads="1"/>
          </p:cNvSpPr>
          <p:nvPr>
            <p:ph type="sldNum" sz="quarter" idx="5"/>
          </p:nvPr>
        </p:nvSpPr>
        <p:spPr>
          <a:noFill/>
        </p:spPr>
        <p:txBody>
          <a:bodyPr/>
          <a:lstStyle/>
          <a:p>
            <a:fld id="{F3922BEA-E6C9-4E8A-88A7-78A20D995D92}" type="slidenum">
              <a:rPr lang="en-US"/>
              <a:pPr/>
              <a:t>34</a:t>
            </a:fld>
            <a:endParaRPr lang="en-US"/>
          </a:p>
        </p:txBody>
      </p:sp>
      <p:sp>
        <p:nvSpPr>
          <p:cNvPr id="63491" name="Rectangle 2"/>
          <p:cNvSpPr>
            <a:spLocks noGrp="1" noRot="1" noChangeAspect="1" noChangeArrowheads="1" noTextEdit="1"/>
          </p:cNvSpPr>
          <p:nvPr>
            <p:ph type="sldImg"/>
          </p:nvPr>
        </p:nvSpPr>
        <p:spPr>
          <a:xfrm>
            <a:off x="1257300" y="720725"/>
            <a:ext cx="4799013" cy="3598863"/>
          </a:xfrm>
          <a:ln/>
        </p:spPr>
      </p:sp>
      <p:sp>
        <p:nvSpPr>
          <p:cNvPr id="63492" name="Rectangle 3"/>
          <p:cNvSpPr>
            <a:spLocks noGrp="1" noChangeArrowheads="1"/>
          </p:cNvSpPr>
          <p:nvPr>
            <p:ph type="body" idx="1"/>
          </p:nvPr>
        </p:nvSpPr>
        <p:spPr>
          <a:xfrm>
            <a:off x="975249" y="4560780"/>
            <a:ext cx="5364702" cy="4320121"/>
          </a:xfrm>
          <a:noFill/>
          <a:ln/>
        </p:spPr>
        <p:txBody>
          <a:bodyPr/>
          <a:lstStyle/>
          <a:p>
            <a:r>
              <a:rPr lang="en-US" smtClean="0"/>
              <a:t> </a:t>
            </a:r>
          </a:p>
        </p:txBody>
      </p:sp>
    </p:spTree>
    <p:extLst>
      <p:ext uri="{BB962C8B-B14F-4D97-AF65-F5344CB8AC3E}">
        <p14:creationId xmlns:p14="http://schemas.microsoft.com/office/powerpoint/2010/main" xmlns="" val="274328297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p:cNvSpPr>
            <a:spLocks noGrp="1" noChangeArrowheads="1"/>
          </p:cNvSpPr>
          <p:nvPr>
            <p:ph type="sldNum" sz="quarter" idx="5"/>
          </p:nvPr>
        </p:nvSpPr>
        <p:spPr>
          <a:noFill/>
        </p:spPr>
        <p:txBody>
          <a:bodyPr/>
          <a:lstStyle/>
          <a:p>
            <a:fld id="{F3922BEA-E6C9-4E8A-88A7-78A20D995D92}" type="slidenum">
              <a:rPr lang="en-US"/>
              <a:pPr/>
              <a:t>35</a:t>
            </a:fld>
            <a:endParaRPr lang="en-US"/>
          </a:p>
        </p:txBody>
      </p:sp>
      <p:sp>
        <p:nvSpPr>
          <p:cNvPr id="63491" name="Rectangle 2"/>
          <p:cNvSpPr>
            <a:spLocks noGrp="1" noRot="1" noChangeAspect="1" noChangeArrowheads="1" noTextEdit="1"/>
          </p:cNvSpPr>
          <p:nvPr>
            <p:ph type="sldImg"/>
          </p:nvPr>
        </p:nvSpPr>
        <p:spPr>
          <a:xfrm>
            <a:off x="1257300" y="720725"/>
            <a:ext cx="4799013" cy="3598863"/>
          </a:xfrm>
          <a:ln/>
        </p:spPr>
      </p:sp>
      <p:sp>
        <p:nvSpPr>
          <p:cNvPr id="63492" name="Rectangle 3"/>
          <p:cNvSpPr>
            <a:spLocks noGrp="1" noChangeArrowheads="1"/>
          </p:cNvSpPr>
          <p:nvPr>
            <p:ph type="body" idx="1"/>
          </p:nvPr>
        </p:nvSpPr>
        <p:spPr>
          <a:xfrm>
            <a:off x="975249" y="4560780"/>
            <a:ext cx="5364702" cy="4320121"/>
          </a:xfrm>
          <a:noFill/>
          <a:ln/>
        </p:spPr>
        <p:txBody>
          <a:bodyPr/>
          <a:lstStyle/>
          <a:p>
            <a:r>
              <a:rPr lang="en-US" smtClean="0"/>
              <a:t> </a:t>
            </a:r>
          </a:p>
        </p:txBody>
      </p:sp>
    </p:spTree>
    <p:extLst>
      <p:ext uri="{BB962C8B-B14F-4D97-AF65-F5344CB8AC3E}">
        <p14:creationId xmlns:p14="http://schemas.microsoft.com/office/powerpoint/2010/main" xmlns="" val="354089554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p:cNvSpPr>
            <a:spLocks noGrp="1" noChangeArrowheads="1"/>
          </p:cNvSpPr>
          <p:nvPr>
            <p:ph type="sldNum" sz="quarter" idx="5"/>
          </p:nvPr>
        </p:nvSpPr>
        <p:spPr>
          <a:noFill/>
        </p:spPr>
        <p:txBody>
          <a:bodyPr/>
          <a:lstStyle/>
          <a:p>
            <a:fld id="{F3922BEA-E6C9-4E8A-88A7-78A20D995D92}" type="slidenum">
              <a:rPr lang="en-US"/>
              <a:pPr/>
              <a:t>36</a:t>
            </a:fld>
            <a:endParaRPr lang="en-US"/>
          </a:p>
        </p:txBody>
      </p:sp>
      <p:sp>
        <p:nvSpPr>
          <p:cNvPr id="63491" name="Rectangle 2"/>
          <p:cNvSpPr>
            <a:spLocks noGrp="1" noRot="1" noChangeAspect="1" noChangeArrowheads="1" noTextEdit="1"/>
          </p:cNvSpPr>
          <p:nvPr>
            <p:ph type="sldImg"/>
          </p:nvPr>
        </p:nvSpPr>
        <p:spPr>
          <a:xfrm>
            <a:off x="1257300" y="720725"/>
            <a:ext cx="4799013" cy="3598863"/>
          </a:xfrm>
          <a:ln/>
        </p:spPr>
      </p:sp>
      <p:sp>
        <p:nvSpPr>
          <p:cNvPr id="63492" name="Rectangle 3"/>
          <p:cNvSpPr>
            <a:spLocks noGrp="1" noChangeArrowheads="1"/>
          </p:cNvSpPr>
          <p:nvPr>
            <p:ph type="body" idx="1"/>
          </p:nvPr>
        </p:nvSpPr>
        <p:spPr>
          <a:xfrm>
            <a:off x="975249" y="4560780"/>
            <a:ext cx="5364702" cy="4320121"/>
          </a:xfrm>
          <a:noFill/>
          <a:ln/>
        </p:spPr>
        <p:txBody>
          <a:bodyPr/>
          <a:lstStyle/>
          <a:p>
            <a:r>
              <a:rPr lang="en-US" smtClean="0"/>
              <a:t> </a:t>
            </a:r>
          </a:p>
        </p:txBody>
      </p:sp>
    </p:spTree>
    <p:extLst>
      <p:ext uri="{BB962C8B-B14F-4D97-AF65-F5344CB8AC3E}">
        <p14:creationId xmlns:p14="http://schemas.microsoft.com/office/powerpoint/2010/main" xmlns="" val="378254999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p:cNvSpPr>
            <a:spLocks noGrp="1" noChangeArrowheads="1"/>
          </p:cNvSpPr>
          <p:nvPr>
            <p:ph type="sldNum" sz="quarter" idx="5"/>
          </p:nvPr>
        </p:nvSpPr>
        <p:spPr>
          <a:noFill/>
        </p:spPr>
        <p:txBody>
          <a:bodyPr/>
          <a:lstStyle/>
          <a:p>
            <a:fld id="{F3922BEA-E6C9-4E8A-88A7-78A20D995D92}" type="slidenum">
              <a:rPr lang="en-US"/>
              <a:pPr/>
              <a:t>37</a:t>
            </a:fld>
            <a:endParaRPr lang="en-US"/>
          </a:p>
        </p:txBody>
      </p:sp>
      <p:sp>
        <p:nvSpPr>
          <p:cNvPr id="63491" name="Rectangle 2"/>
          <p:cNvSpPr>
            <a:spLocks noGrp="1" noRot="1" noChangeAspect="1" noChangeArrowheads="1" noTextEdit="1"/>
          </p:cNvSpPr>
          <p:nvPr>
            <p:ph type="sldImg"/>
          </p:nvPr>
        </p:nvSpPr>
        <p:spPr>
          <a:xfrm>
            <a:off x="1257300" y="720725"/>
            <a:ext cx="4799013" cy="3598863"/>
          </a:xfrm>
          <a:ln/>
        </p:spPr>
      </p:sp>
      <p:sp>
        <p:nvSpPr>
          <p:cNvPr id="63492" name="Rectangle 3"/>
          <p:cNvSpPr>
            <a:spLocks noGrp="1" noChangeArrowheads="1"/>
          </p:cNvSpPr>
          <p:nvPr>
            <p:ph type="body" idx="1"/>
          </p:nvPr>
        </p:nvSpPr>
        <p:spPr>
          <a:xfrm>
            <a:off x="975249" y="4560780"/>
            <a:ext cx="5364702" cy="4320121"/>
          </a:xfrm>
          <a:noFill/>
          <a:ln/>
        </p:spPr>
        <p:txBody>
          <a:bodyPr/>
          <a:lstStyle/>
          <a:p>
            <a:r>
              <a:rPr lang="en-US" smtClean="0"/>
              <a:t> </a:t>
            </a:r>
          </a:p>
        </p:txBody>
      </p:sp>
    </p:spTree>
    <p:extLst>
      <p:ext uri="{BB962C8B-B14F-4D97-AF65-F5344CB8AC3E}">
        <p14:creationId xmlns:p14="http://schemas.microsoft.com/office/powerpoint/2010/main" xmlns="" val="160347847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p:cNvSpPr>
            <a:spLocks noGrp="1" noChangeArrowheads="1"/>
          </p:cNvSpPr>
          <p:nvPr>
            <p:ph type="sldNum" sz="quarter" idx="5"/>
          </p:nvPr>
        </p:nvSpPr>
        <p:spPr>
          <a:noFill/>
        </p:spPr>
        <p:txBody>
          <a:bodyPr/>
          <a:lstStyle/>
          <a:p>
            <a:fld id="{F3922BEA-E6C9-4E8A-88A7-78A20D995D92}" type="slidenum">
              <a:rPr lang="en-US"/>
              <a:pPr/>
              <a:t>38</a:t>
            </a:fld>
            <a:endParaRPr lang="en-US"/>
          </a:p>
        </p:txBody>
      </p:sp>
      <p:sp>
        <p:nvSpPr>
          <p:cNvPr id="63491" name="Rectangle 2"/>
          <p:cNvSpPr>
            <a:spLocks noGrp="1" noRot="1" noChangeAspect="1" noChangeArrowheads="1" noTextEdit="1"/>
          </p:cNvSpPr>
          <p:nvPr>
            <p:ph type="sldImg"/>
          </p:nvPr>
        </p:nvSpPr>
        <p:spPr>
          <a:xfrm>
            <a:off x="1257300" y="720725"/>
            <a:ext cx="4799013" cy="3598863"/>
          </a:xfrm>
          <a:ln/>
        </p:spPr>
      </p:sp>
      <p:sp>
        <p:nvSpPr>
          <p:cNvPr id="63492" name="Rectangle 3"/>
          <p:cNvSpPr>
            <a:spLocks noGrp="1" noChangeArrowheads="1"/>
          </p:cNvSpPr>
          <p:nvPr>
            <p:ph type="body" idx="1"/>
          </p:nvPr>
        </p:nvSpPr>
        <p:spPr>
          <a:xfrm>
            <a:off x="975249" y="4560780"/>
            <a:ext cx="5364702" cy="4320121"/>
          </a:xfrm>
          <a:noFill/>
          <a:ln/>
        </p:spPr>
        <p:txBody>
          <a:bodyPr/>
          <a:lstStyle/>
          <a:p>
            <a:r>
              <a:rPr lang="en-US" smtClean="0"/>
              <a:t> </a:t>
            </a:r>
          </a:p>
        </p:txBody>
      </p:sp>
    </p:spTree>
    <p:extLst>
      <p:ext uri="{BB962C8B-B14F-4D97-AF65-F5344CB8AC3E}">
        <p14:creationId xmlns:p14="http://schemas.microsoft.com/office/powerpoint/2010/main" xmlns="" val="822464212"/>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p:cNvSpPr>
            <a:spLocks noGrp="1" noChangeArrowheads="1"/>
          </p:cNvSpPr>
          <p:nvPr>
            <p:ph type="sldNum" sz="quarter" idx="5"/>
          </p:nvPr>
        </p:nvSpPr>
        <p:spPr>
          <a:noFill/>
        </p:spPr>
        <p:txBody>
          <a:bodyPr/>
          <a:lstStyle/>
          <a:p>
            <a:fld id="{F3922BEA-E6C9-4E8A-88A7-78A20D995D92}" type="slidenum">
              <a:rPr lang="en-US"/>
              <a:pPr/>
              <a:t>39</a:t>
            </a:fld>
            <a:endParaRPr lang="en-US"/>
          </a:p>
        </p:txBody>
      </p:sp>
      <p:sp>
        <p:nvSpPr>
          <p:cNvPr id="63491" name="Rectangle 2"/>
          <p:cNvSpPr>
            <a:spLocks noGrp="1" noRot="1" noChangeAspect="1" noChangeArrowheads="1" noTextEdit="1"/>
          </p:cNvSpPr>
          <p:nvPr>
            <p:ph type="sldImg"/>
          </p:nvPr>
        </p:nvSpPr>
        <p:spPr>
          <a:xfrm>
            <a:off x="1257300" y="720725"/>
            <a:ext cx="4799013" cy="3598863"/>
          </a:xfrm>
          <a:ln/>
        </p:spPr>
      </p:sp>
      <p:sp>
        <p:nvSpPr>
          <p:cNvPr id="63492" name="Rectangle 3"/>
          <p:cNvSpPr>
            <a:spLocks noGrp="1" noChangeArrowheads="1"/>
          </p:cNvSpPr>
          <p:nvPr>
            <p:ph type="body" idx="1"/>
          </p:nvPr>
        </p:nvSpPr>
        <p:spPr>
          <a:xfrm>
            <a:off x="975249" y="4560780"/>
            <a:ext cx="5364702" cy="4320121"/>
          </a:xfrm>
          <a:noFill/>
          <a:ln/>
        </p:spPr>
        <p:txBody>
          <a:bodyPr/>
          <a:lstStyle/>
          <a:p>
            <a:r>
              <a:rPr lang="en-US" smtClean="0"/>
              <a:t> </a:t>
            </a:r>
          </a:p>
        </p:txBody>
      </p:sp>
    </p:spTree>
    <p:extLst>
      <p:ext uri="{BB962C8B-B14F-4D97-AF65-F5344CB8AC3E}">
        <p14:creationId xmlns:p14="http://schemas.microsoft.com/office/powerpoint/2010/main" xmlns="" val="1757295857"/>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p:cNvSpPr>
            <a:spLocks noGrp="1" noChangeArrowheads="1"/>
          </p:cNvSpPr>
          <p:nvPr>
            <p:ph type="sldNum" sz="quarter" idx="5"/>
          </p:nvPr>
        </p:nvSpPr>
        <p:spPr>
          <a:noFill/>
        </p:spPr>
        <p:txBody>
          <a:bodyPr/>
          <a:lstStyle/>
          <a:p>
            <a:fld id="{F3922BEA-E6C9-4E8A-88A7-78A20D995D92}" type="slidenum">
              <a:rPr lang="en-US"/>
              <a:pPr/>
              <a:t>40</a:t>
            </a:fld>
            <a:endParaRPr lang="en-US"/>
          </a:p>
        </p:txBody>
      </p:sp>
      <p:sp>
        <p:nvSpPr>
          <p:cNvPr id="63491" name="Rectangle 2"/>
          <p:cNvSpPr>
            <a:spLocks noGrp="1" noRot="1" noChangeAspect="1" noChangeArrowheads="1" noTextEdit="1"/>
          </p:cNvSpPr>
          <p:nvPr>
            <p:ph type="sldImg"/>
          </p:nvPr>
        </p:nvSpPr>
        <p:spPr>
          <a:xfrm>
            <a:off x="1257300" y="720725"/>
            <a:ext cx="4799013" cy="3598863"/>
          </a:xfrm>
          <a:ln/>
        </p:spPr>
      </p:sp>
      <p:sp>
        <p:nvSpPr>
          <p:cNvPr id="63492" name="Rectangle 3"/>
          <p:cNvSpPr>
            <a:spLocks noGrp="1" noChangeArrowheads="1"/>
          </p:cNvSpPr>
          <p:nvPr>
            <p:ph type="body" idx="1"/>
          </p:nvPr>
        </p:nvSpPr>
        <p:spPr>
          <a:xfrm>
            <a:off x="975249" y="4560780"/>
            <a:ext cx="5364702" cy="4320121"/>
          </a:xfrm>
          <a:noFill/>
          <a:ln/>
        </p:spPr>
        <p:txBody>
          <a:bodyPr/>
          <a:lstStyle/>
          <a:p>
            <a:r>
              <a:rPr lang="en-US" smtClean="0"/>
              <a:t> </a:t>
            </a:r>
          </a:p>
        </p:txBody>
      </p:sp>
    </p:spTree>
    <p:extLst>
      <p:ext uri="{BB962C8B-B14F-4D97-AF65-F5344CB8AC3E}">
        <p14:creationId xmlns:p14="http://schemas.microsoft.com/office/powerpoint/2010/main" xmlns="" val="175729585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a:t>
            </a:r>
            <a:r>
              <a:rPr lang="en-US" baseline="0" dirty="0" smtClean="0"/>
              <a:t> next several slides visualize a verification problem for a given program, in this case one that implements selection sort. The precondition, not shown, gives that </a:t>
            </a:r>
            <a:r>
              <a:rPr lang="en-US" dirty="0" smtClean="0"/>
              <a:t>n is length</a:t>
            </a:r>
            <a:r>
              <a:rPr lang="en-US" baseline="0" dirty="0" smtClean="0"/>
              <a:t> of A; the </a:t>
            </a:r>
            <a:r>
              <a:rPr lang="en-US" baseline="0" dirty="0" err="1" smtClean="0"/>
              <a:t>postcondition</a:t>
            </a:r>
            <a:r>
              <a:rPr lang="en-US" baseline="0" dirty="0" smtClean="0"/>
              <a:t> is given at the bottom of the slide: that each element of the array is in ascending order (and also that it is a permutation of the initial array, but this part is not shown).  The goal of verification is to prove that, given input that satisfies the precondition, running the program will always produce output that satisfies the </a:t>
            </a:r>
            <a:r>
              <a:rPr lang="en-US" baseline="0" dirty="0" err="1" smtClean="0"/>
              <a:t>postcondition</a:t>
            </a:r>
            <a:r>
              <a:rPr lang="en-US" baseline="0" dirty="0" smtClean="0"/>
              <a:t>.</a:t>
            </a:r>
          </a:p>
          <a:p>
            <a:endParaRPr lang="en-US" baseline="0" dirty="0" smtClean="0"/>
          </a:p>
          <a:p>
            <a:r>
              <a:rPr lang="en-US" baseline="0" dirty="0" smtClean="0"/>
              <a:t>Then we show how this same approach can be slightly generalized to synthesize most of the program, rather than verify it.  This is the PTS </a:t>
            </a:r>
            <a:r>
              <a:rPr lang="en-US" baseline="0" smtClean="0"/>
              <a:t>approach developed by </a:t>
            </a:r>
            <a:r>
              <a:rPr lang="en-US" baseline="0" dirty="0" err="1" smtClean="0"/>
              <a:t>Gulwani</a:t>
            </a:r>
            <a:r>
              <a:rPr lang="en-US" baseline="0" dirty="0" smtClean="0"/>
              <a:t>, </a:t>
            </a:r>
            <a:r>
              <a:rPr lang="en-US" baseline="0" dirty="0" err="1" smtClean="0"/>
              <a:t>Srivastava</a:t>
            </a:r>
            <a:r>
              <a:rPr lang="en-US" baseline="0" dirty="0" smtClean="0"/>
              <a:t>, and Foster.</a:t>
            </a:r>
            <a:endParaRPr lang="en-US" dirty="0"/>
          </a:p>
        </p:txBody>
      </p:sp>
      <p:sp>
        <p:nvSpPr>
          <p:cNvPr id="4" name="Slide Number Placeholder 3"/>
          <p:cNvSpPr>
            <a:spLocks noGrp="1"/>
          </p:cNvSpPr>
          <p:nvPr>
            <p:ph type="sldNum" sz="quarter" idx="10"/>
          </p:nvPr>
        </p:nvSpPr>
        <p:spPr/>
        <p:txBody>
          <a:bodyPr/>
          <a:lstStyle/>
          <a:p>
            <a:pPr>
              <a:defRPr/>
            </a:pPr>
            <a:fld id="{3BE1D89F-7E71-4B67-8585-18F5E4BA1E61}" type="slidenum">
              <a:rPr lang="en-US" smtClean="0"/>
              <a:pPr>
                <a:defRPr/>
              </a:pPr>
              <a:t>5</a:t>
            </a:fld>
            <a:endParaRPr lang="en-US"/>
          </a:p>
        </p:txBody>
      </p:sp>
    </p:spTree>
    <p:extLst>
      <p:ext uri="{BB962C8B-B14F-4D97-AF65-F5344CB8AC3E}">
        <p14:creationId xmlns:p14="http://schemas.microsoft.com/office/powerpoint/2010/main" xmlns="" val="2768195502"/>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p:cNvSpPr>
            <a:spLocks noGrp="1" noChangeArrowheads="1"/>
          </p:cNvSpPr>
          <p:nvPr>
            <p:ph type="sldNum" sz="quarter" idx="5"/>
          </p:nvPr>
        </p:nvSpPr>
        <p:spPr>
          <a:noFill/>
        </p:spPr>
        <p:txBody>
          <a:bodyPr/>
          <a:lstStyle/>
          <a:p>
            <a:fld id="{F3922BEA-E6C9-4E8A-88A7-78A20D995D92}" type="slidenum">
              <a:rPr lang="en-US"/>
              <a:pPr/>
              <a:t>41</a:t>
            </a:fld>
            <a:endParaRPr lang="en-US"/>
          </a:p>
        </p:txBody>
      </p:sp>
      <p:sp>
        <p:nvSpPr>
          <p:cNvPr id="63491" name="Rectangle 2"/>
          <p:cNvSpPr>
            <a:spLocks noGrp="1" noRot="1" noChangeAspect="1" noChangeArrowheads="1" noTextEdit="1"/>
          </p:cNvSpPr>
          <p:nvPr>
            <p:ph type="sldImg"/>
          </p:nvPr>
        </p:nvSpPr>
        <p:spPr>
          <a:xfrm>
            <a:off x="1257300" y="720725"/>
            <a:ext cx="4799013" cy="3598863"/>
          </a:xfrm>
          <a:ln/>
        </p:spPr>
      </p:sp>
      <p:sp>
        <p:nvSpPr>
          <p:cNvPr id="63492" name="Rectangle 3"/>
          <p:cNvSpPr>
            <a:spLocks noGrp="1" noChangeArrowheads="1"/>
          </p:cNvSpPr>
          <p:nvPr>
            <p:ph type="body" idx="1"/>
          </p:nvPr>
        </p:nvSpPr>
        <p:spPr>
          <a:xfrm>
            <a:off x="975249" y="4560780"/>
            <a:ext cx="5364702" cy="4320121"/>
          </a:xfrm>
          <a:noFill/>
          <a:ln/>
        </p:spPr>
        <p:txBody>
          <a:bodyPr/>
          <a:lstStyle/>
          <a:p>
            <a:r>
              <a:rPr lang="en-US" smtClean="0"/>
              <a:t> </a:t>
            </a:r>
          </a:p>
        </p:txBody>
      </p:sp>
    </p:spTree>
    <p:extLst>
      <p:ext uri="{BB962C8B-B14F-4D97-AF65-F5344CB8AC3E}">
        <p14:creationId xmlns:p14="http://schemas.microsoft.com/office/powerpoint/2010/main" xmlns="" val="3562051761"/>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p:cNvSpPr>
            <a:spLocks noGrp="1" noChangeArrowheads="1"/>
          </p:cNvSpPr>
          <p:nvPr>
            <p:ph type="sldNum" sz="quarter" idx="5"/>
          </p:nvPr>
        </p:nvSpPr>
        <p:spPr>
          <a:noFill/>
        </p:spPr>
        <p:txBody>
          <a:bodyPr/>
          <a:lstStyle/>
          <a:p>
            <a:fld id="{F3922BEA-E6C9-4E8A-88A7-78A20D995D92}" type="slidenum">
              <a:rPr lang="en-US"/>
              <a:pPr/>
              <a:t>42</a:t>
            </a:fld>
            <a:endParaRPr lang="en-US"/>
          </a:p>
        </p:txBody>
      </p:sp>
      <p:sp>
        <p:nvSpPr>
          <p:cNvPr id="63491" name="Rectangle 2"/>
          <p:cNvSpPr>
            <a:spLocks noGrp="1" noRot="1" noChangeAspect="1" noChangeArrowheads="1" noTextEdit="1"/>
          </p:cNvSpPr>
          <p:nvPr>
            <p:ph type="sldImg"/>
          </p:nvPr>
        </p:nvSpPr>
        <p:spPr>
          <a:xfrm>
            <a:off x="1257300" y="720725"/>
            <a:ext cx="4799013" cy="3598863"/>
          </a:xfrm>
          <a:ln/>
        </p:spPr>
      </p:sp>
      <p:sp>
        <p:nvSpPr>
          <p:cNvPr id="63492" name="Rectangle 3"/>
          <p:cNvSpPr>
            <a:spLocks noGrp="1" noChangeArrowheads="1"/>
          </p:cNvSpPr>
          <p:nvPr>
            <p:ph type="body" idx="1"/>
          </p:nvPr>
        </p:nvSpPr>
        <p:spPr>
          <a:xfrm>
            <a:off x="975249" y="4560780"/>
            <a:ext cx="5364702" cy="4320121"/>
          </a:xfrm>
          <a:noFill/>
          <a:ln/>
        </p:spPr>
        <p:txBody>
          <a:bodyPr/>
          <a:lstStyle/>
          <a:p>
            <a:r>
              <a:rPr lang="en-US" smtClean="0"/>
              <a:t> </a:t>
            </a:r>
          </a:p>
        </p:txBody>
      </p:sp>
    </p:spTree>
    <p:extLst>
      <p:ext uri="{BB962C8B-B14F-4D97-AF65-F5344CB8AC3E}">
        <p14:creationId xmlns:p14="http://schemas.microsoft.com/office/powerpoint/2010/main" xmlns="" val="3562051761"/>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p:cNvSpPr>
            <a:spLocks noGrp="1" noChangeArrowheads="1"/>
          </p:cNvSpPr>
          <p:nvPr>
            <p:ph type="sldNum" sz="quarter" idx="5"/>
          </p:nvPr>
        </p:nvSpPr>
        <p:spPr>
          <a:noFill/>
        </p:spPr>
        <p:txBody>
          <a:bodyPr/>
          <a:lstStyle/>
          <a:p>
            <a:fld id="{F3922BEA-E6C9-4E8A-88A7-78A20D995D92}" type="slidenum">
              <a:rPr lang="en-US"/>
              <a:pPr/>
              <a:t>43</a:t>
            </a:fld>
            <a:endParaRPr lang="en-US"/>
          </a:p>
        </p:txBody>
      </p:sp>
      <p:sp>
        <p:nvSpPr>
          <p:cNvPr id="63491" name="Rectangle 2"/>
          <p:cNvSpPr>
            <a:spLocks noGrp="1" noRot="1" noChangeAspect="1" noChangeArrowheads="1" noTextEdit="1"/>
          </p:cNvSpPr>
          <p:nvPr>
            <p:ph type="sldImg"/>
          </p:nvPr>
        </p:nvSpPr>
        <p:spPr>
          <a:xfrm>
            <a:off x="1257300" y="720725"/>
            <a:ext cx="4799013" cy="3598863"/>
          </a:xfrm>
          <a:ln/>
        </p:spPr>
      </p:sp>
      <p:sp>
        <p:nvSpPr>
          <p:cNvPr id="63492" name="Rectangle 3"/>
          <p:cNvSpPr>
            <a:spLocks noGrp="1" noChangeArrowheads="1"/>
          </p:cNvSpPr>
          <p:nvPr>
            <p:ph type="body" idx="1"/>
          </p:nvPr>
        </p:nvSpPr>
        <p:spPr>
          <a:xfrm>
            <a:off x="975249" y="4560780"/>
            <a:ext cx="5364702" cy="4320121"/>
          </a:xfrm>
          <a:noFill/>
          <a:ln/>
        </p:spPr>
        <p:txBody>
          <a:bodyPr/>
          <a:lstStyle/>
          <a:p>
            <a:r>
              <a:rPr lang="en-US" smtClean="0"/>
              <a:t> </a:t>
            </a:r>
          </a:p>
        </p:txBody>
      </p:sp>
    </p:spTree>
    <p:extLst>
      <p:ext uri="{BB962C8B-B14F-4D97-AF65-F5344CB8AC3E}">
        <p14:creationId xmlns:p14="http://schemas.microsoft.com/office/powerpoint/2010/main" xmlns="" val="3562051761"/>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p:cNvSpPr>
            <a:spLocks noGrp="1" noChangeArrowheads="1"/>
          </p:cNvSpPr>
          <p:nvPr>
            <p:ph type="sldNum" sz="quarter" idx="5"/>
          </p:nvPr>
        </p:nvSpPr>
        <p:spPr>
          <a:noFill/>
        </p:spPr>
        <p:txBody>
          <a:bodyPr/>
          <a:lstStyle/>
          <a:p>
            <a:fld id="{F3922BEA-E6C9-4E8A-88A7-78A20D995D92}" type="slidenum">
              <a:rPr lang="en-US"/>
              <a:pPr/>
              <a:t>44</a:t>
            </a:fld>
            <a:endParaRPr lang="en-US"/>
          </a:p>
        </p:txBody>
      </p:sp>
      <p:sp>
        <p:nvSpPr>
          <p:cNvPr id="63491" name="Rectangle 2"/>
          <p:cNvSpPr>
            <a:spLocks noGrp="1" noRot="1" noChangeAspect="1" noChangeArrowheads="1" noTextEdit="1"/>
          </p:cNvSpPr>
          <p:nvPr>
            <p:ph type="sldImg"/>
          </p:nvPr>
        </p:nvSpPr>
        <p:spPr>
          <a:xfrm>
            <a:off x="1257300" y="720725"/>
            <a:ext cx="4799013" cy="3598863"/>
          </a:xfrm>
          <a:ln/>
        </p:spPr>
      </p:sp>
      <p:sp>
        <p:nvSpPr>
          <p:cNvPr id="63492" name="Rectangle 3"/>
          <p:cNvSpPr>
            <a:spLocks noGrp="1" noChangeArrowheads="1"/>
          </p:cNvSpPr>
          <p:nvPr>
            <p:ph type="body" idx="1"/>
          </p:nvPr>
        </p:nvSpPr>
        <p:spPr>
          <a:xfrm>
            <a:off x="975249" y="4560780"/>
            <a:ext cx="5364702" cy="4320121"/>
          </a:xfrm>
          <a:noFill/>
          <a:ln/>
        </p:spPr>
        <p:txBody>
          <a:bodyPr/>
          <a:lstStyle/>
          <a:p>
            <a:r>
              <a:rPr lang="en-US" smtClean="0"/>
              <a:t> </a:t>
            </a:r>
          </a:p>
        </p:txBody>
      </p:sp>
    </p:spTree>
    <p:extLst>
      <p:ext uri="{BB962C8B-B14F-4D97-AF65-F5344CB8AC3E}">
        <p14:creationId xmlns:p14="http://schemas.microsoft.com/office/powerpoint/2010/main" xmlns="" val="3562051761"/>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p:cNvSpPr>
            <a:spLocks noGrp="1" noChangeArrowheads="1"/>
          </p:cNvSpPr>
          <p:nvPr>
            <p:ph type="sldNum" sz="quarter" idx="5"/>
          </p:nvPr>
        </p:nvSpPr>
        <p:spPr>
          <a:noFill/>
        </p:spPr>
        <p:txBody>
          <a:bodyPr/>
          <a:lstStyle/>
          <a:p>
            <a:fld id="{F3922BEA-E6C9-4E8A-88A7-78A20D995D92}" type="slidenum">
              <a:rPr lang="en-US"/>
              <a:pPr/>
              <a:t>45</a:t>
            </a:fld>
            <a:endParaRPr lang="en-US"/>
          </a:p>
        </p:txBody>
      </p:sp>
      <p:sp>
        <p:nvSpPr>
          <p:cNvPr id="63491" name="Rectangle 2"/>
          <p:cNvSpPr>
            <a:spLocks noGrp="1" noRot="1" noChangeAspect="1" noChangeArrowheads="1" noTextEdit="1"/>
          </p:cNvSpPr>
          <p:nvPr>
            <p:ph type="sldImg"/>
          </p:nvPr>
        </p:nvSpPr>
        <p:spPr>
          <a:xfrm>
            <a:off x="1257300" y="720725"/>
            <a:ext cx="4799013" cy="3598863"/>
          </a:xfrm>
          <a:ln/>
        </p:spPr>
      </p:sp>
      <p:sp>
        <p:nvSpPr>
          <p:cNvPr id="63492" name="Rectangle 3"/>
          <p:cNvSpPr>
            <a:spLocks noGrp="1" noChangeArrowheads="1"/>
          </p:cNvSpPr>
          <p:nvPr>
            <p:ph type="body" idx="1"/>
          </p:nvPr>
        </p:nvSpPr>
        <p:spPr>
          <a:xfrm>
            <a:off x="975249" y="4560780"/>
            <a:ext cx="5364702" cy="4320121"/>
          </a:xfrm>
          <a:noFill/>
          <a:ln/>
        </p:spPr>
        <p:txBody>
          <a:bodyPr/>
          <a:lstStyle/>
          <a:p>
            <a:r>
              <a:rPr lang="en-US" smtClean="0"/>
              <a:t> </a:t>
            </a:r>
          </a:p>
        </p:txBody>
      </p:sp>
    </p:spTree>
    <p:extLst>
      <p:ext uri="{BB962C8B-B14F-4D97-AF65-F5344CB8AC3E}">
        <p14:creationId xmlns:p14="http://schemas.microsoft.com/office/powerpoint/2010/main" xmlns="" val="4282388564"/>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p:cNvSpPr>
            <a:spLocks noGrp="1" noChangeArrowheads="1"/>
          </p:cNvSpPr>
          <p:nvPr>
            <p:ph type="sldNum" sz="quarter" idx="5"/>
          </p:nvPr>
        </p:nvSpPr>
        <p:spPr>
          <a:noFill/>
        </p:spPr>
        <p:txBody>
          <a:bodyPr/>
          <a:lstStyle/>
          <a:p>
            <a:fld id="{F3922BEA-E6C9-4E8A-88A7-78A20D995D92}" type="slidenum">
              <a:rPr lang="en-US"/>
              <a:pPr/>
              <a:t>46</a:t>
            </a:fld>
            <a:endParaRPr lang="en-US"/>
          </a:p>
        </p:txBody>
      </p:sp>
      <p:sp>
        <p:nvSpPr>
          <p:cNvPr id="63491" name="Rectangle 2"/>
          <p:cNvSpPr>
            <a:spLocks noGrp="1" noRot="1" noChangeAspect="1" noChangeArrowheads="1" noTextEdit="1"/>
          </p:cNvSpPr>
          <p:nvPr>
            <p:ph type="sldImg"/>
          </p:nvPr>
        </p:nvSpPr>
        <p:spPr>
          <a:xfrm>
            <a:off x="1257300" y="720725"/>
            <a:ext cx="4799013" cy="3598863"/>
          </a:xfrm>
          <a:ln/>
        </p:spPr>
      </p:sp>
      <p:sp>
        <p:nvSpPr>
          <p:cNvPr id="63492" name="Rectangle 3"/>
          <p:cNvSpPr>
            <a:spLocks noGrp="1" noChangeArrowheads="1"/>
          </p:cNvSpPr>
          <p:nvPr>
            <p:ph type="body" idx="1"/>
          </p:nvPr>
        </p:nvSpPr>
        <p:spPr>
          <a:xfrm>
            <a:off x="975249" y="4560780"/>
            <a:ext cx="5364702" cy="4320121"/>
          </a:xfrm>
          <a:noFill/>
          <a:ln/>
        </p:spPr>
        <p:txBody>
          <a:bodyPr/>
          <a:lstStyle/>
          <a:p>
            <a:r>
              <a:rPr lang="en-US" smtClean="0"/>
              <a:t> </a:t>
            </a:r>
          </a:p>
        </p:txBody>
      </p:sp>
    </p:spTree>
    <p:extLst>
      <p:ext uri="{BB962C8B-B14F-4D97-AF65-F5344CB8AC3E}">
        <p14:creationId xmlns:p14="http://schemas.microsoft.com/office/powerpoint/2010/main" xmlns="" val="3995366204"/>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p:cNvSpPr>
            <a:spLocks noGrp="1" noChangeArrowheads="1"/>
          </p:cNvSpPr>
          <p:nvPr>
            <p:ph type="sldNum" sz="quarter" idx="5"/>
          </p:nvPr>
        </p:nvSpPr>
        <p:spPr>
          <a:noFill/>
        </p:spPr>
        <p:txBody>
          <a:bodyPr/>
          <a:lstStyle/>
          <a:p>
            <a:fld id="{F3922BEA-E6C9-4E8A-88A7-78A20D995D92}" type="slidenum">
              <a:rPr lang="en-US"/>
              <a:pPr/>
              <a:t>47</a:t>
            </a:fld>
            <a:endParaRPr lang="en-US"/>
          </a:p>
        </p:txBody>
      </p:sp>
      <p:sp>
        <p:nvSpPr>
          <p:cNvPr id="63491" name="Rectangle 2"/>
          <p:cNvSpPr>
            <a:spLocks noGrp="1" noRot="1" noChangeAspect="1" noChangeArrowheads="1" noTextEdit="1"/>
          </p:cNvSpPr>
          <p:nvPr>
            <p:ph type="sldImg"/>
          </p:nvPr>
        </p:nvSpPr>
        <p:spPr>
          <a:xfrm>
            <a:off x="1257300" y="720725"/>
            <a:ext cx="4799013" cy="3598863"/>
          </a:xfrm>
          <a:ln/>
        </p:spPr>
      </p:sp>
      <p:sp>
        <p:nvSpPr>
          <p:cNvPr id="63492" name="Rectangle 3"/>
          <p:cNvSpPr>
            <a:spLocks noGrp="1" noChangeArrowheads="1"/>
          </p:cNvSpPr>
          <p:nvPr>
            <p:ph type="body" idx="1"/>
          </p:nvPr>
        </p:nvSpPr>
        <p:spPr>
          <a:xfrm>
            <a:off x="975249" y="4560780"/>
            <a:ext cx="5364702" cy="4320121"/>
          </a:xfrm>
          <a:noFill/>
          <a:ln/>
        </p:spPr>
        <p:txBody>
          <a:bodyPr/>
          <a:lstStyle/>
          <a:p>
            <a:r>
              <a:rPr lang="en-US" smtClean="0"/>
              <a:t> </a:t>
            </a:r>
          </a:p>
        </p:txBody>
      </p:sp>
    </p:spTree>
    <p:extLst>
      <p:ext uri="{BB962C8B-B14F-4D97-AF65-F5344CB8AC3E}">
        <p14:creationId xmlns:p14="http://schemas.microsoft.com/office/powerpoint/2010/main" xmlns="" val="1011819685"/>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p:cNvSpPr>
            <a:spLocks noGrp="1" noChangeArrowheads="1"/>
          </p:cNvSpPr>
          <p:nvPr>
            <p:ph type="sldNum" sz="quarter" idx="5"/>
          </p:nvPr>
        </p:nvSpPr>
        <p:spPr>
          <a:noFill/>
        </p:spPr>
        <p:txBody>
          <a:bodyPr/>
          <a:lstStyle/>
          <a:p>
            <a:fld id="{F3922BEA-E6C9-4E8A-88A7-78A20D995D92}" type="slidenum">
              <a:rPr lang="en-US"/>
              <a:pPr/>
              <a:t>48</a:t>
            </a:fld>
            <a:endParaRPr lang="en-US"/>
          </a:p>
        </p:txBody>
      </p:sp>
      <p:sp>
        <p:nvSpPr>
          <p:cNvPr id="63491" name="Rectangle 2"/>
          <p:cNvSpPr>
            <a:spLocks noGrp="1" noRot="1" noChangeAspect="1" noChangeArrowheads="1" noTextEdit="1"/>
          </p:cNvSpPr>
          <p:nvPr>
            <p:ph type="sldImg"/>
          </p:nvPr>
        </p:nvSpPr>
        <p:spPr>
          <a:xfrm>
            <a:off x="1257300" y="720725"/>
            <a:ext cx="4799013" cy="3598863"/>
          </a:xfrm>
          <a:ln/>
        </p:spPr>
      </p:sp>
      <p:sp>
        <p:nvSpPr>
          <p:cNvPr id="63492" name="Rectangle 3"/>
          <p:cNvSpPr>
            <a:spLocks noGrp="1" noChangeArrowheads="1"/>
          </p:cNvSpPr>
          <p:nvPr>
            <p:ph type="body" idx="1"/>
          </p:nvPr>
        </p:nvSpPr>
        <p:spPr>
          <a:xfrm>
            <a:off x="975249" y="4560780"/>
            <a:ext cx="5364702" cy="4320121"/>
          </a:xfrm>
          <a:noFill/>
          <a:ln/>
        </p:spPr>
        <p:txBody>
          <a:bodyPr/>
          <a:lstStyle/>
          <a:p>
            <a:r>
              <a:rPr lang="en-US" smtClean="0"/>
              <a:t> </a:t>
            </a:r>
          </a:p>
        </p:txBody>
      </p:sp>
    </p:spTree>
    <p:extLst>
      <p:ext uri="{BB962C8B-B14F-4D97-AF65-F5344CB8AC3E}">
        <p14:creationId xmlns:p14="http://schemas.microsoft.com/office/powerpoint/2010/main" xmlns="" val="24771674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a:t>
            </a:r>
            <a:r>
              <a:rPr lang="en-US" baseline="0" dirty="0" smtClean="0"/>
              <a:t> next several slides visualize a verification problem for a given program, in this case one that implements selection sort. The precondition, not shown, gives that </a:t>
            </a:r>
            <a:r>
              <a:rPr lang="en-US" dirty="0" smtClean="0"/>
              <a:t>n is length</a:t>
            </a:r>
            <a:r>
              <a:rPr lang="en-US" baseline="0" dirty="0" smtClean="0"/>
              <a:t> of A; the </a:t>
            </a:r>
            <a:r>
              <a:rPr lang="en-US" baseline="0" dirty="0" err="1" smtClean="0"/>
              <a:t>postcondition</a:t>
            </a:r>
            <a:r>
              <a:rPr lang="en-US" baseline="0" dirty="0" smtClean="0"/>
              <a:t> is given at the bottom of the slide: that each element of the array is in ascending order (and also that it is a permutation of the initial array, but this part is not shown).  The goal of verification is to prove that, given input that satisfies the precondition, running the program will always produce output that satisfies the </a:t>
            </a:r>
            <a:r>
              <a:rPr lang="en-US" baseline="0" dirty="0" err="1" smtClean="0"/>
              <a:t>postcondition</a:t>
            </a:r>
            <a:r>
              <a:rPr lang="en-US" baseline="0" dirty="0" smtClean="0"/>
              <a:t>.</a:t>
            </a:r>
          </a:p>
          <a:p>
            <a:endParaRPr lang="en-US" baseline="0" dirty="0" smtClean="0"/>
          </a:p>
          <a:p>
            <a:r>
              <a:rPr lang="en-US" baseline="0" dirty="0" smtClean="0"/>
              <a:t>Then we show how this same approach can be slightly generalized to synthesize most of the program, rather than verify it.  This is the PTS </a:t>
            </a:r>
            <a:r>
              <a:rPr lang="en-US" baseline="0" smtClean="0"/>
              <a:t>approach developed by </a:t>
            </a:r>
            <a:r>
              <a:rPr lang="en-US" baseline="0" dirty="0" err="1" smtClean="0"/>
              <a:t>Gulwani</a:t>
            </a:r>
            <a:r>
              <a:rPr lang="en-US" baseline="0" dirty="0" smtClean="0"/>
              <a:t>, </a:t>
            </a:r>
            <a:r>
              <a:rPr lang="en-US" baseline="0" dirty="0" err="1" smtClean="0"/>
              <a:t>Srivastava</a:t>
            </a:r>
            <a:r>
              <a:rPr lang="en-US" baseline="0" dirty="0" smtClean="0"/>
              <a:t>, and Foster.</a:t>
            </a:r>
            <a:endParaRPr lang="en-US" dirty="0"/>
          </a:p>
        </p:txBody>
      </p:sp>
      <p:sp>
        <p:nvSpPr>
          <p:cNvPr id="4" name="Slide Number Placeholder 3"/>
          <p:cNvSpPr>
            <a:spLocks noGrp="1"/>
          </p:cNvSpPr>
          <p:nvPr>
            <p:ph type="sldNum" sz="quarter" idx="10"/>
          </p:nvPr>
        </p:nvSpPr>
        <p:spPr/>
        <p:txBody>
          <a:bodyPr/>
          <a:lstStyle/>
          <a:p>
            <a:pPr>
              <a:defRPr/>
            </a:pPr>
            <a:fld id="{3BE1D89F-7E71-4B67-8585-18F5E4BA1E61}" type="slidenum">
              <a:rPr lang="en-US" smtClean="0"/>
              <a:pPr>
                <a:defRPr/>
              </a:pPr>
              <a:t>6</a:t>
            </a:fld>
            <a:endParaRPr lang="en-US"/>
          </a:p>
        </p:txBody>
      </p:sp>
    </p:spTree>
    <p:extLst>
      <p:ext uri="{BB962C8B-B14F-4D97-AF65-F5344CB8AC3E}">
        <p14:creationId xmlns:p14="http://schemas.microsoft.com/office/powerpoint/2010/main" xmlns="" val="276819550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p:cNvSpPr>
            <a:spLocks noGrp="1" noChangeArrowheads="1"/>
          </p:cNvSpPr>
          <p:nvPr>
            <p:ph type="sldNum" sz="quarter" idx="5"/>
          </p:nvPr>
        </p:nvSpPr>
        <p:spPr>
          <a:noFill/>
        </p:spPr>
        <p:txBody>
          <a:bodyPr/>
          <a:lstStyle/>
          <a:p>
            <a:fld id="{F3922BEA-E6C9-4E8A-88A7-78A20D995D92}" type="slidenum">
              <a:rPr lang="en-US"/>
              <a:pPr/>
              <a:t>11</a:t>
            </a:fld>
            <a:endParaRPr lang="en-US"/>
          </a:p>
        </p:txBody>
      </p:sp>
      <p:sp>
        <p:nvSpPr>
          <p:cNvPr id="63491" name="Rectangle 2"/>
          <p:cNvSpPr>
            <a:spLocks noGrp="1" noRot="1" noChangeAspect="1" noChangeArrowheads="1" noTextEdit="1"/>
          </p:cNvSpPr>
          <p:nvPr>
            <p:ph type="sldImg"/>
          </p:nvPr>
        </p:nvSpPr>
        <p:spPr>
          <a:xfrm>
            <a:off x="1257300" y="720725"/>
            <a:ext cx="4799013" cy="3598863"/>
          </a:xfrm>
          <a:ln/>
        </p:spPr>
      </p:sp>
      <p:sp>
        <p:nvSpPr>
          <p:cNvPr id="63492" name="Rectangle 3"/>
          <p:cNvSpPr>
            <a:spLocks noGrp="1" noChangeArrowheads="1"/>
          </p:cNvSpPr>
          <p:nvPr>
            <p:ph type="body" idx="1"/>
          </p:nvPr>
        </p:nvSpPr>
        <p:spPr>
          <a:xfrm>
            <a:off x="975249" y="4560780"/>
            <a:ext cx="5364702" cy="4320121"/>
          </a:xfrm>
          <a:noFill/>
          <a:ln/>
        </p:spPr>
        <p:txBody>
          <a:bodyPr/>
          <a:lstStyle/>
          <a:p>
            <a:r>
              <a:rPr lang="en-US" smtClean="0"/>
              <a:t> </a:t>
            </a:r>
          </a:p>
        </p:txBody>
      </p:sp>
    </p:spTree>
    <p:extLst>
      <p:ext uri="{BB962C8B-B14F-4D97-AF65-F5344CB8AC3E}">
        <p14:creationId xmlns:p14="http://schemas.microsoft.com/office/powerpoint/2010/main" xmlns="" val="376633132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a:t>
            </a:r>
            <a:r>
              <a:rPr lang="en-US" baseline="0" dirty="0" smtClean="0"/>
              <a:t> next several slides visualize a verification problem for a given program, in this case one that implements selection sort. The precondition, not shown, gives that </a:t>
            </a:r>
            <a:r>
              <a:rPr lang="en-US" dirty="0" smtClean="0"/>
              <a:t>n is length</a:t>
            </a:r>
            <a:r>
              <a:rPr lang="en-US" baseline="0" dirty="0" smtClean="0"/>
              <a:t> of A; the </a:t>
            </a:r>
            <a:r>
              <a:rPr lang="en-US" baseline="0" dirty="0" err="1" smtClean="0"/>
              <a:t>postcondition</a:t>
            </a:r>
            <a:r>
              <a:rPr lang="en-US" baseline="0" dirty="0" smtClean="0"/>
              <a:t> is given at the bottom of the slide: that each element of the array is in ascending order (and also that it is a permutation of the initial array, but this part is not shown).  The goal of verification is to prove that, given input that satisfies the precondition, running the program will always produce output that satisfies the </a:t>
            </a:r>
            <a:r>
              <a:rPr lang="en-US" baseline="0" dirty="0" err="1" smtClean="0"/>
              <a:t>postcondition</a:t>
            </a:r>
            <a:r>
              <a:rPr lang="en-US" baseline="0" dirty="0" smtClean="0"/>
              <a:t>.</a:t>
            </a:r>
          </a:p>
          <a:p>
            <a:endParaRPr lang="en-US" baseline="0" dirty="0" smtClean="0"/>
          </a:p>
          <a:p>
            <a:r>
              <a:rPr lang="en-US" baseline="0" dirty="0" smtClean="0"/>
              <a:t>Then we show how this same approach can be slightly generalized to synthesize most of the program, rather than verify it.  This is the PTS </a:t>
            </a:r>
            <a:r>
              <a:rPr lang="en-US" baseline="0" smtClean="0"/>
              <a:t>approach developed by </a:t>
            </a:r>
            <a:r>
              <a:rPr lang="en-US" baseline="0" dirty="0" err="1" smtClean="0"/>
              <a:t>Gulwani</a:t>
            </a:r>
            <a:r>
              <a:rPr lang="en-US" baseline="0" dirty="0" smtClean="0"/>
              <a:t>, </a:t>
            </a:r>
            <a:r>
              <a:rPr lang="en-US" baseline="0" dirty="0" err="1" smtClean="0"/>
              <a:t>Srivastava</a:t>
            </a:r>
            <a:r>
              <a:rPr lang="en-US" baseline="0" dirty="0" smtClean="0"/>
              <a:t>, and Foster.</a:t>
            </a:r>
            <a:endParaRPr lang="en-US" dirty="0"/>
          </a:p>
        </p:txBody>
      </p:sp>
      <p:sp>
        <p:nvSpPr>
          <p:cNvPr id="4" name="Slide Number Placeholder 3"/>
          <p:cNvSpPr>
            <a:spLocks noGrp="1"/>
          </p:cNvSpPr>
          <p:nvPr>
            <p:ph type="sldNum" sz="quarter" idx="10"/>
          </p:nvPr>
        </p:nvSpPr>
        <p:spPr/>
        <p:txBody>
          <a:bodyPr/>
          <a:lstStyle/>
          <a:p>
            <a:pPr>
              <a:defRPr/>
            </a:pPr>
            <a:fld id="{3BE1D89F-7E71-4B67-8585-18F5E4BA1E61}" type="slidenum">
              <a:rPr lang="en-US" smtClean="0"/>
              <a:pPr>
                <a:defRPr/>
              </a:pPr>
              <a:t>14</a:t>
            </a:fld>
            <a:endParaRPr lang="en-US"/>
          </a:p>
        </p:txBody>
      </p:sp>
    </p:spTree>
    <p:extLst>
      <p:ext uri="{BB962C8B-B14F-4D97-AF65-F5344CB8AC3E}">
        <p14:creationId xmlns:p14="http://schemas.microsoft.com/office/powerpoint/2010/main" xmlns="" val="276819550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a:t>
            </a:r>
            <a:r>
              <a:rPr lang="en-US" baseline="0" dirty="0" smtClean="0"/>
              <a:t> next several slides visualize a verification problem for a given program, in this case one that implements selection sort. The precondition, not shown, gives that </a:t>
            </a:r>
            <a:r>
              <a:rPr lang="en-US" dirty="0" smtClean="0"/>
              <a:t>n is length</a:t>
            </a:r>
            <a:r>
              <a:rPr lang="en-US" baseline="0" dirty="0" smtClean="0"/>
              <a:t> of A; the </a:t>
            </a:r>
            <a:r>
              <a:rPr lang="en-US" baseline="0" dirty="0" err="1" smtClean="0"/>
              <a:t>postcondition</a:t>
            </a:r>
            <a:r>
              <a:rPr lang="en-US" baseline="0" dirty="0" smtClean="0"/>
              <a:t> is given at the bottom of the slide: that each element of the array is in ascending order (and also that it is a permutation of the initial array, but this part is not shown).  The goal of verification is to prove that, given input that satisfies the precondition, running the program will always produce output that satisfies the </a:t>
            </a:r>
            <a:r>
              <a:rPr lang="en-US" baseline="0" dirty="0" err="1" smtClean="0"/>
              <a:t>postcondition</a:t>
            </a:r>
            <a:r>
              <a:rPr lang="en-US" baseline="0" dirty="0" smtClean="0"/>
              <a:t>.</a:t>
            </a:r>
          </a:p>
          <a:p>
            <a:endParaRPr lang="en-US" baseline="0" dirty="0" smtClean="0"/>
          </a:p>
          <a:p>
            <a:r>
              <a:rPr lang="en-US" baseline="0" dirty="0" smtClean="0"/>
              <a:t>Then we show how this same approach can be slightly generalized to synthesize most of the program, rather than verify it.  This is the PTS </a:t>
            </a:r>
            <a:r>
              <a:rPr lang="en-US" baseline="0" smtClean="0"/>
              <a:t>approach developed by </a:t>
            </a:r>
            <a:r>
              <a:rPr lang="en-US" baseline="0" dirty="0" err="1" smtClean="0"/>
              <a:t>Gulwani</a:t>
            </a:r>
            <a:r>
              <a:rPr lang="en-US" baseline="0" dirty="0" smtClean="0"/>
              <a:t>, </a:t>
            </a:r>
            <a:r>
              <a:rPr lang="en-US" baseline="0" dirty="0" err="1" smtClean="0"/>
              <a:t>Srivastava</a:t>
            </a:r>
            <a:r>
              <a:rPr lang="en-US" baseline="0" dirty="0" smtClean="0"/>
              <a:t>, and Foster.</a:t>
            </a:r>
            <a:endParaRPr lang="en-US" dirty="0"/>
          </a:p>
        </p:txBody>
      </p:sp>
      <p:sp>
        <p:nvSpPr>
          <p:cNvPr id="4" name="Slide Number Placeholder 3"/>
          <p:cNvSpPr>
            <a:spLocks noGrp="1"/>
          </p:cNvSpPr>
          <p:nvPr>
            <p:ph type="sldNum" sz="quarter" idx="10"/>
          </p:nvPr>
        </p:nvSpPr>
        <p:spPr/>
        <p:txBody>
          <a:bodyPr/>
          <a:lstStyle/>
          <a:p>
            <a:pPr>
              <a:defRPr/>
            </a:pPr>
            <a:fld id="{3BE1D89F-7E71-4B67-8585-18F5E4BA1E61}" type="slidenum">
              <a:rPr lang="en-US" smtClean="0"/>
              <a:pPr>
                <a:defRPr/>
              </a:pPr>
              <a:t>15</a:t>
            </a:fld>
            <a:endParaRPr lang="en-US"/>
          </a:p>
        </p:txBody>
      </p:sp>
    </p:spTree>
    <p:extLst>
      <p:ext uri="{BB962C8B-B14F-4D97-AF65-F5344CB8AC3E}">
        <p14:creationId xmlns:p14="http://schemas.microsoft.com/office/powerpoint/2010/main" xmlns="" val="276819550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a:t>
            </a:r>
            <a:r>
              <a:rPr lang="en-US" baseline="0" dirty="0" smtClean="0"/>
              <a:t> next several slides visualize a verification problem for a given program, in this case one that implements selection sort. The precondition, not shown, gives that </a:t>
            </a:r>
            <a:r>
              <a:rPr lang="en-US" dirty="0" smtClean="0"/>
              <a:t>n is length</a:t>
            </a:r>
            <a:r>
              <a:rPr lang="en-US" baseline="0" dirty="0" smtClean="0"/>
              <a:t> of A; the </a:t>
            </a:r>
            <a:r>
              <a:rPr lang="en-US" baseline="0" dirty="0" err="1" smtClean="0"/>
              <a:t>postcondition</a:t>
            </a:r>
            <a:r>
              <a:rPr lang="en-US" baseline="0" dirty="0" smtClean="0"/>
              <a:t> is given at the bottom of the slide: that each element of the array is in ascending order (and also that it is a permutation of the initial array, but this part is not shown).  The goal of verification is to prove that, given input that satisfies the precondition, running the program will always produce output that satisfies the </a:t>
            </a:r>
            <a:r>
              <a:rPr lang="en-US" baseline="0" dirty="0" err="1" smtClean="0"/>
              <a:t>postcondition</a:t>
            </a:r>
            <a:r>
              <a:rPr lang="en-US" baseline="0" dirty="0" smtClean="0"/>
              <a:t>.</a:t>
            </a:r>
          </a:p>
          <a:p>
            <a:endParaRPr lang="en-US" baseline="0" dirty="0" smtClean="0"/>
          </a:p>
          <a:p>
            <a:r>
              <a:rPr lang="en-US" baseline="0" dirty="0" smtClean="0"/>
              <a:t>Then we show how this same approach can be slightly generalized to synthesize most of the program, rather than verify it.  This is the PTS </a:t>
            </a:r>
            <a:r>
              <a:rPr lang="en-US" baseline="0" smtClean="0"/>
              <a:t>approach developed by </a:t>
            </a:r>
            <a:r>
              <a:rPr lang="en-US" baseline="0" dirty="0" err="1" smtClean="0"/>
              <a:t>Gulwani</a:t>
            </a:r>
            <a:r>
              <a:rPr lang="en-US" baseline="0" dirty="0" smtClean="0"/>
              <a:t>, </a:t>
            </a:r>
            <a:r>
              <a:rPr lang="en-US" baseline="0" dirty="0" err="1" smtClean="0"/>
              <a:t>Srivastava</a:t>
            </a:r>
            <a:r>
              <a:rPr lang="en-US" baseline="0" dirty="0" smtClean="0"/>
              <a:t>, and Foster.</a:t>
            </a:r>
            <a:endParaRPr lang="en-US" dirty="0"/>
          </a:p>
        </p:txBody>
      </p:sp>
      <p:sp>
        <p:nvSpPr>
          <p:cNvPr id="4" name="Slide Number Placeholder 3"/>
          <p:cNvSpPr>
            <a:spLocks noGrp="1"/>
          </p:cNvSpPr>
          <p:nvPr>
            <p:ph type="sldNum" sz="quarter" idx="10"/>
          </p:nvPr>
        </p:nvSpPr>
        <p:spPr/>
        <p:txBody>
          <a:bodyPr/>
          <a:lstStyle/>
          <a:p>
            <a:pPr>
              <a:defRPr/>
            </a:pPr>
            <a:fld id="{3BE1D89F-7E71-4B67-8585-18F5E4BA1E61}" type="slidenum">
              <a:rPr lang="en-US" smtClean="0"/>
              <a:pPr>
                <a:defRPr/>
              </a:pPr>
              <a:t>16</a:t>
            </a:fld>
            <a:endParaRPr lang="en-US"/>
          </a:p>
        </p:txBody>
      </p:sp>
    </p:spTree>
    <p:extLst>
      <p:ext uri="{BB962C8B-B14F-4D97-AF65-F5344CB8AC3E}">
        <p14:creationId xmlns:p14="http://schemas.microsoft.com/office/powerpoint/2010/main" xmlns="" val="276819550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 is an example application of sketch: the synthesize hybrid</a:t>
            </a:r>
            <a:r>
              <a:rPr lang="en-US" baseline="0" dirty="0" smtClean="0"/>
              <a:t> controllers.  In this case, the controller performs parallel parking.  The ?? are holes to be filled in by the synthesizer.</a:t>
            </a:r>
            <a:endParaRPr lang="en-US" dirty="0"/>
          </a:p>
        </p:txBody>
      </p:sp>
      <p:sp>
        <p:nvSpPr>
          <p:cNvPr id="4" name="Slide Number Placeholder 3"/>
          <p:cNvSpPr>
            <a:spLocks noGrp="1"/>
          </p:cNvSpPr>
          <p:nvPr>
            <p:ph type="sldNum" sz="quarter" idx="10"/>
          </p:nvPr>
        </p:nvSpPr>
        <p:spPr/>
        <p:txBody>
          <a:bodyPr/>
          <a:lstStyle/>
          <a:p>
            <a:pPr>
              <a:defRPr/>
            </a:pPr>
            <a:fld id="{3BE1D89F-7E71-4B67-8585-18F5E4BA1E61}" type="slidenum">
              <a:rPr lang="en-US" smtClean="0"/>
              <a:pPr>
                <a:defRPr/>
              </a:pPr>
              <a:t>17</a:t>
            </a:fld>
            <a:endParaRPr lang="en-US"/>
          </a:p>
        </p:txBody>
      </p:sp>
    </p:spTree>
    <p:extLst>
      <p:ext uri="{BB962C8B-B14F-4D97-AF65-F5344CB8AC3E}">
        <p14:creationId xmlns:p14="http://schemas.microsoft.com/office/powerpoint/2010/main" xmlns="" val="100530324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0EDA6D38-3BB4-4A1E-AA05-D7CFE74403C4}"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1A88705A-0553-4CCD-BA46-BB14A0B782FD}"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460E002C-9929-43DB-9D57-BE4B0940B0A5}"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0529A9EF-C723-4E6D-B148-3F65053D62C2}"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BE4A57DC-A179-4662-B060-4AF711038493}"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D82F24CD-C2F0-42E3-B7B4-4BB208E6D9A2}"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32E993E8-7C3E-4316-B833-91AF914FE315}"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1F31A7C9-85DB-4850-A45E-3B4665B5EB96}"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924D1435-4905-40F1-8D65-E580AB760BDD}"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117A1CEF-3392-4D55-BC6D-BB98B65C811A}"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5A121960-DE7E-4497-8CCB-7477E87538B5}"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eaLnBrk="0" hangingPunct="0">
              <a:defRPr sz="1400" b="0">
                <a:solidFill>
                  <a:schemeClr val="tx1"/>
                </a:solidFill>
                <a:latin typeface="Times New Roman" pitchFamily="18" charset="0"/>
              </a:defRPr>
            </a:lvl1pPr>
          </a:lstStyle>
          <a:p>
            <a:pPr>
              <a:defRPr/>
            </a:pPr>
            <a:endParaRPr 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0" hangingPunct="0">
              <a:defRPr sz="1400" b="0">
                <a:solidFill>
                  <a:schemeClr val="tx1"/>
                </a:solidFill>
                <a:latin typeface="Times New Roman" pitchFamily="18" charset="0"/>
              </a:defRPr>
            </a:lvl1pPr>
          </a:lstStyle>
          <a:p>
            <a:pPr>
              <a:defRPr/>
            </a:pPr>
            <a:endParaRPr lang="en-US"/>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400" b="0">
                <a:solidFill>
                  <a:schemeClr val="tx1"/>
                </a:solidFill>
                <a:latin typeface="Times New Roman" pitchFamily="18" charset="0"/>
              </a:defRPr>
            </a:lvl1pPr>
          </a:lstStyle>
          <a:p>
            <a:pPr>
              <a:defRPr/>
            </a:pPr>
            <a:fld id="{A6B22ACF-9C77-4D68-BC6F-7D475F136E84}"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hf hdr="0" ft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Comic Sans MS" pitchFamily="66" charset="0"/>
        </a:defRPr>
      </a:lvl2pPr>
      <a:lvl3pPr algn="ctr" rtl="0" eaLnBrk="0" fontAlgn="base" hangingPunct="0">
        <a:spcBef>
          <a:spcPct val="0"/>
        </a:spcBef>
        <a:spcAft>
          <a:spcPct val="0"/>
        </a:spcAft>
        <a:defRPr sz="4400">
          <a:solidFill>
            <a:schemeClr val="tx2"/>
          </a:solidFill>
          <a:latin typeface="Comic Sans MS" pitchFamily="66" charset="0"/>
        </a:defRPr>
      </a:lvl3pPr>
      <a:lvl4pPr algn="ctr" rtl="0" eaLnBrk="0" fontAlgn="base" hangingPunct="0">
        <a:spcBef>
          <a:spcPct val="0"/>
        </a:spcBef>
        <a:spcAft>
          <a:spcPct val="0"/>
        </a:spcAft>
        <a:defRPr sz="4400">
          <a:solidFill>
            <a:schemeClr val="tx2"/>
          </a:solidFill>
          <a:latin typeface="Comic Sans MS" pitchFamily="66" charset="0"/>
        </a:defRPr>
      </a:lvl4pPr>
      <a:lvl5pPr algn="ctr" rtl="0" eaLnBrk="0" fontAlgn="base" hangingPunct="0">
        <a:spcBef>
          <a:spcPct val="0"/>
        </a:spcBef>
        <a:spcAft>
          <a:spcPct val="0"/>
        </a:spcAft>
        <a:defRPr sz="4400">
          <a:solidFill>
            <a:schemeClr val="tx2"/>
          </a:solidFill>
          <a:latin typeface="Comic Sans MS" pitchFamily="66" charset="0"/>
        </a:defRPr>
      </a:lvl5pPr>
      <a:lvl6pPr marL="457200" algn="ctr" rtl="0" eaLnBrk="0" fontAlgn="base" hangingPunct="0">
        <a:spcBef>
          <a:spcPct val="0"/>
        </a:spcBef>
        <a:spcAft>
          <a:spcPct val="0"/>
        </a:spcAft>
        <a:defRPr sz="4400">
          <a:solidFill>
            <a:schemeClr val="tx2"/>
          </a:solidFill>
          <a:latin typeface="Comic Sans MS" pitchFamily="66" charset="0"/>
        </a:defRPr>
      </a:lvl6pPr>
      <a:lvl7pPr marL="914400" algn="ctr" rtl="0" eaLnBrk="0" fontAlgn="base" hangingPunct="0">
        <a:spcBef>
          <a:spcPct val="0"/>
        </a:spcBef>
        <a:spcAft>
          <a:spcPct val="0"/>
        </a:spcAft>
        <a:defRPr sz="4400">
          <a:solidFill>
            <a:schemeClr val="tx2"/>
          </a:solidFill>
          <a:latin typeface="Comic Sans MS" pitchFamily="66" charset="0"/>
        </a:defRPr>
      </a:lvl7pPr>
      <a:lvl8pPr marL="1371600" algn="ctr" rtl="0" eaLnBrk="0" fontAlgn="base" hangingPunct="0">
        <a:spcBef>
          <a:spcPct val="0"/>
        </a:spcBef>
        <a:spcAft>
          <a:spcPct val="0"/>
        </a:spcAft>
        <a:defRPr sz="4400">
          <a:solidFill>
            <a:schemeClr val="tx2"/>
          </a:solidFill>
          <a:latin typeface="Comic Sans MS" pitchFamily="66" charset="0"/>
        </a:defRPr>
      </a:lvl8pPr>
      <a:lvl9pPr marL="1828800" algn="ctr" rtl="0" eaLnBrk="0" fontAlgn="base" hangingPunct="0">
        <a:spcBef>
          <a:spcPct val="0"/>
        </a:spcBef>
        <a:spcAft>
          <a:spcPct val="0"/>
        </a:spcAft>
        <a:defRPr sz="4400">
          <a:solidFill>
            <a:schemeClr val="tx2"/>
          </a:solidFill>
          <a:latin typeface="Comic Sans MS" pitchFamily="66"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2.xml"/><Relationship Id="rId1" Type="http://schemas.openxmlformats.org/officeDocument/2006/relationships/video" Target="../media/media1.wmv"/><Relationship Id="rId5" Type="http://schemas.openxmlformats.org/officeDocument/2006/relationships/image" Target="../media/image4.png"/><Relationship Id="rId4" Type="http://schemas.microsoft.com/office/2007/relationships/media" Target="../media/media1.wmv"/></Relationships>
</file>

<file path=ppt/slides/_rels/slide1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3" Type="http://schemas.openxmlformats.org/officeDocument/2006/relationships/hyperlink" Target="mailto:synthlib@cis.upenn.edu" TargetMode="External"/><Relationship Id="rId2" Type="http://schemas.openxmlformats.org/officeDocument/2006/relationships/notesSlide" Target="../notesSlides/notesSlide37.xml"/><Relationship Id="rId1" Type="http://schemas.openxmlformats.org/officeDocument/2006/relationships/slideLayout" Target="../slideLayouts/slideLayout2.xml"/><Relationship Id="rId4" Type="http://schemas.openxmlformats.org/officeDocument/2006/relationships/image" Target="../media/image3.gif"/></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2034" name="Rectangle 2"/>
          <p:cNvSpPr>
            <a:spLocks noChangeArrowheads="1"/>
          </p:cNvSpPr>
          <p:nvPr/>
        </p:nvSpPr>
        <p:spPr bwMode="auto">
          <a:xfrm>
            <a:off x="0" y="762000"/>
            <a:ext cx="9144000" cy="1600200"/>
          </a:xfrm>
          <a:prstGeom prst="rect">
            <a:avLst/>
          </a:prstGeom>
          <a:solidFill>
            <a:srgbClr val="FFCC99"/>
          </a:solidFill>
          <a:ln w="9525">
            <a:noFill/>
            <a:miter lim="800000"/>
            <a:headEnd/>
            <a:tailEnd/>
          </a:ln>
          <a:effectLst/>
        </p:spPr>
        <p:txBody>
          <a:bodyPr lIns="92075" tIns="46038" rIns="92075" bIns="46038" anchor="ctr"/>
          <a:lstStyle/>
          <a:p>
            <a:pPr algn="ctr" eaLnBrk="0" hangingPunct="0">
              <a:defRPr/>
            </a:pPr>
            <a:r>
              <a:rPr lang="en-US" sz="3200" dirty="0" smtClean="0">
                <a:solidFill>
                  <a:srgbClr val="C00000"/>
                </a:solidFill>
              </a:rPr>
              <a:t>Syntax-Guided Synthesis</a:t>
            </a:r>
          </a:p>
        </p:txBody>
      </p:sp>
      <p:sp>
        <p:nvSpPr>
          <p:cNvPr id="15362" name="Rectangle 3"/>
          <p:cNvSpPr>
            <a:spLocks noChangeArrowheads="1"/>
          </p:cNvSpPr>
          <p:nvPr/>
        </p:nvSpPr>
        <p:spPr bwMode="auto">
          <a:xfrm>
            <a:off x="0" y="3505200"/>
            <a:ext cx="9144000" cy="762000"/>
          </a:xfrm>
          <a:prstGeom prst="rect">
            <a:avLst/>
          </a:prstGeom>
          <a:noFill/>
          <a:ln w="9525">
            <a:noFill/>
            <a:miter lim="800000"/>
            <a:headEnd/>
            <a:tailEnd/>
          </a:ln>
        </p:spPr>
        <p:txBody>
          <a:bodyPr lIns="92075" tIns="46038" rIns="92075" bIns="46038"/>
          <a:lstStyle/>
          <a:p>
            <a:pPr marL="342900" indent="-342900" algn="ctr" defTabSz="762000" eaLnBrk="0" hangingPunct="0">
              <a:spcBef>
                <a:spcPct val="20000"/>
              </a:spcBef>
            </a:pPr>
            <a:r>
              <a:rPr lang="en-US" sz="3200" dirty="0" smtClean="0">
                <a:solidFill>
                  <a:srgbClr val="002060"/>
                </a:solidFill>
              </a:rPr>
              <a:t>Rajeev Alur</a:t>
            </a:r>
            <a:endParaRPr lang="en-US" sz="2800" dirty="0">
              <a:solidFill>
                <a:srgbClr val="002060"/>
              </a:solidFill>
            </a:endParaRPr>
          </a:p>
        </p:txBody>
      </p:sp>
      <p:sp>
        <p:nvSpPr>
          <p:cNvPr id="7" name="Text Box 4"/>
          <p:cNvSpPr txBox="1">
            <a:spLocks noChangeArrowheads="1"/>
          </p:cNvSpPr>
          <p:nvPr/>
        </p:nvSpPr>
        <p:spPr bwMode="auto">
          <a:xfrm>
            <a:off x="1256316" y="4419600"/>
            <a:ext cx="7380547" cy="1200329"/>
          </a:xfrm>
          <a:prstGeom prst="rect">
            <a:avLst/>
          </a:prstGeom>
          <a:noFill/>
          <a:ln w="9525">
            <a:noFill/>
            <a:miter lim="800000"/>
            <a:headEnd/>
            <a:tailEnd/>
          </a:ln>
        </p:spPr>
        <p:txBody>
          <a:bodyPr wrap="none">
            <a:spAutoFit/>
          </a:bodyPr>
          <a:lstStyle/>
          <a:p>
            <a:pPr algn="ctr" eaLnBrk="0" hangingPunct="0"/>
            <a:r>
              <a:rPr lang="en-US" sz="2400" dirty="0" smtClean="0">
                <a:solidFill>
                  <a:srgbClr val="002060"/>
                </a:solidFill>
              </a:rPr>
              <a:t>Joint work with </a:t>
            </a:r>
            <a:r>
              <a:rPr lang="en-US" sz="2400" dirty="0" err="1" smtClean="0">
                <a:solidFill>
                  <a:srgbClr val="002060"/>
                </a:solidFill>
              </a:rPr>
              <a:t>R.Bodik</a:t>
            </a:r>
            <a:r>
              <a:rPr lang="en-US" sz="2400" dirty="0" smtClean="0">
                <a:solidFill>
                  <a:srgbClr val="002060"/>
                </a:solidFill>
              </a:rPr>
              <a:t>, </a:t>
            </a:r>
            <a:r>
              <a:rPr lang="en-US" sz="2400" dirty="0" err="1" smtClean="0">
                <a:solidFill>
                  <a:srgbClr val="002060"/>
                </a:solidFill>
              </a:rPr>
              <a:t>G.Juniwal</a:t>
            </a:r>
            <a:r>
              <a:rPr lang="en-US" sz="2400" dirty="0" smtClean="0">
                <a:solidFill>
                  <a:srgbClr val="002060"/>
                </a:solidFill>
              </a:rPr>
              <a:t>, </a:t>
            </a:r>
            <a:r>
              <a:rPr lang="en-US" sz="2400" dirty="0" err="1" smtClean="0">
                <a:solidFill>
                  <a:srgbClr val="002060"/>
                </a:solidFill>
              </a:rPr>
              <a:t>M.Martin</a:t>
            </a:r>
            <a:r>
              <a:rPr lang="en-US" sz="2400" dirty="0" smtClean="0">
                <a:solidFill>
                  <a:srgbClr val="002060"/>
                </a:solidFill>
              </a:rPr>
              <a:t>, </a:t>
            </a:r>
          </a:p>
          <a:p>
            <a:pPr algn="ctr" eaLnBrk="0" hangingPunct="0"/>
            <a:r>
              <a:rPr lang="en-US" sz="2400" dirty="0" err="1" smtClean="0">
                <a:solidFill>
                  <a:srgbClr val="002060"/>
                </a:solidFill>
              </a:rPr>
              <a:t>M.Raghothaman</a:t>
            </a:r>
            <a:r>
              <a:rPr lang="en-US" sz="2400" dirty="0" smtClean="0">
                <a:solidFill>
                  <a:srgbClr val="002060"/>
                </a:solidFill>
              </a:rPr>
              <a:t>, </a:t>
            </a:r>
            <a:r>
              <a:rPr lang="en-US" sz="2400" dirty="0" err="1" smtClean="0">
                <a:solidFill>
                  <a:srgbClr val="002060"/>
                </a:solidFill>
              </a:rPr>
              <a:t>S.Seshia</a:t>
            </a:r>
            <a:r>
              <a:rPr lang="en-US" sz="2400" dirty="0" smtClean="0">
                <a:solidFill>
                  <a:srgbClr val="002060"/>
                </a:solidFill>
              </a:rPr>
              <a:t>, </a:t>
            </a:r>
            <a:r>
              <a:rPr lang="en-US" sz="2400" dirty="0" err="1" smtClean="0">
                <a:solidFill>
                  <a:srgbClr val="002060"/>
                </a:solidFill>
              </a:rPr>
              <a:t>R.Singh</a:t>
            </a:r>
            <a:r>
              <a:rPr lang="en-US" sz="2400" dirty="0" smtClean="0">
                <a:solidFill>
                  <a:srgbClr val="002060"/>
                </a:solidFill>
              </a:rPr>
              <a:t>, </a:t>
            </a:r>
          </a:p>
          <a:p>
            <a:pPr algn="ctr" eaLnBrk="0" hangingPunct="0"/>
            <a:r>
              <a:rPr lang="en-US" sz="2400" dirty="0" err="1" smtClean="0">
                <a:solidFill>
                  <a:srgbClr val="002060"/>
                </a:solidFill>
              </a:rPr>
              <a:t>A.Solar-Lezama</a:t>
            </a:r>
            <a:r>
              <a:rPr lang="en-US" sz="2400" dirty="0" smtClean="0">
                <a:solidFill>
                  <a:srgbClr val="002060"/>
                </a:solidFill>
              </a:rPr>
              <a:t>, </a:t>
            </a:r>
            <a:r>
              <a:rPr lang="en-US" sz="2400" dirty="0" err="1" smtClean="0">
                <a:solidFill>
                  <a:srgbClr val="002060"/>
                </a:solidFill>
              </a:rPr>
              <a:t>E.Torlak</a:t>
            </a:r>
            <a:r>
              <a:rPr lang="en-US" sz="2400" dirty="0" smtClean="0">
                <a:solidFill>
                  <a:srgbClr val="002060"/>
                </a:solidFill>
              </a:rPr>
              <a:t>, </a:t>
            </a:r>
            <a:r>
              <a:rPr lang="en-US" sz="2400" dirty="0" err="1" smtClean="0">
                <a:solidFill>
                  <a:srgbClr val="002060"/>
                </a:solidFill>
              </a:rPr>
              <a:t>A.Udupa</a:t>
            </a:r>
            <a:endParaRPr lang="en-US" sz="2400" dirty="0">
              <a:solidFill>
                <a:srgbClr val="002060"/>
              </a:solidFill>
            </a:endParaRPr>
          </a:p>
        </p:txBody>
      </p:sp>
      <p:pic>
        <p:nvPicPr>
          <p:cNvPr id="10" name="Picture 3"/>
          <p:cNvPicPr>
            <a:picLocks noChangeAspect="1" noChangeArrowheads="1"/>
          </p:cNvPicPr>
          <p:nvPr/>
        </p:nvPicPr>
        <p:blipFill>
          <a:blip r:embed="rId3" cstate="print"/>
          <a:srcRect/>
          <a:stretch>
            <a:fillRect/>
          </a:stretch>
        </p:blipFill>
        <p:spPr bwMode="auto">
          <a:xfrm>
            <a:off x="6934200" y="5715000"/>
            <a:ext cx="1962150" cy="706374"/>
          </a:xfrm>
          <a:prstGeom prst="rect">
            <a:avLst/>
          </a:prstGeom>
          <a:noFill/>
          <a:ln w="9525">
            <a:noFill/>
            <a:miter lim="800000"/>
            <a:headEnd/>
            <a:tailEnd/>
          </a:ln>
        </p:spPr>
      </p:pic>
      <p:pic>
        <p:nvPicPr>
          <p:cNvPr id="6" name="Picture 5" descr="PNG.png"/>
          <p:cNvPicPr>
            <a:picLocks noChangeAspect="1"/>
          </p:cNvPicPr>
          <p:nvPr/>
        </p:nvPicPr>
        <p:blipFill>
          <a:blip r:embed="rId4" cstate="print"/>
          <a:stretch>
            <a:fillRect/>
          </a:stretch>
        </p:blipFill>
        <p:spPr>
          <a:xfrm>
            <a:off x="-838200" y="4495800"/>
            <a:ext cx="4495800" cy="3474646"/>
          </a:xfrm>
          <a:prstGeom prst="rect">
            <a:avLst/>
          </a:prstGeom>
        </p:spPr>
      </p:pic>
      <p:sp>
        <p:nvSpPr>
          <p:cNvPr id="8" name="Slide Number Placeholder 17"/>
          <p:cNvSpPr>
            <a:spLocks noGrp="1"/>
          </p:cNvSpPr>
          <p:nvPr>
            <p:ph type="sldNum" sz="quarter" idx="12"/>
          </p:nvPr>
        </p:nvSpPr>
        <p:spPr>
          <a:xfrm>
            <a:off x="7239000" y="6400800"/>
            <a:ext cx="1905000" cy="457200"/>
          </a:xfrm>
        </p:spPr>
        <p:txBody>
          <a:bodyPr/>
          <a:lstStyle/>
          <a:p>
            <a:pPr>
              <a:defRPr/>
            </a:pPr>
            <a:fld id="{0529A9EF-C723-4E6D-B148-3F65053D62C2}" type="slidenum">
              <a:rPr lang="en-US" b="1" smtClean="0"/>
              <a:pPr>
                <a:defRPr/>
              </a:pPr>
              <a:t>1</a:t>
            </a:fld>
            <a:endParaRPr lang="en-US" b="1"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533400" y="152400"/>
            <a:ext cx="7772400" cy="1143000"/>
          </a:xfrm>
        </p:spPr>
        <p:txBody>
          <a:bodyPr/>
          <a:lstStyle/>
          <a:p>
            <a:r>
              <a:rPr lang="en-US" sz="2800" dirty="0" smtClean="0">
                <a:solidFill>
                  <a:srgbClr val="C00000"/>
                </a:solidFill>
              </a:rPr>
              <a:t>SMT Success Story</a:t>
            </a:r>
            <a:br>
              <a:rPr lang="en-US" sz="2800" dirty="0" smtClean="0">
                <a:solidFill>
                  <a:srgbClr val="C00000"/>
                </a:solidFill>
              </a:rPr>
            </a:br>
            <a:r>
              <a:rPr lang="en-US" sz="2800" dirty="0" smtClean="0">
                <a:solidFill>
                  <a:srgbClr val="C00000"/>
                </a:solidFill>
              </a:rPr>
              <a:t>SMT Solvers 		Verification Tools</a:t>
            </a:r>
            <a:endParaRPr lang="en-US" sz="3200" dirty="0" smtClean="0">
              <a:solidFill>
                <a:srgbClr val="C00000"/>
              </a:solidFill>
            </a:endParaRPr>
          </a:p>
        </p:txBody>
      </p:sp>
      <p:sp>
        <p:nvSpPr>
          <p:cNvPr id="4" name="Slide Number Placeholder 17"/>
          <p:cNvSpPr>
            <a:spLocks noGrp="1"/>
          </p:cNvSpPr>
          <p:nvPr>
            <p:ph type="sldNum" sz="quarter" idx="12"/>
          </p:nvPr>
        </p:nvSpPr>
        <p:spPr>
          <a:xfrm>
            <a:off x="7239000" y="6400800"/>
            <a:ext cx="1905000" cy="457200"/>
          </a:xfrm>
        </p:spPr>
        <p:txBody>
          <a:bodyPr/>
          <a:lstStyle/>
          <a:p>
            <a:pPr>
              <a:defRPr/>
            </a:pPr>
            <a:fld id="{0529A9EF-C723-4E6D-B148-3F65053D62C2}" type="slidenum">
              <a:rPr lang="en-US" b="1" smtClean="0"/>
              <a:pPr>
                <a:defRPr/>
              </a:pPr>
              <a:t>10</a:t>
            </a:fld>
            <a:endParaRPr lang="en-US" b="1" dirty="0"/>
          </a:p>
        </p:txBody>
      </p:sp>
      <p:sp>
        <p:nvSpPr>
          <p:cNvPr id="6" name="TextBox 5"/>
          <p:cNvSpPr txBox="1"/>
          <p:nvPr/>
        </p:nvSpPr>
        <p:spPr>
          <a:xfrm>
            <a:off x="457200" y="3124200"/>
            <a:ext cx="8305800" cy="1631216"/>
          </a:xfrm>
          <a:prstGeom prst="rect">
            <a:avLst/>
          </a:prstGeom>
          <a:solidFill>
            <a:srgbClr val="FFFFCC"/>
          </a:solidFill>
          <a:ln w="28575" cmpd="sng">
            <a:solidFill>
              <a:srgbClr val="008000"/>
            </a:solidFill>
          </a:ln>
        </p:spPr>
        <p:txBody>
          <a:bodyPr wrap="square" rtlCol="0">
            <a:spAutoFit/>
          </a:bodyPr>
          <a:lstStyle/>
          <a:p>
            <a:r>
              <a:rPr lang="en-US" sz="2000" b="0" dirty="0" smtClean="0">
                <a:solidFill>
                  <a:srgbClr val="C00000"/>
                </a:solidFill>
              </a:rPr>
              <a:t>SMT-LIB Standardized Interchange Format (smt-lib.org)</a:t>
            </a:r>
          </a:p>
          <a:p>
            <a:r>
              <a:rPr lang="en-US" sz="2000" b="0" dirty="0">
                <a:solidFill>
                  <a:srgbClr val="C00000"/>
                </a:solidFill>
              </a:rPr>
              <a:t>	</a:t>
            </a:r>
            <a:r>
              <a:rPr lang="en-US" sz="2000" b="0" dirty="0" smtClean="0">
                <a:solidFill>
                  <a:srgbClr val="003300"/>
                </a:solidFill>
              </a:rPr>
              <a:t>Problem classification + Benchmark repositories</a:t>
            </a:r>
          </a:p>
          <a:p>
            <a:r>
              <a:rPr lang="en-US" sz="2000" b="0" dirty="0">
                <a:solidFill>
                  <a:srgbClr val="003300"/>
                </a:solidFill>
              </a:rPr>
              <a:t>	</a:t>
            </a:r>
            <a:r>
              <a:rPr lang="en-US" sz="2000" b="0" dirty="0" smtClean="0">
                <a:solidFill>
                  <a:srgbClr val="003300"/>
                </a:solidFill>
              </a:rPr>
              <a:t>LIA, LIA_UF, LRA, QF_LIA, …</a:t>
            </a:r>
          </a:p>
          <a:p>
            <a:r>
              <a:rPr lang="en-US" sz="2000" b="0" dirty="0">
                <a:solidFill>
                  <a:srgbClr val="003300"/>
                </a:solidFill>
              </a:rPr>
              <a:t>	</a:t>
            </a:r>
            <a:endParaRPr lang="en-US" sz="2000" b="0" dirty="0" smtClean="0">
              <a:solidFill>
                <a:srgbClr val="003300"/>
              </a:solidFill>
            </a:endParaRPr>
          </a:p>
          <a:p>
            <a:r>
              <a:rPr lang="en-US" sz="2000" b="0" dirty="0" smtClean="0">
                <a:solidFill>
                  <a:srgbClr val="C00000"/>
                </a:solidFill>
              </a:rPr>
              <a:t>+ Annual Competition (smt-competition.org)</a:t>
            </a:r>
            <a:endParaRPr lang="en-US" sz="2000" b="0" dirty="0">
              <a:solidFill>
                <a:srgbClr val="C00000"/>
              </a:solidFill>
            </a:endParaRPr>
          </a:p>
        </p:txBody>
      </p:sp>
      <p:sp>
        <p:nvSpPr>
          <p:cNvPr id="3" name="Oval 2"/>
          <p:cNvSpPr/>
          <p:nvPr/>
        </p:nvSpPr>
        <p:spPr bwMode="auto">
          <a:xfrm>
            <a:off x="990600" y="5649884"/>
            <a:ext cx="1371600" cy="685800"/>
          </a:xfrm>
          <a:prstGeom prst="ellipse">
            <a:avLst/>
          </a:prstGeom>
          <a:solidFill>
            <a:srgbClr val="CCFFFF">
              <a:alpha val="29000"/>
            </a:srgbClr>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accent2"/>
                </a:solidFill>
                <a:effectLst/>
                <a:latin typeface="Comic Sans MS" pitchFamily="66" charset="0"/>
              </a:rPr>
              <a:t>Z3</a:t>
            </a:r>
          </a:p>
        </p:txBody>
      </p:sp>
      <p:sp>
        <p:nvSpPr>
          <p:cNvPr id="8" name="Oval 7"/>
          <p:cNvSpPr/>
          <p:nvPr/>
        </p:nvSpPr>
        <p:spPr bwMode="auto">
          <a:xfrm>
            <a:off x="2895600" y="5649884"/>
            <a:ext cx="1371600" cy="685800"/>
          </a:xfrm>
          <a:prstGeom prst="ellipse">
            <a:avLst/>
          </a:prstGeom>
          <a:solidFill>
            <a:srgbClr val="CCFFFF">
              <a:alpha val="29000"/>
            </a:srgbClr>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000" b="0" dirty="0" err="1" smtClean="0"/>
              <a:t>Yices</a:t>
            </a:r>
            <a:endParaRPr kumimoji="0" lang="en-US" sz="2000" b="0" i="0" u="none" strike="noStrike" cap="none" normalizeH="0" baseline="0" dirty="0" smtClean="0">
              <a:ln>
                <a:noFill/>
              </a:ln>
              <a:solidFill>
                <a:schemeClr val="accent2"/>
              </a:solidFill>
              <a:effectLst/>
              <a:latin typeface="Comic Sans MS" pitchFamily="66" charset="0"/>
            </a:endParaRPr>
          </a:p>
        </p:txBody>
      </p:sp>
      <p:sp>
        <p:nvSpPr>
          <p:cNvPr id="9" name="Oval 8"/>
          <p:cNvSpPr/>
          <p:nvPr/>
        </p:nvSpPr>
        <p:spPr bwMode="auto">
          <a:xfrm>
            <a:off x="4800600" y="5649884"/>
            <a:ext cx="1371600" cy="685800"/>
          </a:xfrm>
          <a:prstGeom prst="ellipse">
            <a:avLst/>
          </a:prstGeom>
          <a:solidFill>
            <a:srgbClr val="CCFFFF">
              <a:alpha val="29000"/>
            </a:srgbClr>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000" b="0" dirty="0" smtClean="0"/>
              <a:t>CVC4</a:t>
            </a:r>
            <a:endParaRPr kumimoji="0" lang="en-US" sz="2000" b="0" i="0" u="none" strike="noStrike" cap="none" normalizeH="0" baseline="0" dirty="0" smtClean="0">
              <a:ln>
                <a:noFill/>
              </a:ln>
              <a:solidFill>
                <a:schemeClr val="accent2"/>
              </a:solidFill>
              <a:effectLst/>
              <a:latin typeface="Comic Sans MS" pitchFamily="66" charset="0"/>
            </a:endParaRPr>
          </a:p>
        </p:txBody>
      </p:sp>
      <p:sp>
        <p:nvSpPr>
          <p:cNvPr id="10" name="Oval 9"/>
          <p:cNvSpPr/>
          <p:nvPr/>
        </p:nvSpPr>
        <p:spPr bwMode="auto">
          <a:xfrm>
            <a:off x="6705600" y="5649884"/>
            <a:ext cx="1524000" cy="685800"/>
          </a:xfrm>
          <a:prstGeom prst="ellipse">
            <a:avLst/>
          </a:prstGeom>
          <a:solidFill>
            <a:srgbClr val="CCFFFF">
              <a:alpha val="29000"/>
            </a:srgbClr>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000" b="0" dirty="0" smtClean="0"/>
              <a:t>MathSAT5</a:t>
            </a:r>
            <a:endParaRPr kumimoji="0" lang="en-US" sz="2000" b="0" i="0" u="none" strike="noStrike" cap="none" normalizeH="0" baseline="0" dirty="0" smtClean="0">
              <a:ln>
                <a:noFill/>
              </a:ln>
              <a:solidFill>
                <a:schemeClr val="accent2"/>
              </a:solidFill>
              <a:effectLst/>
              <a:latin typeface="Comic Sans MS" pitchFamily="66" charset="0"/>
            </a:endParaRPr>
          </a:p>
        </p:txBody>
      </p:sp>
      <p:cxnSp>
        <p:nvCxnSpPr>
          <p:cNvPr id="7" name="Straight Arrow Connector 6"/>
          <p:cNvCxnSpPr/>
          <p:nvPr/>
        </p:nvCxnSpPr>
        <p:spPr bwMode="auto">
          <a:xfrm flipH="1">
            <a:off x="1702694" y="4769476"/>
            <a:ext cx="228600" cy="880408"/>
          </a:xfrm>
          <a:prstGeom prst="straightConnector1">
            <a:avLst/>
          </a:prstGeom>
          <a:solidFill>
            <a:srgbClr val="333399"/>
          </a:solidFill>
          <a:ln w="38100" cap="flat" cmpd="sng" algn="ctr">
            <a:solidFill>
              <a:schemeClr val="tx1"/>
            </a:solidFill>
            <a:prstDash val="solid"/>
            <a:round/>
            <a:headEnd type="none" w="med" len="med"/>
            <a:tailEnd type="arrow"/>
          </a:ln>
          <a:effectLst/>
        </p:spPr>
      </p:cxnSp>
      <p:cxnSp>
        <p:nvCxnSpPr>
          <p:cNvPr id="13" name="Straight Arrow Connector 12"/>
          <p:cNvCxnSpPr>
            <a:endCxn id="8" idx="0"/>
          </p:cNvCxnSpPr>
          <p:nvPr/>
        </p:nvCxnSpPr>
        <p:spPr bwMode="auto">
          <a:xfrm>
            <a:off x="3541690" y="4769476"/>
            <a:ext cx="39710" cy="880408"/>
          </a:xfrm>
          <a:prstGeom prst="straightConnector1">
            <a:avLst/>
          </a:prstGeom>
          <a:solidFill>
            <a:srgbClr val="333399"/>
          </a:solidFill>
          <a:ln w="38100" cap="flat" cmpd="sng" algn="ctr">
            <a:solidFill>
              <a:schemeClr val="tx1"/>
            </a:solidFill>
            <a:prstDash val="solid"/>
            <a:round/>
            <a:headEnd type="none" w="med" len="med"/>
            <a:tailEnd type="arrow"/>
          </a:ln>
          <a:effectLst/>
        </p:spPr>
      </p:cxnSp>
      <p:cxnSp>
        <p:nvCxnSpPr>
          <p:cNvPr id="15" name="Straight Arrow Connector 14"/>
          <p:cNvCxnSpPr>
            <a:endCxn id="9" idx="0"/>
          </p:cNvCxnSpPr>
          <p:nvPr/>
        </p:nvCxnSpPr>
        <p:spPr bwMode="auto">
          <a:xfrm>
            <a:off x="5486400" y="4769476"/>
            <a:ext cx="0" cy="880408"/>
          </a:xfrm>
          <a:prstGeom prst="straightConnector1">
            <a:avLst/>
          </a:prstGeom>
          <a:solidFill>
            <a:srgbClr val="333399"/>
          </a:solidFill>
          <a:ln w="38100" cap="flat" cmpd="sng" algn="ctr">
            <a:solidFill>
              <a:schemeClr val="tx1"/>
            </a:solidFill>
            <a:prstDash val="solid"/>
            <a:round/>
            <a:headEnd type="none" w="med" len="med"/>
            <a:tailEnd type="arrow"/>
          </a:ln>
          <a:effectLst/>
        </p:spPr>
      </p:cxnSp>
      <p:cxnSp>
        <p:nvCxnSpPr>
          <p:cNvPr id="17" name="Straight Arrow Connector 16"/>
          <p:cNvCxnSpPr>
            <a:endCxn id="10" idx="0"/>
          </p:cNvCxnSpPr>
          <p:nvPr/>
        </p:nvCxnSpPr>
        <p:spPr bwMode="auto">
          <a:xfrm>
            <a:off x="7315200" y="4769476"/>
            <a:ext cx="152400" cy="880408"/>
          </a:xfrm>
          <a:prstGeom prst="straightConnector1">
            <a:avLst/>
          </a:prstGeom>
          <a:solidFill>
            <a:srgbClr val="333399"/>
          </a:solidFill>
          <a:ln w="38100" cap="flat" cmpd="sng" algn="ctr">
            <a:solidFill>
              <a:schemeClr val="tx1"/>
            </a:solidFill>
            <a:prstDash val="solid"/>
            <a:round/>
            <a:headEnd type="none" w="med" len="med"/>
            <a:tailEnd type="arrow"/>
          </a:ln>
          <a:effectLst/>
        </p:spPr>
      </p:cxnSp>
      <p:sp>
        <p:nvSpPr>
          <p:cNvPr id="21" name="Oval 20"/>
          <p:cNvSpPr/>
          <p:nvPr/>
        </p:nvSpPr>
        <p:spPr bwMode="auto">
          <a:xfrm>
            <a:off x="950890" y="1533659"/>
            <a:ext cx="1371600" cy="685800"/>
          </a:xfrm>
          <a:prstGeom prst="ellipse">
            <a:avLst/>
          </a:prstGeom>
          <a:solidFill>
            <a:srgbClr val="FFCCFF">
              <a:alpha val="28627"/>
            </a:srgbClr>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000" b="0" dirty="0" smtClean="0"/>
              <a:t>CBMC</a:t>
            </a:r>
            <a:endParaRPr kumimoji="0" lang="en-US" sz="2000" b="0" i="0" u="none" strike="noStrike" cap="none" normalizeH="0" baseline="0" dirty="0" smtClean="0">
              <a:ln>
                <a:noFill/>
              </a:ln>
              <a:solidFill>
                <a:schemeClr val="accent2"/>
              </a:solidFill>
              <a:effectLst/>
              <a:latin typeface="Comic Sans MS" pitchFamily="66" charset="0"/>
            </a:endParaRPr>
          </a:p>
        </p:txBody>
      </p:sp>
      <p:sp>
        <p:nvSpPr>
          <p:cNvPr id="22" name="Oval 21"/>
          <p:cNvSpPr/>
          <p:nvPr/>
        </p:nvSpPr>
        <p:spPr bwMode="auto">
          <a:xfrm>
            <a:off x="2855890" y="1533659"/>
            <a:ext cx="1371600" cy="685800"/>
          </a:xfrm>
          <a:prstGeom prst="ellipse">
            <a:avLst/>
          </a:prstGeom>
          <a:solidFill>
            <a:srgbClr val="FFCCFF">
              <a:alpha val="28627"/>
            </a:srgbClr>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000" b="0" dirty="0" smtClean="0"/>
              <a:t>SAGE</a:t>
            </a:r>
            <a:endParaRPr kumimoji="0" lang="en-US" sz="2000" b="0" i="0" u="none" strike="noStrike" cap="none" normalizeH="0" baseline="0" dirty="0" smtClean="0">
              <a:ln>
                <a:noFill/>
              </a:ln>
              <a:solidFill>
                <a:schemeClr val="accent2"/>
              </a:solidFill>
              <a:effectLst/>
              <a:latin typeface="Comic Sans MS" pitchFamily="66" charset="0"/>
            </a:endParaRPr>
          </a:p>
        </p:txBody>
      </p:sp>
      <p:sp>
        <p:nvSpPr>
          <p:cNvPr id="23" name="Oval 22"/>
          <p:cNvSpPr/>
          <p:nvPr/>
        </p:nvSpPr>
        <p:spPr bwMode="auto">
          <a:xfrm>
            <a:off x="4760890" y="1533659"/>
            <a:ext cx="1371600" cy="685800"/>
          </a:xfrm>
          <a:prstGeom prst="ellipse">
            <a:avLst/>
          </a:prstGeom>
          <a:solidFill>
            <a:srgbClr val="FFCCFF">
              <a:alpha val="28627"/>
            </a:srgbClr>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000" b="0" dirty="0" smtClean="0"/>
              <a:t>VCC</a:t>
            </a:r>
            <a:endParaRPr kumimoji="0" lang="en-US" sz="2000" b="0" i="0" u="none" strike="noStrike" cap="none" normalizeH="0" baseline="0" dirty="0" smtClean="0">
              <a:ln>
                <a:noFill/>
              </a:ln>
              <a:solidFill>
                <a:schemeClr val="accent2"/>
              </a:solidFill>
              <a:effectLst/>
              <a:latin typeface="Comic Sans MS" pitchFamily="66" charset="0"/>
            </a:endParaRPr>
          </a:p>
        </p:txBody>
      </p:sp>
      <p:sp>
        <p:nvSpPr>
          <p:cNvPr id="24" name="Oval 23"/>
          <p:cNvSpPr/>
          <p:nvPr/>
        </p:nvSpPr>
        <p:spPr bwMode="auto">
          <a:xfrm>
            <a:off x="6665890" y="1533659"/>
            <a:ext cx="1524000" cy="685800"/>
          </a:xfrm>
          <a:prstGeom prst="ellipse">
            <a:avLst/>
          </a:prstGeom>
          <a:solidFill>
            <a:srgbClr val="FFCCFF">
              <a:alpha val="28627"/>
            </a:srgbClr>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000" b="0" dirty="0" smtClean="0"/>
              <a:t>Spec#</a:t>
            </a:r>
            <a:endParaRPr kumimoji="0" lang="en-US" sz="2000" b="0" i="0" u="none" strike="noStrike" cap="none" normalizeH="0" baseline="0" dirty="0" smtClean="0">
              <a:ln>
                <a:noFill/>
              </a:ln>
              <a:solidFill>
                <a:schemeClr val="accent2"/>
              </a:solidFill>
              <a:effectLst/>
              <a:latin typeface="Comic Sans MS" pitchFamily="66" charset="0"/>
            </a:endParaRPr>
          </a:p>
        </p:txBody>
      </p:sp>
      <p:cxnSp>
        <p:nvCxnSpPr>
          <p:cNvPr id="25" name="Straight Arrow Connector 24"/>
          <p:cNvCxnSpPr/>
          <p:nvPr/>
        </p:nvCxnSpPr>
        <p:spPr bwMode="auto">
          <a:xfrm>
            <a:off x="3562618" y="2243792"/>
            <a:ext cx="39710" cy="880408"/>
          </a:xfrm>
          <a:prstGeom prst="straightConnector1">
            <a:avLst/>
          </a:prstGeom>
          <a:solidFill>
            <a:srgbClr val="333399"/>
          </a:solidFill>
          <a:ln w="38100" cap="flat" cmpd="sng" algn="ctr">
            <a:solidFill>
              <a:schemeClr val="tx1"/>
            </a:solidFill>
            <a:prstDash val="solid"/>
            <a:round/>
            <a:headEnd type="none" w="med" len="med"/>
            <a:tailEnd type="arrow"/>
          </a:ln>
          <a:effectLst/>
        </p:spPr>
      </p:cxnSp>
      <p:cxnSp>
        <p:nvCxnSpPr>
          <p:cNvPr id="26" name="Straight Arrow Connector 25"/>
          <p:cNvCxnSpPr/>
          <p:nvPr/>
        </p:nvCxnSpPr>
        <p:spPr bwMode="auto">
          <a:xfrm>
            <a:off x="5444544" y="2243792"/>
            <a:ext cx="0" cy="880408"/>
          </a:xfrm>
          <a:prstGeom prst="straightConnector1">
            <a:avLst/>
          </a:prstGeom>
          <a:solidFill>
            <a:srgbClr val="333399"/>
          </a:solidFill>
          <a:ln w="38100" cap="flat" cmpd="sng" algn="ctr">
            <a:solidFill>
              <a:schemeClr val="tx1"/>
            </a:solidFill>
            <a:prstDash val="solid"/>
            <a:round/>
            <a:headEnd type="none" w="med" len="med"/>
            <a:tailEnd type="arrow"/>
          </a:ln>
          <a:effectLst/>
        </p:spPr>
      </p:cxnSp>
      <p:cxnSp>
        <p:nvCxnSpPr>
          <p:cNvPr id="27" name="Straight Arrow Connector 26"/>
          <p:cNvCxnSpPr/>
          <p:nvPr/>
        </p:nvCxnSpPr>
        <p:spPr bwMode="auto">
          <a:xfrm flipH="1">
            <a:off x="7186411" y="2219459"/>
            <a:ext cx="228600" cy="880408"/>
          </a:xfrm>
          <a:prstGeom prst="straightConnector1">
            <a:avLst/>
          </a:prstGeom>
          <a:solidFill>
            <a:srgbClr val="333399"/>
          </a:solidFill>
          <a:ln w="38100" cap="flat" cmpd="sng" algn="ctr">
            <a:solidFill>
              <a:schemeClr val="tx1"/>
            </a:solidFill>
            <a:prstDash val="solid"/>
            <a:round/>
            <a:headEnd type="none" w="med" len="med"/>
            <a:tailEnd type="arrow"/>
          </a:ln>
          <a:effectLst/>
        </p:spPr>
      </p:cxnSp>
      <p:cxnSp>
        <p:nvCxnSpPr>
          <p:cNvPr id="28" name="Straight Arrow Connector 27"/>
          <p:cNvCxnSpPr/>
          <p:nvPr/>
        </p:nvCxnSpPr>
        <p:spPr bwMode="auto">
          <a:xfrm>
            <a:off x="1636690" y="2219459"/>
            <a:ext cx="152400" cy="880408"/>
          </a:xfrm>
          <a:prstGeom prst="straightConnector1">
            <a:avLst/>
          </a:prstGeom>
          <a:solidFill>
            <a:srgbClr val="333399"/>
          </a:solidFill>
          <a:ln w="38100" cap="flat" cmpd="sng" algn="ctr">
            <a:solidFill>
              <a:schemeClr val="tx1"/>
            </a:solidFill>
            <a:prstDash val="solid"/>
            <a:round/>
            <a:headEnd type="none" w="med" len="med"/>
            <a:tailEnd type="arrow"/>
          </a:ln>
          <a:effectLst/>
        </p:spPr>
      </p:cxnSp>
      <p:sp>
        <p:nvSpPr>
          <p:cNvPr id="19" name="Left-Right Arrow 18"/>
          <p:cNvSpPr/>
          <p:nvPr/>
        </p:nvSpPr>
        <p:spPr bwMode="auto">
          <a:xfrm>
            <a:off x="3733800" y="838200"/>
            <a:ext cx="722290" cy="211604"/>
          </a:xfrm>
          <a:prstGeom prst="leftRightArrow">
            <a:avLst/>
          </a:prstGeom>
          <a:solidFill>
            <a:srgbClr val="C0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smtClean="0">
              <a:ln>
                <a:noFill/>
              </a:ln>
              <a:solidFill>
                <a:schemeClr val="accent2"/>
              </a:solidFill>
              <a:effectLst/>
              <a:latin typeface="Comic Sans MS" pitchFamily="66" charset="0"/>
            </a:endParaRPr>
          </a:p>
        </p:txBody>
      </p:sp>
    </p:spTree>
    <p:extLst>
      <p:ext uri="{BB962C8B-B14F-4D97-AF65-F5344CB8AC3E}">
        <p14:creationId xmlns:p14="http://schemas.microsoft.com/office/powerpoint/2010/main" xmlns="" val="20555757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8"/>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9"/>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0"/>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7"/>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3"/>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15"/>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7"/>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21"/>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22"/>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23"/>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24"/>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25"/>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26"/>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27"/>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2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8" grpId="0" animBg="1"/>
      <p:bldP spid="9" grpId="0" animBg="1"/>
      <p:bldP spid="10" grpId="0" animBg="1"/>
      <p:bldP spid="21" grpId="0" animBg="1"/>
      <p:bldP spid="22" grpId="0" animBg="1"/>
      <p:bldP spid="23" grpId="0" animBg="1"/>
      <p:bldP spid="24"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609600" y="228600"/>
            <a:ext cx="7834313" cy="609600"/>
          </a:xfrm>
        </p:spPr>
        <p:txBody>
          <a:bodyPr/>
          <a:lstStyle/>
          <a:p>
            <a:r>
              <a:rPr lang="en-US" sz="2800" dirty="0" smtClean="0">
                <a:solidFill>
                  <a:srgbClr val="C00000"/>
                </a:solidFill>
              </a:rPr>
              <a:t>Program Synthesis</a:t>
            </a:r>
          </a:p>
        </p:txBody>
      </p:sp>
      <p:sp>
        <p:nvSpPr>
          <p:cNvPr id="30723" name="Rectangle 3"/>
          <p:cNvSpPr>
            <a:spLocks noGrp="1" noChangeArrowheads="1"/>
          </p:cNvSpPr>
          <p:nvPr>
            <p:ph type="body" idx="1"/>
          </p:nvPr>
        </p:nvSpPr>
        <p:spPr>
          <a:xfrm>
            <a:off x="0" y="1143000"/>
            <a:ext cx="9144000" cy="5715000"/>
          </a:xfrm>
        </p:spPr>
        <p:txBody>
          <a:bodyPr/>
          <a:lstStyle/>
          <a:p>
            <a:pPr>
              <a:lnSpc>
                <a:spcPct val="80000"/>
              </a:lnSpc>
              <a:spcBef>
                <a:spcPct val="35000"/>
              </a:spcBef>
              <a:buClr>
                <a:srgbClr val="006600"/>
              </a:buClr>
              <a:buFont typeface="Wingdings" pitchFamily="2" charset="2"/>
              <a:buChar char="q"/>
            </a:pPr>
            <a:r>
              <a:rPr lang="en-US" altLang="ko-KR" sz="2000" dirty="0" smtClean="0">
                <a:solidFill>
                  <a:srgbClr val="006600"/>
                </a:solidFill>
                <a:ea typeface="Gulim" pitchFamily="34" charset="-127"/>
              </a:rPr>
              <a:t>Classical: Mapping a high-level (e.g. logical) specification to an executable implementation</a:t>
            </a:r>
          </a:p>
          <a:p>
            <a:pPr>
              <a:lnSpc>
                <a:spcPct val="80000"/>
              </a:lnSpc>
              <a:spcBef>
                <a:spcPct val="35000"/>
              </a:spcBef>
              <a:buClr>
                <a:srgbClr val="006600"/>
              </a:buClr>
              <a:buNone/>
            </a:pPr>
            <a:endParaRPr lang="en-US" altLang="ko-KR" sz="2400" i="1" dirty="0" smtClean="0">
              <a:ea typeface="Gulim" pitchFamily="34" charset="-127"/>
            </a:endParaRPr>
          </a:p>
          <a:p>
            <a:pPr>
              <a:lnSpc>
                <a:spcPct val="80000"/>
              </a:lnSpc>
              <a:spcBef>
                <a:spcPct val="35000"/>
              </a:spcBef>
              <a:buClr>
                <a:srgbClr val="006600"/>
              </a:buClr>
              <a:buFont typeface="Wingdings" pitchFamily="2" charset="2"/>
              <a:buChar char="q"/>
            </a:pPr>
            <a:r>
              <a:rPr lang="en-US" altLang="ko-KR" sz="2000" dirty="0" smtClean="0">
                <a:solidFill>
                  <a:srgbClr val="006600"/>
                </a:solidFill>
                <a:ea typeface="Gulim" pitchFamily="34" charset="-127"/>
              </a:rPr>
              <a:t>Benefits of synthesis:</a:t>
            </a:r>
          </a:p>
          <a:p>
            <a:pPr lvl="1">
              <a:lnSpc>
                <a:spcPct val="80000"/>
              </a:lnSpc>
              <a:spcBef>
                <a:spcPct val="35000"/>
              </a:spcBef>
              <a:buClr>
                <a:srgbClr val="006600"/>
              </a:buClr>
              <a:buBlip>
                <a:blip r:embed="rId3"/>
              </a:buBlip>
            </a:pPr>
            <a:r>
              <a:rPr lang="en-US" altLang="ko-KR" sz="2000" dirty="0" smtClean="0">
                <a:solidFill>
                  <a:srgbClr val="002060"/>
                </a:solidFill>
                <a:ea typeface="Gulim" pitchFamily="34" charset="-127"/>
              </a:rPr>
              <a:t>Make programming easier: Specify “what” and not “how”</a:t>
            </a:r>
          </a:p>
          <a:p>
            <a:pPr lvl="1">
              <a:lnSpc>
                <a:spcPct val="80000"/>
              </a:lnSpc>
              <a:spcBef>
                <a:spcPct val="35000"/>
              </a:spcBef>
              <a:buClr>
                <a:srgbClr val="006600"/>
              </a:buClr>
              <a:buBlip>
                <a:blip r:embed="rId3"/>
              </a:buBlip>
            </a:pPr>
            <a:r>
              <a:rPr lang="en-US" altLang="ko-KR" sz="2000" dirty="0" smtClean="0">
                <a:solidFill>
                  <a:srgbClr val="002060"/>
                </a:solidFill>
                <a:ea typeface="Gulim" pitchFamily="34" charset="-127"/>
              </a:rPr>
              <a:t>Eliminate costly gap between programming and verification</a:t>
            </a:r>
          </a:p>
          <a:p>
            <a:pPr>
              <a:lnSpc>
                <a:spcPct val="80000"/>
              </a:lnSpc>
              <a:spcBef>
                <a:spcPct val="35000"/>
              </a:spcBef>
              <a:buClr>
                <a:srgbClr val="006600"/>
              </a:buClr>
              <a:buFont typeface="Wingdings" pitchFamily="2" charset="2"/>
              <a:buChar char="q"/>
            </a:pPr>
            <a:endParaRPr lang="en-US" altLang="ko-KR" sz="2400" dirty="0">
              <a:solidFill>
                <a:srgbClr val="006600"/>
              </a:solidFill>
              <a:ea typeface="Gulim" pitchFamily="34" charset="-127"/>
            </a:endParaRPr>
          </a:p>
          <a:p>
            <a:pPr>
              <a:lnSpc>
                <a:spcPct val="80000"/>
              </a:lnSpc>
              <a:spcBef>
                <a:spcPct val="35000"/>
              </a:spcBef>
              <a:buClr>
                <a:srgbClr val="006600"/>
              </a:buClr>
              <a:buFont typeface="Wingdings" pitchFamily="2" charset="2"/>
              <a:buChar char="q"/>
            </a:pPr>
            <a:r>
              <a:rPr lang="en-US" altLang="ko-KR" sz="2000" dirty="0" smtClean="0">
                <a:solidFill>
                  <a:srgbClr val="006600"/>
                </a:solidFill>
                <a:ea typeface="Gulim" pitchFamily="34" charset="-127"/>
              </a:rPr>
              <a:t>Deductive program synthesis:  Constructive proof of Exists f. </a:t>
            </a:r>
            <a:r>
              <a:rPr lang="en-US" altLang="ko-KR" sz="2000" dirty="0" smtClean="0">
                <a:solidFill>
                  <a:srgbClr val="006600"/>
                </a:solidFill>
                <a:latin typeface="Symbol" pitchFamily="18" charset="2"/>
                <a:ea typeface="Gulim" pitchFamily="34" charset="-127"/>
              </a:rPr>
              <a:t>j</a:t>
            </a:r>
          </a:p>
          <a:p>
            <a:pPr lvl="1">
              <a:lnSpc>
                <a:spcPct val="80000"/>
              </a:lnSpc>
              <a:spcBef>
                <a:spcPct val="35000"/>
              </a:spcBef>
              <a:buClr>
                <a:srgbClr val="C3CDC6"/>
              </a:buClr>
              <a:buFont typeface="Wingdings" pitchFamily="2" charset="2"/>
              <a:buNone/>
            </a:pPr>
            <a:endParaRPr lang="en-US" sz="2000" dirty="0" smtClean="0"/>
          </a:p>
        </p:txBody>
      </p:sp>
      <p:sp>
        <p:nvSpPr>
          <p:cNvPr id="4" name="Slide Number Placeholder 17"/>
          <p:cNvSpPr>
            <a:spLocks noGrp="1"/>
          </p:cNvSpPr>
          <p:nvPr>
            <p:ph type="sldNum" sz="quarter" idx="12"/>
          </p:nvPr>
        </p:nvSpPr>
        <p:spPr>
          <a:xfrm>
            <a:off x="7239000" y="6400800"/>
            <a:ext cx="1905000" cy="457200"/>
          </a:xfrm>
        </p:spPr>
        <p:txBody>
          <a:bodyPr/>
          <a:lstStyle/>
          <a:p>
            <a:pPr>
              <a:defRPr/>
            </a:pPr>
            <a:fld id="{0529A9EF-C723-4E6D-B148-3F65053D62C2}" type="slidenum">
              <a:rPr lang="en-US" b="1" smtClean="0"/>
              <a:pPr>
                <a:defRPr/>
              </a:pPr>
              <a:t>11</a:t>
            </a:fld>
            <a:endParaRPr lang="en-US" b="1" dirty="0"/>
          </a:p>
        </p:txBody>
      </p:sp>
    </p:spTree>
    <p:extLst>
      <p:ext uri="{BB962C8B-B14F-4D97-AF65-F5344CB8AC3E}">
        <p14:creationId xmlns:p14="http://schemas.microsoft.com/office/powerpoint/2010/main" xmlns="" val="364550235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533400" y="152400"/>
            <a:ext cx="7772400" cy="1143000"/>
          </a:xfrm>
        </p:spPr>
        <p:txBody>
          <a:bodyPr/>
          <a:lstStyle/>
          <a:p>
            <a:r>
              <a:rPr lang="en-US" sz="2800" dirty="0" smtClean="0">
                <a:solidFill>
                  <a:srgbClr val="C00000"/>
                </a:solidFill>
              </a:rPr>
              <a:t>Verification 		Synthesis</a:t>
            </a:r>
            <a:endParaRPr lang="en-US" sz="3200" dirty="0" smtClean="0">
              <a:solidFill>
                <a:srgbClr val="C00000"/>
              </a:solidFill>
            </a:endParaRPr>
          </a:p>
        </p:txBody>
      </p:sp>
      <p:sp>
        <p:nvSpPr>
          <p:cNvPr id="4" name="Slide Number Placeholder 17"/>
          <p:cNvSpPr>
            <a:spLocks noGrp="1"/>
          </p:cNvSpPr>
          <p:nvPr>
            <p:ph type="sldNum" sz="quarter" idx="12"/>
          </p:nvPr>
        </p:nvSpPr>
        <p:spPr>
          <a:xfrm>
            <a:off x="7239000" y="6400800"/>
            <a:ext cx="1905000" cy="457200"/>
          </a:xfrm>
        </p:spPr>
        <p:txBody>
          <a:bodyPr/>
          <a:lstStyle/>
          <a:p>
            <a:pPr>
              <a:defRPr/>
            </a:pPr>
            <a:fld id="{0529A9EF-C723-4E6D-B148-3F65053D62C2}" type="slidenum">
              <a:rPr lang="en-US" b="1" smtClean="0"/>
              <a:pPr>
                <a:defRPr/>
              </a:pPr>
              <a:t>12</a:t>
            </a:fld>
            <a:endParaRPr lang="en-US" b="1" dirty="0"/>
          </a:p>
        </p:txBody>
      </p:sp>
      <p:sp>
        <p:nvSpPr>
          <p:cNvPr id="6" name="TextBox 5"/>
          <p:cNvSpPr txBox="1"/>
          <p:nvPr/>
        </p:nvSpPr>
        <p:spPr>
          <a:xfrm>
            <a:off x="477055" y="1884835"/>
            <a:ext cx="3001851" cy="707886"/>
          </a:xfrm>
          <a:prstGeom prst="rect">
            <a:avLst/>
          </a:prstGeom>
          <a:solidFill>
            <a:srgbClr val="FFFFCC"/>
          </a:solidFill>
          <a:ln w="28575" cmpd="sng">
            <a:solidFill>
              <a:srgbClr val="008000"/>
            </a:solidFill>
          </a:ln>
        </p:spPr>
        <p:txBody>
          <a:bodyPr wrap="square" rtlCol="0">
            <a:spAutoFit/>
          </a:bodyPr>
          <a:lstStyle/>
          <a:p>
            <a:r>
              <a:rPr lang="en-US" sz="2000" b="0" dirty="0" smtClean="0">
                <a:solidFill>
                  <a:srgbClr val="C00000"/>
                </a:solidFill>
              </a:rPr>
              <a:t>Program Verification:</a:t>
            </a:r>
          </a:p>
          <a:p>
            <a:r>
              <a:rPr lang="en-US" sz="2000" b="0" dirty="0">
                <a:solidFill>
                  <a:srgbClr val="C00000"/>
                </a:solidFill>
              </a:rPr>
              <a:t> </a:t>
            </a:r>
            <a:r>
              <a:rPr lang="en-US" sz="2000" b="0" dirty="0" smtClean="0">
                <a:solidFill>
                  <a:srgbClr val="C00000"/>
                </a:solidFill>
              </a:rPr>
              <a:t>   </a:t>
            </a:r>
            <a:r>
              <a:rPr lang="en-US" sz="2000" b="0" dirty="0" smtClean="0">
                <a:solidFill>
                  <a:srgbClr val="002060"/>
                </a:solidFill>
              </a:rPr>
              <a:t>Does P meet spec </a:t>
            </a:r>
            <a:r>
              <a:rPr lang="en-US" sz="2000" b="0" dirty="0" smtClean="0">
                <a:solidFill>
                  <a:srgbClr val="002060"/>
                </a:solidFill>
                <a:latin typeface="Symbol" pitchFamily="18" charset="2"/>
              </a:rPr>
              <a:t>j</a:t>
            </a:r>
            <a:r>
              <a:rPr lang="en-US" sz="2000" b="0" dirty="0" smtClean="0">
                <a:solidFill>
                  <a:srgbClr val="002060"/>
                </a:solidFill>
              </a:rPr>
              <a:t> ?</a:t>
            </a:r>
          </a:p>
        </p:txBody>
      </p:sp>
      <p:cxnSp>
        <p:nvCxnSpPr>
          <p:cNvPr id="25" name="Straight Arrow Connector 24"/>
          <p:cNvCxnSpPr/>
          <p:nvPr/>
        </p:nvCxnSpPr>
        <p:spPr bwMode="auto">
          <a:xfrm>
            <a:off x="1960808" y="2598313"/>
            <a:ext cx="0" cy="906887"/>
          </a:xfrm>
          <a:prstGeom prst="straightConnector1">
            <a:avLst/>
          </a:prstGeom>
          <a:solidFill>
            <a:srgbClr val="333399"/>
          </a:solidFill>
          <a:ln w="38100" cap="flat" cmpd="sng" algn="ctr">
            <a:solidFill>
              <a:schemeClr val="tx1"/>
            </a:solidFill>
            <a:prstDash val="solid"/>
            <a:round/>
            <a:headEnd type="none" w="med" len="med"/>
            <a:tailEnd type="arrow"/>
          </a:ln>
          <a:effectLst/>
        </p:spPr>
      </p:cxnSp>
      <p:sp>
        <p:nvSpPr>
          <p:cNvPr id="19" name="Left-Right Arrow 18"/>
          <p:cNvSpPr/>
          <p:nvPr/>
        </p:nvSpPr>
        <p:spPr bwMode="auto">
          <a:xfrm>
            <a:off x="4267200" y="622479"/>
            <a:ext cx="722290" cy="211604"/>
          </a:xfrm>
          <a:prstGeom prst="leftRightArrow">
            <a:avLst/>
          </a:prstGeom>
          <a:solidFill>
            <a:srgbClr val="C0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smtClean="0">
              <a:ln>
                <a:noFill/>
              </a:ln>
              <a:solidFill>
                <a:schemeClr val="accent2"/>
              </a:solidFill>
              <a:effectLst/>
              <a:latin typeface="Comic Sans MS" pitchFamily="66" charset="0"/>
            </a:endParaRPr>
          </a:p>
        </p:txBody>
      </p:sp>
      <p:sp>
        <p:nvSpPr>
          <p:cNvPr id="29" name="TextBox 28"/>
          <p:cNvSpPr txBox="1"/>
          <p:nvPr/>
        </p:nvSpPr>
        <p:spPr>
          <a:xfrm>
            <a:off x="551108" y="3505200"/>
            <a:ext cx="2819400" cy="707886"/>
          </a:xfrm>
          <a:prstGeom prst="rect">
            <a:avLst/>
          </a:prstGeom>
          <a:solidFill>
            <a:srgbClr val="FFFFCC"/>
          </a:solidFill>
          <a:ln w="28575" cmpd="sng">
            <a:solidFill>
              <a:srgbClr val="008000"/>
            </a:solidFill>
          </a:ln>
        </p:spPr>
        <p:txBody>
          <a:bodyPr wrap="square" rtlCol="0">
            <a:spAutoFit/>
          </a:bodyPr>
          <a:lstStyle/>
          <a:p>
            <a:r>
              <a:rPr lang="en-US" sz="2000" b="0" dirty="0" smtClean="0">
                <a:solidFill>
                  <a:srgbClr val="C00000"/>
                </a:solidFill>
              </a:rPr>
              <a:t>SMT:</a:t>
            </a:r>
          </a:p>
          <a:p>
            <a:r>
              <a:rPr lang="en-US" sz="2000" b="0" dirty="0" smtClean="0">
                <a:solidFill>
                  <a:srgbClr val="002060"/>
                </a:solidFill>
              </a:rPr>
              <a:t>   Is </a:t>
            </a:r>
            <a:r>
              <a:rPr lang="en-US" sz="2000" b="0" dirty="0" smtClean="0">
                <a:solidFill>
                  <a:srgbClr val="002060"/>
                </a:solidFill>
                <a:latin typeface="Symbol" pitchFamily="18" charset="2"/>
              </a:rPr>
              <a:t>j</a:t>
            </a:r>
            <a:r>
              <a:rPr lang="en-US" sz="2000" b="0" dirty="0" smtClean="0">
                <a:solidFill>
                  <a:srgbClr val="002060"/>
                </a:solidFill>
              </a:rPr>
              <a:t> </a:t>
            </a:r>
            <a:r>
              <a:rPr lang="en-US" sz="2000" b="0" dirty="0" err="1" smtClean="0">
                <a:solidFill>
                  <a:srgbClr val="002060"/>
                </a:solidFill>
              </a:rPr>
              <a:t>satisfiable</a:t>
            </a:r>
            <a:r>
              <a:rPr lang="en-US" sz="2000" b="0" dirty="0" smtClean="0">
                <a:solidFill>
                  <a:srgbClr val="002060"/>
                </a:solidFill>
              </a:rPr>
              <a:t> ?</a:t>
            </a:r>
          </a:p>
        </p:txBody>
      </p:sp>
      <p:sp>
        <p:nvSpPr>
          <p:cNvPr id="30" name="TextBox 29"/>
          <p:cNvSpPr txBox="1"/>
          <p:nvPr/>
        </p:nvSpPr>
        <p:spPr>
          <a:xfrm>
            <a:off x="551108" y="5130705"/>
            <a:ext cx="2819400" cy="1015663"/>
          </a:xfrm>
          <a:prstGeom prst="rect">
            <a:avLst/>
          </a:prstGeom>
          <a:solidFill>
            <a:srgbClr val="FFFFCC"/>
          </a:solidFill>
          <a:ln w="28575" cmpd="sng">
            <a:solidFill>
              <a:srgbClr val="008000"/>
            </a:solidFill>
          </a:ln>
        </p:spPr>
        <p:txBody>
          <a:bodyPr wrap="square" rtlCol="0">
            <a:spAutoFit/>
          </a:bodyPr>
          <a:lstStyle/>
          <a:p>
            <a:r>
              <a:rPr lang="en-US" sz="2000" b="0" dirty="0" smtClean="0">
                <a:solidFill>
                  <a:srgbClr val="C00000"/>
                </a:solidFill>
              </a:rPr>
              <a:t>SMT-LIB:</a:t>
            </a:r>
          </a:p>
          <a:p>
            <a:r>
              <a:rPr lang="en-US" sz="2000" b="0" dirty="0">
                <a:solidFill>
                  <a:srgbClr val="C00000"/>
                </a:solidFill>
              </a:rPr>
              <a:t> </a:t>
            </a:r>
            <a:r>
              <a:rPr lang="en-US" sz="2000" b="0" dirty="0" smtClean="0">
                <a:solidFill>
                  <a:srgbClr val="C00000"/>
                </a:solidFill>
              </a:rPr>
              <a:t>  </a:t>
            </a:r>
            <a:r>
              <a:rPr lang="en-US" sz="2000" b="0" dirty="0" smtClean="0">
                <a:solidFill>
                  <a:srgbClr val="002060"/>
                </a:solidFill>
              </a:rPr>
              <a:t>Standard API</a:t>
            </a:r>
          </a:p>
          <a:p>
            <a:r>
              <a:rPr lang="en-US" sz="2000" b="0" dirty="0" smtClean="0">
                <a:solidFill>
                  <a:srgbClr val="002060"/>
                </a:solidFill>
              </a:rPr>
              <a:t>   Solver competition</a:t>
            </a:r>
          </a:p>
        </p:txBody>
      </p:sp>
      <p:cxnSp>
        <p:nvCxnSpPr>
          <p:cNvPr id="31" name="Straight Arrow Connector 30"/>
          <p:cNvCxnSpPr/>
          <p:nvPr/>
        </p:nvCxnSpPr>
        <p:spPr bwMode="auto">
          <a:xfrm>
            <a:off x="1960808" y="4213086"/>
            <a:ext cx="0" cy="906887"/>
          </a:xfrm>
          <a:prstGeom prst="straightConnector1">
            <a:avLst/>
          </a:prstGeom>
          <a:solidFill>
            <a:srgbClr val="333399"/>
          </a:solidFill>
          <a:ln w="38100" cap="flat" cmpd="sng" algn="ctr">
            <a:solidFill>
              <a:schemeClr val="tx1"/>
            </a:solidFill>
            <a:prstDash val="solid"/>
            <a:round/>
            <a:headEnd type="none" w="med" len="med"/>
            <a:tailEnd type="arrow"/>
          </a:ln>
          <a:effectLst/>
        </p:spPr>
      </p:cxnSp>
      <p:sp>
        <p:nvSpPr>
          <p:cNvPr id="37" name="TextBox 36"/>
          <p:cNvSpPr txBox="1"/>
          <p:nvPr/>
        </p:nvSpPr>
        <p:spPr>
          <a:xfrm>
            <a:off x="5259947" y="1884835"/>
            <a:ext cx="3503053" cy="707886"/>
          </a:xfrm>
          <a:prstGeom prst="rect">
            <a:avLst/>
          </a:prstGeom>
          <a:solidFill>
            <a:srgbClr val="FFFFCC"/>
          </a:solidFill>
          <a:ln w="28575" cmpd="sng">
            <a:solidFill>
              <a:srgbClr val="008000"/>
            </a:solidFill>
          </a:ln>
        </p:spPr>
        <p:txBody>
          <a:bodyPr wrap="square" rtlCol="0">
            <a:spAutoFit/>
          </a:bodyPr>
          <a:lstStyle/>
          <a:p>
            <a:r>
              <a:rPr lang="en-US" sz="2000" b="0" dirty="0" smtClean="0">
                <a:solidFill>
                  <a:srgbClr val="C00000"/>
                </a:solidFill>
              </a:rPr>
              <a:t>Program Synthesis:</a:t>
            </a:r>
          </a:p>
          <a:p>
            <a:r>
              <a:rPr lang="en-US" sz="2000" b="0" dirty="0">
                <a:solidFill>
                  <a:srgbClr val="C00000"/>
                </a:solidFill>
              </a:rPr>
              <a:t> </a:t>
            </a:r>
            <a:r>
              <a:rPr lang="en-US" sz="2000" b="0" dirty="0" smtClean="0">
                <a:solidFill>
                  <a:srgbClr val="C00000"/>
                </a:solidFill>
              </a:rPr>
              <a:t>   </a:t>
            </a:r>
            <a:r>
              <a:rPr lang="en-US" sz="2000" b="0" dirty="0" smtClean="0">
                <a:solidFill>
                  <a:srgbClr val="002060"/>
                </a:solidFill>
              </a:rPr>
              <a:t>Find P that meets spec </a:t>
            </a:r>
            <a:r>
              <a:rPr lang="en-US" sz="2000" b="0" dirty="0" smtClean="0">
                <a:solidFill>
                  <a:srgbClr val="002060"/>
                </a:solidFill>
                <a:latin typeface="Symbol" pitchFamily="18" charset="2"/>
              </a:rPr>
              <a:t>j</a:t>
            </a:r>
            <a:endParaRPr lang="en-US" sz="2000" b="0" dirty="0" smtClean="0">
              <a:solidFill>
                <a:srgbClr val="002060"/>
              </a:solidFill>
            </a:endParaRPr>
          </a:p>
        </p:txBody>
      </p:sp>
      <p:sp>
        <p:nvSpPr>
          <p:cNvPr id="39" name="TextBox 38"/>
          <p:cNvSpPr txBox="1"/>
          <p:nvPr/>
        </p:nvSpPr>
        <p:spPr>
          <a:xfrm>
            <a:off x="5373173" y="3659088"/>
            <a:ext cx="3276600" cy="400110"/>
          </a:xfrm>
          <a:prstGeom prst="rect">
            <a:avLst/>
          </a:prstGeom>
          <a:solidFill>
            <a:srgbClr val="FFFFCC"/>
          </a:solidFill>
          <a:ln w="28575" cmpd="sng">
            <a:solidFill>
              <a:srgbClr val="008000"/>
            </a:solidFill>
          </a:ln>
        </p:spPr>
        <p:txBody>
          <a:bodyPr wrap="square" rtlCol="0">
            <a:spAutoFit/>
          </a:bodyPr>
          <a:lstStyle/>
          <a:p>
            <a:r>
              <a:rPr lang="en-US" sz="2000" b="0" dirty="0" smtClean="0">
                <a:solidFill>
                  <a:srgbClr val="C00000"/>
                </a:solidFill>
              </a:rPr>
              <a:t>Syntax-Guided Synthesis</a:t>
            </a:r>
          </a:p>
        </p:txBody>
      </p:sp>
      <p:sp>
        <p:nvSpPr>
          <p:cNvPr id="40" name="TextBox 39"/>
          <p:cNvSpPr txBox="1"/>
          <p:nvPr/>
        </p:nvSpPr>
        <p:spPr>
          <a:xfrm>
            <a:off x="5601773" y="5438481"/>
            <a:ext cx="2819400" cy="400110"/>
          </a:xfrm>
          <a:prstGeom prst="rect">
            <a:avLst/>
          </a:prstGeom>
          <a:solidFill>
            <a:srgbClr val="FFFFCC"/>
          </a:solidFill>
          <a:ln w="28575" cmpd="sng">
            <a:solidFill>
              <a:srgbClr val="008000"/>
            </a:solidFill>
          </a:ln>
        </p:spPr>
        <p:txBody>
          <a:bodyPr wrap="square" rtlCol="0">
            <a:spAutoFit/>
          </a:bodyPr>
          <a:lstStyle/>
          <a:p>
            <a:r>
              <a:rPr lang="en-US" sz="2000" b="0" dirty="0" smtClean="0">
                <a:solidFill>
                  <a:srgbClr val="C00000"/>
                </a:solidFill>
              </a:rPr>
              <a:t>Plan for SYNTH-LIB</a:t>
            </a:r>
          </a:p>
        </p:txBody>
      </p:sp>
      <p:cxnSp>
        <p:nvCxnSpPr>
          <p:cNvPr id="41" name="Straight Arrow Connector 40"/>
          <p:cNvCxnSpPr>
            <a:endCxn id="40" idx="0"/>
          </p:cNvCxnSpPr>
          <p:nvPr/>
        </p:nvCxnSpPr>
        <p:spPr bwMode="auto">
          <a:xfrm>
            <a:off x="6992692" y="4059198"/>
            <a:ext cx="18781" cy="1379283"/>
          </a:xfrm>
          <a:prstGeom prst="straightConnector1">
            <a:avLst/>
          </a:prstGeom>
          <a:solidFill>
            <a:srgbClr val="333399"/>
          </a:solidFill>
          <a:ln w="38100" cap="flat" cmpd="sng" algn="ctr">
            <a:solidFill>
              <a:schemeClr val="tx1"/>
            </a:solidFill>
            <a:prstDash val="solid"/>
            <a:round/>
            <a:headEnd type="none" w="med" len="med"/>
            <a:tailEnd type="arrow"/>
          </a:ln>
          <a:effectLst/>
        </p:spPr>
      </p:cxnSp>
      <p:cxnSp>
        <p:nvCxnSpPr>
          <p:cNvPr id="42" name="Straight Arrow Connector 41"/>
          <p:cNvCxnSpPr/>
          <p:nvPr/>
        </p:nvCxnSpPr>
        <p:spPr bwMode="auto">
          <a:xfrm flipH="1">
            <a:off x="7011473" y="2592721"/>
            <a:ext cx="1" cy="1066367"/>
          </a:xfrm>
          <a:prstGeom prst="straightConnector1">
            <a:avLst/>
          </a:prstGeom>
          <a:solidFill>
            <a:srgbClr val="333399"/>
          </a:solidFill>
          <a:ln w="38100" cap="flat" cmpd="sng" algn="ctr">
            <a:solidFill>
              <a:schemeClr val="tx1"/>
            </a:solidFill>
            <a:prstDash val="solid"/>
            <a:round/>
            <a:headEnd type="none" w="med" len="med"/>
            <a:tailEnd type="arrow"/>
          </a:ln>
          <a:effectLst/>
        </p:spPr>
      </p:cxnSp>
    </p:spTree>
    <p:extLst>
      <p:ext uri="{BB962C8B-B14F-4D97-AF65-F5344CB8AC3E}">
        <p14:creationId xmlns:p14="http://schemas.microsoft.com/office/powerpoint/2010/main" xmlns="" val="32673572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9"/>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42"/>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40"/>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4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 grpId="0" animBg="1"/>
      <p:bldP spid="40"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bwMode="auto">
          <a:xfrm>
            <a:off x="609600" y="3886200"/>
            <a:ext cx="3733800" cy="16002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smtClean="0">
              <a:ln>
                <a:noFill/>
              </a:ln>
              <a:solidFill>
                <a:schemeClr val="accent2"/>
              </a:solidFill>
              <a:effectLst/>
              <a:latin typeface="Comic Sans MS" pitchFamily="66" charset="0"/>
            </a:endParaRPr>
          </a:p>
        </p:txBody>
      </p:sp>
      <p:sp>
        <p:nvSpPr>
          <p:cNvPr id="5122" name="Rectangle 2"/>
          <p:cNvSpPr>
            <a:spLocks noGrp="1" noChangeArrowheads="1"/>
          </p:cNvSpPr>
          <p:nvPr>
            <p:ph type="title"/>
          </p:nvPr>
        </p:nvSpPr>
        <p:spPr>
          <a:xfrm>
            <a:off x="533400" y="152400"/>
            <a:ext cx="7772400" cy="1143000"/>
          </a:xfrm>
        </p:spPr>
        <p:txBody>
          <a:bodyPr/>
          <a:lstStyle/>
          <a:p>
            <a:r>
              <a:rPr lang="en-US" sz="2800" dirty="0" err="1" smtClean="0">
                <a:solidFill>
                  <a:srgbClr val="C00000"/>
                </a:solidFill>
              </a:rPr>
              <a:t>Superoptimizing</a:t>
            </a:r>
            <a:r>
              <a:rPr lang="en-US" sz="2800" dirty="0" smtClean="0">
                <a:solidFill>
                  <a:srgbClr val="C00000"/>
                </a:solidFill>
              </a:rPr>
              <a:t> Compiler</a:t>
            </a:r>
            <a:endParaRPr lang="en-US" sz="3200" dirty="0" smtClean="0">
              <a:solidFill>
                <a:srgbClr val="C00000"/>
              </a:solidFill>
            </a:endParaRPr>
          </a:p>
        </p:txBody>
      </p:sp>
      <p:sp>
        <p:nvSpPr>
          <p:cNvPr id="5123" name="Rectangle 3"/>
          <p:cNvSpPr>
            <a:spLocks noGrp="1" noChangeArrowheads="1"/>
          </p:cNvSpPr>
          <p:nvPr>
            <p:ph type="body" idx="1"/>
          </p:nvPr>
        </p:nvSpPr>
        <p:spPr>
          <a:xfrm>
            <a:off x="152400" y="1600200"/>
            <a:ext cx="8763000" cy="533400"/>
          </a:xfrm>
        </p:spPr>
        <p:txBody>
          <a:bodyPr/>
          <a:lstStyle/>
          <a:p>
            <a:pPr>
              <a:lnSpc>
                <a:spcPct val="90000"/>
              </a:lnSpc>
              <a:buFont typeface="Wingdings" pitchFamily="2" charset="2"/>
              <a:buChar char="q"/>
            </a:pPr>
            <a:r>
              <a:rPr lang="en-US" sz="2000" dirty="0" smtClean="0">
                <a:solidFill>
                  <a:srgbClr val="003300"/>
                </a:solidFill>
              </a:rPr>
              <a:t>Given a program P, find a “better” equivalent program P’ </a:t>
            </a:r>
          </a:p>
          <a:p>
            <a:pPr marL="0" indent="0">
              <a:lnSpc>
                <a:spcPct val="90000"/>
              </a:lnSpc>
              <a:buNone/>
            </a:pPr>
            <a:endParaRPr lang="en-US" sz="2000" dirty="0" smtClean="0">
              <a:solidFill>
                <a:srgbClr val="003300"/>
              </a:solidFill>
            </a:endParaRPr>
          </a:p>
        </p:txBody>
      </p:sp>
      <p:sp>
        <p:nvSpPr>
          <p:cNvPr id="4" name="Rectangle 5"/>
          <p:cNvSpPr>
            <a:spLocks noChangeArrowheads="1"/>
          </p:cNvSpPr>
          <p:nvPr/>
        </p:nvSpPr>
        <p:spPr bwMode="auto">
          <a:xfrm>
            <a:off x="304800" y="2362200"/>
            <a:ext cx="5029200" cy="35814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pPr marL="342900" indent="-342900" eaLnBrk="1" hangingPunct="1">
              <a:lnSpc>
                <a:spcPct val="90000"/>
              </a:lnSpc>
              <a:spcBef>
                <a:spcPct val="20000"/>
              </a:spcBef>
              <a:buClr>
                <a:schemeClr val="accent2"/>
              </a:buClr>
              <a:buFont typeface="Wingdings" pitchFamily="2" charset="2"/>
              <a:buNone/>
            </a:pPr>
            <a:r>
              <a:rPr lang="en-US" sz="1800" dirty="0">
                <a:solidFill>
                  <a:schemeClr val="tx2"/>
                </a:solidFill>
                <a:latin typeface="Courier New" pitchFamily="49" charset="0"/>
              </a:rPr>
              <a:t> </a:t>
            </a:r>
            <a:r>
              <a:rPr lang="en-US" sz="1800" dirty="0" smtClean="0">
                <a:solidFill>
                  <a:schemeClr val="tx2"/>
                </a:solidFill>
                <a:latin typeface="Courier New" pitchFamily="49" charset="0"/>
              </a:rPr>
              <a:t>multiply (x[1,n], y[1,n]) </a:t>
            </a:r>
            <a:r>
              <a:rPr lang="en-US" sz="1800" dirty="0">
                <a:solidFill>
                  <a:schemeClr val="tx2"/>
                </a:solidFill>
                <a:latin typeface="Courier New" pitchFamily="49" charset="0"/>
              </a:rPr>
              <a:t>{</a:t>
            </a:r>
          </a:p>
          <a:p>
            <a:pPr marL="342900" indent="-342900" eaLnBrk="1" hangingPunct="1">
              <a:lnSpc>
                <a:spcPct val="90000"/>
              </a:lnSpc>
              <a:spcBef>
                <a:spcPct val="20000"/>
              </a:spcBef>
              <a:buClr>
                <a:schemeClr val="accent2"/>
              </a:buClr>
              <a:buFont typeface="Wingdings" pitchFamily="2" charset="2"/>
              <a:buNone/>
            </a:pPr>
            <a:r>
              <a:rPr lang="en-US" sz="1800" dirty="0">
                <a:solidFill>
                  <a:schemeClr val="tx2"/>
                </a:solidFill>
                <a:latin typeface="Courier New" pitchFamily="49" charset="0"/>
              </a:rPr>
              <a:t> </a:t>
            </a:r>
            <a:r>
              <a:rPr lang="en-US" sz="1800" dirty="0" smtClean="0">
                <a:solidFill>
                  <a:schemeClr val="tx2"/>
                </a:solidFill>
                <a:latin typeface="Courier New" pitchFamily="49" charset="0"/>
              </a:rPr>
              <a:t>  x1 = x[1,n/2];</a:t>
            </a:r>
          </a:p>
          <a:p>
            <a:pPr marL="342900" indent="-342900" eaLnBrk="1" hangingPunct="1">
              <a:lnSpc>
                <a:spcPct val="90000"/>
              </a:lnSpc>
              <a:spcBef>
                <a:spcPct val="20000"/>
              </a:spcBef>
              <a:buClr>
                <a:schemeClr val="accent2"/>
              </a:buClr>
              <a:buFont typeface="Wingdings" pitchFamily="2" charset="2"/>
              <a:buNone/>
            </a:pPr>
            <a:r>
              <a:rPr lang="en-US" sz="1800" dirty="0">
                <a:solidFill>
                  <a:schemeClr val="tx2"/>
                </a:solidFill>
                <a:latin typeface="Courier New" pitchFamily="49" charset="0"/>
              </a:rPr>
              <a:t> </a:t>
            </a:r>
            <a:r>
              <a:rPr lang="en-US" sz="1800" dirty="0" smtClean="0">
                <a:solidFill>
                  <a:schemeClr val="tx2"/>
                </a:solidFill>
                <a:latin typeface="Courier New" pitchFamily="49" charset="0"/>
              </a:rPr>
              <a:t>  x2 = x[n/2+1, n];</a:t>
            </a:r>
            <a:endParaRPr lang="en-US" sz="1800" dirty="0">
              <a:solidFill>
                <a:schemeClr val="tx2"/>
              </a:solidFill>
              <a:latin typeface="Courier New" pitchFamily="49" charset="0"/>
            </a:endParaRPr>
          </a:p>
          <a:p>
            <a:pPr marL="342900" indent="-342900" eaLnBrk="1" hangingPunct="1">
              <a:lnSpc>
                <a:spcPct val="90000"/>
              </a:lnSpc>
              <a:spcBef>
                <a:spcPct val="20000"/>
              </a:spcBef>
              <a:buClr>
                <a:schemeClr val="accent2"/>
              </a:buClr>
              <a:buFont typeface="Wingdings" pitchFamily="2" charset="2"/>
              <a:buNone/>
            </a:pPr>
            <a:r>
              <a:rPr lang="en-US" sz="1800" dirty="0" smtClean="0">
                <a:solidFill>
                  <a:schemeClr val="tx2"/>
                </a:solidFill>
                <a:latin typeface="Courier New" pitchFamily="49" charset="0"/>
              </a:rPr>
              <a:t>   y1 = y[1, n/2];</a:t>
            </a:r>
          </a:p>
          <a:p>
            <a:pPr marL="342900" indent="-342900" eaLnBrk="1" hangingPunct="1">
              <a:lnSpc>
                <a:spcPct val="90000"/>
              </a:lnSpc>
              <a:spcBef>
                <a:spcPct val="20000"/>
              </a:spcBef>
              <a:buClr>
                <a:schemeClr val="accent2"/>
              </a:buClr>
              <a:buFont typeface="Wingdings" pitchFamily="2" charset="2"/>
              <a:buNone/>
            </a:pPr>
            <a:r>
              <a:rPr lang="en-US" sz="1800" dirty="0">
                <a:solidFill>
                  <a:schemeClr val="tx2"/>
                </a:solidFill>
                <a:latin typeface="Courier New" pitchFamily="49" charset="0"/>
              </a:rPr>
              <a:t> </a:t>
            </a:r>
            <a:r>
              <a:rPr lang="en-US" sz="1800" dirty="0" smtClean="0">
                <a:solidFill>
                  <a:schemeClr val="tx2"/>
                </a:solidFill>
                <a:latin typeface="Courier New" pitchFamily="49" charset="0"/>
              </a:rPr>
              <a:t>  y2 = y[n/2+1, n];</a:t>
            </a:r>
          </a:p>
          <a:p>
            <a:pPr marL="342900" indent="-342900" eaLnBrk="1" hangingPunct="1">
              <a:lnSpc>
                <a:spcPct val="90000"/>
              </a:lnSpc>
              <a:spcBef>
                <a:spcPct val="20000"/>
              </a:spcBef>
              <a:buClr>
                <a:schemeClr val="accent2"/>
              </a:buClr>
              <a:buFont typeface="Wingdings" pitchFamily="2" charset="2"/>
              <a:buNone/>
            </a:pPr>
            <a:r>
              <a:rPr lang="en-US" sz="1800" dirty="0" smtClean="0">
                <a:solidFill>
                  <a:schemeClr val="tx2"/>
                </a:solidFill>
                <a:latin typeface="Courier New" pitchFamily="49" charset="0"/>
              </a:rPr>
              <a:t>   a = x1 * y1;</a:t>
            </a:r>
          </a:p>
          <a:p>
            <a:pPr marL="342900" indent="-342900" eaLnBrk="1" hangingPunct="1">
              <a:lnSpc>
                <a:spcPct val="90000"/>
              </a:lnSpc>
              <a:spcBef>
                <a:spcPct val="20000"/>
              </a:spcBef>
              <a:buClr>
                <a:schemeClr val="accent2"/>
              </a:buClr>
              <a:buFont typeface="Wingdings" pitchFamily="2" charset="2"/>
              <a:buNone/>
            </a:pPr>
            <a:r>
              <a:rPr lang="en-US" sz="1800" dirty="0">
                <a:solidFill>
                  <a:schemeClr val="tx2"/>
                </a:solidFill>
                <a:latin typeface="Courier New" pitchFamily="49" charset="0"/>
              </a:rPr>
              <a:t> </a:t>
            </a:r>
            <a:r>
              <a:rPr lang="en-US" sz="1800" dirty="0" smtClean="0">
                <a:solidFill>
                  <a:schemeClr val="tx2"/>
                </a:solidFill>
                <a:latin typeface="Courier New" pitchFamily="49" charset="0"/>
              </a:rPr>
              <a:t>  b = shift( x1 * y2, n/2);</a:t>
            </a:r>
          </a:p>
          <a:p>
            <a:pPr marL="342900" indent="-342900" eaLnBrk="1" hangingPunct="1">
              <a:lnSpc>
                <a:spcPct val="90000"/>
              </a:lnSpc>
              <a:spcBef>
                <a:spcPct val="20000"/>
              </a:spcBef>
              <a:buClr>
                <a:schemeClr val="accent2"/>
              </a:buClr>
              <a:buFont typeface="Wingdings" pitchFamily="2" charset="2"/>
              <a:buNone/>
            </a:pPr>
            <a:r>
              <a:rPr lang="en-US" sz="1800" dirty="0" smtClean="0">
                <a:solidFill>
                  <a:schemeClr val="tx2"/>
                </a:solidFill>
                <a:latin typeface="Courier New" pitchFamily="49" charset="0"/>
              </a:rPr>
              <a:t>   c = shift( x2 * y1, n/2);</a:t>
            </a:r>
          </a:p>
          <a:p>
            <a:pPr marL="342900" indent="-342900" eaLnBrk="1" hangingPunct="1">
              <a:lnSpc>
                <a:spcPct val="90000"/>
              </a:lnSpc>
              <a:spcBef>
                <a:spcPct val="20000"/>
              </a:spcBef>
              <a:buClr>
                <a:schemeClr val="accent2"/>
              </a:buClr>
              <a:buFont typeface="Wingdings" pitchFamily="2" charset="2"/>
              <a:buNone/>
            </a:pPr>
            <a:r>
              <a:rPr lang="en-US" sz="1800" dirty="0">
                <a:solidFill>
                  <a:schemeClr val="tx2"/>
                </a:solidFill>
                <a:latin typeface="Courier New" pitchFamily="49" charset="0"/>
              </a:rPr>
              <a:t> </a:t>
            </a:r>
            <a:r>
              <a:rPr lang="en-US" sz="1800" dirty="0" smtClean="0">
                <a:solidFill>
                  <a:schemeClr val="tx2"/>
                </a:solidFill>
                <a:latin typeface="Courier New" pitchFamily="49" charset="0"/>
              </a:rPr>
              <a:t>  d = shift( x2 * y2, n);</a:t>
            </a:r>
          </a:p>
          <a:p>
            <a:pPr marL="342900" indent="-342900" eaLnBrk="1" hangingPunct="1">
              <a:lnSpc>
                <a:spcPct val="90000"/>
              </a:lnSpc>
              <a:spcBef>
                <a:spcPct val="20000"/>
              </a:spcBef>
              <a:buClr>
                <a:schemeClr val="accent2"/>
              </a:buClr>
              <a:buFont typeface="Wingdings" pitchFamily="2" charset="2"/>
              <a:buNone/>
            </a:pPr>
            <a:r>
              <a:rPr lang="en-US" sz="1800" dirty="0">
                <a:solidFill>
                  <a:schemeClr val="tx2"/>
                </a:solidFill>
                <a:latin typeface="Courier New" pitchFamily="49" charset="0"/>
              </a:rPr>
              <a:t> </a:t>
            </a:r>
            <a:r>
              <a:rPr lang="en-US" sz="1800" dirty="0" smtClean="0">
                <a:solidFill>
                  <a:schemeClr val="tx2"/>
                </a:solidFill>
                <a:latin typeface="Courier New" pitchFamily="49" charset="0"/>
              </a:rPr>
              <a:t>  return ( a + b + c + d)</a:t>
            </a:r>
            <a:endParaRPr lang="en-US" sz="1800" dirty="0">
              <a:solidFill>
                <a:schemeClr val="tx2"/>
              </a:solidFill>
              <a:latin typeface="Courier New" pitchFamily="49" charset="0"/>
            </a:endParaRPr>
          </a:p>
          <a:p>
            <a:pPr marL="342900" indent="-342900" eaLnBrk="1" hangingPunct="1">
              <a:lnSpc>
                <a:spcPct val="90000"/>
              </a:lnSpc>
              <a:spcBef>
                <a:spcPct val="20000"/>
              </a:spcBef>
              <a:buClr>
                <a:schemeClr val="accent2"/>
              </a:buClr>
              <a:buFont typeface="Wingdings" pitchFamily="2" charset="2"/>
              <a:buNone/>
            </a:pPr>
            <a:r>
              <a:rPr lang="en-US" sz="1800" dirty="0" smtClean="0">
                <a:solidFill>
                  <a:schemeClr val="tx2"/>
                </a:solidFill>
                <a:latin typeface="Courier New" pitchFamily="49" charset="0"/>
              </a:rPr>
              <a:t>}</a:t>
            </a:r>
            <a:endParaRPr lang="en-US" sz="1800" dirty="0">
              <a:solidFill>
                <a:schemeClr val="tx2"/>
              </a:solidFill>
              <a:latin typeface="Courier New" pitchFamily="49" charset="0"/>
            </a:endParaRPr>
          </a:p>
        </p:txBody>
      </p:sp>
      <p:sp>
        <p:nvSpPr>
          <p:cNvPr id="5" name="Rectangle 3"/>
          <p:cNvSpPr txBox="1">
            <a:spLocks noChangeArrowheads="1"/>
          </p:cNvSpPr>
          <p:nvPr/>
        </p:nvSpPr>
        <p:spPr bwMode="auto">
          <a:xfrm>
            <a:off x="4899338" y="4305300"/>
            <a:ext cx="3670479" cy="762000"/>
          </a:xfrm>
          <a:prstGeom prst="rect">
            <a:avLst/>
          </a:prstGeom>
          <a:solidFill>
            <a:srgbClr val="FFFFCC">
              <a:alpha val="34000"/>
            </a:srgbClr>
          </a:solid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a:lstStyle>
          <a:p>
            <a:pPr marL="0" indent="0">
              <a:lnSpc>
                <a:spcPct val="90000"/>
              </a:lnSpc>
              <a:buNone/>
            </a:pPr>
            <a:r>
              <a:rPr lang="en-US" sz="2000" b="0" kern="0" dirty="0" smtClean="0">
                <a:solidFill>
                  <a:srgbClr val="003300"/>
                </a:solidFill>
              </a:rPr>
              <a:t>Replace with equivalent code with only 3 multiplications</a:t>
            </a:r>
          </a:p>
          <a:p>
            <a:pPr marL="0" indent="0">
              <a:lnSpc>
                <a:spcPct val="90000"/>
              </a:lnSpc>
              <a:buFontTx/>
              <a:buNone/>
            </a:pPr>
            <a:endParaRPr lang="en-US" sz="2000" b="0" kern="0" dirty="0" smtClean="0">
              <a:solidFill>
                <a:srgbClr val="003300"/>
              </a:solidFill>
            </a:endParaRPr>
          </a:p>
        </p:txBody>
      </p:sp>
      <p:sp>
        <p:nvSpPr>
          <p:cNvPr id="3" name="Right Brace 2"/>
          <p:cNvSpPr/>
          <p:nvPr/>
        </p:nvSpPr>
        <p:spPr bwMode="auto">
          <a:xfrm>
            <a:off x="4343400" y="3886200"/>
            <a:ext cx="533400" cy="1600200"/>
          </a:xfrm>
          <a:prstGeom prst="rightBrace">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smtClean="0">
              <a:ln>
                <a:noFill/>
              </a:ln>
              <a:solidFill>
                <a:schemeClr val="accent2"/>
              </a:solidFill>
              <a:effectLst/>
              <a:latin typeface="Comic Sans MS" pitchFamily="66" charset="0"/>
            </a:endParaRPr>
          </a:p>
        </p:txBody>
      </p:sp>
      <p:sp>
        <p:nvSpPr>
          <p:cNvPr id="8" name="Slide Number Placeholder 17"/>
          <p:cNvSpPr>
            <a:spLocks noGrp="1"/>
          </p:cNvSpPr>
          <p:nvPr>
            <p:ph type="sldNum" sz="quarter" idx="12"/>
          </p:nvPr>
        </p:nvSpPr>
        <p:spPr>
          <a:xfrm>
            <a:off x="7239000" y="6400800"/>
            <a:ext cx="1905000" cy="457200"/>
          </a:xfrm>
        </p:spPr>
        <p:txBody>
          <a:bodyPr/>
          <a:lstStyle/>
          <a:p>
            <a:pPr>
              <a:defRPr/>
            </a:pPr>
            <a:fld id="{0529A9EF-C723-4E6D-B148-3F65053D62C2}" type="slidenum">
              <a:rPr lang="en-US" b="1" smtClean="0"/>
              <a:pPr>
                <a:defRPr/>
              </a:pPr>
              <a:t>13</a:t>
            </a:fld>
            <a:endParaRPr lang="en-US" b="1" dirty="0"/>
          </a:p>
        </p:txBody>
      </p:sp>
    </p:spTree>
    <p:extLst>
      <p:ext uri="{BB962C8B-B14F-4D97-AF65-F5344CB8AC3E}">
        <p14:creationId xmlns:p14="http://schemas.microsoft.com/office/powerpoint/2010/main" xmlns="" val="20647166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5"/>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4" grpId="0"/>
      <p:bldP spid="5" grpId="0" animBg="1"/>
      <p:bldP spid="3"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1450" y="166688"/>
            <a:ext cx="8972550" cy="1096962"/>
          </a:xfrm>
        </p:spPr>
        <p:txBody>
          <a:bodyPr/>
          <a:lstStyle/>
          <a:p>
            <a:r>
              <a:rPr lang="en-US" sz="2800" dirty="0" smtClean="0">
                <a:solidFill>
                  <a:srgbClr val="C00000"/>
                </a:solidFill>
              </a:rPr>
              <a:t>Automatic Invariant Generation</a:t>
            </a:r>
            <a:endParaRPr lang="en-US" sz="2800" dirty="0">
              <a:solidFill>
                <a:srgbClr val="C00000"/>
              </a:solidFill>
            </a:endParaRPr>
          </a:p>
        </p:txBody>
      </p:sp>
      <p:sp>
        <p:nvSpPr>
          <p:cNvPr id="40" name="Freeform 39"/>
          <p:cNvSpPr/>
          <p:nvPr/>
        </p:nvSpPr>
        <p:spPr>
          <a:xfrm>
            <a:off x="2797316" y="-865818"/>
            <a:ext cx="3653452" cy="6797260"/>
          </a:xfrm>
          <a:custGeom>
            <a:avLst/>
            <a:gdLst>
              <a:gd name="connsiteX0" fmla="*/ 204384 w 3653452"/>
              <a:gd name="connsiteY0" fmla="*/ 6118447 h 6797260"/>
              <a:gd name="connsiteX1" fmla="*/ 377559 w 3653452"/>
              <a:gd name="connsiteY1" fmla="*/ 6233890 h 6797260"/>
              <a:gd name="connsiteX2" fmla="*/ 3653452 w 3653452"/>
              <a:gd name="connsiteY2" fmla="*/ 0 h 6797260"/>
            </a:gdLst>
            <a:ahLst/>
            <a:cxnLst>
              <a:cxn ang="0">
                <a:pos x="connsiteX0" y="connsiteY0"/>
              </a:cxn>
              <a:cxn ang="0">
                <a:pos x="connsiteX1" y="connsiteY1"/>
              </a:cxn>
              <a:cxn ang="0">
                <a:pos x="connsiteX2" y="connsiteY2"/>
              </a:cxn>
            </a:cxnLst>
            <a:rect l="l" t="t" r="r" b="b"/>
            <a:pathLst>
              <a:path w="3653452" h="6797260">
                <a:moveTo>
                  <a:pt x="204384" y="6118447"/>
                </a:moveTo>
                <a:cubicBezTo>
                  <a:pt x="3549" y="6686039"/>
                  <a:pt x="-197286" y="7253631"/>
                  <a:pt x="377559" y="6233890"/>
                </a:cubicBezTo>
                <a:cubicBezTo>
                  <a:pt x="952404" y="5214149"/>
                  <a:pt x="3653452" y="0"/>
                  <a:pt x="3653452" y="0"/>
                </a:cubicBezTo>
              </a:path>
            </a:pathLst>
          </a:custGeom>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Consolas" pitchFamily="49" charset="0"/>
            </a:endParaRPr>
          </a:p>
        </p:txBody>
      </p:sp>
      <p:sp>
        <p:nvSpPr>
          <p:cNvPr id="50" name="TextBox 49"/>
          <p:cNvSpPr txBox="1"/>
          <p:nvPr/>
        </p:nvSpPr>
        <p:spPr>
          <a:xfrm>
            <a:off x="838200" y="1447800"/>
            <a:ext cx="3810000" cy="4247317"/>
          </a:xfrm>
          <a:prstGeom prst="rect">
            <a:avLst/>
          </a:prstGeom>
          <a:noFill/>
          <a:ln>
            <a:solidFill>
              <a:schemeClr val="tx1"/>
            </a:solidFill>
          </a:ln>
        </p:spPr>
        <p:txBody>
          <a:bodyPr wrap="square" rtlCol="0">
            <a:spAutoFit/>
          </a:bodyPr>
          <a:lstStyle/>
          <a:p>
            <a:r>
              <a:rPr lang="en-US" sz="1800" b="0" dirty="0" err="1" smtClean="0">
                <a:solidFill>
                  <a:srgbClr val="003300"/>
                </a:solidFill>
              </a:rPr>
              <a:t>SelectionSort</a:t>
            </a:r>
            <a:r>
              <a:rPr lang="en-US" sz="1800" b="0" dirty="0">
                <a:solidFill>
                  <a:srgbClr val="003300"/>
                </a:solidFill>
              </a:rPr>
              <a:t>(</a:t>
            </a:r>
            <a:r>
              <a:rPr lang="en-US" sz="1800" b="0" dirty="0" err="1">
                <a:solidFill>
                  <a:srgbClr val="003300"/>
                </a:solidFill>
              </a:rPr>
              <a:t>int</a:t>
            </a:r>
            <a:r>
              <a:rPr lang="en-US" sz="1800" b="0" dirty="0">
                <a:solidFill>
                  <a:srgbClr val="003300"/>
                </a:solidFill>
              </a:rPr>
              <a:t> A[],n) {</a:t>
            </a:r>
          </a:p>
          <a:p>
            <a:r>
              <a:rPr lang="en-US" sz="1800" b="0" dirty="0" smtClean="0">
                <a:solidFill>
                  <a:srgbClr val="003300"/>
                </a:solidFill>
              </a:rPr>
              <a:t>  i1 </a:t>
            </a:r>
            <a:r>
              <a:rPr lang="en-US" sz="1800" b="0" dirty="0">
                <a:solidFill>
                  <a:srgbClr val="003300"/>
                </a:solidFill>
              </a:rPr>
              <a:t>:=0;</a:t>
            </a:r>
          </a:p>
          <a:p>
            <a:r>
              <a:rPr lang="en-US" sz="1800" b="0" dirty="0" smtClean="0">
                <a:solidFill>
                  <a:srgbClr val="003300"/>
                </a:solidFill>
              </a:rPr>
              <a:t>  while</a:t>
            </a:r>
            <a:r>
              <a:rPr lang="en-US" sz="1800" b="0" dirty="0">
                <a:solidFill>
                  <a:srgbClr val="003300"/>
                </a:solidFill>
              </a:rPr>
              <a:t>(i1 </a:t>
            </a:r>
            <a:r>
              <a:rPr lang="en-US" sz="1800" b="0" dirty="0" smtClean="0">
                <a:solidFill>
                  <a:srgbClr val="003300"/>
                </a:solidFill>
              </a:rPr>
              <a:t>&lt; n</a:t>
            </a:r>
            <a:r>
              <a:rPr lang="en-US" sz="1800" b="0" dirty="0">
                <a:solidFill>
                  <a:srgbClr val="003300"/>
                </a:solidFill>
              </a:rPr>
              <a:t>−1) {</a:t>
            </a:r>
          </a:p>
          <a:p>
            <a:r>
              <a:rPr lang="en-US" sz="1800" b="0" dirty="0">
                <a:solidFill>
                  <a:srgbClr val="003300"/>
                </a:solidFill>
              </a:rPr>
              <a:t>  </a:t>
            </a:r>
            <a:r>
              <a:rPr lang="en-US" sz="1800" b="0" dirty="0" smtClean="0">
                <a:solidFill>
                  <a:srgbClr val="003300"/>
                </a:solidFill>
              </a:rPr>
              <a:t>  v1 </a:t>
            </a:r>
            <a:r>
              <a:rPr lang="en-US" sz="1800" b="0" dirty="0">
                <a:solidFill>
                  <a:srgbClr val="003300"/>
                </a:solidFill>
              </a:rPr>
              <a:t>:</a:t>
            </a:r>
            <a:r>
              <a:rPr lang="en-US" sz="1800" b="0" dirty="0" smtClean="0">
                <a:solidFill>
                  <a:srgbClr val="003300"/>
                </a:solidFill>
              </a:rPr>
              <a:t>= i1;</a:t>
            </a:r>
            <a:endParaRPr lang="en-US" sz="1800" b="0" dirty="0">
              <a:solidFill>
                <a:srgbClr val="003300"/>
              </a:solidFill>
            </a:endParaRPr>
          </a:p>
          <a:p>
            <a:r>
              <a:rPr lang="en-US" sz="1800" b="0" dirty="0">
                <a:solidFill>
                  <a:srgbClr val="003300"/>
                </a:solidFill>
              </a:rPr>
              <a:t>  </a:t>
            </a:r>
            <a:r>
              <a:rPr lang="en-US" sz="1800" b="0" dirty="0" smtClean="0">
                <a:solidFill>
                  <a:srgbClr val="003300"/>
                </a:solidFill>
              </a:rPr>
              <a:t>  i2 </a:t>
            </a:r>
            <a:r>
              <a:rPr lang="en-US" sz="1800" b="0" dirty="0">
                <a:solidFill>
                  <a:srgbClr val="003300"/>
                </a:solidFill>
              </a:rPr>
              <a:t>:</a:t>
            </a:r>
            <a:r>
              <a:rPr lang="en-US" sz="1800" b="0" dirty="0" smtClean="0">
                <a:solidFill>
                  <a:srgbClr val="003300"/>
                </a:solidFill>
              </a:rPr>
              <a:t>= i1 + 1</a:t>
            </a:r>
            <a:r>
              <a:rPr lang="en-US" sz="1800" b="0" dirty="0">
                <a:solidFill>
                  <a:srgbClr val="003300"/>
                </a:solidFill>
              </a:rPr>
              <a:t>;</a:t>
            </a:r>
          </a:p>
          <a:p>
            <a:r>
              <a:rPr lang="en-US" sz="1800" b="0" dirty="0">
                <a:solidFill>
                  <a:srgbClr val="003300"/>
                </a:solidFill>
              </a:rPr>
              <a:t>  </a:t>
            </a:r>
            <a:r>
              <a:rPr lang="en-US" sz="1800" b="0" dirty="0" smtClean="0">
                <a:solidFill>
                  <a:srgbClr val="003300"/>
                </a:solidFill>
              </a:rPr>
              <a:t>  while </a:t>
            </a:r>
            <a:r>
              <a:rPr lang="en-US" sz="1800" b="0" dirty="0">
                <a:solidFill>
                  <a:srgbClr val="003300"/>
                </a:solidFill>
              </a:rPr>
              <a:t>(i2 </a:t>
            </a:r>
            <a:r>
              <a:rPr lang="en-US" sz="1800" b="0" dirty="0" smtClean="0">
                <a:solidFill>
                  <a:srgbClr val="003300"/>
                </a:solidFill>
              </a:rPr>
              <a:t>&lt; n</a:t>
            </a:r>
            <a:r>
              <a:rPr lang="en-US" sz="1800" b="0" dirty="0">
                <a:solidFill>
                  <a:srgbClr val="003300"/>
                </a:solidFill>
              </a:rPr>
              <a:t>) {</a:t>
            </a:r>
          </a:p>
          <a:p>
            <a:r>
              <a:rPr lang="en-US" sz="1800" b="0" dirty="0">
                <a:solidFill>
                  <a:srgbClr val="003300"/>
                </a:solidFill>
              </a:rPr>
              <a:t>    </a:t>
            </a:r>
            <a:r>
              <a:rPr lang="en-US" sz="1800" b="0" dirty="0" smtClean="0">
                <a:solidFill>
                  <a:srgbClr val="003300"/>
                </a:solidFill>
              </a:rPr>
              <a:t>  if </a:t>
            </a:r>
            <a:r>
              <a:rPr lang="en-US" sz="1800" b="0" dirty="0">
                <a:solidFill>
                  <a:srgbClr val="003300"/>
                </a:solidFill>
              </a:rPr>
              <a:t>(A[i2]&lt;A[v1]</a:t>
            </a:r>
            <a:r>
              <a:rPr lang="en-US" sz="1800" b="0" dirty="0" smtClean="0">
                <a:solidFill>
                  <a:srgbClr val="003300"/>
                </a:solidFill>
              </a:rPr>
              <a:t>)</a:t>
            </a:r>
          </a:p>
          <a:p>
            <a:r>
              <a:rPr lang="en-US" sz="1800" b="0" dirty="0">
                <a:solidFill>
                  <a:srgbClr val="003300"/>
                </a:solidFill>
              </a:rPr>
              <a:t> </a:t>
            </a:r>
            <a:r>
              <a:rPr lang="en-US" sz="1800" b="0" dirty="0" smtClean="0">
                <a:solidFill>
                  <a:srgbClr val="003300"/>
                </a:solidFill>
              </a:rPr>
              <a:t>       v1 </a:t>
            </a:r>
            <a:r>
              <a:rPr lang="en-US" sz="1800" b="0" dirty="0">
                <a:solidFill>
                  <a:srgbClr val="003300"/>
                </a:solidFill>
              </a:rPr>
              <a:t>:</a:t>
            </a:r>
            <a:r>
              <a:rPr lang="en-US" sz="1800" b="0" dirty="0" smtClean="0">
                <a:solidFill>
                  <a:srgbClr val="003300"/>
                </a:solidFill>
              </a:rPr>
              <a:t>= i2 </a:t>
            </a:r>
            <a:r>
              <a:rPr lang="en-US" sz="1800" b="0" dirty="0">
                <a:solidFill>
                  <a:srgbClr val="003300"/>
                </a:solidFill>
              </a:rPr>
              <a:t>;</a:t>
            </a:r>
          </a:p>
          <a:p>
            <a:r>
              <a:rPr lang="en-US" sz="1800" b="0" dirty="0">
                <a:solidFill>
                  <a:srgbClr val="003300"/>
                </a:solidFill>
              </a:rPr>
              <a:t>   </a:t>
            </a:r>
            <a:r>
              <a:rPr lang="en-US" sz="1800" b="0" dirty="0" smtClean="0">
                <a:solidFill>
                  <a:srgbClr val="003300"/>
                </a:solidFill>
              </a:rPr>
              <a:t>   i2+</a:t>
            </a:r>
            <a:r>
              <a:rPr lang="en-US" sz="1800" b="0" dirty="0">
                <a:solidFill>
                  <a:srgbClr val="003300"/>
                </a:solidFill>
              </a:rPr>
              <a:t>+;</a:t>
            </a:r>
          </a:p>
          <a:p>
            <a:r>
              <a:rPr lang="en-US" sz="1800" b="0" dirty="0">
                <a:solidFill>
                  <a:srgbClr val="003300"/>
                </a:solidFill>
              </a:rPr>
              <a:t>  </a:t>
            </a:r>
            <a:r>
              <a:rPr lang="en-US" sz="1800" b="0" dirty="0" smtClean="0">
                <a:solidFill>
                  <a:srgbClr val="003300"/>
                </a:solidFill>
              </a:rPr>
              <a:t>  }</a:t>
            </a:r>
            <a:endParaRPr lang="en-US" sz="1800" b="0" dirty="0">
              <a:solidFill>
                <a:srgbClr val="003300"/>
              </a:solidFill>
            </a:endParaRPr>
          </a:p>
          <a:p>
            <a:r>
              <a:rPr lang="en-US" sz="1800" b="0" dirty="0">
                <a:solidFill>
                  <a:srgbClr val="003300"/>
                </a:solidFill>
              </a:rPr>
              <a:t>  </a:t>
            </a:r>
            <a:r>
              <a:rPr lang="en-US" sz="1800" b="0" dirty="0" smtClean="0">
                <a:solidFill>
                  <a:srgbClr val="003300"/>
                </a:solidFill>
              </a:rPr>
              <a:t>  swap</a:t>
            </a:r>
            <a:r>
              <a:rPr lang="en-US" sz="1800" b="0" dirty="0">
                <a:solidFill>
                  <a:srgbClr val="003300"/>
                </a:solidFill>
              </a:rPr>
              <a:t>(A[</a:t>
            </a:r>
            <a:r>
              <a:rPr lang="en-US" sz="1800" b="0" dirty="0" smtClean="0">
                <a:solidFill>
                  <a:srgbClr val="003300"/>
                </a:solidFill>
              </a:rPr>
              <a:t>i1]</a:t>
            </a:r>
            <a:r>
              <a:rPr lang="en-US" sz="1800" b="0" dirty="0">
                <a:solidFill>
                  <a:srgbClr val="003300"/>
                </a:solidFill>
              </a:rPr>
              <a:t>, A[</a:t>
            </a:r>
            <a:r>
              <a:rPr lang="en-US" sz="1800" b="0" dirty="0" smtClean="0">
                <a:solidFill>
                  <a:srgbClr val="003300"/>
                </a:solidFill>
              </a:rPr>
              <a:t>v1]</a:t>
            </a:r>
            <a:r>
              <a:rPr lang="en-US" sz="1800" b="0" dirty="0">
                <a:solidFill>
                  <a:srgbClr val="003300"/>
                </a:solidFill>
              </a:rPr>
              <a:t>);</a:t>
            </a:r>
          </a:p>
          <a:p>
            <a:r>
              <a:rPr lang="en-US" sz="1800" b="0" dirty="0">
                <a:solidFill>
                  <a:srgbClr val="003300"/>
                </a:solidFill>
              </a:rPr>
              <a:t>  </a:t>
            </a:r>
            <a:r>
              <a:rPr lang="en-US" sz="1800" b="0" dirty="0" smtClean="0">
                <a:solidFill>
                  <a:srgbClr val="003300"/>
                </a:solidFill>
              </a:rPr>
              <a:t>  i1+</a:t>
            </a:r>
            <a:r>
              <a:rPr lang="en-US" sz="1800" b="0" dirty="0">
                <a:solidFill>
                  <a:srgbClr val="003300"/>
                </a:solidFill>
              </a:rPr>
              <a:t>+;</a:t>
            </a:r>
          </a:p>
          <a:p>
            <a:r>
              <a:rPr lang="en-US" sz="1800" b="0" dirty="0" smtClean="0">
                <a:solidFill>
                  <a:srgbClr val="003300"/>
                </a:solidFill>
              </a:rPr>
              <a:t>  }</a:t>
            </a:r>
            <a:endParaRPr lang="en-US" sz="1800" b="0" dirty="0">
              <a:solidFill>
                <a:srgbClr val="003300"/>
              </a:solidFill>
            </a:endParaRPr>
          </a:p>
          <a:p>
            <a:r>
              <a:rPr lang="en-US" sz="1800" b="0" dirty="0" smtClean="0">
                <a:solidFill>
                  <a:srgbClr val="003300"/>
                </a:solidFill>
              </a:rPr>
              <a:t>  return </a:t>
            </a:r>
            <a:r>
              <a:rPr lang="en-US" sz="1800" b="0" dirty="0">
                <a:solidFill>
                  <a:srgbClr val="003300"/>
                </a:solidFill>
              </a:rPr>
              <a:t>A;</a:t>
            </a:r>
          </a:p>
          <a:p>
            <a:r>
              <a:rPr lang="en-US" sz="1800" b="0" dirty="0" smtClean="0">
                <a:solidFill>
                  <a:srgbClr val="003300"/>
                </a:solidFill>
              </a:rPr>
              <a:t>}</a:t>
            </a:r>
          </a:p>
        </p:txBody>
      </p:sp>
      <p:sp>
        <p:nvSpPr>
          <p:cNvPr id="58" name="Rectangle 57"/>
          <p:cNvSpPr/>
          <p:nvPr/>
        </p:nvSpPr>
        <p:spPr>
          <a:xfrm>
            <a:off x="609600" y="5867400"/>
            <a:ext cx="4038600" cy="369332"/>
          </a:xfrm>
          <a:prstGeom prst="rect">
            <a:avLst/>
          </a:prstGeom>
          <a:ln>
            <a:solidFill>
              <a:schemeClr val="tx1"/>
            </a:solidFill>
          </a:ln>
        </p:spPr>
        <p:txBody>
          <a:bodyPr wrap="square">
            <a:spAutoFit/>
          </a:bodyPr>
          <a:lstStyle/>
          <a:p>
            <a:r>
              <a:rPr lang="en-US" sz="1800" b="0" dirty="0">
                <a:solidFill>
                  <a:srgbClr val="003300"/>
                </a:solidFill>
              </a:rPr>
              <a:t>post:  </a:t>
            </a:r>
            <a:r>
              <a:rPr lang="cs-CZ" sz="1800" b="0" dirty="0">
                <a:solidFill>
                  <a:srgbClr val="003300"/>
                </a:solidFill>
              </a:rPr>
              <a:t>∀k : 0 ≤k&lt;n ⇒ A[k]≤A[k + 1]  </a:t>
            </a:r>
            <a:endParaRPr lang="en-US" sz="1800" b="0" dirty="0">
              <a:solidFill>
                <a:srgbClr val="003300"/>
              </a:solidFill>
            </a:endParaRPr>
          </a:p>
        </p:txBody>
      </p:sp>
      <p:sp>
        <p:nvSpPr>
          <p:cNvPr id="7" name="Rectangular Callout 6"/>
          <p:cNvSpPr/>
          <p:nvPr/>
        </p:nvSpPr>
        <p:spPr bwMode="auto">
          <a:xfrm>
            <a:off x="4800600" y="1600200"/>
            <a:ext cx="2133600" cy="571500"/>
          </a:xfrm>
          <a:prstGeom prst="wedgeRectCallout">
            <a:avLst>
              <a:gd name="adj1" fmla="val -146193"/>
              <a:gd name="adj2" fmla="val 68875"/>
            </a:avLst>
          </a:prstGeom>
          <a:solidFill>
            <a:srgbClr val="FFFF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r>
              <a:rPr lang="en-US" sz="1800" b="0" dirty="0" smtClean="0">
                <a:solidFill>
                  <a:srgbClr val="002060"/>
                </a:solidFill>
              </a:rPr>
              <a:t>Invariant: ?</a:t>
            </a:r>
          </a:p>
        </p:txBody>
      </p:sp>
      <p:sp>
        <p:nvSpPr>
          <p:cNvPr id="8" name="Rectangular Callout 7"/>
          <p:cNvSpPr/>
          <p:nvPr/>
        </p:nvSpPr>
        <p:spPr bwMode="auto">
          <a:xfrm>
            <a:off x="5181600" y="3200400"/>
            <a:ext cx="1981200" cy="533400"/>
          </a:xfrm>
          <a:prstGeom prst="wedgeRectCallout">
            <a:avLst>
              <a:gd name="adj1" fmla="val -173293"/>
              <a:gd name="adj2" fmla="val -82724"/>
            </a:avLst>
          </a:prstGeom>
          <a:solidFill>
            <a:srgbClr val="FFFF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r>
              <a:rPr lang="cs-CZ" sz="1800" b="0" dirty="0" smtClean="0">
                <a:solidFill>
                  <a:srgbClr val="002060"/>
                </a:solidFill>
              </a:rPr>
              <a:t>Invariant: ?</a:t>
            </a:r>
          </a:p>
        </p:txBody>
      </p:sp>
      <p:sp>
        <p:nvSpPr>
          <p:cNvPr id="9" name="Slide Number Placeholder 17"/>
          <p:cNvSpPr>
            <a:spLocks noGrp="1"/>
          </p:cNvSpPr>
          <p:nvPr>
            <p:ph type="sldNum" sz="quarter" idx="12"/>
          </p:nvPr>
        </p:nvSpPr>
        <p:spPr>
          <a:xfrm>
            <a:off x="7239000" y="6400800"/>
            <a:ext cx="1905000" cy="457200"/>
          </a:xfrm>
        </p:spPr>
        <p:txBody>
          <a:bodyPr/>
          <a:lstStyle/>
          <a:p>
            <a:pPr>
              <a:defRPr/>
            </a:pPr>
            <a:fld id="{0529A9EF-C723-4E6D-B148-3F65053D62C2}" type="slidenum">
              <a:rPr lang="en-US" b="1" smtClean="0"/>
              <a:pPr>
                <a:defRPr/>
              </a:pPr>
              <a:t>14</a:t>
            </a:fld>
            <a:endParaRPr lang="en-US" b="1" dirty="0"/>
          </a:p>
        </p:txBody>
      </p:sp>
    </p:spTree>
    <p:extLst>
      <p:ext uri="{BB962C8B-B14F-4D97-AF65-F5344CB8AC3E}">
        <p14:creationId xmlns:p14="http://schemas.microsoft.com/office/powerpoint/2010/main" xmlns="" val="31409879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p:cNvGrpSpPr/>
          <p:nvPr/>
        </p:nvGrpSpPr>
        <p:grpSpPr>
          <a:xfrm>
            <a:off x="4648200" y="2438400"/>
            <a:ext cx="3810000" cy="2895600"/>
            <a:chOff x="4648200" y="2438400"/>
            <a:chExt cx="3810000" cy="2895600"/>
          </a:xfrm>
        </p:grpSpPr>
        <p:sp>
          <p:nvSpPr>
            <p:cNvPr id="14" name="Down Arrow 13"/>
            <p:cNvSpPr/>
            <p:nvPr/>
          </p:nvSpPr>
          <p:spPr bwMode="auto">
            <a:xfrm>
              <a:off x="7543800" y="2438400"/>
              <a:ext cx="304800" cy="2362200"/>
            </a:xfrm>
            <a:prstGeom prst="downArrow">
              <a:avLst/>
            </a:prstGeom>
            <a:solidFill>
              <a:schemeClr val="tx1">
                <a:lumMod val="75000"/>
                <a:lumOff val="2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Consolas" pitchFamily="49" charset="0"/>
              </a:endParaRPr>
            </a:p>
          </p:txBody>
        </p:sp>
        <p:sp>
          <p:nvSpPr>
            <p:cNvPr id="12" name="Rounded Rectangle 11"/>
            <p:cNvSpPr/>
            <p:nvPr/>
          </p:nvSpPr>
          <p:spPr bwMode="auto">
            <a:xfrm>
              <a:off x="5486400" y="4800600"/>
              <a:ext cx="2971800" cy="533400"/>
            </a:xfrm>
            <a:prstGeom prst="roundRect">
              <a:avLst/>
            </a:prstGeom>
            <a:solidFill>
              <a:srgbClr val="FF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800" i="0" u="none" strike="noStrike" cap="none" normalizeH="0" baseline="0" dirty="0" smtClean="0">
                  <a:ln>
                    <a:noFill/>
                  </a:ln>
                  <a:solidFill>
                    <a:srgbClr val="002060"/>
                  </a:solidFill>
                  <a:effectLst/>
                  <a:latin typeface="Consolas" pitchFamily="49" charset="0"/>
                </a:rPr>
                <a:t>Constraint solver</a:t>
              </a:r>
            </a:p>
          </p:txBody>
        </p:sp>
        <p:sp>
          <p:nvSpPr>
            <p:cNvPr id="13" name="Down Arrow 12"/>
            <p:cNvSpPr/>
            <p:nvPr/>
          </p:nvSpPr>
          <p:spPr bwMode="auto">
            <a:xfrm>
              <a:off x="6477000" y="3733800"/>
              <a:ext cx="381000" cy="1066800"/>
            </a:xfrm>
            <a:prstGeom prst="downArrow">
              <a:avLst/>
            </a:prstGeom>
            <a:solidFill>
              <a:schemeClr val="tx1">
                <a:lumMod val="75000"/>
                <a:lumOff val="2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Consolas" pitchFamily="49" charset="0"/>
              </a:endParaRPr>
            </a:p>
          </p:txBody>
        </p:sp>
        <p:sp>
          <p:nvSpPr>
            <p:cNvPr id="15" name="Down Arrow 14"/>
            <p:cNvSpPr/>
            <p:nvPr/>
          </p:nvSpPr>
          <p:spPr bwMode="auto">
            <a:xfrm rot="16200000">
              <a:off x="4876800" y="4648200"/>
              <a:ext cx="381000" cy="838200"/>
            </a:xfrm>
            <a:prstGeom prst="downArrow">
              <a:avLst/>
            </a:prstGeom>
            <a:solidFill>
              <a:schemeClr val="tx1">
                <a:lumMod val="75000"/>
                <a:lumOff val="2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Consolas" pitchFamily="49" charset="0"/>
              </a:endParaRPr>
            </a:p>
          </p:txBody>
        </p:sp>
      </p:grpSp>
      <p:sp>
        <p:nvSpPr>
          <p:cNvPr id="2" name="Title 1"/>
          <p:cNvSpPr>
            <a:spLocks noGrp="1"/>
          </p:cNvSpPr>
          <p:nvPr>
            <p:ph type="title"/>
          </p:nvPr>
        </p:nvSpPr>
        <p:spPr>
          <a:xfrm>
            <a:off x="171450" y="166688"/>
            <a:ext cx="8972550" cy="1096962"/>
          </a:xfrm>
        </p:spPr>
        <p:txBody>
          <a:bodyPr/>
          <a:lstStyle/>
          <a:p>
            <a:r>
              <a:rPr lang="en-US" sz="2800" dirty="0" smtClean="0">
                <a:solidFill>
                  <a:srgbClr val="C00000"/>
                </a:solidFill>
              </a:rPr>
              <a:t>Template-based Automatic Invariant Generation</a:t>
            </a:r>
            <a:endParaRPr lang="en-US" sz="2800" dirty="0">
              <a:solidFill>
                <a:srgbClr val="C00000"/>
              </a:solidFill>
            </a:endParaRPr>
          </a:p>
        </p:txBody>
      </p:sp>
      <p:sp>
        <p:nvSpPr>
          <p:cNvPr id="50" name="TextBox 49"/>
          <p:cNvSpPr txBox="1"/>
          <p:nvPr/>
        </p:nvSpPr>
        <p:spPr>
          <a:xfrm>
            <a:off x="838200" y="1447800"/>
            <a:ext cx="3810000" cy="4247317"/>
          </a:xfrm>
          <a:prstGeom prst="rect">
            <a:avLst/>
          </a:prstGeom>
          <a:noFill/>
          <a:ln>
            <a:solidFill>
              <a:schemeClr val="tx1"/>
            </a:solidFill>
          </a:ln>
        </p:spPr>
        <p:txBody>
          <a:bodyPr wrap="square" rtlCol="0">
            <a:spAutoFit/>
          </a:bodyPr>
          <a:lstStyle/>
          <a:p>
            <a:r>
              <a:rPr lang="en-US" sz="1800" b="0" dirty="0" err="1" smtClean="0">
                <a:solidFill>
                  <a:srgbClr val="003300"/>
                </a:solidFill>
              </a:rPr>
              <a:t>SelectionSort</a:t>
            </a:r>
            <a:r>
              <a:rPr lang="en-US" sz="1800" b="0" dirty="0">
                <a:solidFill>
                  <a:srgbClr val="003300"/>
                </a:solidFill>
              </a:rPr>
              <a:t>(</a:t>
            </a:r>
            <a:r>
              <a:rPr lang="en-US" sz="1800" b="0" dirty="0" err="1">
                <a:solidFill>
                  <a:srgbClr val="003300"/>
                </a:solidFill>
              </a:rPr>
              <a:t>int</a:t>
            </a:r>
            <a:r>
              <a:rPr lang="en-US" sz="1800" b="0" dirty="0">
                <a:solidFill>
                  <a:srgbClr val="003300"/>
                </a:solidFill>
              </a:rPr>
              <a:t> A[],n) {</a:t>
            </a:r>
          </a:p>
          <a:p>
            <a:r>
              <a:rPr lang="en-US" sz="1800" b="0" dirty="0" smtClean="0">
                <a:solidFill>
                  <a:srgbClr val="003300"/>
                </a:solidFill>
              </a:rPr>
              <a:t>  i1 </a:t>
            </a:r>
            <a:r>
              <a:rPr lang="en-US" sz="1800" b="0" dirty="0">
                <a:solidFill>
                  <a:srgbClr val="003300"/>
                </a:solidFill>
              </a:rPr>
              <a:t>:=0;</a:t>
            </a:r>
          </a:p>
          <a:p>
            <a:r>
              <a:rPr lang="en-US" sz="1800" b="0" dirty="0" smtClean="0">
                <a:solidFill>
                  <a:srgbClr val="003300"/>
                </a:solidFill>
              </a:rPr>
              <a:t>  while</a:t>
            </a:r>
            <a:r>
              <a:rPr lang="en-US" sz="1800" b="0" dirty="0">
                <a:solidFill>
                  <a:srgbClr val="003300"/>
                </a:solidFill>
              </a:rPr>
              <a:t>(i1 </a:t>
            </a:r>
            <a:r>
              <a:rPr lang="en-US" sz="1800" b="0" dirty="0" smtClean="0">
                <a:solidFill>
                  <a:srgbClr val="003300"/>
                </a:solidFill>
              </a:rPr>
              <a:t>&lt; n</a:t>
            </a:r>
            <a:r>
              <a:rPr lang="en-US" sz="1800" b="0" dirty="0">
                <a:solidFill>
                  <a:srgbClr val="003300"/>
                </a:solidFill>
              </a:rPr>
              <a:t>−1) {</a:t>
            </a:r>
          </a:p>
          <a:p>
            <a:r>
              <a:rPr lang="en-US" sz="1800" b="0" dirty="0">
                <a:solidFill>
                  <a:srgbClr val="003300"/>
                </a:solidFill>
              </a:rPr>
              <a:t>  </a:t>
            </a:r>
            <a:r>
              <a:rPr lang="en-US" sz="1800" b="0" dirty="0" smtClean="0">
                <a:solidFill>
                  <a:srgbClr val="003300"/>
                </a:solidFill>
              </a:rPr>
              <a:t>  v1 </a:t>
            </a:r>
            <a:r>
              <a:rPr lang="en-US" sz="1800" b="0" dirty="0">
                <a:solidFill>
                  <a:srgbClr val="003300"/>
                </a:solidFill>
              </a:rPr>
              <a:t>:</a:t>
            </a:r>
            <a:r>
              <a:rPr lang="en-US" sz="1800" b="0" dirty="0" smtClean="0">
                <a:solidFill>
                  <a:srgbClr val="003300"/>
                </a:solidFill>
              </a:rPr>
              <a:t>= i1;</a:t>
            </a:r>
            <a:endParaRPr lang="en-US" sz="1800" b="0" dirty="0">
              <a:solidFill>
                <a:srgbClr val="003300"/>
              </a:solidFill>
            </a:endParaRPr>
          </a:p>
          <a:p>
            <a:r>
              <a:rPr lang="en-US" sz="1800" b="0" dirty="0">
                <a:solidFill>
                  <a:srgbClr val="003300"/>
                </a:solidFill>
              </a:rPr>
              <a:t>  </a:t>
            </a:r>
            <a:r>
              <a:rPr lang="en-US" sz="1800" b="0" dirty="0" smtClean="0">
                <a:solidFill>
                  <a:srgbClr val="003300"/>
                </a:solidFill>
              </a:rPr>
              <a:t>  i2 </a:t>
            </a:r>
            <a:r>
              <a:rPr lang="en-US" sz="1800" b="0" dirty="0">
                <a:solidFill>
                  <a:srgbClr val="003300"/>
                </a:solidFill>
              </a:rPr>
              <a:t>:</a:t>
            </a:r>
            <a:r>
              <a:rPr lang="en-US" sz="1800" b="0" dirty="0" smtClean="0">
                <a:solidFill>
                  <a:srgbClr val="003300"/>
                </a:solidFill>
              </a:rPr>
              <a:t>= i1 + 1</a:t>
            </a:r>
            <a:r>
              <a:rPr lang="en-US" sz="1800" b="0" dirty="0">
                <a:solidFill>
                  <a:srgbClr val="003300"/>
                </a:solidFill>
              </a:rPr>
              <a:t>;</a:t>
            </a:r>
          </a:p>
          <a:p>
            <a:r>
              <a:rPr lang="en-US" sz="1800" b="0" dirty="0">
                <a:solidFill>
                  <a:srgbClr val="003300"/>
                </a:solidFill>
              </a:rPr>
              <a:t>  </a:t>
            </a:r>
            <a:r>
              <a:rPr lang="en-US" sz="1800" b="0" dirty="0" smtClean="0">
                <a:solidFill>
                  <a:srgbClr val="003300"/>
                </a:solidFill>
              </a:rPr>
              <a:t>  while </a:t>
            </a:r>
            <a:r>
              <a:rPr lang="en-US" sz="1800" b="0" dirty="0">
                <a:solidFill>
                  <a:srgbClr val="003300"/>
                </a:solidFill>
              </a:rPr>
              <a:t>(i2 </a:t>
            </a:r>
            <a:r>
              <a:rPr lang="en-US" sz="1800" b="0" dirty="0" smtClean="0">
                <a:solidFill>
                  <a:srgbClr val="003300"/>
                </a:solidFill>
              </a:rPr>
              <a:t>&lt; n</a:t>
            </a:r>
            <a:r>
              <a:rPr lang="en-US" sz="1800" b="0" dirty="0">
                <a:solidFill>
                  <a:srgbClr val="003300"/>
                </a:solidFill>
              </a:rPr>
              <a:t>) {</a:t>
            </a:r>
          </a:p>
          <a:p>
            <a:r>
              <a:rPr lang="en-US" sz="1800" b="0" dirty="0">
                <a:solidFill>
                  <a:srgbClr val="003300"/>
                </a:solidFill>
              </a:rPr>
              <a:t>    </a:t>
            </a:r>
            <a:r>
              <a:rPr lang="en-US" sz="1800" b="0" dirty="0" smtClean="0">
                <a:solidFill>
                  <a:srgbClr val="003300"/>
                </a:solidFill>
              </a:rPr>
              <a:t>  if </a:t>
            </a:r>
            <a:r>
              <a:rPr lang="en-US" sz="1800" b="0" dirty="0">
                <a:solidFill>
                  <a:srgbClr val="003300"/>
                </a:solidFill>
              </a:rPr>
              <a:t>(A[i2]&lt;A[v1]</a:t>
            </a:r>
            <a:r>
              <a:rPr lang="en-US" sz="1800" b="0" dirty="0" smtClean="0">
                <a:solidFill>
                  <a:srgbClr val="003300"/>
                </a:solidFill>
              </a:rPr>
              <a:t>)</a:t>
            </a:r>
          </a:p>
          <a:p>
            <a:r>
              <a:rPr lang="en-US" sz="1800" b="0" dirty="0">
                <a:solidFill>
                  <a:srgbClr val="003300"/>
                </a:solidFill>
              </a:rPr>
              <a:t> </a:t>
            </a:r>
            <a:r>
              <a:rPr lang="en-US" sz="1800" b="0" dirty="0" smtClean="0">
                <a:solidFill>
                  <a:srgbClr val="003300"/>
                </a:solidFill>
              </a:rPr>
              <a:t>       v1 </a:t>
            </a:r>
            <a:r>
              <a:rPr lang="en-US" sz="1800" b="0" dirty="0">
                <a:solidFill>
                  <a:srgbClr val="003300"/>
                </a:solidFill>
              </a:rPr>
              <a:t>:</a:t>
            </a:r>
            <a:r>
              <a:rPr lang="en-US" sz="1800" b="0" dirty="0" smtClean="0">
                <a:solidFill>
                  <a:srgbClr val="003300"/>
                </a:solidFill>
              </a:rPr>
              <a:t>= i2 </a:t>
            </a:r>
            <a:r>
              <a:rPr lang="en-US" sz="1800" b="0" dirty="0">
                <a:solidFill>
                  <a:srgbClr val="003300"/>
                </a:solidFill>
              </a:rPr>
              <a:t>;</a:t>
            </a:r>
          </a:p>
          <a:p>
            <a:r>
              <a:rPr lang="en-US" sz="1800" b="0" dirty="0">
                <a:solidFill>
                  <a:srgbClr val="003300"/>
                </a:solidFill>
              </a:rPr>
              <a:t>   </a:t>
            </a:r>
            <a:r>
              <a:rPr lang="en-US" sz="1800" b="0" dirty="0" smtClean="0">
                <a:solidFill>
                  <a:srgbClr val="003300"/>
                </a:solidFill>
              </a:rPr>
              <a:t>   i2+</a:t>
            </a:r>
            <a:r>
              <a:rPr lang="en-US" sz="1800" b="0" dirty="0">
                <a:solidFill>
                  <a:srgbClr val="003300"/>
                </a:solidFill>
              </a:rPr>
              <a:t>+;</a:t>
            </a:r>
          </a:p>
          <a:p>
            <a:r>
              <a:rPr lang="en-US" sz="1800" b="0" dirty="0">
                <a:solidFill>
                  <a:srgbClr val="003300"/>
                </a:solidFill>
              </a:rPr>
              <a:t>  </a:t>
            </a:r>
            <a:r>
              <a:rPr lang="en-US" sz="1800" b="0" dirty="0" smtClean="0">
                <a:solidFill>
                  <a:srgbClr val="003300"/>
                </a:solidFill>
              </a:rPr>
              <a:t>  }</a:t>
            </a:r>
            <a:endParaRPr lang="en-US" sz="1800" b="0" dirty="0">
              <a:solidFill>
                <a:srgbClr val="003300"/>
              </a:solidFill>
            </a:endParaRPr>
          </a:p>
          <a:p>
            <a:r>
              <a:rPr lang="en-US" sz="1800" b="0" dirty="0">
                <a:solidFill>
                  <a:srgbClr val="003300"/>
                </a:solidFill>
              </a:rPr>
              <a:t>  </a:t>
            </a:r>
            <a:r>
              <a:rPr lang="en-US" sz="1800" b="0" dirty="0" smtClean="0">
                <a:solidFill>
                  <a:srgbClr val="003300"/>
                </a:solidFill>
              </a:rPr>
              <a:t>  swap</a:t>
            </a:r>
            <a:r>
              <a:rPr lang="en-US" sz="1800" b="0" dirty="0">
                <a:solidFill>
                  <a:srgbClr val="003300"/>
                </a:solidFill>
              </a:rPr>
              <a:t>(A[</a:t>
            </a:r>
            <a:r>
              <a:rPr lang="en-US" sz="1800" b="0" dirty="0" smtClean="0">
                <a:solidFill>
                  <a:srgbClr val="003300"/>
                </a:solidFill>
              </a:rPr>
              <a:t>i1]</a:t>
            </a:r>
            <a:r>
              <a:rPr lang="en-US" sz="1800" b="0" dirty="0">
                <a:solidFill>
                  <a:srgbClr val="003300"/>
                </a:solidFill>
              </a:rPr>
              <a:t>, A[</a:t>
            </a:r>
            <a:r>
              <a:rPr lang="en-US" sz="1800" b="0" dirty="0" smtClean="0">
                <a:solidFill>
                  <a:srgbClr val="003300"/>
                </a:solidFill>
              </a:rPr>
              <a:t>v1]</a:t>
            </a:r>
            <a:r>
              <a:rPr lang="en-US" sz="1800" b="0" dirty="0">
                <a:solidFill>
                  <a:srgbClr val="003300"/>
                </a:solidFill>
              </a:rPr>
              <a:t>);</a:t>
            </a:r>
          </a:p>
          <a:p>
            <a:r>
              <a:rPr lang="en-US" sz="1800" b="0" dirty="0">
                <a:solidFill>
                  <a:srgbClr val="003300"/>
                </a:solidFill>
              </a:rPr>
              <a:t>  </a:t>
            </a:r>
            <a:r>
              <a:rPr lang="en-US" sz="1800" b="0" dirty="0" smtClean="0">
                <a:solidFill>
                  <a:srgbClr val="003300"/>
                </a:solidFill>
              </a:rPr>
              <a:t>  i1+</a:t>
            </a:r>
            <a:r>
              <a:rPr lang="en-US" sz="1800" b="0" dirty="0">
                <a:solidFill>
                  <a:srgbClr val="003300"/>
                </a:solidFill>
              </a:rPr>
              <a:t>+;</a:t>
            </a:r>
          </a:p>
          <a:p>
            <a:r>
              <a:rPr lang="en-US" sz="1800" b="0" dirty="0" smtClean="0">
                <a:solidFill>
                  <a:srgbClr val="003300"/>
                </a:solidFill>
              </a:rPr>
              <a:t>  }</a:t>
            </a:r>
            <a:endParaRPr lang="en-US" sz="1800" b="0" dirty="0">
              <a:solidFill>
                <a:srgbClr val="003300"/>
              </a:solidFill>
            </a:endParaRPr>
          </a:p>
          <a:p>
            <a:r>
              <a:rPr lang="en-US" sz="1800" b="0" dirty="0" smtClean="0">
                <a:solidFill>
                  <a:srgbClr val="003300"/>
                </a:solidFill>
              </a:rPr>
              <a:t>  return </a:t>
            </a:r>
            <a:r>
              <a:rPr lang="en-US" sz="1800" b="0" dirty="0">
                <a:solidFill>
                  <a:srgbClr val="003300"/>
                </a:solidFill>
              </a:rPr>
              <a:t>A;</a:t>
            </a:r>
          </a:p>
          <a:p>
            <a:r>
              <a:rPr lang="en-US" sz="1800" b="0" dirty="0" smtClean="0">
                <a:solidFill>
                  <a:srgbClr val="003300"/>
                </a:solidFill>
              </a:rPr>
              <a:t>}</a:t>
            </a:r>
          </a:p>
        </p:txBody>
      </p:sp>
      <p:sp>
        <p:nvSpPr>
          <p:cNvPr id="58" name="Rectangle 57"/>
          <p:cNvSpPr/>
          <p:nvPr/>
        </p:nvSpPr>
        <p:spPr>
          <a:xfrm>
            <a:off x="609600" y="5867400"/>
            <a:ext cx="4038600" cy="369332"/>
          </a:xfrm>
          <a:prstGeom prst="rect">
            <a:avLst/>
          </a:prstGeom>
          <a:ln>
            <a:solidFill>
              <a:schemeClr val="tx1"/>
            </a:solidFill>
          </a:ln>
        </p:spPr>
        <p:txBody>
          <a:bodyPr wrap="square">
            <a:spAutoFit/>
          </a:bodyPr>
          <a:lstStyle/>
          <a:p>
            <a:r>
              <a:rPr lang="en-US" sz="1800" b="0" dirty="0">
                <a:solidFill>
                  <a:srgbClr val="003300"/>
                </a:solidFill>
              </a:rPr>
              <a:t>post:  </a:t>
            </a:r>
            <a:r>
              <a:rPr lang="cs-CZ" sz="1800" b="0" dirty="0">
                <a:solidFill>
                  <a:srgbClr val="003300"/>
                </a:solidFill>
              </a:rPr>
              <a:t>∀k : 0 ≤k&lt;n ⇒ A[k]≤A[k + 1] </a:t>
            </a:r>
            <a:endParaRPr lang="en-US" sz="1800" b="0" dirty="0">
              <a:solidFill>
                <a:srgbClr val="003300"/>
              </a:solidFill>
            </a:endParaRPr>
          </a:p>
        </p:txBody>
      </p:sp>
      <p:grpSp>
        <p:nvGrpSpPr>
          <p:cNvPr id="3" name="Group 2"/>
          <p:cNvGrpSpPr/>
          <p:nvPr/>
        </p:nvGrpSpPr>
        <p:grpSpPr>
          <a:xfrm>
            <a:off x="4800600" y="1600200"/>
            <a:ext cx="3657600" cy="2133600"/>
            <a:chOff x="4800600" y="1600200"/>
            <a:chExt cx="3657600" cy="2133600"/>
          </a:xfrm>
          <a:solidFill>
            <a:srgbClr val="FFFFCC"/>
          </a:solidFill>
        </p:grpSpPr>
        <p:sp>
          <p:nvSpPr>
            <p:cNvPr id="9" name="Rectangular Callout 8"/>
            <p:cNvSpPr/>
            <p:nvPr/>
          </p:nvSpPr>
          <p:spPr bwMode="auto">
            <a:xfrm>
              <a:off x="4800600" y="1600200"/>
              <a:ext cx="3657600" cy="838200"/>
            </a:xfrm>
            <a:prstGeom prst="wedgeRectCallout">
              <a:avLst>
                <a:gd name="adj1" fmla="val -108700"/>
                <a:gd name="adj2" fmla="val 23395"/>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r>
                <a:rPr lang="en-US" sz="1800" b="0" dirty="0" smtClean="0">
                  <a:solidFill>
                    <a:srgbClr val="002060"/>
                  </a:solidFill>
                </a:rPr>
                <a:t>Invariant:</a:t>
              </a:r>
            </a:p>
            <a:p>
              <a:r>
                <a:rPr lang="en-US" sz="1800" b="0" dirty="0" smtClean="0">
                  <a:solidFill>
                    <a:srgbClr val="002060"/>
                  </a:solidFill>
                </a:rPr>
                <a:t>∀</a:t>
              </a:r>
              <a:r>
                <a:rPr lang="en-US" sz="1800" b="0" dirty="0">
                  <a:solidFill>
                    <a:srgbClr val="002060"/>
                  </a:solidFill>
                </a:rPr>
                <a:t>k1,k2. </a:t>
              </a:r>
              <a:r>
                <a:rPr lang="en-US" sz="1800" b="0" dirty="0" smtClean="0">
                  <a:solidFill>
                    <a:srgbClr val="002060"/>
                  </a:solidFill>
                </a:rPr>
                <a:t>? ∧ ?</a:t>
              </a:r>
              <a:endParaRPr lang="en-US" sz="1800" b="0" dirty="0">
                <a:solidFill>
                  <a:srgbClr val="002060"/>
                </a:solidFill>
              </a:endParaRPr>
            </a:p>
          </p:txBody>
        </p:sp>
        <p:sp>
          <p:nvSpPr>
            <p:cNvPr id="10" name="Rectangular Callout 9"/>
            <p:cNvSpPr/>
            <p:nvPr/>
          </p:nvSpPr>
          <p:spPr bwMode="auto">
            <a:xfrm>
              <a:off x="4876800" y="2667000"/>
              <a:ext cx="3429000" cy="1066800"/>
            </a:xfrm>
            <a:prstGeom prst="wedgeRectCallout">
              <a:avLst>
                <a:gd name="adj1" fmla="val -112454"/>
                <a:gd name="adj2" fmla="val -23704"/>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r>
                <a:rPr lang="cs-CZ" sz="1800" b="0" dirty="0" smtClean="0">
                  <a:solidFill>
                    <a:srgbClr val="002060"/>
                  </a:solidFill>
                </a:rPr>
                <a:t>Invariant:</a:t>
              </a:r>
            </a:p>
            <a:p>
              <a:r>
                <a:rPr lang="cs-CZ" sz="1800" b="0" dirty="0" smtClean="0">
                  <a:solidFill>
                    <a:srgbClr val="002060"/>
                  </a:solidFill>
                </a:rPr>
                <a:t>? ∧ ? ∧</a:t>
              </a:r>
            </a:p>
            <a:p>
              <a:r>
                <a:rPr lang="cs-CZ" sz="1800" b="0" dirty="0" smtClean="0">
                  <a:solidFill>
                    <a:srgbClr val="002060"/>
                  </a:solidFill>
                </a:rPr>
                <a:t>(∀</a:t>
              </a:r>
              <a:r>
                <a:rPr lang="cs-CZ" sz="1800" b="0" dirty="0">
                  <a:solidFill>
                    <a:srgbClr val="002060"/>
                  </a:solidFill>
                </a:rPr>
                <a:t>k1,k2. </a:t>
              </a:r>
              <a:r>
                <a:rPr lang="cs-CZ" sz="1800" b="0" dirty="0" smtClean="0">
                  <a:solidFill>
                    <a:srgbClr val="002060"/>
                  </a:solidFill>
                </a:rPr>
                <a:t>? ∧ ?) ∧ (∀</a:t>
              </a:r>
              <a:r>
                <a:rPr lang="cs-CZ" sz="1800" b="0" dirty="0">
                  <a:solidFill>
                    <a:srgbClr val="002060"/>
                  </a:solidFill>
                </a:rPr>
                <a:t>k. </a:t>
              </a:r>
              <a:r>
                <a:rPr lang="cs-CZ" sz="1800" b="0" dirty="0" smtClean="0">
                  <a:solidFill>
                    <a:srgbClr val="002060"/>
                  </a:solidFill>
                </a:rPr>
                <a:t>? ∧ ?)</a:t>
              </a:r>
              <a:endParaRPr lang="en-US" sz="1800" b="0" dirty="0">
                <a:solidFill>
                  <a:srgbClr val="002060"/>
                </a:solidFill>
              </a:endParaRPr>
            </a:p>
          </p:txBody>
        </p:sp>
      </p:grpSp>
      <p:sp>
        <p:nvSpPr>
          <p:cNvPr id="17" name="Slide Number Placeholder 17"/>
          <p:cNvSpPr>
            <a:spLocks noGrp="1"/>
          </p:cNvSpPr>
          <p:nvPr>
            <p:ph type="sldNum" sz="quarter" idx="12"/>
          </p:nvPr>
        </p:nvSpPr>
        <p:spPr>
          <a:xfrm>
            <a:off x="7239000" y="6400800"/>
            <a:ext cx="1905000" cy="457200"/>
          </a:xfrm>
        </p:spPr>
        <p:txBody>
          <a:bodyPr/>
          <a:lstStyle/>
          <a:p>
            <a:pPr>
              <a:defRPr/>
            </a:pPr>
            <a:fld id="{0529A9EF-C723-4E6D-B148-3F65053D62C2}" type="slidenum">
              <a:rPr lang="en-US" b="1" smtClean="0"/>
              <a:pPr>
                <a:defRPr/>
              </a:pPr>
              <a:t>15</a:t>
            </a:fld>
            <a:endParaRPr lang="en-US" b="1" dirty="0"/>
          </a:p>
        </p:txBody>
      </p:sp>
    </p:spTree>
    <p:extLst>
      <p:ext uri="{BB962C8B-B14F-4D97-AF65-F5344CB8AC3E}">
        <p14:creationId xmlns:p14="http://schemas.microsoft.com/office/powerpoint/2010/main" xmlns="" val="32661300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1450" y="166688"/>
            <a:ext cx="8972550" cy="1096962"/>
          </a:xfrm>
        </p:spPr>
        <p:txBody>
          <a:bodyPr/>
          <a:lstStyle/>
          <a:p>
            <a:r>
              <a:rPr lang="en-US" sz="2800" dirty="0" smtClean="0">
                <a:solidFill>
                  <a:srgbClr val="C00000"/>
                </a:solidFill>
              </a:rPr>
              <a:t>Template-based Automatic Invariant Generation</a:t>
            </a:r>
            <a:endParaRPr lang="en-US" sz="2800" dirty="0">
              <a:solidFill>
                <a:srgbClr val="C00000"/>
              </a:solidFill>
            </a:endParaRPr>
          </a:p>
        </p:txBody>
      </p:sp>
      <p:sp>
        <p:nvSpPr>
          <p:cNvPr id="40" name="Freeform 39"/>
          <p:cNvSpPr/>
          <p:nvPr/>
        </p:nvSpPr>
        <p:spPr>
          <a:xfrm>
            <a:off x="2797316" y="-865818"/>
            <a:ext cx="3653452" cy="6797260"/>
          </a:xfrm>
          <a:custGeom>
            <a:avLst/>
            <a:gdLst>
              <a:gd name="connsiteX0" fmla="*/ 204384 w 3653452"/>
              <a:gd name="connsiteY0" fmla="*/ 6118447 h 6797260"/>
              <a:gd name="connsiteX1" fmla="*/ 377559 w 3653452"/>
              <a:gd name="connsiteY1" fmla="*/ 6233890 h 6797260"/>
              <a:gd name="connsiteX2" fmla="*/ 3653452 w 3653452"/>
              <a:gd name="connsiteY2" fmla="*/ 0 h 6797260"/>
            </a:gdLst>
            <a:ahLst/>
            <a:cxnLst>
              <a:cxn ang="0">
                <a:pos x="connsiteX0" y="connsiteY0"/>
              </a:cxn>
              <a:cxn ang="0">
                <a:pos x="connsiteX1" y="connsiteY1"/>
              </a:cxn>
              <a:cxn ang="0">
                <a:pos x="connsiteX2" y="connsiteY2"/>
              </a:cxn>
            </a:cxnLst>
            <a:rect l="l" t="t" r="r" b="b"/>
            <a:pathLst>
              <a:path w="3653452" h="6797260">
                <a:moveTo>
                  <a:pt x="204384" y="6118447"/>
                </a:moveTo>
                <a:cubicBezTo>
                  <a:pt x="3549" y="6686039"/>
                  <a:pt x="-197286" y="7253631"/>
                  <a:pt x="377559" y="6233890"/>
                </a:cubicBezTo>
                <a:cubicBezTo>
                  <a:pt x="952404" y="5214149"/>
                  <a:pt x="3653452" y="0"/>
                  <a:pt x="3653452" y="0"/>
                </a:cubicBezTo>
              </a:path>
            </a:pathLst>
          </a:custGeom>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Consolas" pitchFamily="49" charset="0"/>
            </a:endParaRPr>
          </a:p>
        </p:txBody>
      </p:sp>
      <p:sp>
        <p:nvSpPr>
          <p:cNvPr id="50" name="TextBox 49"/>
          <p:cNvSpPr txBox="1"/>
          <p:nvPr/>
        </p:nvSpPr>
        <p:spPr>
          <a:xfrm>
            <a:off x="838200" y="1447800"/>
            <a:ext cx="3810000" cy="4247317"/>
          </a:xfrm>
          <a:prstGeom prst="rect">
            <a:avLst/>
          </a:prstGeom>
          <a:noFill/>
          <a:ln>
            <a:solidFill>
              <a:schemeClr val="tx1"/>
            </a:solidFill>
          </a:ln>
        </p:spPr>
        <p:txBody>
          <a:bodyPr wrap="square" rtlCol="0">
            <a:spAutoFit/>
          </a:bodyPr>
          <a:lstStyle/>
          <a:p>
            <a:r>
              <a:rPr lang="en-US" sz="1800" b="0" dirty="0" err="1" smtClean="0">
                <a:solidFill>
                  <a:srgbClr val="003300"/>
                </a:solidFill>
              </a:rPr>
              <a:t>SelectionSort</a:t>
            </a:r>
            <a:r>
              <a:rPr lang="en-US" sz="1800" b="0" dirty="0">
                <a:solidFill>
                  <a:srgbClr val="003300"/>
                </a:solidFill>
              </a:rPr>
              <a:t>(</a:t>
            </a:r>
            <a:r>
              <a:rPr lang="en-US" sz="1800" b="0" dirty="0" err="1">
                <a:solidFill>
                  <a:srgbClr val="003300"/>
                </a:solidFill>
              </a:rPr>
              <a:t>int</a:t>
            </a:r>
            <a:r>
              <a:rPr lang="en-US" sz="1800" b="0" dirty="0">
                <a:solidFill>
                  <a:srgbClr val="003300"/>
                </a:solidFill>
              </a:rPr>
              <a:t> A[],n) {</a:t>
            </a:r>
          </a:p>
          <a:p>
            <a:r>
              <a:rPr lang="en-US" sz="1800" b="0" dirty="0" smtClean="0">
                <a:solidFill>
                  <a:srgbClr val="003300"/>
                </a:solidFill>
              </a:rPr>
              <a:t>  i1 </a:t>
            </a:r>
            <a:r>
              <a:rPr lang="en-US" sz="1800" b="0" dirty="0">
                <a:solidFill>
                  <a:srgbClr val="003300"/>
                </a:solidFill>
              </a:rPr>
              <a:t>:=0;</a:t>
            </a:r>
          </a:p>
          <a:p>
            <a:r>
              <a:rPr lang="en-US" sz="1800" b="0" dirty="0" smtClean="0">
                <a:solidFill>
                  <a:srgbClr val="003300"/>
                </a:solidFill>
              </a:rPr>
              <a:t>  while</a:t>
            </a:r>
            <a:r>
              <a:rPr lang="en-US" sz="1800" b="0" dirty="0">
                <a:solidFill>
                  <a:srgbClr val="003300"/>
                </a:solidFill>
              </a:rPr>
              <a:t>(i1 </a:t>
            </a:r>
            <a:r>
              <a:rPr lang="en-US" sz="1800" b="0" dirty="0" smtClean="0">
                <a:solidFill>
                  <a:srgbClr val="003300"/>
                </a:solidFill>
              </a:rPr>
              <a:t>&lt; n</a:t>
            </a:r>
            <a:r>
              <a:rPr lang="en-US" sz="1800" b="0" dirty="0">
                <a:solidFill>
                  <a:srgbClr val="003300"/>
                </a:solidFill>
              </a:rPr>
              <a:t>−1) {</a:t>
            </a:r>
          </a:p>
          <a:p>
            <a:r>
              <a:rPr lang="en-US" sz="1800" b="0" dirty="0">
                <a:solidFill>
                  <a:srgbClr val="003300"/>
                </a:solidFill>
              </a:rPr>
              <a:t>  </a:t>
            </a:r>
            <a:r>
              <a:rPr lang="en-US" sz="1800" b="0" dirty="0" smtClean="0">
                <a:solidFill>
                  <a:srgbClr val="003300"/>
                </a:solidFill>
              </a:rPr>
              <a:t>  v1 </a:t>
            </a:r>
            <a:r>
              <a:rPr lang="en-US" sz="1800" b="0" dirty="0">
                <a:solidFill>
                  <a:srgbClr val="003300"/>
                </a:solidFill>
              </a:rPr>
              <a:t>:</a:t>
            </a:r>
            <a:r>
              <a:rPr lang="en-US" sz="1800" b="0" dirty="0" smtClean="0">
                <a:solidFill>
                  <a:srgbClr val="003300"/>
                </a:solidFill>
              </a:rPr>
              <a:t>= i1;</a:t>
            </a:r>
            <a:endParaRPr lang="en-US" sz="1800" b="0" dirty="0">
              <a:solidFill>
                <a:srgbClr val="003300"/>
              </a:solidFill>
            </a:endParaRPr>
          </a:p>
          <a:p>
            <a:r>
              <a:rPr lang="en-US" sz="1800" b="0" dirty="0">
                <a:solidFill>
                  <a:srgbClr val="003300"/>
                </a:solidFill>
              </a:rPr>
              <a:t>  </a:t>
            </a:r>
            <a:r>
              <a:rPr lang="en-US" sz="1800" b="0" dirty="0" smtClean="0">
                <a:solidFill>
                  <a:srgbClr val="003300"/>
                </a:solidFill>
              </a:rPr>
              <a:t>  i2 </a:t>
            </a:r>
            <a:r>
              <a:rPr lang="en-US" sz="1800" b="0" dirty="0">
                <a:solidFill>
                  <a:srgbClr val="003300"/>
                </a:solidFill>
              </a:rPr>
              <a:t>:</a:t>
            </a:r>
            <a:r>
              <a:rPr lang="en-US" sz="1800" b="0" dirty="0" smtClean="0">
                <a:solidFill>
                  <a:srgbClr val="003300"/>
                </a:solidFill>
              </a:rPr>
              <a:t>= i1 + 1</a:t>
            </a:r>
            <a:r>
              <a:rPr lang="en-US" sz="1800" b="0" dirty="0">
                <a:solidFill>
                  <a:srgbClr val="003300"/>
                </a:solidFill>
              </a:rPr>
              <a:t>;</a:t>
            </a:r>
          </a:p>
          <a:p>
            <a:r>
              <a:rPr lang="en-US" sz="1800" b="0" dirty="0">
                <a:solidFill>
                  <a:srgbClr val="003300"/>
                </a:solidFill>
              </a:rPr>
              <a:t>  </a:t>
            </a:r>
            <a:r>
              <a:rPr lang="en-US" sz="1800" b="0" dirty="0" smtClean="0">
                <a:solidFill>
                  <a:srgbClr val="003300"/>
                </a:solidFill>
              </a:rPr>
              <a:t>  while </a:t>
            </a:r>
            <a:r>
              <a:rPr lang="en-US" sz="1800" b="0" dirty="0">
                <a:solidFill>
                  <a:srgbClr val="003300"/>
                </a:solidFill>
              </a:rPr>
              <a:t>(i2 </a:t>
            </a:r>
            <a:r>
              <a:rPr lang="en-US" sz="1800" b="0" dirty="0" smtClean="0">
                <a:solidFill>
                  <a:srgbClr val="003300"/>
                </a:solidFill>
              </a:rPr>
              <a:t>&lt; n</a:t>
            </a:r>
            <a:r>
              <a:rPr lang="en-US" sz="1800" b="0" dirty="0">
                <a:solidFill>
                  <a:srgbClr val="003300"/>
                </a:solidFill>
              </a:rPr>
              <a:t>) {</a:t>
            </a:r>
          </a:p>
          <a:p>
            <a:r>
              <a:rPr lang="en-US" sz="1800" b="0" dirty="0">
                <a:solidFill>
                  <a:srgbClr val="003300"/>
                </a:solidFill>
              </a:rPr>
              <a:t>    </a:t>
            </a:r>
            <a:r>
              <a:rPr lang="en-US" sz="1800" b="0" dirty="0" smtClean="0">
                <a:solidFill>
                  <a:srgbClr val="003300"/>
                </a:solidFill>
              </a:rPr>
              <a:t>  if </a:t>
            </a:r>
            <a:r>
              <a:rPr lang="en-US" sz="1800" b="0" dirty="0">
                <a:solidFill>
                  <a:srgbClr val="003300"/>
                </a:solidFill>
              </a:rPr>
              <a:t>(A[i2]&lt;A[v1]</a:t>
            </a:r>
            <a:r>
              <a:rPr lang="en-US" sz="1800" b="0" dirty="0" smtClean="0">
                <a:solidFill>
                  <a:srgbClr val="003300"/>
                </a:solidFill>
              </a:rPr>
              <a:t>)</a:t>
            </a:r>
          </a:p>
          <a:p>
            <a:r>
              <a:rPr lang="en-US" sz="1800" b="0" dirty="0">
                <a:solidFill>
                  <a:srgbClr val="003300"/>
                </a:solidFill>
              </a:rPr>
              <a:t> </a:t>
            </a:r>
            <a:r>
              <a:rPr lang="en-US" sz="1800" b="0" dirty="0" smtClean="0">
                <a:solidFill>
                  <a:srgbClr val="003300"/>
                </a:solidFill>
              </a:rPr>
              <a:t>       v1 </a:t>
            </a:r>
            <a:r>
              <a:rPr lang="en-US" sz="1800" b="0" dirty="0">
                <a:solidFill>
                  <a:srgbClr val="003300"/>
                </a:solidFill>
              </a:rPr>
              <a:t>:</a:t>
            </a:r>
            <a:r>
              <a:rPr lang="en-US" sz="1800" b="0" dirty="0" smtClean="0">
                <a:solidFill>
                  <a:srgbClr val="003300"/>
                </a:solidFill>
              </a:rPr>
              <a:t>= i2 </a:t>
            </a:r>
            <a:r>
              <a:rPr lang="en-US" sz="1800" b="0" dirty="0">
                <a:solidFill>
                  <a:srgbClr val="003300"/>
                </a:solidFill>
              </a:rPr>
              <a:t>;</a:t>
            </a:r>
          </a:p>
          <a:p>
            <a:r>
              <a:rPr lang="en-US" sz="1800" b="0" dirty="0">
                <a:solidFill>
                  <a:srgbClr val="003300"/>
                </a:solidFill>
              </a:rPr>
              <a:t>   </a:t>
            </a:r>
            <a:r>
              <a:rPr lang="en-US" sz="1800" b="0" dirty="0" smtClean="0">
                <a:solidFill>
                  <a:srgbClr val="003300"/>
                </a:solidFill>
              </a:rPr>
              <a:t>   i2+</a:t>
            </a:r>
            <a:r>
              <a:rPr lang="en-US" sz="1800" b="0" dirty="0">
                <a:solidFill>
                  <a:srgbClr val="003300"/>
                </a:solidFill>
              </a:rPr>
              <a:t>+;</a:t>
            </a:r>
          </a:p>
          <a:p>
            <a:r>
              <a:rPr lang="en-US" sz="1800" b="0" dirty="0">
                <a:solidFill>
                  <a:srgbClr val="003300"/>
                </a:solidFill>
              </a:rPr>
              <a:t>  </a:t>
            </a:r>
            <a:r>
              <a:rPr lang="en-US" sz="1800" b="0" dirty="0" smtClean="0">
                <a:solidFill>
                  <a:srgbClr val="003300"/>
                </a:solidFill>
              </a:rPr>
              <a:t>  }</a:t>
            </a:r>
            <a:endParaRPr lang="en-US" sz="1800" b="0" dirty="0">
              <a:solidFill>
                <a:srgbClr val="003300"/>
              </a:solidFill>
            </a:endParaRPr>
          </a:p>
          <a:p>
            <a:r>
              <a:rPr lang="en-US" sz="1800" b="0" dirty="0">
                <a:solidFill>
                  <a:srgbClr val="003300"/>
                </a:solidFill>
              </a:rPr>
              <a:t>  </a:t>
            </a:r>
            <a:r>
              <a:rPr lang="en-US" sz="1800" b="0" dirty="0" smtClean="0">
                <a:solidFill>
                  <a:srgbClr val="003300"/>
                </a:solidFill>
              </a:rPr>
              <a:t>  swap</a:t>
            </a:r>
            <a:r>
              <a:rPr lang="en-US" sz="1800" b="0" dirty="0">
                <a:solidFill>
                  <a:srgbClr val="003300"/>
                </a:solidFill>
              </a:rPr>
              <a:t>(A[</a:t>
            </a:r>
            <a:r>
              <a:rPr lang="en-US" sz="1800" b="0" dirty="0" smtClean="0">
                <a:solidFill>
                  <a:srgbClr val="003300"/>
                </a:solidFill>
              </a:rPr>
              <a:t>i1]</a:t>
            </a:r>
            <a:r>
              <a:rPr lang="en-US" sz="1800" b="0" dirty="0">
                <a:solidFill>
                  <a:srgbClr val="003300"/>
                </a:solidFill>
              </a:rPr>
              <a:t>, A[</a:t>
            </a:r>
            <a:r>
              <a:rPr lang="en-US" sz="1800" b="0" dirty="0" smtClean="0">
                <a:solidFill>
                  <a:srgbClr val="003300"/>
                </a:solidFill>
              </a:rPr>
              <a:t>v1]</a:t>
            </a:r>
            <a:r>
              <a:rPr lang="en-US" sz="1800" b="0" dirty="0">
                <a:solidFill>
                  <a:srgbClr val="003300"/>
                </a:solidFill>
              </a:rPr>
              <a:t>);</a:t>
            </a:r>
          </a:p>
          <a:p>
            <a:r>
              <a:rPr lang="en-US" sz="1800" b="0" dirty="0">
                <a:solidFill>
                  <a:srgbClr val="003300"/>
                </a:solidFill>
              </a:rPr>
              <a:t>  </a:t>
            </a:r>
            <a:r>
              <a:rPr lang="en-US" sz="1800" b="0" dirty="0" smtClean="0">
                <a:solidFill>
                  <a:srgbClr val="003300"/>
                </a:solidFill>
              </a:rPr>
              <a:t>  i1+</a:t>
            </a:r>
            <a:r>
              <a:rPr lang="en-US" sz="1800" b="0" dirty="0">
                <a:solidFill>
                  <a:srgbClr val="003300"/>
                </a:solidFill>
              </a:rPr>
              <a:t>+;</a:t>
            </a:r>
          </a:p>
          <a:p>
            <a:r>
              <a:rPr lang="en-US" sz="1800" b="0" dirty="0" smtClean="0">
                <a:solidFill>
                  <a:srgbClr val="003300"/>
                </a:solidFill>
              </a:rPr>
              <a:t>  }</a:t>
            </a:r>
            <a:endParaRPr lang="en-US" sz="1800" b="0" dirty="0">
              <a:solidFill>
                <a:srgbClr val="003300"/>
              </a:solidFill>
            </a:endParaRPr>
          </a:p>
          <a:p>
            <a:r>
              <a:rPr lang="en-US" sz="1800" b="0" dirty="0" smtClean="0">
                <a:solidFill>
                  <a:srgbClr val="003300"/>
                </a:solidFill>
              </a:rPr>
              <a:t>  return </a:t>
            </a:r>
            <a:r>
              <a:rPr lang="en-US" sz="1800" b="0" dirty="0">
                <a:solidFill>
                  <a:srgbClr val="003300"/>
                </a:solidFill>
              </a:rPr>
              <a:t>A;</a:t>
            </a:r>
          </a:p>
          <a:p>
            <a:r>
              <a:rPr lang="en-US" sz="1800" b="0" dirty="0" smtClean="0">
                <a:solidFill>
                  <a:srgbClr val="003300"/>
                </a:solidFill>
              </a:rPr>
              <a:t>}</a:t>
            </a:r>
          </a:p>
        </p:txBody>
      </p:sp>
      <p:sp>
        <p:nvSpPr>
          <p:cNvPr id="58" name="Rectangle 57"/>
          <p:cNvSpPr/>
          <p:nvPr/>
        </p:nvSpPr>
        <p:spPr>
          <a:xfrm>
            <a:off x="609600" y="5867400"/>
            <a:ext cx="4038600" cy="369332"/>
          </a:xfrm>
          <a:prstGeom prst="rect">
            <a:avLst/>
          </a:prstGeom>
          <a:ln>
            <a:solidFill>
              <a:schemeClr val="tx1"/>
            </a:solidFill>
          </a:ln>
        </p:spPr>
        <p:txBody>
          <a:bodyPr wrap="square">
            <a:spAutoFit/>
          </a:bodyPr>
          <a:lstStyle/>
          <a:p>
            <a:r>
              <a:rPr lang="en-US" sz="1800" b="0" dirty="0">
                <a:solidFill>
                  <a:srgbClr val="003300"/>
                </a:solidFill>
              </a:rPr>
              <a:t>post:  </a:t>
            </a:r>
            <a:r>
              <a:rPr lang="cs-CZ" sz="1800" b="0" dirty="0">
                <a:solidFill>
                  <a:srgbClr val="003300"/>
                </a:solidFill>
              </a:rPr>
              <a:t>∀k : 0 ≤k&lt;n ⇒ A[k]≤A[k + 1] </a:t>
            </a:r>
            <a:endParaRPr lang="en-US" sz="1800" b="0" dirty="0">
              <a:solidFill>
                <a:srgbClr val="003300"/>
              </a:solidFill>
            </a:endParaRPr>
          </a:p>
        </p:txBody>
      </p:sp>
      <p:sp>
        <p:nvSpPr>
          <p:cNvPr id="16" name="Rectangular Callout 15"/>
          <p:cNvSpPr/>
          <p:nvPr/>
        </p:nvSpPr>
        <p:spPr bwMode="auto">
          <a:xfrm>
            <a:off x="4800600" y="1600200"/>
            <a:ext cx="3657600" cy="1143000"/>
          </a:xfrm>
          <a:prstGeom prst="wedgeRectCallout">
            <a:avLst>
              <a:gd name="adj1" fmla="val -108700"/>
              <a:gd name="adj2" fmla="val 3523"/>
            </a:avLst>
          </a:prstGeom>
          <a:solidFill>
            <a:srgbClr val="FFFF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r>
              <a:rPr lang="en-US" sz="1800" b="0" dirty="0" smtClean="0">
                <a:solidFill>
                  <a:srgbClr val="002060"/>
                </a:solidFill>
              </a:rPr>
              <a:t>Invariant:</a:t>
            </a:r>
          </a:p>
          <a:p>
            <a:r>
              <a:rPr lang="en-US" sz="1800" b="0" dirty="0" smtClean="0">
                <a:solidFill>
                  <a:srgbClr val="002060"/>
                </a:solidFill>
              </a:rPr>
              <a:t>∀</a:t>
            </a:r>
            <a:r>
              <a:rPr lang="en-US" sz="1800" b="0" dirty="0">
                <a:solidFill>
                  <a:srgbClr val="002060"/>
                </a:solidFill>
              </a:rPr>
              <a:t>k1,k2. 0≤k1&lt;k2&lt;n ∧</a:t>
            </a:r>
          </a:p>
          <a:p>
            <a:r>
              <a:rPr lang="en-US" sz="1800" b="0" dirty="0">
                <a:solidFill>
                  <a:srgbClr val="002060"/>
                </a:solidFill>
              </a:rPr>
              <a:t>     k1&lt;i1 ⇒ A[k1]≤A[k2]</a:t>
            </a:r>
          </a:p>
        </p:txBody>
      </p:sp>
      <p:sp>
        <p:nvSpPr>
          <p:cNvPr id="17" name="Rectangular Callout 16"/>
          <p:cNvSpPr/>
          <p:nvPr/>
        </p:nvSpPr>
        <p:spPr bwMode="auto">
          <a:xfrm>
            <a:off x="4953000" y="3048000"/>
            <a:ext cx="3657600" cy="2209800"/>
          </a:xfrm>
          <a:prstGeom prst="wedgeRectCallout">
            <a:avLst>
              <a:gd name="adj1" fmla="val -110752"/>
              <a:gd name="adj2" fmla="val -53167"/>
            </a:avLst>
          </a:prstGeom>
          <a:solidFill>
            <a:srgbClr val="FFFF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r>
              <a:rPr lang="cs-CZ" sz="1800" b="0" dirty="0" smtClean="0">
                <a:solidFill>
                  <a:srgbClr val="002060"/>
                </a:solidFill>
              </a:rPr>
              <a:t>Invariant:</a:t>
            </a:r>
          </a:p>
          <a:p>
            <a:r>
              <a:rPr lang="cs-CZ" sz="1800" b="0" dirty="0" smtClean="0">
                <a:solidFill>
                  <a:srgbClr val="002060"/>
                </a:solidFill>
              </a:rPr>
              <a:t>i1</a:t>
            </a:r>
            <a:r>
              <a:rPr lang="cs-CZ" sz="1800" b="0" dirty="0">
                <a:solidFill>
                  <a:srgbClr val="002060"/>
                </a:solidFill>
              </a:rPr>
              <a:t>&lt;i2 ∧</a:t>
            </a:r>
          </a:p>
          <a:p>
            <a:r>
              <a:rPr lang="cs-CZ" sz="1800" b="0" dirty="0">
                <a:solidFill>
                  <a:srgbClr val="002060"/>
                </a:solidFill>
              </a:rPr>
              <a:t>i1≤v1&lt;n ∧</a:t>
            </a:r>
          </a:p>
          <a:p>
            <a:r>
              <a:rPr lang="cs-CZ" sz="1800" b="0" dirty="0" smtClean="0">
                <a:solidFill>
                  <a:srgbClr val="002060"/>
                </a:solidFill>
              </a:rPr>
              <a:t>(∀</a:t>
            </a:r>
            <a:r>
              <a:rPr lang="cs-CZ" sz="1800" b="0" dirty="0">
                <a:solidFill>
                  <a:srgbClr val="002060"/>
                </a:solidFill>
              </a:rPr>
              <a:t>k1,k2. 0≤k1&lt;k2&lt;n ∧</a:t>
            </a:r>
          </a:p>
          <a:p>
            <a:r>
              <a:rPr lang="cs-CZ" sz="1800" b="0" dirty="0">
                <a:solidFill>
                  <a:srgbClr val="002060"/>
                </a:solidFill>
              </a:rPr>
              <a:t>   k1&lt;i1 ⇒ A[k1]≤A[k2</a:t>
            </a:r>
            <a:r>
              <a:rPr lang="cs-CZ" sz="1800" b="0" dirty="0" smtClean="0">
                <a:solidFill>
                  <a:srgbClr val="002060"/>
                </a:solidFill>
              </a:rPr>
              <a:t>]) ∧</a:t>
            </a:r>
            <a:endParaRPr lang="cs-CZ" sz="1800" b="0" dirty="0">
              <a:solidFill>
                <a:srgbClr val="002060"/>
              </a:solidFill>
            </a:endParaRPr>
          </a:p>
          <a:p>
            <a:r>
              <a:rPr lang="cs-CZ" sz="1800" b="0" dirty="0" smtClean="0">
                <a:solidFill>
                  <a:srgbClr val="002060"/>
                </a:solidFill>
              </a:rPr>
              <a:t>(∀</a:t>
            </a:r>
            <a:r>
              <a:rPr lang="cs-CZ" sz="1800" b="0" dirty="0">
                <a:solidFill>
                  <a:srgbClr val="002060"/>
                </a:solidFill>
              </a:rPr>
              <a:t>k. i1≤k&lt;i2 ∧</a:t>
            </a:r>
          </a:p>
          <a:p>
            <a:r>
              <a:rPr lang="cs-CZ" sz="1800" b="0" dirty="0">
                <a:solidFill>
                  <a:srgbClr val="002060"/>
                </a:solidFill>
              </a:rPr>
              <a:t>   k≥0 ⇒ A[v1]≤A[k</a:t>
            </a:r>
            <a:r>
              <a:rPr lang="cs-CZ" sz="1800" b="0" dirty="0" smtClean="0">
                <a:solidFill>
                  <a:srgbClr val="002060"/>
                </a:solidFill>
              </a:rPr>
              <a:t>])</a:t>
            </a:r>
            <a:endParaRPr lang="en-US" sz="1800" b="0" dirty="0">
              <a:solidFill>
                <a:srgbClr val="002060"/>
              </a:solidFill>
            </a:endParaRPr>
          </a:p>
        </p:txBody>
      </p:sp>
      <p:sp>
        <p:nvSpPr>
          <p:cNvPr id="18" name="Slide Number Placeholder 17"/>
          <p:cNvSpPr>
            <a:spLocks noGrp="1"/>
          </p:cNvSpPr>
          <p:nvPr>
            <p:ph type="sldNum" sz="quarter" idx="12"/>
          </p:nvPr>
        </p:nvSpPr>
        <p:spPr>
          <a:xfrm>
            <a:off x="7239000" y="6400800"/>
            <a:ext cx="1905000" cy="457200"/>
          </a:xfrm>
        </p:spPr>
        <p:txBody>
          <a:bodyPr/>
          <a:lstStyle/>
          <a:p>
            <a:pPr>
              <a:defRPr/>
            </a:pPr>
            <a:fld id="{0529A9EF-C723-4E6D-B148-3F65053D62C2}" type="slidenum">
              <a:rPr lang="en-US" b="1" smtClean="0"/>
              <a:pPr>
                <a:defRPr/>
              </a:pPr>
              <a:t>16</a:t>
            </a:fld>
            <a:endParaRPr lang="en-US" b="1" dirty="0"/>
          </a:p>
        </p:txBody>
      </p:sp>
    </p:spTree>
    <p:extLst>
      <p:ext uri="{BB962C8B-B14F-4D97-AF65-F5344CB8AC3E}">
        <p14:creationId xmlns:p14="http://schemas.microsoft.com/office/powerpoint/2010/main" xmlns="" val="270399525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1450" y="166688"/>
            <a:ext cx="8515350" cy="1096962"/>
          </a:xfrm>
        </p:spPr>
        <p:txBody>
          <a:bodyPr/>
          <a:lstStyle/>
          <a:p>
            <a:r>
              <a:rPr lang="en-US" sz="2800" dirty="0" smtClean="0">
                <a:solidFill>
                  <a:srgbClr val="C00000"/>
                </a:solidFill>
              </a:rPr>
              <a:t>Parallel Parking by Sketching</a:t>
            </a:r>
            <a:br>
              <a:rPr lang="en-US" sz="2800" dirty="0" smtClean="0">
                <a:solidFill>
                  <a:srgbClr val="C00000"/>
                </a:solidFill>
              </a:rPr>
            </a:br>
            <a:r>
              <a:rPr lang="en-US" sz="2800" dirty="0" smtClean="0">
                <a:solidFill>
                  <a:srgbClr val="C00000"/>
                </a:solidFill>
              </a:rPr>
              <a:t>				</a:t>
            </a:r>
            <a:r>
              <a:rPr lang="en-US" sz="1600" dirty="0" smtClean="0">
                <a:solidFill>
                  <a:srgbClr val="C00000"/>
                </a:solidFill>
              </a:rPr>
              <a:t>Ref: </a:t>
            </a:r>
            <a:r>
              <a:rPr lang="en-US" sz="1600" dirty="0" err="1" smtClean="0">
                <a:solidFill>
                  <a:srgbClr val="C00000"/>
                </a:solidFill>
              </a:rPr>
              <a:t>Chaudhuri</a:t>
            </a:r>
            <a:r>
              <a:rPr lang="en-US" sz="1600" dirty="0" smtClean="0">
                <a:solidFill>
                  <a:srgbClr val="C00000"/>
                </a:solidFill>
              </a:rPr>
              <a:t>, Solar-</a:t>
            </a:r>
            <a:r>
              <a:rPr lang="en-US" sz="1600" dirty="0" err="1" smtClean="0">
                <a:solidFill>
                  <a:srgbClr val="C00000"/>
                </a:solidFill>
              </a:rPr>
              <a:t>Lezama</a:t>
            </a:r>
            <a:r>
              <a:rPr lang="en-US" sz="1600" dirty="0" smtClean="0">
                <a:solidFill>
                  <a:srgbClr val="C00000"/>
                </a:solidFill>
              </a:rPr>
              <a:t> (PLDI 2010)</a:t>
            </a:r>
            <a:endParaRPr lang="en-US" sz="2800" dirty="0">
              <a:solidFill>
                <a:srgbClr val="C00000"/>
              </a:solidFill>
            </a:endParaRPr>
          </a:p>
        </p:txBody>
      </p:sp>
      <p:sp>
        <p:nvSpPr>
          <p:cNvPr id="4" name="TextBox 3"/>
          <p:cNvSpPr txBox="1"/>
          <p:nvPr/>
        </p:nvSpPr>
        <p:spPr>
          <a:xfrm>
            <a:off x="381000" y="1219200"/>
            <a:ext cx="4724400" cy="4801314"/>
          </a:xfrm>
          <a:prstGeom prst="rect">
            <a:avLst/>
          </a:prstGeom>
          <a:noFill/>
        </p:spPr>
        <p:txBody>
          <a:bodyPr wrap="square" rtlCol="0">
            <a:spAutoFit/>
          </a:bodyPr>
          <a:lstStyle/>
          <a:p>
            <a:r>
              <a:rPr lang="en-US" sz="1800" b="0" dirty="0" smtClean="0">
                <a:solidFill>
                  <a:srgbClr val="002060"/>
                </a:solidFill>
                <a:latin typeface="+mn-lt"/>
              </a:rPr>
              <a:t>Err = 0.0;</a:t>
            </a:r>
          </a:p>
          <a:p>
            <a:r>
              <a:rPr lang="en-US" sz="1800" b="0" dirty="0" smtClean="0">
                <a:solidFill>
                  <a:srgbClr val="002060"/>
                </a:solidFill>
                <a:latin typeface="+mn-lt"/>
              </a:rPr>
              <a:t>for(t = 0; t&lt;T; t+=</a:t>
            </a:r>
            <a:r>
              <a:rPr lang="en-US" sz="1800" b="0" dirty="0" err="1" smtClean="0">
                <a:solidFill>
                  <a:srgbClr val="002060"/>
                </a:solidFill>
                <a:latin typeface="+mn-lt"/>
              </a:rPr>
              <a:t>dT</a:t>
            </a:r>
            <a:r>
              <a:rPr lang="en-US" sz="1800" b="0" dirty="0" smtClean="0">
                <a:solidFill>
                  <a:srgbClr val="002060"/>
                </a:solidFill>
                <a:latin typeface="+mn-lt"/>
              </a:rPr>
              <a:t>){</a:t>
            </a:r>
          </a:p>
          <a:p>
            <a:r>
              <a:rPr lang="en-US" sz="1800" b="0" dirty="0" smtClean="0">
                <a:solidFill>
                  <a:srgbClr val="002060"/>
                </a:solidFill>
                <a:latin typeface="+mn-lt"/>
              </a:rPr>
              <a:t>  if(stage==STRAIGHT){</a:t>
            </a:r>
          </a:p>
          <a:p>
            <a:r>
              <a:rPr lang="en-US" sz="1800" b="0" dirty="0" smtClean="0">
                <a:solidFill>
                  <a:srgbClr val="002060"/>
                </a:solidFill>
                <a:latin typeface="+mn-lt"/>
              </a:rPr>
              <a:t>    if(t &gt; ??) stage= INTURN;       </a:t>
            </a:r>
            <a:endParaRPr lang="en-US" sz="1800" b="0" dirty="0">
              <a:solidFill>
                <a:srgbClr val="002060"/>
              </a:solidFill>
              <a:latin typeface="+mn-lt"/>
            </a:endParaRPr>
          </a:p>
          <a:p>
            <a:r>
              <a:rPr lang="en-US" sz="1800" b="0" dirty="0">
                <a:solidFill>
                  <a:srgbClr val="002060"/>
                </a:solidFill>
                <a:latin typeface="+mn-lt"/>
              </a:rPr>
              <a:t> </a:t>
            </a:r>
            <a:r>
              <a:rPr lang="en-US" sz="1800" b="0" dirty="0" smtClean="0">
                <a:solidFill>
                  <a:srgbClr val="002060"/>
                </a:solidFill>
                <a:latin typeface="+mn-lt"/>
              </a:rPr>
              <a:t> }</a:t>
            </a:r>
            <a:endParaRPr lang="en-US" sz="1800" b="0" dirty="0">
              <a:solidFill>
                <a:srgbClr val="002060"/>
              </a:solidFill>
              <a:latin typeface="+mn-lt"/>
            </a:endParaRPr>
          </a:p>
          <a:p>
            <a:r>
              <a:rPr lang="en-US" sz="1800" b="0" dirty="0" smtClean="0">
                <a:solidFill>
                  <a:srgbClr val="002060"/>
                </a:solidFill>
                <a:latin typeface="+mn-lt"/>
              </a:rPr>
              <a:t> </a:t>
            </a:r>
            <a:r>
              <a:rPr lang="en-US" sz="1800" b="0" dirty="0">
                <a:solidFill>
                  <a:srgbClr val="002060"/>
                </a:solidFill>
                <a:latin typeface="+mn-lt"/>
              </a:rPr>
              <a:t> if(stage</a:t>
            </a:r>
            <a:r>
              <a:rPr lang="en-US" sz="1800" b="0" dirty="0" smtClean="0">
                <a:solidFill>
                  <a:srgbClr val="002060"/>
                </a:solidFill>
                <a:latin typeface="+mn-lt"/>
              </a:rPr>
              <a:t>==INTURN){</a:t>
            </a:r>
          </a:p>
          <a:p>
            <a:r>
              <a:rPr lang="en-US" sz="1800" b="0" dirty="0" smtClean="0">
                <a:solidFill>
                  <a:srgbClr val="002060"/>
                </a:solidFill>
                <a:latin typeface="+mn-lt"/>
              </a:rPr>
              <a:t>    </a:t>
            </a:r>
            <a:r>
              <a:rPr lang="en-US" sz="1800" b="0" dirty="0" err="1" smtClean="0">
                <a:solidFill>
                  <a:srgbClr val="002060"/>
                </a:solidFill>
                <a:latin typeface="+mn-lt"/>
              </a:rPr>
              <a:t>car.ang</a:t>
            </a:r>
            <a:r>
              <a:rPr lang="en-US" sz="1800" b="0" dirty="0" smtClean="0">
                <a:solidFill>
                  <a:srgbClr val="002060"/>
                </a:solidFill>
                <a:latin typeface="+mn-lt"/>
              </a:rPr>
              <a:t> = </a:t>
            </a:r>
            <a:r>
              <a:rPr lang="en-US" sz="1800" b="0" dirty="0" err="1" smtClean="0">
                <a:solidFill>
                  <a:srgbClr val="002060"/>
                </a:solidFill>
                <a:latin typeface="+mn-lt"/>
              </a:rPr>
              <a:t>car.ang</a:t>
            </a:r>
            <a:r>
              <a:rPr lang="en-US" sz="1800" b="0" dirty="0" smtClean="0">
                <a:solidFill>
                  <a:srgbClr val="002060"/>
                </a:solidFill>
                <a:latin typeface="+mn-lt"/>
              </a:rPr>
              <a:t> - ??;</a:t>
            </a:r>
            <a:endParaRPr lang="en-US" sz="1800" b="0" dirty="0">
              <a:solidFill>
                <a:srgbClr val="002060"/>
              </a:solidFill>
              <a:latin typeface="+mn-lt"/>
            </a:endParaRPr>
          </a:p>
          <a:p>
            <a:r>
              <a:rPr lang="en-US" sz="1800" b="0" dirty="0" smtClean="0">
                <a:solidFill>
                  <a:srgbClr val="002060"/>
                </a:solidFill>
                <a:latin typeface="+mn-lt"/>
              </a:rPr>
              <a:t>    if(t &gt; ??) stage</a:t>
            </a:r>
            <a:r>
              <a:rPr lang="en-US" sz="1800" b="0" dirty="0">
                <a:solidFill>
                  <a:srgbClr val="002060"/>
                </a:solidFill>
                <a:latin typeface="+mn-lt"/>
              </a:rPr>
              <a:t>= </a:t>
            </a:r>
            <a:r>
              <a:rPr lang="en-US" sz="1800" b="0" dirty="0" smtClean="0">
                <a:solidFill>
                  <a:srgbClr val="002060"/>
                </a:solidFill>
                <a:latin typeface="+mn-lt"/>
              </a:rPr>
              <a:t>OUTTURN;</a:t>
            </a:r>
            <a:endParaRPr lang="en-US" sz="1800" b="0" dirty="0">
              <a:solidFill>
                <a:srgbClr val="002060"/>
              </a:solidFill>
              <a:latin typeface="+mn-lt"/>
            </a:endParaRPr>
          </a:p>
          <a:p>
            <a:r>
              <a:rPr lang="en-US" sz="1800" b="0" dirty="0" smtClean="0">
                <a:solidFill>
                  <a:srgbClr val="002060"/>
                </a:solidFill>
                <a:latin typeface="+mn-lt"/>
              </a:rPr>
              <a:t>  }</a:t>
            </a:r>
          </a:p>
          <a:p>
            <a:r>
              <a:rPr lang="en-US" sz="1800" b="0" dirty="0" smtClean="0">
                <a:solidFill>
                  <a:srgbClr val="002060"/>
                </a:solidFill>
                <a:latin typeface="+mn-lt"/>
              </a:rPr>
              <a:t>  if(stage==OUTTURN</a:t>
            </a:r>
            <a:r>
              <a:rPr lang="en-US" sz="1800" b="0" dirty="0">
                <a:solidFill>
                  <a:srgbClr val="002060"/>
                </a:solidFill>
                <a:latin typeface="+mn-lt"/>
              </a:rPr>
              <a:t>){</a:t>
            </a:r>
          </a:p>
          <a:p>
            <a:r>
              <a:rPr lang="en-US" sz="1800" b="0" dirty="0" smtClean="0">
                <a:solidFill>
                  <a:srgbClr val="002060"/>
                </a:solidFill>
                <a:latin typeface="+mn-lt"/>
              </a:rPr>
              <a:t>    </a:t>
            </a:r>
            <a:r>
              <a:rPr lang="en-US" sz="1800" b="0" dirty="0" err="1">
                <a:solidFill>
                  <a:srgbClr val="002060"/>
                </a:solidFill>
                <a:latin typeface="+mn-lt"/>
              </a:rPr>
              <a:t>car.ang</a:t>
            </a:r>
            <a:r>
              <a:rPr lang="en-US" sz="1800" b="0" dirty="0">
                <a:solidFill>
                  <a:srgbClr val="002060"/>
                </a:solidFill>
                <a:latin typeface="+mn-lt"/>
              </a:rPr>
              <a:t> = </a:t>
            </a:r>
            <a:r>
              <a:rPr lang="en-US" sz="1800" b="0" dirty="0" err="1">
                <a:solidFill>
                  <a:srgbClr val="002060"/>
                </a:solidFill>
                <a:latin typeface="+mn-lt"/>
              </a:rPr>
              <a:t>car.ang</a:t>
            </a:r>
            <a:r>
              <a:rPr lang="en-US" sz="1800" b="0" dirty="0">
                <a:solidFill>
                  <a:srgbClr val="002060"/>
                </a:solidFill>
                <a:latin typeface="+mn-lt"/>
              </a:rPr>
              <a:t> +</a:t>
            </a:r>
            <a:r>
              <a:rPr lang="en-US" sz="1800" b="0" dirty="0" smtClean="0">
                <a:solidFill>
                  <a:srgbClr val="002060"/>
                </a:solidFill>
                <a:latin typeface="+mn-lt"/>
              </a:rPr>
              <a:t> </a:t>
            </a:r>
            <a:r>
              <a:rPr lang="en-US" sz="1800" b="0" dirty="0">
                <a:solidFill>
                  <a:srgbClr val="002060"/>
                </a:solidFill>
                <a:latin typeface="+mn-lt"/>
              </a:rPr>
              <a:t>??;</a:t>
            </a:r>
          </a:p>
          <a:p>
            <a:r>
              <a:rPr lang="en-US" sz="1800" b="0" dirty="0" smtClean="0">
                <a:solidFill>
                  <a:srgbClr val="002060"/>
                </a:solidFill>
                <a:latin typeface="+mn-lt"/>
              </a:rPr>
              <a:t>    if(t &gt; ??) break;</a:t>
            </a:r>
            <a:endParaRPr lang="en-US" sz="1800" b="0" dirty="0">
              <a:solidFill>
                <a:srgbClr val="002060"/>
              </a:solidFill>
              <a:latin typeface="+mn-lt"/>
            </a:endParaRPr>
          </a:p>
          <a:p>
            <a:r>
              <a:rPr lang="en-US" sz="1800" b="0" dirty="0" smtClean="0">
                <a:solidFill>
                  <a:srgbClr val="002060"/>
                </a:solidFill>
                <a:latin typeface="+mn-lt"/>
              </a:rPr>
              <a:t>  }</a:t>
            </a:r>
          </a:p>
          <a:p>
            <a:r>
              <a:rPr lang="en-US" sz="1800" b="0" dirty="0" smtClean="0">
                <a:solidFill>
                  <a:srgbClr val="002060"/>
                </a:solidFill>
                <a:latin typeface="+mn-lt"/>
              </a:rPr>
              <a:t>  </a:t>
            </a:r>
            <a:r>
              <a:rPr lang="en-US" sz="1800" b="0" dirty="0" err="1" smtClean="0">
                <a:solidFill>
                  <a:srgbClr val="002060"/>
                </a:solidFill>
                <a:latin typeface="+mn-lt"/>
              </a:rPr>
              <a:t>simulate_car</a:t>
            </a:r>
            <a:r>
              <a:rPr lang="en-US" sz="1800" b="0" dirty="0" smtClean="0">
                <a:solidFill>
                  <a:srgbClr val="002060"/>
                </a:solidFill>
                <a:latin typeface="+mn-lt"/>
              </a:rPr>
              <a:t>(car</a:t>
            </a:r>
            <a:r>
              <a:rPr lang="en-US" sz="1800" b="0" dirty="0">
                <a:solidFill>
                  <a:srgbClr val="002060"/>
                </a:solidFill>
                <a:latin typeface="+mn-lt"/>
              </a:rPr>
              <a:t>);</a:t>
            </a:r>
          </a:p>
          <a:p>
            <a:r>
              <a:rPr lang="en-US" sz="1800" b="0" dirty="0" smtClean="0">
                <a:solidFill>
                  <a:srgbClr val="002060"/>
                </a:solidFill>
                <a:latin typeface="+mn-lt"/>
              </a:rPr>
              <a:t>  Err += </a:t>
            </a:r>
            <a:r>
              <a:rPr lang="en-US" sz="1800" b="0" dirty="0" err="1" smtClean="0">
                <a:solidFill>
                  <a:srgbClr val="002060"/>
                </a:solidFill>
                <a:latin typeface="+mn-lt"/>
              </a:rPr>
              <a:t>check_collision</a:t>
            </a:r>
            <a:r>
              <a:rPr lang="en-US" sz="1800" b="0" dirty="0" smtClean="0">
                <a:solidFill>
                  <a:srgbClr val="002060"/>
                </a:solidFill>
                <a:latin typeface="+mn-lt"/>
              </a:rPr>
              <a:t>(car);</a:t>
            </a:r>
          </a:p>
          <a:p>
            <a:r>
              <a:rPr lang="en-US" sz="1800" b="0" dirty="0" smtClean="0">
                <a:solidFill>
                  <a:srgbClr val="002060"/>
                </a:solidFill>
                <a:latin typeface="+mn-lt"/>
              </a:rPr>
              <a:t>}</a:t>
            </a:r>
          </a:p>
          <a:p>
            <a:r>
              <a:rPr lang="en-US" sz="1800" b="0" dirty="0" smtClean="0">
                <a:solidFill>
                  <a:srgbClr val="002060"/>
                </a:solidFill>
                <a:latin typeface="+mn-lt"/>
              </a:rPr>
              <a:t>Err += </a:t>
            </a:r>
            <a:r>
              <a:rPr lang="en-US" sz="1800" b="0" dirty="0" err="1" smtClean="0">
                <a:solidFill>
                  <a:srgbClr val="002060"/>
                </a:solidFill>
                <a:latin typeface="+mn-lt"/>
              </a:rPr>
              <a:t>check_destination</a:t>
            </a:r>
            <a:r>
              <a:rPr lang="en-US" sz="1800" b="0" dirty="0" smtClean="0">
                <a:solidFill>
                  <a:srgbClr val="002060"/>
                </a:solidFill>
                <a:latin typeface="+mn-lt"/>
              </a:rPr>
              <a:t>(car);</a:t>
            </a:r>
            <a:endParaRPr lang="en-US" sz="1800" b="0" dirty="0">
              <a:solidFill>
                <a:srgbClr val="002060"/>
              </a:solidFill>
              <a:latin typeface="+mn-lt"/>
            </a:endParaRPr>
          </a:p>
        </p:txBody>
      </p:sp>
      <p:pic>
        <p:nvPicPr>
          <p:cNvPr id="8" name="parallelParkGood.wmv">
            <a:hlinkClick r:id="" action="ppaction://media"/>
          </p:cNvPr>
          <p:cNvPicPr>
            <a:picLocks noChangeAspect="1"/>
          </p:cNvPicPr>
          <p:nvPr>
            <a:videoFile r:link="rId1"/>
            <p:extLst>
              <p:ext uri="{DAA4B4D4-6D71-4841-9C94-3DE7FCFB9230}">
                <p14:media xmlns:p14="http://schemas.microsoft.com/office/powerpoint/2010/main" xmlns="" r:embed="rId4"/>
              </p:ext>
            </p:extLst>
          </p:nvPr>
        </p:nvPicPr>
        <p:blipFill>
          <a:blip r:embed="rId5" cstate="print"/>
          <a:stretch>
            <a:fillRect/>
          </a:stretch>
        </p:blipFill>
        <p:spPr>
          <a:xfrm>
            <a:off x="5791200" y="3581400"/>
            <a:ext cx="3040371" cy="2280278"/>
          </a:xfrm>
          <a:prstGeom prst="rect">
            <a:avLst/>
          </a:prstGeom>
        </p:spPr>
      </p:pic>
      <p:sp>
        <p:nvSpPr>
          <p:cNvPr id="31" name="Right Brace 30"/>
          <p:cNvSpPr/>
          <p:nvPr/>
        </p:nvSpPr>
        <p:spPr bwMode="auto">
          <a:xfrm>
            <a:off x="3124200" y="3810000"/>
            <a:ext cx="457200" cy="838200"/>
          </a:xfrm>
          <a:prstGeom prst="rightBrace">
            <a:avLst/>
          </a:prstGeom>
          <a:noFill/>
          <a:ln w="25400" cap="flat" cmpd="sng" algn="ctr">
            <a:solidFill>
              <a:srgbClr val="00206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smtClean="0">
              <a:ln>
                <a:noFill/>
              </a:ln>
              <a:solidFill>
                <a:schemeClr val="accent2"/>
              </a:solidFill>
              <a:effectLst/>
              <a:latin typeface="Comic Sans MS" pitchFamily="66" charset="0"/>
            </a:endParaRPr>
          </a:p>
        </p:txBody>
      </p:sp>
      <p:sp>
        <p:nvSpPr>
          <p:cNvPr id="32" name="Text Box 36"/>
          <p:cNvSpPr txBox="1">
            <a:spLocks noChangeArrowheads="1"/>
          </p:cNvSpPr>
          <p:nvPr/>
        </p:nvSpPr>
        <p:spPr bwMode="auto">
          <a:xfrm>
            <a:off x="4191000" y="2133600"/>
            <a:ext cx="2667000" cy="369332"/>
          </a:xfrm>
          <a:prstGeom prst="rect">
            <a:avLst/>
          </a:prstGeom>
          <a:noFill/>
          <a:ln w="9525">
            <a:noFill/>
            <a:miter lim="800000"/>
            <a:headEnd/>
            <a:tailEnd/>
          </a:ln>
        </p:spPr>
        <p:txBody>
          <a:bodyPr wrap="square">
            <a:spAutoFit/>
          </a:bodyPr>
          <a:lstStyle/>
          <a:p>
            <a:pPr marL="190500" indent="-190500" eaLnBrk="0" hangingPunct="0"/>
            <a:r>
              <a:rPr lang="en-US" sz="1800" b="0" dirty="0" smtClean="0">
                <a:solidFill>
                  <a:srgbClr val="002060"/>
                </a:solidFill>
              </a:rPr>
              <a:t>Backup straight</a:t>
            </a:r>
          </a:p>
        </p:txBody>
      </p:sp>
      <p:sp>
        <p:nvSpPr>
          <p:cNvPr id="34" name="Right Brace 33"/>
          <p:cNvSpPr/>
          <p:nvPr/>
        </p:nvSpPr>
        <p:spPr bwMode="auto">
          <a:xfrm>
            <a:off x="3733800" y="2895600"/>
            <a:ext cx="457200" cy="838200"/>
          </a:xfrm>
          <a:prstGeom prst="rightBrace">
            <a:avLst/>
          </a:prstGeom>
          <a:noFill/>
          <a:ln w="25400" cap="flat" cmpd="sng" algn="ctr">
            <a:solidFill>
              <a:srgbClr val="00206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smtClean="0">
              <a:ln>
                <a:noFill/>
              </a:ln>
              <a:solidFill>
                <a:schemeClr val="accent2"/>
              </a:solidFill>
              <a:effectLst/>
              <a:latin typeface="Comic Sans MS" pitchFamily="66" charset="0"/>
            </a:endParaRPr>
          </a:p>
        </p:txBody>
      </p:sp>
      <p:sp>
        <p:nvSpPr>
          <p:cNvPr id="35" name="Right Brace 34"/>
          <p:cNvSpPr/>
          <p:nvPr/>
        </p:nvSpPr>
        <p:spPr bwMode="auto">
          <a:xfrm>
            <a:off x="3657600" y="1828800"/>
            <a:ext cx="457200" cy="838200"/>
          </a:xfrm>
          <a:prstGeom prst="rightBrace">
            <a:avLst/>
          </a:prstGeom>
          <a:noFill/>
          <a:ln w="25400" cap="flat" cmpd="sng" algn="ctr">
            <a:solidFill>
              <a:srgbClr val="00206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smtClean="0">
              <a:ln>
                <a:noFill/>
              </a:ln>
              <a:solidFill>
                <a:schemeClr val="accent2"/>
              </a:solidFill>
              <a:effectLst/>
              <a:latin typeface="Comic Sans MS" pitchFamily="66" charset="0"/>
            </a:endParaRPr>
          </a:p>
        </p:txBody>
      </p:sp>
      <p:sp>
        <p:nvSpPr>
          <p:cNvPr id="36" name="Text Box 36"/>
          <p:cNvSpPr txBox="1">
            <a:spLocks noChangeArrowheads="1"/>
          </p:cNvSpPr>
          <p:nvPr/>
        </p:nvSpPr>
        <p:spPr bwMode="auto">
          <a:xfrm>
            <a:off x="3657600" y="4038600"/>
            <a:ext cx="1371600" cy="369332"/>
          </a:xfrm>
          <a:prstGeom prst="rect">
            <a:avLst/>
          </a:prstGeom>
          <a:noFill/>
          <a:ln w="9525">
            <a:noFill/>
            <a:miter lim="800000"/>
            <a:headEnd/>
            <a:tailEnd/>
          </a:ln>
        </p:spPr>
        <p:txBody>
          <a:bodyPr wrap="square">
            <a:spAutoFit/>
          </a:bodyPr>
          <a:lstStyle/>
          <a:p>
            <a:pPr marL="190500" indent="-190500" eaLnBrk="0" hangingPunct="0"/>
            <a:r>
              <a:rPr lang="en-US" sz="1800" b="0" dirty="0" smtClean="0">
                <a:solidFill>
                  <a:srgbClr val="002060"/>
                </a:solidFill>
              </a:rPr>
              <a:t>Straighten</a:t>
            </a:r>
          </a:p>
        </p:txBody>
      </p:sp>
      <p:sp>
        <p:nvSpPr>
          <p:cNvPr id="37" name="Text Box 36"/>
          <p:cNvSpPr txBox="1">
            <a:spLocks noChangeArrowheads="1"/>
          </p:cNvSpPr>
          <p:nvPr/>
        </p:nvSpPr>
        <p:spPr bwMode="auto">
          <a:xfrm>
            <a:off x="4267200" y="3124200"/>
            <a:ext cx="1295400" cy="369332"/>
          </a:xfrm>
          <a:prstGeom prst="rect">
            <a:avLst/>
          </a:prstGeom>
          <a:noFill/>
          <a:ln w="9525">
            <a:noFill/>
            <a:miter lim="800000"/>
            <a:headEnd/>
            <a:tailEnd/>
          </a:ln>
        </p:spPr>
        <p:txBody>
          <a:bodyPr wrap="square">
            <a:spAutoFit/>
          </a:bodyPr>
          <a:lstStyle/>
          <a:p>
            <a:pPr marL="190500" indent="-190500" eaLnBrk="0" hangingPunct="0"/>
            <a:r>
              <a:rPr lang="en-US" sz="1800" b="0" dirty="0" smtClean="0">
                <a:solidFill>
                  <a:srgbClr val="002060"/>
                </a:solidFill>
              </a:rPr>
              <a:t>Turn</a:t>
            </a:r>
          </a:p>
        </p:txBody>
      </p:sp>
      <p:sp>
        <p:nvSpPr>
          <p:cNvPr id="41" name="Oval 40"/>
          <p:cNvSpPr/>
          <p:nvPr/>
        </p:nvSpPr>
        <p:spPr bwMode="auto">
          <a:xfrm>
            <a:off x="838200" y="2057400"/>
            <a:ext cx="914400" cy="381000"/>
          </a:xfrm>
          <a:prstGeom prst="ellipse">
            <a:avLst/>
          </a:prstGeom>
          <a:noFill/>
          <a:ln w="25400" cap="flat" cmpd="sng" algn="ctr">
            <a:solidFill>
              <a:srgbClr val="C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smtClean="0">
              <a:ln>
                <a:noFill/>
              </a:ln>
              <a:solidFill>
                <a:schemeClr val="accent2"/>
              </a:solidFill>
              <a:effectLst/>
              <a:latin typeface="Comic Sans MS" pitchFamily="66" charset="0"/>
            </a:endParaRPr>
          </a:p>
        </p:txBody>
      </p:sp>
      <p:cxnSp>
        <p:nvCxnSpPr>
          <p:cNvPr id="43" name="Straight Arrow Connector 42"/>
          <p:cNvCxnSpPr>
            <a:stCxn id="47" idx="1"/>
            <a:endCxn id="41" idx="7"/>
          </p:cNvCxnSpPr>
          <p:nvPr/>
        </p:nvCxnSpPr>
        <p:spPr bwMode="auto">
          <a:xfrm flipH="1">
            <a:off x="1618689" y="1571655"/>
            <a:ext cx="3258111" cy="541541"/>
          </a:xfrm>
          <a:prstGeom prst="straightConnector1">
            <a:avLst/>
          </a:prstGeom>
          <a:solidFill>
            <a:srgbClr val="333399"/>
          </a:solidFill>
          <a:ln w="25400" cap="flat" cmpd="sng" algn="ctr">
            <a:solidFill>
              <a:srgbClr val="C00000"/>
            </a:solidFill>
            <a:prstDash val="solid"/>
            <a:round/>
            <a:headEnd type="none" w="med" len="med"/>
            <a:tailEnd type="arrow"/>
          </a:ln>
          <a:effectLst/>
        </p:spPr>
      </p:cxnSp>
      <p:sp>
        <p:nvSpPr>
          <p:cNvPr id="47" name="Text Box 36"/>
          <p:cNvSpPr txBox="1">
            <a:spLocks noChangeArrowheads="1"/>
          </p:cNvSpPr>
          <p:nvPr/>
        </p:nvSpPr>
        <p:spPr bwMode="auto">
          <a:xfrm>
            <a:off x="4876800" y="1371600"/>
            <a:ext cx="3505200" cy="400110"/>
          </a:xfrm>
          <a:prstGeom prst="rect">
            <a:avLst/>
          </a:prstGeom>
          <a:noFill/>
          <a:ln w="9525">
            <a:noFill/>
            <a:miter lim="800000"/>
            <a:headEnd/>
            <a:tailEnd/>
          </a:ln>
        </p:spPr>
        <p:txBody>
          <a:bodyPr wrap="square">
            <a:spAutoFit/>
          </a:bodyPr>
          <a:lstStyle/>
          <a:p>
            <a:pPr marL="190500" indent="-190500" eaLnBrk="0" hangingPunct="0"/>
            <a:r>
              <a:rPr lang="en-US" sz="2000" b="0" dirty="0" smtClean="0">
                <a:solidFill>
                  <a:srgbClr val="C00000"/>
                </a:solidFill>
              </a:rPr>
              <a:t>When to start turning?</a:t>
            </a:r>
          </a:p>
        </p:txBody>
      </p:sp>
      <p:sp>
        <p:nvSpPr>
          <p:cNvPr id="48" name="Oval 47"/>
          <p:cNvSpPr/>
          <p:nvPr/>
        </p:nvSpPr>
        <p:spPr bwMode="auto">
          <a:xfrm>
            <a:off x="2514600" y="2895600"/>
            <a:ext cx="914400" cy="304800"/>
          </a:xfrm>
          <a:prstGeom prst="ellipse">
            <a:avLst/>
          </a:prstGeom>
          <a:noFill/>
          <a:ln w="25400" cap="flat" cmpd="sng" algn="ctr">
            <a:solidFill>
              <a:srgbClr val="C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smtClean="0">
              <a:ln>
                <a:noFill/>
              </a:ln>
              <a:solidFill>
                <a:schemeClr val="accent2"/>
              </a:solidFill>
              <a:effectLst/>
              <a:latin typeface="Comic Sans MS" pitchFamily="66" charset="0"/>
            </a:endParaRPr>
          </a:p>
        </p:txBody>
      </p:sp>
      <p:cxnSp>
        <p:nvCxnSpPr>
          <p:cNvPr id="49" name="Straight Arrow Connector 48"/>
          <p:cNvCxnSpPr/>
          <p:nvPr/>
        </p:nvCxnSpPr>
        <p:spPr bwMode="auto">
          <a:xfrm flipH="1">
            <a:off x="3352800" y="2895600"/>
            <a:ext cx="1904999" cy="104745"/>
          </a:xfrm>
          <a:prstGeom prst="straightConnector1">
            <a:avLst/>
          </a:prstGeom>
          <a:solidFill>
            <a:srgbClr val="333399"/>
          </a:solidFill>
          <a:ln w="25400" cap="flat" cmpd="sng" algn="ctr">
            <a:solidFill>
              <a:srgbClr val="C00000"/>
            </a:solidFill>
            <a:prstDash val="solid"/>
            <a:round/>
            <a:headEnd type="none" w="med" len="med"/>
            <a:tailEnd type="arrow"/>
          </a:ln>
          <a:effectLst/>
        </p:spPr>
      </p:cxnSp>
      <p:sp>
        <p:nvSpPr>
          <p:cNvPr id="51" name="Text Box 36"/>
          <p:cNvSpPr txBox="1">
            <a:spLocks noChangeArrowheads="1"/>
          </p:cNvSpPr>
          <p:nvPr/>
        </p:nvSpPr>
        <p:spPr bwMode="auto">
          <a:xfrm>
            <a:off x="5257800" y="2667000"/>
            <a:ext cx="3429000" cy="400110"/>
          </a:xfrm>
          <a:prstGeom prst="rect">
            <a:avLst/>
          </a:prstGeom>
          <a:noFill/>
          <a:ln w="9525">
            <a:noFill/>
            <a:miter lim="800000"/>
            <a:headEnd/>
            <a:tailEnd/>
          </a:ln>
        </p:spPr>
        <p:txBody>
          <a:bodyPr wrap="square">
            <a:spAutoFit/>
          </a:bodyPr>
          <a:lstStyle/>
          <a:p>
            <a:pPr marL="190500" indent="-190500" eaLnBrk="0" hangingPunct="0"/>
            <a:r>
              <a:rPr lang="en-US" sz="2000" b="0" dirty="0" smtClean="0">
                <a:solidFill>
                  <a:srgbClr val="C00000"/>
                </a:solidFill>
              </a:rPr>
              <a:t>How much to turn?</a:t>
            </a:r>
          </a:p>
        </p:txBody>
      </p:sp>
      <p:sp>
        <p:nvSpPr>
          <p:cNvPr id="18" name="Slide Number Placeholder 17"/>
          <p:cNvSpPr>
            <a:spLocks noGrp="1"/>
          </p:cNvSpPr>
          <p:nvPr>
            <p:ph type="sldNum" sz="quarter" idx="12"/>
          </p:nvPr>
        </p:nvSpPr>
        <p:spPr>
          <a:xfrm>
            <a:off x="7239000" y="6400800"/>
            <a:ext cx="1905000" cy="457200"/>
          </a:xfrm>
        </p:spPr>
        <p:txBody>
          <a:bodyPr/>
          <a:lstStyle/>
          <a:p>
            <a:pPr>
              <a:defRPr/>
            </a:pPr>
            <a:fld id="{0529A9EF-C723-4E6D-B148-3F65053D62C2}" type="slidenum">
              <a:rPr lang="en-US" b="1" smtClean="0"/>
              <a:pPr>
                <a:defRPr/>
              </a:pPr>
              <a:t>17</a:t>
            </a:fld>
            <a:endParaRPr lang="en-US" b="1" dirty="0"/>
          </a:p>
        </p:txBody>
      </p:sp>
    </p:spTree>
    <p:extLst>
      <p:ext uri="{BB962C8B-B14F-4D97-AF65-F5344CB8AC3E}">
        <p14:creationId xmlns:p14="http://schemas.microsoft.com/office/powerpoint/2010/main" xmlns="" val="21442110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2"/>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5"/>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4"/>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7"/>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1"/>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6"/>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41"/>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43"/>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47"/>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48"/>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49"/>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5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video>
              <p:cMediaNode vol="80000">
                <p:cTn id="31" fill="hold" display="0">
                  <p:stCondLst>
                    <p:cond delay="indefinite"/>
                  </p:stCondLst>
                </p:cTn>
                <p:tgtEl>
                  <p:spTgt spid="8"/>
                </p:tgtEl>
              </p:cMediaNode>
            </p:video>
          </p:childTnLst>
        </p:cTn>
      </p:par>
    </p:tnLst>
    <p:bldLst>
      <p:bldP spid="31" grpId="0" animBg="1"/>
      <p:bldP spid="32" grpId="0"/>
      <p:bldP spid="34" grpId="0" animBg="1"/>
      <p:bldP spid="35" grpId="0" animBg="1"/>
      <p:bldP spid="36" grpId="0"/>
      <p:bldP spid="37" grpId="0"/>
      <p:bldP spid="41" grpId="0" animBg="1"/>
      <p:bldP spid="47" grpId="0"/>
      <p:bldP spid="48" grpId="0" animBg="1"/>
      <p:bldP spid="51"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2"/>
          <p:cNvSpPr>
            <a:spLocks noGrp="1" noChangeArrowheads="1"/>
          </p:cNvSpPr>
          <p:nvPr>
            <p:ph type="title" idx="4294967295"/>
          </p:nvPr>
        </p:nvSpPr>
        <p:spPr>
          <a:xfrm>
            <a:off x="-129862" y="152400"/>
            <a:ext cx="9296400" cy="762000"/>
          </a:xfrm>
        </p:spPr>
        <p:txBody>
          <a:bodyPr/>
          <a:lstStyle/>
          <a:p>
            <a:r>
              <a:rPr lang="en-US" altLang="ko-KR" sz="2800" dirty="0" err="1" smtClean="0">
                <a:solidFill>
                  <a:srgbClr val="C00000"/>
                </a:solidFill>
                <a:ea typeface="Gulim" pitchFamily="34" charset="-127"/>
              </a:rPr>
              <a:t>Autograder</a:t>
            </a:r>
            <a:r>
              <a:rPr lang="en-US" altLang="ko-KR" sz="2800" dirty="0">
                <a:solidFill>
                  <a:srgbClr val="C00000"/>
                </a:solidFill>
                <a:ea typeface="Gulim" pitchFamily="34" charset="-127"/>
              </a:rPr>
              <a:t>:</a:t>
            </a:r>
            <a:r>
              <a:rPr lang="en-US" altLang="ko-KR" sz="2800" dirty="0" smtClean="0">
                <a:solidFill>
                  <a:srgbClr val="C00000"/>
                </a:solidFill>
                <a:ea typeface="Gulim" pitchFamily="34" charset="-127"/>
              </a:rPr>
              <a:t> Feedback on Programming </a:t>
            </a:r>
            <a:r>
              <a:rPr lang="en-US" altLang="ko-KR" sz="2800" dirty="0" err="1" smtClean="0">
                <a:solidFill>
                  <a:srgbClr val="C00000"/>
                </a:solidFill>
                <a:ea typeface="Gulim" pitchFamily="34" charset="-127"/>
              </a:rPr>
              <a:t>Homeworks</a:t>
            </a:r>
            <a:r>
              <a:rPr lang="en-US" altLang="ko-KR" sz="2800" dirty="0" smtClean="0">
                <a:solidFill>
                  <a:srgbClr val="C00000"/>
                </a:solidFill>
                <a:ea typeface="Gulim" pitchFamily="34" charset="-127"/>
              </a:rPr>
              <a:t/>
            </a:r>
            <a:br>
              <a:rPr lang="en-US" altLang="ko-KR" sz="2800" dirty="0" smtClean="0">
                <a:solidFill>
                  <a:srgbClr val="C00000"/>
                </a:solidFill>
                <a:ea typeface="Gulim" pitchFamily="34" charset="-127"/>
              </a:rPr>
            </a:br>
            <a:r>
              <a:rPr lang="en-US" altLang="ko-KR" sz="2800" dirty="0">
                <a:solidFill>
                  <a:srgbClr val="C00000"/>
                </a:solidFill>
                <a:ea typeface="Gulim" pitchFamily="34" charset="-127"/>
              </a:rPr>
              <a:t>	</a:t>
            </a:r>
            <a:r>
              <a:rPr lang="en-US" altLang="ko-KR" sz="2800" dirty="0" smtClean="0">
                <a:solidFill>
                  <a:srgbClr val="C00000"/>
                </a:solidFill>
                <a:ea typeface="Gulim" pitchFamily="34" charset="-127"/>
              </a:rPr>
              <a:t>					</a:t>
            </a:r>
            <a:r>
              <a:rPr lang="en-US" altLang="ko-KR" sz="2000" dirty="0" smtClean="0">
                <a:solidFill>
                  <a:srgbClr val="C00000"/>
                </a:solidFill>
                <a:ea typeface="Gulim" pitchFamily="34" charset="-127"/>
              </a:rPr>
              <a:t>Singh et al (PLDI 2013)</a:t>
            </a:r>
            <a:endParaRPr lang="en-US" altLang="ko-KR" sz="2800" dirty="0" smtClean="0">
              <a:solidFill>
                <a:srgbClr val="C00000"/>
              </a:solidFill>
              <a:ea typeface="Gulim" pitchFamily="34" charset="-127"/>
            </a:endParaRPr>
          </a:p>
        </p:txBody>
      </p:sp>
      <p:pic>
        <p:nvPicPr>
          <p:cNvPr id="4" name="Picture 3"/>
          <p:cNvPicPr>
            <a:picLocks noChangeAspect="1"/>
          </p:cNvPicPr>
          <p:nvPr/>
        </p:nvPicPr>
        <p:blipFill>
          <a:blip r:embed="rId2" cstate="print"/>
          <a:stretch>
            <a:fillRect/>
          </a:stretch>
        </p:blipFill>
        <p:spPr>
          <a:xfrm>
            <a:off x="0" y="1066800"/>
            <a:ext cx="4827114" cy="2667000"/>
          </a:xfrm>
          <a:prstGeom prst="rect">
            <a:avLst/>
          </a:prstGeom>
        </p:spPr>
      </p:pic>
      <p:pic>
        <p:nvPicPr>
          <p:cNvPr id="5" name="Picture 4"/>
          <p:cNvPicPr>
            <a:picLocks noChangeAspect="1"/>
          </p:cNvPicPr>
          <p:nvPr/>
        </p:nvPicPr>
        <p:blipFill>
          <a:blip r:embed="rId3" cstate="print"/>
          <a:stretch>
            <a:fillRect/>
          </a:stretch>
        </p:blipFill>
        <p:spPr>
          <a:xfrm>
            <a:off x="3556680" y="3810000"/>
            <a:ext cx="5587320" cy="2649733"/>
          </a:xfrm>
          <a:prstGeom prst="rect">
            <a:avLst/>
          </a:prstGeom>
        </p:spPr>
      </p:pic>
      <p:sp>
        <p:nvSpPr>
          <p:cNvPr id="6" name="TextBox 5"/>
          <p:cNvSpPr txBox="1"/>
          <p:nvPr/>
        </p:nvSpPr>
        <p:spPr>
          <a:xfrm>
            <a:off x="5105400" y="1524000"/>
            <a:ext cx="3852201" cy="1015663"/>
          </a:xfrm>
          <a:prstGeom prst="rect">
            <a:avLst/>
          </a:prstGeom>
          <a:noFill/>
        </p:spPr>
        <p:txBody>
          <a:bodyPr wrap="square" rtlCol="0">
            <a:spAutoFit/>
          </a:bodyPr>
          <a:lstStyle/>
          <a:p>
            <a:r>
              <a:rPr lang="en-US" sz="2000" b="0" dirty="0" smtClean="0">
                <a:solidFill>
                  <a:srgbClr val="336600"/>
                </a:solidFill>
                <a:cs typeface="Segoe UI Light" panose="020B0502040204020203" pitchFamily="34" charset="0"/>
              </a:rPr>
              <a:t>Student Solution P</a:t>
            </a:r>
          </a:p>
          <a:p>
            <a:r>
              <a:rPr lang="en-US" sz="2000" b="0" dirty="0" smtClean="0">
                <a:solidFill>
                  <a:srgbClr val="336600"/>
                </a:solidFill>
                <a:cs typeface="Segoe UI Light" panose="020B0502040204020203" pitchFamily="34" charset="0"/>
              </a:rPr>
              <a:t>+ Reference Solution R</a:t>
            </a:r>
          </a:p>
          <a:p>
            <a:r>
              <a:rPr lang="en-US" sz="2000" b="0" dirty="0" smtClean="0">
                <a:solidFill>
                  <a:srgbClr val="336600"/>
                </a:solidFill>
                <a:cs typeface="Segoe UI Light" panose="020B0502040204020203" pitchFamily="34" charset="0"/>
              </a:rPr>
              <a:t>+ Error Model</a:t>
            </a:r>
            <a:endParaRPr lang="en-US" sz="2000" b="0" dirty="0">
              <a:solidFill>
                <a:srgbClr val="336600"/>
              </a:solidFill>
              <a:cs typeface="Segoe UI Light" panose="020B0502040204020203" pitchFamily="34" charset="0"/>
            </a:endParaRPr>
          </a:p>
        </p:txBody>
      </p:sp>
      <p:sp>
        <p:nvSpPr>
          <p:cNvPr id="7" name="Down Arrow 6"/>
          <p:cNvSpPr/>
          <p:nvPr/>
        </p:nvSpPr>
        <p:spPr bwMode="auto">
          <a:xfrm>
            <a:off x="5943600" y="2895600"/>
            <a:ext cx="457200" cy="685800"/>
          </a:xfrm>
          <a:prstGeom prst="downArrow">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smtClean="0">
              <a:ln>
                <a:noFill/>
              </a:ln>
              <a:solidFill>
                <a:schemeClr val="accent2"/>
              </a:solidFill>
              <a:effectLst/>
              <a:latin typeface="Comic Sans MS" pitchFamily="66" charset="0"/>
            </a:endParaRPr>
          </a:p>
        </p:txBody>
      </p:sp>
      <p:sp>
        <p:nvSpPr>
          <p:cNvPr id="8" name="Slide Number Placeholder 17"/>
          <p:cNvSpPr>
            <a:spLocks noGrp="1"/>
          </p:cNvSpPr>
          <p:nvPr>
            <p:ph type="sldNum" sz="quarter" idx="12"/>
          </p:nvPr>
        </p:nvSpPr>
        <p:spPr>
          <a:xfrm>
            <a:off x="7239000" y="6400800"/>
            <a:ext cx="1905000" cy="457200"/>
          </a:xfrm>
        </p:spPr>
        <p:txBody>
          <a:bodyPr/>
          <a:lstStyle/>
          <a:p>
            <a:pPr>
              <a:defRPr/>
            </a:pPr>
            <a:fld id="{0529A9EF-C723-4E6D-B148-3F65053D62C2}" type="slidenum">
              <a:rPr lang="en-US" b="1" smtClean="0"/>
              <a:pPr>
                <a:defRPr/>
              </a:pPr>
              <a:t>18</a:t>
            </a:fld>
            <a:endParaRPr lang="en-US" b="1" dirty="0"/>
          </a:p>
        </p:txBody>
      </p:sp>
      <p:sp>
        <p:nvSpPr>
          <p:cNvPr id="9" name="TextBox 8"/>
          <p:cNvSpPr txBox="1"/>
          <p:nvPr/>
        </p:nvSpPr>
        <p:spPr>
          <a:xfrm>
            <a:off x="99777" y="5171978"/>
            <a:ext cx="3664074" cy="707886"/>
          </a:xfrm>
          <a:prstGeom prst="rect">
            <a:avLst/>
          </a:prstGeom>
          <a:solidFill>
            <a:srgbClr val="FFFFCC"/>
          </a:solidFill>
          <a:ln w="28575" cmpd="sng">
            <a:solidFill>
              <a:srgbClr val="008000"/>
            </a:solidFill>
          </a:ln>
        </p:spPr>
        <p:txBody>
          <a:bodyPr wrap="square" rtlCol="0">
            <a:spAutoFit/>
          </a:bodyPr>
          <a:lstStyle/>
          <a:p>
            <a:r>
              <a:rPr lang="en-US" sz="2000" b="0" dirty="0" smtClean="0">
                <a:solidFill>
                  <a:srgbClr val="C00000"/>
                </a:solidFill>
              </a:rPr>
              <a:t>Find min no of edits to P so as to make it equivalent to R</a:t>
            </a:r>
          </a:p>
        </p:txBody>
      </p:sp>
    </p:spTree>
    <p:extLst>
      <p:ext uri="{BB962C8B-B14F-4D97-AF65-F5344CB8AC3E}">
        <p14:creationId xmlns:p14="http://schemas.microsoft.com/office/powerpoint/2010/main" xmlns="" val="33805867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5"/>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animBg="1"/>
      <p:bldP spid="9"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xmlns="" val="1067367787"/>
              </p:ext>
            </p:extLst>
          </p:nvPr>
        </p:nvGraphicFramePr>
        <p:xfrm>
          <a:off x="685800" y="1524000"/>
          <a:ext cx="7060223" cy="1879600"/>
        </p:xfrm>
        <a:graphic>
          <a:graphicData uri="http://schemas.openxmlformats.org/drawingml/2006/table">
            <a:tbl>
              <a:tblPr firstRow="1" bandRow="1">
                <a:tableStyleId>{5C22544A-7EE6-4342-B048-85BDC9FD1C3A}</a:tableStyleId>
              </a:tblPr>
              <a:tblGrid>
                <a:gridCol w="3349869"/>
                <a:gridCol w="3710354"/>
              </a:tblGrid>
              <a:tr h="370840">
                <a:tc>
                  <a:txBody>
                    <a:bodyPr/>
                    <a:lstStyle/>
                    <a:p>
                      <a:r>
                        <a:rPr lang="en-US" sz="2000" baseline="0" dirty="0" smtClean="0">
                          <a:solidFill>
                            <a:srgbClr val="002060"/>
                          </a:solidFill>
                        </a:rPr>
                        <a:t>Input</a:t>
                      </a:r>
                      <a:r>
                        <a:rPr lang="en-US" sz="2000" baseline="0" dirty="0" smtClean="0"/>
                        <a:t> </a:t>
                      </a:r>
                      <a:endParaRPr lang="en-US" sz="2000" baseline="0" dirty="0"/>
                    </a:p>
                  </a:txBody>
                  <a:tcPr/>
                </a:tc>
                <a:tc>
                  <a:txBody>
                    <a:bodyPr/>
                    <a:lstStyle/>
                    <a:p>
                      <a:r>
                        <a:rPr lang="en-US" sz="2000" baseline="0" dirty="0" smtClean="0">
                          <a:solidFill>
                            <a:srgbClr val="002060"/>
                          </a:solidFill>
                        </a:rPr>
                        <a:t>Output</a:t>
                      </a:r>
                      <a:endParaRPr lang="en-US" sz="2000" baseline="0" dirty="0">
                        <a:solidFill>
                          <a:srgbClr val="002060"/>
                        </a:solidFill>
                      </a:endParaRPr>
                    </a:p>
                  </a:txBody>
                  <a:tcPr/>
                </a:tc>
              </a:tr>
              <a:tr h="370840">
                <a:tc>
                  <a:txBody>
                    <a:bodyPr/>
                    <a:lstStyle/>
                    <a:p>
                      <a:r>
                        <a:rPr lang="en-US" sz="1800" b="0" i="0" u="none" strike="noStrike" kern="1200" baseline="0" dirty="0" smtClean="0">
                          <a:solidFill>
                            <a:schemeClr val="dk1"/>
                          </a:solidFill>
                          <a:latin typeface="+mn-lt"/>
                          <a:ea typeface="+mn-ea"/>
                          <a:cs typeface="+mn-cs"/>
                        </a:rPr>
                        <a:t>(425)-706-7709</a:t>
                      </a:r>
                      <a:endParaRPr lang="en-US" sz="1800" baseline="0" dirty="0"/>
                    </a:p>
                  </a:txBody>
                  <a:tcPr/>
                </a:tc>
                <a:tc>
                  <a:txBody>
                    <a:bodyPr/>
                    <a:lstStyle/>
                    <a:p>
                      <a:r>
                        <a:rPr lang="en-US" sz="1800" baseline="0" dirty="0" smtClean="0"/>
                        <a:t>425-706-7709</a:t>
                      </a:r>
                      <a:endParaRPr lang="en-US" sz="1800" baseline="0" dirty="0"/>
                    </a:p>
                  </a:txBody>
                  <a:tcPr/>
                </a:tc>
              </a:tr>
              <a:tr h="370840">
                <a:tc>
                  <a:txBody>
                    <a:bodyPr/>
                    <a:lstStyle/>
                    <a:p>
                      <a:r>
                        <a:rPr lang="en-US" sz="1800" b="0" i="0" u="none" strike="noStrike" kern="1200" baseline="0" dirty="0" smtClean="0">
                          <a:solidFill>
                            <a:schemeClr val="dk1"/>
                          </a:solidFill>
                          <a:latin typeface="+mn-lt"/>
                          <a:ea typeface="+mn-ea"/>
                          <a:cs typeface="+mn-cs"/>
                        </a:rPr>
                        <a:t>510.220.5586</a:t>
                      </a:r>
                      <a:endParaRPr lang="en-US" sz="1800" baseline="0" dirty="0"/>
                    </a:p>
                  </a:txBody>
                  <a:tcPr/>
                </a:tc>
                <a:tc>
                  <a:txBody>
                    <a:bodyPr/>
                    <a:lstStyle/>
                    <a:p>
                      <a:r>
                        <a:rPr lang="en-US" sz="1800" baseline="0" dirty="0" smtClean="0"/>
                        <a:t>510-220-5586</a:t>
                      </a:r>
                      <a:endParaRPr lang="en-US" sz="1800" baseline="0" dirty="0"/>
                    </a:p>
                  </a:txBody>
                  <a:tcPr/>
                </a:tc>
              </a:tr>
              <a:tr h="370840">
                <a:tc>
                  <a:txBody>
                    <a:bodyPr/>
                    <a:lstStyle/>
                    <a:p>
                      <a:r>
                        <a:rPr lang="en-US" sz="1800" b="0" i="0" u="none" strike="noStrike" kern="1200" baseline="0" dirty="0" smtClean="0">
                          <a:solidFill>
                            <a:schemeClr val="dk1"/>
                          </a:solidFill>
                          <a:latin typeface="+mn-lt"/>
                          <a:ea typeface="+mn-ea"/>
                          <a:cs typeface="+mn-cs"/>
                        </a:rPr>
                        <a:t>1 425 235 7654</a:t>
                      </a:r>
                      <a:endParaRPr lang="en-US" sz="1800" baseline="0" dirty="0"/>
                    </a:p>
                  </a:txBody>
                  <a:tcPr/>
                </a:tc>
                <a:tc>
                  <a:txBody>
                    <a:bodyPr/>
                    <a:lstStyle/>
                    <a:p>
                      <a:r>
                        <a:rPr lang="en-US" sz="1800" baseline="0" dirty="0" smtClean="0"/>
                        <a:t>425-235-7654</a:t>
                      </a:r>
                      <a:endParaRPr lang="en-US" sz="1800" baseline="0"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b="0" i="0" u="none" strike="noStrike" kern="1200" baseline="0" dirty="0" smtClean="0">
                          <a:solidFill>
                            <a:schemeClr val="dk1"/>
                          </a:solidFill>
                          <a:latin typeface="+mn-lt"/>
                          <a:ea typeface="+mn-ea"/>
                          <a:cs typeface="+mn-cs"/>
                        </a:rPr>
                        <a:t>425 745-8139</a:t>
                      </a:r>
                      <a:endParaRPr lang="en-US" sz="1800" baseline="0" dirty="0" smtClean="0"/>
                    </a:p>
                  </a:txBody>
                  <a:tcPr/>
                </a:tc>
                <a:tc>
                  <a:txBody>
                    <a:bodyPr/>
                    <a:lstStyle/>
                    <a:p>
                      <a:r>
                        <a:rPr lang="en-US" sz="1800" baseline="0" dirty="0" smtClean="0"/>
                        <a:t>425-745-8139</a:t>
                      </a:r>
                      <a:endParaRPr lang="en-US" sz="1800" baseline="0" dirty="0"/>
                    </a:p>
                  </a:txBody>
                  <a:tcPr/>
                </a:tc>
              </a:tr>
            </a:tbl>
          </a:graphicData>
        </a:graphic>
      </p:graphicFrame>
      <p:sp>
        <p:nvSpPr>
          <p:cNvPr id="27650" name="Rectangle 2"/>
          <p:cNvSpPr>
            <a:spLocks noGrp="1" noChangeArrowheads="1"/>
          </p:cNvSpPr>
          <p:nvPr>
            <p:ph type="title" idx="4294967295"/>
          </p:nvPr>
        </p:nvSpPr>
        <p:spPr>
          <a:xfrm>
            <a:off x="-38100" y="152400"/>
            <a:ext cx="8763000" cy="838200"/>
          </a:xfrm>
        </p:spPr>
        <p:txBody>
          <a:bodyPr/>
          <a:lstStyle/>
          <a:p>
            <a:r>
              <a:rPr lang="en-US" sz="2800" dirty="0" err="1" smtClean="0">
                <a:solidFill>
                  <a:srgbClr val="C00000"/>
                </a:solidFill>
              </a:rPr>
              <a:t>FlashFill</a:t>
            </a:r>
            <a:r>
              <a:rPr lang="en-US" sz="2800" dirty="0" smtClean="0">
                <a:solidFill>
                  <a:srgbClr val="C00000"/>
                </a:solidFill>
              </a:rPr>
              <a:t>: Programming by Examples</a:t>
            </a:r>
            <a:br>
              <a:rPr lang="en-US" sz="2800" dirty="0" smtClean="0">
                <a:solidFill>
                  <a:srgbClr val="C00000"/>
                </a:solidFill>
              </a:rPr>
            </a:br>
            <a:r>
              <a:rPr lang="en-US" sz="2800" dirty="0" smtClean="0">
                <a:solidFill>
                  <a:srgbClr val="C00000"/>
                </a:solidFill>
              </a:rPr>
              <a:t>					</a:t>
            </a:r>
            <a:r>
              <a:rPr lang="en-US" sz="1600" dirty="0" smtClean="0">
                <a:solidFill>
                  <a:srgbClr val="C00000"/>
                </a:solidFill>
              </a:rPr>
              <a:t>Ref: </a:t>
            </a:r>
            <a:r>
              <a:rPr lang="en-US" sz="1600" dirty="0" err="1" smtClean="0">
                <a:solidFill>
                  <a:srgbClr val="C00000"/>
                </a:solidFill>
              </a:rPr>
              <a:t>Gulwani</a:t>
            </a:r>
            <a:r>
              <a:rPr lang="en-US" sz="1600" dirty="0" smtClean="0">
                <a:solidFill>
                  <a:srgbClr val="C00000"/>
                </a:solidFill>
              </a:rPr>
              <a:t> (POPL 2011)</a:t>
            </a:r>
          </a:p>
        </p:txBody>
      </p:sp>
      <p:sp>
        <p:nvSpPr>
          <p:cNvPr id="27662" name="Text Box 36"/>
          <p:cNvSpPr txBox="1">
            <a:spLocks noChangeArrowheads="1"/>
          </p:cNvSpPr>
          <p:nvPr/>
        </p:nvSpPr>
        <p:spPr bwMode="auto">
          <a:xfrm>
            <a:off x="762000" y="3962400"/>
            <a:ext cx="7162800" cy="1231106"/>
          </a:xfrm>
          <a:prstGeom prst="rect">
            <a:avLst/>
          </a:prstGeom>
          <a:noFill/>
          <a:ln w="9525">
            <a:noFill/>
            <a:miter lim="800000"/>
            <a:headEnd/>
            <a:tailEnd/>
          </a:ln>
        </p:spPr>
        <p:txBody>
          <a:bodyPr wrap="square">
            <a:spAutoFit/>
          </a:bodyPr>
          <a:lstStyle/>
          <a:p>
            <a:pPr marL="457200" indent="-457200" eaLnBrk="0" hangingPunct="0">
              <a:buBlip>
                <a:blip r:embed="rId3"/>
              </a:buBlip>
            </a:pPr>
            <a:r>
              <a:rPr lang="en-US" sz="1800" b="0" dirty="0" smtClean="0">
                <a:solidFill>
                  <a:srgbClr val="002060"/>
                </a:solidFill>
              </a:rPr>
              <a:t>Infers desired Excel macro program</a:t>
            </a:r>
          </a:p>
          <a:p>
            <a:pPr marL="457200" indent="-457200" eaLnBrk="0" hangingPunct="0">
              <a:buBlip>
                <a:blip r:embed="rId3"/>
              </a:buBlip>
            </a:pPr>
            <a:r>
              <a:rPr lang="en-US" sz="1800" b="0" dirty="0" smtClean="0">
                <a:solidFill>
                  <a:srgbClr val="002060"/>
                </a:solidFill>
              </a:rPr>
              <a:t>Iterative: user gives examples and corrections</a:t>
            </a:r>
          </a:p>
          <a:p>
            <a:pPr marL="457200" indent="-457200" eaLnBrk="0" hangingPunct="0">
              <a:buBlip>
                <a:blip r:embed="rId3"/>
              </a:buBlip>
            </a:pPr>
            <a:r>
              <a:rPr lang="en-US" sz="1800" b="0" dirty="0" smtClean="0">
                <a:solidFill>
                  <a:srgbClr val="002060"/>
                </a:solidFill>
              </a:rPr>
              <a:t>Being incorporated in next version of Microsoft Excel</a:t>
            </a:r>
          </a:p>
          <a:p>
            <a:pPr marL="914400" lvl="1" indent="-457200" eaLnBrk="0" hangingPunct="0"/>
            <a:r>
              <a:rPr lang="en-US" sz="2000" b="0" dirty="0" smtClean="0"/>
              <a:t>					</a:t>
            </a:r>
            <a:endParaRPr lang="en-US" sz="2000" b="0" dirty="0" smtClean="0">
              <a:solidFill>
                <a:srgbClr val="C00000"/>
              </a:solidFill>
            </a:endParaRPr>
          </a:p>
        </p:txBody>
      </p:sp>
      <p:sp>
        <p:nvSpPr>
          <p:cNvPr id="6" name="Slide Number Placeholder 17"/>
          <p:cNvSpPr>
            <a:spLocks noGrp="1"/>
          </p:cNvSpPr>
          <p:nvPr>
            <p:ph type="sldNum" sz="quarter" idx="12"/>
          </p:nvPr>
        </p:nvSpPr>
        <p:spPr>
          <a:xfrm>
            <a:off x="7239000" y="6400800"/>
            <a:ext cx="1905000" cy="457200"/>
          </a:xfrm>
        </p:spPr>
        <p:txBody>
          <a:bodyPr/>
          <a:lstStyle/>
          <a:p>
            <a:pPr>
              <a:defRPr/>
            </a:pPr>
            <a:fld id="{0529A9EF-C723-4E6D-B148-3F65053D62C2}" type="slidenum">
              <a:rPr lang="en-US" b="1" smtClean="0"/>
              <a:pPr>
                <a:defRPr/>
              </a:pPr>
              <a:t>19</a:t>
            </a:fld>
            <a:endParaRPr lang="en-US" b="1" dirty="0"/>
          </a:p>
        </p:txBody>
      </p:sp>
    </p:spTree>
    <p:extLst>
      <p:ext uri="{BB962C8B-B14F-4D97-AF65-F5344CB8AC3E}">
        <p14:creationId xmlns:p14="http://schemas.microsoft.com/office/powerpoint/2010/main" xmlns="" val="43147076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533400" y="152400"/>
            <a:ext cx="7772400" cy="1143000"/>
          </a:xfrm>
        </p:spPr>
        <p:txBody>
          <a:bodyPr/>
          <a:lstStyle/>
          <a:p>
            <a:r>
              <a:rPr lang="en-US" sz="2800" dirty="0" smtClean="0">
                <a:solidFill>
                  <a:srgbClr val="C00000"/>
                </a:solidFill>
              </a:rPr>
              <a:t>Program Verification</a:t>
            </a:r>
            <a:endParaRPr lang="en-US" sz="3200" dirty="0" smtClean="0">
              <a:solidFill>
                <a:srgbClr val="C00000"/>
              </a:solidFill>
            </a:endParaRPr>
          </a:p>
        </p:txBody>
      </p:sp>
      <p:sp>
        <p:nvSpPr>
          <p:cNvPr id="5123" name="Rectangle 3"/>
          <p:cNvSpPr>
            <a:spLocks noGrp="1" noChangeArrowheads="1"/>
          </p:cNvSpPr>
          <p:nvPr>
            <p:ph type="body" idx="1"/>
          </p:nvPr>
        </p:nvSpPr>
        <p:spPr>
          <a:xfrm>
            <a:off x="457200" y="1600200"/>
            <a:ext cx="8686800" cy="4953000"/>
          </a:xfrm>
        </p:spPr>
        <p:txBody>
          <a:bodyPr/>
          <a:lstStyle/>
          <a:p>
            <a:pPr marL="0" indent="0">
              <a:lnSpc>
                <a:spcPct val="90000"/>
              </a:lnSpc>
              <a:buNone/>
            </a:pPr>
            <a:endParaRPr lang="en-US" sz="2000" dirty="0">
              <a:solidFill>
                <a:srgbClr val="003300"/>
              </a:solidFill>
            </a:endParaRPr>
          </a:p>
          <a:p>
            <a:pPr>
              <a:lnSpc>
                <a:spcPct val="90000"/>
              </a:lnSpc>
              <a:buFont typeface="Wingdings" pitchFamily="2" charset="2"/>
              <a:buChar char="q"/>
            </a:pPr>
            <a:r>
              <a:rPr lang="en-US" sz="2000" dirty="0" smtClean="0">
                <a:solidFill>
                  <a:srgbClr val="003300"/>
                </a:solidFill>
              </a:rPr>
              <a:t>Does a program P meet its specification </a:t>
            </a:r>
            <a:r>
              <a:rPr lang="en-US" sz="2000" dirty="0">
                <a:solidFill>
                  <a:srgbClr val="003300"/>
                </a:solidFill>
                <a:latin typeface="Symbol" pitchFamily="18" charset="2"/>
              </a:rPr>
              <a:t>j</a:t>
            </a:r>
            <a:r>
              <a:rPr lang="en-US" sz="2000" dirty="0" smtClean="0">
                <a:solidFill>
                  <a:srgbClr val="003300"/>
                </a:solidFill>
              </a:rPr>
              <a:t> ?</a:t>
            </a:r>
          </a:p>
          <a:p>
            <a:pPr>
              <a:lnSpc>
                <a:spcPct val="90000"/>
              </a:lnSpc>
              <a:buFont typeface="Wingdings" pitchFamily="2" charset="2"/>
              <a:buChar char="q"/>
            </a:pPr>
            <a:endParaRPr lang="en-US" sz="2000" dirty="0" smtClean="0">
              <a:solidFill>
                <a:srgbClr val="003300"/>
              </a:solidFill>
            </a:endParaRPr>
          </a:p>
          <a:p>
            <a:pPr>
              <a:lnSpc>
                <a:spcPct val="90000"/>
              </a:lnSpc>
              <a:buFont typeface="Wingdings" pitchFamily="2" charset="2"/>
              <a:buChar char="q"/>
            </a:pPr>
            <a:r>
              <a:rPr lang="en-US" sz="2000" dirty="0" smtClean="0">
                <a:solidFill>
                  <a:srgbClr val="003300"/>
                </a:solidFill>
              </a:rPr>
              <a:t>Historical roots: Hoare logic for formalizing correctness of structured programs (late 1960s)</a:t>
            </a:r>
          </a:p>
          <a:p>
            <a:pPr>
              <a:lnSpc>
                <a:spcPct val="90000"/>
              </a:lnSpc>
              <a:buFont typeface="Wingdings" pitchFamily="2" charset="2"/>
              <a:buChar char="q"/>
            </a:pPr>
            <a:endParaRPr lang="en-US" sz="2000" dirty="0" smtClean="0">
              <a:solidFill>
                <a:srgbClr val="003300"/>
              </a:solidFill>
            </a:endParaRPr>
          </a:p>
          <a:p>
            <a:pPr>
              <a:lnSpc>
                <a:spcPct val="90000"/>
              </a:lnSpc>
              <a:buFont typeface="Wingdings" pitchFamily="2" charset="2"/>
              <a:buChar char="q"/>
            </a:pPr>
            <a:r>
              <a:rPr lang="en-US" sz="2000" dirty="0" smtClean="0">
                <a:solidFill>
                  <a:srgbClr val="003300"/>
                </a:solidFill>
              </a:rPr>
              <a:t>Early examples: sorting, graph algorithms</a:t>
            </a:r>
          </a:p>
          <a:p>
            <a:pPr lvl="1">
              <a:lnSpc>
                <a:spcPct val="90000"/>
              </a:lnSpc>
              <a:buFont typeface="Wingdings" pitchFamily="2" charset="2"/>
              <a:buNone/>
            </a:pPr>
            <a:endParaRPr lang="en-US" sz="2000" dirty="0" smtClean="0">
              <a:solidFill>
                <a:srgbClr val="003300"/>
              </a:solidFill>
            </a:endParaRPr>
          </a:p>
          <a:p>
            <a:pPr>
              <a:lnSpc>
                <a:spcPct val="90000"/>
              </a:lnSpc>
              <a:buFont typeface="Wingdings" pitchFamily="2" charset="2"/>
              <a:buChar char="q"/>
            </a:pPr>
            <a:r>
              <a:rPr lang="en-US" sz="2000" dirty="0" smtClean="0">
                <a:solidFill>
                  <a:srgbClr val="003300"/>
                </a:solidFill>
              </a:rPr>
              <a:t>Provides calculus for pre/post conditions of structured programs</a:t>
            </a:r>
          </a:p>
        </p:txBody>
      </p:sp>
      <p:sp>
        <p:nvSpPr>
          <p:cNvPr id="4" name="Slide Number Placeholder 17"/>
          <p:cNvSpPr>
            <a:spLocks noGrp="1"/>
          </p:cNvSpPr>
          <p:nvPr>
            <p:ph type="sldNum" sz="quarter" idx="12"/>
          </p:nvPr>
        </p:nvSpPr>
        <p:spPr>
          <a:xfrm>
            <a:off x="7239000" y="6400800"/>
            <a:ext cx="1905000" cy="457200"/>
          </a:xfrm>
        </p:spPr>
        <p:txBody>
          <a:bodyPr/>
          <a:lstStyle/>
          <a:p>
            <a:pPr>
              <a:defRPr/>
            </a:pPr>
            <a:fld id="{0529A9EF-C723-4E6D-B148-3F65053D62C2}" type="slidenum">
              <a:rPr lang="en-US" b="1" smtClean="0"/>
              <a:pPr>
                <a:defRPr/>
              </a:pPr>
              <a:t>2</a:t>
            </a:fld>
            <a:endParaRPr lang="en-US" b="1" dirty="0"/>
          </a:p>
        </p:txBody>
      </p:sp>
    </p:spTree>
    <p:extLst>
      <p:ext uri="{BB962C8B-B14F-4D97-AF65-F5344CB8AC3E}">
        <p14:creationId xmlns:p14="http://schemas.microsoft.com/office/powerpoint/2010/main" xmlns="" val="339295020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533400" y="152400"/>
            <a:ext cx="7772400" cy="1143000"/>
          </a:xfrm>
        </p:spPr>
        <p:txBody>
          <a:bodyPr/>
          <a:lstStyle/>
          <a:p>
            <a:r>
              <a:rPr lang="en-US" sz="2800" dirty="0" smtClean="0">
                <a:solidFill>
                  <a:srgbClr val="C00000"/>
                </a:solidFill>
              </a:rPr>
              <a:t>Syntax-Guided Program Synthesis</a:t>
            </a:r>
            <a:endParaRPr lang="en-US" sz="3200" dirty="0" smtClean="0">
              <a:solidFill>
                <a:srgbClr val="C00000"/>
              </a:solidFill>
            </a:endParaRPr>
          </a:p>
        </p:txBody>
      </p:sp>
      <p:sp>
        <p:nvSpPr>
          <p:cNvPr id="5123" name="Rectangle 3"/>
          <p:cNvSpPr>
            <a:spLocks noGrp="1" noChangeArrowheads="1"/>
          </p:cNvSpPr>
          <p:nvPr>
            <p:ph type="body" idx="1"/>
          </p:nvPr>
        </p:nvSpPr>
        <p:spPr>
          <a:xfrm>
            <a:off x="152400" y="1600200"/>
            <a:ext cx="8991600" cy="4953000"/>
          </a:xfrm>
        </p:spPr>
        <p:txBody>
          <a:bodyPr/>
          <a:lstStyle/>
          <a:p>
            <a:pPr>
              <a:lnSpc>
                <a:spcPct val="90000"/>
              </a:lnSpc>
              <a:buFont typeface="Wingdings" pitchFamily="2" charset="2"/>
              <a:buChar char="q"/>
            </a:pPr>
            <a:r>
              <a:rPr lang="en-US" sz="2000" dirty="0" smtClean="0">
                <a:solidFill>
                  <a:srgbClr val="003300"/>
                </a:solidFill>
              </a:rPr>
              <a:t>Core computational problem: Find a program P such that</a:t>
            </a:r>
          </a:p>
          <a:p>
            <a:pPr marL="0" indent="0">
              <a:lnSpc>
                <a:spcPct val="90000"/>
              </a:lnSpc>
              <a:buNone/>
            </a:pPr>
            <a:r>
              <a:rPr lang="en-US" sz="2000" dirty="0">
                <a:solidFill>
                  <a:srgbClr val="003300"/>
                </a:solidFill>
              </a:rPr>
              <a:t>	</a:t>
            </a:r>
            <a:r>
              <a:rPr lang="en-US" sz="2000" dirty="0" smtClean="0">
                <a:solidFill>
                  <a:srgbClr val="003300"/>
                </a:solidFill>
              </a:rPr>
              <a:t>1. P is in a set E of programs (syntactic constraint)</a:t>
            </a:r>
          </a:p>
          <a:p>
            <a:pPr marL="0" indent="0">
              <a:lnSpc>
                <a:spcPct val="90000"/>
              </a:lnSpc>
              <a:buNone/>
            </a:pPr>
            <a:r>
              <a:rPr lang="en-US" sz="2000" dirty="0">
                <a:solidFill>
                  <a:srgbClr val="003300"/>
                </a:solidFill>
              </a:rPr>
              <a:t>	</a:t>
            </a:r>
            <a:r>
              <a:rPr lang="en-US" sz="2000" dirty="0" smtClean="0">
                <a:solidFill>
                  <a:srgbClr val="003300"/>
                </a:solidFill>
              </a:rPr>
              <a:t>2. P satisfies spec </a:t>
            </a:r>
            <a:r>
              <a:rPr lang="en-US" sz="2000" dirty="0" smtClean="0">
                <a:solidFill>
                  <a:srgbClr val="003300"/>
                </a:solidFill>
                <a:latin typeface="Symbol" pitchFamily="18" charset="2"/>
              </a:rPr>
              <a:t>j</a:t>
            </a:r>
            <a:r>
              <a:rPr lang="en-US" sz="2000" dirty="0" smtClean="0">
                <a:solidFill>
                  <a:srgbClr val="003300"/>
                </a:solidFill>
              </a:rPr>
              <a:t> (semantic constraint)</a:t>
            </a:r>
          </a:p>
          <a:p>
            <a:pPr>
              <a:lnSpc>
                <a:spcPct val="90000"/>
              </a:lnSpc>
              <a:buFont typeface="Wingdings" pitchFamily="2" charset="2"/>
              <a:buChar char="q"/>
            </a:pPr>
            <a:endParaRPr lang="en-US" sz="2000" dirty="0">
              <a:solidFill>
                <a:srgbClr val="003300"/>
              </a:solidFill>
            </a:endParaRPr>
          </a:p>
          <a:p>
            <a:pPr>
              <a:lnSpc>
                <a:spcPct val="90000"/>
              </a:lnSpc>
              <a:buFont typeface="Wingdings" pitchFamily="2" charset="2"/>
              <a:buChar char="q"/>
            </a:pPr>
            <a:r>
              <a:rPr lang="en-US" sz="2000" dirty="0" smtClean="0">
                <a:solidFill>
                  <a:srgbClr val="003300"/>
                </a:solidFill>
              </a:rPr>
              <a:t>Common theme to many recent efforts</a:t>
            </a:r>
          </a:p>
          <a:p>
            <a:pPr lvl="1">
              <a:lnSpc>
                <a:spcPct val="90000"/>
              </a:lnSpc>
              <a:buBlip>
                <a:blip r:embed="rId2"/>
              </a:buBlip>
            </a:pPr>
            <a:r>
              <a:rPr lang="en-US" sz="2000" dirty="0" smtClean="0">
                <a:solidFill>
                  <a:srgbClr val="002060"/>
                </a:solidFill>
              </a:rPr>
              <a:t>Sketch (</a:t>
            </a:r>
            <a:r>
              <a:rPr lang="en-US" sz="2000" dirty="0" err="1" smtClean="0">
                <a:solidFill>
                  <a:srgbClr val="002060"/>
                </a:solidFill>
              </a:rPr>
              <a:t>Bodik</a:t>
            </a:r>
            <a:r>
              <a:rPr lang="en-US" sz="2000" dirty="0" smtClean="0">
                <a:solidFill>
                  <a:srgbClr val="002060"/>
                </a:solidFill>
              </a:rPr>
              <a:t>, Solar-</a:t>
            </a:r>
            <a:r>
              <a:rPr lang="en-US" sz="2000" dirty="0" err="1" smtClean="0">
                <a:solidFill>
                  <a:srgbClr val="002060"/>
                </a:solidFill>
              </a:rPr>
              <a:t>Lezama</a:t>
            </a:r>
            <a:r>
              <a:rPr lang="en-US" sz="2000" dirty="0" smtClean="0">
                <a:solidFill>
                  <a:srgbClr val="002060"/>
                </a:solidFill>
              </a:rPr>
              <a:t> et al)</a:t>
            </a:r>
          </a:p>
          <a:p>
            <a:pPr lvl="1">
              <a:lnSpc>
                <a:spcPct val="90000"/>
              </a:lnSpc>
              <a:buBlip>
                <a:blip r:embed="rId2"/>
              </a:buBlip>
            </a:pPr>
            <a:r>
              <a:rPr lang="en-US" sz="2000" dirty="0" err="1" smtClean="0">
                <a:solidFill>
                  <a:srgbClr val="002060"/>
                </a:solidFill>
              </a:rPr>
              <a:t>FlashFill</a:t>
            </a:r>
            <a:r>
              <a:rPr lang="en-US" sz="2000" dirty="0">
                <a:solidFill>
                  <a:srgbClr val="002060"/>
                </a:solidFill>
              </a:rPr>
              <a:t> </a:t>
            </a:r>
            <a:r>
              <a:rPr lang="en-US" sz="2000" dirty="0" smtClean="0">
                <a:solidFill>
                  <a:srgbClr val="002060"/>
                </a:solidFill>
              </a:rPr>
              <a:t>(</a:t>
            </a:r>
            <a:r>
              <a:rPr lang="en-US" sz="2000" dirty="0" err="1" smtClean="0">
                <a:solidFill>
                  <a:srgbClr val="002060"/>
                </a:solidFill>
              </a:rPr>
              <a:t>Gulwani</a:t>
            </a:r>
            <a:r>
              <a:rPr lang="en-US" sz="2000" dirty="0" smtClean="0">
                <a:solidFill>
                  <a:srgbClr val="002060"/>
                </a:solidFill>
              </a:rPr>
              <a:t> et al)</a:t>
            </a:r>
          </a:p>
          <a:p>
            <a:pPr lvl="1">
              <a:lnSpc>
                <a:spcPct val="90000"/>
              </a:lnSpc>
              <a:buBlip>
                <a:blip r:embed="rId2"/>
              </a:buBlip>
            </a:pPr>
            <a:r>
              <a:rPr lang="en-US" sz="2000" dirty="0" smtClean="0">
                <a:solidFill>
                  <a:srgbClr val="002060"/>
                </a:solidFill>
              </a:rPr>
              <a:t>Super-optimization</a:t>
            </a:r>
            <a:r>
              <a:rPr lang="en-US" sz="2000" dirty="0">
                <a:solidFill>
                  <a:srgbClr val="002060"/>
                </a:solidFill>
              </a:rPr>
              <a:t> </a:t>
            </a:r>
            <a:r>
              <a:rPr lang="en-US" sz="2000" dirty="0" smtClean="0">
                <a:solidFill>
                  <a:srgbClr val="002060"/>
                </a:solidFill>
              </a:rPr>
              <a:t>(</a:t>
            </a:r>
            <a:r>
              <a:rPr lang="en-US" sz="2000" dirty="0" err="1" smtClean="0">
                <a:solidFill>
                  <a:srgbClr val="002060"/>
                </a:solidFill>
              </a:rPr>
              <a:t>Schkufza</a:t>
            </a:r>
            <a:r>
              <a:rPr lang="en-US" sz="2000" dirty="0" smtClean="0">
                <a:solidFill>
                  <a:srgbClr val="002060"/>
                </a:solidFill>
              </a:rPr>
              <a:t> et al)</a:t>
            </a:r>
          </a:p>
          <a:p>
            <a:pPr lvl="1">
              <a:lnSpc>
                <a:spcPct val="90000"/>
              </a:lnSpc>
              <a:buBlip>
                <a:blip r:embed="rId2"/>
              </a:buBlip>
            </a:pPr>
            <a:r>
              <a:rPr lang="en-US" sz="2000" dirty="0" smtClean="0">
                <a:solidFill>
                  <a:srgbClr val="002060"/>
                </a:solidFill>
              </a:rPr>
              <a:t>Invariant generation (Many recent efforts…)</a:t>
            </a:r>
          </a:p>
          <a:p>
            <a:pPr lvl="1">
              <a:lnSpc>
                <a:spcPct val="90000"/>
              </a:lnSpc>
              <a:buBlip>
                <a:blip r:embed="rId2"/>
              </a:buBlip>
            </a:pPr>
            <a:r>
              <a:rPr lang="en-US" sz="2000" dirty="0" smtClean="0">
                <a:solidFill>
                  <a:srgbClr val="002060"/>
                </a:solidFill>
              </a:rPr>
              <a:t>TRANSIT for protocol synthesis (</a:t>
            </a:r>
            <a:r>
              <a:rPr lang="en-US" sz="2000" dirty="0" err="1" smtClean="0">
                <a:solidFill>
                  <a:srgbClr val="002060"/>
                </a:solidFill>
              </a:rPr>
              <a:t>Udupa</a:t>
            </a:r>
            <a:r>
              <a:rPr lang="en-US" sz="2000" dirty="0" smtClean="0">
                <a:solidFill>
                  <a:srgbClr val="002060"/>
                </a:solidFill>
              </a:rPr>
              <a:t> et al)</a:t>
            </a:r>
          </a:p>
          <a:p>
            <a:pPr lvl="1">
              <a:lnSpc>
                <a:spcPct val="90000"/>
              </a:lnSpc>
              <a:buBlip>
                <a:blip r:embed="rId2"/>
              </a:buBlip>
            </a:pPr>
            <a:r>
              <a:rPr lang="en-US" sz="2000" dirty="0" smtClean="0">
                <a:solidFill>
                  <a:srgbClr val="002060"/>
                </a:solidFill>
              </a:rPr>
              <a:t>Oracle-guided program synthesis (</a:t>
            </a:r>
            <a:r>
              <a:rPr lang="en-US" sz="2000" dirty="0" err="1" smtClean="0">
                <a:solidFill>
                  <a:srgbClr val="002060"/>
                </a:solidFill>
              </a:rPr>
              <a:t>Jha</a:t>
            </a:r>
            <a:r>
              <a:rPr lang="en-US" sz="2000" dirty="0" smtClean="0">
                <a:solidFill>
                  <a:srgbClr val="002060"/>
                </a:solidFill>
              </a:rPr>
              <a:t> et al)</a:t>
            </a:r>
          </a:p>
          <a:p>
            <a:pPr lvl="1">
              <a:lnSpc>
                <a:spcPct val="90000"/>
              </a:lnSpc>
              <a:buBlip>
                <a:blip r:embed="rId2"/>
              </a:buBlip>
            </a:pPr>
            <a:r>
              <a:rPr lang="en-US" sz="2000" dirty="0" smtClean="0">
                <a:solidFill>
                  <a:srgbClr val="002060"/>
                </a:solidFill>
              </a:rPr>
              <a:t>Implicit programming: Scala^Z3 (</a:t>
            </a:r>
            <a:r>
              <a:rPr lang="en-US" sz="2000" dirty="0" err="1" smtClean="0">
                <a:solidFill>
                  <a:srgbClr val="002060"/>
                </a:solidFill>
              </a:rPr>
              <a:t>Kuncak</a:t>
            </a:r>
            <a:r>
              <a:rPr lang="en-US" sz="2000" dirty="0" smtClean="0">
                <a:solidFill>
                  <a:srgbClr val="002060"/>
                </a:solidFill>
              </a:rPr>
              <a:t> et al)</a:t>
            </a:r>
          </a:p>
          <a:p>
            <a:pPr lvl="1">
              <a:lnSpc>
                <a:spcPct val="90000"/>
              </a:lnSpc>
              <a:buBlip>
                <a:blip r:embed="rId2"/>
              </a:buBlip>
            </a:pPr>
            <a:r>
              <a:rPr lang="en-US" sz="2000" dirty="0" smtClean="0">
                <a:solidFill>
                  <a:srgbClr val="002060"/>
                </a:solidFill>
              </a:rPr>
              <a:t>Auto-grader (Singh et al)</a:t>
            </a:r>
          </a:p>
          <a:p>
            <a:pPr marL="457200" lvl="1" indent="0">
              <a:lnSpc>
                <a:spcPct val="90000"/>
              </a:lnSpc>
              <a:buNone/>
            </a:pPr>
            <a:endParaRPr lang="en-US" sz="2000" dirty="0">
              <a:solidFill>
                <a:srgbClr val="002060"/>
              </a:solidFill>
            </a:endParaRPr>
          </a:p>
          <a:p>
            <a:pPr marL="457200" lvl="1" indent="0">
              <a:lnSpc>
                <a:spcPct val="90000"/>
              </a:lnSpc>
              <a:buNone/>
            </a:pPr>
            <a:r>
              <a:rPr lang="en-US" sz="2000" dirty="0" smtClean="0">
                <a:solidFill>
                  <a:srgbClr val="002060"/>
                </a:solidFill>
              </a:rPr>
              <a:t>But no way to share benchmarks and/or compare solutions</a:t>
            </a:r>
          </a:p>
          <a:p>
            <a:pPr marL="457200" lvl="1" indent="0">
              <a:lnSpc>
                <a:spcPct val="90000"/>
              </a:lnSpc>
              <a:buNone/>
            </a:pPr>
            <a:endParaRPr lang="en-US" sz="2000" dirty="0" smtClean="0">
              <a:solidFill>
                <a:srgbClr val="003300"/>
              </a:solidFill>
            </a:endParaRPr>
          </a:p>
          <a:p>
            <a:pPr marL="0" indent="0">
              <a:lnSpc>
                <a:spcPct val="90000"/>
              </a:lnSpc>
              <a:buNone/>
            </a:pPr>
            <a:endParaRPr lang="en-US" sz="2000" dirty="0" smtClean="0">
              <a:solidFill>
                <a:srgbClr val="003300"/>
              </a:solidFill>
            </a:endParaRPr>
          </a:p>
        </p:txBody>
      </p:sp>
      <p:sp>
        <p:nvSpPr>
          <p:cNvPr id="4" name="Slide Number Placeholder 17"/>
          <p:cNvSpPr>
            <a:spLocks noGrp="1"/>
          </p:cNvSpPr>
          <p:nvPr>
            <p:ph type="sldNum" sz="quarter" idx="12"/>
          </p:nvPr>
        </p:nvSpPr>
        <p:spPr>
          <a:xfrm>
            <a:off x="7239000" y="6400800"/>
            <a:ext cx="1905000" cy="457200"/>
          </a:xfrm>
        </p:spPr>
        <p:txBody>
          <a:bodyPr/>
          <a:lstStyle/>
          <a:p>
            <a:pPr>
              <a:defRPr/>
            </a:pPr>
            <a:fld id="{0529A9EF-C723-4E6D-B148-3F65053D62C2}" type="slidenum">
              <a:rPr lang="en-US" b="1" smtClean="0"/>
              <a:pPr>
                <a:defRPr/>
              </a:pPr>
              <a:t>20</a:t>
            </a:fld>
            <a:endParaRPr lang="en-US" b="1" dirty="0"/>
          </a:p>
        </p:txBody>
      </p:sp>
    </p:spTree>
    <p:extLst>
      <p:ext uri="{BB962C8B-B14F-4D97-AF65-F5344CB8AC3E}">
        <p14:creationId xmlns:p14="http://schemas.microsoft.com/office/powerpoint/2010/main" xmlns="" val="125264021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609600" y="228600"/>
            <a:ext cx="7834313" cy="609600"/>
          </a:xfrm>
        </p:spPr>
        <p:txBody>
          <a:bodyPr/>
          <a:lstStyle/>
          <a:p>
            <a:r>
              <a:rPr lang="en-US" sz="2800" dirty="0" smtClean="0">
                <a:solidFill>
                  <a:srgbClr val="C00000"/>
                </a:solidFill>
              </a:rPr>
              <a:t>Syntax-Guided Synthesis (</a:t>
            </a:r>
            <a:r>
              <a:rPr lang="en-US" sz="2800" dirty="0" err="1" smtClean="0">
                <a:solidFill>
                  <a:srgbClr val="C00000"/>
                </a:solidFill>
              </a:rPr>
              <a:t>SyGuS</a:t>
            </a:r>
            <a:r>
              <a:rPr lang="en-US" sz="2800" dirty="0" smtClean="0">
                <a:solidFill>
                  <a:srgbClr val="C00000"/>
                </a:solidFill>
              </a:rPr>
              <a:t>) Problem</a:t>
            </a:r>
          </a:p>
        </p:txBody>
      </p:sp>
      <p:sp>
        <p:nvSpPr>
          <p:cNvPr id="30723" name="Rectangle 3"/>
          <p:cNvSpPr>
            <a:spLocks noGrp="1" noChangeArrowheads="1"/>
          </p:cNvSpPr>
          <p:nvPr>
            <p:ph type="body" idx="1"/>
          </p:nvPr>
        </p:nvSpPr>
        <p:spPr>
          <a:xfrm>
            <a:off x="0" y="1143000"/>
            <a:ext cx="9144000" cy="5715000"/>
          </a:xfrm>
        </p:spPr>
        <p:txBody>
          <a:bodyPr/>
          <a:lstStyle/>
          <a:p>
            <a:pPr>
              <a:lnSpc>
                <a:spcPct val="80000"/>
              </a:lnSpc>
              <a:spcBef>
                <a:spcPct val="35000"/>
              </a:spcBef>
              <a:buClr>
                <a:srgbClr val="006600"/>
              </a:buClr>
              <a:buFont typeface="Wingdings" pitchFamily="2" charset="2"/>
              <a:buChar char="q"/>
            </a:pPr>
            <a:r>
              <a:rPr lang="en-US" altLang="ko-KR" sz="2000" dirty="0" smtClean="0">
                <a:solidFill>
                  <a:srgbClr val="006600"/>
                </a:solidFill>
                <a:ea typeface="Gulim" pitchFamily="34" charset="-127"/>
              </a:rPr>
              <a:t>Fix a background theory T: fixes types and operations</a:t>
            </a:r>
          </a:p>
          <a:p>
            <a:pPr>
              <a:lnSpc>
                <a:spcPct val="80000"/>
              </a:lnSpc>
              <a:spcBef>
                <a:spcPct val="35000"/>
              </a:spcBef>
              <a:buClr>
                <a:srgbClr val="006600"/>
              </a:buClr>
              <a:buFont typeface="Wingdings" pitchFamily="2" charset="2"/>
              <a:buChar char="q"/>
            </a:pPr>
            <a:endParaRPr lang="en-US" altLang="ko-KR" sz="2000" dirty="0">
              <a:solidFill>
                <a:srgbClr val="006600"/>
              </a:solidFill>
              <a:ea typeface="Gulim" pitchFamily="34" charset="-127"/>
            </a:endParaRPr>
          </a:p>
          <a:p>
            <a:pPr>
              <a:lnSpc>
                <a:spcPct val="80000"/>
              </a:lnSpc>
              <a:spcBef>
                <a:spcPct val="35000"/>
              </a:spcBef>
              <a:buClr>
                <a:srgbClr val="006600"/>
              </a:buClr>
              <a:buFont typeface="Wingdings" pitchFamily="2" charset="2"/>
              <a:buChar char="q"/>
            </a:pPr>
            <a:r>
              <a:rPr lang="en-US" altLang="ko-KR" sz="2000" dirty="0">
                <a:solidFill>
                  <a:srgbClr val="006600"/>
                </a:solidFill>
                <a:ea typeface="Gulim" pitchFamily="34" charset="-127"/>
              </a:rPr>
              <a:t>F</a:t>
            </a:r>
            <a:r>
              <a:rPr lang="en-US" altLang="ko-KR" sz="2000" dirty="0" smtClean="0">
                <a:solidFill>
                  <a:srgbClr val="006600"/>
                </a:solidFill>
                <a:ea typeface="Gulim" pitchFamily="34" charset="-127"/>
              </a:rPr>
              <a:t>unction to be synthesized: name f along with its type</a:t>
            </a:r>
          </a:p>
          <a:p>
            <a:pPr lvl="1">
              <a:lnSpc>
                <a:spcPct val="80000"/>
              </a:lnSpc>
              <a:spcBef>
                <a:spcPct val="35000"/>
              </a:spcBef>
              <a:buClr>
                <a:srgbClr val="006600"/>
              </a:buClr>
              <a:buBlip>
                <a:blip r:embed="rId3"/>
              </a:buBlip>
            </a:pPr>
            <a:r>
              <a:rPr lang="en-US" altLang="ko-KR" sz="2000" i="1" dirty="0" smtClean="0">
                <a:solidFill>
                  <a:srgbClr val="002060"/>
                </a:solidFill>
                <a:ea typeface="Gulim" pitchFamily="34" charset="-127"/>
              </a:rPr>
              <a:t>	</a:t>
            </a:r>
            <a:r>
              <a:rPr lang="en-US" altLang="ko-KR" sz="2000" dirty="0" smtClean="0">
                <a:solidFill>
                  <a:srgbClr val="002060"/>
                </a:solidFill>
                <a:ea typeface="Gulim" pitchFamily="34" charset="-127"/>
              </a:rPr>
              <a:t>General case: multiple functions to be synthesized</a:t>
            </a:r>
          </a:p>
          <a:p>
            <a:pPr>
              <a:lnSpc>
                <a:spcPct val="80000"/>
              </a:lnSpc>
              <a:spcBef>
                <a:spcPct val="35000"/>
              </a:spcBef>
              <a:buClr>
                <a:srgbClr val="006600"/>
              </a:buClr>
              <a:buNone/>
            </a:pPr>
            <a:endParaRPr lang="en-US" altLang="ko-KR" sz="2400" i="1" dirty="0" smtClean="0">
              <a:ea typeface="Gulim" pitchFamily="34" charset="-127"/>
            </a:endParaRPr>
          </a:p>
          <a:p>
            <a:pPr>
              <a:lnSpc>
                <a:spcPct val="80000"/>
              </a:lnSpc>
              <a:spcBef>
                <a:spcPct val="35000"/>
              </a:spcBef>
              <a:buClr>
                <a:srgbClr val="006600"/>
              </a:buClr>
              <a:buFont typeface="Wingdings" pitchFamily="2" charset="2"/>
              <a:buChar char="q"/>
            </a:pPr>
            <a:r>
              <a:rPr lang="en-US" altLang="ko-KR" sz="2000" dirty="0" smtClean="0">
                <a:solidFill>
                  <a:srgbClr val="006600"/>
                </a:solidFill>
                <a:ea typeface="Gulim" pitchFamily="34" charset="-127"/>
              </a:rPr>
              <a:t>Inputs to </a:t>
            </a:r>
            <a:r>
              <a:rPr lang="en-US" altLang="ko-KR" sz="2000" dirty="0" err="1" smtClean="0">
                <a:solidFill>
                  <a:srgbClr val="006600"/>
                </a:solidFill>
                <a:ea typeface="Gulim" pitchFamily="34" charset="-127"/>
              </a:rPr>
              <a:t>SyGuS</a:t>
            </a:r>
            <a:r>
              <a:rPr lang="en-US" altLang="ko-KR" sz="2000" dirty="0" smtClean="0">
                <a:solidFill>
                  <a:srgbClr val="006600"/>
                </a:solidFill>
                <a:ea typeface="Gulim" pitchFamily="34" charset="-127"/>
              </a:rPr>
              <a:t> problem:</a:t>
            </a:r>
          </a:p>
          <a:p>
            <a:pPr lvl="1">
              <a:lnSpc>
                <a:spcPct val="80000"/>
              </a:lnSpc>
              <a:spcBef>
                <a:spcPct val="35000"/>
              </a:spcBef>
              <a:buClr>
                <a:srgbClr val="006600"/>
              </a:buClr>
              <a:buBlip>
                <a:blip r:embed="rId3"/>
              </a:buBlip>
            </a:pPr>
            <a:r>
              <a:rPr lang="en-US" altLang="ko-KR" sz="2000" dirty="0" smtClean="0">
                <a:solidFill>
                  <a:srgbClr val="002060"/>
                </a:solidFill>
                <a:ea typeface="Gulim" pitchFamily="34" charset="-127"/>
              </a:rPr>
              <a:t>Specification </a:t>
            </a:r>
            <a:r>
              <a:rPr lang="en-US" altLang="ko-KR" sz="2000" dirty="0" smtClean="0">
                <a:solidFill>
                  <a:srgbClr val="002060"/>
                </a:solidFill>
                <a:latin typeface="Symbol" pitchFamily="18" charset="2"/>
                <a:ea typeface="Gulim" pitchFamily="34" charset="-127"/>
              </a:rPr>
              <a:t>j</a:t>
            </a:r>
            <a:r>
              <a:rPr lang="en-US" altLang="ko-KR" sz="2000" dirty="0" smtClean="0">
                <a:solidFill>
                  <a:srgbClr val="002060"/>
                </a:solidFill>
                <a:ea typeface="Gulim" pitchFamily="34" charset="-127"/>
              </a:rPr>
              <a:t> </a:t>
            </a:r>
          </a:p>
          <a:p>
            <a:pPr marL="457200" lvl="1" indent="0">
              <a:lnSpc>
                <a:spcPct val="80000"/>
              </a:lnSpc>
              <a:spcBef>
                <a:spcPct val="35000"/>
              </a:spcBef>
              <a:buClr>
                <a:srgbClr val="006600"/>
              </a:buClr>
              <a:buNone/>
            </a:pPr>
            <a:r>
              <a:rPr lang="en-US" altLang="ko-KR" sz="2000" dirty="0">
                <a:solidFill>
                  <a:srgbClr val="002060"/>
                </a:solidFill>
                <a:ea typeface="Gulim" pitchFamily="34" charset="-127"/>
              </a:rPr>
              <a:t>	</a:t>
            </a:r>
            <a:r>
              <a:rPr lang="en-US" altLang="ko-KR" sz="2000" dirty="0" smtClean="0">
                <a:solidFill>
                  <a:srgbClr val="002060"/>
                </a:solidFill>
                <a:ea typeface="Gulim" pitchFamily="34" charset="-127"/>
              </a:rPr>
              <a:t>Typed formula using symbols in T +  symbol f </a:t>
            </a:r>
          </a:p>
          <a:p>
            <a:pPr lvl="1">
              <a:lnSpc>
                <a:spcPct val="80000"/>
              </a:lnSpc>
              <a:spcBef>
                <a:spcPct val="35000"/>
              </a:spcBef>
              <a:buClr>
                <a:srgbClr val="006600"/>
              </a:buClr>
              <a:buBlip>
                <a:blip r:embed="rId3"/>
              </a:buBlip>
            </a:pPr>
            <a:r>
              <a:rPr lang="en-US" altLang="ko-KR" sz="2000" dirty="0">
                <a:solidFill>
                  <a:srgbClr val="002060"/>
                </a:solidFill>
                <a:ea typeface="Gulim" pitchFamily="34" charset="-127"/>
              </a:rPr>
              <a:t>S</a:t>
            </a:r>
            <a:r>
              <a:rPr lang="en-US" altLang="ko-KR" sz="2000" dirty="0" smtClean="0">
                <a:solidFill>
                  <a:srgbClr val="002060"/>
                </a:solidFill>
                <a:ea typeface="Gulim" pitchFamily="34" charset="-127"/>
              </a:rPr>
              <a:t>et E of expressions given by a context-free grammar</a:t>
            </a:r>
          </a:p>
          <a:p>
            <a:pPr marL="457200" lvl="1" indent="0">
              <a:lnSpc>
                <a:spcPct val="80000"/>
              </a:lnSpc>
              <a:spcBef>
                <a:spcPct val="35000"/>
              </a:spcBef>
              <a:buClr>
                <a:srgbClr val="006600"/>
              </a:buClr>
              <a:buNone/>
            </a:pPr>
            <a:r>
              <a:rPr lang="en-US" altLang="ko-KR" sz="2000" dirty="0">
                <a:solidFill>
                  <a:srgbClr val="002060"/>
                </a:solidFill>
                <a:ea typeface="Gulim" pitchFamily="34" charset="-127"/>
              </a:rPr>
              <a:t>	</a:t>
            </a:r>
            <a:r>
              <a:rPr lang="en-US" altLang="ko-KR" sz="2000" dirty="0" smtClean="0">
                <a:solidFill>
                  <a:srgbClr val="002060"/>
                </a:solidFill>
                <a:ea typeface="Gulim" pitchFamily="34" charset="-127"/>
              </a:rPr>
              <a:t>Set of candidate expressions that use symbols in T</a:t>
            </a:r>
          </a:p>
          <a:p>
            <a:pPr>
              <a:lnSpc>
                <a:spcPct val="80000"/>
              </a:lnSpc>
              <a:spcBef>
                <a:spcPct val="35000"/>
              </a:spcBef>
              <a:buClr>
                <a:srgbClr val="006600"/>
              </a:buClr>
              <a:buFont typeface="Wingdings" pitchFamily="2" charset="2"/>
              <a:buChar char="q"/>
            </a:pPr>
            <a:endParaRPr lang="en-US" altLang="ko-KR" sz="2400" dirty="0">
              <a:solidFill>
                <a:srgbClr val="006600"/>
              </a:solidFill>
              <a:ea typeface="Gulim" pitchFamily="34" charset="-127"/>
            </a:endParaRPr>
          </a:p>
          <a:p>
            <a:pPr>
              <a:lnSpc>
                <a:spcPct val="80000"/>
              </a:lnSpc>
              <a:spcBef>
                <a:spcPct val="35000"/>
              </a:spcBef>
              <a:buClr>
                <a:srgbClr val="006600"/>
              </a:buClr>
              <a:buFont typeface="Wingdings" pitchFamily="2" charset="2"/>
              <a:buChar char="q"/>
            </a:pPr>
            <a:r>
              <a:rPr lang="en-US" altLang="ko-KR" sz="2000" dirty="0" smtClean="0">
                <a:solidFill>
                  <a:srgbClr val="006600"/>
                </a:solidFill>
                <a:ea typeface="Gulim" pitchFamily="34" charset="-127"/>
              </a:rPr>
              <a:t>Computational problem: </a:t>
            </a:r>
          </a:p>
          <a:p>
            <a:pPr marL="0" indent="0">
              <a:lnSpc>
                <a:spcPct val="80000"/>
              </a:lnSpc>
              <a:spcBef>
                <a:spcPct val="35000"/>
              </a:spcBef>
              <a:buClr>
                <a:srgbClr val="006600"/>
              </a:buClr>
              <a:buNone/>
            </a:pPr>
            <a:r>
              <a:rPr lang="en-US" altLang="ko-KR" sz="2000" dirty="0">
                <a:solidFill>
                  <a:srgbClr val="006600"/>
                </a:solidFill>
                <a:ea typeface="Gulim" pitchFamily="34" charset="-127"/>
              </a:rPr>
              <a:t>	</a:t>
            </a:r>
            <a:r>
              <a:rPr lang="en-US" altLang="ko-KR" sz="2000" dirty="0" smtClean="0">
                <a:solidFill>
                  <a:srgbClr val="006600"/>
                </a:solidFill>
                <a:ea typeface="Gulim" pitchFamily="34" charset="-127"/>
              </a:rPr>
              <a:t>Output e in E such that </a:t>
            </a:r>
            <a:r>
              <a:rPr lang="en-US" altLang="ko-KR" sz="2000" dirty="0" smtClean="0">
                <a:solidFill>
                  <a:srgbClr val="006600"/>
                </a:solidFill>
                <a:latin typeface="Symbol" pitchFamily="18" charset="2"/>
                <a:ea typeface="Gulim" pitchFamily="34" charset="-127"/>
              </a:rPr>
              <a:t>j</a:t>
            </a:r>
            <a:r>
              <a:rPr lang="en-US" altLang="ko-KR" sz="2000" dirty="0" smtClean="0">
                <a:solidFill>
                  <a:srgbClr val="006600"/>
                </a:solidFill>
                <a:ea typeface="Gulim" pitchFamily="34" charset="-127"/>
              </a:rPr>
              <a:t>[f/e] is valid (in theory T)</a:t>
            </a:r>
          </a:p>
          <a:p>
            <a:pPr>
              <a:lnSpc>
                <a:spcPct val="80000"/>
              </a:lnSpc>
              <a:spcBef>
                <a:spcPct val="35000"/>
              </a:spcBef>
              <a:buClr>
                <a:srgbClr val="006600"/>
              </a:buClr>
              <a:buFont typeface="Wingdings" pitchFamily="2" charset="2"/>
              <a:buChar char="q"/>
            </a:pPr>
            <a:endParaRPr lang="en-US" altLang="ko-KR" sz="1600" dirty="0" smtClean="0">
              <a:solidFill>
                <a:srgbClr val="006600"/>
              </a:solidFill>
              <a:latin typeface="Symbol" pitchFamily="18" charset="2"/>
              <a:ea typeface="Gulim" pitchFamily="34" charset="-127"/>
            </a:endParaRPr>
          </a:p>
          <a:p>
            <a:pPr lvl="1">
              <a:lnSpc>
                <a:spcPct val="80000"/>
              </a:lnSpc>
              <a:spcBef>
                <a:spcPct val="35000"/>
              </a:spcBef>
              <a:buClr>
                <a:srgbClr val="C3CDC6"/>
              </a:buClr>
              <a:buFont typeface="Wingdings" pitchFamily="2" charset="2"/>
              <a:buNone/>
            </a:pPr>
            <a:endParaRPr lang="en-US" sz="2000" dirty="0" smtClean="0"/>
          </a:p>
        </p:txBody>
      </p:sp>
      <p:sp>
        <p:nvSpPr>
          <p:cNvPr id="4" name="Slide Number Placeholder 17"/>
          <p:cNvSpPr>
            <a:spLocks noGrp="1"/>
          </p:cNvSpPr>
          <p:nvPr>
            <p:ph type="sldNum" sz="quarter" idx="12"/>
          </p:nvPr>
        </p:nvSpPr>
        <p:spPr>
          <a:xfrm>
            <a:off x="7239000" y="6400800"/>
            <a:ext cx="1905000" cy="457200"/>
          </a:xfrm>
        </p:spPr>
        <p:txBody>
          <a:bodyPr/>
          <a:lstStyle/>
          <a:p>
            <a:pPr>
              <a:defRPr/>
            </a:pPr>
            <a:fld id="{0529A9EF-C723-4E6D-B148-3F65053D62C2}" type="slidenum">
              <a:rPr lang="en-US" b="1" smtClean="0"/>
              <a:pPr>
                <a:defRPr/>
              </a:pPr>
              <a:t>21</a:t>
            </a:fld>
            <a:endParaRPr lang="en-US" b="1" dirty="0"/>
          </a:p>
        </p:txBody>
      </p:sp>
    </p:spTree>
    <p:extLst>
      <p:ext uri="{BB962C8B-B14F-4D97-AF65-F5344CB8AC3E}">
        <p14:creationId xmlns:p14="http://schemas.microsoft.com/office/powerpoint/2010/main" xmlns="" val="25449481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072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072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072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0723">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0723">
                                            <p:txEl>
                                              <p:pRg st="6" end="6"/>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0723">
                                            <p:txEl>
                                              <p:pRg st="7" end="7"/>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0723">
                                            <p:txEl>
                                              <p:pRg st="8" end="8"/>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0723">
                                            <p:txEl>
                                              <p:pRg st="9" end="9"/>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30723">
                                            <p:txEl>
                                              <p:pRg st="11" end="11"/>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30723">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23"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609600" y="228600"/>
            <a:ext cx="7834313" cy="609600"/>
          </a:xfrm>
        </p:spPr>
        <p:txBody>
          <a:bodyPr/>
          <a:lstStyle/>
          <a:p>
            <a:r>
              <a:rPr lang="en-US" sz="2800" dirty="0" err="1" smtClean="0">
                <a:solidFill>
                  <a:srgbClr val="C00000"/>
                </a:solidFill>
              </a:rPr>
              <a:t>SyGuS</a:t>
            </a:r>
            <a:r>
              <a:rPr lang="en-US" sz="2800" dirty="0" smtClean="0">
                <a:solidFill>
                  <a:srgbClr val="C00000"/>
                </a:solidFill>
              </a:rPr>
              <a:t> Example</a:t>
            </a:r>
          </a:p>
        </p:txBody>
      </p:sp>
      <p:sp>
        <p:nvSpPr>
          <p:cNvPr id="30723" name="Rectangle 3"/>
          <p:cNvSpPr>
            <a:spLocks noGrp="1" noChangeArrowheads="1"/>
          </p:cNvSpPr>
          <p:nvPr>
            <p:ph type="body" idx="1"/>
          </p:nvPr>
        </p:nvSpPr>
        <p:spPr>
          <a:xfrm>
            <a:off x="0" y="1143000"/>
            <a:ext cx="9144000" cy="5715000"/>
          </a:xfrm>
        </p:spPr>
        <p:txBody>
          <a:bodyPr/>
          <a:lstStyle/>
          <a:p>
            <a:pPr>
              <a:lnSpc>
                <a:spcPct val="80000"/>
              </a:lnSpc>
              <a:spcBef>
                <a:spcPct val="35000"/>
              </a:spcBef>
              <a:buClr>
                <a:srgbClr val="006600"/>
              </a:buClr>
              <a:buFont typeface="Wingdings" pitchFamily="2" charset="2"/>
              <a:buChar char="q"/>
            </a:pPr>
            <a:r>
              <a:rPr lang="en-US" altLang="ko-KR" sz="2000" dirty="0" smtClean="0">
                <a:solidFill>
                  <a:srgbClr val="006600"/>
                </a:solidFill>
                <a:ea typeface="Gulim" pitchFamily="34" charset="-127"/>
              </a:rPr>
              <a:t>Theory QF-LIA</a:t>
            </a:r>
          </a:p>
          <a:p>
            <a:pPr marL="0" indent="0">
              <a:lnSpc>
                <a:spcPct val="80000"/>
              </a:lnSpc>
              <a:spcBef>
                <a:spcPct val="35000"/>
              </a:spcBef>
              <a:buClr>
                <a:srgbClr val="006600"/>
              </a:buClr>
              <a:buNone/>
            </a:pPr>
            <a:r>
              <a:rPr lang="en-US" altLang="ko-KR" sz="2000" dirty="0">
                <a:solidFill>
                  <a:srgbClr val="006600"/>
                </a:solidFill>
                <a:ea typeface="Gulim" pitchFamily="34" charset="-127"/>
              </a:rPr>
              <a:t>	</a:t>
            </a:r>
            <a:r>
              <a:rPr lang="en-US" altLang="ko-KR" sz="2000" dirty="0" smtClean="0">
                <a:solidFill>
                  <a:srgbClr val="006600"/>
                </a:solidFill>
                <a:ea typeface="Gulim" pitchFamily="34" charset="-127"/>
              </a:rPr>
              <a:t>Types: Integers and Booleans</a:t>
            </a:r>
          </a:p>
          <a:p>
            <a:pPr marL="0" indent="0">
              <a:lnSpc>
                <a:spcPct val="80000"/>
              </a:lnSpc>
              <a:spcBef>
                <a:spcPct val="35000"/>
              </a:spcBef>
              <a:buClr>
                <a:srgbClr val="006600"/>
              </a:buClr>
              <a:buNone/>
            </a:pPr>
            <a:r>
              <a:rPr lang="en-US" altLang="ko-KR" sz="2000" dirty="0">
                <a:solidFill>
                  <a:srgbClr val="006600"/>
                </a:solidFill>
                <a:ea typeface="Gulim" pitchFamily="34" charset="-127"/>
              </a:rPr>
              <a:t>	</a:t>
            </a:r>
            <a:r>
              <a:rPr lang="en-US" altLang="ko-KR" sz="2000" dirty="0" smtClean="0">
                <a:solidFill>
                  <a:srgbClr val="006600"/>
                </a:solidFill>
                <a:ea typeface="Gulim" pitchFamily="34" charset="-127"/>
              </a:rPr>
              <a:t>Logical connectives, Conditionals, and Linear arithmetic</a:t>
            </a:r>
          </a:p>
          <a:p>
            <a:pPr marL="0" indent="0">
              <a:lnSpc>
                <a:spcPct val="80000"/>
              </a:lnSpc>
              <a:spcBef>
                <a:spcPct val="35000"/>
              </a:spcBef>
              <a:buClr>
                <a:srgbClr val="006600"/>
              </a:buClr>
              <a:buNone/>
            </a:pPr>
            <a:r>
              <a:rPr lang="en-US" altLang="ko-KR" sz="2000" dirty="0">
                <a:solidFill>
                  <a:srgbClr val="006600"/>
                </a:solidFill>
                <a:ea typeface="Gulim" pitchFamily="34" charset="-127"/>
              </a:rPr>
              <a:t>	</a:t>
            </a:r>
            <a:r>
              <a:rPr lang="en-US" altLang="ko-KR" sz="2000" dirty="0" smtClean="0">
                <a:solidFill>
                  <a:srgbClr val="006600"/>
                </a:solidFill>
                <a:ea typeface="Gulim" pitchFamily="34" charset="-127"/>
              </a:rPr>
              <a:t>Quantifier-free formulas</a:t>
            </a:r>
            <a:endParaRPr lang="en-US" altLang="ko-KR" sz="2000" dirty="0">
              <a:solidFill>
                <a:srgbClr val="006600"/>
              </a:solidFill>
              <a:ea typeface="Gulim" pitchFamily="34" charset="-127"/>
            </a:endParaRPr>
          </a:p>
          <a:p>
            <a:pPr marL="0" indent="0">
              <a:lnSpc>
                <a:spcPct val="80000"/>
              </a:lnSpc>
              <a:spcBef>
                <a:spcPct val="35000"/>
              </a:spcBef>
              <a:buClr>
                <a:srgbClr val="006600"/>
              </a:buClr>
              <a:buNone/>
            </a:pPr>
            <a:endParaRPr lang="en-US" altLang="ko-KR" sz="2400" dirty="0">
              <a:solidFill>
                <a:srgbClr val="006600"/>
              </a:solidFill>
              <a:ea typeface="Gulim" pitchFamily="34" charset="-127"/>
            </a:endParaRPr>
          </a:p>
          <a:p>
            <a:pPr>
              <a:lnSpc>
                <a:spcPct val="80000"/>
              </a:lnSpc>
              <a:spcBef>
                <a:spcPct val="35000"/>
              </a:spcBef>
              <a:buClr>
                <a:srgbClr val="006600"/>
              </a:buClr>
              <a:buFont typeface="Wingdings" pitchFamily="2" charset="2"/>
              <a:buChar char="q"/>
            </a:pPr>
            <a:r>
              <a:rPr lang="en-US" altLang="ko-KR" sz="2000" dirty="0" smtClean="0">
                <a:solidFill>
                  <a:srgbClr val="006600"/>
                </a:solidFill>
                <a:ea typeface="Gulim" pitchFamily="34" charset="-127"/>
              </a:rPr>
              <a:t>Function to be synthesized  f (</a:t>
            </a:r>
            <a:r>
              <a:rPr lang="en-US" altLang="ko-KR" sz="2000" dirty="0" err="1" smtClean="0">
                <a:solidFill>
                  <a:srgbClr val="006600"/>
                </a:solidFill>
                <a:ea typeface="Gulim" pitchFamily="34" charset="-127"/>
              </a:rPr>
              <a:t>int</a:t>
            </a:r>
            <a:r>
              <a:rPr lang="en-US" altLang="ko-KR" sz="2000" dirty="0" smtClean="0">
                <a:solidFill>
                  <a:srgbClr val="006600"/>
                </a:solidFill>
                <a:ea typeface="Gulim" pitchFamily="34" charset="-127"/>
              </a:rPr>
              <a:t> x, </a:t>
            </a:r>
            <a:r>
              <a:rPr lang="en-US" altLang="ko-KR" sz="2000" dirty="0" err="1" smtClean="0">
                <a:solidFill>
                  <a:srgbClr val="006600"/>
                </a:solidFill>
                <a:ea typeface="Gulim" pitchFamily="34" charset="-127"/>
              </a:rPr>
              <a:t>int</a:t>
            </a:r>
            <a:r>
              <a:rPr lang="en-US" altLang="ko-KR" sz="2000" dirty="0" smtClean="0">
                <a:solidFill>
                  <a:srgbClr val="006600"/>
                </a:solidFill>
                <a:ea typeface="Gulim" pitchFamily="34" charset="-127"/>
              </a:rPr>
              <a:t> y) :</a:t>
            </a:r>
            <a:r>
              <a:rPr lang="en-US" altLang="ko-KR" sz="2000" dirty="0" smtClean="0">
                <a:solidFill>
                  <a:srgbClr val="006600"/>
                </a:solidFill>
                <a:ea typeface="Gulim" pitchFamily="34" charset="-127"/>
                <a:sym typeface="Wingdings" pitchFamily="2" charset="2"/>
              </a:rPr>
              <a:t> </a:t>
            </a:r>
            <a:r>
              <a:rPr lang="en-US" altLang="ko-KR" sz="2000" dirty="0" err="1" smtClean="0">
                <a:solidFill>
                  <a:srgbClr val="006600"/>
                </a:solidFill>
                <a:ea typeface="Gulim" pitchFamily="34" charset="-127"/>
                <a:sym typeface="Wingdings" pitchFamily="2" charset="2"/>
              </a:rPr>
              <a:t>int</a:t>
            </a:r>
            <a:endParaRPr lang="en-US" altLang="ko-KR" sz="2000" dirty="0" smtClean="0">
              <a:solidFill>
                <a:srgbClr val="006600"/>
              </a:solidFill>
              <a:ea typeface="Gulim" pitchFamily="34" charset="-127"/>
              <a:sym typeface="Wingdings" pitchFamily="2" charset="2"/>
            </a:endParaRPr>
          </a:p>
          <a:p>
            <a:pPr>
              <a:lnSpc>
                <a:spcPct val="80000"/>
              </a:lnSpc>
              <a:spcBef>
                <a:spcPct val="35000"/>
              </a:spcBef>
              <a:buClr>
                <a:srgbClr val="006600"/>
              </a:buClr>
              <a:buFont typeface="Wingdings" pitchFamily="2" charset="2"/>
              <a:buChar char="q"/>
            </a:pPr>
            <a:endParaRPr lang="en-US" altLang="ko-KR" sz="2000" dirty="0">
              <a:solidFill>
                <a:srgbClr val="006600"/>
              </a:solidFill>
              <a:ea typeface="Gulim" pitchFamily="34" charset="-127"/>
              <a:sym typeface="Wingdings" pitchFamily="2" charset="2"/>
            </a:endParaRPr>
          </a:p>
          <a:p>
            <a:pPr>
              <a:lnSpc>
                <a:spcPct val="80000"/>
              </a:lnSpc>
              <a:spcBef>
                <a:spcPct val="35000"/>
              </a:spcBef>
              <a:buClr>
                <a:srgbClr val="006600"/>
              </a:buClr>
              <a:buFont typeface="Wingdings" pitchFamily="2" charset="2"/>
              <a:buChar char="q"/>
            </a:pPr>
            <a:r>
              <a:rPr lang="en-US" altLang="ko-KR" sz="2000" dirty="0" smtClean="0">
                <a:solidFill>
                  <a:srgbClr val="006600"/>
                </a:solidFill>
                <a:ea typeface="Gulim" pitchFamily="34" charset="-127"/>
                <a:sym typeface="Wingdings" pitchFamily="2" charset="2"/>
              </a:rPr>
              <a:t>Specification: </a:t>
            </a:r>
            <a:r>
              <a:rPr lang="en-US" altLang="ko-KR" sz="2000" dirty="0" smtClean="0">
                <a:solidFill>
                  <a:srgbClr val="336600"/>
                </a:solidFill>
                <a:ea typeface="Gulim" pitchFamily="34" charset="-127"/>
                <a:sym typeface="Wingdings" pitchFamily="2" charset="2"/>
              </a:rPr>
              <a:t>(x </a:t>
            </a:r>
            <a:r>
              <a:rPr lang="cs-CZ" sz="2000" dirty="0">
                <a:solidFill>
                  <a:srgbClr val="336600"/>
                </a:solidFill>
              </a:rPr>
              <a:t>≤ </a:t>
            </a:r>
            <a:r>
              <a:rPr lang="en-US" altLang="ko-KR" sz="2000" dirty="0" smtClean="0">
                <a:solidFill>
                  <a:srgbClr val="336600"/>
                </a:solidFill>
                <a:ea typeface="Gulim" pitchFamily="34" charset="-127"/>
                <a:sym typeface="Wingdings" pitchFamily="2" charset="2"/>
              </a:rPr>
              <a:t>f(</a:t>
            </a:r>
            <a:r>
              <a:rPr lang="en-US" altLang="ko-KR" sz="2000" dirty="0" err="1" smtClean="0">
                <a:solidFill>
                  <a:srgbClr val="336600"/>
                </a:solidFill>
                <a:ea typeface="Gulim" pitchFamily="34" charset="-127"/>
                <a:sym typeface="Wingdings" pitchFamily="2" charset="2"/>
              </a:rPr>
              <a:t>x,y</a:t>
            </a:r>
            <a:r>
              <a:rPr lang="en-US" altLang="ko-KR" sz="2000" dirty="0" smtClean="0">
                <a:solidFill>
                  <a:srgbClr val="336600"/>
                </a:solidFill>
                <a:ea typeface="Gulim" pitchFamily="34" charset="-127"/>
                <a:sym typeface="Wingdings" pitchFamily="2" charset="2"/>
              </a:rPr>
              <a:t>)) &amp; (y </a:t>
            </a:r>
            <a:r>
              <a:rPr lang="cs-CZ" sz="2000" dirty="0">
                <a:solidFill>
                  <a:srgbClr val="336600"/>
                </a:solidFill>
              </a:rPr>
              <a:t>≤ </a:t>
            </a:r>
            <a:r>
              <a:rPr lang="en-US" altLang="ko-KR" sz="2000" dirty="0" smtClean="0">
                <a:solidFill>
                  <a:srgbClr val="336600"/>
                </a:solidFill>
                <a:ea typeface="Gulim" pitchFamily="34" charset="-127"/>
                <a:sym typeface="Wingdings" pitchFamily="2" charset="2"/>
              </a:rPr>
              <a:t>f(</a:t>
            </a:r>
            <a:r>
              <a:rPr lang="en-US" altLang="ko-KR" sz="2000" dirty="0" err="1" smtClean="0">
                <a:solidFill>
                  <a:srgbClr val="336600"/>
                </a:solidFill>
                <a:ea typeface="Gulim" pitchFamily="34" charset="-127"/>
                <a:sym typeface="Wingdings" pitchFamily="2" charset="2"/>
              </a:rPr>
              <a:t>x,y</a:t>
            </a:r>
            <a:r>
              <a:rPr lang="en-US" altLang="ko-KR" sz="2000" dirty="0" smtClean="0">
                <a:solidFill>
                  <a:srgbClr val="336600"/>
                </a:solidFill>
                <a:ea typeface="Gulim" pitchFamily="34" charset="-127"/>
                <a:sym typeface="Wingdings" pitchFamily="2" charset="2"/>
              </a:rPr>
              <a:t>)) &amp; (f(</a:t>
            </a:r>
            <a:r>
              <a:rPr lang="en-US" altLang="ko-KR" sz="2000" dirty="0" err="1" smtClean="0">
                <a:solidFill>
                  <a:srgbClr val="336600"/>
                </a:solidFill>
                <a:ea typeface="Gulim" pitchFamily="34" charset="-127"/>
                <a:sym typeface="Wingdings" pitchFamily="2" charset="2"/>
              </a:rPr>
              <a:t>x,y</a:t>
            </a:r>
            <a:r>
              <a:rPr lang="en-US" altLang="ko-KR" sz="2000" dirty="0" smtClean="0">
                <a:solidFill>
                  <a:srgbClr val="336600"/>
                </a:solidFill>
                <a:ea typeface="Gulim" pitchFamily="34" charset="-127"/>
                <a:sym typeface="Wingdings" pitchFamily="2" charset="2"/>
              </a:rPr>
              <a:t>) =x | f(</a:t>
            </a:r>
            <a:r>
              <a:rPr lang="en-US" altLang="ko-KR" sz="2000" dirty="0" err="1" smtClean="0">
                <a:solidFill>
                  <a:srgbClr val="336600"/>
                </a:solidFill>
                <a:ea typeface="Gulim" pitchFamily="34" charset="-127"/>
                <a:sym typeface="Wingdings" pitchFamily="2" charset="2"/>
              </a:rPr>
              <a:t>x,y</a:t>
            </a:r>
            <a:r>
              <a:rPr lang="en-US" altLang="ko-KR" sz="2000" dirty="0" smtClean="0">
                <a:solidFill>
                  <a:srgbClr val="336600"/>
                </a:solidFill>
                <a:ea typeface="Gulim" pitchFamily="34" charset="-127"/>
                <a:sym typeface="Wingdings" pitchFamily="2" charset="2"/>
              </a:rPr>
              <a:t>)=y)</a:t>
            </a:r>
          </a:p>
          <a:p>
            <a:pPr>
              <a:lnSpc>
                <a:spcPct val="80000"/>
              </a:lnSpc>
              <a:spcBef>
                <a:spcPct val="35000"/>
              </a:spcBef>
              <a:buClr>
                <a:srgbClr val="006600"/>
              </a:buClr>
              <a:buFont typeface="Wingdings" pitchFamily="2" charset="2"/>
              <a:buChar char="q"/>
            </a:pPr>
            <a:endParaRPr lang="en-US" altLang="ko-KR" sz="2000" dirty="0" smtClean="0">
              <a:solidFill>
                <a:srgbClr val="006600"/>
              </a:solidFill>
              <a:ea typeface="Gulim" pitchFamily="34" charset="-127"/>
            </a:endParaRPr>
          </a:p>
          <a:p>
            <a:pPr>
              <a:lnSpc>
                <a:spcPct val="80000"/>
              </a:lnSpc>
              <a:spcBef>
                <a:spcPct val="35000"/>
              </a:spcBef>
              <a:buClr>
                <a:srgbClr val="006600"/>
              </a:buClr>
              <a:buFont typeface="Wingdings" pitchFamily="2" charset="2"/>
              <a:buChar char="q"/>
            </a:pPr>
            <a:r>
              <a:rPr lang="en-US" altLang="ko-KR" sz="2000" dirty="0" smtClean="0">
                <a:solidFill>
                  <a:srgbClr val="006600"/>
                </a:solidFill>
                <a:ea typeface="Gulim" pitchFamily="34" charset="-127"/>
              </a:rPr>
              <a:t>Candidate Implementations: Linear expressions</a:t>
            </a:r>
          </a:p>
          <a:p>
            <a:pPr marL="0" indent="0">
              <a:lnSpc>
                <a:spcPct val="80000"/>
              </a:lnSpc>
              <a:spcBef>
                <a:spcPct val="35000"/>
              </a:spcBef>
              <a:buClr>
                <a:srgbClr val="006600"/>
              </a:buClr>
              <a:buNone/>
            </a:pPr>
            <a:r>
              <a:rPr lang="en-US" altLang="ko-KR" sz="2000" dirty="0">
                <a:solidFill>
                  <a:srgbClr val="006600"/>
                </a:solidFill>
                <a:ea typeface="Gulim" pitchFamily="34" charset="-127"/>
              </a:rPr>
              <a:t>	</a:t>
            </a:r>
            <a:r>
              <a:rPr lang="en-US" altLang="ko-KR" sz="2000" dirty="0" err="1" smtClean="0">
                <a:solidFill>
                  <a:srgbClr val="006600"/>
                </a:solidFill>
                <a:ea typeface="Gulim" pitchFamily="34" charset="-127"/>
              </a:rPr>
              <a:t>LinExp</a:t>
            </a:r>
            <a:r>
              <a:rPr lang="en-US" altLang="ko-KR" sz="2000" dirty="0" smtClean="0">
                <a:solidFill>
                  <a:srgbClr val="006600"/>
                </a:solidFill>
                <a:ea typeface="Gulim" pitchFamily="34" charset="-127"/>
              </a:rPr>
              <a:t> := x | y | </a:t>
            </a:r>
            <a:r>
              <a:rPr lang="en-US" altLang="ko-KR" sz="2000" dirty="0" err="1" smtClean="0">
                <a:solidFill>
                  <a:srgbClr val="006600"/>
                </a:solidFill>
                <a:ea typeface="Gulim" pitchFamily="34" charset="-127"/>
              </a:rPr>
              <a:t>Const</a:t>
            </a:r>
            <a:r>
              <a:rPr lang="en-US" altLang="ko-KR" sz="2000" dirty="0" smtClean="0">
                <a:solidFill>
                  <a:srgbClr val="006600"/>
                </a:solidFill>
                <a:ea typeface="Gulim" pitchFamily="34" charset="-127"/>
              </a:rPr>
              <a:t> | </a:t>
            </a:r>
            <a:r>
              <a:rPr lang="en-US" altLang="ko-KR" sz="2000" dirty="0" err="1" smtClean="0">
                <a:solidFill>
                  <a:srgbClr val="006600"/>
                </a:solidFill>
                <a:ea typeface="Gulim" pitchFamily="34" charset="-127"/>
              </a:rPr>
              <a:t>LinExp</a:t>
            </a:r>
            <a:r>
              <a:rPr lang="en-US" altLang="ko-KR" sz="2000" dirty="0" smtClean="0">
                <a:solidFill>
                  <a:srgbClr val="006600"/>
                </a:solidFill>
                <a:ea typeface="Gulim" pitchFamily="34" charset="-127"/>
              </a:rPr>
              <a:t> + </a:t>
            </a:r>
            <a:r>
              <a:rPr lang="en-US" altLang="ko-KR" sz="2000" dirty="0" err="1" smtClean="0">
                <a:solidFill>
                  <a:srgbClr val="006600"/>
                </a:solidFill>
                <a:ea typeface="Gulim" pitchFamily="34" charset="-127"/>
              </a:rPr>
              <a:t>LinExp</a:t>
            </a:r>
            <a:r>
              <a:rPr lang="en-US" altLang="ko-KR" sz="2000" dirty="0" smtClean="0">
                <a:solidFill>
                  <a:srgbClr val="006600"/>
                </a:solidFill>
                <a:ea typeface="Gulim" pitchFamily="34" charset="-127"/>
              </a:rPr>
              <a:t> | </a:t>
            </a:r>
            <a:r>
              <a:rPr lang="en-US" altLang="ko-KR" sz="2000" dirty="0" err="1" smtClean="0">
                <a:solidFill>
                  <a:srgbClr val="006600"/>
                </a:solidFill>
                <a:ea typeface="Gulim" pitchFamily="34" charset="-127"/>
              </a:rPr>
              <a:t>LinExp</a:t>
            </a:r>
            <a:r>
              <a:rPr lang="en-US" altLang="ko-KR" sz="2000" dirty="0" smtClean="0">
                <a:solidFill>
                  <a:srgbClr val="006600"/>
                </a:solidFill>
                <a:ea typeface="Gulim" pitchFamily="34" charset="-127"/>
              </a:rPr>
              <a:t> - </a:t>
            </a:r>
            <a:r>
              <a:rPr lang="en-US" altLang="ko-KR" sz="2000" dirty="0" err="1" smtClean="0">
                <a:solidFill>
                  <a:srgbClr val="006600"/>
                </a:solidFill>
                <a:ea typeface="Gulim" pitchFamily="34" charset="-127"/>
              </a:rPr>
              <a:t>LinExp</a:t>
            </a:r>
            <a:endParaRPr lang="en-US" altLang="ko-KR" sz="2000" dirty="0" smtClean="0">
              <a:solidFill>
                <a:srgbClr val="006600"/>
              </a:solidFill>
              <a:ea typeface="Gulim" pitchFamily="34" charset="-127"/>
            </a:endParaRPr>
          </a:p>
          <a:p>
            <a:pPr>
              <a:lnSpc>
                <a:spcPct val="80000"/>
              </a:lnSpc>
              <a:spcBef>
                <a:spcPct val="35000"/>
              </a:spcBef>
              <a:buClr>
                <a:srgbClr val="006600"/>
              </a:buClr>
              <a:buFont typeface="Wingdings" pitchFamily="2" charset="2"/>
              <a:buChar char="q"/>
            </a:pPr>
            <a:endParaRPr lang="en-US" altLang="ko-KR" sz="2000" dirty="0">
              <a:solidFill>
                <a:srgbClr val="006600"/>
              </a:solidFill>
              <a:ea typeface="Gulim" pitchFamily="34" charset="-127"/>
            </a:endParaRPr>
          </a:p>
          <a:p>
            <a:pPr>
              <a:lnSpc>
                <a:spcPct val="80000"/>
              </a:lnSpc>
              <a:spcBef>
                <a:spcPct val="35000"/>
              </a:spcBef>
              <a:buClr>
                <a:srgbClr val="006600"/>
              </a:buClr>
              <a:buFont typeface="Wingdings" pitchFamily="2" charset="2"/>
              <a:buChar char="q"/>
            </a:pPr>
            <a:r>
              <a:rPr lang="en-US" altLang="ko-KR" sz="2000" dirty="0" smtClean="0">
                <a:solidFill>
                  <a:srgbClr val="006600"/>
                </a:solidFill>
                <a:ea typeface="Gulim" pitchFamily="34" charset="-127"/>
              </a:rPr>
              <a:t>No solution exists</a:t>
            </a:r>
          </a:p>
          <a:p>
            <a:pPr>
              <a:lnSpc>
                <a:spcPct val="80000"/>
              </a:lnSpc>
              <a:spcBef>
                <a:spcPct val="35000"/>
              </a:spcBef>
              <a:buClr>
                <a:srgbClr val="006600"/>
              </a:buClr>
              <a:buFont typeface="Wingdings" pitchFamily="2" charset="2"/>
              <a:buChar char="q"/>
            </a:pPr>
            <a:endParaRPr lang="en-US" altLang="ko-KR" sz="1600" dirty="0" smtClean="0">
              <a:solidFill>
                <a:srgbClr val="006600"/>
              </a:solidFill>
              <a:latin typeface="Symbol" pitchFamily="18" charset="2"/>
              <a:ea typeface="Gulim" pitchFamily="34" charset="-127"/>
            </a:endParaRPr>
          </a:p>
          <a:p>
            <a:pPr lvl="1">
              <a:lnSpc>
                <a:spcPct val="80000"/>
              </a:lnSpc>
              <a:spcBef>
                <a:spcPct val="35000"/>
              </a:spcBef>
              <a:buClr>
                <a:srgbClr val="C3CDC6"/>
              </a:buClr>
              <a:buFont typeface="Wingdings" pitchFamily="2" charset="2"/>
              <a:buNone/>
            </a:pPr>
            <a:endParaRPr lang="en-US" sz="2000" dirty="0" smtClean="0"/>
          </a:p>
        </p:txBody>
      </p:sp>
      <p:sp>
        <p:nvSpPr>
          <p:cNvPr id="4" name="Slide Number Placeholder 17"/>
          <p:cNvSpPr>
            <a:spLocks noGrp="1"/>
          </p:cNvSpPr>
          <p:nvPr>
            <p:ph type="sldNum" sz="quarter" idx="12"/>
          </p:nvPr>
        </p:nvSpPr>
        <p:spPr>
          <a:xfrm>
            <a:off x="7239000" y="6400800"/>
            <a:ext cx="1905000" cy="457200"/>
          </a:xfrm>
        </p:spPr>
        <p:txBody>
          <a:bodyPr/>
          <a:lstStyle/>
          <a:p>
            <a:pPr>
              <a:defRPr/>
            </a:pPr>
            <a:fld id="{0529A9EF-C723-4E6D-B148-3F65053D62C2}" type="slidenum">
              <a:rPr lang="en-US" b="1" smtClean="0"/>
              <a:pPr>
                <a:defRPr/>
              </a:pPr>
              <a:t>22</a:t>
            </a:fld>
            <a:endParaRPr lang="en-US" b="1" dirty="0"/>
          </a:p>
        </p:txBody>
      </p:sp>
    </p:spTree>
    <p:extLst>
      <p:ext uri="{BB962C8B-B14F-4D97-AF65-F5344CB8AC3E}">
        <p14:creationId xmlns:p14="http://schemas.microsoft.com/office/powerpoint/2010/main" xmlns="" val="6162833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072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072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072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072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0723">
                                            <p:txEl>
                                              <p:pRg st="5" end="5"/>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0723">
                                            <p:txEl>
                                              <p:pRg st="7" end="7"/>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0723">
                                            <p:txEl>
                                              <p:pRg st="9" end="9"/>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0723">
                                            <p:txEl>
                                              <p:pRg st="10" end="10"/>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0723">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609600" y="228600"/>
            <a:ext cx="7834313" cy="609600"/>
          </a:xfrm>
        </p:spPr>
        <p:txBody>
          <a:bodyPr/>
          <a:lstStyle/>
          <a:p>
            <a:r>
              <a:rPr lang="en-US" sz="2800" dirty="0" err="1" smtClean="0">
                <a:solidFill>
                  <a:srgbClr val="C00000"/>
                </a:solidFill>
              </a:rPr>
              <a:t>SyGuS</a:t>
            </a:r>
            <a:r>
              <a:rPr lang="en-US" sz="2800" dirty="0" smtClean="0">
                <a:solidFill>
                  <a:srgbClr val="C00000"/>
                </a:solidFill>
              </a:rPr>
              <a:t> Example</a:t>
            </a:r>
          </a:p>
        </p:txBody>
      </p:sp>
      <p:sp>
        <p:nvSpPr>
          <p:cNvPr id="30723" name="Rectangle 3"/>
          <p:cNvSpPr>
            <a:spLocks noGrp="1" noChangeArrowheads="1"/>
          </p:cNvSpPr>
          <p:nvPr>
            <p:ph type="body" idx="1"/>
          </p:nvPr>
        </p:nvSpPr>
        <p:spPr>
          <a:xfrm>
            <a:off x="0" y="1143000"/>
            <a:ext cx="9144000" cy="5715000"/>
          </a:xfrm>
        </p:spPr>
        <p:txBody>
          <a:bodyPr/>
          <a:lstStyle/>
          <a:p>
            <a:pPr>
              <a:lnSpc>
                <a:spcPct val="80000"/>
              </a:lnSpc>
              <a:spcBef>
                <a:spcPct val="35000"/>
              </a:spcBef>
              <a:buClr>
                <a:srgbClr val="006600"/>
              </a:buClr>
              <a:buFont typeface="Wingdings" pitchFamily="2" charset="2"/>
              <a:buChar char="q"/>
            </a:pPr>
            <a:r>
              <a:rPr lang="en-US" altLang="ko-KR" sz="2000" dirty="0" smtClean="0">
                <a:solidFill>
                  <a:srgbClr val="006600"/>
                </a:solidFill>
                <a:ea typeface="Gulim" pitchFamily="34" charset="-127"/>
              </a:rPr>
              <a:t>Theory QF-LIA</a:t>
            </a:r>
          </a:p>
          <a:p>
            <a:pPr>
              <a:lnSpc>
                <a:spcPct val="80000"/>
              </a:lnSpc>
              <a:spcBef>
                <a:spcPct val="35000"/>
              </a:spcBef>
              <a:buClr>
                <a:srgbClr val="006600"/>
              </a:buClr>
              <a:buFont typeface="Wingdings" pitchFamily="2" charset="2"/>
              <a:buChar char="q"/>
            </a:pPr>
            <a:endParaRPr lang="en-US" altLang="ko-KR" sz="2400" dirty="0">
              <a:solidFill>
                <a:srgbClr val="006600"/>
              </a:solidFill>
              <a:ea typeface="Gulim" pitchFamily="34" charset="-127"/>
            </a:endParaRPr>
          </a:p>
          <a:p>
            <a:pPr>
              <a:lnSpc>
                <a:spcPct val="80000"/>
              </a:lnSpc>
              <a:spcBef>
                <a:spcPct val="35000"/>
              </a:spcBef>
              <a:buClr>
                <a:srgbClr val="006600"/>
              </a:buClr>
              <a:buFont typeface="Wingdings" pitchFamily="2" charset="2"/>
              <a:buChar char="q"/>
            </a:pPr>
            <a:r>
              <a:rPr lang="en-US" altLang="ko-KR" sz="2000" dirty="0" smtClean="0">
                <a:solidFill>
                  <a:srgbClr val="006600"/>
                </a:solidFill>
                <a:ea typeface="Gulim" pitchFamily="34" charset="-127"/>
              </a:rPr>
              <a:t>Function to be synthesized: f (</a:t>
            </a:r>
            <a:r>
              <a:rPr lang="en-US" altLang="ko-KR" sz="2000" dirty="0" err="1" smtClean="0">
                <a:solidFill>
                  <a:srgbClr val="006600"/>
                </a:solidFill>
                <a:ea typeface="Gulim" pitchFamily="34" charset="-127"/>
              </a:rPr>
              <a:t>int</a:t>
            </a:r>
            <a:r>
              <a:rPr lang="en-US" altLang="ko-KR" sz="2000" dirty="0" smtClean="0">
                <a:solidFill>
                  <a:srgbClr val="006600"/>
                </a:solidFill>
                <a:ea typeface="Gulim" pitchFamily="34" charset="-127"/>
              </a:rPr>
              <a:t> x, </a:t>
            </a:r>
            <a:r>
              <a:rPr lang="en-US" altLang="ko-KR" sz="2000" dirty="0" err="1" smtClean="0">
                <a:solidFill>
                  <a:srgbClr val="006600"/>
                </a:solidFill>
                <a:ea typeface="Gulim" pitchFamily="34" charset="-127"/>
              </a:rPr>
              <a:t>int</a:t>
            </a:r>
            <a:r>
              <a:rPr lang="en-US" altLang="ko-KR" sz="2000" dirty="0" smtClean="0">
                <a:solidFill>
                  <a:srgbClr val="006600"/>
                </a:solidFill>
                <a:ea typeface="Gulim" pitchFamily="34" charset="-127"/>
              </a:rPr>
              <a:t> y) :</a:t>
            </a:r>
            <a:r>
              <a:rPr lang="en-US" altLang="ko-KR" sz="2000" dirty="0" smtClean="0">
                <a:solidFill>
                  <a:srgbClr val="006600"/>
                </a:solidFill>
                <a:ea typeface="Gulim" pitchFamily="34" charset="-127"/>
                <a:sym typeface="Wingdings" pitchFamily="2" charset="2"/>
              </a:rPr>
              <a:t> </a:t>
            </a:r>
            <a:r>
              <a:rPr lang="en-US" altLang="ko-KR" sz="2000" dirty="0" err="1" smtClean="0">
                <a:solidFill>
                  <a:srgbClr val="006600"/>
                </a:solidFill>
                <a:ea typeface="Gulim" pitchFamily="34" charset="-127"/>
                <a:sym typeface="Wingdings" pitchFamily="2" charset="2"/>
              </a:rPr>
              <a:t>int</a:t>
            </a:r>
            <a:endParaRPr lang="en-US" altLang="ko-KR" sz="2000" dirty="0" smtClean="0">
              <a:solidFill>
                <a:srgbClr val="006600"/>
              </a:solidFill>
              <a:ea typeface="Gulim" pitchFamily="34" charset="-127"/>
              <a:sym typeface="Wingdings" pitchFamily="2" charset="2"/>
            </a:endParaRPr>
          </a:p>
          <a:p>
            <a:pPr>
              <a:lnSpc>
                <a:spcPct val="80000"/>
              </a:lnSpc>
              <a:spcBef>
                <a:spcPct val="35000"/>
              </a:spcBef>
              <a:buClr>
                <a:srgbClr val="006600"/>
              </a:buClr>
              <a:buFont typeface="Wingdings" pitchFamily="2" charset="2"/>
              <a:buChar char="q"/>
            </a:pPr>
            <a:endParaRPr lang="en-US" altLang="ko-KR" sz="2000" dirty="0">
              <a:solidFill>
                <a:srgbClr val="006600"/>
              </a:solidFill>
              <a:ea typeface="Gulim" pitchFamily="34" charset="-127"/>
              <a:sym typeface="Wingdings" pitchFamily="2" charset="2"/>
            </a:endParaRPr>
          </a:p>
          <a:p>
            <a:pPr>
              <a:lnSpc>
                <a:spcPct val="80000"/>
              </a:lnSpc>
              <a:spcBef>
                <a:spcPct val="35000"/>
              </a:spcBef>
              <a:buClr>
                <a:srgbClr val="006600"/>
              </a:buClr>
              <a:buFont typeface="Wingdings" pitchFamily="2" charset="2"/>
              <a:buChar char="q"/>
            </a:pPr>
            <a:r>
              <a:rPr lang="en-US" altLang="ko-KR" sz="2000" dirty="0" smtClean="0">
                <a:solidFill>
                  <a:srgbClr val="006600"/>
                </a:solidFill>
                <a:ea typeface="Gulim" pitchFamily="34" charset="-127"/>
                <a:sym typeface="Wingdings" pitchFamily="2" charset="2"/>
              </a:rPr>
              <a:t>Specification: </a:t>
            </a:r>
            <a:r>
              <a:rPr lang="en-US" altLang="ko-KR" sz="2000" dirty="0">
                <a:solidFill>
                  <a:srgbClr val="336600"/>
                </a:solidFill>
                <a:ea typeface="Gulim" pitchFamily="34" charset="-127"/>
                <a:sym typeface="Wingdings" pitchFamily="2" charset="2"/>
              </a:rPr>
              <a:t>(x </a:t>
            </a:r>
            <a:r>
              <a:rPr lang="cs-CZ" sz="2000" dirty="0">
                <a:solidFill>
                  <a:srgbClr val="336600"/>
                </a:solidFill>
              </a:rPr>
              <a:t>≤ </a:t>
            </a:r>
            <a:r>
              <a:rPr lang="en-US" altLang="ko-KR" sz="2000" dirty="0">
                <a:solidFill>
                  <a:srgbClr val="336600"/>
                </a:solidFill>
                <a:ea typeface="Gulim" pitchFamily="34" charset="-127"/>
                <a:sym typeface="Wingdings" pitchFamily="2" charset="2"/>
              </a:rPr>
              <a:t>f(</a:t>
            </a:r>
            <a:r>
              <a:rPr lang="en-US" altLang="ko-KR" sz="2000" dirty="0" err="1">
                <a:solidFill>
                  <a:srgbClr val="336600"/>
                </a:solidFill>
                <a:ea typeface="Gulim" pitchFamily="34" charset="-127"/>
                <a:sym typeface="Wingdings" pitchFamily="2" charset="2"/>
              </a:rPr>
              <a:t>x,y</a:t>
            </a:r>
            <a:r>
              <a:rPr lang="en-US" altLang="ko-KR" sz="2000" dirty="0">
                <a:solidFill>
                  <a:srgbClr val="336600"/>
                </a:solidFill>
                <a:ea typeface="Gulim" pitchFamily="34" charset="-127"/>
                <a:sym typeface="Wingdings" pitchFamily="2" charset="2"/>
              </a:rPr>
              <a:t>)) &amp; (y </a:t>
            </a:r>
            <a:r>
              <a:rPr lang="cs-CZ" sz="2000" dirty="0">
                <a:solidFill>
                  <a:srgbClr val="336600"/>
                </a:solidFill>
              </a:rPr>
              <a:t>≤ </a:t>
            </a:r>
            <a:r>
              <a:rPr lang="en-US" altLang="ko-KR" sz="2000" dirty="0">
                <a:solidFill>
                  <a:srgbClr val="336600"/>
                </a:solidFill>
                <a:ea typeface="Gulim" pitchFamily="34" charset="-127"/>
                <a:sym typeface="Wingdings" pitchFamily="2" charset="2"/>
              </a:rPr>
              <a:t>f(</a:t>
            </a:r>
            <a:r>
              <a:rPr lang="en-US" altLang="ko-KR" sz="2000" dirty="0" err="1">
                <a:solidFill>
                  <a:srgbClr val="336600"/>
                </a:solidFill>
                <a:ea typeface="Gulim" pitchFamily="34" charset="-127"/>
                <a:sym typeface="Wingdings" pitchFamily="2" charset="2"/>
              </a:rPr>
              <a:t>x,y</a:t>
            </a:r>
            <a:r>
              <a:rPr lang="en-US" altLang="ko-KR" sz="2000" dirty="0">
                <a:solidFill>
                  <a:srgbClr val="336600"/>
                </a:solidFill>
                <a:ea typeface="Gulim" pitchFamily="34" charset="-127"/>
                <a:sym typeface="Wingdings" pitchFamily="2" charset="2"/>
              </a:rPr>
              <a:t>)) &amp; (f(</a:t>
            </a:r>
            <a:r>
              <a:rPr lang="en-US" altLang="ko-KR" sz="2000" dirty="0" err="1">
                <a:solidFill>
                  <a:srgbClr val="336600"/>
                </a:solidFill>
                <a:ea typeface="Gulim" pitchFamily="34" charset="-127"/>
                <a:sym typeface="Wingdings" pitchFamily="2" charset="2"/>
              </a:rPr>
              <a:t>x,y</a:t>
            </a:r>
            <a:r>
              <a:rPr lang="en-US" altLang="ko-KR" sz="2000" dirty="0">
                <a:solidFill>
                  <a:srgbClr val="336600"/>
                </a:solidFill>
                <a:ea typeface="Gulim" pitchFamily="34" charset="-127"/>
                <a:sym typeface="Wingdings" pitchFamily="2" charset="2"/>
              </a:rPr>
              <a:t>) =x | f(</a:t>
            </a:r>
            <a:r>
              <a:rPr lang="en-US" altLang="ko-KR" sz="2000" dirty="0" err="1">
                <a:solidFill>
                  <a:srgbClr val="336600"/>
                </a:solidFill>
                <a:ea typeface="Gulim" pitchFamily="34" charset="-127"/>
                <a:sym typeface="Wingdings" pitchFamily="2" charset="2"/>
              </a:rPr>
              <a:t>x,y</a:t>
            </a:r>
            <a:r>
              <a:rPr lang="en-US" altLang="ko-KR" sz="2000" dirty="0">
                <a:solidFill>
                  <a:srgbClr val="336600"/>
                </a:solidFill>
                <a:ea typeface="Gulim" pitchFamily="34" charset="-127"/>
                <a:sym typeface="Wingdings" pitchFamily="2" charset="2"/>
              </a:rPr>
              <a:t>)=y</a:t>
            </a:r>
            <a:r>
              <a:rPr lang="en-US" altLang="ko-KR" sz="2000" dirty="0" smtClean="0">
                <a:solidFill>
                  <a:srgbClr val="336600"/>
                </a:solidFill>
                <a:ea typeface="Gulim" pitchFamily="34" charset="-127"/>
                <a:sym typeface="Wingdings" pitchFamily="2" charset="2"/>
              </a:rPr>
              <a:t>)</a:t>
            </a:r>
            <a:endParaRPr lang="en-US" altLang="ko-KR" sz="2000" dirty="0" smtClean="0">
              <a:solidFill>
                <a:srgbClr val="006600"/>
              </a:solidFill>
              <a:ea typeface="Gulim" pitchFamily="34" charset="-127"/>
              <a:sym typeface="Wingdings" pitchFamily="2" charset="2"/>
            </a:endParaRPr>
          </a:p>
          <a:p>
            <a:pPr>
              <a:lnSpc>
                <a:spcPct val="80000"/>
              </a:lnSpc>
              <a:spcBef>
                <a:spcPct val="35000"/>
              </a:spcBef>
              <a:buClr>
                <a:srgbClr val="006600"/>
              </a:buClr>
              <a:buFont typeface="Wingdings" pitchFamily="2" charset="2"/>
              <a:buChar char="q"/>
            </a:pPr>
            <a:endParaRPr lang="en-US" altLang="ko-KR" sz="2000" dirty="0" smtClean="0">
              <a:solidFill>
                <a:srgbClr val="006600"/>
              </a:solidFill>
              <a:ea typeface="Gulim" pitchFamily="34" charset="-127"/>
            </a:endParaRPr>
          </a:p>
          <a:p>
            <a:pPr>
              <a:lnSpc>
                <a:spcPct val="80000"/>
              </a:lnSpc>
              <a:spcBef>
                <a:spcPct val="35000"/>
              </a:spcBef>
              <a:buClr>
                <a:srgbClr val="006600"/>
              </a:buClr>
              <a:buFont typeface="Wingdings" pitchFamily="2" charset="2"/>
              <a:buChar char="q"/>
            </a:pPr>
            <a:r>
              <a:rPr lang="en-US" altLang="ko-KR" sz="2000" dirty="0" smtClean="0">
                <a:solidFill>
                  <a:srgbClr val="006600"/>
                </a:solidFill>
                <a:ea typeface="Gulim" pitchFamily="34" charset="-127"/>
              </a:rPr>
              <a:t>Candidate Implementations: Conditional expressions without +</a:t>
            </a:r>
          </a:p>
          <a:p>
            <a:pPr>
              <a:lnSpc>
                <a:spcPct val="80000"/>
              </a:lnSpc>
              <a:spcBef>
                <a:spcPct val="35000"/>
              </a:spcBef>
              <a:buClr>
                <a:srgbClr val="006600"/>
              </a:buClr>
              <a:buFont typeface="Wingdings" pitchFamily="2" charset="2"/>
              <a:buChar char="q"/>
            </a:pPr>
            <a:endParaRPr lang="en-US" altLang="ko-KR" sz="2000" dirty="0" smtClean="0">
              <a:solidFill>
                <a:srgbClr val="006600"/>
              </a:solidFill>
              <a:ea typeface="Gulim" pitchFamily="34" charset="-127"/>
            </a:endParaRPr>
          </a:p>
          <a:p>
            <a:pPr marL="0" indent="0">
              <a:lnSpc>
                <a:spcPct val="80000"/>
              </a:lnSpc>
              <a:spcBef>
                <a:spcPct val="35000"/>
              </a:spcBef>
              <a:buClr>
                <a:srgbClr val="006600"/>
              </a:buClr>
              <a:buNone/>
            </a:pPr>
            <a:r>
              <a:rPr lang="en-US" altLang="ko-KR" sz="2000" dirty="0">
                <a:solidFill>
                  <a:srgbClr val="006600"/>
                </a:solidFill>
                <a:ea typeface="Gulim" pitchFamily="34" charset="-127"/>
              </a:rPr>
              <a:t>	</a:t>
            </a:r>
            <a:r>
              <a:rPr lang="en-US" altLang="ko-KR" sz="2000" dirty="0" smtClean="0">
                <a:solidFill>
                  <a:srgbClr val="006600"/>
                </a:solidFill>
                <a:ea typeface="Gulim" pitchFamily="34" charset="-127"/>
              </a:rPr>
              <a:t>Term := x | y | </a:t>
            </a:r>
            <a:r>
              <a:rPr lang="en-US" altLang="ko-KR" sz="2000" dirty="0" err="1" smtClean="0">
                <a:solidFill>
                  <a:srgbClr val="006600"/>
                </a:solidFill>
                <a:ea typeface="Gulim" pitchFamily="34" charset="-127"/>
              </a:rPr>
              <a:t>Const</a:t>
            </a:r>
            <a:r>
              <a:rPr lang="en-US" altLang="ko-KR" sz="2000" dirty="0" smtClean="0">
                <a:solidFill>
                  <a:srgbClr val="006600"/>
                </a:solidFill>
                <a:ea typeface="Gulim" pitchFamily="34" charset="-127"/>
              </a:rPr>
              <a:t> | If-Then-Else (Cond, Term, Term)</a:t>
            </a:r>
          </a:p>
          <a:p>
            <a:pPr marL="0" indent="0">
              <a:lnSpc>
                <a:spcPct val="80000"/>
              </a:lnSpc>
              <a:spcBef>
                <a:spcPct val="35000"/>
              </a:spcBef>
              <a:buClr>
                <a:srgbClr val="006600"/>
              </a:buClr>
              <a:buNone/>
            </a:pPr>
            <a:r>
              <a:rPr lang="en-US" altLang="ko-KR" sz="2000" dirty="0">
                <a:solidFill>
                  <a:srgbClr val="006600"/>
                </a:solidFill>
                <a:ea typeface="Gulim" pitchFamily="34" charset="-127"/>
              </a:rPr>
              <a:t>	</a:t>
            </a:r>
            <a:r>
              <a:rPr lang="en-US" altLang="ko-KR" sz="2000" dirty="0" smtClean="0">
                <a:solidFill>
                  <a:srgbClr val="006600"/>
                </a:solidFill>
                <a:ea typeface="Gulim" pitchFamily="34" charset="-127"/>
              </a:rPr>
              <a:t>Cond := Term &lt;= Term | Cond &amp; Cond | ~ Cond | (Cond)</a:t>
            </a:r>
          </a:p>
          <a:p>
            <a:pPr>
              <a:lnSpc>
                <a:spcPct val="80000"/>
              </a:lnSpc>
              <a:spcBef>
                <a:spcPct val="35000"/>
              </a:spcBef>
              <a:buClr>
                <a:srgbClr val="006600"/>
              </a:buClr>
              <a:buFont typeface="Wingdings" pitchFamily="2" charset="2"/>
              <a:buChar char="q"/>
            </a:pPr>
            <a:endParaRPr lang="en-US" altLang="ko-KR" sz="2000" dirty="0">
              <a:solidFill>
                <a:srgbClr val="006600"/>
              </a:solidFill>
              <a:ea typeface="Gulim" pitchFamily="34" charset="-127"/>
            </a:endParaRPr>
          </a:p>
          <a:p>
            <a:pPr>
              <a:lnSpc>
                <a:spcPct val="80000"/>
              </a:lnSpc>
              <a:spcBef>
                <a:spcPct val="35000"/>
              </a:spcBef>
              <a:buClr>
                <a:srgbClr val="006600"/>
              </a:buClr>
              <a:buFont typeface="Wingdings" pitchFamily="2" charset="2"/>
              <a:buChar char="q"/>
            </a:pPr>
            <a:r>
              <a:rPr lang="en-US" altLang="ko-KR" sz="2000" dirty="0" smtClean="0">
                <a:solidFill>
                  <a:srgbClr val="006600"/>
                </a:solidFill>
                <a:ea typeface="Gulim" pitchFamily="34" charset="-127"/>
              </a:rPr>
              <a:t>Possible solution:</a:t>
            </a:r>
          </a:p>
          <a:p>
            <a:pPr marL="0" indent="0">
              <a:lnSpc>
                <a:spcPct val="80000"/>
              </a:lnSpc>
              <a:spcBef>
                <a:spcPct val="35000"/>
              </a:spcBef>
              <a:buClr>
                <a:srgbClr val="006600"/>
              </a:buClr>
              <a:buNone/>
            </a:pPr>
            <a:r>
              <a:rPr lang="en-US" altLang="ko-KR" sz="2000" dirty="0">
                <a:solidFill>
                  <a:srgbClr val="006600"/>
                </a:solidFill>
                <a:ea typeface="Gulim" pitchFamily="34" charset="-127"/>
              </a:rPr>
              <a:t>	</a:t>
            </a:r>
            <a:r>
              <a:rPr lang="en-US" altLang="ko-KR" sz="2000" dirty="0" smtClean="0">
                <a:solidFill>
                  <a:srgbClr val="006600"/>
                </a:solidFill>
                <a:ea typeface="Gulim" pitchFamily="34" charset="-127"/>
              </a:rPr>
              <a:t>If-Then-Else (</a:t>
            </a:r>
            <a:r>
              <a:rPr lang="en-US" sz="2000" dirty="0">
                <a:solidFill>
                  <a:srgbClr val="006600"/>
                </a:solidFill>
                <a:ea typeface="Gulim" pitchFamily="34" charset="-127"/>
              </a:rPr>
              <a:t>x </a:t>
            </a:r>
            <a:r>
              <a:rPr lang="cs-CZ" sz="2000" dirty="0">
                <a:solidFill>
                  <a:srgbClr val="336600"/>
                </a:solidFill>
              </a:rPr>
              <a:t>≤</a:t>
            </a:r>
            <a:r>
              <a:rPr lang="en-US" sz="2000" dirty="0">
                <a:solidFill>
                  <a:srgbClr val="336600"/>
                </a:solidFill>
              </a:rPr>
              <a:t> y</a:t>
            </a:r>
            <a:r>
              <a:rPr lang="en-US" sz="2000" dirty="0">
                <a:solidFill>
                  <a:srgbClr val="006600"/>
                </a:solidFill>
                <a:ea typeface="Gulim" pitchFamily="34" charset="-127"/>
              </a:rPr>
              <a:t>, </a:t>
            </a:r>
            <a:r>
              <a:rPr lang="en-US" sz="2000" dirty="0" smtClean="0">
                <a:solidFill>
                  <a:srgbClr val="006600"/>
                </a:solidFill>
                <a:ea typeface="Gulim" pitchFamily="34" charset="-127"/>
              </a:rPr>
              <a:t> y, x</a:t>
            </a:r>
            <a:r>
              <a:rPr lang="en-US" altLang="ko-KR" sz="2000" dirty="0" smtClean="0">
                <a:solidFill>
                  <a:srgbClr val="006600"/>
                </a:solidFill>
                <a:ea typeface="Gulim" pitchFamily="34" charset="-127"/>
              </a:rPr>
              <a:t>)</a:t>
            </a:r>
          </a:p>
          <a:p>
            <a:pPr>
              <a:lnSpc>
                <a:spcPct val="80000"/>
              </a:lnSpc>
              <a:spcBef>
                <a:spcPct val="35000"/>
              </a:spcBef>
              <a:buClr>
                <a:srgbClr val="006600"/>
              </a:buClr>
              <a:buFont typeface="Wingdings" pitchFamily="2" charset="2"/>
              <a:buChar char="q"/>
            </a:pPr>
            <a:endParaRPr lang="en-US" altLang="ko-KR" sz="1600" dirty="0" smtClean="0">
              <a:solidFill>
                <a:srgbClr val="006600"/>
              </a:solidFill>
              <a:latin typeface="Symbol" pitchFamily="18" charset="2"/>
              <a:ea typeface="Gulim" pitchFamily="34" charset="-127"/>
            </a:endParaRPr>
          </a:p>
          <a:p>
            <a:pPr lvl="1">
              <a:lnSpc>
                <a:spcPct val="80000"/>
              </a:lnSpc>
              <a:spcBef>
                <a:spcPct val="35000"/>
              </a:spcBef>
              <a:buClr>
                <a:srgbClr val="C3CDC6"/>
              </a:buClr>
              <a:buFont typeface="Wingdings" pitchFamily="2" charset="2"/>
              <a:buNone/>
            </a:pPr>
            <a:endParaRPr lang="en-US" sz="2000" dirty="0" smtClean="0"/>
          </a:p>
        </p:txBody>
      </p:sp>
      <p:sp>
        <p:nvSpPr>
          <p:cNvPr id="4" name="Slide Number Placeholder 17"/>
          <p:cNvSpPr>
            <a:spLocks noGrp="1"/>
          </p:cNvSpPr>
          <p:nvPr>
            <p:ph type="sldNum" sz="quarter" idx="12"/>
          </p:nvPr>
        </p:nvSpPr>
        <p:spPr>
          <a:xfrm>
            <a:off x="7239000" y="6400800"/>
            <a:ext cx="1905000" cy="457200"/>
          </a:xfrm>
        </p:spPr>
        <p:txBody>
          <a:bodyPr/>
          <a:lstStyle/>
          <a:p>
            <a:pPr>
              <a:defRPr/>
            </a:pPr>
            <a:fld id="{0529A9EF-C723-4E6D-B148-3F65053D62C2}" type="slidenum">
              <a:rPr lang="en-US" b="1" smtClean="0"/>
              <a:pPr>
                <a:defRPr/>
              </a:pPr>
              <a:t>23</a:t>
            </a:fld>
            <a:endParaRPr lang="en-US" b="1" dirty="0"/>
          </a:p>
        </p:txBody>
      </p:sp>
    </p:spTree>
    <p:extLst>
      <p:ext uri="{BB962C8B-B14F-4D97-AF65-F5344CB8AC3E}">
        <p14:creationId xmlns:p14="http://schemas.microsoft.com/office/powerpoint/2010/main" xmlns="" val="18656725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0723">
                                            <p:txEl>
                                              <p:pRg st="6" end="6"/>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0723">
                                            <p:txEl>
                                              <p:pRg st="8" end="8"/>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0723">
                                            <p:txEl>
                                              <p:pRg st="9" end="9"/>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0723">
                                            <p:txEl>
                                              <p:pRg st="11" end="11"/>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0723">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609600" y="228600"/>
            <a:ext cx="7834313" cy="609600"/>
          </a:xfrm>
        </p:spPr>
        <p:txBody>
          <a:bodyPr/>
          <a:lstStyle/>
          <a:p>
            <a:r>
              <a:rPr lang="en-US" sz="2800" dirty="0" smtClean="0">
                <a:solidFill>
                  <a:srgbClr val="C00000"/>
                </a:solidFill>
              </a:rPr>
              <a:t>Let Expressions and Auxiliary Variables</a:t>
            </a:r>
          </a:p>
        </p:txBody>
      </p:sp>
      <p:sp>
        <p:nvSpPr>
          <p:cNvPr id="30723" name="Rectangle 3"/>
          <p:cNvSpPr>
            <a:spLocks noGrp="1" noChangeArrowheads="1"/>
          </p:cNvSpPr>
          <p:nvPr>
            <p:ph type="body" idx="1"/>
          </p:nvPr>
        </p:nvSpPr>
        <p:spPr>
          <a:xfrm>
            <a:off x="0" y="1143000"/>
            <a:ext cx="9144000" cy="5715000"/>
          </a:xfrm>
        </p:spPr>
        <p:txBody>
          <a:bodyPr/>
          <a:lstStyle/>
          <a:p>
            <a:pPr>
              <a:lnSpc>
                <a:spcPct val="80000"/>
              </a:lnSpc>
              <a:spcBef>
                <a:spcPct val="35000"/>
              </a:spcBef>
              <a:buClr>
                <a:srgbClr val="006600"/>
              </a:buClr>
              <a:buFont typeface="Wingdings" pitchFamily="2" charset="2"/>
              <a:buChar char="q"/>
            </a:pPr>
            <a:r>
              <a:rPr lang="en-US" altLang="ko-KR" sz="2000" dirty="0" smtClean="0">
                <a:solidFill>
                  <a:srgbClr val="006600"/>
                </a:solidFill>
                <a:ea typeface="Gulim" pitchFamily="34" charset="-127"/>
              </a:rPr>
              <a:t>Synthesized expression maps directly to a straight-line program</a:t>
            </a:r>
          </a:p>
          <a:p>
            <a:pPr>
              <a:lnSpc>
                <a:spcPct val="80000"/>
              </a:lnSpc>
              <a:spcBef>
                <a:spcPct val="35000"/>
              </a:spcBef>
              <a:buClr>
                <a:srgbClr val="006600"/>
              </a:buClr>
              <a:buFont typeface="Wingdings" pitchFamily="2" charset="2"/>
              <a:buChar char="q"/>
            </a:pPr>
            <a:endParaRPr lang="en-US" altLang="ko-KR" sz="2400" dirty="0">
              <a:solidFill>
                <a:srgbClr val="006600"/>
              </a:solidFill>
              <a:ea typeface="Gulim" pitchFamily="34" charset="-127"/>
            </a:endParaRPr>
          </a:p>
          <a:p>
            <a:pPr>
              <a:lnSpc>
                <a:spcPct val="80000"/>
              </a:lnSpc>
              <a:spcBef>
                <a:spcPct val="35000"/>
              </a:spcBef>
              <a:buClr>
                <a:srgbClr val="006600"/>
              </a:buClr>
              <a:buFont typeface="Wingdings" pitchFamily="2" charset="2"/>
              <a:buChar char="q"/>
            </a:pPr>
            <a:r>
              <a:rPr lang="en-US" altLang="ko-KR" sz="2000" dirty="0" smtClean="0">
                <a:solidFill>
                  <a:srgbClr val="006600"/>
                </a:solidFill>
                <a:ea typeface="Gulim" pitchFamily="34" charset="-127"/>
                <a:sym typeface="Wingdings" pitchFamily="2" charset="2"/>
              </a:rPr>
              <a:t>Grammar derivations correspond to expression parse-trees</a:t>
            </a:r>
          </a:p>
          <a:p>
            <a:pPr marL="0" indent="0">
              <a:lnSpc>
                <a:spcPct val="80000"/>
              </a:lnSpc>
              <a:spcBef>
                <a:spcPct val="35000"/>
              </a:spcBef>
              <a:buClr>
                <a:srgbClr val="006600"/>
              </a:buClr>
              <a:buNone/>
            </a:pPr>
            <a:r>
              <a:rPr lang="en-US" altLang="ko-KR" sz="2000" dirty="0">
                <a:solidFill>
                  <a:srgbClr val="006600"/>
                </a:solidFill>
                <a:ea typeface="Gulim" pitchFamily="34" charset="-127"/>
                <a:sym typeface="Wingdings" pitchFamily="2" charset="2"/>
              </a:rPr>
              <a:t>	</a:t>
            </a:r>
          </a:p>
          <a:p>
            <a:pPr>
              <a:lnSpc>
                <a:spcPct val="80000"/>
              </a:lnSpc>
              <a:spcBef>
                <a:spcPct val="35000"/>
              </a:spcBef>
              <a:buClr>
                <a:srgbClr val="006600"/>
              </a:buClr>
              <a:buFont typeface="Wingdings" pitchFamily="2" charset="2"/>
              <a:buChar char="q"/>
            </a:pPr>
            <a:r>
              <a:rPr lang="en-US" altLang="ko-KR" sz="2000" dirty="0" smtClean="0">
                <a:solidFill>
                  <a:srgbClr val="006600"/>
                </a:solidFill>
                <a:ea typeface="Gulim" pitchFamily="34" charset="-127"/>
                <a:sym typeface="Wingdings" pitchFamily="2" charset="2"/>
              </a:rPr>
              <a:t>How to capture common </a:t>
            </a:r>
            <a:r>
              <a:rPr lang="en-US" altLang="ko-KR" sz="2000" dirty="0" err="1" smtClean="0">
                <a:solidFill>
                  <a:srgbClr val="006600"/>
                </a:solidFill>
                <a:ea typeface="Gulim" pitchFamily="34" charset="-127"/>
                <a:sym typeface="Wingdings" pitchFamily="2" charset="2"/>
              </a:rPr>
              <a:t>subexpressions</a:t>
            </a:r>
            <a:r>
              <a:rPr lang="en-US" altLang="ko-KR" sz="2000" dirty="0" smtClean="0">
                <a:solidFill>
                  <a:srgbClr val="006600"/>
                </a:solidFill>
                <a:ea typeface="Gulim" pitchFamily="34" charset="-127"/>
                <a:sym typeface="Wingdings" pitchFamily="2" charset="2"/>
              </a:rPr>
              <a:t> (which map to aux </a:t>
            </a:r>
            <a:r>
              <a:rPr lang="en-US" altLang="ko-KR" sz="2000" dirty="0" err="1" smtClean="0">
                <a:solidFill>
                  <a:srgbClr val="006600"/>
                </a:solidFill>
                <a:ea typeface="Gulim" pitchFamily="34" charset="-127"/>
                <a:sym typeface="Wingdings" pitchFamily="2" charset="2"/>
              </a:rPr>
              <a:t>vars</a:t>
            </a:r>
            <a:r>
              <a:rPr lang="en-US" altLang="ko-KR" sz="2000" dirty="0" smtClean="0">
                <a:solidFill>
                  <a:srgbClr val="006600"/>
                </a:solidFill>
                <a:ea typeface="Gulim" pitchFamily="34" charset="-127"/>
                <a:sym typeface="Wingdings" pitchFamily="2" charset="2"/>
              </a:rPr>
              <a:t>) ?</a:t>
            </a:r>
          </a:p>
          <a:p>
            <a:pPr>
              <a:lnSpc>
                <a:spcPct val="80000"/>
              </a:lnSpc>
              <a:spcBef>
                <a:spcPct val="35000"/>
              </a:spcBef>
              <a:buClr>
                <a:srgbClr val="006600"/>
              </a:buClr>
              <a:buFont typeface="Wingdings" pitchFamily="2" charset="2"/>
              <a:buChar char="q"/>
            </a:pPr>
            <a:endParaRPr lang="en-US" altLang="ko-KR" sz="2000" dirty="0" smtClean="0">
              <a:solidFill>
                <a:srgbClr val="006600"/>
              </a:solidFill>
              <a:ea typeface="Gulim" pitchFamily="34" charset="-127"/>
            </a:endParaRPr>
          </a:p>
          <a:p>
            <a:pPr>
              <a:lnSpc>
                <a:spcPct val="80000"/>
              </a:lnSpc>
              <a:spcBef>
                <a:spcPct val="35000"/>
              </a:spcBef>
              <a:buClr>
                <a:srgbClr val="006600"/>
              </a:buClr>
              <a:buFont typeface="Wingdings" pitchFamily="2" charset="2"/>
              <a:buChar char="q"/>
            </a:pPr>
            <a:r>
              <a:rPr lang="en-US" altLang="ko-KR" sz="2000" dirty="0" smtClean="0">
                <a:solidFill>
                  <a:srgbClr val="006600"/>
                </a:solidFill>
                <a:ea typeface="Gulim" pitchFamily="34" charset="-127"/>
              </a:rPr>
              <a:t>Solution: Allow “let” expressions </a:t>
            </a:r>
          </a:p>
          <a:p>
            <a:pPr marL="0" indent="0">
              <a:lnSpc>
                <a:spcPct val="80000"/>
              </a:lnSpc>
              <a:spcBef>
                <a:spcPct val="35000"/>
              </a:spcBef>
              <a:buClr>
                <a:srgbClr val="006600"/>
              </a:buClr>
              <a:buNone/>
            </a:pPr>
            <a:endParaRPr lang="en-US" altLang="ko-KR" sz="2000" dirty="0">
              <a:solidFill>
                <a:srgbClr val="006600"/>
              </a:solidFill>
              <a:ea typeface="Gulim" pitchFamily="34" charset="-127"/>
            </a:endParaRPr>
          </a:p>
          <a:p>
            <a:pPr>
              <a:lnSpc>
                <a:spcPct val="80000"/>
              </a:lnSpc>
              <a:spcBef>
                <a:spcPct val="35000"/>
              </a:spcBef>
              <a:buClr>
                <a:srgbClr val="006600"/>
              </a:buClr>
              <a:buFont typeface="Wingdings" pitchFamily="2" charset="2"/>
              <a:buChar char="q"/>
            </a:pPr>
            <a:r>
              <a:rPr lang="en-US" altLang="ko-KR" sz="2000" dirty="0" smtClean="0">
                <a:solidFill>
                  <a:srgbClr val="006600"/>
                </a:solidFill>
                <a:ea typeface="Gulim" pitchFamily="34" charset="-127"/>
              </a:rPr>
              <a:t>Candidate-expressions for a function f(</a:t>
            </a:r>
            <a:r>
              <a:rPr lang="en-US" altLang="ko-KR" sz="2000" dirty="0" err="1" smtClean="0">
                <a:solidFill>
                  <a:srgbClr val="006600"/>
                </a:solidFill>
                <a:ea typeface="Gulim" pitchFamily="34" charset="-127"/>
              </a:rPr>
              <a:t>int</a:t>
            </a:r>
            <a:r>
              <a:rPr lang="en-US" altLang="ko-KR" sz="2000" dirty="0" smtClean="0">
                <a:solidFill>
                  <a:srgbClr val="006600"/>
                </a:solidFill>
                <a:ea typeface="Gulim" pitchFamily="34" charset="-127"/>
              </a:rPr>
              <a:t> x, </a:t>
            </a:r>
            <a:r>
              <a:rPr lang="en-US" altLang="ko-KR" sz="2000" dirty="0" err="1" smtClean="0">
                <a:solidFill>
                  <a:srgbClr val="006600"/>
                </a:solidFill>
                <a:ea typeface="Gulim" pitchFamily="34" charset="-127"/>
              </a:rPr>
              <a:t>int</a:t>
            </a:r>
            <a:r>
              <a:rPr lang="en-US" altLang="ko-KR" sz="2000" dirty="0" smtClean="0">
                <a:solidFill>
                  <a:srgbClr val="006600"/>
                </a:solidFill>
                <a:ea typeface="Gulim" pitchFamily="34" charset="-127"/>
              </a:rPr>
              <a:t> y) : </a:t>
            </a:r>
            <a:r>
              <a:rPr lang="en-US" altLang="ko-KR" sz="2000" dirty="0" err="1" smtClean="0">
                <a:solidFill>
                  <a:srgbClr val="006600"/>
                </a:solidFill>
                <a:ea typeface="Gulim" pitchFamily="34" charset="-127"/>
              </a:rPr>
              <a:t>int</a:t>
            </a:r>
            <a:endParaRPr lang="en-US" altLang="ko-KR" sz="2000" dirty="0" smtClean="0">
              <a:solidFill>
                <a:srgbClr val="006600"/>
              </a:solidFill>
              <a:ea typeface="Gulim" pitchFamily="34" charset="-127"/>
            </a:endParaRPr>
          </a:p>
          <a:p>
            <a:pPr marL="0" indent="0">
              <a:lnSpc>
                <a:spcPct val="80000"/>
              </a:lnSpc>
              <a:spcBef>
                <a:spcPct val="35000"/>
              </a:spcBef>
              <a:buClr>
                <a:srgbClr val="006600"/>
              </a:buClr>
              <a:buNone/>
            </a:pPr>
            <a:r>
              <a:rPr lang="en-US" altLang="ko-KR" sz="2000" dirty="0">
                <a:solidFill>
                  <a:srgbClr val="006600"/>
                </a:solidFill>
                <a:ea typeface="Gulim" pitchFamily="34" charset="-127"/>
              </a:rPr>
              <a:t>	</a:t>
            </a:r>
            <a:r>
              <a:rPr lang="en-US" altLang="ko-KR" sz="2000" dirty="0" smtClean="0">
                <a:solidFill>
                  <a:srgbClr val="006600"/>
                </a:solidFill>
                <a:ea typeface="Gulim" pitchFamily="34" charset="-127"/>
              </a:rPr>
              <a:t>T := (let [z = U] in  z + z)</a:t>
            </a:r>
          </a:p>
          <a:p>
            <a:pPr marL="0" indent="0">
              <a:lnSpc>
                <a:spcPct val="80000"/>
              </a:lnSpc>
              <a:spcBef>
                <a:spcPct val="35000"/>
              </a:spcBef>
              <a:buClr>
                <a:srgbClr val="006600"/>
              </a:buClr>
              <a:buNone/>
            </a:pPr>
            <a:r>
              <a:rPr lang="en-US" altLang="ko-KR" sz="2000" dirty="0">
                <a:solidFill>
                  <a:srgbClr val="006600"/>
                </a:solidFill>
                <a:ea typeface="Gulim" pitchFamily="34" charset="-127"/>
              </a:rPr>
              <a:t>	</a:t>
            </a:r>
            <a:r>
              <a:rPr lang="en-US" altLang="ko-KR" sz="2000" dirty="0" smtClean="0">
                <a:solidFill>
                  <a:srgbClr val="006600"/>
                </a:solidFill>
                <a:ea typeface="Gulim" pitchFamily="34" charset="-127"/>
              </a:rPr>
              <a:t>U := x | y | </a:t>
            </a:r>
            <a:r>
              <a:rPr lang="en-US" altLang="ko-KR" sz="2000" dirty="0" err="1" smtClean="0">
                <a:solidFill>
                  <a:srgbClr val="006600"/>
                </a:solidFill>
                <a:ea typeface="Gulim" pitchFamily="34" charset="-127"/>
              </a:rPr>
              <a:t>Const</a:t>
            </a:r>
            <a:r>
              <a:rPr lang="en-US" altLang="ko-KR" sz="2000" dirty="0" smtClean="0">
                <a:solidFill>
                  <a:srgbClr val="006600"/>
                </a:solidFill>
                <a:ea typeface="Gulim" pitchFamily="34" charset="-127"/>
              </a:rPr>
              <a:t> | (U) | U + U | U*U</a:t>
            </a:r>
          </a:p>
          <a:p>
            <a:pPr marL="0" indent="0">
              <a:lnSpc>
                <a:spcPct val="80000"/>
              </a:lnSpc>
              <a:spcBef>
                <a:spcPct val="35000"/>
              </a:spcBef>
              <a:buClr>
                <a:srgbClr val="006600"/>
              </a:buClr>
              <a:buNone/>
            </a:pPr>
            <a:endParaRPr lang="en-US" altLang="ko-KR" sz="2000" dirty="0" smtClean="0">
              <a:solidFill>
                <a:srgbClr val="006600"/>
              </a:solidFill>
              <a:ea typeface="Gulim" pitchFamily="34" charset="-127"/>
            </a:endParaRPr>
          </a:p>
          <a:p>
            <a:pPr>
              <a:lnSpc>
                <a:spcPct val="80000"/>
              </a:lnSpc>
              <a:spcBef>
                <a:spcPct val="35000"/>
              </a:spcBef>
              <a:buClr>
                <a:srgbClr val="006600"/>
              </a:buClr>
              <a:buFont typeface="Wingdings" pitchFamily="2" charset="2"/>
              <a:buChar char="q"/>
            </a:pPr>
            <a:endParaRPr lang="en-US" altLang="ko-KR" sz="1600" dirty="0" smtClean="0">
              <a:solidFill>
                <a:srgbClr val="006600"/>
              </a:solidFill>
              <a:latin typeface="Symbol" pitchFamily="18" charset="2"/>
              <a:ea typeface="Gulim" pitchFamily="34" charset="-127"/>
            </a:endParaRPr>
          </a:p>
          <a:p>
            <a:pPr lvl="1">
              <a:lnSpc>
                <a:spcPct val="80000"/>
              </a:lnSpc>
              <a:spcBef>
                <a:spcPct val="35000"/>
              </a:spcBef>
              <a:buClr>
                <a:srgbClr val="C3CDC6"/>
              </a:buClr>
              <a:buFont typeface="Wingdings" pitchFamily="2" charset="2"/>
              <a:buNone/>
            </a:pPr>
            <a:endParaRPr lang="en-US" sz="2000" dirty="0" smtClean="0"/>
          </a:p>
        </p:txBody>
      </p:sp>
      <p:sp>
        <p:nvSpPr>
          <p:cNvPr id="4" name="Slide Number Placeholder 17"/>
          <p:cNvSpPr>
            <a:spLocks noGrp="1"/>
          </p:cNvSpPr>
          <p:nvPr>
            <p:ph type="sldNum" sz="quarter" idx="12"/>
          </p:nvPr>
        </p:nvSpPr>
        <p:spPr>
          <a:xfrm>
            <a:off x="7239000" y="6400800"/>
            <a:ext cx="1905000" cy="457200"/>
          </a:xfrm>
        </p:spPr>
        <p:txBody>
          <a:bodyPr/>
          <a:lstStyle/>
          <a:p>
            <a:pPr>
              <a:defRPr/>
            </a:pPr>
            <a:fld id="{0529A9EF-C723-4E6D-B148-3F65053D62C2}" type="slidenum">
              <a:rPr lang="en-US" b="1" smtClean="0"/>
              <a:pPr>
                <a:defRPr/>
              </a:pPr>
              <a:t>24</a:t>
            </a:fld>
            <a:endParaRPr lang="en-US" b="1" dirty="0"/>
          </a:p>
        </p:txBody>
      </p:sp>
    </p:spTree>
    <p:extLst>
      <p:ext uri="{BB962C8B-B14F-4D97-AF65-F5344CB8AC3E}">
        <p14:creationId xmlns:p14="http://schemas.microsoft.com/office/powerpoint/2010/main" xmlns="" val="272349353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609600" y="228600"/>
            <a:ext cx="7834313" cy="609600"/>
          </a:xfrm>
        </p:spPr>
        <p:txBody>
          <a:bodyPr/>
          <a:lstStyle/>
          <a:p>
            <a:r>
              <a:rPr lang="en-US" sz="2800" dirty="0" smtClean="0">
                <a:solidFill>
                  <a:srgbClr val="C00000"/>
                </a:solidFill>
              </a:rPr>
              <a:t>Optimality</a:t>
            </a:r>
          </a:p>
        </p:txBody>
      </p:sp>
      <p:sp>
        <p:nvSpPr>
          <p:cNvPr id="30723" name="Rectangle 3"/>
          <p:cNvSpPr>
            <a:spLocks noGrp="1" noChangeArrowheads="1"/>
          </p:cNvSpPr>
          <p:nvPr>
            <p:ph type="body" idx="1"/>
          </p:nvPr>
        </p:nvSpPr>
        <p:spPr>
          <a:xfrm>
            <a:off x="0" y="1143000"/>
            <a:ext cx="9144000" cy="5715000"/>
          </a:xfrm>
        </p:spPr>
        <p:txBody>
          <a:bodyPr/>
          <a:lstStyle/>
          <a:p>
            <a:pPr>
              <a:lnSpc>
                <a:spcPct val="80000"/>
              </a:lnSpc>
              <a:spcBef>
                <a:spcPct val="35000"/>
              </a:spcBef>
              <a:buClr>
                <a:srgbClr val="006600"/>
              </a:buClr>
              <a:buFont typeface="Wingdings" pitchFamily="2" charset="2"/>
              <a:buChar char="q"/>
            </a:pPr>
            <a:r>
              <a:rPr lang="en-US" altLang="ko-KR" sz="2000" dirty="0" smtClean="0">
                <a:solidFill>
                  <a:srgbClr val="006600"/>
                </a:solidFill>
                <a:ea typeface="Gulim" pitchFamily="34" charset="-127"/>
              </a:rPr>
              <a:t>Specification for f(</a:t>
            </a:r>
            <a:r>
              <a:rPr lang="en-US" altLang="ko-KR" sz="2000" dirty="0" err="1" smtClean="0">
                <a:solidFill>
                  <a:srgbClr val="006600"/>
                </a:solidFill>
                <a:ea typeface="Gulim" pitchFamily="34" charset="-127"/>
              </a:rPr>
              <a:t>int</a:t>
            </a:r>
            <a:r>
              <a:rPr lang="en-US" altLang="ko-KR" sz="2000" dirty="0" smtClean="0">
                <a:solidFill>
                  <a:srgbClr val="006600"/>
                </a:solidFill>
                <a:ea typeface="Gulim" pitchFamily="34" charset="-127"/>
              </a:rPr>
              <a:t> x) : </a:t>
            </a:r>
            <a:r>
              <a:rPr lang="en-US" altLang="ko-KR" sz="2000" dirty="0" err="1" smtClean="0">
                <a:solidFill>
                  <a:srgbClr val="006600"/>
                </a:solidFill>
                <a:ea typeface="Gulim" pitchFamily="34" charset="-127"/>
              </a:rPr>
              <a:t>int</a:t>
            </a:r>
            <a:endParaRPr lang="en-US" altLang="ko-KR" sz="2000" dirty="0">
              <a:solidFill>
                <a:srgbClr val="006600"/>
              </a:solidFill>
              <a:ea typeface="Gulim" pitchFamily="34" charset="-127"/>
            </a:endParaRPr>
          </a:p>
          <a:p>
            <a:pPr marL="0" indent="0">
              <a:lnSpc>
                <a:spcPct val="80000"/>
              </a:lnSpc>
              <a:spcBef>
                <a:spcPct val="35000"/>
              </a:spcBef>
              <a:buClr>
                <a:srgbClr val="006600"/>
              </a:buClr>
              <a:buNone/>
            </a:pPr>
            <a:r>
              <a:rPr lang="en-US" altLang="ko-KR" sz="2400" dirty="0" smtClean="0">
                <a:solidFill>
                  <a:srgbClr val="006600"/>
                </a:solidFill>
                <a:ea typeface="Gulim" pitchFamily="34" charset="-127"/>
              </a:rPr>
              <a:t>	</a:t>
            </a:r>
            <a:r>
              <a:rPr lang="en-US" altLang="ko-KR" sz="2000" dirty="0" smtClean="0">
                <a:solidFill>
                  <a:srgbClr val="336600"/>
                </a:solidFill>
                <a:ea typeface="Gulim" pitchFamily="34" charset="-127"/>
                <a:sym typeface="Wingdings" pitchFamily="2" charset="2"/>
              </a:rPr>
              <a:t>x </a:t>
            </a:r>
            <a:r>
              <a:rPr lang="cs-CZ" sz="2000" dirty="0">
                <a:solidFill>
                  <a:srgbClr val="336600"/>
                </a:solidFill>
              </a:rPr>
              <a:t>≤ </a:t>
            </a:r>
            <a:r>
              <a:rPr lang="en-US" altLang="ko-KR" sz="2000" dirty="0" smtClean="0">
                <a:solidFill>
                  <a:srgbClr val="336600"/>
                </a:solidFill>
                <a:ea typeface="Gulim" pitchFamily="34" charset="-127"/>
                <a:sym typeface="Wingdings" pitchFamily="2" charset="2"/>
              </a:rPr>
              <a:t>f(x) </a:t>
            </a:r>
            <a:r>
              <a:rPr lang="en-US" altLang="ko-KR" sz="2000" dirty="0">
                <a:solidFill>
                  <a:srgbClr val="336600"/>
                </a:solidFill>
                <a:ea typeface="Gulim" pitchFamily="34" charset="-127"/>
                <a:sym typeface="Wingdings" pitchFamily="2" charset="2"/>
              </a:rPr>
              <a:t>&amp; </a:t>
            </a:r>
            <a:r>
              <a:rPr lang="en-US" altLang="ko-KR" sz="2000" dirty="0" smtClean="0">
                <a:solidFill>
                  <a:srgbClr val="336600"/>
                </a:solidFill>
                <a:ea typeface="Gulim" pitchFamily="34" charset="-127"/>
                <a:sym typeface="Wingdings" pitchFamily="2" charset="2"/>
              </a:rPr>
              <a:t> -x </a:t>
            </a:r>
            <a:r>
              <a:rPr lang="cs-CZ" sz="2000" dirty="0">
                <a:solidFill>
                  <a:srgbClr val="336600"/>
                </a:solidFill>
              </a:rPr>
              <a:t>≤ </a:t>
            </a:r>
            <a:r>
              <a:rPr lang="en-US" altLang="ko-KR" sz="2000" dirty="0" smtClean="0">
                <a:solidFill>
                  <a:srgbClr val="336600"/>
                </a:solidFill>
                <a:ea typeface="Gulim" pitchFamily="34" charset="-127"/>
                <a:sym typeface="Wingdings" pitchFamily="2" charset="2"/>
              </a:rPr>
              <a:t>f(x)</a:t>
            </a:r>
            <a:endParaRPr lang="en-US" altLang="ko-KR" sz="2000" dirty="0" smtClean="0">
              <a:solidFill>
                <a:srgbClr val="006600"/>
              </a:solidFill>
              <a:ea typeface="Gulim" pitchFamily="34" charset="-127"/>
            </a:endParaRPr>
          </a:p>
          <a:p>
            <a:pPr marL="0" indent="0">
              <a:lnSpc>
                <a:spcPct val="80000"/>
              </a:lnSpc>
              <a:spcBef>
                <a:spcPct val="35000"/>
              </a:spcBef>
              <a:buClr>
                <a:srgbClr val="006600"/>
              </a:buClr>
              <a:buNone/>
            </a:pPr>
            <a:endParaRPr lang="en-US" altLang="ko-KR" sz="2400" dirty="0">
              <a:solidFill>
                <a:srgbClr val="006600"/>
              </a:solidFill>
              <a:ea typeface="Gulim" pitchFamily="34" charset="-127"/>
            </a:endParaRPr>
          </a:p>
          <a:p>
            <a:pPr>
              <a:lnSpc>
                <a:spcPct val="80000"/>
              </a:lnSpc>
              <a:spcBef>
                <a:spcPct val="35000"/>
              </a:spcBef>
              <a:buClr>
                <a:srgbClr val="006600"/>
              </a:buClr>
              <a:buFont typeface="Wingdings" pitchFamily="2" charset="2"/>
              <a:buChar char="q"/>
            </a:pPr>
            <a:r>
              <a:rPr lang="en-US" altLang="ko-KR" sz="2000" dirty="0" smtClean="0">
                <a:solidFill>
                  <a:srgbClr val="006600"/>
                </a:solidFill>
                <a:ea typeface="Gulim" pitchFamily="34" charset="-127"/>
                <a:sym typeface="Wingdings" pitchFamily="2" charset="2"/>
              </a:rPr>
              <a:t>Set E of implementations: Conditional linear expressions </a:t>
            </a:r>
          </a:p>
          <a:p>
            <a:pPr>
              <a:lnSpc>
                <a:spcPct val="80000"/>
              </a:lnSpc>
              <a:spcBef>
                <a:spcPct val="35000"/>
              </a:spcBef>
              <a:buClr>
                <a:srgbClr val="006600"/>
              </a:buClr>
              <a:buFont typeface="Wingdings" pitchFamily="2" charset="2"/>
              <a:buChar char="q"/>
            </a:pPr>
            <a:endParaRPr lang="en-US" altLang="ko-KR" sz="2000" dirty="0" smtClean="0">
              <a:solidFill>
                <a:srgbClr val="006600"/>
              </a:solidFill>
              <a:ea typeface="Gulim" pitchFamily="34" charset="-127"/>
              <a:sym typeface="Wingdings" pitchFamily="2" charset="2"/>
            </a:endParaRPr>
          </a:p>
          <a:p>
            <a:pPr>
              <a:lnSpc>
                <a:spcPct val="80000"/>
              </a:lnSpc>
              <a:spcBef>
                <a:spcPct val="35000"/>
              </a:spcBef>
              <a:buClr>
                <a:srgbClr val="006600"/>
              </a:buClr>
              <a:buFont typeface="Wingdings" pitchFamily="2" charset="2"/>
              <a:buChar char="q"/>
            </a:pPr>
            <a:r>
              <a:rPr lang="en-US" altLang="ko-KR" sz="2000" dirty="0" smtClean="0">
                <a:solidFill>
                  <a:srgbClr val="006600"/>
                </a:solidFill>
                <a:ea typeface="Gulim" pitchFamily="34" charset="-127"/>
                <a:sym typeface="Wingdings" pitchFamily="2" charset="2"/>
              </a:rPr>
              <a:t>Multiple solutions are possible</a:t>
            </a:r>
          </a:p>
          <a:p>
            <a:pPr marL="0" indent="0">
              <a:lnSpc>
                <a:spcPct val="80000"/>
              </a:lnSpc>
              <a:spcBef>
                <a:spcPct val="35000"/>
              </a:spcBef>
              <a:buClr>
                <a:srgbClr val="006600"/>
              </a:buClr>
              <a:buNone/>
            </a:pPr>
            <a:r>
              <a:rPr lang="en-US" altLang="ko-KR" sz="2000" dirty="0">
                <a:solidFill>
                  <a:srgbClr val="006600"/>
                </a:solidFill>
                <a:ea typeface="Gulim" pitchFamily="34" charset="-127"/>
                <a:sym typeface="Wingdings" pitchFamily="2" charset="2"/>
              </a:rPr>
              <a:t>	</a:t>
            </a:r>
            <a:r>
              <a:rPr lang="en-US" altLang="ko-KR" sz="2000" dirty="0" smtClean="0">
                <a:solidFill>
                  <a:srgbClr val="006600"/>
                </a:solidFill>
                <a:ea typeface="Gulim" pitchFamily="34" charset="-127"/>
                <a:sym typeface="Wingdings" pitchFamily="2" charset="2"/>
              </a:rPr>
              <a:t>If-Then-Else (0 </a:t>
            </a:r>
            <a:r>
              <a:rPr lang="cs-CZ" sz="2000" dirty="0" smtClean="0">
                <a:solidFill>
                  <a:srgbClr val="336600"/>
                </a:solidFill>
              </a:rPr>
              <a:t>≤</a:t>
            </a:r>
            <a:r>
              <a:rPr lang="en-US" sz="2000" dirty="0" smtClean="0">
                <a:solidFill>
                  <a:srgbClr val="336600"/>
                </a:solidFill>
              </a:rPr>
              <a:t> x</a:t>
            </a:r>
            <a:r>
              <a:rPr lang="en-US" altLang="ko-KR" sz="2000" dirty="0" smtClean="0">
                <a:solidFill>
                  <a:srgbClr val="006600"/>
                </a:solidFill>
                <a:ea typeface="Gulim" pitchFamily="34" charset="-127"/>
                <a:sym typeface="Wingdings" pitchFamily="2" charset="2"/>
              </a:rPr>
              <a:t> , x, 0)</a:t>
            </a:r>
          </a:p>
          <a:p>
            <a:pPr marL="0" indent="0">
              <a:lnSpc>
                <a:spcPct val="80000"/>
              </a:lnSpc>
              <a:spcBef>
                <a:spcPct val="35000"/>
              </a:spcBef>
              <a:buClr>
                <a:srgbClr val="006600"/>
              </a:buClr>
              <a:buNone/>
            </a:pPr>
            <a:r>
              <a:rPr lang="en-US" altLang="ko-KR" sz="2000" dirty="0">
                <a:solidFill>
                  <a:srgbClr val="006600"/>
                </a:solidFill>
                <a:ea typeface="Gulim" pitchFamily="34" charset="-127"/>
                <a:sym typeface="Wingdings" pitchFamily="2" charset="2"/>
              </a:rPr>
              <a:t>	</a:t>
            </a:r>
            <a:r>
              <a:rPr lang="en-US" altLang="ko-KR" sz="2000" dirty="0" smtClean="0">
                <a:solidFill>
                  <a:srgbClr val="006600"/>
                </a:solidFill>
                <a:ea typeface="Gulim" pitchFamily="34" charset="-127"/>
                <a:sym typeface="Wingdings" pitchFamily="2" charset="2"/>
              </a:rPr>
              <a:t>If-Then-Else (</a:t>
            </a:r>
            <a:r>
              <a:rPr lang="en-US" altLang="ko-KR" sz="2000" dirty="0">
                <a:solidFill>
                  <a:srgbClr val="006600"/>
                </a:solidFill>
                <a:ea typeface="Gulim" pitchFamily="34" charset="-127"/>
                <a:sym typeface="Wingdings" pitchFamily="2" charset="2"/>
              </a:rPr>
              <a:t>0 </a:t>
            </a:r>
            <a:r>
              <a:rPr lang="cs-CZ" sz="2000" dirty="0">
                <a:solidFill>
                  <a:srgbClr val="336600"/>
                </a:solidFill>
              </a:rPr>
              <a:t>≤</a:t>
            </a:r>
            <a:r>
              <a:rPr lang="en-US" sz="2000" dirty="0">
                <a:solidFill>
                  <a:srgbClr val="336600"/>
                </a:solidFill>
              </a:rPr>
              <a:t> x</a:t>
            </a:r>
            <a:r>
              <a:rPr lang="en-US" altLang="ko-KR" sz="2000" dirty="0">
                <a:solidFill>
                  <a:srgbClr val="006600"/>
                </a:solidFill>
                <a:ea typeface="Gulim" pitchFamily="34" charset="-127"/>
                <a:sym typeface="Wingdings" pitchFamily="2" charset="2"/>
              </a:rPr>
              <a:t> </a:t>
            </a:r>
            <a:r>
              <a:rPr lang="en-US" altLang="ko-KR" sz="2000" dirty="0" smtClean="0">
                <a:solidFill>
                  <a:srgbClr val="006600"/>
                </a:solidFill>
                <a:ea typeface="Gulim" pitchFamily="34" charset="-127"/>
                <a:sym typeface="Wingdings" pitchFamily="2" charset="2"/>
              </a:rPr>
              <a:t>, x, -x)</a:t>
            </a:r>
          </a:p>
          <a:p>
            <a:pPr>
              <a:lnSpc>
                <a:spcPct val="80000"/>
              </a:lnSpc>
              <a:spcBef>
                <a:spcPct val="35000"/>
              </a:spcBef>
              <a:buClr>
                <a:srgbClr val="006600"/>
              </a:buClr>
              <a:buFont typeface="Wingdings" pitchFamily="2" charset="2"/>
              <a:buChar char="q"/>
            </a:pPr>
            <a:endParaRPr lang="en-US" altLang="ko-KR" sz="2000" dirty="0">
              <a:solidFill>
                <a:srgbClr val="006600"/>
              </a:solidFill>
              <a:ea typeface="Gulim" pitchFamily="34" charset="-127"/>
              <a:sym typeface="Wingdings" pitchFamily="2" charset="2"/>
            </a:endParaRPr>
          </a:p>
          <a:p>
            <a:pPr>
              <a:lnSpc>
                <a:spcPct val="80000"/>
              </a:lnSpc>
              <a:spcBef>
                <a:spcPct val="35000"/>
              </a:spcBef>
              <a:buClr>
                <a:srgbClr val="006600"/>
              </a:buClr>
              <a:buFont typeface="Wingdings" pitchFamily="2" charset="2"/>
              <a:buChar char="q"/>
            </a:pPr>
            <a:r>
              <a:rPr lang="en-US" altLang="ko-KR" sz="2000" dirty="0" smtClean="0">
                <a:solidFill>
                  <a:srgbClr val="006600"/>
                </a:solidFill>
                <a:ea typeface="Gulim" pitchFamily="34" charset="-127"/>
                <a:sym typeface="Wingdings" pitchFamily="2" charset="2"/>
              </a:rPr>
              <a:t>Which solution should we prefer? </a:t>
            </a:r>
          </a:p>
          <a:p>
            <a:pPr marL="0" indent="0">
              <a:lnSpc>
                <a:spcPct val="80000"/>
              </a:lnSpc>
              <a:spcBef>
                <a:spcPct val="35000"/>
              </a:spcBef>
              <a:buClr>
                <a:srgbClr val="006600"/>
              </a:buClr>
              <a:buNone/>
            </a:pPr>
            <a:r>
              <a:rPr lang="en-US" altLang="ko-KR" sz="2000" dirty="0">
                <a:solidFill>
                  <a:srgbClr val="006600"/>
                </a:solidFill>
                <a:ea typeface="Gulim" pitchFamily="34" charset="-127"/>
                <a:sym typeface="Wingdings" pitchFamily="2" charset="2"/>
              </a:rPr>
              <a:t>	</a:t>
            </a:r>
            <a:r>
              <a:rPr lang="en-US" altLang="ko-KR" sz="2000" dirty="0" smtClean="0">
                <a:solidFill>
                  <a:srgbClr val="006600"/>
                </a:solidFill>
                <a:ea typeface="Gulim" pitchFamily="34" charset="-127"/>
                <a:sym typeface="Wingdings" pitchFamily="2" charset="2"/>
              </a:rPr>
              <a:t>Need a way to rank solutions (e.g. size of parse tree)</a:t>
            </a:r>
            <a:endParaRPr lang="en-US" altLang="ko-KR" sz="1600" dirty="0" smtClean="0">
              <a:solidFill>
                <a:srgbClr val="006600"/>
              </a:solidFill>
              <a:latin typeface="Symbol" pitchFamily="18" charset="2"/>
              <a:ea typeface="Gulim" pitchFamily="34" charset="-127"/>
            </a:endParaRPr>
          </a:p>
          <a:p>
            <a:pPr lvl="1">
              <a:lnSpc>
                <a:spcPct val="80000"/>
              </a:lnSpc>
              <a:spcBef>
                <a:spcPct val="35000"/>
              </a:spcBef>
              <a:buClr>
                <a:srgbClr val="C3CDC6"/>
              </a:buClr>
              <a:buFont typeface="Wingdings" pitchFamily="2" charset="2"/>
              <a:buNone/>
            </a:pPr>
            <a:endParaRPr lang="en-US" sz="2000" dirty="0" smtClean="0"/>
          </a:p>
        </p:txBody>
      </p:sp>
      <p:sp>
        <p:nvSpPr>
          <p:cNvPr id="4" name="Slide Number Placeholder 17"/>
          <p:cNvSpPr>
            <a:spLocks noGrp="1"/>
          </p:cNvSpPr>
          <p:nvPr>
            <p:ph type="sldNum" sz="quarter" idx="12"/>
          </p:nvPr>
        </p:nvSpPr>
        <p:spPr>
          <a:xfrm>
            <a:off x="7239000" y="6400800"/>
            <a:ext cx="1905000" cy="457200"/>
          </a:xfrm>
        </p:spPr>
        <p:txBody>
          <a:bodyPr/>
          <a:lstStyle/>
          <a:p>
            <a:pPr>
              <a:defRPr/>
            </a:pPr>
            <a:fld id="{0529A9EF-C723-4E6D-B148-3F65053D62C2}" type="slidenum">
              <a:rPr lang="en-US" b="1" smtClean="0"/>
              <a:pPr>
                <a:defRPr/>
              </a:pPr>
              <a:t>25</a:t>
            </a:fld>
            <a:endParaRPr lang="en-US" b="1" dirty="0"/>
          </a:p>
        </p:txBody>
      </p:sp>
    </p:spTree>
    <p:extLst>
      <p:ext uri="{BB962C8B-B14F-4D97-AF65-F5344CB8AC3E}">
        <p14:creationId xmlns:p14="http://schemas.microsoft.com/office/powerpoint/2010/main" xmlns="" val="5065099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0723">
                                            <p:txEl>
                                              <p:pRg st="5" end="5"/>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0723">
                                            <p:txEl>
                                              <p:pRg st="6" end="6"/>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0723">
                                            <p:txEl>
                                              <p:pRg st="7" end="7"/>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0723">
                                            <p:txEl>
                                              <p:pRg st="9" end="9"/>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072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609600" y="228600"/>
            <a:ext cx="7834313" cy="609600"/>
          </a:xfrm>
        </p:spPr>
        <p:txBody>
          <a:bodyPr/>
          <a:lstStyle/>
          <a:p>
            <a:r>
              <a:rPr lang="en-US" sz="2800" dirty="0" smtClean="0">
                <a:solidFill>
                  <a:srgbClr val="C00000"/>
                </a:solidFill>
              </a:rPr>
              <a:t>Invariant Generation as </a:t>
            </a:r>
            <a:r>
              <a:rPr lang="en-US" sz="2800" dirty="0" err="1" smtClean="0">
                <a:solidFill>
                  <a:srgbClr val="C00000"/>
                </a:solidFill>
              </a:rPr>
              <a:t>SyGuS</a:t>
            </a:r>
            <a:endParaRPr lang="en-US" sz="2800" dirty="0" smtClean="0">
              <a:solidFill>
                <a:srgbClr val="C00000"/>
              </a:solidFill>
            </a:endParaRPr>
          </a:p>
        </p:txBody>
      </p:sp>
      <p:sp>
        <p:nvSpPr>
          <p:cNvPr id="4" name="Slide Number Placeholder 17"/>
          <p:cNvSpPr>
            <a:spLocks noGrp="1"/>
          </p:cNvSpPr>
          <p:nvPr>
            <p:ph type="sldNum" sz="quarter" idx="12"/>
          </p:nvPr>
        </p:nvSpPr>
        <p:spPr>
          <a:xfrm>
            <a:off x="7239000" y="6400800"/>
            <a:ext cx="1905000" cy="457200"/>
          </a:xfrm>
        </p:spPr>
        <p:txBody>
          <a:bodyPr/>
          <a:lstStyle/>
          <a:p>
            <a:pPr>
              <a:defRPr/>
            </a:pPr>
            <a:fld id="{0529A9EF-C723-4E6D-B148-3F65053D62C2}" type="slidenum">
              <a:rPr lang="en-US" b="1" smtClean="0"/>
              <a:pPr>
                <a:defRPr/>
              </a:pPr>
              <a:t>26</a:t>
            </a:fld>
            <a:endParaRPr lang="en-US" b="1" dirty="0"/>
          </a:p>
        </p:txBody>
      </p:sp>
      <p:sp>
        <p:nvSpPr>
          <p:cNvPr id="6" name="TextBox 5"/>
          <p:cNvSpPr txBox="1"/>
          <p:nvPr/>
        </p:nvSpPr>
        <p:spPr>
          <a:xfrm>
            <a:off x="457200" y="1371600"/>
            <a:ext cx="1905000" cy="2862322"/>
          </a:xfrm>
          <a:prstGeom prst="rect">
            <a:avLst/>
          </a:prstGeom>
          <a:noFill/>
          <a:ln>
            <a:solidFill>
              <a:schemeClr val="tx1"/>
            </a:solidFill>
          </a:ln>
        </p:spPr>
        <p:txBody>
          <a:bodyPr wrap="square" rtlCol="0">
            <a:spAutoFit/>
          </a:bodyPr>
          <a:lstStyle/>
          <a:p>
            <a:endParaRPr lang="en-US" sz="1800" b="0" dirty="0">
              <a:solidFill>
                <a:srgbClr val="003300"/>
              </a:solidFill>
            </a:endParaRPr>
          </a:p>
          <a:p>
            <a:endParaRPr lang="en-US" sz="1800" b="0" dirty="0" smtClean="0">
              <a:solidFill>
                <a:srgbClr val="003300"/>
              </a:solidFill>
            </a:endParaRPr>
          </a:p>
          <a:p>
            <a:r>
              <a:rPr lang="en-US" sz="1800" b="0" dirty="0" err="1" smtClean="0">
                <a:solidFill>
                  <a:srgbClr val="003300"/>
                </a:solidFill>
              </a:rPr>
              <a:t>bool</a:t>
            </a:r>
            <a:r>
              <a:rPr lang="en-US" sz="1800" b="0" dirty="0" smtClean="0">
                <a:solidFill>
                  <a:srgbClr val="003300"/>
                </a:solidFill>
              </a:rPr>
              <a:t> x, y, z</a:t>
            </a:r>
          </a:p>
          <a:p>
            <a:r>
              <a:rPr lang="en-US" sz="1800" b="0" dirty="0" err="1" smtClean="0">
                <a:solidFill>
                  <a:srgbClr val="003300"/>
                </a:solidFill>
              </a:rPr>
              <a:t>int</a:t>
            </a:r>
            <a:r>
              <a:rPr lang="en-US" sz="1800" b="0" dirty="0" smtClean="0">
                <a:solidFill>
                  <a:srgbClr val="003300"/>
                </a:solidFill>
              </a:rPr>
              <a:t>  a, b, c</a:t>
            </a:r>
            <a:endParaRPr lang="en-US" sz="1800" b="0" dirty="0">
              <a:solidFill>
                <a:srgbClr val="003300"/>
              </a:solidFill>
            </a:endParaRPr>
          </a:p>
          <a:p>
            <a:endParaRPr lang="en-US" sz="1800" b="0" dirty="0">
              <a:solidFill>
                <a:srgbClr val="003300"/>
              </a:solidFill>
            </a:endParaRPr>
          </a:p>
          <a:p>
            <a:r>
              <a:rPr lang="en-US" sz="1800" b="0" dirty="0" smtClean="0">
                <a:solidFill>
                  <a:srgbClr val="003300"/>
                </a:solidFill>
              </a:rPr>
              <a:t>  while( Test ) </a:t>
            </a:r>
            <a:r>
              <a:rPr lang="en-US" sz="1800" b="0" dirty="0">
                <a:solidFill>
                  <a:srgbClr val="003300"/>
                </a:solidFill>
              </a:rPr>
              <a:t>{</a:t>
            </a:r>
          </a:p>
          <a:p>
            <a:r>
              <a:rPr lang="en-US" sz="1800" b="0" dirty="0">
                <a:solidFill>
                  <a:srgbClr val="003300"/>
                </a:solidFill>
              </a:rPr>
              <a:t>  </a:t>
            </a:r>
            <a:r>
              <a:rPr lang="en-US" sz="1800" b="0" dirty="0" smtClean="0">
                <a:solidFill>
                  <a:srgbClr val="003300"/>
                </a:solidFill>
              </a:rPr>
              <a:t>  loop-body</a:t>
            </a:r>
            <a:endParaRPr lang="en-US" sz="1800" b="0" dirty="0">
              <a:solidFill>
                <a:srgbClr val="003300"/>
              </a:solidFill>
            </a:endParaRPr>
          </a:p>
          <a:p>
            <a:r>
              <a:rPr lang="en-US" sz="1800" b="0" dirty="0" smtClean="0">
                <a:solidFill>
                  <a:srgbClr val="003300"/>
                </a:solidFill>
              </a:rPr>
              <a:t>    ….</a:t>
            </a:r>
          </a:p>
          <a:p>
            <a:endParaRPr lang="en-US" sz="1800" b="0" dirty="0" smtClean="0">
              <a:solidFill>
                <a:srgbClr val="003300"/>
              </a:solidFill>
            </a:endParaRPr>
          </a:p>
          <a:p>
            <a:r>
              <a:rPr lang="en-US" sz="1800" b="0" dirty="0" smtClean="0">
                <a:solidFill>
                  <a:srgbClr val="003300"/>
                </a:solidFill>
              </a:rPr>
              <a:t>}</a:t>
            </a:r>
          </a:p>
        </p:txBody>
      </p:sp>
      <p:sp>
        <p:nvSpPr>
          <p:cNvPr id="7" name="Rectangle 3"/>
          <p:cNvSpPr txBox="1">
            <a:spLocks noChangeArrowheads="1"/>
          </p:cNvSpPr>
          <p:nvPr/>
        </p:nvSpPr>
        <p:spPr bwMode="auto">
          <a:xfrm>
            <a:off x="2943896" y="1371600"/>
            <a:ext cx="61722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a:lstStyle>
          <a:p>
            <a:pPr>
              <a:lnSpc>
                <a:spcPct val="80000"/>
              </a:lnSpc>
              <a:spcBef>
                <a:spcPct val="35000"/>
              </a:spcBef>
              <a:buClr>
                <a:srgbClr val="006600"/>
              </a:buClr>
              <a:buFont typeface="Wingdings" pitchFamily="2" charset="2"/>
              <a:buChar char="q"/>
            </a:pPr>
            <a:r>
              <a:rPr lang="en-US" sz="2000" b="0" kern="0" dirty="0" smtClean="0">
                <a:solidFill>
                  <a:srgbClr val="006600"/>
                </a:solidFill>
                <a:ea typeface="Gulim" pitchFamily="34" charset="-127"/>
              </a:rPr>
              <a:t>Goal: Find inductive loop invariant automatically</a:t>
            </a:r>
            <a:endParaRPr lang="en-US" sz="2000" b="0" kern="0" dirty="0" smtClean="0"/>
          </a:p>
        </p:txBody>
      </p:sp>
      <p:sp>
        <p:nvSpPr>
          <p:cNvPr id="8" name="Rectangle 3"/>
          <p:cNvSpPr txBox="1">
            <a:spLocks noChangeArrowheads="1"/>
          </p:cNvSpPr>
          <p:nvPr/>
        </p:nvSpPr>
        <p:spPr bwMode="auto">
          <a:xfrm>
            <a:off x="2920285" y="2209800"/>
            <a:ext cx="6071315" cy="838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a:lstStyle>
          <a:p>
            <a:pPr>
              <a:lnSpc>
                <a:spcPct val="80000"/>
              </a:lnSpc>
              <a:spcBef>
                <a:spcPct val="35000"/>
              </a:spcBef>
              <a:buClr>
                <a:srgbClr val="006600"/>
              </a:buClr>
              <a:buFont typeface="Wingdings" pitchFamily="2" charset="2"/>
              <a:buChar char="q"/>
            </a:pPr>
            <a:r>
              <a:rPr lang="en-US" sz="2000" b="0" kern="0" dirty="0" smtClean="0">
                <a:solidFill>
                  <a:srgbClr val="006600"/>
                </a:solidFill>
                <a:ea typeface="Gulim" pitchFamily="34" charset="-127"/>
              </a:rPr>
              <a:t>Function to be synthesized</a:t>
            </a:r>
          </a:p>
          <a:p>
            <a:pPr marL="0" indent="0">
              <a:lnSpc>
                <a:spcPct val="80000"/>
              </a:lnSpc>
              <a:spcBef>
                <a:spcPct val="35000"/>
              </a:spcBef>
              <a:buClr>
                <a:srgbClr val="006600"/>
              </a:buClr>
              <a:buNone/>
            </a:pPr>
            <a:r>
              <a:rPr lang="en-US" sz="2000" b="0" kern="0" dirty="0" smtClean="0">
                <a:solidFill>
                  <a:srgbClr val="006600"/>
                </a:solidFill>
                <a:ea typeface="Gulim" pitchFamily="34" charset="-127"/>
              </a:rPr>
              <a:t>	  </a:t>
            </a:r>
            <a:r>
              <a:rPr lang="en-US" sz="2000" b="0" kern="0" dirty="0" err="1" smtClean="0">
                <a:solidFill>
                  <a:srgbClr val="006600"/>
                </a:solidFill>
                <a:ea typeface="Gulim" pitchFamily="34" charset="-127"/>
              </a:rPr>
              <a:t>Inv</a:t>
            </a:r>
            <a:r>
              <a:rPr lang="en-US" sz="2000" b="0" kern="0" dirty="0" smtClean="0">
                <a:solidFill>
                  <a:srgbClr val="006600"/>
                </a:solidFill>
                <a:ea typeface="Gulim" pitchFamily="34" charset="-127"/>
              </a:rPr>
              <a:t> (</a:t>
            </a:r>
            <a:r>
              <a:rPr lang="en-US" sz="2000" b="0" kern="0" dirty="0" err="1" smtClean="0">
                <a:solidFill>
                  <a:srgbClr val="006600"/>
                </a:solidFill>
                <a:ea typeface="Gulim" pitchFamily="34" charset="-127"/>
              </a:rPr>
              <a:t>bool</a:t>
            </a:r>
            <a:r>
              <a:rPr lang="en-US" sz="2000" b="0" kern="0" dirty="0" smtClean="0">
                <a:solidFill>
                  <a:srgbClr val="006600"/>
                </a:solidFill>
                <a:ea typeface="Gulim" pitchFamily="34" charset="-127"/>
              </a:rPr>
              <a:t> x, </a:t>
            </a:r>
            <a:r>
              <a:rPr lang="en-US" sz="2000" b="0" kern="0" dirty="0" err="1" smtClean="0">
                <a:solidFill>
                  <a:srgbClr val="006600"/>
                </a:solidFill>
                <a:ea typeface="Gulim" pitchFamily="34" charset="-127"/>
              </a:rPr>
              <a:t>bool</a:t>
            </a:r>
            <a:r>
              <a:rPr lang="en-US" sz="2000" b="0" kern="0" dirty="0" smtClean="0">
                <a:solidFill>
                  <a:srgbClr val="006600"/>
                </a:solidFill>
                <a:ea typeface="Gulim" pitchFamily="34" charset="-127"/>
              </a:rPr>
              <a:t> z, </a:t>
            </a:r>
            <a:r>
              <a:rPr lang="en-US" sz="2000" b="0" kern="0" dirty="0" err="1" smtClean="0">
                <a:solidFill>
                  <a:srgbClr val="006600"/>
                </a:solidFill>
                <a:ea typeface="Gulim" pitchFamily="34" charset="-127"/>
              </a:rPr>
              <a:t>int</a:t>
            </a:r>
            <a:r>
              <a:rPr lang="en-US" sz="2000" b="0" kern="0" dirty="0" smtClean="0">
                <a:solidFill>
                  <a:srgbClr val="006600"/>
                </a:solidFill>
                <a:ea typeface="Gulim" pitchFamily="34" charset="-127"/>
              </a:rPr>
              <a:t> a, </a:t>
            </a:r>
            <a:r>
              <a:rPr lang="en-US" sz="2000" b="0" kern="0" dirty="0" err="1" smtClean="0">
                <a:solidFill>
                  <a:srgbClr val="006600"/>
                </a:solidFill>
                <a:ea typeface="Gulim" pitchFamily="34" charset="-127"/>
              </a:rPr>
              <a:t>int</a:t>
            </a:r>
            <a:r>
              <a:rPr lang="en-US" sz="2000" b="0" kern="0" dirty="0" smtClean="0">
                <a:solidFill>
                  <a:srgbClr val="006600"/>
                </a:solidFill>
                <a:ea typeface="Gulim" pitchFamily="34" charset="-127"/>
              </a:rPr>
              <a:t> b) : </a:t>
            </a:r>
            <a:r>
              <a:rPr lang="en-US" sz="2000" b="0" kern="0" dirty="0" err="1" smtClean="0">
                <a:solidFill>
                  <a:srgbClr val="006600"/>
                </a:solidFill>
                <a:ea typeface="Gulim" pitchFamily="34" charset="-127"/>
              </a:rPr>
              <a:t>bool</a:t>
            </a:r>
            <a:endParaRPr lang="en-US" sz="2000" b="0" kern="0" dirty="0" smtClean="0"/>
          </a:p>
        </p:txBody>
      </p:sp>
      <p:sp>
        <p:nvSpPr>
          <p:cNvPr id="9" name="Rectangle 3"/>
          <p:cNvSpPr txBox="1">
            <a:spLocks noChangeArrowheads="1"/>
          </p:cNvSpPr>
          <p:nvPr/>
        </p:nvSpPr>
        <p:spPr bwMode="auto">
          <a:xfrm>
            <a:off x="3081271" y="3276600"/>
            <a:ext cx="6071315" cy="838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a:lstStyle>
          <a:p>
            <a:pPr>
              <a:lnSpc>
                <a:spcPct val="80000"/>
              </a:lnSpc>
              <a:spcBef>
                <a:spcPct val="35000"/>
              </a:spcBef>
              <a:buClr>
                <a:srgbClr val="006600"/>
              </a:buClr>
              <a:buFont typeface="Wingdings" pitchFamily="2" charset="2"/>
              <a:buChar char="q"/>
            </a:pPr>
            <a:r>
              <a:rPr lang="en-US" sz="2000" b="0" kern="0" dirty="0" smtClean="0">
                <a:solidFill>
                  <a:srgbClr val="006600"/>
                </a:solidFill>
                <a:ea typeface="Gulim" pitchFamily="34" charset="-127"/>
              </a:rPr>
              <a:t>Compile loop-body into a logical predicate</a:t>
            </a:r>
          </a:p>
          <a:p>
            <a:pPr marL="0" indent="0">
              <a:lnSpc>
                <a:spcPct val="80000"/>
              </a:lnSpc>
              <a:spcBef>
                <a:spcPct val="35000"/>
              </a:spcBef>
              <a:buClr>
                <a:srgbClr val="006600"/>
              </a:buClr>
              <a:buNone/>
            </a:pPr>
            <a:r>
              <a:rPr lang="en-US" sz="2000" b="0" kern="0" dirty="0">
                <a:solidFill>
                  <a:srgbClr val="006600"/>
                </a:solidFill>
                <a:ea typeface="Gulim" pitchFamily="34" charset="-127"/>
              </a:rPr>
              <a:t> </a:t>
            </a:r>
            <a:r>
              <a:rPr lang="en-US" sz="2000" b="0" kern="0" dirty="0" smtClean="0">
                <a:solidFill>
                  <a:srgbClr val="006600"/>
                </a:solidFill>
                <a:ea typeface="Gulim" pitchFamily="34" charset="-127"/>
              </a:rPr>
              <a:t>   	Body(</a:t>
            </a:r>
            <a:r>
              <a:rPr lang="en-US" sz="2000" b="0" kern="0" dirty="0" err="1" smtClean="0">
                <a:solidFill>
                  <a:srgbClr val="006600"/>
                </a:solidFill>
                <a:ea typeface="Gulim" pitchFamily="34" charset="-127"/>
              </a:rPr>
              <a:t>x,y,z,a,b,c</a:t>
            </a:r>
            <a:r>
              <a:rPr lang="en-US" sz="2000" b="0" kern="0" dirty="0" smtClean="0">
                <a:solidFill>
                  <a:srgbClr val="006600"/>
                </a:solidFill>
                <a:ea typeface="Gulim" pitchFamily="34" charset="-127"/>
              </a:rPr>
              <a:t>, </a:t>
            </a:r>
            <a:r>
              <a:rPr lang="en-US" sz="2000" b="0" kern="0" dirty="0" err="1" smtClean="0">
                <a:solidFill>
                  <a:srgbClr val="006600"/>
                </a:solidFill>
                <a:ea typeface="Gulim" pitchFamily="34" charset="-127"/>
              </a:rPr>
              <a:t>x’,y’,z’,a’,b’,c</a:t>
            </a:r>
            <a:r>
              <a:rPr lang="en-US" sz="2000" b="0" kern="0" dirty="0" smtClean="0">
                <a:solidFill>
                  <a:srgbClr val="006600"/>
                </a:solidFill>
                <a:ea typeface="Gulim" pitchFamily="34" charset="-127"/>
              </a:rPr>
              <a:t>’)</a:t>
            </a:r>
            <a:endParaRPr lang="en-US" sz="2000" b="0" kern="0" dirty="0" smtClean="0"/>
          </a:p>
        </p:txBody>
      </p:sp>
      <p:sp>
        <p:nvSpPr>
          <p:cNvPr id="10" name="Rectangle 3"/>
          <p:cNvSpPr txBox="1">
            <a:spLocks noChangeArrowheads="1"/>
          </p:cNvSpPr>
          <p:nvPr/>
        </p:nvSpPr>
        <p:spPr bwMode="auto">
          <a:xfrm>
            <a:off x="3044781" y="4299390"/>
            <a:ext cx="6071315" cy="838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a:lstStyle>
          <a:p>
            <a:pPr>
              <a:lnSpc>
                <a:spcPct val="80000"/>
              </a:lnSpc>
              <a:spcBef>
                <a:spcPct val="35000"/>
              </a:spcBef>
              <a:buClr>
                <a:srgbClr val="006600"/>
              </a:buClr>
              <a:buFont typeface="Wingdings" pitchFamily="2" charset="2"/>
              <a:buChar char="q"/>
            </a:pPr>
            <a:r>
              <a:rPr lang="en-US" sz="2000" b="0" kern="0" dirty="0" smtClean="0">
                <a:solidFill>
                  <a:srgbClr val="006600"/>
                </a:solidFill>
                <a:ea typeface="Gulim" pitchFamily="34" charset="-127"/>
              </a:rPr>
              <a:t>Specification:</a:t>
            </a:r>
          </a:p>
          <a:p>
            <a:pPr marL="0" indent="0">
              <a:lnSpc>
                <a:spcPct val="80000"/>
              </a:lnSpc>
              <a:spcBef>
                <a:spcPct val="35000"/>
              </a:spcBef>
              <a:buClr>
                <a:srgbClr val="006600"/>
              </a:buClr>
              <a:buNone/>
            </a:pPr>
            <a:r>
              <a:rPr lang="en-US" sz="2000" b="0" kern="0" dirty="0" smtClean="0">
                <a:solidFill>
                  <a:srgbClr val="006600"/>
                </a:solidFill>
                <a:ea typeface="Gulim" pitchFamily="34" charset="-127"/>
              </a:rPr>
              <a:t>	  </a:t>
            </a:r>
            <a:r>
              <a:rPr lang="en-US" sz="2000" b="0" kern="0" dirty="0" err="1" smtClean="0">
                <a:solidFill>
                  <a:srgbClr val="006600"/>
                </a:solidFill>
                <a:ea typeface="Gulim" pitchFamily="34" charset="-127"/>
              </a:rPr>
              <a:t>Inv</a:t>
            </a:r>
            <a:r>
              <a:rPr lang="en-US" sz="2000" b="0" kern="0" dirty="0" smtClean="0">
                <a:solidFill>
                  <a:srgbClr val="006600"/>
                </a:solidFill>
                <a:ea typeface="Gulim" pitchFamily="34" charset="-127"/>
              </a:rPr>
              <a:t> &amp; Body &amp; Test’ </a:t>
            </a:r>
            <a:r>
              <a:rPr lang="cs-CZ" sz="2000" b="0" dirty="0">
                <a:solidFill>
                  <a:srgbClr val="336600"/>
                </a:solidFill>
              </a:rPr>
              <a:t>⇒</a:t>
            </a:r>
            <a:r>
              <a:rPr lang="en-US" sz="2000" b="0" kern="0" dirty="0" smtClean="0">
                <a:solidFill>
                  <a:srgbClr val="006600"/>
                </a:solidFill>
                <a:ea typeface="Gulim" pitchFamily="34" charset="-127"/>
              </a:rPr>
              <a:t> </a:t>
            </a:r>
            <a:r>
              <a:rPr lang="en-US" sz="2000" b="0" kern="0" dirty="0" err="1" smtClean="0">
                <a:solidFill>
                  <a:srgbClr val="006600"/>
                </a:solidFill>
                <a:ea typeface="Gulim" pitchFamily="34" charset="-127"/>
              </a:rPr>
              <a:t>Inv</a:t>
            </a:r>
            <a:r>
              <a:rPr lang="en-US" sz="2000" b="0" kern="0" dirty="0" smtClean="0">
                <a:solidFill>
                  <a:srgbClr val="006600"/>
                </a:solidFill>
                <a:ea typeface="Gulim" pitchFamily="34" charset="-127"/>
              </a:rPr>
              <a:t>’</a:t>
            </a:r>
            <a:endParaRPr lang="en-US" sz="2000" b="0" kern="0" dirty="0" smtClean="0"/>
          </a:p>
        </p:txBody>
      </p:sp>
      <p:sp>
        <p:nvSpPr>
          <p:cNvPr id="11" name="Rectangle 3"/>
          <p:cNvSpPr txBox="1">
            <a:spLocks noChangeArrowheads="1"/>
          </p:cNvSpPr>
          <p:nvPr/>
        </p:nvSpPr>
        <p:spPr bwMode="auto">
          <a:xfrm>
            <a:off x="457200" y="5486400"/>
            <a:ext cx="8658896" cy="1219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a:lstStyle>
          <a:p>
            <a:pPr>
              <a:lnSpc>
                <a:spcPct val="80000"/>
              </a:lnSpc>
              <a:spcBef>
                <a:spcPct val="35000"/>
              </a:spcBef>
              <a:buClr>
                <a:srgbClr val="006600"/>
              </a:buClr>
              <a:buFont typeface="Wingdings" pitchFamily="2" charset="2"/>
              <a:buChar char="q"/>
            </a:pPr>
            <a:r>
              <a:rPr lang="en-US" sz="2000" b="0" kern="0" dirty="0" smtClean="0">
                <a:solidFill>
                  <a:srgbClr val="006600"/>
                </a:solidFill>
                <a:ea typeface="Gulim" pitchFamily="34" charset="-127"/>
              </a:rPr>
              <a:t>Template for set of candidate invariants</a:t>
            </a:r>
          </a:p>
          <a:p>
            <a:pPr marL="0" indent="0">
              <a:lnSpc>
                <a:spcPct val="80000"/>
              </a:lnSpc>
              <a:spcBef>
                <a:spcPct val="35000"/>
              </a:spcBef>
              <a:buClr>
                <a:srgbClr val="006600"/>
              </a:buClr>
              <a:buNone/>
            </a:pPr>
            <a:r>
              <a:rPr lang="en-US" sz="2000" b="0" kern="0" dirty="0">
                <a:solidFill>
                  <a:srgbClr val="006600"/>
                </a:solidFill>
                <a:ea typeface="Gulim" pitchFamily="34" charset="-127"/>
              </a:rPr>
              <a:t> </a:t>
            </a:r>
            <a:r>
              <a:rPr lang="en-US" sz="2000" b="0" kern="0" dirty="0" smtClean="0">
                <a:solidFill>
                  <a:srgbClr val="006600"/>
                </a:solidFill>
                <a:ea typeface="Gulim" pitchFamily="34" charset="-127"/>
              </a:rPr>
              <a:t>      </a:t>
            </a:r>
            <a:r>
              <a:rPr lang="en-US" altLang="ko-KR" sz="1800" b="0" dirty="0" smtClean="0">
                <a:solidFill>
                  <a:srgbClr val="006600"/>
                </a:solidFill>
                <a:ea typeface="Gulim" pitchFamily="34" charset="-127"/>
              </a:rPr>
              <a:t>Term </a:t>
            </a:r>
            <a:r>
              <a:rPr lang="en-US" altLang="ko-KR" sz="1800" b="0" dirty="0">
                <a:solidFill>
                  <a:srgbClr val="006600"/>
                </a:solidFill>
                <a:ea typeface="Gulim" pitchFamily="34" charset="-127"/>
              </a:rPr>
              <a:t>:= </a:t>
            </a:r>
            <a:r>
              <a:rPr lang="en-US" altLang="ko-KR" sz="1800" b="0" dirty="0" smtClean="0">
                <a:solidFill>
                  <a:srgbClr val="006600"/>
                </a:solidFill>
                <a:ea typeface="Gulim" pitchFamily="34" charset="-127"/>
              </a:rPr>
              <a:t>a | b | </a:t>
            </a:r>
            <a:r>
              <a:rPr lang="en-US" altLang="ko-KR" sz="1800" b="0" dirty="0" err="1" smtClean="0">
                <a:solidFill>
                  <a:srgbClr val="006600"/>
                </a:solidFill>
                <a:ea typeface="Gulim" pitchFamily="34" charset="-127"/>
              </a:rPr>
              <a:t>Const</a:t>
            </a:r>
            <a:r>
              <a:rPr lang="en-US" altLang="ko-KR" sz="1800" b="0" dirty="0" smtClean="0">
                <a:solidFill>
                  <a:srgbClr val="006600"/>
                </a:solidFill>
                <a:ea typeface="Gulim" pitchFamily="34" charset="-127"/>
              </a:rPr>
              <a:t> | Term + Term </a:t>
            </a:r>
            <a:r>
              <a:rPr lang="en-US" altLang="ko-KR" sz="1800" b="0" dirty="0">
                <a:solidFill>
                  <a:srgbClr val="006600"/>
                </a:solidFill>
                <a:ea typeface="Gulim" pitchFamily="34" charset="-127"/>
              </a:rPr>
              <a:t>| If-Then-Else (Cond, Term, Term)</a:t>
            </a:r>
          </a:p>
          <a:p>
            <a:pPr marL="0" indent="0">
              <a:lnSpc>
                <a:spcPct val="80000"/>
              </a:lnSpc>
              <a:spcBef>
                <a:spcPct val="35000"/>
              </a:spcBef>
              <a:buClr>
                <a:srgbClr val="006600"/>
              </a:buClr>
              <a:buNone/>
            </a:pPr>
            <a:r>
              <a:rPr lang="en-US" altLang="ko-KR" sz="1800" b="0" dirty="0" smtClean="0">
                <a:solidFill>
                  <a:srgbClr val="006600"/>
                </a:solidFill>
                <a:ea typeface="Gulim" pitchFamily="34" charset="-127"/>
              </a:rPr>
              <a:t>        Cond </a:t>
            </a:r>
            <a:r>
              <a:rPr lang="en-US" altLang="ko-KR" sz="1800" b="0" dirty="0">
                <a:solidFill>
                  <a:srgbClr val="006600"/>
                </a:solidFill>
                <a:ea typeface="Gulim" pitchFamily="34" charset="-127"/>
              </a:rPr>
              <a:t>:= </a:t>
            </a:r>
            <a:r>
              <a:rPr lang="en-US" altLang="ko-KR" sz="1800" b="0" dirty="0" smtClean="0">
                <a:solidFill>
                  <a:srgbClr val="006600"/>
                </a:solidFill>
                <a:ea typeface="Gulim" pitchFamily="34" charset="-127"/>
              </a:rPr>
              <a:t>x | z </a:t>
            </a:r>
            <a:r>
              <a:rPr lang="en-US" altLang="ko-KR" sz="1800" b="0" dirty="0">
                <a:solidFill>
                  <a:srgbClr val="006600"/>
                </a:solidFill>
                <a:ea typeface="Gulim" pitchFamily="34" charset="-127"/>
              </a:rPr>
              <a:t>| Cond &amp; Cond | ~ Cond | (Cond)</a:t>
            </a:r>
          </a:p>
          <a:p>
            <a:pPr marL="0" indent="0">
              <a:lnSpc>
                <a:spcPct val="80000"/>
              </a:lnSpc>
              <a:spcBef>
                <a:spcPct val="35000"/>
              </a:spcBef>
              <a:buClr>
                <a:srgbClr val="006600"/>
              </a:buClr>
              <a:buNone/>
            </a:pPr>
            <a:endParaRPr lang="en-US" sz="2000" b="0" kern="0" dirty="0" smtClean="0"/>
          </a:p>
        </p:txBody>
      </p:sp>
    </p:spTree>
    <p:extLst>
      <p:ext uri="{BB962C8B-B14F-4D97-AF65-F5344CB8AC3E}">
        <p14:creationId xmlns:p14="http://schemas.microsoft.com/office/powerpoint/2010/main" xmlns="" val="27785824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P spid="10" grpId="0"/>
      <p:bldP spid="11"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609600" y="228600"/>
            <a:ext cx="7834313" cy="609600"/>
          </a:xfrm>
        </p:spPr>
        <p:txBody>
          <a:bodyPr/>
          <a:lstStyle/>
          <a:p>
            <a:r>
              <a:rPr lang="en-US" sz="2800" dirty="0" smtClean="0">
                <a:solidFill>
                  <a:srgbClr val="C00000"/>
                </a:solidFill>
              </a:rPr>
              <a:t>Program Optimization as </a:t>
            </a:r>
            <a:r>
              <a:rPr lang="en-US" sz="2800" dirty="0" err="1" smtClean="0">
                <a:solidFill>
                  <a:srgbClr val="C00000"/>
                </a:solidFill>
              </a:rPr>
              <a:t>SyGuS</a:t>
            </a:r>
            <a:endParaRPr lang="en-US" sz="2800" dirty="0" smtClean="0">
              <a:solidFill>
                <a:srgbClr val="C00000"/>
              </a:solidFill>
            </a:endParaRPr>
          </a:p>
        </p:txBody>
      </p:sp>
      <p:sp>
        <p:nvSpPr>
          <p:cNvPr id="30723" name="Rectangle 3"/>
          <p:cNvSpPr>
            <a:spLocks noGrp="1" noChangeArrowheads="1"/>
          </p:cNvSpPr>
          <p:nvPr>
            <p:ph type="body" idx="1"/>
          </p:nvPr>
        </p:nvSpPr>
        <p:spPr>
          <a:xfrm>
            <a:off x="0" y="1143000"/>
            <a:ext cx="9144000" cy="5715000"/>
          </a:xfrm>
        </p:spPr>
        <p:txBody>
          <a:bodyPr/>
          <a:lstStyle/>
          <a:p>
            <a:pPr>
              <a:lnSpc>
                <a:spcPct val="80000"/>
              </a:lnSpc>
              <a:spcBef>
                <a:spcPct val="35000"/>
              </a:spcBef>
              <a:buClr>
                <a:srgbClr val="006600"/>
              </a:buClr>
              <a:buFont typeface="Wingdings" pitchFamily="2" charset="2"/>
              <a:buChar char="q"/>
            </a:pPr>
            <a:r>
              <a:rPr lang="en-US" altLang="ko-KR" sz="2000" dirty="0" smtClean="0">
                <a:solidFill>
                  <a:srgbClr val="006600"/>
                </a:solidFill>
                <a:ea typeface="Gulim" pitchFamily="34" charset="-127"/>
              </a:rPr>
              <a:t>Type matrix: 2x2 Matrix with Bit-vector[32] entries</a:t>
            </a:r>
          </a:p>
          <a:p>
            <a:pPr marL="0" indent="0">
              <a:lnSpc>
                <a:spcPct val="80000"/>
              </a:lnSpc>
              <a:spcBef>
                <a:spcPct val="35000"/>
              </a:spcBef>
              <a:buClr>
                <a:srgbClr val="006600"/>
              </a:buClr>
              <a:buNone/>
            </a:pPr>
            <a:r>
              <a:rPr lang="en-US" altLang="ko-KR" sz="2000" dirty="0">
                <a:solidFill>
                  <a:srgbClr val="006600"/>
                </a:solidFill>
                <a:ea typeface="Gulim" pitchFamily="34" charset="-127"/>
              </a:rPr>
              <a:t>	</a:t>
            </a:r>
            <a:r>
              <a:rPr lang="en-US" altLang="ko-KR" sz="2000" dirty="0" smtClean="0">
                <a:solidFill>
                  <a:srgbClr val="006600"/>
                </a:solidFill>
                <a:ea typeface="Gulim" pitchFamily="34" charset="-127"/>
              </a:rPr>
              <a:t>Theory: Bit-vectors with arithmetic</a:t>
            </a:r>
          </a:p>
          <a:p>
            <a:pPr marL="0" indent="0">
              <a:lnSpc>
                <a:spcPct val="80000"/>
              </a:lnSpc>
              <a:spcBef>
                <a:spcPct val="35000"/>
              </a:spcBef>
              <a:buClr>
                <a:srgbClr val="006600"/>
              </a:buClr>
              <a:buNone/>
            </a:pPr>
            <a:endParaRPr lang="en-US" altLang="ko-KR" sz="2400" dirty="0">
              <a:solidFill>
                <a:srgbClr val="006600"/>
              </a:solidFill>
              <a:ea typeface="Gulim" pitchFamily="34" charset="-127"/>
            </a:endParaRPr>
          </a:p>
          <a:p>
            <a:pPr>
              <a:lnSpc>
                <a:spcPct val="80000"/>
              </a:lnSpc>
              <a:spcBef>
                <a:spcPct val="35000"/>
              </a:spcBef>
              <a:buClr>
                <a:srgbClr val="006600"/>
              </a:buClr>
              <a:buFont typeface="Wingdings" pitchFamily="2" charset="2"/>
              <a:buChar char="q"/>
            </a:pPr>
            <a:r>
              <a:rPr lang="en-US" altLang="ko-KR" sz="2000" dirty="0" smtClean="0">
                <a:solidFill>
                  <a:srgbClr val="006600"/>
                </a:solidFill>
                <a:ea typeface="Gulim" pitchFamily="34" charset="-127"/>
                <a:sym typeface="Wingdings" pitchFamily="2" charset="2"/>
              </a:rPr>
              <a:t>Function to be synthesized f(matrix A, B) : matrix</a:t>
            </a:r>
          </a:p>
          <a:p>
            <a:pPr>
              <a:lnSpc>
                <a:spcPct val="80000"/>
              </a:lnSpc>
              <a:spcBef>
                <a:spcPct val="35000"/>
              </a:spcBef>
              <a:buClr>
                <a:srgbClr val="006600"/>
              </a:buClr>
              <a:buFont typeface="Wingdings" pitchFamily="2" charset="2"/>
              <a:buChar char="q"/>
            </a:pPr>
            <a:endParaRPr lang="en-US" altLang="ko-KR" sz="2000" dirty="0" smtClean="0">
              <a:solidFill>
                <a:srgbClr val="006600"/>
              </a:solidFill>
              <a:ea typeface="Gulim" pitchFamily="34" charset="-127"/>
              <a:sym typeface="Wingdings" pitchFamily="2" charset="2"/>
            </a:endParaRPr>
          </a:p>
          <a:p>
            <a:pPr>
              <a:lnSpc>
                <a:spcPct val="80000"/>
              </a:lnSpc>
              <a:spcBef>
                <a:spcPct val="35000"/>
              </a:spcBef>
              <a:buClr>
                <a:srgbClr val="006600"/>
              </a:buClr>
              <a:buFont typeface="Wingdings" pitchFamily="2" charset="2"/>
              <a:buChar char="q"/>
            </a:pPr>
            <a:r>
              <a:rPr lang="en-US" altLang="ko-KR" sz="2000" dirty="0" smtClean="0">
                <a:solidFill>
                  <a:srgbClr val="006600"/>
                </a:solidFill>
                <a:ea typeface="Gulim" pitchFamily="34" charset="-127"/>
                <a:sym typeface="Wingdings" pitchFamily="2" charset="2"/>
              </a:rPr>
              <a:t>Specification: f(A,B) is matrix product</a:t>
            </a:r>
          </a:p>
          <a:p>
            <a:pPr marL="0" indent="0">
              <a:lnSpc>
                <a:spcPct val="80000"/>
              </a:lnSpc>
              <a:spcBef>
                <a:spcPct val="35000"/>
              </a:spcBef>
              <a:buClr>
                <a:srgbClr val="006600"/>
              </a:buClr>
              <a:buNone/>
            </a:pPr>
            <a:r>
              <a:rPr lang="en-US" altLang="ko-KR" sz="2000" dirty="0">
                <a:solidFill>
                  <a:srgbClr val="006600"/>
                </a:solidFill>
                <a:ea typeface="Gulim" pitchFamily="34" charset="-127"/>
                <a:sym typeface="Wingdings" pitchFamily="2" charset="2"/>
              </a:rPr>
              <a:t>	</a:t>
            </a:r>
            <a:r>
              <a:rPr lang="en-US" altLang="ko-KR" sz="2000" dirty="0" smtClean="0">
                <a:solidFill>
                  <a:srgbClr val="006600"/>
                </a:solidFill>
                <a:ea typeface="Gulim" pitchFamily="34" charset="-127"/>
                <a:sym typeface="Wingdings" pitchFamily="2" charset="2"/>
              </a:rPr>
              <a:t>f(A,B)[1,1] = A[1,1]*B[1,1] + A[1,2]*B[2,1]</a:t>
            </a:r>
          </a:p>
          <a:p>
            <a:pPr marL="0" indent="0">
              <a:lnSpc>
                <a:spcPct val="80000"/>
              </a:lnSpc>
              <a:spcBef>
                <a:spcPct val="35000"/>
              </a:spcBef>
              <a:buClr>
                <a:srgbClr val="006600"/>
              </a:buClr>
              <a:buNone/>
            </a:pPr>
            <a:r>
              <a:rPr lang="en-US" altLang="ko-KR" sz="2000" dirty="0">
                <a:solidFill>
                  <a:srgbClr val="006600"/>
                </a:solidFill>
                <a:ea typeface="Gulim" pitchFamily="34" charset="-127"/>
                <a:sym typeface="Wingdings" pitchFamily="2" charset="2"/>
              </a:rPr>
              <a:t>	</a:t>
            </a:r>
            <a:r>
              <a:rPr lang="en-US" altLang="ko-KR" sz="2000" dirty="0" smtClean="0">
                <a:solidFill>
                  <a:srgbClr val="006600"/>
                </a:solidFill>
                <a:ea typeface="Gulim" pitchFamily="34" charset="-127"/>
                <a:sym typeface="Wingdings" pitchFamily="2" charset="2"/>
              </a:rPr>
              <a:t>…</a:t>
            </a:r>
          </a:p>
          <a:p>
            <a:pPr>
              <a:lnSpc>
                <a:spcPct val="80000"/>
              </a:lnSpc>
              <a:spcBef>
                <a:spcPct val="35000"/>
              </a:spcBef>
              <a:buClr>
                <a:srgbClr val="006600"/>
              </a:buClr>
              <a:buFont typeface="Wingdings" pitchFamily="2" charset="2"/>
              <a:buChar char="q"/>
            </a:pPr>
            <a:endParaRPr lang="en-US" altLang="ko-KR" sz="2000" dirty="0">
              <a:solidFill>
                <a:srgbClr val="006600"/>
              </a:solidFill>
              <a:ea typeface="Gulim" pitchFamily="34" charset="-127"/>
              <a:sym typeface="Wingdings" pitchFamily="2" charset="2"/>
            </a:endParaRPr>
          </a:p>
          <a:p>
            <a:pPr>
              <a:lnSpc>
                <a:spcPct val="80000"/>
              </a:lnSpc>
              <a:spcBef>
                <a:spcPct val="35000"/>
              </a:spcBef>
              <a:buClr>
                <a:srgbClr val="006600"/>
              </a:buClr>
              <a:buFont typeface="Wingdings" pitchFamily="2" charset="2"/>
              <a:buChar char="q"/>
            </a:pPr>
            <a:r>
              <a:rPr lang="en-US" altLang="ko-KR" sz="2000" dirty="0" smtClean="0">
                <a:solidFill>
                  <a:srgbClr val="006600"/>
                </a:solidFill>
                <a:ea typeface="Gulim" pitchFamily="34" charset="-127"/>
                <a:sym typeface="Wingdings" pitchFamily="2" charset="2"/>
              </a:rPr>
              <a:t>Set of candidate implementations</a:t>
            </a:r>
          </a:p>
          <a:p>
            <a:pPr marL="0" indent="0">
              <a:lnSpc>
                <a:spcPct val="80000"/>
              </a:lnSpc>
              <a:spcBef>
                <a:spcPct val="35000"/>
              </a:spcBef>
              <a:buClr>
                <a:srgbClr val="006600"/>
              </a:buClr>
              <a:buNone/>
            </a:pPr>
            <a:r>
              <a:rPr lang="en-US" altLang="ko-KR" sz="2000" dirty="0">
                <a:solidFill>
                  <a:srgbClr val="006600"/>
                </a:solidFill>
                <a:ea typeface="Gulim" pitchFamily="34" charset="-127"/>
                <a:sym typeface="Wingdings" pitchFamily="2" charset="2"/>
              </a:rPr>
              <a:t>	</a:t>
            </a:r>
            <a:r>
              <a:rPr lang="en-US" altLang="ko-KR" sz="2000" dirty="0" smtClean="0">
                <a:solidFill>
                  <a:srgbClr val="006600"/>
                </a:solidFill>
                <a:ea typeface="Gulim" pitchFamily="34" charset="-127"/>
                <a:sym typeface="Wingdings" pitchFamily="2" charset="2"/>
              </a:rPr>
              <a:t>Expressions with at most 7 occurrences of *</a:t>
            </a:r>
          </a:p>
          <a:p>
            <a:pPr marL="0" indent="0">
              <a:lnSpc>
                <a:spcPct val="80000"/>
              </a:lnSpc>
              <a:spcBef>
                <a:spcPct val="35000"/>
              </a:spcBef>
              <a:buClr>
                <a:srgbClr val="006600"/>
              </a:buClr>
              <a:buNone/>
            </a:pPr>
            <a:r>
              <a:rPr lang="en-US" altLang="ko-KR" sz="2000" dirty="0">
                <a:solidFill>
                  <a:srgbClr val="006600"/>
                </a:solidFill>
                <a:latin typeface="Symbol" pitchFamily="18" charset="2"/>
                <a:ea typeface="Gulim" pitchFamily="34" charset="-127"/>
                <a:sym typeface="Wingdings" pitchFamily="2" charset="2"/>
              </a:rPr>
              <a:t>	</a:t>
            </a:r>
            <a:r>
              <a:rPr lang="en-US" altLang="ko-KR" sz="2000" dirty="0" smtClean="0">
                <a:solidFill>
                  <a:srgbClr val="006600"/>
                </a:solidFill>
                <a:ea typeface="Gulim" pitchFamily="34" charset="-127"/>
                <a:sym typeface="Wingdings" pitchFamily="2" charset="2"/>
              </a:rPr>
              <a:t>Unrestricted use of +</a:t>
            </a:r>
          </a:p>
          <a:p>
            <a:pPr marL="0" indent="0">
              <a:lnSpc>
                <a:spcPct val="80000"/>
              </a:lnSpc>
              <a:spcBef>
                <a:spcPct val="35000"/>
              </a:spcBef>
              <a:buClr>
                <a:srgbClr val="006600"/>
              </a:buClr>
              <a:buNone/>
            </a:pPr>
            <a:r>
              <a:rPr lang="en-US" altLang="ko-KR" sz="2000" dirty="0">
                <a:solidFill>
                  <a:srgbClr val="006600"/>
                </a:solidFill>
                <a:latin typeface="Symbol" pitchFamily="18" charset="2"/>
                <a:ea typeface="Gulim" pitchFamily="34" charset="-127"/>
                <a:sym typeface="Wingdings" pitchFamily="2" charset="2"/>
              </a:rPr>
              <a:t>	</a:t>
            </a:r>
            <a:r>
              <a:rPr lang="en-US" altLang="ko-KR" sz="2000" dirty="0" smtClean="0">
                <a:solidFill>
                  <a:srgbClr val="006600"/>
                </a:solidFill>
                <a:ea typeface="Gulim" pitchFamily="34" charset="-127"/>
                <a:sym typeface="Wingdings" pitchFamily="2" charset="2"/>
              </a:rPr>
              <a:t>let expressions allowed</a:t>
            </a:r>
            <a:endParaRPr lang="en-US" altLang="ko-KR" sz="1600" dirty="0" smtClean="0">
              <a:solidFill>
                <a:srgbClr val="006600"/>
              </a:solidFill>
              <a:latin typeface="Symbol" pitchFamily="18" charset="2"/>
              <a:ea typeface="Gulim" pitchFamily="34" charset="-127"/>
            </a:endParaRPr>
          </a:p>
          <a:p>
            <a:pPr lvl="1">
              <a:lnSpc>
                <a:spcPct val="80000"/>
              </a:lnSpc>
              <a:spcBef>
                <a:spcPct val="35000"/>
              </a:spcBef>
              <a:buClr>
                <a:srgbClr val="C3CDC6"/>
              </a:buClr>
              <a:buFont typeface="Wingdings" pitchFamily="2" charset="2"/>
              <a:buNone/>
            </a:pPr>
            <a:endParaRPr lang="en-US" sz="2000" dirty="0" smtClean="0"/>
          </a:p>
        </p:txBody>
      </p:sp>
      <p:sp>
        <p:nvSpPr>
          <p:cNvPr id="4" name="Slide Number Placeholder 17"/>
          <p:cNvSpPr>
            <a:spLocks noGrp="1"/>
          </p:cNvSpPr>
          <p:nvPr>
            <p:ph type="sldNum" sz="quarter" idx="12"/>
          </p:nvPr>
        </p:nvSpPr>
        <p:spPr>
          <a:xfrm>
            <a:off x="7239000" y="6400800"/>
            <a:ext cx="1905000" cy="457200"/>
          </a:xfrm>
        </p:spPr>
        <p:txBody>
          <a:bodyPr/>
          <a:lstStyle/>
          <a:p>
            <a:pPr>
              <a:defRPr/>
            </a:pPr>
            <a:fld id="{0529A9EF-C723-4E6D-B148-3F65053D62C2}" type="slidenum">
              <a:rPr lang="en-US" b="1" smtClean="0"/>
              <a:pPr>
                <a:defRPr/>
              </a:pPr>
              <a:t>27</a:t>
            </a:fld>
            <a:endParaRPr lang="en-US" b="1" dirty="0"/>
          </a:p>
        </p:txBody>
      </p:sp>
    </p:spTree>
    <p:extLst>
      <p:ext uri="{BB962C8B-B14F-4D97-AF65-F5344CB8AC3E}">
        <p14:creationId xmlns:p14="http://schemas.microsoft.com/office/powerpoint/2010/main" xmlns="" val="378884569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609600" y="228600"/>
            <a:ext cx="7834313" cy="609600"/>
          </a:xfrm>
        </p:spPr>
        <p:txBody>
          <a:bodyPr/>
          <a:lstStyle/>
          <a:p>
            <a:r>
              <a:rPr lang="en-US" sz="2800" dirty="0" smtClean="0">
                <a:solidFill>
                  <a:srgbClr val="C00000"/>
                </a:solidFill>
              </a:rPr>
              <a:t>Program Sketching as </a:t>
            </a:r>
            <a:r>
              <a:rPr lang="en-US" sz="2800" dirty="0" err="1" smtClean="0">
                <a:solidFill>
                  <a:srgbClr val="C00000"/>
                </a:solidFill>
              </a:rPr>
              <a:t>SyGuS</a:t>
            </a:r>
            <a:endParaRPr lang="en-US" sz="2800" dirty="0" smtClean="0">
              <a:solidFill>
                <a:srgbClr val="C00000"/>
              </a:solidFill>
            </a:endParaRPr>
          </a:p>
        </p:txBody>
      </p:sp>
      <p:sp>
        <p:nvSpPr>
          <p:cNvPr id="30723" name="Rectangle 3"/>
          <p:cNvSpPr>
            <a:spLocks noGrp="1" noChangeArrowheads="1"/>
          </p:cNvSpPr>
          <p:nvPr>
            <p:ph type="body" idx="1"/>
          </p:nvPr>
        </p:nvSpPr>
        <p:spPr>
          <a:xfrm>
            <a:off x="0" y="1143000"/>
            <a:ext cx="9144000" cy="5715000"/>
          </a:xfrm>
        </p:spPr>
        <p:txBody>
          <a:bodyPr/>
          <a:lstStyle/>
          <a:p>
            <a:pPr>
              <a:lnSpc>
                <a:spcPct val="80000"/>
              </a:lnSpc>
              <a:spcBef>
                <a:spcPct val="35000"/>
              </a:spcBef>
              <a:buClr>
                <a:srgbClr val="006600"/>
              </a:buClr>
              <a:buFont typeface="Wingdings" pitchFamily="2" charset="2"/>
              <a:buChar char="q"/>
            </a:pPr>
            <a:r>
              <a:rPr lang="en-US" altLang="ko-KR" sz="2000" dirty="0" smtClean="0">
                <a:solidFill>
                  <a:srgbClr val="006600"/>
                </a:solidFill>
                <a:ea typeface="Gulim" pitchFamily="34" charset="-127"/>
              </a:rPr>
              <a:t>Sketch programming system</a:t>
            </a:r>
          </a:p>
          <a:p>
            <a:pPr marL="0" indent="0">
              <a:lnSpc>
                <a:spcPct val="80000"/>
              </a:lnSpc>
              <a:spcBef>
                <a:spcPct val="35000"/>
              </a:spcBef>
              <a:buClr>
                <a:srgbClr val="006600"/>
              </a:buClr>
              <a:buNone/>
            </a:pPr>
            <a:r>
              <a:rPr lang="en-US" altLang="ko-KR" sz="2000" dirty="0">
                <a:solidFill>
                  <a:srgbClr val="006600"/>
                </a:solidFill>
                <a:ea typeface="Gulim" pitchFamily="34" charset="-127"/>
              </a:rPr>
              <a:t>	</a:t>
            </a:r>
            <a:r>
              <a:rPr lang="en-US" altLang="ko-KR" sz="2000" dirty="0" smtClean="0">
                <a:solidFill>
                  <a:srgbClr val="006600"/>
                </a:solidFill>
                <a:ea typeface="Gulim" pitchFamily="34" charset="-127"/>
              </a:rPr>
              <a:t>C program P with ?? (holes)</a:t>
            </a:r>
          </a:p>
          <a:p>
            <a:pPr marL="0" indent="0">
              <a:lnSpc>
                <a:spcPct val="80000"/>
              </a:lnSpc>
              <a:spcBef>
                <a:spcPct val="35000"/>
              </a:spcBef>
              <a:buClr>
                <a:srgbClr val="006600"/>
              </a:buClr>
              <a:buNone/>
            </a:pPr>
            <a:r>
              <a:rPr lang="en-US" altLang="ko-KR" sz="2000" dirty="0">
                <a:solidFill>
                  <a:srgbClr val="006600"/>
                </a:solidFill>
                <a:ea typeface="Gulim" pitchFamily="34" charset="-127"/>
              </a:rPr>
              <a:t>	</a:t>
            </a:r>
            <a:r>
              <a:rPr lang="en-US" altLang="ko-KR" sz="2000" dirty="0" smtClean="0">
                <a:solidFill>
                  <a:srgbClr val="006600"/>
                </a:solidFill>
                <a:ea typeface="Gulim" pitchFamily="34" charset="-127"/>
              </a:rPr>
              <a:t>Find expressions for holes so as to satisfy assertions</a:t>
            </a:r>
          </a:p>
          <a:p>
            <a:pPr marL="0" indent="0">
              <a:lnSpc>
                <a:spcPct val="80000"/>
              </a:lnSpc>
              <a:spcBef>
                <a:spcPct val="35000"/>
              </a:spcBef>
              <a:buClr>
                <a:srgbClr val="006600"/>
              </a:buClr>
              <a:buNone/>
            </a:pPr>
            <a:endParaRPr lang="en-US" altLang="ko-KR" sz="2400" dirty="0">
              <a:solidFill>
                <a:srgbClr val="006600"/>
              </a:solidFill>
              <a:ea typeface="Gulim" pitchFamily="34" charset="-127"/>
            </a:endParaRPr>
          </a:p>
          <a:p>
            <a:pPr>
              <a:lnSpc>
                <a:spcPct val="80000"/>
              </a:lnSpc>
              <a:spcBef>
                <a:spcPct val="35000"/>
              </a:spcBef>
              <a:buClr>
                <a:srgbClr val="006600"/>
              </a:buClr>
              <a:buFont typeface="Wingdings" pitchFamily="2" charset="2"/>
              <a:buChar char="q"/>
            </a:pPr>
            <a:r>
              <a:rPr lang="en-US" altLang="ko-KR" sz="2000" dirty="0" smtClean="0">
                <a:solidFill>
                  <a:srgbClr val="006600"/>
                </a:solidFill>
                <a:ea typeface="Gulim" pitchFamily="34" charset="-127"/>
                <a:sym typeface="Wingdings" pitchFamily="2" charset="2"/>
              </a:rPr>
              <a:t>Each hole corresponds to a separate function symbol</a:t>
            </a:r>
          </a:p>
          <a:p>
            <a:pPr>
              <a:lnSpc>
                <a:spcPct val="80000"/>
              </a:lnSpc>
              <a:spcBef>
                <a:spcPct val="35000"/>
              </a:spcBef>
              <a:buClr>
                <a:srgbClr val="006600"/>
              </a:buClr>
              <a:buFont typeface="Wingdings" pitchFamily="2" charset="2"/>
              <a:buChar char="q"/>
            </a:pPr>
            <a:endParaRPr lang="en-US" altLang="ko-KR" sz="2000" dirty="0" smtClean="0">
              <a:solidFill>
                <a:srgbClr val="006600"/>
              </a:solidFill>
              <a:ea typeface="Gulim" pitchFamily="34" charset="-127"/>
              <a:sym typeface="Wingdings" pitchFamily="2" charset="2"/>
            </a:endParaRPr>
          </a:p>
          <a:p>
            <a:pPr>
              <a:lnSpc>
                <a:spcPct val="80000"/>
              </a:lnSpc>
              <a:spcBef>
                <a:spcPct val="35000"/>
              </a:spcBef>
              <a:buClr>
                <a:srgbClr val="006600"/>
              </a:buClr>
              <a:buFont typeface="Wingdings" pitchFamily="2" charset="2"/>
              <a:buChar char="q"/>
            </a:pPr>
            <a:r>
              <a:rPr lang="en-US" altLang="ko-KR" sz="2000" dirty="0" smtClean="0">
                <a:solidFill>
                  <a:srgbClr val="006600"/>
                </a:solidFill>
                <a:ea typeface="Gulim" pitchFamily="34" charset="-127"/>
                <a:sym typeface="Wingdings" pitchFamily="2" charset="2"/>
              </a:rPr>
              <a:t>Specification: P with holes filled in satisfies assertions</a:t>
            </a:r>
          </a:p>
          <a:p>
            <a:pPr marL="0" indent="0">
              <a:lnSpc>
                <a:spcPct val="80000"/>
              </a:lnSpc>
              <a:spcBef>
                <a:spcPct val="35000"/>
              </a:spcBef>
              <a:buClr>
                <a:srgbClr val="006600"/>
              </a:buClr>
              <a:buNone/>
            </a:pPr>
            <a:r>
              <a:rPr lang="en-US" altLang="ko-KR" sz="2000" dirty="0">
                <a:solidFill>
                  <a:srgbClr val="006600"/>
                </a:solidFill>
                <a:ea typeface="Gulim" pitchFamily="34" charset="-127"/>
                <a:sym typeface="Wingdings" pitchFamily="2" charset="2"/>
              </a:rPr>
              <a:t>	</a:t>
            </a:r>
            <a:r>
              <a:rPr lang="en-US" altLang="ko-KR" sz="2000" dirty="0" smtClean="0">
                <a:solidFill>
                  <a:srgbClr val="006600"/>
                </a:solidFill>
                <a:ea typeface="Gulim" pitchFamily="34" charset="-127"/>
                <a:sym typeface="Wingdings" pitchFamily="2" charset="2"/>
              </a:rPr>
              <a:t>Loops/recursive calls in P need to be unrolled fixed no of times</a:t>
            </a:r>
          </a:p>
          <a:p>
            <a:pPr>
              <a:lnSpc>
                <a:spcPct val="80000"/>
              </a:lnSpc>
              <a:spcBef>
                <a:spcPct val="35000"/>
              </a:spcBef>
              <a:buClr>
                <a:srgbClr val="006600"/>
              </a:buClr>
              <a:buFont typeface="Wingdings" pitchFamily="2" charset="2"/>
              <a:buChar char="q"/>
            </a:pPr>
            <a:endParaRPr lang="en-US" altLang="ko-KR" sz="2000" dirty="0">
              <a:solidFill>
                <a:srgbClr val="006600"/>
              </a:solidFill>
              <a:ea typeface="Gulim" pitchFamily="34" charset="-127"/>
              <a:sym typeface="Wingdings" pitchFamily="2" charset="2"/>
            </a:endParaRPr>
          </a:p>
          <a:p>
            <a:pPr>
              <a:lnSpc>
                <a:spcPct val="80000"/>
              </a:lnSpc>
              <a:spcBef>
                <a:spcPct val="35000"/>
              </a:spcBef>
              <a:buClr>
                <a:srgbClr val="006600"/>
              </a:buClr>
              <a:buFont typeface="Wingdings" pitchFamily="2" charset="2"/>
              <a:buChar char="q"/>
            </a:pPr>
            <a:r>
              <a:rPr lang="en-US" altLang="ko-KR" sz="2000" dirty="0" smtClean="0">
                <a:solidFill>
                  <a:srgbClr val="006600"/>
                </a:solidFill>
                <a:ea typeface="Gulim" pitchFamily="34" charset="-127"/>
                <a:sym typeface="Wingdings" pitchFamily="2" charset="2"/>
              </a:rPr>
              <a:t>Set of candidate implementations for each hole:</a:t>
            </a:r>
          </a:p>
          <a:p>
            <a:pPr marL="0" indent="0">
              <a:lnSpc>
                <a:spcPct val="80000"/>
              </a:lnSpc>
              <a:spcBef>
                <a:spcPct val="35000"/>
              </a:spcBef>
              <a:buClr>
                <a:srgbClr val="006600"/>
              </a:buClr>
              <a:buNone/>
            </a:pPr>
            <a:r>
              <a:rPr lang="en-US" altLang="ko-KR" sz="2000" dirty="0">
                <a:solidFill>
                  <a:srgbClr val="006600"/>
                </a:solidFill>
                <a:ea typeface="Gulim" pitchFamily="34" charset="-127"/>
                <a:sym typeface="Wingdings" pitchFamily="2" charset="2"/>
              </a:rPr>
              <a:t>	</a:t>
            </a:r>
            <a:r>
              <a:rPr lang="en-US" altLang="ko-KR" sz="2000" dirty="0" smtClean="0">
                <a:solidFill>
                  <a:srgbClr val="006600"/>
                </a:solidFill>
                <a:ea typeface="Gulim" pitchFamily="34" charset="-127"/>
                <a:sym typeface="Wingdings" pitchFamily="2" charset="2"/>
              </a:rPr>
              <a:t>All type-consistent expressions</a:t>
            </a:r>
            <a:endParaRPr lang="en-US" altLang="ko-KR" sz="2000" dirty="0">
              <a:sym typeface="Wingdings" pitchFamily="2" charset="2"/>
            </a:endParaRPr>
          </a:p>
          <a:p>
            <a:pPr>
              <a:lnSpc>
                <a:spcPct val="80000"/>
              </a:lnSpc>
              <a:spcBef>
                <a:spcPct val="35000"/>
              </a:spcBef>
              <a:buClr>
                <a:srgbClr val="006600"/>
              </a:buClr>
              <a:buFont typeface="Wingdings" pitchFamily="2" charset="2"/>
              <a:buChar char="q"/>
            </a:pPr>
            <a:endParaRPr lang="en-US" altLang="ko-KR" sz="2000" dirty="0" smtClean="0">
              <a:solidFill>
                <a:srgbClr val="006600"/>
              </a:solidFill>
              <a:ea typeface="Gulim" pitchFamily="34" charset="-127"/>
              <a:sym typeface="Wingdings" pitchFamily="2" charset="2"/>
            </a:endParaRPr>
          </a:p>
          <a:p>
            <a:pPr>
              <a:lnSpc>
                <a:spcPct val="80000"/>
              </a:lnSpc>
              <a:spcBef>
                <a:spcPct val="35000"/>
              </a:spcBef>
              <a:buClr>
                <a:srgbClr val="006600"/>
              </a:buClr>
              <a:buFont typeface="Wingdings" pitchFamily="2" charset="2"/>
              <a:buChar char="q"/>
            </a:pPr>
            <a:r>
              <a:rPr lang="en-US" altLang="ko-KR" sz="2000" dirty="0" smtClean="0">
                <a:solidFill>
                  <a:srgbClr val="006600"/>
                </a:solidFill>
                <a:ea typeface="Gulim" pitchFamily="34" charset="-127"/>
                <a:sym typeface="Wingdings" pitchFamily="2" charset="2"/>
              </a:rPr>
              <a:t>Not yet explored: </a:t>
            </a:r>
          </a:p>
          <a:p>
            <a:pPr marL="0" indent="0">
              <a:lnSpc>
                <a:spcPct val="80000"/>
              </a:lnSpc>
              <a:spcBef>
                <a:spcPct val="35000"/>
              </a:spcBef>
              <a:buClr>
                <a:srgbClr val="006600"/>
              </a:buClr>
              <a:buNone/>
            </a:pPr>
            <a:r>
              <a:rPr lang="en-US" altLang="ko-KR" sz="2000" dirty="0">
                <a:solidFill>
                  <a:srgbClr val="006600"/>
                </a:solidFill>
                <a:ea typeface="Gulim" pitchFamily="34" charset="-127"/>
                <a:sym typeface="Wingdings" pitchFamily="2" charset="2"/>
              </a:rPr>
              <a:t>	</a:t>
            </a:r>
            <a:r>
              <a:rPr lang="en-US" altLang="ko-KR" sz="2000" dirty="0" smtClean="0">
                <a:solidFill>
                  <a:srgbClr val="006600"/>
                </a:solidFill>
                <a:ea typeface="Gulim" pitchFamily="34" charset="-127"/>
                <a:sym typeface="Wingdings" pitchFamily="2" charset="2"/>
              </a:rPr>
              <a:t>How to exploit flexibility of separation </a:t>
            </a:r>
            <a:r>
              <a:rPr lang="en-US" altLang="ko-KR" sz="2000" dirty="0" err="1" smtClean="0">
                <a:solidFill>
                  <a:srgbClr val="006600"/>
                </a:solidFill>
                <a:ea typeface="Gulim" pitchFamily="34" charset="-127"/>
                <a:sym typeface="Wingdings" pitchFamily="2" charset="2"/>
              </a:rPr>
              <a:t>betn</a:t>
            </a:r>
            <a:r>
              <a:rPr lang="en-US" altLang="ko-KR" sz="2000" dirty="0" smtClean="0">
                <a:solidFill>
                  <a:srgbClr val="006600"/>
                </a:solidFill>
                <a:ea typeface="Gulim" pitchFamily="34" charset="-127"/>
                <a:sym typeface="Wingdings" pitchFamily="2" charset="2"/>
              </a:rPr>
              <a:t> syntactic and </a:t>
            </a:r>
          </a:p>
          <a:p>
            <a:pPr marL="0" indent="0">
              <a:lnSpc>
                <a:spcPct val="80000"/>
              </a:lnSpc>
              <a:spcBef>
                <a:spcPct val="35000"/>
              </a:spcBef>
              <a:buClr>
                <a:srgbClr val="006600"/>
              </a:buClr>
              <a:buNone/>
            </a:pPr>
            <a:r>
              <a:rPr lang="en-US" altLang="ko-KR" sz="2000" dirty="0">
                <a:solidFill>
                  <a:srgbClr val="006600"/>
                </a:solidFill>
                <a:ea typeface="Gulim" pitchFamily="34" charset="-127"/>
                <a:sym typeface="Wingdings" pitchFamily="2" charset="2"/>
              </a:rPr>
              <a:t>	</a:t>
            </a:r>
            <a:r>
              <a:rPr lang="en-US" altLang="ko-KR" sz="2000" dirty="0" smtClean="0">
                <a:solidFill>
                  <a:srgbClr val="006600"/>
                </a:solidFill>
                <a:ea typeface="Gulim" pitchFamily="34" charset="-127"/>
                <a:sym typeface="Wingdings" pitchFamily="2" charset="2"/>
              </a:rPr>
              <a:t>semantic constraints for computational benefits?</a:t>
            </a:r>
          </a:p>
        </p:txBody>
      </p:sp>
      <p:sp>
        <p:nvSpPr>
          <p:cNvPr id="4" name="Slide Number Placeholder 17"/>
          <p:cNvSpPr>
            <a:spLocks noGrp="1"/>
          </p:cNvSpPr>
          <p:nvPr>
            <p:ph type="sldNum" sz="quarter" idx="12"/>
          </p:nvPr>
        </p:nvSpPr>
        <p:spPr>
          <a:xfrm>
            <a:off x="7239000" y="6400800"/>
            <a:ext cx="1905000" cy="457200"/>
          </a:xfrm>
        </p:spPr>
        <p:txBody>
          <a:bodyPr/>
          <a:lstStyle/>
          <a:p>
            <a:pPr>
              <a:defRPr/>
            </a:pPr>
            <a:fld id="{0529A9EF-C723-4E6D-B148-3F65053D62C2}" type="slidenum">
              <a:rPr lang="en-US" b="1" smtClean="0"/>
              <a:pPr>
                <a:defRPr/>
              </a:pPr>
              <a:t>28</a:t>
            </a:fld>
            <a:endParaRPr lang="en-US" b="1" dirty="0"/>
          </a:p>
        </p:txBody>
      </p:sp>
    </p:spTree>
    <p:extLst>
      <p:ext uri="{BB962C8B-B14F-4D97-AF65-F5344CB8AC3E}">
        <p14:creationId xmlns:p14="http://schemas.microsoft.com/office/powerpoint/2010/main" xmlns="" val="65245396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609600" y="228600"/>
            <a:ext cx="7834313" cy="609600"/>
          </a:xfrm>
        </p:spPr>
        <p:txBody>
          <a:bodyPr/>
          <a:lstStyle/>
          <a:p>
            <a:r>
              <a:rPr lang="en-US" sz="2800" dirty="0" smtClean="0">
                <a:solidFill>
                  <a:srgbClr val="C00000"/>
                </a:solidFill>
              </a:rPr>
              <a:t>Solving </a:t>
            </a:r>
            <a:r>
              <a:rPr lang="en-US" sz="2800" dirty="0" err="1" smtClean="0">
                <a:solidFill>
                  <a:srgbClr val="C00000"/>
                </a:solidFill>
              </a:rPr>
              <a:t>SyGuS</a:t>
            </a:r>
            <a:endParaRPr lang="en-US" sz="2800" dirty="0" smtClean="0">
              <a:solidFill>
                <a:srgbClr val="C00000"/>
              </a:solidFill>
            </a:endParaRPr>
          </a:p>
        </p:txBody>
      </p:sp>
      <p:sp>
        <p:nvSpPr>
          <p:cNvPr id="30723" name="Rectangle 3"/>
          <p:cNvSpPr>
            <a:spLocks noGrp="1" noChangeArrowheads="1"/>
          </p:cNvSpPr>
          <p:nvPr>
            <p:ph type="body" idx="1"/>
          </p:nvPr>
        </p:nvSpPr>
        <p:spPr>
          <a:xfrm>
            <a:off x="0" y="1143000"/>
            <a:ext cx="9144000" cy="5715000"/>
          </a:xfrm>
        </p:spPr>
        <p:txBody>
          <a:bodyPr/>
          <a:lstStyle/>
          <a:p>
            <a:pPr>
              <a:lnSpc>
                <a:spcPct val="80000"/>
              </a:lnSpc>
              <a:spcBef>
                <a:spcPct val="35000"/>
              </a:spcBef>
              <a:buClr>
                <a:srgbClr val="006600"/>
              </a:buClr>
              <a:buFont typeface="Wingdings" pitchFamily="2" charset="2"/>
              <a:buChar char="q"/>
            </a:pPr>
            <a:r>
              <a:rPr lang="en-US" altLang="ko-KR" sz="2000" dirty="0" smtClean="0">
                <a:solidFill>
                  <a:srgbClr val="006600"/>
                </a:solidFill>
                <a:ea typeface="Gulim" pitchFamily="34" charset="-127"/>
              </a:rPr>
              <a:t>Is </a:t>
            </a:r>
            <a:r>
              <a:rPr lang="en-US" altLang="ko-KR" sz="2000" dirty="0" err="1" smtClean="0">
                <a:solidFill>
                  <a:srgbClr val="006600"/>
                </a:solidFill>
                <a:ea typeface="Gulim" pitchFamily="34" charset="-127"/>
              </a:rPr>
              <a:t>SyGuS</a:t>
            </a:r>
            <a:r>
              <a:rPr lang="en-US" altLang="ko-KR" sz="2000" dirty="0" smtClean="0">
                <a:solidFill>
                  <a:srgbClr val="006600"/>
                </a:solidFill>
                <a:ea typeface="Gulim" pitchFamily="34" charset="-127"/>
              </a:rPr>
              <a:t> same as solving SMT formulas with quantifier alternation?</a:t>
            </a:r>
          </a:p>
          <a:p>
            <a:pPr>
              <a:lnSpc>
                <a:spcPct val="80000"/>
              </a:lnSpc>
              <a:spcBef>
                <a:spcPct val="35000"/>
              </a:spcBef>
              <a:buClr>
                <a:srgbClr val="006600"/>
              </a:buClr>
              <a:buNone/>
            </a:pPr>
            <a:endParaRPr lang="en-US" altLang="ko-KR" sz="2400" i="1" dirty="0" smtClean="0">
              <a:ea typeface="Gulim" pitchFamily="34" charset="-127"/>
            </a:endParaRPr>
          </a:p>
          <a:p>
            <a:pPr>
              <a:lnSpc>
                <a:spcPct val="80000"/>
              </a:lnSpc>
              <a:spcBef>
                <a:spcPct val="35000"/>
              </a:spcBef>
              <a:buClr>
                <a:srgbClr val="006600"/>
              </a:buClr>
              <a:buFont typeface="Wingdings" pitchFamily="2" charset="2"/>
              <a:buChar char="q"/>
            </a:pPr>
            <a:r>
              <a:rPr lang="en-US" altLang="ko-KR" sz="2000" dirty="0" err="1" smtClean="0">
                <a:solidFill>
                  <a:srgbClr val="006600"/>
                </a:solidFill>
                <a:ea typeface="Gulim" pitchFamily="34" charset="-127"/>
              </a:rPr>
              <a:t>SyGuS</a:t>
            </a:r>
            <a:r>
              <a:rPr lang="en-US" altLang="ko-KR" sz="2000" dirty="0" smtClean="0">
                <a:solidFill>
                  <a:srgbClr val="006600"/>
                </a:solidFill>
                <a:ea typeface="Gulim" pitchFamily="34" charset="-127"/>
              </a:rPr>
              <a:t> can sometimes be reduced to Quantified-SMT, but not always</a:t>
            </a:r>
          </a:p>
          <a:p>
            <a:pPr lvl="1">
              <a:lnSpc>
                <a:spcPct val="80000"/>
              </a:lnSpc>
              <a:spcBef>
                <a:spcPct val="35000"/>
              </a:spcBef>
              <a:buClr>
                <a:srgbClr val="006600"/>
              </a:buClr>
              <a:buBlip>
                <a:blip r:embed="rId3"/>
              </a:buBlip>
            </a:pPr>
            <a:r>
              <a:rPr lang="en-US" altLang="ko-KR" sz="2000" dirty="0" smtClean="0">
                <a:solidFill>
                  <a:srgbClr val="002060"/>
                </a:solidFill>
                <a:ea typeface="Gulim" pitchFamily="34" charset="-127"/>
              </a:rPr>
              <a:t>Set E is all linear expressions over input </a:t>
            </a:r>
            <a:r>
              <a:rPr lang="en-US" altLang="ko-KR" sz="2000" dirty="0" err="1" smtClean="0">
                <a:solidFill>
                  <a:srgbClr val="002060"/>
                </a:solidFill>
                <a:ea typeface="Gulim" pitchFamily="34" charset="-127"/>
              </a:rPr>
              <a:t>vars</a:t>
            </a:r>
            <a:r>
              <a:rPr lang="en-US" altLang="ko-KR" sz="2000" dirty="0" smtClean="0">
                <a:solidFill>
                  <a:srgbClr val="002060"/>
                </a:solidFill>
                <a:ea typeface="Gulim" pitchFamily="34" charset="-127"/>
              </a:rPr>
              <a:t> x, y</a:t>
            </a:r>
          </a:p>
          <a:p>
            <a:pPr marL="457200" lvl="1" indent="0">
              <a:lnSpc>
                <a:spcPct val="80000"/>
              </a:lnSpc>
              <a:spcBef>
                <a:spcPct val="35000"/>
              </a:spcBef>
              <a:buClr>
                <a:srgbClr val="006600"/>
              </a:buClr>
              <a:buNone/>
            </a:pPr>
            <a:r>
              <a:rPr lang="en-US" altLang="ko-KR" sz="2000" dirty="0">
                <a:solidFill>
                  <a:srgbClr val="002060"/>
                </a:solidFill>
                <a:ea typeface="Gulim" pitchFamily="34" charset="-127"/>
              </a:rPr>
              <a:t>	</a:t>
            </a:r>
            <a:r>
              <a:rPr lang="en-US" altLang="ko-KR" sz="2000" dirty="0" err="1" smtClean="0">
                <a:solidFill>
                  <a:srgbClr val="002060"/>
                </a:solidFill>
                <a:ea typeface="Gulim" pitchFamily="34" charset="-127"/>
              </a:rPr>
              <a:t>SyGuS</a:t>
            </a:r>
            <a:r>
              <a:rPr lang="en-US" altLang="ko-KR" sz="2000" dirty="0" smtClean="0">
                <a:solidFill>
                  <a:srgbClr val="002060"/>
                </a:solidFill>
                <a:ea typeface="Gulim" pitchFamily="34" charset="-127"/>
              </a:rPr>
              <a:t> reduces to Exists </a:t>
            </a:r>
            <a:r>
              <a:rPr lang="en-US" altLang="ko-KR" sz="2000" dirty="0" err="1" smtClean="0">
                <a:solidFill>
                  <a:srgbClr val="002060"/>
                </a:solidFill>
                <a:ea typeface="Gulim" pitchFamily="34" charset="-127"/>
              </a:rPr>
              <a:t>a,b,c</a:t>
            </a:r>
            <a:r>
              <a:rPr lang="en-US" altLang="ko-KR" sz="2000" dirty="0" smtClean="0">
                <a:solidFill>
                  <a:srgbClr val="002060"/>
                </a:solidFill>
                <a:ea typeface="Gulim" pitchFamily="34" charset="-127"/>
              </a:rPr>
              <a:t>. </a:t>
            </a:r>
            <a:r>
              <a:rPr lang="en-US" altLang="ko-KR" sz="2000" dirty="0" err="1" smtClean="0">
                <a:solidFill>
                  <a:srgbClr val="002060"/>
                </a:solidFill>
                <a:ea typeface="Gulim" pitchFamily="34" charset="-127"/>
              </a:rPr>
              <a:t>Forall</a:t>
            </a:r>
            <a:r>
              <a:rPr lang="en-US" altLang="ko-KR" sz="2000" dirty="0" smtClean="0">
                <a:solidFill>
                  <a:srgbClr val="002060"/>
                </a:solidFill>
                <a:ea typeface="Gulim" pitchFamily="34" charset="-127"/>
              </a:rPr>
              <a:t> X. </a:t>
            </a:r>
            <a:r>
              <a:rPr lang="en-US" altLang="ko-KR" sz="2000" dirty="0" smtClean="0">
                <a:solidFill>
                  <a:srgbClr val="002060"/>
                </a:solidFill>
                <a:latin typeface="Symbol" pitchFamily="18" charset="2"/>
                <a:ea typeface="Gulim" pitchFamily="34" charset="-127"/>
              </a:rPr>
              <a:t>j</a:t>
            </a:r>
            <a:r>
              <a:rPr lang="en-US" altLang="ko-KR" sz="2000" dirty="0" smtClean="0">
                <a:solidFill>
                  <a:srgbClr val="002060"/>
                </a:solidFill>
                <a:ea typeface="Gulim" pitchFamily="34" charset="-127"/>
              </a:rPr>
              <a:t> [ f/ </a:t>
            </a:r>
            <a:r>
              <a:rPr lang="en-US" altLang="ko-KR" sz="2000" dirty="0" err="1" smtClean="0">
                <a:solidFill>
                  <a:srgbClr val="002060"/>
                </a:solidFill>
                <a:ea typeface="Gulim" pitchFamily="34" charset="-127"/>
              </a:rPr>
              <a:t>ax+by+c</a:t>
            </a:r>
            <a:r>
              <a:rPr lang="en-US" altLang="ko-KR" sz="2000" dirty="0" smtClean="0">
                <a:solidFill>
                  <a:srgbClr val="002060"/>
                </a:solidFill>
                <a:ea typeface="Gulim" pitchFamily="34" charset="-127"/>
              </a:rPr>
              <a:t>]</a:t>
            </a:r>
          </a:p>
          <a:p>
            <a:pPr lvl="1">
              <a:lnSpc>
                <a:spcPct val="80000"/>
              </a:lnSpc>
              <a:spcBef>
                <a:spcPct val="35000"/>
              </a:spcBef>
              <a:buClr>
                <a:srgbClr val="006600"/>
              </a:buClr>
              <a:buBlip>
                <a:blip r:embed="rId3"/>
              </a:buBlip>
            </a:pPr>
            <a:r>
              <a:rPr lang="en-US" altLang="ko-KR" sz="2000" dirty="0">
                <a:solidFill>
                  <a:srgbClr val="002060"/>
                </a:solidFill>
                <a:ea typeface="Gulim" pitchFamily="34" charset="-127"/>
              </a:rPr>
              <a:t>S</a:t>
            </a:r>
            <a:r>
              <a:rPr lang="en-US" altLang="ko-KR" sz="2000" dirty="0" smtClean="0">
                <a:solidFill>
                  <a:srgbClr val="002060"/>
                </a:solidFill>
                <a:ea typeface="Gulim" pitchFamily="34" charset="-127"/>
              </a:rPr>
              <a:t>et E is all conditional expressions</a:t>
            </a:r>
          </a:p>
          <a:p>
            <a:pPr marL="457200" lvl="1" indent="0">
              <a:lnSpc>
                <a:spcPct val="80000"/>
              </a:lnSpc>
              <a:spcBef>
                <a:spcPct val="35000"/>
              </a:spcBef>
              <a:buClr>
                <a:srgbClr val="006600"/>
              </a:buClr>
              <a:buNone/>
            </a:pPr>
            <a:r>
              <a:rPr lang="en-US" altLang="ko-KR" sz="2000" dirty="0">
                <a:solidFill>
                  <a:srgbClr val="002060"/>
                </a:solidFill>
                <a:ea typeface="Gulim" pitchFamily="34" charset="-127"/>
              </a:rPr>
              <a:t>	</a:t>
            </a:r>
            <a:r>
              <a:rPr lang="en-US" altLang="ko-KR" sz="2000" dirty="0" err="1" smtClean="0">
                <a:solidFill>
                  <a:srgbClr val="002060"/>
                </a:solidFill>
                <a:ea typeface="Gulim" pitchFamily="34" charset="-127"/>
              </a:rPr>
              <a:t>SyGuS</a:t>
            </a:r>
            <a:r>
              <a:rPr lang="en-US" altLang="ko-KR" sz="2000" dirty="0" smtClean="0">
                <a:solidFill>
                  <a:srgbClr val="002060"/>
                </a:solidFill>
                <a:ea typeface="Gulim" pitchFamily="34" charset="-127"/>
              </a:rPr>
              <a:t> cannot be reduced to deciding a formula in LIA</a:t>
            </a:r>
          </a:p>
          <a:p>
            <a:pPr>
              <a:lnSpc>
                <a:spcPct val="80000"/>
              </a:lnSpc>
              <a:spcBef>
                <a:spcPct val="35000"/>
              </a:spcBef>
              <a:buClr>
                <a:srgbClr val="006600"/>
              </a:buClr>
              <a:buFont typeface="Wingdings" pitchFamily="2" charset="2"/>
              <a:buChar char="q"/>
            </a:pPr>
            <a:endParaRPr lang="en-US" altLang="ko-KR" sz="2400" dirty="0">
              <a:solidFill>
                <a:srgbClr val="006600"/>
              </a:solidFill>
              <a:ea typeface="Gulim" pitchFamily="34" charset="-127"/>
            </a:endParaRPr>
          </a:p>
          <a:p>
            <a:pPr>
              <a:lnSpc>
                <a:spcPct val="80000"/>
              </a:lnSpc>
              <a:spcBef>
                <a:spcPct val="35000"/>
              </a:spcBef>
              <a:buClr>
                <a:srgbClr val="006600"/>
              </a:buClr>
              <a:buFont typeface="Wingdings" pitchFamily="2" charset="2"/>
              <a:buChar char="q"/>
            </a:pPr>
            <a:r>
              <a:rPr lang="en-US" altLang="ko-KR" sz="2000" dirty="0" smtClean="0">
                <a:solidFill>
                  <a:srgbClr val="006600"/>
                </a:solidFill>
                <a:ea typeface="Gulim" pitchFamily="34" charset="-127"/>
              </a:rPr>
              <a:t>Syntactic structure of the set E of candidate implementations can be used effectively by a solver</a:t>
            </a:r>
          </a:p>
          <a:p>
            <a:pPr>
              <a:lnSpc>
                <a:spcPct val="80000"/>
              </a:lnSpc>
              <a:spcBef>
                <a:spcPct val="35000"/>
              </a:spcBef>
              <a:buClr>
                <a:srgbClr val="006600"/>
              </a:buClr>
              <a:buFont typeface="Wingdings" pitchFamily="2" charset="2"/>
              <a:buChar char="q"/>
            </a:pPr>
            <a:endParaRPr lang="en-US" altLang="ko-KR" sz="2000" dirty="0">
              <a:solidFill>
                <a:srgbClr val="006600"/>
              </a:solidFill>
              <a:ea typeface="Gulim" pitchFamily="34" charset="-127"/>
            </a:endParaRPr>
          </a:p>
          <a:p>
            <a:pPr>
              <a:lnSpc>
                <a:spcPct val="80000"/>
              </a:lnSpc>
              <a:spcBef>
                <a:spcPct val="35000"/>
              </a:spcBef>
              <a:buClr>
                <a:srgbClr val="006600"/>
              </a:buClr>
              <a:buFont typeface="Wingdings" pitchFamily="2" charset="2"/>
              <a:buChar char="q"/>
            </a:pPr>
            <a:r>
              <a:rPr lang="en-US" altLang="ko-KR" sz="2000" dirty="0" smtClean="0">
                <a:solidFill>
                  <a:srgbClr val="006600"/>
                </a:solidFill>
                <a:ea typeface="Gulim" pitchFamily="34" charset="-127"/>
              </a:rPr>
              <a:t>Existing work on solving Quantified-SMT formulas suggests solution strategies for </a:t>
            </a:r>
            <a:r>
              <a:rPr lang="en-US" altLang="ko-KR" sz="2000" dirty="0" err="1" smtClean="0">
                <a:solidFill>
                  <a:srgbClr val="006600"/>
                </a:solidFill>
                <a:ea typeface="Gulim" pitchFamily="34" charset="-127"/>
              </a:rPr>
              <a:t>SyGuS</a:t>
            </a:r>
            <a:endParaRPr lang="en-US" altLang="ko-KR" sz="2000" dirty="0" smtClean="0">
              <a:solidFill>
                <a:srgbClr val="006600"/>
              </a:solidFill>
              <a:ea typeface="Gulim" pitchFamily="34" charset="-127"/>
            </a:endParaRPr>
          </a:p>
        </p:txBody>
      </p:sp>
      <p:sp>
        <p:nvSpPr>
          <p:cNvPr id="4" name="Slide Number Placeholder 17"/>
          <p:cNvSpPr>
            <a:spLocks noGrp="1"/>
          </p:cNvSpPr>
          <p:nvPr>
            <p:ph type="sldNum" sz="quarter" idx="12"/>
          </p:nvPr>
        </p:nvSpPr>
        <p:spPr>
          <a:xfrm>
            <a:off x="7239000" y="6400800"/>
            <a:ext cx="1905000" cy="457200"/>
          </a:xfrm>
        </p:spPr>
        <p:txBody>
          <a:bodyPr/>
          <a:lstStyle/>
          <a:p>
            <a:pPr>
              <a:defRPr/>
            </a:pPr>
            <a:fld id="{0529A9EF-C723-4E6D-B148-3F65053D62C2}" type="slidenum">
              <a:rPr lang="en-US" b="1" smtClean="0"/>
              <a:pPr>
                <a:defRPr/>
              </a:pPr>
              <a:t>29</a:t>
            </a:fld>
            <a:endParaRPr lang="en-US" b="1" dirty="0"/>
          </a:p>
        </p:txBody>
      </p:sp>
    </p:spTree>
    <p:extLst>
      <p:ext uri="{BB962C8B-B14F-4D97-AF65-F5344CB8AC3E}">
        <p14:creationId xmlns:p14="http://schemas.microsoft.com/office/powerpoint/2010/main" xmlns="" val="11548241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072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072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0723">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0723">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0723">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0723">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0723">
                                            <p:txEl>
                                              <p:pRg st="8" end="8"/>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072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2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1450" y="166688"/>
            <a:ext cx="8972550" cy="1096962"/>
          </a:xfrm>
        </p:spPr>
        <p:txBody>
          <a:bodyPr/>
          <a:lstStyle/>
          <a:p>
            <a:r>
              <a:rPr lang="en-US" sz="2800" dirty="0" smtClean="0">
                <a:solidFill>
                  <a:srgbClr val="C00000"/>
                </a:solidFill>
              </a:rPr>
              <a:t>Sample Proof: Selection Sort</a:t>
            </a:r>
            <a:endParaRPr lang="en-US" sz="2800" dirty="0">
              <a:solidFill>
                <a:srgbClr val="C00000"/>
              </a:solidFill>
            </a:endParaRPr>
          </a:p>
        </p:txBody>
      </p:sp>
      <p:sp>
        <p:nvSpPr>
          <p:cNvPr id="40" name="Freeform 39"/>
          <p:cNvSpPr/>
          <p:nvPr/>
        </p:nvSpPr>
        <p:spPr>
          <a:xfrm>
            <a:off x="2797316" y="-865818"/>
            <a:ext cx="3653452" cy="6797260"/>
          </a:xfrm>
          <a:custGeom>
            <a:avLst/>
            <a:gdLst>
              <a:gd name="connsiteX0" fmla="*/ 204384 w 3653452"/>
              <a:gd name="connsiteY0" fmla="*/ 6118447 h 6797260"/>
              <a:gd name="connsiteX1" fmla="*/ 377559 w 3653452"/>
              <a:gd name="connsiteY1" fmla="*/ 6233890 h 6797260"/>
              <a:gd name="connsiteX2" fmla="*/ 3653452 w 3653452"/>
              <a:gd name="connsiteY2" fmla="*/ 0 h 6797260"/>
            </a:gdLst>
            <a:ahLst/>
            <a:cxnLst>
              <a:cxn ang="0">
                <a:pos x="connsiteX0" y="connsiteY0"/>
              </a:cxn>
              <a:cxn ang="0">
                <a:pos x="connsiteX1" y="connsiteY1"/>
              </a:cxn>
              <a:cxn ang="0">
                <a:pos x="connsiteX2" y="connsiteY2"/>
              </a:cxn>
            </a:cxnLst>
            <a:rect l="l" t="t" r="r" b="b"/>
            <a:pathLst>
              <a:path w="3653452" h="6797260">
                <a:moveTo>
                  <a:pt x="204384" y="6118447"/>
                </a:moveTo>
                <a:cubicBezTo>
                  <a:pt x="3549" y="6686039"/>
                  <a:pt x="-197286" y="7253631"/>
                  <a:pt x="377559" y="6233890"/>
                </a:cubicBezTo>
                <a:cubicBezTo>
                  <a:pt x="952404" y="5214149"/>
                  <a:pt x="3653452" y="0"/>
                  <a:pt x="3653452" y="0"/>
                </a:cubicBezTo>
              </a:path>
            </a:pathLst>
          </a:custGeom>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Consolas" pitchFamily="49" charset="0"/>
            </a:endParaRPr>
          </a:p>
        </p:txBody>
      </p:sp>
      <p:sp>
        <p:nvSpPr>
          <p:cNvPr id="50" name="TextBox 49"/>
          <p:cNvSpPr txBox="1"/>
          <p:nvPr/>
        </p:nvSpPr>
        <p:spPr>
          <a:xfrm>
            <a:off x="838200" y="1447800"/>
            <a:ext cx="3810000" cy="4247317"/>
          </a:xfrm>
          <a:prstGeom prst="rect">
            <a:avLst/>
          </a:prstGeom>
          <a:noFill/>
          <a:ln>
            <a:solidFill>
              <a:schemeClr val="tx1"/>
            </a:solidFill>
          </a:ln>
        </p:spPr>
        <p:txBody>
          <a:bodyPr wrap="square" rtlCol="0">
            <a:spAutoFit/>
          </a:bodyPr>
          <a:lstStyle/>
          <a:p>
            <a:r>
              <a:rPr lang="en-US" sz="1800" b="0" dirty="0" err="1" smtClean="0">
                <a:solidFill>
                  <a:srgbClr val="003300"/>
                </a:solidFill>
              </a:rPr>
              <a:t>SelectionSort</a:t>
            </a:r>
            <a:r>
              <a:rPr lang="en-US" sz="1800" b="0" dirty="0">
                <a:solidFill>
                  <a:srgbClr val="003300"/>
                </a:solidFill>
              </a:rPr>
              <a:t>(</a:t>
            </a:r>
            <a:r>
              <a:rPr lang="en-US" sz="1800" b="0" dirty="0" err="1">
                <a:solidFill>
                  <a:srgbClr val="003300"/>
                </a:solidFill>
              </a:rPr>
              <a:t>int</a:t>
            </a:r>
            <a:r>
              <a:rPr lang="en-US" sz="1800" b="0" dirty="0">
                <a:solidFill>
                  <a:srgbClr val="003300"/>
                </a:solidFill>
              </a:rPr>
              <a:t> A[],n) {</a:t>
            </a:r>
          </a:p>
          <a:p>
            <a:r>
              <a:rPr lang="en-US" sz="1800" b="0" dirty="0" smtClean="0">
                <a:solidFill>
                  <a:srgbClr val="003300"/>
                </a:solidFill>
              </a:rPr>
              <a:t>  i1 </a:t>
            </a:r>
            <a:r>
              <a:rPr lang="en-US" sz="1800" b="0" dirty="0">
                <a:solidFill>
                  <a:srgbClr val="003300"/>
                </a:solidFill>
              </a:rPr>
              <a:t>:=0;</a:t>
            </a:r>
          </a:p>
          <a:p>
            <a:r>
              <a:rPr lang="en-US" sz="1800" b="0" dirty="0" smtClean="0">
                <a:solidFill>
                  <a:srgbClr val="003300"/>
                </a:solidFill>
              </a:rPr>
              <a:t>  while</a:t>
            </a:r>
            <a:r>
              <a:rPr lang="en-US" sz="1800" b="0" dirty="0">
                <a:solidFill>
                  <a:srgbClr val="003300"/>
                </a:solidFill>
              </a:rPr>
              <a:t>(i1 </a:t>
            </a:r>
            <a:r>
              <a:rPr lang="en-US" sz="1800" b="0" dirty="0" smtClean="0">
                <a:solidFill>
                  <a:srgbClr val="003300"/>
                </a:solidFill>
              </a:rPr>
              <a:t>&lt; n</a:t>
            </a:r>
            <a:r>
              <a:rPr lang="en-US" sz="1800" b="0" dirty="0">
                <a:solidFill>
                  <a:srgbClr val="003300"/>
                </a:solidFill>
              </a:rPr>
              <a:t>−1) {</a:t>
            </a:r>
          </a:p>
          <a:p>
            <a:r>
              <a:rPr lang="en-US" sz="1800" b="0" dirty="0">
                <a:solidFill>
                  <a:srgbClr val="003300"/>
                </a:solidFill>
              </a:rPr>
              <a:t>  </a:t>
            </a:r>
            <a:r>
              <a:rPr lang="en-US" sz="1800" b="0" dirty="0" smtClean="0">
                <a:solidFill>
                  <a:srgbClr val="003300"/>
                </a:solidFill>
              </a:rPr>
              <a:t>  v1 </a:t>
            </a:r>
            <a:r>
              <a:rPr lang="en-US" sz="1800" b="0" dirty="0">
                <a:solidFill>
                  <a:srgbClr val="003300"/>
                </a:solidFill>
              </a:rPr>
              <a:t>:</a:t>
            </a:r>
            <a:r>
              <a:rPr lang="en-US" sz="1800" b="0" dirty="0" smtClean="0">
                <a:solidFill>
                  <a:srgbClr val="003300"/>
                </a:solidFill>
              </a:rPr>
              <a:t>= i1;</a:t>
            </a:r>
            <a:endParaRPr lang="en-US" sz="1800" b="0" dirty="0">
              <a:solidFill>
                <a:srgbClr val="003300"/>
              </a:solidFill>
            </a:endParaRPr>
          </a:p>
          <a:p>
            <a:r>
              <a:rPr lang="en-US" sz="1800" b="0" dirty="0">
                <a:solidFill>
                  <a:srgbClr val="003300"/>
                </a:solidFill>
              </a:rPr>
              <a:t>  </a:t>
            </a:r>
            <a:r>
              <a:rPr lang="en-US" sz="1800" b="0" dirty="0" smtClean="0">
                <a:solidFill>
                  <a:srgbClr val="003300"/>
                </a:solidFill>
              </a:rPr>
              <a:t>  i2 </a:t>
            </a:r>
            <a:r>
              <a:rPr lang="en-US" sz="1800" b="0" dirty="0">
                <a:solidFill>
                  <a:srgbClr val="003300"/>
                </a:solidFill>
              </a:rPr>
              <a:t>:</a:t>
            </a:r>
            <a:r>
              <a:rPr lang="en-US" sz="1800" b="0" dirty="0" smtClean="0">
                <a:solidFill>
                  <a:srgbClr val="003300"/>
                </a:solidFill>
              </a:rPr>
              <a:t>= i1 + 1</a:t>
            </a:r>
            <a:r>
              <a:rPr lang="en-US" sz="1800" b="0" dirty="0">
                <a:solidFill>
                  <a:srgbClr val="003300"/>
                </a:solidFill>
              </a:rPr>
              <a:t>;</a:t>
            </a:r>
          </a:p>
          <a:p>
            <a:r>
              <a:rPr lang="en-US" sz="1800" b="0" dirty="0">
                <a:solidFill>
                  <a:srgbClr val="003300"/>
                </a:solidFill>
              </a:rPr>
              <a:t>  </a:t>
            </a:r>
            <a:r>
              <a:rPr lang="en-US" sz="1800" b="0" dirty="0" smtClean="0">
                <a:solidFill>
                  <a:srgbClr val="003300"/>
                </a:solidFill>
              </a:rPr>
              <a:t>  while </a:t>
            </a:r>
            <a:r>
              <a:rPr lang="en-US" sz="1800" b="0" dirty="0">
                <a:solidFill>
                  <a:srgbClr val="003300"/>
                </a:solidFill>
              </a:rPr>
              <a:t>(i2 </a:t>
            </a:r>
            <a:r>
              <a:rPr lang="en-US" sz="1800" b="0" dirty="0" smtClean="0">
                <a:solidFill>
                  <a:srgbClr val="003300"/>
                </a:solidFill>
              </a:rPr>
              <a:t>&lt; n</a:t>
            </a:r>
            <a:r>
              <a:rPr lang="en-US" sz="1800" b="0" dirty="0">
                <a:solidFill>
                  <a:srgbClr val="003300"/>
                </a:solidFill>
              </a:rPr>
              <a:t>) {</a:t>
            </a:r>
          </a:p>
          <a:p>
            <a:r>
              <a:rPr lang="en-US" sz="1800" b="0" dirty="0">
                <a:solidFill>
                  <a:srgbClr val="003300"/>
                </a:solidFill>
              </a:rPr>
              <a:t>    </a:t>
            </a:r>
            <a:r>
              <a:rPr lang="en-US" sz="1800" b="0" dirty="0" smtClean="0">
                <a:solidFill>
                  <a:srgbClr val="003300"/>
                </a:solidFill>
              </a:rPr>
              <a:t>  if </a:t>
            </a:r>
            <a:r>
              <a:rPr lang="en-US" sz="1800" b="0" dirty="0">
                <a:solidFill>
                  <a:srgbClr val="003300"/>
                </a:solidFill>
              </a:rPr>
              <a:t>(A[i2]&lt;A[v1]</a:t>
            </a:r>
            <a:r>
              <a:rPr lang="en-US" sz="1800" b="0" dirty="0" smtClean="0">
                <a:solidFill>
                  <a:srgbClr val="003300"/>
                </a:solidFill>
              </a:rPr>
              <a:t>)</a:t>
            </a:r>
          </a:p>
          <a:p>
            <a:r>
              <a:rPr lang="en-US" sz="1800" b="0" dirty="0">
                <a:solidFill>
                  <a:srgbClr val="003300"/>
                </a:solidFill>
              </a:rPr>
              <a:t> </a:t>
            </a:r>
            <a:r>
              <a:rPr lang="en-US" sz="1800" b="0" dirty="0" smtClean="0">
                <a:solidFill>
                  <a:srgbClr val="003300"/>
                </a:solidFill>
              </a:rPr>
              <a:t>       v1 </a:t>
            </a:r>
            <a:r>
              <a:rPr lang="en-US" sz="1800" b="0" dirty="0">
                <a:solidFill>
                  <a:srgbClr val="003300"/>
                </a:solidFill>
              </a:rPr>
              <a:t>:</a:t>
            </a:r>
            <a:r>
              <a:rPr lang="en-US" sz="1800" b="0" dirty="0" smtClean="0">
                <a:solidFill>
                  <a:srgbClr val="003300"/>
                </a:solidFill>
              </a:rPr>
              <a:t>= i2 </a:t>
            </a:r>
            <a:r>
              <a:rPr lang="en-US" sz="1800" b="0" dirty="0">
                <a:solidFill>
                  <a:srgbClr val="003300"/>
                </a:solidFill>
              </a:rPr>
              <a:t>;</a:t>
            </a:r>
          </a:p>
          <a:p>
            <a:r>
              <a:rPr lang="en-US" sz="1800" b="0" dirty="0">
                <a:solidFill>
                  <a:srgbClr val="003300"/>
                </a:solidFill>
              </a:rPr>
              <a:t>   </a:t>
            </a:r>
            <a:r>
              <a:rPr lang="en-US" sz="1800" b="0" dirty="0" smtClean="0">
                <a:solidFill>
                  <a:srgbClr val="003300"/>
                </a:solidFill>
              </a:rPr>
              <a:t>   i2+</a:t>
            </a:r>
            <a:r>
              <a:rPr lang="en-US" sz="1800" b="0" dirty="0">
                <a:solidFill>
                  <a:srgbClr val="003300"/>
                </a:solidFill>
              </a:rPr>
              <a:t>+;</a:t>
            </a:r>
          </a:p>
          <a:p>
            <a:r>
              <a:rPr lang="en-US" sz="1800" b="0" dirty="0">
                <a:solidFill>
                  <a:srgbClr val="003300"/>
                </a:solidFill>
              </a:rPr>
              <a:t>  </a:t>
            </a:r>
            <a:r>
              <a:rPr lang="en-US" sz="1800" b="0" dirty="0" smtClean="0">
                <a:solidFill>
                  <a:srgbClr val="003300"/>
                </a:solidFill>
              </a:rPr>
              <a:t>  }</a:t>
            </a:r>
            <a:endParaRPr lang="en-US" sz="1800" b="0" dirty="0">
              <a:solidFill>
                <a:srgbClr val="003300"/>
              </a:solidFill>
            </a:endParaRPr>
          </a:p>
          <a:p>
            <a:r>
              <a:rPr lang="en-US" sz="1800" b="0" dirty="0">
                <a:solidFill>
                  <a:srgbClr val="003300"/>
                </a:solidFill>
              </a:rPr>
              <a:t>  </a:t>
            </a:r>
            <a:r>
              <a:rPr lang="en-US" sz="1800" b="0" dirty="0" smtClean="0">
                <a:solidFill>
                  <a:srgbClr val="003300"/>
                </a:solidFill>
              </a:rPr>
              <a:t>  swap</a:t>
            </a:r>
            <a:r>
              <a:rPr lang="en-US" sz="1800" b="0" dirty="0">
                <a:solidFill>
                  <a:srgbClr val="003300"/>
                </a:solidFill>
              </a:rPr>
              <a:t>(A[</a:t>
            </a:r>
            <a:r>
              <a:rPr lang="en-US" sz="1800" b="0" dirty="0" smtClean="0">
                <a:solidFill>
                  <a:srgbClr val="003300"/>
                </a:solidFill>
              </a:rPr>
              <a:t>i1]</a:t>
            </a:r>
            <a:r>
              <a:rPr lang="en-US" sz="1800" b="0" dirty="0">
                <a:solidFill>
                  <a:srgbClr val="003300"/>
                </a:solidFill>
              </a:rPr>
              <a:t>, A[</a:t>
            </a:r>
            <a:r>
              <a:rPr lang="en-US" sz="1800" b="0" dirty="0" smtClean="0">
                <a:solidFill>
                  <a:srgbClr val="003300"/>
                </a:solidFill>
              </a:rPr>
              <a:t>v1]</a:t>
            </a:r>
            <a:r>
              <a:rPr lang="en-US" sz="1800" b="0" dirty="0">
                <a:solidFill>
                  <a:srgbClr val="003300"/>
                </a:solidFill>
              </a:rPr>
              <a:t>);</a:t>
            </a:r>
          </a:p>
          <a:p>
            <a:r>
              <a:rPr lang="en-US" sz="1800" b="0" dirty="0">
                <a:solidFill>
                  <a:srgbClr val="003300"/>
                </a:solidFill>
              </a:rPr>
              <a:t>  </a:t>
            </a:r>
            <a:r>
              <a:rPr lang="en-US" sz="1800" b="0" dirty="0" smtClean="0">
                <a:solidFill>
                  <a:srgbClr val="003300"/>
                </a:solidFill>
              </a:rPr>
              <a:t>  i1+</a:t>
            </a:r>
            <a:r>
              <a:rPr lang="en-US" sz="1800" b="0" dirty="0">
                <a:solidFill>
                  <a:srgbClr val="003300"/>
                </a:solidFill>
              </a:rPr>
              <a:t>+;</a:t>
            </a:r>
          </a:p>
          <a:p>
            <a:r>
              <a:rPr lang="en-US" sz="1800" b="0" dirty="0" smtClean="0">
                <a:solidFill>
                  <a:srgbClr val="003300"/>
                </a:solidFill>
              </a:rPr>
              <a:t>  }</a:t>
            </a:r>
            <a:endParaRPr lang="en-US" sz="1800" b="0" dirty="0">
              <a:solidFill>
                <a:srgbClr val="003300"/>
              </a:solidFill>
            </a:endParaRPr>
          </a:p>
          <a:p>
            <a:r>
              <a:rPr lang="en-US" sz="1800" b="0" dirty="0" smtClean="0">
                <a:solidFill>
                  <a:srgbClr val="003300"/>
                </a:solidFill>
              </a:rPr>
              <a:t>  return </a:t>
            </a:r>
            <a:r>
              <a:rPr lang="en-US" sz="1800" b="0" dirty="0">
                <a:solidFill>
                  <a:srgbClr val="003300"/>
                </a:solidFill>
              </a:rPr>
              <a:t>A;</a:t>
            </a:r>
          </a:p>
          <a:p>
            <a:r>
              <a:rPr lang="en-US" sz="1800" b="0" dirty="0" smtClean="0">
                <a:solidFill>
                  <a:srgbClr val="003300"/>
                </a:solidFill>
              </a:rPr>
              <a:t>}</a:t>
            </a:r>
          </a:p>
        </p:txBody>
      </p:sp>
      <p:sp>
        <p:nvSpPr>
          <p:cNvPr id="58" name="Rectangle 57"/>
          <p:cNvSpPr/>
          <p:nvPr/>
        </p:nvSpPr>
        <p:spPr>
          <a:xfrm>
            <a:off x="742134" y="5867400"/>
            <a:ext cx="4058465" cy="369332"/>
          </a:xfrm>
          <a:prstGeom prst="rect">
            <a:avLst/>
          </a:prstGeom>
          <a:ln>
            <a:solidFill>
              <a:schemeClr val="tx1"/>
            </a:solidFill>
          </a:ln>
        </p:spPr>
        <p:txBody>
          <a:bodyPr wrap="square">
            <a:spAutoFit/>
          </a:bodyPr>
          <a:lstStyle/>
          <a:p>
            <a:r>
              <a:rPr lang="en-US" sz="1800" b="0" dirty="0">
                <a:solidFill>
                  <a:srgbClr val="003300"/>
                </a:solidFill>
              </a:rPr>
              <a:t>post:  </a:t>
            </a:r>
            <a:r>
              <a:rPr lang="cs-CZ" sz="1800" b="0" dirty="0">
                <a:solidFill>
                  <a:srgbClr val="003300"/>
                </a:solidFill>
              </a:rPr>
              <a:t>∀k : 0 </a:t>
            </a:r>
            <a:r>
              <a:rPr lang="cs-CZ" sz="1800" b="0" dirty="0" smtClean="0">
                <a:solidFill>
                  <a:srgbClr val="003300"/>
                </a:solidFill>
              </a:rPr>
              <a:t>≤</a:t>
            </a:r>
            <a:r>
              <a:rPr lang="en-US" sz="1800" b="0" dirty="0" smtClean="0">
                <a:solidFill>
                  <a:srgbClr val="003300"/>
                </a:solidFill>
              </a:rPr>
              <a:t> </a:t>
            </a:r>
            <a:r>
              <a:rPr lang="cs-CZ" sz="1800" b="0" dirty="0" smtClean="0">
                <a:solidFill>
                  <a:srgbClr val="003300"/>
                </a:solidFill>
              </a:rPr>
              <a:t>k</a:t>
            </a:r>
            <a:r>
              <a:rPr lang="en-US" sz="1800" b="0" dirty="0" smtClean="0">
                <a:solidFill>
                  <a:srgbClr val="003300"/>
                </a:solidFill>
              </a:rPr>
              <a:t> </a:t>
            </a:r>
            <a:r>
              <a:rPr lang="cs-CZ" sz="1800" b="0" dirty="0" smtClean="0">
                <a:solidFill>
                  <a:srgbClr val="003300"/>
                </a:solidFill>
              </a:rPr>
              <a:t>&lt;n </a:t>
            </a:r>
            <a:r>
              <a:rPr lang="cs-CZ" sz="1800" b="0" dirty="0">
                <a:solidFill>
                  <a:srgbClr val="003300"/>
                </a:solidFill>
              </a:rPr>
              <a:t>⇒ A[k</a:t>
            </a:r>
            <a:r>
              <a:rPr lang="cs-CZ" sz="1800" b="0" dirty="0" smtClean="0">
                <a:solidFill>
                  <a:srgbClr val="003300"/>
                </a:solidFill>
              </a:rPr>
              <a:t>]</a:t>
            </a:r>
            <a:r>
              <a:rPr lang="en-US" sz="1800" b="0" dirty="0" smtClean="0">
                <a:solidFill>
                  <a:srgbClr val="003300"/>
                </a:solidFill>
              </a:rPr>
              <a:t> </a:t>
            </a:r>
            <a:r>
              <a:rPr lang="cs-CZ" sz="1800" b="0" dirty="0" smtClean="0">
                <a:solidFill>
                  <a:srgbClr val="003300"/>
                </a:solidFill>
              </a:rPr>
              <a:t>≤</a:t>
            </a:r>
            <a:r>
              <a:rPr lang="en-US" sz="1800" b="0" dirty="0" smtClean="0">
                <a:solidFill>
                  <a:srgbClr val="003300"/>
                </a:solidFill>
              </a:rPr>
              <a:t> </a:t>
            </a:r>
            <a:r>
              <a:rPr lang="cs-CZ" sz="1800" b="0" dirty="0" smtClean="0">
                <a:solidFill>
                  <a:srgbClr val="003300"/>
                </a:solidFill>
              </a:rPr>
              <a:t>A[k </a:t>
            </a:r>
            <a:r>
              <a:rPr lang="cs-CZ" sz="1800" b="0" dirty="0">
                <a:solidFill>
                  <a:srgbClr val="003300"/>
                </a:solidFill>
              </a:rPr>
              <a:t>+ 1] </a:t>
            </a:r>
            <a:endParaRPr lang="en-US" sz="1800" b="0" dirty="0">
              <a:solidFill>
                <a:srgbClr val="003300"/>
              </a:solidFill>
            </a:endParaRPr>
          </a:p>
        </p:txBody>
      </p:sp>
      <p:sp>
        <p:nvSpPr>
          <p:cNvPr id="16" name="Rectangular Callout 15"/>
          <p:cNvSpPr/>
          <p:nvPr/>
        </p:nvSpPr>
        <p:spPr bwMode="auto">
          <a:xfrm>
            <a:off x="4800600" y="1600200"/>
            <a:ext cx="3657600" cy="1143000"/>
          </a:xfrm>
          <a:prstGeom prst="wedgeRectCallout">
            <a:avLst>
              <a:gd name="adj1" fmla="val -108700"/>
              <a:gd name="adj2" fmla="val 3523"/>
            </a:avLst>
          </a:prstGeom>
          <a:solidFill>
            <a:srgbClr val="FFFF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r>
              <a:rPr lang="en-US" sz="1800" b="0" dirty="0" smtClean="0">
                <a:solidFill>
                  <a:srgbClr val="002060"/>
                </a:solidFill>
              </a:rPr>
              <a:t>Invariant:</a:t>
            </a:r>
          </a:p>
          <a:p>
            <a:r>
              <a:rPr lang="en-US" sz="1800" b="0" dirty="0" smtClean="0">
                <a:solidFill>
                  <a:srgbClr val="002060"/>
                </a:solidFill>
              </a:rPr>
              <a:t>∀</a:t>
            </a:r>
            <a:r>
              <a:rPr lang="en-US" sz="1800" b="0" dirty="0">
                <a:solidFill>
                  <a:srgbClr val="002060"/>
                </a:solidFill>
              </a:rPr>
              <a:t>k1,k2. 0≤k1&lt;k2&lt;n ∧</a:t>
            </a:r>
          </a:p>
          <a:p>
            <a:r>
              <a:rPr lang="en-US" sz="1800" b="0" dirty="0">
                <a:solidFill>
                  <a:srgbClr val="002060"/>
                </a:solidFill>
              </a:rPr>
              <a:t>     k1&lt;i1 ⇒ A[k1</a:t>
            </a:r>
            <a:r>
              <a:rPr lang="en-US" sz="1800" b="0" dirty="0" smtClean="0">
                <a:solidFill>
                  <a:srgbClr val="002060"/>
                </a:solidFill>
              </a:rPr>
              <a:t>] ≤ A[k2</a:t>
            </a:r>
            <a:r>
              <a:rPr lang="en-US" sz="1800" b="0" dirty="0">
                <a:solidFill>
                  <a:srgbClr val="002060"/>
                </a:solidFill>
              </a:rPr>
              <a:t>]</a:t>
            </a:r>
          </a:p>
        </p:txBody>
      </p:sp>
      <p:sp>
        <p:nvSpPr>
          <p:cNvPr id="17" name="Rectangular Callout 16"/>
          <p:cNvSpPr/>
          <p:nvPr/>
        </p:nvSpPr>
        <p:spPr bwMode="auto">
          <a:xfrm>
            <a:off x="4953000" y="3048000"/>
            <a:ext cx="3657600" cy="2209800"/>
          </a:xfrm>
          <a:prstGeom prst="wedgeRectCallout">
            <a:avLst>
              <a:gd name="adj1" fmla="val -110752"/>
              <a:gd name="adj2" fmla="val -53167"/>
            </a:avLst>
          </a:prstGeom>
          <a:solidFill>
            <a:srgbClr val="FFFF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r>
              <a:rPr lang="cs-CZ" sz="1800" b="0" dirty="0" smtClean="0">
                <a:solidFill>
                  <a:srgbClr val="002060"/>
                </a:solidFill>
              </a:rPr>
              <a:t>Invariant:</a:t>
            </a:r>
          </a:p>
          <a:p>
            <a:r>
              <a:rPr lang="cs-CZ" sz="1800" b="0" dirty="0" smtClean="0">
                <a:solidFill>
                  <a:srgbClr val="002060"/>
                </a:solidFill>
              </a:rPr>
              <a:t>i1</a:t>
            </a:r>
            <a:r>
              <a:rPr lang="cs-CZ" sz="1800" b="0" dirty="0">
                <a:solidFill>
                  <a:srgbClr val="002060"/>
                </a:solidFill>
              </a:rPr>
              <a:t>&lt;i2 ∧</a:t>
            </a:r>
          </a:p>
          <a:p>
            <a:r>
              <a:rPr lang="cs-CZ" sz="1800" b="0" dirty="0">
                <a:solidFill>
                  <a:srgbClr val="002060"/>
                </a:solidFill>
              </a:rPr>
              <a:t>i1≤v1&lt;n ∧</a:t>
            </a:r>
          </a:p>
          <a:p>
            <a:r>
              <a:rPr lang="cs-CZ" sz="1800" b="0" dirty="0" smtClean="0">
                <a:solidFill>
                  <a:srgbClr val="002060"/>
                </a:solidFill>
              </a:rPr>
              <a:t>(∀</a:t>
            </a:r>
            <a:r>
              <a:rPr lang="cs-CZ" sz="1800" b="0" dirty="0">
                <a:solidFill>
                  <a:srgbClr val="002060"/>
                </a:solidFill>
              </a:rPr>
              <a:t>k1,k2. 0≤k1&lt;k2&lt;n ∧</a:t>
            </a:r>
          </a:p>
          <a:p>
            <a:r>
              <a:rPr lang="cs-CZ" sz="1800" b="0" dirty="0">
                <a:solidFill>
                  <a:srgbClr val="002060"/>
                </a:solidFill>
              </a:rPr>
              <a:t>   k1&lt;i1 ⇒ A[k1</a:t>
            </a:r>
            <a:r>
              <a:rPr lang="cs-CZ" sz="1800" b="0" dirty="0" smtClean="0">
                <a:solidFill>
                  <a:srgbClr val="002060"/>
                </a:solidFill>
              </a:rPr>
              <a:t>]</a:t>
            </a:r>
            <a:r>
              <a:rPr lang="en-US" sz="1800" b="0" dirty="0" smtClean="0">
                <a:solidFill>
                  <a:srgbClr val="002060"/>
                </a:solidFill>
              </a:rPr>
              <a:t> </a:t>
            </a:r>
            <a:r>
              <a:rPr lang="cs-CZ" sz="1800" b="0" dirty="0" smtClean="0">
                <a:solidFill>
                  <a:srgbClr val="002060"/>
                </a:solidFill>
              </a:rPr>
              <a:t>≤</a:t>
            </a:r>
            <a:r>
              <a:rPr lang="en-US" sz="1800" b="0" dirty="0" smtClean="0">
                <a:solidFill>
                  <a:srgbClr val="002060"/>
                </a:solidFill>
              </a:rPr>
              <a:t> </a:t>
            </a:r>
            <a:r>
              <a:rPr lang="cs-CZ" sz="1800" b="0" dirty="0" smtClean="0">
                <a:solidFill>
                  <a:srgbClr val="002060"/>
                </a:solidFill>
              </a:rPr>
              <a:t>A[k2]) ∧</a:t>
            </a:r>
            <a:endParaRPr lang="cs-CZ" sz="1800" b="0" dirty="0">
              <a:solidFill>
                <a:srgbClr val="002060"/>
              </a:solidFill>
            </a:endParaRPr>
          </a:p>
          <a:p>
            <a:r>
              <a:rPr lang="cs-CZ" sz="1800" b="0" dirty="0" smtClean="0">
                <a:solidFill>
                  <a:srgbClr val="002060"/>
                </a:solidFill>
              </a:rPr>
              <a:t>(∀</a:t>
            </a:r>
            <a:r>
              <a:rPr lang="cs-CZ" sz="1800" b="0" dirty="0">
                <a:solidFill>
                  <a:srgbClr val="002060"/>
                </a:solidFill>
              </a:rPr>
              <a:t>k. i1≤k&lt;i2 ∧</a:t>
            </a:r>
          </a:p>
          <a:p>
            <a:r>
              <a:rPr lang="cs-CZ" sz="1800" b="0" dirty="0">
                <a:solidFill>
                  <a:srgbClr val="002060"/>
                </a:solidFill>
              </a:rPr>
              <a:t>   k≥0 ⇒ A[v1</a:t>
            </a:r>
            <a:r>
              <a:rPr lang="cs-CZ" sz="1800" b="0" dirty="0" smtClean="0">
                <a:solidFill>
                  <a:srgbClr val="002060"/>
                </a:solidFill>
              </a:rPr>
              <a:t>]</a:t>
            </a:r>
            <a:r>
              <a:rPr lang="en-US" sz="1800" b="0" dirty="0" smtClean="0">
                <a:solidFill>
                  <a:srgbClr val="002060"/>
                </a:solidFill>
              </a:rPr>
              <a:t> </a:t>
            </a:r>
            <a:r>
              <a:rPr lang="cs-CZ" sz="1800" b="0" dirty="0" smtClean="0">
                <a:solidFill>
                  <a:srgbClr val="002060"/>
                </a:solidFill>
              </a:rPr>
              <a:t>≤</a:t>
            </a:r>
            <a:r>
              <a:rPr lang="en-US" sz="1800" b="0" dirty="0" smtClean="0">
                <a:solidFill>
                  <a:srgbClr val="002060"/>
                </a:solidFill>
              </a:rPr>
              <a:t> </a:t>
            </a:r>
            <a:r>
              <a:rPr lang="cs-CZ" sz="1800" b="0" dirty="0" smtClean="0">
                <a:solidFill>
                  <a:srgbClr val="002060"/>
                </a:solidFill>
              </a:rPr>
              <a:t>A[k])</a:t>
            </a:r>
            <a:endParaRPr lang="en-US" sz="1800" b="0" dirty="0">
              <a:solidFill>
                <a:srgbClr val="002060"/>
              </a:solidFill>
            </a:endParaRPr>
          </a:p>
        </p:txBody>
      </p:sp>
      <p:sp>
        <p:nvSpPr>
          <p:cNvPr id="18" name="Slide Number Placeholder 17"/>
          <p:cNvSpPr>
            <a:spLocks noGrp="1"/>
          </p:cNvSpPr>
          <p:nvPr>
            <p:ph type="sldNum" sz="quarter" idx="12"/>
          </p:nvPr>
        </p:nvSpPr>
        <p:spPr>
          <a:xfrm>
            <a:off x="7239000" y="6400800"/>
            <a:ext cx="1905000" cy="457200"/>
          </a:xfrm>
        </p:spPr>
        <p:txBody>
          <a:bodyPr/>
          <a:lstStyle/>
          <a:p>
            <a:pPr>
              <a:defRPr/>
            </a:pPr>
            <a:fld id="{0529A9EF-C723-4E6D-B148-3F65053D62C2}" type="slidenum">
              <a:rPr lang="en-US" b="1" smtClean="0"/>
              <a:pPr>
                <a:defRPr/>
              </a:pPr>
              <a:t>3</a:t>
            </a:fld>
            <a:endParaRPr lang="en-US" b="1" dirty="0"/>
          </a:p>
        </p:txBody>
      </p:sp>
    </p:spTree>
    <p:extLst>
      <p:ext uri="{BB962C8B-B14F-4D97-AF65-F5344CB8AC3E}">
        <p14:creationId xmlns:p14="http://schemas.microsoft.com/office/powerpoint/2010/main" xmlns="" val="3262289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8" grpId="0" animBg="1"/>
      <p:bldP spid="16" grpId="0" animBg="1"/>
      <p:bldP spid="17" grpId="0" animBg="1"/>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533400" y="152400"/>
            <a:ext cx="7772400" cy="1143000"/>
          </a:xfrm>
        </p:spPr>
        <p:txBody>
          <a:bodyPr/>
          <a:lstStyle/>
          <a:p>
            <a:r>
              <a:rPr lang="en-US" sz="2800" dirty="0" err="1" smtClean="0">
                <a:solidFill>
                  <a:srgbClr val="C00000"/>
                </a:solidFill>
              </a:rPr>
              <a:t>SyGuS</a:t>
            </a:r>
            <a:r>
              <a:rPr lang="en-US" sz="2800" dirty="0" smtClean="0">
                <a:solidFill>
                  <a:srgbClr val="C00000"/>
                </a:solidFill>
              </a:rPr>
              <a:t> as Active Learning</a:t>
            </a:r>
            <a:endParaRPr lang="en-US" sz="3200" dirty="0" smtClean="0">
              <a:solidFill>
                <a:srgbClr val="C00000"/>
              </a:solidFill>
            </a:endParaRPr>
          </a:p>
        </p:txBody>
      </p:sp>
      <p:sp>
        <p:nvSpPr>
          <p:cNvPr id="4" name="Slide Number Placeholder 17"/>
          <p:cNvSpPr>
            <a:spLocks noGrp="1"/>
          </p:cNvSpPr>
          <p:nvPr>
            <p:ph type="sldNum" sz="quarter" idx="12"/>
          </p:nvPr>
        </p:nvSpPr>
        <p:spPr>
          <a:xfrm>
            <a:off x="7239000" y="6400800"/>
            <a:ext cx="1905000" cy="457200"/>
          </a:xfrm>
        </p:spPr>
        <p:txBody>
          <a:bodyPr/>
          <a:lstStyle/>
          <a:p>
            <a:pPr>
              <a:defRPr/>
            </a:pPr>
            <a:fld id="{0529A9EF-C723-4E6D-B148-3F65053D62C2}" type="slidenum">
              <a:rPr lang="en-US" b="1" smtClean="0"/>
              <a:pPr>
                <a:defRPr/>
              </a:pPr>
              <a:t>30</a:t>
            </a:fld>
            <a:endParaRPr lang="en-US" b="1" dirty="0"/>
          </a:p>
        </p:txBody>
      </p:sp>
      <p:cxnSp>
        <p:nvCxnSpPr>
          <p:cNvPr id="28" name="Straight Arrow Connector 27"/>
          <p:cNvCxnSpPr/>
          <p:nvPr/>
        </p:nvCxnSpPr>
        <p:spPr bwMode="auto">
          <a:xfrm>
            <a:off x="2730321" y="1710392"/>
            <a:ext cx="0" cy="880408"/>
          </a:xfrm>
          <a:prstGeom prst="straightConnector1">
            <a:avLst/>
          </a:prstGeom>
          <a:solidFill>
            <a:srgbClr val="333399"/>
          </a:solidFill>
          <a:ln w="38100" cap="flat" cmpd="sng" algn="ctr">
            <a:solidFill>
              <a:schemeClr val="tx1"/>
            </a:solidFill>
            <a:prstDash val="solid"/>
            <a:round/>
            <a:headEnd type="none" w="med" len="med"/>
            <a:tailEnd type="arrow"/>
          </a:ln>
          <a:effectLst/>
        </p:spPr>
      </p:cxnSp>
      <p:sp>
        <p:nvSpPr>
          <p:cNvPr id="2" name="Rounded Rectangle 1"/>
          <p:cNvSpPr/>
          <p:nvPr/>
        </p:nvSpPr>
        <p:spPr bwMode="auto">
          <a:xfrm>
            <a:off x="1511121" y="2590800"/>
            <a:ext cx="2438400" cy="1312396"/>
          </a:xfrm>
          <a:prstGeom prst="round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rgbClr val="336600"/>
                </a:solidFill>
                <a:effectLst/>
              </a:rPr>
              <a:t>Learning </a:t>
            </a:r>
          </a:p>
          <a:p>
            <a:pPr marL="0" marR="0" indent="0" algn="ctr" defTabSz="914400" rtl="0" eaLnBrk="0" fontAlgn="base" latinLnBrk="0" hangingPunct="0">
              <a:lnSpc>
                <a:spcPct val="100000"/>
              </a:lnSpc>
              <a:spcBef>
                <a:spcPct val="0"/>
              </a:spcBef>
              <a:spcAft>
                <a:spcPct val="0"/>
              </a:spcAft>
              <a:buClrTx/>
              <a:buSzTx/>
              <a:buFontTx/>
              <a:buNone/>
              <a:tabLst/>
            </a:pPr>
            <a:r>
              <a:rPr lang="en-US" sz="2400" dirty="0" smtClean="0">
                <a:solidFill>
                  <a:srgbClr val="336600"/>
                </a:solidFill>
              </a:rPr>
              <a:t>Algorithm</a:t>
            </a:r>
            <a:endParaRPr kumimoji="0" lang="en-US" sz="2400" b="1" i="0" u="none" strike="noStrike" cap="none" normalizeH="0" baseline="0" dirty="0" smtClean="0">
              <a:ln>
                <a:noFill/>
              </a:ln>
              <a:solidFill>
                <a:srgbClr val="336600"/>
              </a:solidFill>
              <a:effectLst/>
            </a:endParaRPr>
          </a:p>
        </p:txBody>
      </p:sp>
      <p:sp>
        <p:nvSpPr>
          <p:cNvPr id="29" name="Rounded Rectangle 28"/>
          <p:cNvSpPr/>
          <p:nvPr/>
        </p:nvSpPr>
        <p:spPr bwMode="auto">
          <a:xfrm>
            <a:off x="5791200" y="2590800"/>
            <a:ext cx="2438400" cy="1312396"/>
          </a:xfrm>
          <a:prstGeom prst="round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400" dirty="0" smtClean="0">
                <a:solidFill>
                  <a:srgbClr val="336600"/>
                </a:solidFill>
              </a:rPr>
              <a:t>Verification</a:t>
            </a:r>
            <a:r>
              <a:rPr kumimoji="0" lang="en-US" sz="2400" b="1" i="0" u="none" strike="noStrike" cap="none" normalizeH="0" baseline="0" dirty="0" smtClean="0">
                <a:ln>
                  <a:noFill/>
                </a:ln>
                <a:solidFill>
                  <a:srgbClr val="336600"/>
                </a:solidFill>
                <a:effectLst/>
              </a:rPr>
              <a:t> </a:t>
            </a:r>
          </a:p>
          <a:p>
            <a:pPr marL="0" marR="0" indent="0" algn="ctr" defTabSz="914400" rtl="0" eaLnBrk="0" fontAlgn="base" latinLnBrk="0" hangingPunct="0">
              <a:lnSpc>
                <a:spcPct val="100000"/>
              </a:lnSpc>
              <a:spcBef>
                <a:spcPct val="0"/>
              </a:spcBef>
              <a:spcAft>
                <a:spcPct val="0"/>
              </a:spcAft>
              <a:buClrTx/>
              <a:buSzTx/>
              <a:buFontTx/>
              <a:buNone/>
              <a:tabLst/>
            </a:pPr>
            <a:r>
              <a:rPr lang="en-US" sz="2400" dirty="0" smtClean="0">
                <a:solidFill>
                  <a:srgbClr val="336600"/>
                </a:solidFill>
              </a:rPr>
              <a:t>Oracle</a:t>
            </a:r>
            <a:endParaRPr kumimoji="0" lang="en-US" sz="2400" b="1" i="0" u="none" strike="noStrike" cap="none" normalizeH="0" baseline="0" dirty="0" smtClean="0">
              <a:ln>
                <a:noFill/>
              </a:ln>
              <a:solidFill>
                <a:srgbClr val="336600"/>
              </a:solidFill>
              <a:effectLst/>
            </a:endParaRPr>
          </a:p>
        </p:txBody>
      </p:sp>
      <p:cxnSp>
        <p:nvCxnSpPr>
          <p:cNvPr id="30" name="Straight Arrow Connector 29"/>
          <p:cNvCxnSpPr/>
          <p:nvPr/>
        </p:nvCxnSpPr>
        <p:spPr bwMode="auto">
          <a:xfrm>
            <a:off x="2730321" y="3903196"/>
            <a:ext cx="0" cy="880408"/>
          </a:xfrm>
          <a:prstGeom prst="straightConnector1">
            <a:avLst/>
          </a:prstGeom>
          <a:solidFill>
            <a:srgbClr val="333399"/>
          </a:solidFill>
          <a:ln w="38100" cap="flat" cmpd="sng" algn="ctr">
            <a:solidFill>
              <a:schemeClr val="tx1"/>
            </a:solidFill>
            <a:prstDash val="solid"/>
            <a:round/>
            <a:headEnd type="none" w="med" len="med"/>
            <a:tailEnd type="arrow"/>
          </a:ln>
          <a:effectLst/>
        </p:spPr>
      </p:cxnSp>
      <p:cxnSp>
        <p:nvCxnSpPr>
          <p:cNvPr id="31" name="Straight Arrow Connector 30"/>
          <p:cNvCxnSpPr/>
          <p:nvPr/>
        </p:nvCxnSpPr>
        <p:spPr bwMode="auto">
          <a:xfrm>
            <a:off x="7162800" y="3903196"/>
            <a:ext cx="0" cy="880408"/>
          </a:xfrm>
          <a:prstGeom prst="straightConnector1">
            <a:avLst/>
          </a:prstGeom>
          <a:solidFill>
            <a:srgbClr val="333399"/>
          </a:solidFill>
          <a:ln w="38100" cap="flat" cmpd="sng" algn="ctr">
            <a:solidFill>
              <a:schemeClr val="tx1"/>
            </a:solidFill>
            <a:prstDash val="solid"/>
            <a:round/>
            <a:headEnd type="none" w="med" len="med"/>
            <a:tailEnd type="arrow"/>
          </a:ln>
          <a:effectLst/>
        </p:spPr>
      </p:cxnSp>
      <p:cxnSp>
        <p:nvCxnSpPr>
          <p:cNvPr id="32" name="Straight Arrow Connector 31"/>
          <p:cNvCxnSpPr/>
          <p:nvPr/>
        </p:nvCxnSpPr>
        <p:spPr bwMode="auto">
          <a:xfrm>
            <a:off x="3949521" y="2971800"/>
            <a:ext cx="1841679" cy="0"/>
          </a:xfrm>
          <a:prstGeom prst="straightConnector1">
            <a:avLst/>
          </a:prstGeom>
          <a:solidFill>
            <a:srgbClr val="333399"/>
          </a:solidFill>
          <a:ln w="38100" cap="flat" cmpd="sng" algn="ctr">
            <a:solidFill>
              <a:schemeClr val="tx1"/>
            </a:solidFill>
            <a:prstDash val="solid"/>
            <a:round/>
            <a:headEnd type="none" w="med" len="med"/>
            <a:tailEnd type="arrow"/>
          </a:ln>
          <a:effectLst/>
        </p:spPr>
      </p:cxnSp>
      <p:cxnSp>
        <p:nvCxnSpPr>
          <p:cNvPr id="33" name="Straight Arrow Connector 32"/>
          <p:cNvCxnSpPr/>
          <p:nvPr/>
        </p:nvCxnSpPr>
        <p:spPr bwMode="auto">
          <a:xfrm flipH="1">
            <a:off x="3949521" y="3581400"/>
            <a:ext cx="1841680" cy="0"/>
          </a:xfrm>
          <a:prstGeom prst="straightConnector1">
            <a:avLst/>
          </a:prstGeom>
          <a:solidFill>
            <a:srgbClr val="333399"/>
          </a:solidFill>
          <a:ln w="38100" cap="flat" cmpd="sng" algn="ctr">
            <a:solidFill>
              <a:schemeClr val="tx1"/>
            </a:solidFill>
            <a:prstDash val="solid"/>
            <a:round/>
            <a:headEnd type="none" w="med" len="med"/>
            <a:tailEnd type="arrow"/>
          </a:ln>
          <a:effectLst/>
        </p:spPr>
      </p:cxnSp>
      <p:sp>
        <p:nvSpPr>
          <p:cNvPr id="34" name="Rectangle 3"/>
          <p:cNvSpPr txBox="1">
            <a:spLocks noChangeArrowheads="1"/>
          </p:cNvSpPr>
          <p:nvPr/>
        </p:nvSpPr>
        <p:spPr bwMode="auto">
          <a:xfrm>
            <a:off x="252210" y="1500842"/>
            <a:ext cx="2430885" cy="4191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a:lstStyle>
          <a:p>
            <a:pPr marL="0" indent="0">
              <a:lnSpc>
                <a:spcPct val="80000"/>
              </a:lnSpc>
              <a:spcBef>
                <a:spcPct val="35000"/>
              </a:spcBef>
              <a:buClr>
                <a:srgbClr val="006600"/>
              </a:buClr>
              <a:buNone/>
            </a:pPr>
            <a:r>
              <a:rPr lang="en-US" sz="2000" b="0" kern="0" dirty="0" smtClean="0">
                <a:solidFill>
                  <a:srgbClr val="006600"/>
                </a:solidFill>
                <a:ea typeface="Gulim" pitchFamily="34" charset="-127"/>
              </a:rPr>
              <a:t>Initial examples I</a:t>
            </a:r>
          </a:p>
        </p:txBody>
      </p:sp>
      <p:sp>
        <p:nvSpPr>
          <p:cNvPr id="35" name="Rectangle 3"/>
          <p:cNvSpPr txBox="1">
            <a:spLocks noChangeArrowheads="1"/>
          </p:cNvSpPr>
          <p:nvPr/>
        </p:nvSpPr>
        <p:spPr bwMode="auto">
          <a:xfrm>
            <a:off x="1901242" y="4361821"/>
            <a:ext cx="746436" cy="4191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a:lstStyle>
          <a:p>
            <a:pPr marL="0" indent="0">
              <a:lnSpc>
                <a:spcPct val="80000"/>
              </a:lnSpc>
              <a:spcBef>
                <a:spcPct val="35000"/>
              </a:spcBef>
              <a:buClr>
                <a:srgbClr val="006600"/>
              </a:buClr>
              <a:buNone/>
            </a:pPr>
            <a:r>
              <a:rPr lang="en-US" sz="2000" b="0" kern="0" dirty="0" smtClean="0">
                <a:solidFill>
                  <a:srgbClr val="006600"/>
                </a:solidFill>
                <a:ea typeface="Gulim" pitchFamily="34" charset="-127"/>
              </a:rPr>
              <a:t>Fail</a:t>
            </a:r>
          </a:p>
        </p:txBody>
      </p:sp>
      <p:sp>
        <p:nvSpPr>
          <p:cNvPr id="36" name="Rectangle 3"/>
          <p:cNvSpPr txBox="1">
            <a:spLocks noChangeArrowheads="1"/>
          </p:cNvSpPr>
          <p:nvPr/>
        </p:nvSpPr>
        <p:spPr bwMode="auto">
          <a:xfrm>
            <a:off x="7315201" y="4366835"/>
            <a:ext cx="1524000" cy="4191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a:lstStyle>
          <a:p>
            <a:pPr marL="0" indent="0">
              <a:lnSpc>
                <a:spcPct val="80000"/>
              </a:lnSpc>
              <a:spcBef>
                <a:spcPct val="35000"/>
              </a:spcBef>
              <a:buClr>
                <a:srgbClr val="006600"/>
              </a:buClr>
              <a:buNone/>
            </a:pPr>
            <a:r>
              <a:rPr lang="en-US" sz="2000" b="0" kern="0" dirty="0" smtClean="0">
                <a:solidFill>
                  <a:srgbClr val="006600"/>
                </a:solidFill>
                <a:ea typeface="Gulim" pitchFamily="34" charset="-127"/>
              </a:rPr>
              <a:t>Success</a:t>
            </a:r>
          </a:p>
        </p:txBody>
      </p:sp>
      <p:sp>
        <p:nvSpPr>
          <p:cNvPr id="37" name="Rectangle 3"/>
          <p:cNvSpPr txBox="1">
            <a:spLocks noChangeArrowheads="1"/>
          </p:cNvSpPr>
          <p:nvPr/>
        </p:nvSpPr>
        <p:spPr bwMode="auto">
          <a:xfrm>
            <a:off x="4118556" y="2154889"/>
            <a:ext cx="1755283" cy="924411"/>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a:lstStyle>
          <a:p>
            <a:pPr marL="0" indent="0">
              <a:lnSpc>
                <a:spcPct val="80000"/>
              </a:lnSpc>
              <a:spcBef>
                <a:spcPct val="35000"/>
              </a:spcBef>
              <a:buClr>
                <a:srgbClr val="006600"/>
              </a:buClr>
              <a:buNone/>
            </a:pPr>
            <a:r>
              <a:rPr lang="en-US" sz="2000" b="0" kern="0" dirty="0" smtClean="0">
                <a:solidFill>
                  <a:srgbClr val="006600"/>
                </a:solidFill>
                <a:ea typeface="Gulim" pitchFamily="34" charset="-127"/>
              </a:rPr>
              <a:t>Candidate</a:t>
            </a:r>
          </a:p>
          <a:p>
            <a:pPr marL="0" indent="0">
              <a:lnSpc>
                <a:spcPct val="80000"/>
              </a:lnSpc>
              <a:spcBef>
                <a:spcPct val="35000"/>
              </a:spcBef>
              <a:buClr>
                <a:srgbClr val="006600"/>
              </a:buClr>
              <a:buNone/>
            </a:pPr>
            <a:r>
              <a:rPr lang="en-US" sz="2000" b="0" kern="0" dirty="0" smtClean="0">
                <a:solidFill>
                  <a:srgbClr val="006600"/>
                </a:solidFill>
                <a:ea typeface="Gulim" pitchFamily="34" charset="-127"/>
              </a:rPr>
              <a:t>Expression</a:t>
            </a:r>
          </a:p>
        </p:txBody>
      </p:sp>
      <p:sp>
        <p:nvSpPr>
          <p:cNvPr id="38" name="Rectangle 3"/>
          <p:cNvSpPr txBox="1">
            <a:spLocks noChangeArrowheads="1"/>
          </p:cNvSpPr>
          <p:nvPr/>
        </p:nvSpPr>
        <p:spPr bwMode="auto">
          <a:xfrm>
            <a:off x="3800342" y="3819393"/>
            <a:ext cx="2140038" cy="46220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a:lstStyle>
          <a:p>
            <a:pPr marL="0" indent="0">
              <a:lnSpc>
                <a:spcPct val="80000"/>
              </a:lnSpc>
              <a:spcBef>
                <a:spcPct val="35000"/>
              </a:spcBef>
              <a:buClr>
                <a:srgbClr val="006600"/>
              </a:buClr>
              <a:buNone/>
            </a:pPr>
            <a:r>
              <a:rPr lang="en-US" sz="2000" b="0" kern="0" dirty="0" smtClean="0">
                <a:solidFill>
                  <a:srgbClr val="006600"/>
                </a:solidFill>
                <a:ea typeface="Gulim" pitchFamily="34" charset="-127"/>
              </a:rPr>
              <a:t>Counterexample</a:t>
            </a:r>
          </a:p>
        </p:txBody>
      </p:sp>
      <p:sp>
        <p:nvSpPr>
          <p:cNvPr id="39" name="Rectangle 3"/>
          <p:cNvSpPr txBox="1">
            <a:spLocks noChangeArrowheads="1"/>
          </p:cNvSpPr>
          <p:nvPr/>
        </p:nvSpPr>
        <p:spPr bwMode="auto">
          <a:xfrm>
            <a:off x="1361402" y="5410200"/>
            <a:ext cx="5572798" cy="1143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a:lstStyle>
          <a:p>
            <a:pPr marL="0" indent="0">
              <a:lnSpc>
                <a:spcPct val="80000"/>
              </a:lnSpc>
              <a:spcBef>
                <a:spcPct val="35000"/>
              </a:spcBef>
              <a:buClr>
                <a:srgbClr val="006600"/>
              </a:buClr>
              <a:buNone/>
            </a:pPr>
            <a:r>
              <a:rPr lang="en-US" sz="2000" b="0" kern="0" dirty="0" smtClean="0">
                <a:solidFill>
                  <a:srgbClr val="006600"/>
                </a:solidFill>
                <a:ea typeface="Gulim" pitchFamily="34" charset="-127"/>
              </a:rPr>
              <a:t>Concept class: Set E of expressions</a:t>
            </a:r>
          </a:p>
          <a:p>
            <a:pPr marL="0" indent="0">
              <a:lnSpc>
                <a:spcPct val="80000"/>
              </a:lnSpc>
              <a:spcBef>
                <a:spcPct val="35000"/>
              </a:spcBef>
              <a:buClr>
                <a:srgbClr val="006600"/>
              </a:buClr>
              <a:buNone/>
            </a:pPr>
            <a:endParaRPr lang="en-US" sz="2000" b="0" kern="0" dirty="0">
              <a:solidFill>
                <a:srgbClr val="006600"/>
              </a:solidFill>
              <a:ea typeface="Gulim" pitchFamily="34" charset="-127"/>
            </a:endParaRPr>
          </a:p>
          <a:p>
            <a:pPr marL="0" indent="0">
              <a:lnSpc>
                <a:spcPct val="80000"/>
              </a:lnSpc>
              <a:spcBef>
                <a:spcPct val="35000"/>
              </a:spcBef>
              <a:buClr>
                <a:srgbClr val="006600"/>
              </a:buClr>
              <a:buNone/>
            </a:pPr>
            <a:r>
              <a:rPr lang="en-US" sz="2000" b="0" kern="0" dirty="0" smtClean="0">
                <a:solidFill>
                  <a:srgbClr val="006600"/>
                </a:solidFill>
                <a:ea typeface="Gulim" pitchFamily="34" charset="-127"/>
              </a:rPr>
              <a:t>Examples: Concrete input values </a:t>
            </a:r>
          </a:p>
        </p:txBody>
      </p:sp>
    </p:spTree>
    <p:extLst>
      <p:ext uri="{BB962C8B-B14F-4D97-AF65-F5344CB8AC3E}">
        <p14:creationId xmlns:p14="http://schemas.microsoft.com/office/powerpoint/2010/main" xmlns="" val="35922377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28"/>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0"/>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1"/>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609600" y="228600"/>
            <a:ext cx="7834313" cy="609600"/>
          </a:xfrm>
        </p:spPr>
        <p:txBody>
          <a:bodyPr/>
          <a:lstStyle/>
          <a:p>
            <a:r>
              <a:rPr lang="en-US" sz="2800" dirty="0" smtClean="0">
                <a:solidFill>
                  <a:srgbClr val="C00000"/>
                </a:solidFill>
              </a:rPr>
              <a:t>Counter-Example Guided Inductive Synthesis</a:t>
            </a:r>
          </a:p>
        </p:txBody>
      </p:sp>
      <p:sp>
        <p:nvSpPr>
          <p:cNvPr id="30723" name="Rectangle 3"/>
          <p:cNvSpPr>
            <a:spLocks noGrp="1" noChangeArrowheads="1"/>
          </p:cNvSpPr>
          <p:nvPr>
            <p:ph type="body" idx="1"/>
          </p:nvPr>
        </p:nvSpPr>
        <p:spPr>
          <a:xfrm>
            <a:off x="0" y="1143000"/>
            <a:ext cx="9144000" cy="5715000"/>
          </a:xfrm>
        </p:spPr>
        <p:txBody>
          <a:bodyPr/>
          <a:lstStyle/>
          <a:p>
            <a:pPr>
              <a:lnSpc>
                <a:spcPct val="80000"/>
              </a:lnSpc>
              <a:spcBef>
                <a:spcPct val="35000"/>
              </a:spcBef>
              <a:buClr>
                <a:srgbClr val="006600"/>
              </a:buClr>
              <a:buFont typeface="Wingdings" pitchFamily="2" charset="2"/>
              <a:buChar char="q"/>
            </a:pPr>
            <a:r>
              <a:rPr lang="en-US" altLang="ko-KR" sz="2000" dirty="0" smtClean="0">
                <a:solidFill>
                  <a:srgbClr val="006600"/>
                </a:solidFill>
                <a:ea typeface="Gulim" pitchFamily="34" charset="-127"/>
              </a:rPr>
              <a:t>Concrete inputs I for learning f(</a:t>
            </a:r>
            <a:r>
              <a:rPr lang="en-US" altLang="ko-KR" sz="2000" dirty="0" err="1" smtClean="0">
                <a:solidFill>
                  <a:srgbClr val="006600"/>
                </a:solidFill>
                <a:ea typeface="Gulim" pitchFamily="34" charset="-127"/>
              </a:rPr>
              <a:t>x,y</a:t>
            </a:r>
            <a:r>
              <a:rPr lang="en-US" altLang="ko-KR" sz="2000" dirty="0" smtClean="0">
                <a:solidFill>
                  <a:srgbClr val="006600"/>
                </a:solidFill>
                <a:ea typeface="Gulim" pitchFamily="34" charset="-127"/>
              </a:rPr>
              <a:t>) = { (x=</a:t>
            </a:r>
            <a:r>
              <a:rPr lang="en-US" altLang="ko-KR" sz="2000" dirty="0" err="1" smtClean="0">
                <a:solidFill>
                  <a:srgbClr val="006600"/>
                </a:solidFill>
                <a:ea typeface="Gulim" pitchFamily="34" charset="-127"/>
              </a:rPr>
              <a:t>a,y</a:t>
            </a:r>
            <a:r>
              <a:rPr lang="en-US" altLang="ko-KR" sz="2000" dirty="0" smtClean="0">
                <a:solidFill>
                  <a:srgbClr val="006600"/>
                </a:solidFill>
                <a:ea typeface="Gulim" pitchFamily="34" charset="-127"/>
              </a:rPr>
              <a:t>=b),  (x=</a:t>
            </a:r>
            <a:r>
              <a:rPr lang="en-US" altLang="ko-KR" sz="2000" dirty="0" err="1" smtClean="0">
                <a:solidFill>
                  <a:srgbClr val="006600"/>
                </a:solidFill>
                <a:ea typeface="Gulim" pitchFamily="34" charset="-127"/>
              </a:rPr>
              <a:t>a’,y</a:t>
            </a:r>
            <a:r>
              <a:rPr lang="en-US" altLang="ko-KR" sz="2000" dirty="0" smtClean="0">
                <a:solidFill>
                  <a:srgbClr val="006600"/>
                </a:solidFill>
                <a:ea typeface="Gulim" pitchFamily="34" charset="-127"/>
              </a:rPr>
              <a:t>=b’), ….}</a:t>
            </a:r>
          </a:p>
          <a:p>
            <a:pPr>
              <a:lnSpc>
                <a:spcPct val="80000"/>
              </a:lnSpc>
              <a:spcBef>
                <a:spcPct val="35000"/>
              </a:spcBef>
              <a:buClr>
                <a:srgbClr val="006600"/>
              </a:buClr>
              <a:buNone/>
            </a:pPr>
            <a:endParaRPr lang="en-US" altLang="ko-KR" sz="2400" i="1" dirty="0" smtClean="0">
              <a:ea typeface="Gulim" pitchFamily="34" charset="-127"/>
            </a:endParaRPr>
          </a:p>
          <a:p>
            <a:pPr>
              <a:lnSpc>
                <a:spcPct val="80000"/>
              </a:lnSpc>
              <a:spcBef>
                <a:spcPct val="35000"/>
              </a:spcBef>
              <a:buClr>
                <a:srgbClr val="006600"/>
              </a:buClr>
              <a:buFont typeface="Wingdings" pitchFamily="2" charset="2"/>
              <a:buChar char="q"/>
            </a:pPr>
            <a:r>
              <a:rPr lang="en-US" altLang="ko-KR" sz="2000" dirty="0" smtClean="0">
                <a:solidFill>
                  <a:srgbClr val="006600"/>
                </a:solidFill>
                <a:ea typeface="Gulim" pitchFamily="34" charset="-127"/>
              </a:rPr>
              <a:t>Learning algorithm proposes candidate expression e such that </a:t>
            </a:r>
            <a:r>
              <a:rPr lang="en-US" altLang="ko-KR" sz="2000" dirty="0" smtClean="0">
                <a:solidFill>
                  <a:srgbClr val="006600"/>
                </a:solidFill>
                <a:latin typeface="Symbol" pitchFamily="18" charset="2"/>
                <a:ea typeface="Gulim" pitchFamily="34" charset="-127"/>
              </a:rPr>
              <a:t>j</a:t>
            </a:r>
            <a:r>
              <a:rPr lang="en-US" altLang="ko-KR" sz="2000" dirty="0" smtClean="0">
                <a:solidFill>
                  <a:srgbClr val="006600"/>
                </a:solidFill>
                <a:ea typeface="Gulim" pitchFamily="34" charset="-127"/>
              </a:rPr>
              <a:t>[f/e] holds for all values in I</a:t>
            </a:r>
          </a:p>
          <a:p>
            <a:pPr>
              <a:lnSpc>
                <a:spcPct val="80000"/>
              </a:lnSpc>
              <a:spcBef>
                <a:spcPct val="35000"/>
              </a:spcBef>
              <a:buClr>
                <a:srgbClr val="006600"/>
              </a:buClr>
              <a:buFont typeface="Wingdings" pitchFamily="2" charset="2"/>
              <a:buChar char="q"/>
            </a:pPr>
            <a:endParaRPr lang="en-US" altLang="ko-KR" sz="2400" dirty="0">
              <a:solidFill>
                <a:srgbClr val="006600"/>
              </a:solidFill>
              <a:ea typeface="Gulim" pitchFamily="34" charset="-127"/>
            </a:endParaRPr>
          </a:p>
          <a:p>
            <a:pPr>
              <a:lnSpc>
                <a:spcPct val="80000"/>
              </a:lnSpc>
              <a:spcBef>
                <a:spcPct val="35000"/>
              </a:spcBef>
              <a:buClr>
                <a:srgbClr val="006600"/>
              </a:buClr>
              <a:buFont typeface="Wingdings" pitchFamily="2" charset="2"/>
              <a:buChar char="q"/>
            </a:pPr>
            <a:r>
              <a:rPr lang="en-US" altLang="ko-KR" sz="2000" dirty="0" smtClean="0">
                <a:solidFill>
                  <a:srgbClr val="006600"/>
                </a:solidFill>
                <a:ea typeface="Gulim" pitchFamily="34" charset="-127"/>
              </a:rPr>
              <a:t>Check if </a:t>
            </a:r>
            <a:r>
              <a:rPr lang="en-US" altLang="ko-KR" sz="2000" dirty="0" smtClean="0">
                <a:solidFill>
                  <a:srgbClr val="006600"/>
                </a:solidFill>
                <a:latin typeface="Symbol" pitchFamily="18" charset="2"/>
                <a:ea typeface="Gulim" pitchFamily="34" charset="-127"/>
              </a:rPr>
              <a:t>j</a:t>
            </a:r>
            <a:r>
              <a:rPr lang="en-US" altLang="ko-KR" sz="2000" dirty="0" smtClean="0">
                <a:solidFill>
                  <a:srgbClr val="006600"/>
                </a:solidFill>
                <a:ea typeface="Gulim" pitchFamily="34" charset="-127"/>
              </a:rPr>
              <a:t> [f/e] is valid for all values using SMT solver</a:t>
            </a:r>
          </a:p>
          <a:p>
            <a:pPr>
              <a:lnSpc>
                <a:spcPct val="80000"/>
              </a:lnSpc>
              <a:spcBef>
                <a:spcPct val="35000"/>
              </a:spcBef>
              <a:buClr>
                <a:srgbClr val="006600"/>
              </a:buClr>
              <a:buFont typeface="Wingdings" pitchFamily="2" charset="2"/>
              <a:buChar char="q"/>
            </a:pPr>
            <a:endParaRPr lang="en-US" altLang="ko-KR" sz="2000" dirty="0">
              <a:solidFill>
                <a:srgbClr val="006600"/>
              </a:solidFill>
              <a:ea typeface="Gulim" pitchFamily="34" charset="-127"/>
            </a:endParaRPr>
          </a:p>
          <a:p>
            <a:pPr>
              <a:lnSpc>
                <a:spcPct val="80000"/>
              </a:lnSpc>
              <a:spcBef>
                <a:spcPct val="35000"/>
              </a:spcBef>
              <a:buClr>
                <a:srgbClr val="006600"/>
              </a:buClr>
              <a:buFont typeface="Wingdings" pitchFamily="2" charset="2"/>
              <a:buChar char="q"/>
            </a:pPr>
            <a:r>
              <a:rPr lang="en-US" altLang="ko-KR" sz="2000" dirty="0" smtClean="0">
                <a:solidFill>
                  <a:srgbClr val="006600"/>
                </a:solidFill>
                <a:ea typeface="Gulim" pitchFamily="34" charset="-127"/>
              </a:rPr>
              <a:t>If valid, then stop and return e</a:t>
            </a:r>
          </a:p>
          <a:p>
            <a:pPr>
              <a:lnSpc>
                <a:spcPct val="80000"/>
              </a:lnSpc>
              <a:spcBef>
                <a:spcPct val="35000"/>
              </a:spcBef>
              <a:buClr>
                <a:srgbClr val="006600"/>
              </a:buClr>
              <a:buFont typeface="Wingdings" pitchFamily="2" charset="2"/>
              <a:buChar char="q"/>
            </a:pPr>
            <a:endParaRPr lang="en-US" altLang="ko-KR" sz="2000" dirty="0">
              <a:solidFill>
                <a:srgbClr val="006600"/>
              </a:solidFill>
              <a:ea typeface="Gulim" pitchFamily="34" charset="-127"/>
            </a:endParaRPr>
          </a:p>
          <a:p>
            <a:pPr>
              <a:lnSpc>
                <a:spcPct val="80000"/>
              </a:lnSpc>
              <a:spcBef>
                <a:spcPct val="35000"/>
              </a:spcBef>
              <a:buClr>
                <a:srgbClr val="006600"/>
              </a:buClr>
              <a:buFont typeface="Wingdings" pitchFamily="2" charset="2"/>
              <a:buChar char="q"/>
            </a:pPr>
            <a:r>
              <a:rPr lang="en-US" altLang="ko-KR" sz="2000" dirty="0" smtClean="0">
                <a:solidFill>
                  <a:srgbClr val="006600"/>
                </a:solidFill>
                <a:ea typeface="Gulim" pitchFamily="34" charset="-127"/>
              </a:rPr>
              <a:t>If not, let (x=</a:t>
            </a:r>
            <a:r>
              <a:rPr lang="en-US" altLang="ko-KR" sz="2000" dirty="0" smtClean="0">
                <a:solidFill>
                  <a:srgbClr val="006600"/>
                </a:solidFill>
                <a:latin typeface="Symbol" pitchFamily="18" charset="2"/>
                <a:ea typeface="Gulim" pitchFamily="34" charset="-127"/>
              </a:rPr>
              <a:t>a</a:t>
            </a:r>
            <a:r>
              <a:rPr lang="en-US" altLang="ko-KR" sz="2000" dirty="0" smtClean="0">
                <a:solidFill>
                  <a:srgbClr val="006600"/>
                </a:solidFill>
                <a:ea typeface="Gulim" pitchFamily="34" charset="-127"/>
              </a:rPr>
              <a:t>, y=</a:t>
            </a:r>
            <a:r>
              <a:rPr lang="en-US" altLang="ko-KR" sz="2000" dirty="0" smtClean="0">
                <a:solidFill>
                  <a:srgbClr val="006600"/>
                </a:solidFill>
                <a:latin typeface="Symbol" pitchFamily="18" charset="2"/>
                <a:ea typeface="Gulim" pitchFamily="34" charset="-127"/>
              </a:rPr>
              <a:t>b</a:t>
            </a:r>
            <a:r>
              <a:rPr lang="en-US" altLang="ko-KR" sz="2000" dirty="0" smtClean="0">
                <a:solidFill>
                  <a:srgbClr val="006600"/>
                </a:solidFill>
                <a:ea typeface="Gulim" pitchFamily="34" charset="-127"/>
              </a:rPr>
              <a:t>, ….) be a counter-example (satisfies ~ </a:t>
            </a:r>
            <a:r>
              <a:rPr lang="en-US" altLang="ko-KR" sz="2000" dirty="0" smtClean="0">
                <a:solidFill>
                  <a:srgbClr val="006600"/>
                </a:solidFill>
                <a:latin typeface="Symbol" pitchFamily="18" charset="2"/>
                <a:ea typeface="Gulim" pitchFamily="34" charset="-127"/>
              </a:rPr>
              <a:t>j</a:t>
            </a:r>
            <a:r>
              <a:rPr lang="en-US" altLang="ko-KR" sz="2000" dirty="0" smtClean="0">
                <a:solidFill>
                  <a:srgbClr val="006600"/>
                </a:solidFill>
                <a:ea typeface="Gulim" pitchFamily="34" charset="-127"/>
              </a:rPr>
              <a:t>[f/e])</a:t>
            </a:r>
          </a:p>
          <a:p>
            <a:pPr marL="0" indent="0">
              <a:lnSpc>
                <a:spcPct val="80000"/>
              </a:lnSpc>
              <a:spcBef>
                <a:spcPct val="35000"/>
              </a:spcBef>
              <a:buClr>
                <a:srgbClr val="006600"/>
              </a:buClr>
              <a:buNone/>
            </a:pPr>
            <a:endParaRPr lang="en-US" altLang="ko-KR" sz="2000" dirty="0">
              <a:solidFill>
                <a:srgbClr val="006600"/>
              </a:solidFill>
              <a:ea typeface="Gulim" pitchFamily="34" charset="-127"/>
            </a:endParaRPr>
          </a:p>
          <a:p>
            <a:pPr>
              <a:lnSpc>
                <a:spcPct val="80000"/>
              </a:lnSpc>
              <a:spcBef>
                <a:spcPct val="35000"/>
              </a:spcBef>
              <a:buClr>
                <a:srgbClr val="006600"/>
              </a:buClr>
              <a:buFont typeface="Wingdings" pitchFamily="2" charset="2"/>
              <a:buChar char="q"/>
            </a:pPr>
            <a:r>
              <a:rPr lang="en-US" altLang="ko-KR" sz="2000" dirty="0" smtClean="0">
                <a:solidFill>
                  <a:srgbClr val="006600"/>
                </a:solidFill>
                <a:ea typeface="Gulim" pitchFamily="34" charset="-127"/>
              </a:rPr>
              <a:t>Add (x=</a:t>
            </a:r>
            <a:r>
              <a:rPr lang="en-US" altLang="ko-KR" sz="2000" dirty="0" smtClean="0">
                <a:solidFill>
                  <a:srgbClr val="006600"/>
                </a:solidFill>
                <a:latin typeface="Symbol" pitchFamily="18" charset="2"/>
                <a:ea typeface="Gulim" pitchFamily="34" charset="-127"/>
              </a:rPr>
              <a:t>a</a:t>
            </a:r>
            <a:r>
              <a:rPr lang="en-US" altLang="ko-KR" sz="2000" dirty="0" smtClean="0">
                <a:solidFill>
                  <a:srgbClr val="006600"/>
                </a:solidFill>
                <a:ea typeface="Gulim" pitchFamily="34" charset="-127"/>
              </a:rPr>
              <a:t>, y=</a:t>
            </a:r>
            <a:r>
              <a:rPr lang="en-US" altLang="ko-KR" sz="2000" dirty="0" smtClean="0">
                <a:solidFill>
                  <a:srgbClr val="006600"/>
                </a:solidFill>
                <a:latin typeface="Symbol" pitchFamily="18" charset="2"/>
                <a:ea typeface="Gulim" pitchFamily="34" charset="-127"/>
              </a:rPr>
              <a:t>b</a:t>
            </a:r>
            <a:r>
              <a:rPr lang="en-US" altLang="ko-KR" sz="2000" dirty="0" smtClean="0">
                <a:solidFill>
                  <a:srgbClr val="006600"/>
                </a:solidFill>
                <a:ea typeface="Gulim" pitchFamily="34" charset="-127"/>
              </a:rPr>
              <a:t>) to tests I  for next iteration</a:t>
            </a:r>
          </a:p>
        </p:txBody>
      </p:sp>
      <p:sp>
        <p:nvSpPr>
          <p:cNvPr id="4" name="Slide Number Placeholder 17"/>
          <p:cNvSpPr>
            <a:spLocks noGrp="1"/>
          </p:cNvSpPr>
          <p:nvPr>
            <p:ph type="sldNum" sz="quarter" idx="12"/>
          </p:nvPr>
        </p:nvSpPr>
        <p:spPr>
          <a:xfrm>
            <a:off x="7239000" y="6400800"/>
            <a:ext cx="1905000" cy="457200"/>
          </a:xfrm>
        </p:spPr>
        <p:txBody>
          <a:bodyPr/>
          <a:lstStyle/>
          <a:p>
            <a:pPr>
              <a:defRPr/>
            </a:pPr>
            <a:fld id="{0529A9EF-C723-4E6D-B148-3F65053D62C2}" type="slidenum">
              <a:rPr lang="en-US" b="1" smtClean="0"/>
              <a:pPr>
                <a:defRPr/>
              </a:pPr>
              <a:t>31</a:t>
            </a:fld>
            <a:endParaRPr lang="en-US" b="1" dirty="0"/>
          </a:p>
        </p:txBody>
      </p:sp>
    </p:spTree>
    <p:extLst>
      <p:ext uri="{BB962C8B-B14F-4D97-AF65-F5344CB8AC3E}">
        <p14:creationId xmlns:p14="http://schemas.microsoft.com/office/powerpoint/2010/main" xmlns="" val="28238395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072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072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072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0723">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0723">
                                            <p:txEl>
                                              <p:pRg st="8" end="8"/>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072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23" grpId="0"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609600" y="228600"/>
            <a:ext cx="7834313" cy="609600"/>
          </a:xfrm>
        </p:spPr>
        <p:txBody>
          <a:bodyPr/>
          <a:lstStyle/>
          <a:p>
            <a:r>
              <a:rPr lang="en-US" sz="2800" dirty="0" smtClean="0">
                <a:solidFill>
                  <a:srgbClr val="C00000"/>
                </a:solidFill>
              </a:rPr>
              <a:t>CEGIS Example</a:t>
            </a:r>
          </a:p>
        </p:txBody>
      </p:sp>
      <p:sp>
        <p:nvSpPr>
          <p:cNvPr id="30723" name="Rectangle 3"/>
          <p:cNvSpPr>
            <a:spLocks noGrp="1" noChangeArrowheads="1"/>
          </p:cNvSpPr>
          <p:nvPr>
            <p:ph type="body" idx="1"/>
          </p:nvPr>
        </p:nvSpPr>
        <p:spPr>
          <a:xfrm>
            <a:off x="0" y="1143000"/>
            <a:ext cx="9144000" cy="1676400"/>
          </a:xfrm>
        </p:spPr>
        <p:txBody>
          <a:bodyPr/>
          <a:lstStyle/>
          <a:p>
            <a:pPr>
              <a:lnSpc>
                <a:spcPct val="80000"/>
              </a:lnSpc>
              <a:spcBef>
                <a:spcPct val="35000"/>
              </a:spcBef>
              <a:buClr>
                <a:srgbClr val="006600"/>
              </a:buClr>
              <a:buFont typeface="Wingdings" pitchFamily="2" charset="2"/>
              <a:buChar char="q"/>
            </a:pPr>
            <a:r>
              <a:rPr lang="en-US" altLang="ko-KR" sz="2000" dirty="0" smtClean="0">
                <a:solidFill>
                  <a:srgbClr val="006600"/>
                </a:solidFill>
                <a:ea typeface="Gulim" pitchFamily="34" charset="-127"/>
              </a:rPr>
              <a:t>Specification: </a:t>
            </a:r>
            <a:r>
              <a:rPr lang="en-US" altLang="ko-KR" sz="2000" dirty="0">
                <a:solidFill>
                  <a:srgbClr val="336600"/>
                </a:solidFill>
                <a:ea typeface="Gulim" pitchFamily="34" charset="-127"/>
                <a:sym typeface="Wingdings" pitchFamily="2" charset="2"/>
              </a:rPr>
              <a:t>(x </a:t>
            </a:r>
            <a:r>
              <a:rPr lang="cs-CZ" sz="2000" dirty="0">
                <a:solidFill>
                  <a:srgbClr val="336600"/>
                </a:solidFill>
              </a:rPr>
              <a:t>≤ </a:t>
            </a:r>
            <a:r>
              <a:rPr lang="en-US" altLang="ko-KR" sz="2000" dirty="0">
                <a:solidFill>
                  <a:srgbClr val="336600"/>
                </a:solidFill>
                <a:ea typeface="Gulim" pitchFamily="34" charset="-127"/>
                <a:sym typeface="Wingdings" pitchFamily="2" charset="2"/>
              </a:rPr>
              <a:t>f(</a:t>
            </a:r>
            <a:r>
              <a:rPr lang="en-US" altLang="ko-KR" sz="2000" dirty="0" err="1">
                <a:solidFill>
                  <a:srgbClr val="336600"/>
                </a:solidFill>
                <a:ea typeface="Gulim" pitchFamily="34" charset="-127"/>
                <a:sym typeface="Wingdings" pitchFamily="2" charset="2"/>
              </a:rPr>
              <a:t>x,y</a:t>
            </a:r>
            <a:r>
              <a:rPr lang="en-US" altLang="ko-KR" sz="2000" dirty="0">
                <a:solidFill>
                  <a:srgbClr val="336600"/>
                </a:solidFill>
                <a:ea typeface="Gulim" pitchFamily="34" charset="-127"/>
                <a:sym typeface="Wingdings" pitchFamily="2" charset="2"/>
              </a:rPr>
              <a:t>)) &amp; (y </a:t>
            </a:r>
            <a:r>
              <a:rPr lang="cs-CZ" sz="2000" dirty="0">
                <a:solidFill>
                  <a:srgbClr val="336600"/>
                </a:solidFill>
              </a:rPr>
              <a:t>≤ </a:t>
            </a:r>
            <a:r>
              <a:rPr lang="en-US" altLang="ko-KR" sz="2000" dirty="0">
                <a:solidFill>
                  <a:srgbClr val="336600"/>
                </a:solidFill>
                <a:ea typeface="Gulim" pitchFamily="34" charset="-127"/>
                <a:sym typeface="Wingdings" pitchFamily="2" charset="2"/>
              </a:rPr>
              <a:t>f(</a:t>
            </a:r>
            <a:r>
              <a:rPr lang="en-US" altLang="ko-KR" sz="2000" dirty="0" err="1">
                <a:solidFill>
                  <a:srgbClr val="336600"/>
                </a:solidFill>
                <a:ea typeface="Gulim" pitchFamily="34" charset="-127"/>
                <a:sym typeface="Wingdings" pitchFamily="2" charset="2"/>
              </a:rPr>
              <a:t>x,y</a:t>
            </a:r>
            <a:r>
              <a:rPr lang="en-US" altLang="ko-KR" sz="2000" dirty="0">
                <a:solidFill>
                  <a:srgbClr val="336600"/>
                </a:solidFill>
                <a:ea typeface="Gulim" pitchFamily="34" charset="-127"/>
                <a:sym typeface="Wingdings" pitchFamily="2" charset="2"/>
              </a:rPr>
              <a:t>)) &amp; (f(</a:t>
            </a:r>
            <a:r>
              <a:rPr lang="en-US" altLang="ko-KR" sz="2000" dirty="0" err="1">
                <a:solidFill>
                  <a:srgbClr val="336600"/>
                </a:solidFill>
                <a:ea typeface="Gulim" pitchFamily="34" charset="-127"/>
                <a:sym typeface="Wingdings" pitchFamily="2" charset="2"/>
              </a:rPr>
              <a:t>x,y</a:t>
            </a:r>
            <a:r>
              <a:rPr lang="en-US" altLang="ko-KR" sz="2000" dirty="0">
                <a:solidFill>
                  <a:srgbClr val="336600"/>
                </a:solidFill>
                <a:ea typeface="Gulim" pitchFamily="34" charset="-127"/>
                <a:sym typeface="Wingdings" pitchFamily="2" charset="2"/>
              </a:rPr>
              <a:t>) =x | f(</a:t>
            </a:r>
            <a:r>
              <a:rPr lang="en-US" altLang="ko-KR" sz="2000" dirty="0" err="1">
                <a:solidFill>
                  <a:srgbClr val="336600"/>
                </a:solidFill>
                <a:ea typeface="Gulim" pitchFamily="34" charset="-127"/>
                <a:sym typeface="Wingdings" pitchFamily="2" charset="2"/>
              </a:rPr>
              <a:t>x,y</a:t>
            </a:r>
            <a:r>
              <a:rPr lang="en-US" altLang="ko-KR" sz="2000" dirty="0">
                <a:solidFill>
                  <a:srgbClr val="336600"/>
                </a:solidFill>
                <a:ea typeface="Gulim" pitchFamily="34" charset="-127"/>
                <a:sym typeface="Wingdings" pitchFamily="2" charset="2"/>
              </a:rPr>
              <a:t>)=y)</a:t>
            </a:r>
            <a:endParaRPr lang="en-US" altLang="ko-KR" sz="2000" dirty="0" smtClean="0">
              <a:solidFill>
                <a:srgbClr val="006600"/>
              </a:solidFill>
              <a:ea typeface="Gulim" pitchFamily="34" charset="-127"/>
            </a:endParaRPr>
          </a:p>
          <a:p>
            <a:pPr>
              <a:lnSpc>
                <a:spcPct val="80000"/>
              </a:lnSpc>
              <a:spcBef>
                <a:spcPct val="35000"/>
              </a:spcBef>
              <a:buClr>
                <a:srgbClr val="006600"/>
              </a:buClr>
              <a:buFont typeface="Wingdings" pitchFamily="2" charset="2"/>
              <a:buChar char="q"/>
            </a:pPr>
            <a:endParaRPr lang="en-US" altLang="ko-KR" sz="2400" i="1" dirty="0" smtClean="0">
              <a:ea typeface="Gulim" pitchFamily="34" charset="-127"/>
            </a:endParaRPr>
          </a:p>
          <a:p>
            <a:pPr>
              <a:lnSpc>
                <a:spcPct val="80000"/>
              </a:lnSpc>
              <a:spcBef>
                <a:spcPct val="35000"/>
              </a:spcBef>
              <a:buClr>
                <a:srgbClr val="006600"/>
              </a:buClr>
              <a:buFont typeface="Wingdings" pitchFamily="2" charset="2"/>
              <a:buChar char="q"/>
            </a:pPr>
            <a:r>
              <a:rPr lang="en-US" altLang="ko-KR" sz="2000" dirty="0" smtClean="0">
                <a:solidFill>
                  <a:srgbClr val="006600"/>
                </a:solidFill>
                <a:ea typeface="Gulim" pitchFamily="34" charset="-127"/>
              </a:rPr>
              <a:t>Set E: All expressions built from x,y,0,1, Comparison, +, If-Then-Else</a:t>
            </a:r>
          </a:p>
        </p:txBody>
      </p:sp>
      <p:sp>
        <p:nvSpPr>
          <p:cNvPr id="4" name="Slide Number Placeholder 17"/>
          <p:cNvSpPr>
            <a:spLocks noGrp="1"/>
          </p:cNvSpPr>
          <p:nvPr>
            <p:ph type="sldNum" sz="quarter" idx="12"/>
          </p:nvPr>
        </p:nvSpPr>
        <p:spPr>
          <a:xfrm>
            <a:off x="7239000" y="6400800"/>
            <a:ext cx="1905000" cy="457200"/>
          </a:xfrm>
        </p:spPr>
        <p:txBody>
          <a:bodyPr/>
          <a:lstStyle/>
          <a:p>
            <a:pPr>
              <a:defRPr/>
            </a:pPr>
            <a:fld id="{0529A9EF-C723-4E6D-B148-3F65053D62C2}" type="slidenum">
              <a:rPr lang="en-US" b="1" smtClean="0"/>
              <a:pPr>
                <a:defRPr/>
              </a:pPr>
              <a:t>32</a:t>
            </a:fld>
            <a:endParaRPr lang="en-US" b="1" dirty="0"/>
          </a:p>
        </p:txBody>
      </p:sp>
      <p:cxnSp>
        <p:nvCxnSpPr>
          <p:cNvPr id="5" name="Straight Arrow Connector 4"/>
          <p:cNvCxnSpPr/>
          <p:nvPr/>
        </p:nvCxnSpPr>
        <p:spPr bwMode="auto">
          <a:xfrm>
            <a:off x="2899356" y="3005792"/>
            <a:ext cx="0" cy="880408"/>
          </a:xfrm>
          <a:prstGeom prst="straightConnector1">
            <a:avLst/>
          </a:prstGeom>
          <a:solidFill>
            <a:srgbClr val="333399"/>
          </a:solidFill>
          <a:ln w="38100" cap="flat" cmpd="sng" algn="ctr">
            <a:solidFill>
              <a:schemeClr val="tx1"/>
            </a:solidFill>
            <a:prstDash val="solid"/>
            <a:round/>
            <a:headEnd type="none" w="med" len="med"/>
            <a:tailEnd type="arrow"/>
          </a:ln>
          <a:effectLst/>
        </p:spPr>
      </p:cxnSp>
      <p:sp>
        <p:nvSpPr>
          <p:cNvPr id="6" name="Rounded Rectangle 5"/>
          <p:cNvSpPr/>
          <p:nvPr/>
        </p:nvSpPr>
        <p:spPr bwMode="auto">
          <a:xfrm>
            <a:off x="1680156" y="3886200"/>
            <a:ext cx="2438400" cy="1312396"/>
          </a:xfrm>
          <a:prstGeom prst="round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rgbClr val="336600"/>
                </a:solidFill>
                <a:effectLst/>
              </a:rPr>
              <a:t>Learning</a:t>
            </a:r>
          </a:p>
          <a:p>
            <a:pPr marL="0" marR="0" indent="0" algn="ctr" defTabSz="914400" rtl="0" eaLnBrk="0" fontAlgn="base" latinLnBrk="0" hangingPunct="0">
              <a:lnSpc>
                <a:spcPct val="100000"/>
              </a:lnSpc>
              <a:spcBef>
                <a:spcPct val="0"/>
              </a:spcBef>
              <a:spcAft>
                <a:spcPct val="0"/>
              </a:spcAft>
              <a:buClrTx/>
              <a:buSzTx/>
              <a:buFontTx/>
              <a:buNone/>
              <a:tabLst/>
            </a:pPr>
            <a:r>
              <a:rPr lang="en-US" sz="2400" dirty="0" smtClean="0">
                <a:solidFill>
                  <a:srgbClr val="336600"/>
                </a:solidFill>
              </a:rPr>
              <a:t>Algorithm</a:t>
            </a:r>
            <a:endParaRPr kumimoji="0" lang="en-US" sz="2400" b="1" i="0" u="none" strike="noStrike" cap="none" normalizeH="0" baseline="0" dirty="0" smtClean="0">
              <a:ln>
                <a:noFill/>
              </a:ln>
              <a:solidFill>
                <a:srgbClr val="336600"/>
              </a:solidFill>
              <a:effectLst/>
            </a:endParaRPr>
          </a:p>
        </p:txBody>
      </p:sp>
      <p:sp>
        <p:nvSpPr>
          <p:cNvPr id="7" name="Rounded Rectangle 6"/>
          <p:cNvSpPr/>
          <p:nvPr/>
        </p:nvSpPr>
        <p:spPr bwMode="auto">
          <a:xfrm>
            <a:off x="5960236" y="3886200"/>
            <a:ext cx="2438400" cy="1312396"/>
          </a:xfrm>
          <a:prstGeom prst="round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400" dirty="0" smtClean="0">
                <a:solidFill>
                  <a:srgbClr val="336600"/>
                </a:solidFill>
              </a:rPr>
              <a:t>Verification</a:t>
            </a:r>
            <a:r>
              <a:rPr kumimoji="0" lang="en-US" sz="2400" b="1" i="0" u="none" strike="noStrike" cap="none" normalizeH="0" baseline="0" dirty="0" smtClean="0">
                <a:ln>
                  <a:noFill/>
                </a:ln>
                <a:solidFill>
                  <a:srgbClr val="336600"/>
                </a:solidFill>
                <a:effectLst/>
              </a:rPr>
              <a:t> </a:t>
            </a:r>
          </a:p>
          <a:p>
            <a:pPr marL="0" marR="0" indent="0" algn="ctr" defTabSz="914400" rtl="0" eaLnBrk="0" fontAlgn="base" latinLnBrk="0" hangingPunct="0">
              <a:lnSpc>
                <a:spcPct val="100000"/>
              </a:lnSpc>
              <a:spcBef>
                <a:spcPct val="0"/>
              </a:spcBef>
              <a:spcAft>
                <a:spcPct val="0"/>
              </a:spcAft>
              <a:buClrTx/>
              <a:buSzTx/>
              <a:buFontTx/>
              <a:buNone/>
              <a:tabLst/>
            </a:pPr>
            <a:r>
              <a:rPr lang="en-US" sz="2400" dirty="0" smtClean="0">
                <a:solidFill>
                  <a:srgbClr val="336600"/>
                </a:solidFill>
              </a:rPr>
              <a:t>Oracle</a:t>
            </a:r>
            <a:endParaRPr kumimoji="0" lang="en-US" sz="2400" b="1" i="0" u="none" strike="noStrike" cap="none" normalizeH="0" baseline="0" dirty="0" smtClean="0">
              <a:ln>
                <a:noFill/>
              </a:ln>
              <a:solidFill>
                <a:srgbClr val="336600"/>
              </a:solidFill>
              <a:effectLst/>
            </a:endParaRPr>
          </a:p>
        </p:txBody>
      </p:sp>
      <p:cxnSp>
        <p:nvCxnSpPr>
          <p:cNvPr id="8" name="Straight Arrow Connector 7"/>
          <p:cNvCxnSpPr/>
          <p:nvPr/>
        </p:nvCxnSpPr>
        <p:spPr bwMode="auto">
          <a:xfrm>
            <a:off x="4118556" y="4267200"/>
            <a:ext cx="1841679" cy="0"/>
          </a:xfrm>
          <a:prstGeom prst="straightConnector1">
            <a:avLst/>
          </a:prstGeom>
          <a:solidFill>
            <a:srgbClr val="333399"/>
          </a:solidFill>
          <a:ln w="38100" cap="flat" cmpd="sng" algn="ctr">
            <a:solidFill>
              <a:schemeClr val="tx1"/>
            </a:solidFill>
            <a:prstDash val="solid"/>
            <a:round/>
            <a:headEnd type="none" w="med" len="med"/>
            <a:tailEnd type="arrow"/>
          </a:ln>
          <a:effectLst/>
        </p:spPr>
      </p:cxnSp>
      <p:cxnSp>
        <p:nvCxnSpPr>
          <p:cNvPr id="9" name="Straight Arrow Connector 8"/>
          <p:cNvCxnSpPr/>
          <p:nvPr/>
        </p:nvCxnSpPr>
        <p:spPr bwMode="auto">
          <a:xfrm flipH="1">
            <a:off x="4118556" y="4876800"/>
            <a:ext cx="1841680" cy="0"/>
          </a:xfrm>
          <a:prstGeom prst="straightConnector1">
            <a:avLst/>
          </a:prstGeom>
          <a:solidFill>
            <a:srgbClr val="333399"/>
          </a:solidFill>
          <a:ln w="38100" cap="flat" cmpd="sng" algn="ctr">
            <a:solidFill>
              <a:schemeClr val="tx1"/>
            </a:solidFill>
            <a:prstDash val="solid"/>
            <a:round/>
            <a:headEnd type="none" w="med" len="med"/>
            <a:tailEnd type="arrow"/>
          </a:ln>
          <a:effectLst/>
        </p:spPr>
      </p:cxnSp>
      <p:sp>
        <p:nvSpPr>
          <p:cNvPr id="10" name="Rectangle 3"/>
          <p:cNvSpPr txBox="1">
            <a:spLocks noChangeArrowheads="1"/>
          </p:cNvSpPr>
          <p:nvPr/>
        </p:nvSpPr>
        <p:spPr bwMode="auto">
          <a:xfrm>
            <a:off x="854835" y="2826478"/>
            <a:ext cx="2430885" cy="4191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a:lstStyle>
          <a:p>
            <a:pPr marL="0" indent="0">
              <a:lnSpc>
                <a:spcPct val="80000"/>
              </a:lnSpc>
              <a:spcBef>
                <a:spcPct val="35000"/>
              </a:spcBef>
              <a:buClr>
                <a:srgbClr val="006600"/>
              </a:buClr>
              <a:buNone/>
            </a:pPr>
            <a:r>
              <a:rPr lang="en-US" sz="2000" b="0" kern="0" dirty="0" smtClean="0">
                <a:solidFill>
                  <a:srgbClr val="006600"/>
                </a:solidFill>
                <a:ea typeface="Gulim" pitchFamily="34" charset="-127"/>
              </a:rPr>
              <a:t>Examples = { }</a:t>
            </a:r>
          </a:p>
        </p:txBody>
      </p:sp>
      <p:sp>
        <p:nvSpPr>
          <p:cNvPr id="19" name="Rectangle 3"/>
          <p:cNvSpPr txBox="1">
            <a:spLocks noChangeArrowheads="1"/>
          </p:cNvSpPr>
          <p:nvPr/>
        </p:nvSpPr>
        <p:spPr bwMode="auto">
          <a:xfrm>
            <a:off x="4072675" y="3271965"/>
            <a:ext cx="1933441" cy="82791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a:lstStyle>
          <a:p>
            <a:pPr marL="0" indent="0" algn="ctr">
              <a:lnSpc>
                <a:spcPct val="80000"/>
              </a:lnSpc>
              <a:spcBef>
                <a:spcPct val="35000"/>
              </a:spcBef>
              <a:buClr>
                <a:srgbClr val="006600"/>
              </a:buClr>
              <a:buNone/>
            </a:pPr>
            <a:r>
              <a:rPr lang="en-US" sz="2000" b="0" kern="0" dirty="0" smtClean="0">
                <a:solidFill>
                  <a:srgbClr val="006600"/>
                </a:solidFill>
                <a:ea typeface="Gulim" pitchFamily="34" charset="-127"/>
              </a:rPr>
              <a:t>Candidate</a:t>
            </a:r>
          </a:p>
          <a:p>
            <a:pPr marL="0" indent="0" algn="ctr">
              <a:lnSpc>
                <a:spcPct val="80000"/>
              </a:lnSpc>
              <a:spcBef>
                <a:spcPct val="35000"/>
              </a:spcBef>
              <a:buClr>
                <a:srgbClr val="006600"/>
              </a:buClr>
              <a:buNone/>
            </a:pPr>
            <a:r>
              <a:rPr lang="en-US" sz="2000" b="0" kern="0" dirty="0">
                <a:solidFill>
                  <a:srgbClr val="006600"/>
                </a:solidFill>
                <a:ea typeface="Gulim" pitchFamily="34" charset="-127"/>
              </a:rPr>
              <a:t>f</a:t>
            </a:r>
            <a:r>
              <a:rPr lang="en-US" sz="2000" b="0" kern="0" dirty="0" smtClean="0">
                <a:solidFill>
                  <a:srgbClr val="006600"/>
                </a:solidFill>
                <a:ea typeface="Gulim" pitchFamily="34" charset="-127"/>
              </a:rPr>
              <a:t>(</a:t>
            </a:r>
            <a:r>
              <a:rPr lang="en-US" sz="2000" b="0" kern="0" dirty="0" err="1" smtClean="0">
                <a:solidFill>
                  <a:srgbClr val="006600"/>
                </a:solidFill>
                <a:ea typeface="Gulim" pitchFamily="34" charset="-127"/>
              </a:rPr>
              <a:t>x,y</a:t>
            </a:r>
            <a:r>
              <a:rPr lang="en-US" sz="2000" b="0" kern="0" dirty="0" smtClean="0">
                <a:solidFill>
                  <a:srgbClr val="006600"/>
                </a:solidFill>
                <a:ea typeface="Gulim" pitchFamily="34" charset="-127"/>
              </a:rPr>
              <a:t>) = x</a:t>
            </a:r>
          </a:p>
        </p:txBody>
      </p:sp>
      <p:sp>
        <p:nvSpPr>
          <p:cNvPr id="20" name="Rectangle 3"/>
          <p:cNvSpPr txBox="1">
            <a:spLocks noChangeArrowheads="1"/>
          </p:cNvSpPr>
          <p:nvPr/>
        </p:nvSpPr>
        <p:spPr bwMode="auto">
          <a:xfrm>
            <a:off x="4075090" y="5029200"/>
            <a:ext cx="1933441" cy="82791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a:lstStyle>
          <a:p>
            <a:pPr marL="0" indent="0" algn="ctr">
              <a:lnSpc>
                <a:spcPct val="80000"/>
              </a:lnSpc>
              <a:spcBef>
                <a:spcPct val="35000"/>
              </a:spcBef>
              <a:buClr>
                <a:srgbClr val="006600"/>
              </a:buClr>
              <a:buNone/>
            </a:pPr>
            <a:r>
              <a:rPr lang="en-US" sz="2000" b="0" kern="0" dirty="0" smtClean="0">
                <a:solidFill>
                  <a:srgbClr val="006600"/>
                </a:solidFill>
                <a:ea typeface="Gulim" pitchFamily="34" charset="-127"/>
              </a:rPr>
              <a:t>Example</a:t>
            </a:r>
          </a:p>
          <a:p>
            <a:pPr marL="0" indent="0" algn="ctr">
              <a:lnSpc>
                <a:spcPct val="80000"/>
              </a:lnSpc>
              <a:spcBef>
                <a:spcPct val="35000"/>
              </a:spcBef>
              <a:buClr>
                <a:srgbClr val="006600"/>
              </a:buClr>
              <a:buNone/>
            </a:pPr>
            <a:r>
              <a:rPr lang="en-US" sz="2000" b="0" kern="0" dirty="0" smtClean="0">
                <a:solidFill>
                  <a:srgbClr val="006600"/>
                </a:solidFill>
                <a:ea typeface="Gulim" pitchFamily="34" charset="-127"/>
              </a:rPr>
              <a:t>(x=0, y=1)</a:t>
            </a:r>
          </a:p>
        </p:txBody>
      </p:sp>
    </p:spTree>
    <p:extLst>
      <p:ext uri="{BB962C8B-B14F-4D97-AF65-F5344CB8AC3E}">
        <p14:creationId xmlns:p14="http://schemas.microsoft.com/office/powerpoint/2010/main" xmlns="" val="32570971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5"/>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8"/>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9"/>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2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p:bldP spid="20"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609600" y="228600"/>
            <a:ext cx="7834313" cy="609600"/>
          </a:xfrm>
        </p:spPr>
        <p:txBody>
          <a:bodyPr/>
          <a:lstStyle/>
          <a:p>
            <a:r>
              <a:rPr lang="en-US" sz="2800" dirty="0" smtClean="0">
                <a:solidFill>
                  <a:srgbClr val="C00000"/>
                </a:solidFill>
              </a:rPr>
              <a:t>CEGIS Example</a:t>
            </a:r>
          </a:p>
        </p:txBody>
      </p:sp>
      <p:sp>
        <p:nvSpPr>
          <p:cNvPr id="30723" name="Rectangle 3"/>
          <p:cNvSpPr>
            <a:spLocks noGrp="1" noChangeArrowheads="1"/>
          </p:cNvSpPr>
          <p:nvPr>
            <p:ph type="body" idx="1"/>
          </p:nvPr>
        </p:nvSpPr>
        <p:spPr>
          <a:xfrm>
            <a:off x="0" y="1143000"/>
            <a:ext cx="9144000" cy="1676400"/>
          </a:xfrm>
        </p:spPr>
        <p:txBody>
          <a:bodyPr/>
          <a:lstStyle/>
          <a:p>
            <a:pPr>
              <a:lnSpc>
                <a:spcPct val="80000"/>
              </a:lnSpc>
              <a:spcBef>
                <a:spcPct val="35000"/>
              </a:spcBef>
              <a:buClr>
                <a:srgbClr val="006600"/>
              </a:buClr>
              <a:buFont typeface="Wingdings" pitchFamily="2" charset="2"/>
              <a:buChar char="q"/>
            </a:pPr>
            <a:r>
              <a:rPr lang="en-US" altLang="ko-KR" sz="2000" dirty="0" smtClean="0">
                <a:solidFill>
                  <a:srgbClr val="006600"/>
                </a:solidFill>
                <a:ea typeface="Gulim" pitchFamily="34" charset="-127"/>
              </a:rPr>
              <a:t>Specification: </a:t>
            </a:r>
            <a:r>
              <a:rPr lang="en-US" altLang="ko-KR" sz="2000" dirty="0">
                <a:solidFill>
                  <a:srgbClr val="336600"/>
                </a:solidFill>
                <a:ea typeface="Gulim" pitchFamily="34" charset="-127"/>
                <a:sym typeface="Wingdings" pitchFamily="2" charset="2"/>
              </a:rPr>
              <a:t>(x </a:t>
            </a:r>
            <a:r>
              <a:rPr lang="cs-CZ" sz="2000" dirty="0">
                <a:solidFill>
                  <a:srgbClr val="336600"/>
                </a:solidFill>
              </a:rPr>
              <a:t>≤ </a:t>
            </a:r>
            <a:r>
              <a:rPr lang="en-US" altLang="ko-KR" sz="2000" dirty="0">
                <a:solidFill>
                  <a:srgbClr val="336600"/>
                </a:solidFill>
                <a:ea typeface="Gulim" pitchFamily="34" charset="-127"/>
                <a:sym typeface="Wingdings" pitchFamily="2" charset="2"/>
              </a:rPr>
              <a:t>f(</a:t>
            </a:r>
            <a:r>
              <a:rPr lang="en-US" altLang="ko-KR" sz="2000" dirty="0" err="1">
                <a:solidFill>
                  <a:srgbClr val="336600"/>
                </a:solidFill>
                <a:ea typeface="Gulim" pitchFamily="34" charset="-127"/>
                <a:sym typeface="Wingdings" pitchFamily="2" charset="2"/>
              </a:rPr>
              <a:t>x,y</a:t>
            </a:r>
            <a:r>
              <a:rPr lang="en-US" altLang="ko-KR" sz="2000" dirty="0">
                <a:solidFill>
                  <a:srgbClr val="336600"/>
                </a:solidFill>
                <a:ea typeface="Gulim" pitchFamily="34" charset="-127"/>
                <a:sym typeface="Wingdings" pitchFamily="2" charset="2"/>
              </a:rPr>
              <a:t>)) &amp; (y </a:t>
            </a:r>
            <a:r>
              <a:rPr lang="cs-CZ" sz="2000" dirty="0">
                <a:solidFill>
                  <a:srgbClr val="336600"/>
                </a:solidFill>
              </a:rPr>
              <a:t>≤ </a:t>
            </a:r>
            <a:r>
              <a:rPr lang="en-US" altLang="ko-KR" sz="2000" dirty="0">
                <a:solidFill>
                  <a:srgbClr val="336600"/>
                </a:solidFill>
                <a:ea typeface="Gulim" pitchFamily="34" charset="-127"/>
                <a:sym typeface="Wingdings" pitchFamily="2" charset="2"/>
              </a:rPr>
              <a:t>f(</a:t>
            </a:r>
            <a:r>
              <a:rPr lang="en-US" altLang="ko-KR" sz="2000" dirty="0" err="1">
                <a:solidFill>
                  <a:srgbClr val="336600"/>
                </a:solidFill>
                <a:ea typeface="Gulim" pitchFamily="34" charset="-127"/>
                <a:sym typeface="Wingdings" pitchFamily="2" charset="2"/>
              </a:rPr>
              <a:t>x,y</a:t>
            </a:r>
            <a:r>
              <a:rPr lang="en-US" altLang="ko-KR" sz="2000" dirty="0">
                <a:solidFill>
                  <a:srgbClr val="336600"/>
                </a:solidFill>
                <a:ea typeface="Gulim" pitchFamily="34" charset="-127"/>
                <a:sym typeface="Wingdings" pitchFamily="2" charset="2"/>
              </a:rPr>
              <a:t>)) &amp; (f(</a:t>
            </a:r>
            <a:r>
              <a:rPr lang="en-US" altLang="ko-KR" sz="2000" dirty="0" err="1">
                <a:solidFill>
                  <a:srgbClr val="336600"/>
                </a:solidFill>
                <a:ea typeface="Gulim" pitchFamily="34" charset="-127"/>
                <a:sym typeface="Wingdings" pitchFamily="2" charset="2"/>
              </a:rPr>
              <a:t>x,y</a:t>
            </a:r>
            <a:r>
              <a:rPr lang="en-US" altLang="ko-KR" sz="2000" dirty="0">
                <a:solidFill>
                  <a:srgbClr val="336600"/>
                </a:solidFill>
                <a:ea typeface="Gulim" pitchFamily="34" charset="-127"/>
                <a:sym typeface="Wingdings" pitchFamily="2" charset="2"/>
              </a:rPr>
              <a:t>) =x | f(</a:t>
            </a:r>
            <a:r>
              <a:rPr lang="en-US" altLang="ko-KR" sz="2000" dirty="0" err="1">
                <a:solidFill>
                  <a:srgbClr val="336600"/>
                </a:solidFill>
                <a:ea typeface="Gulim" pitchFamily="34" charset="-127"/>
                <a:sym typeface="Wingdings" pitchFamily="2" charset="2"/>
              </a:rPr>
              <a:t>x,y</a:t>
            </a:r>
            <a:r>
              <a:rPr lang="en-US" altLang="ko-KR" sz="2000" dirty="0">
                <a:solidFill>
                  <a:srgbClr val="336600"/>
                </a:solidFill>
                <a:ea typeface="Gulim" pitchFamily="34" charset="-127"/>
                <a:sym typeface="Wingdings" pitchFamily="2" charset="2"/>
              </a:rPr>
              <a:t>)=y)</a:t>
            </a:r>
            <a:endParaRPr lang="en-US" altLang="ko-KR" sz="2000" dirty="0" smtClean="0">
              <a:solidFill>
                <a:srgbClr val="006600"/>
              </a:solidFill>
              <a:ea typeface="Gulim" pitchFamily="34" charset="-127"/>
            </a:endParaRPr>
          </a:p>
          <a:p>
            <a:pPr>
              <a:lnSpc>
                <a:spcPct val="80000"/>
              </a:lnSpc>
              <a:spcBef>
                <a:spcPct val="35000"/>
              </a:spcBef>
              <a:buClr>
                <a:srgbClr val="006600"/>
              </a:buClr>
              <a:buFont typeface="Wingdings" pitchFamily="2" charset="2"/>
              <a:buChar char="q"/>
            </a:pPr>
            <a:endParaRPr lang="en-US" altLang="ko-KR" sz="2400" i="1" dirty="0" smtClean="0">
              <a:ea typeface="Gulim" pitchFamily="34" charset="-127"/>
            </a:endParaRPr>
          </a:p>
          <a:p>
            <a:pPr>
              <a:lnSpc>
                <a:spcPct val="80000"/>
              </a:lnSpc>
              <a:spcBef>
                <a:spcPct val="35000"/>
              </a:spcBef>
              <a:buClr>
                <a:srgbClr val="006600"/>
              </a:buClr>
              <a:buFont typeface="Wingdings" pitchFamily="2" charset="2"/>
              <a:buChar char="q"/>
            </a:pPr>
            <a:r>
              <a:rPr lang="en-US" altLang="ko-KR" sz="2000" dirty="0" smtClean="0">
                <a:solidFill>
                  <a:srgbClr val="006600"/>
                </a:solidFill>
                <a:ea typeface="Gulim" pitchFamily="34" charset="-127"/>
              </a:rPr>
              <a:t>Set E: All expressions built from x,y,0,1, Comparison, +, If-Then-Else</a:t>
            </a:r>
          </a:p>
        </p:txBody>
      </p:sp>
      <p:sp>
        <p:nvSpPr>
          <p:cNvPr id="4" name="Slide Number Placeholder 17"/>
          <p:cNvSpPr>
            <a:spLocks noGrp="1"/>
          </p:cNvSpPr>
          <p:nvPr>
            <p:ph type="sldNum" sz="quarter" idx="12"/>
          </p:nvPr>
        </p:nvSpPr>
        <p:spPr>
          <a:xfrm>
            <a:off x="7239000" y="6400800"/>
            <a:ext cx="1905000" cy="457200"/>
          </a:xfrm>
        </p:spPr>
        <p:txBody>
          <a:bodyPr/>
          <a:lstStyle/>
          <a:p>
            <a:pPr>
              <a:defRPr/>
            </a:pPr>
            <a:fld id="{0529A9EF-C723-4E6D-B148-3F65053D62C2}" type="slidenum">
              <a:rPr lang="en-US" b="1" smtClean="0"/>
              <a:pPr>
                <a:defRPr/>
              </a:pPr>
              <a:t>33</a:t>
            </a:fld>
            <a:endParaRPr lang="en-US" b="1" dirty="0"/>
          </a:p>
        </p:txBody>
      </p:sp>
      <p:cxnSp>
        <p:nvCxnSpPr>
          <p:cNvPr id="5" name="Straight Arrow Connector 4"/>
          <p:cNvCxnSpPr/>
          <p:nvPr/>
        </p:nvCxnSpPr>
        <p:spPr bwMode="auto">
          <a:xfrm>
            <a:off x="2899356" y="3005792"/>
            <a:ext cx="0" cy="880408"/>
          </a:xfrm>
          <a:prstGeom prst="straightConnector1">
            <a:avLst/>
          </a:prstGeom>
          <a:solidFill>
            <a:srgbClr val="333399"/>
          </a:solidFill>
          <a:ln w="38100" cap="flat" cmpd="sng" algn="ctr">
            <a:solidFill>
              <a:schemeClr val="tx1"/>
            </a:solidFill>
            <a:prstDash val="solid"/>
            <a:round/>
            <a:headEnd type="none" w="med" len="med"/>
            <a:tailEnd type="arrow"/>
          </a:ln>
          <a:effectLst/>
        </p:spPr>
      </p:cxnSp>
      <p:sp>
        <p:nvSpPr>
          <p:cNvPr id="6" name="Rounded Rectangle 5"/>
          <p:cNvSpPr/>
          <p:nvPr/>
        </p:nvSpPr>
        <p:spPr bwMode="auto">
          <a:xfrm>
            <a:off x="1680156" y="3886200"/>
            <a:ext cx="2438400" cy="1312396"/>
          </a:xfrm>
          <a:prstGeom prst="round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rgbClr val="336600"/>
                </a:solidFill>
                <a:effectLst/>
              </a:rPr>
              <a:t>Learning</a:t>
            </a:r>
          </a:p>
          <a:p>
            <a:pPr marL="0" marR="0" indent="0" algn="ctr" defTabSz="914400" rtl="0" eaLnBrk="0" fontAlgn="base" latinLnBrk="0" hangingPunct="0">
              <a:lnSpc>
                <a:spcPct val="100000"/>
              </a:lnSpc>
              <a:spcBef>
                <a:spcPct val="0"/>
              </a:spcBef>
              <a:spcAft>
                <a:spcPct val="0"/>
              </a:spcAft>
              <a:buClrTx/>
              <a:buSzTx/>
              <a:buFontTx/>
              <a:buNone/>
              <a:tabLst/>
            </a:pPr>
            <a:r>
              <a:rPr lang="en-US" sz="2400" dirty="0" smtClean="0">
                <a:solidFill>
                  <a:srgbClr val="336600"/>
                </a:solidFill>
              </a:rPr>
              <a:t>Algorithm</a:t>
            </a:r>
            <a:r>
              <a:rPr kumimoji="0" lang="en-US" sz="2400" b="1" i="0" u="none" strike="noStrike" cap="none" normalizeH="0" baseline="0" dirty="0" smtClean="0">
                <a:ln>
                  <a:noFill/>
                </a:ln>
                <a:solidFill>
                  <a:srgbClr val="336600"/>
                </a:solidFill>
                <a:effectLst/>
              </a:rPr>
              <a:t> </a:t>
            </a:r>
          </a:p>
        </p:txBody>
      </p:sp>
      <p:sp>
        <p:nvSpPr>
          <p:cNvPr id="7" name="Rounded Rectangle 6"/>
          <p:cNvSpPr/>
          <p:nvPr/>
        </p:nvSpPr>
        <p:spPr bwMode="auto">
          <a:xfrm>
            <a:off x="5960236" y="3886200"/>
            <a:ext cx="2438400" cy="1312396"/>
          </a:xfrm>
          <a:prstGeom prst="round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400" dirty="0" smtClean="0">
                <a:solidFill>
                  <a:srgbClr val="336600"/>
                </a:solidFill>
              </a:rPr>
              <a:t>Verification</a:t>
            </a:r>
            <a:r>
              <a:rPr kumimoji="0" lang="en-US" sz="2400" b="1" i="0" u="none" strike="noStrike" cap="none" normalizeH="0" baseline="0" dirty="0" smtClean="0">
                <a:ln>
                  <a:noFill/>
                </a:ln>
                <a:solidFill>
                  <a:srgbClr val="336600"/>
                </a:solidFill>
                <a:effectLst/>
              </a:rPr>
              <a:t> </a:t>
            </a:r>
          </a:p>
          <a:p>
            <a:pPr marL="0" marR="0" indent="0" algn="ctr" defTabSz="914400" rtl="0" eaLnBrk="0" fontAlgn="base" latinLnBrk="0" hangingPunct="0">
              <a:lnSpc>
                <a:spcPct val="100000"/>
              </a:lnSpc>
              <a:spcBef>
                <a:spcPct val="0"/>
              </a:spcBef>
              <a:spcAft>
                <a:spcPct val="0"/>
              </a:spcAft>
              <a:buClrTx/>
              <a:buSzTx/>
              <a:buFontTx/>
              <a:buNone/>
              <a:tabLst/>
            </a:pPr>
            <a:r>
              <a:rPr lang="en-US" sz="2400" dirty="0" smtClean="0">
                <a:solidFill>
                  <a:srgbClr val="336600"/>
                </a:solidFill>
              </a:rPr>
              <a:t>Oracle</a:t>
            </a:r>
            <a:endParaRPr kumimoji="0" lang="en-US" sz="2400" b="1" i="0" u="none" strike="noStrike" cap="none" normalizeH="0" baseline="0" dirty="0" smtClean="0">
              <a:ln>
                <a:noFill/>
              </a:ln>
              <a:solidFill>
                <a:srgbClr val="336600"/>
              </a:solidFill>
              <a:effectLst/>
            </a:endParaRPr>
          </a:p>
        </p:txBody>
      </p:sp>
      <p:cxnSp>
        <p:nvCxnSpPr>
          <p:cNvPr id="8" name="Straight Arrow Connector 7"/>
          <p:cNvCxnSpPr/>
          <p:nvPr/>
        </p:nvCxnSpPr>
        <p:spPr bwMode="auto">
          <a:xfrm>
            <a:off x="4118556" y="4267200"/>
            <a:ext cx="1841679" cy="0"/>
          </a:xfrm>
          <a:prstGeom prst="straightConnector1">
            <a:avLst/>
          </a:prstGeom>
          <a:solidFill>
            <a:srgbClr val="333399"/>
          </a:solidFill>
          <a:ln w="38100" cap="flat" cmpd="sng" algn="ctr">
            <a:solidFill>
              <a:schemeClr val="tx1"/>
            </a:solidFill>
            <a:prstDash val="solid"/>
            <a:round/>
            <a:headEnd type="none" w="med" len="med"/>
            <a:tailEnd type="arrow"/>
          </a:ln>
          <a:effectLst/>
        </p:spPr>
      </p:cxnSp>
      <p:cxnSp>
        <p:nvCxnSpPr>
          <p:cNvPr id="9" name="Straight Arrow Connector 8"/>
          <p:cNvCxnSpPr/>
          <p:nvPr/>
        </p:nvCxnSpPr>
        <p:spPr bwMode="auto">
          <a:xfrm flipH="1">
            <a:off x="4118556" y="4876800"/>
            <a:ext cx="1841680" cy="0"/>
          </a:xfrm>
          <a:prstGeom prst="straightConnector1">
            <a:avLst/>
          </a:prstGeom>
          <a:solidFill>
            <a:srgbClr val="333399"/>
          </a:solidFill>
          <a:ln w="38100" cap="flat" cmpd="sng" algn="ctr">
            <a:solidFill>
              <a:schemeClr val="tx1"/>
            </a:solidFill>
            <a:prstDash val="solid"/>
            <a:round/>
            <a:headEnd type="none" w="med" len="med"/>
            <a:tailEnd type="arrow"/>
          </a:ln>
          <a:effectLst/>
        </p:spPr>
      </p:cxnSp>
      <p:sp>
        <p:nvSpPr>
          <p:cNvPr id="10" name="Rectangle 3"/>
          <p:cNvSpPr txBox="1">
            <a:spLocks noChangeArrowheads="1"/>
          </p:cNvSpPr>
          <p:nvPr/>
        </p:nvSpPr>
        <p:spPr bwMode="auto">
          <a:xfrm>
            <a:off x="573109" y="2819602"/>
            <a:ext cx="2345565" cy="85944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a:lstStyle>
          <a:p>
            <a:pPr marL="0" indent="0">
              <a:lnSpc>
                <a:spcPct val="80000"/>
              </a:lnSpc>
              <a:spcBef>
                <a:spcPct val="35000"/>
              </a:spcBef>
              <a:buClr>
                <a:srgbClr val="006600"/>
              </a:buClr>
              <a:buNone/>
            </a:pPr>
            <a:r>
              <a:rPr lang="en-US" sz="2000" b="0" kern="0" dirty="0" smtClean="0">
                <a:solidFill>
                  <a:srgbClr val="006600"/>
                </a:solidFill>
                <a:ea typeface="Gulim" pitchFamily="34" charset="-127"/>
              </a:rPr>
              <a:t>Examples = </a:t>
            </a:r>
          </a:p>
          <a:p>
            <a:pPr marL="0" indent="0">
              <a:lnSpc>
                <a:spcPct val="80000"/>
              </a:lnSpc>
              <a:spcBef>
                <a:spcPct val="35000"/>
              </a:spcBef>
              <a:buClr>
                <a:srgbClr val="006600"/>
              </a:buClr>
              <a:buNone/>
            </a:pPr>
            <a:r>
              <a:rPr lang="en-US" sz="2000" b="0" kern="0" dirty="0" smtClean="0">
                <a:solidFill>
                  <a:srgbClr val="006600"/>
                </a:solidFill>
                <a:ea typeface="Gulim" pitchFamily="34" charset="-127"/>
              </a:rPr>
              <a:t>{(x=0, y=1) }</a:t>
            </a:r>
          </a:p>
        </p:txBody>
      </p:sp>
      <p:sp>
        <p:nvSpPr>
          <p:cNvPr id="19" name="Rectangle 3"/>
          <p:cNvSpPr txBox="1">
            <a:spLocks noChangeArrowheads="1"/>
          </p:cNvSpPr>
          <p:nvPr/>
        </p:nvSpPr>
        <p:spPr bwMode="auto">
          <a:xfrm>
            <a:off x="4072675" y="3271965"/>
            <a:ext cx="1933441" cy="82791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a:lstStyle>
          <a:p>
            <a:pPr marL="0" indent="0" algn="ctr">
              <a:lnSpc>
                <a:spcPct val="80000"/>
              </a:lnSpc>
              <a:spcBef>
                <a:spcPct val="35000"/>
              </a:spcBef>
              <a:buClr>
                <a:srgbClr val="006600"/>
              </a:buClr>
              <a:buNone/>
            </a:pPr>
            <a:r>
              <a:rPr lang="en-US" sz="2000" b="0" kern="0" dirty="0" smtClean="0">
                <a:solidFill>
                  <a:srgbClr val="006600"/>
                </a:solidFill>
                <a:ea typeface="Gulim" pitchFamily="34" charset="-127"/>
              </a:rPr>
              <a:t>Candidate</a:t>
            </a:r>
          </a:p>
          <a:p>
            <a:pPr marL="0" indent="0" algn="ctr">
              <a:lnSpc>
                <a:spcPct val="80000"/>
              </a:lnSpc>
              <a:spcBef>
                <a:spcPct val="35000"/>
              </a:spcBef>
              <a:buClr>
                <a:srgbClr val="006600"/>
              </a:buClr>
              <a:buNone/>
            </a:pPr>
            <a:r>
              <a:rPr lang="en-US" sz="2000" b="0" kern="0" dirty="0">
                <a:solidFill>
                  <a:srgbClr val="006600"/>
                </a:solidFill>
                <a:ea typeface="Gulim" pitchFamily="34" charset="-127"/>
              </a:rPr>
              <a:t>f</a:t>
            </a:r>
            <a:r>
              <a:rPr lang="en-US" sz="2000" b="0" kern="0" dirty="0" smtClean="0">
                <a:solidFill>
                  <a:srgbClr val="006600"/>
                </a:solidFill>
                <a:ea typeface="Gulim" pitchFamily="34" charset="-127"/>
              </a:rPr>
              <a:t>(</a:t>
            </a:r>
            <a:r>
              <a:rPr lang="en-US" sz="2000" b="0" kern="0" dirty="0" err="1" smtClean="0">
                <a:solidFill>
                  <a:srgbClr val="006600"/>
                </a:solidFill>
                <a:ea typeface="Gulim" pitchFamily="34" charset="-127"/>
              </a:rPr>
              <a:t>x,y</a:t>
            </a:r>
            <a:r>
              <a:rPr lang="en-US" sz="2000" b="0" kern="0" dirty="0" smtClean="0">
                <a:solidFill>
                  <a:srgbClr val="006600"/>
                </a:solidFill>
                <a:ea typeface="Gulim" pitchFamily="34" charset="-127"/>
              </a:rPr>
              <a:t>) = y</a:t>
            </a:r>
          </a:p>
        </p:txBody>
      </p:sp>
      <p:sp>
        <p:nvSpPr>
          <p:cNvPr id="20" name="Rectangle 3"/>
          <p:cNvSpPr txBox="1">
            <a:spLocks noChangeArrowheads="1"/>
          </p:cNvSpPr>
          <p:nvPr/>
        </p:nvSpPr>
        <p:spPr bwMode="auto">
          <a:xfrm>
            <a:off x="4075090" y="5029200"/>
            <a:ext cx="1933441" cy="82791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a:lstStyle>
          <a:p>
            <a:pPr marL="0" indent="0" algn="ctr">
              <a:lnSpc>
                <a:spcPct val="80000"/>
              </a:lnSpc>
              <a:spcBef>
                <a:spcPct val="35000"/>
              </a:spcBef>
              <a:buClr>
                <a:srgbClr val="006600"/>
              </a:buClr>
              <a:buNone/>
            </a:pPr>
            <a:r>
              <a:rPr lang="en-US" sz="2000" b="0" kern="0" dirty="0" smtClean="0">
                <a:solidFill>
                  <a:srgbClr val="006600"/>
                </a:solidFill>
                <a:ea typeface="Gulim" pitchFamily="34" charset="-127"/>
              </a:rPr>
              <a:t>Example</a:t>
            </a:r>
          </a:p>
          <a:p>
            <a:pPr marL="0" indent="0" algn="ctr">
              <a:lnSpc>
                <a:spcPct val="80000"/>
              </a:lnSpc>
              <a:spcBef>
                <a:spcPct val="35000"/>
              </a:spcBef>
              <a:buClr>
                <a:srgbClr val="006600"/>
              </a:buClr>
              <a:buNone/>
            </a:pPr>
            <a:r>
              <a:rPr lang="en-US" sz="2000" b="0" kern="0" dirty="0" smtClean="0">
                <a:solidFill>
                  <a:srgbClr val="006600"/>
                </a:solidFill>
                <a:ea typeface="Gulim" pitchFamily="34" charset="-127"/>
              </a:rPr>
              <a:t>(x=1, y=0)</a:t>
            </a:r>
          </a:p>
        </p:txBody>
      </p:sp>
    </p:spTree>
    <p:extLst>
      <p:ext uri="{BB962C8B-B14F-4D97-AF65-F5344CB8AC3E}">
        <p14:creationId xmlns:p14="http://schemas.microsoft.com/office/powerpoint/2010/main" xmlns="" val="7411758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5"/>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8"/>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9"/>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2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p:bldP spid="20"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609600" y="228600"/>
            <a:ext cx="7834313" cy="609600"/>
          </a:xfrm>
        </p:spPr>
        <p:txBody>
          <a:bodyPr/>
          <a:lstStyle/>
          <a:p>
            <a:r>
              <a:rPr lang="en-US" sz="2800" dirty="0" smtClean="0">
                <a:solidFill>
                  <a:srgbClr val="C00000"/>
                </a:solidFill>
              </a:rPr>
              <a:t>CEGIS Example</a:t>
            </a:r>
          </a:p>
        </p:txBody>
      </p:sp>
      <p:sp>
        <p:nvSpPr>
          <p:cNvPr id="30723" name="Rectangle 3"/>
          <p:cNvSpPr>
            <a:spLocks noGrp="1" noChangeArrowheads="1"/>
          </p:cNvSpPr>
          <p:nvPr>
            <p:ph type="body" idx="1"/>
          </p:nvPr>
        </p:nvSpPr>
        <p:spPr>
          <a:xfrm>
            <a:off x="0" y="1143000"/>
            <a:ext cx="9144000" cy="1676400"/>
          </a:xfrm>
        </p:spPr>
        <p:txBody>
          <a:bodyPr/>
          <a:lstStyle/>
          <a:p>
            <a:pPr>
              <a:lnSpc>
                <a:spcPct val="80000"/>
              </a:lnSpc>
              <a:spcBef>
                <a:spcPct val="35000"/>
              </a:spcBef>
              <a:buClr>
                <a:srgbClr val="006600"/>
              </a:buClr>
              <a:buFont typeface="Wingdings" pitchFamily="2" charset="2"/>
              <a:buChar char="q"/>
            </a:pPr>
            <a:r>
              <a:rPr lang="en-US" altLang="ko-KR" sz="2000" dirty="0" smtClean="0">
                <a:solidFill>
                  <a:srgbClr val="006600"/>
                </a:solidFill>
                <a:ea typeface="Gulim" pitchFamily="34" charset="-127"/>
              </a:rPr>
              <a:t>Specification: </a:t>
            </a:r>
            <a:r>
              <a:rPr lang="en-US" altLang="ko-KR" sz="2000" dirty="0">
                <a:solidFill>
                  <a:srgbClr val="336600"/>
                </a:solidFill>
                <a:ea typeface="Gulim" pitchFamily="34" charset="-127"/>
                <a:sym typeface="Wingdings" pitchFamily="2" charset="2"/>
              </a:rPr>
              <a:t>(x </a:t>
            </a:r>
            <a:r>
              <a:rPr lang="cs-CZ" sz="2000" dirty="0">
                <a:solidFill>
                  <a:srgbClr val="336600"/>
                </a:solidFill>
              </a:rPr>
              <a:t>≤ </a:t>
            </a:r>
            <a:r>
              <a:rPr lang="en-US" altLang="ko-KR" sz="2000" dirty="0">
                <a:solidFill>
                  <a:srgbClr val="336600"/>
                </a:solidFill>
                <a:ea typeface="Gulim" pitchFamily="34" charset="-127"/>
                <a:sym typeface="Wingdings" pitchFamily="2" charset="2"/>
              </a:rPr>
              <a:t>f(</a:t>
            </a:r>
            <a:r>
              <a:rPr lang="en-US" altLang="ko-KR" sz="2000" dirty="0" err="1">
                <a:solidFill>
                  <a:srgbClr val="336600"/>
                </a:solidFill>
                <a:ea typeface="Gulim" pitchFamily="34" charset="-127"/>
                <a:sym typeface="Wingdings" pitchFamily="2" charset="2"/>
              </a:rPr>
              <a:t>x,y</a:t>
            </a:r>
            <a:r>
              <a:rPr lang="en-US" altLang="ko-KR" sz="2000" dirty="0">
                <a:solidFill>
                  <a:srgbClr val="336600"/>
                </a:solidFill>
                <a:ea typeface="Gulim" pitchFamily="34" charset="-127"/>
                <a:sym typeface="Wingdings" pitchFamily="2" charset="2"/>
              </a:rPr>
              <a:t>)) &amp; (y </a:t>
            </a:r>
            <a:r>
              <a:rPr lang="cs-CZ" sz="2000" dirty="0">
                <a:solidFill>
                  <a:srgbClr val="336600"/>
                </a:solidFill>
              </a:rPr>
              <a:t>≤ </a:t>
            </a:r>
            <a:r>
              <a:rPr lang="en-US" altLang="ko-KR" sz="2000" dirty="0">
                <a:solidFill>
                  <a:srgbClr val="336600"/>
                </a:solidFill>
                <a:ea typeface="Gulim" pitchFamily="34" charset="-127"/>
                <a:sym typeface="Wingdings" pitchFamily="2" charset="2"/>
              </a:rPr>
              <a:t>f(</a:t>
            </a:r>
            <a:r>
              <a:rPr lang="en-US" altLang="ko-KR" sz="2000" dirty="0" err="1">
                <a:solidFill>
                  <a:srgbClr val="336600"/>
                </a:solidFill>
                <a:ea typeface="Gulim" pitchFamily="34" charset="-127"/>
                <a:sym typeface="Wingdings" pitchFamily="2" charset="2"/>
              </a:rPr>
              <a:t>x,y</a:t>
            </a:r>
            <a:r>
              <a:rPr lang="en-US" altLang="ko-KR" sz="2000" dirty="0">
                <a:solidFill>
                  <a:srgbClr val="336600"/>
                </a:solidFill>
                <a:ea typeface="Gulim" pitchFamily="34" charset="-127"/>
                <a:sym typeface="Wingdings" pitchFamily="2" charset="2"/>
              </a:rPr>
              <a:t>)) &amp; (f(</a:t>
            </a:r>
            <a:r>
              <a:rPr lang="en-US" altLang="ko-KR" sz="2000" dirty="0" err="1">
                <a:solidFill>
                  <a:srgbClr val="336600"/>
                </a:solidFill>
                <a:ea typeface="Gulim" pitchFamily="34" charset="-127"/>
                <a:sym typeface="Wingdings" pitchFamily="2" charset="2"/>
              </a:rPr>
              <a:t>x,y</a:t>
            </a:r>
            <a:r>
              <a:rPr lang="en-US" altLang="ko-KR" sz="2000" dirty="0">
                <a:solidFill>
                  <a:srgbClr val="336600"/>
                </a:solidFill>
                <a:ea typeface="Gulim" pitchFamily="34" charset="-127"/>
                <a:sym typeface="Wingdings" pitchFamily="2" charset="2"/>
              </a:rPr>
              <a:t>) =x | f(</a:t>
            </a:r>
            <a:r>
              <a:rPr lang="en-US" altLang="ko-KR" sz="2000" dirty="0" err="1">
                <a:solidFill>
                  <a:srgbClr val="336600"/>
                </a:solidFill>
                <a:ea typeface="Gulim" pitchFamily="34" charset="-127"/>
                <a:sym typeface="Wingdings" pitchFamily="2" charset="2"/>
              </a:rPr>
              <a:t>x,y</a:t>
            </a:r>
            <a:r>
              <a:rPr lang="en-US" altLang="ko-KR" sz="2000" dirty="0">
                <a:solidFill>
                  <a:srgbClr val="336600"/>
                </a:solidFill>
                <a:ea typeface="Gulim" pitchFamily="34" charset="-127"/>
                <a:sym typeface="Wingdings" pitchFamily="2" charset="2"/>
              </a:rPr>
              <a:t>)=y)</a:t>
            </a:r>
            <a:endParaRPr lang="en-US" altLang="ko-KR" sz="2000" dirty="0" smtClean="0">
              <a:solidFill>
                <a:srgbClr val="006600"/>
              </a:solidFill>
              <a:ea typeface="Gulim" pitchFamily="34" charset="-127"/>
            </a:endParaRPr>
          </a:p>
          <a:p>
            <a:pPr>
              <a:lnSpc>
                <a:spcPct val="80000"/>
              </a:lnSpc>
              <a:spcBef>
                <a:spcPct val="35000"/>
              </a:spcBef>
              <a:buClr>
                <a:srgbClr val="006600"/>
              </a:buClr>
              <a:buNone/>
            </a:pPr>
            <a:endParaRPr lang="en-US" altLang="ko-KR" sz="2400" i="1" dirty="0" smtClean="0">
              <a:ea typeface="Gulim" pitchFamily="34" charset="-127"/>
            </a:endParaRPr>
          </a:p>
          <a:p>
            <a:pPr>
              <a:lnSpc>
                <a:spcPct val="80000"/>
              </a:lnSpc>
              <a:spcBef>
                <a:spcPct val="35000"/>
              </a:spcBef>
              <a:buClr>
                <a:srgbClr val="006600"/>
              </a:buClr>
              <a:buFont typeface="Wingdings" pitchFamily="2" charset="2"/>
              <a:buChar char="q"/>
            </a:pPr>
            <a:r>
              <a:rPr lang="en-US" altLang="ko-KR" sz="2000" dirty="0" smtClean="0">
                <a:solidFill>
                  <a:srgbClr val="006600"/>
                </a:solidFill>
                <a:ea typeface="Gulim" pitchFamily="34" charset="-127"/>
              </a:rPr>
              <a:t>Set E: All expressions built from x,y,0,1, Comparison, +, If-Then-Else</a:t>
            </a:r>
          </a:p>
        </p:txBody>
      </p:sp>
      <p:sp>
        <p:nvSpPr>
          <p:cNvPr id="4" name="Slide Number Placeholder 17"/>
          <p:cNvSpPr>
            <a:spLocks noGrp="1"/>
          </p:cNvSpPr>
          <p:nvPr>
            <p:ph type="sldNum" sz="quarter" idx="12"/>
          </p:nvPr>
        </p:nvSpPr>
        <p:spPr>
          <a:xfrm>
            <a:off x="7239000" y="6400800"/>
            <a:ext cx="1905000" cy="457200"/>
          </a:xfrm>
        </p:spPr>
        <p:txBody>
          <a:bodyPr/>
          <a:lstStyle/>
          <a:p>
            <a:pPr>
              <a:defRPr/>
            </a:pPr>
            <a:fld id="{0529A9EF-C723-4E6D-B148-3F65053D62C2}" type="slidenum">
              <a:rPr lang="en-US" b="1" smtClean="0"/>
              <a:pPr>
                <a:defRPr/>
              </a:pPr>
              <a:t>34</a:t>
            </a:fld>
            <a:endParaRPr lang="en-US" b="1" dirty="0"/>
          </a:p>
        </p:txBody>
      </p:sp>
      <p:cxnSp>
        <p:nvCxnSpPr>
          <p:cNvPr id="5" name="Straight Arrow Connector 4"/>
          <p:cNvCxnSpPr/>
          <p:nvPr/>
        </p:nvCxnSpPr>
        <p:spPr bwMode="auto">
          <a:xfrm>
            <a:off x="2587580" y="3340194"/>
            <a:ext cx="0" cy="880408"/>
          </a:xfrm>
          <a:prstGeom prst="straightConnector1">
            <a:avLst/>
          </a:prstGeom>
          <a:solidFill>
            <a:srgbClr val="333399"/>
          </a:solidFill>
          <a:ln w="38100" cap="flat" cmpd="sng" algn="ctr">
            <a:solidFill>
              <a:schemeClr val="tx1"/>
            </a:solidFill>
            <a:prstDash val="solid"/>
            <a:round/>
            <a:headEnd type="none" w="med" len="med"/>
            <a:tailEnd type="arrow"/>
          </a:ln>
          <a:effectLst/>
        </p:spPr>
      </p:cxnSp>
      <p:sp>
        <p:nvSpPr>
          <p:cNvPr id="6" name="Rounded Rectangle 5"/>
          <p:cNvSpPr/>
          <p:nvPr/>
        </p:nvSpPr>
        <p:spPr bwMode="auto">
          <a:xfrm>
            <a:off x="1368380" y="4220602"/>
            <a:ext cx="2438400" cy="1312396"/>
          </a:xfrm>
          <a:prstGeom prst="round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rgbClr val="336600"/>
                </a:solidFill>
                <a:effectLst/>
              </a:rPr>
              <a:t>Learning</a:t>
            </a:r>
          </a:p>
          <a:p>
            <a:pPr marL="0" marR="0" indent="0" algn="ctr" defTabSz="914400" rtl="0" eaLnBrk="0" fontAlgn="base" latinLnBrk="0" hangingPunct="0">
              <a:lnSpc>
                <a:spcPct val="100000"/>
              </a:lnSpc>
              <a:spcBef>
                <a:spcPct val="0"/>
              </a:spcBef>
              <a:spcAft>
                <a:spcPct val="0"/>
              </a:spcAft>
              <a:buClrTx/>
              <a:buSzTx/>
              <a:buFontTx/>
              <a:buNone/>
              <a:tabLst/>
            </a:pPr>
            <a:r>
              <a:rPr lang="en-US" sz="2400" dirty="0" smtClean="0">
                <a:solidFill>
                  <a:srgbClr val="336600"/>
                </a:solidFill>
              </a:rPr>
              <a:t>Algorithm</a:t>
            </a:r>
            <a:r>
              <a:rPr kumimoji="0" lang="en-US" sz="2400" b="1" i="0" u="none" strike="noStrike" cap="none" normalizeH="0" baseline="0" dirty="0" smtClean="0">
                <a:ln>
                  <a:noFill/>
                </a:ln>
                <a:solidFill>
                  <a:srgbClr val="336600"/>
                </a:solidFill>
                <a:effectLst/>
              </a:rPr>
              <a:t> </a:t>
            </a:r>
          </a:p>
        </p:txBody>
      </p:sp>
      <p:sp>
        <p:nvSpPr>
          <p:cNvPr id="7" name="Rounded Rectangle 6"/>
          <p:cNvSpPr/>
          <p:nvPr/>
        </p:nvSpPr>
        <p:spPr bwMode="auto">
          <a:xfrm>
            <a:off x="5648460" y="4220602"/>
            <a:ext cx="2438400" cy="1312396"/>
          </a:xfrm>
          <a:prstGeom prst="round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400" dirty="0" smtClean="0">
                <a:solidFill>
                  <a:srgbClr val="336600"/>
                </a:solidFill>
              </a:rPr>
              <a:t>Verification</a:t>
            </a:r>
            <a:r>
              <a:rPr kumimoji="0" lang="en-US" sz="2400" b="1" i="0" u="none" strike="noStrike" cap="none" normalizeH="0" baseline="0" dirty="0" smtClean="0">
                <a:ln>
                  <a:noFill/>
                </a:ln>
                <a:solidFill>
                  <a:srgbClr val="336600"/>
                </a:solidFill>
                <a:effectLst/>
              </a:rPr>
              <a:t> </a:t>
            </a:r>
          </a:p>
          <a:p>
            <a:pPr marL="0" marR="0" indent="0" algn="ctr" defTabSz="914400" rtl="0" eaLnBrk="0" fontAlgn="base" latinLnBrk="0" hangingPunct="0">
              <a:lnSpc>
                <a:spcPct val="100000"/>
              </a:lnSpc>
              <a:spcBef>
                <a:spcPct val="0"/>
              </a:spcBef>
              <a:spcAft>
                <a:spcPct val="0"/>
              </a:spcAft>
              <a:buClrTx/>
              <a:buSzTx/>
              <a:buFontTx/>
              <a:buNone/>
              <a:tabLst/>
            </a:pPr>
            <a:r>
              <a:rPr lang="en-US" sz="2400" dirty="0" smtClean="0">
                <a:solidFill>
                  <a:srgbClr val="336600"/>
                </a:solidFill>
              </a:rPr>
              <a:t>Oracle</a:t>
            </a:r>
            <a:endParaRPr kumimoji="0" lang="en-US" sz="2400" b="1" i="0" u="none" strike="noStrike" cap="none" normalizeH="0" baseline="0" dirty="0" smtClean="0">
              <a:ln>
                <a:noFill/>
              </a:ln>
              <a:solidFill>
                <a:srgbClr val="336600"/>
              </a:solidFill>
              <a:effectLst/>
            </a:endParaRPr>
          </a:p>
        </p:txBody>
      </p:sp>
      <p:cxnSp>
        <p:nvCxnSpPr>
          <p:cNvPr id="8" name="Straight Arrow Connector 7"/>
          <p:cNvCxnSpPr/>
          <p:nvPr/>
        </p:nvCxnSpPr>
        <p:spPr bwMode="auto">
          <a:xfrm>
            <a:off x="3806780" y="4601602"/>
            <a:ext cx="1841679" cy="0"/>
          </a:xfrm>
          <a:prstGeom prst="straightConnector1">
            <a:avLst/>
          </a:prstGeom>
          <a:solidFill>
            <a:srgbClr val="333399"/>
          </a:solidFill>
          <a:ln w="38100" cap="flat" cmpd="sng" algn="ctr">
            <a:solidFill>
              <a:schemeClr val="tx1"/>
            </a:solidFill>
            <a:prstDash val="solid"/>
            <a:round/>
            <a:headEnd type="none" w="med" len="med"/>
            <a:tailEnd type="arrow"/>
          </a:ln>
          <a:effectLst/>
        </p:spPr>
      </p:cxnSp>
      <p:cxnSp>
        <p:nvCxnSpPr>
          <p:cNvPr id="9" name="Straight Arrow Connector 8"/>
          <p:cNvCxnSpPr/>
          <p:nvPr/>
        </p:nvCxnSpPr>
        <p:spPr bwMode="auto">
          <a:xfrm flipH="1">
            <a:off x="3806780" y="5211202"/>
            <a:ext cx="1841680" cy="0"/>
          </a:xfrm>
          <a:prstGeom prst="straightConnector1">
            <a:avLst/>
          </a:prstGeom>
          <a:solidFill>
            <a:srgbClr val="333399"/>
          </a:solidFill>
          <a:ln w="38100" cap="flat" cmpd="sng" algn="ctr">
            <a:solidFill>
              <a:schemeClr val="tx1"/>
            </a:solidFill>
            <a:prstDash val="solid"/>
            <a:round/>
            <a:headEnd type="none" w="med" len="med"/>
            <a:tailEnd type="arrow"/>
          </a:ln>
          <a:effectLst/>
        </p:spPr>
      </p:cxnSp>
      <p:sp>
        <p:nvSpPr>
          <p:cNvPr id="10" name="Rectangle 3"/>
          <p:cNvSpPr txBox="1">
            <a:spLocks noChangeArrowheads="1"/>
          </p:cNvSpPr>
          <p:nvPr/>
        </p:nvSpPr>
        <p:spPr bwMode="auto">
          <a:xfrm>
            <a:off x="762000" y="2369512"/>
            <a:ext cx="2037009" cy="1821039"/>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a:lstStyle>
          <a:p>
            <a:pPr marL="0" indent="0">
              <a:lnSpc>
                <a:spcPct val="80000"/>
              </a:lnSpc>
              <a:spcBef>
                <a:spcPct val="35000"/>
              </a:spcBef>
              <a:buClr>
                <a:srgbClr val="006600"/>
              </a:buClr>
              <a:buNone/>
            </a:pPr>
            <a:r>
              <a:rPr lang="en-US" sz="2000" b="0" kern="0" dirty="0" smtClean="0">
                <a:solidFill>
                  <a:srgbClr val="006600"/>
                </a:solidFill>
                <a:ea typeface="Gulim" pitchFamily="34" charset="-127"/>
              </a:rPr>
              <a:t>Examples = </a:t>
            </a:r>
          </a:p>
          <a:p>
            <a:pPr marL="0" indent="0">
              <a:lnSpc>
                <a:spcPct val="80000"/>
              </a:lnSpc>
              <a:spcBef>
                <a:spcPct val="35000"/>
              </a:spcBef>
              <a:buClr>
                <a:srgbClr val="006600"/>
              </a:buClr>
              <a:buNone/>
            </a:pPr>
            <a:r>
              <a:rPr lang="en-US" sz="2000" b="0" kern="0" dirty="0" smtClean="0">
                <a:solidFill>
                  <a:srgbClr val="006600"/>
                </a:solidFill>
                <a:ea typeface="Gulim" pitchFamily="34" charset="-127"/>
              </a:rPr>
              <a:t>{(x=0, y=1) </a:t>
            </a:r>
          </a:p>
          <a:p>
            <a:pPr marL="0" indent="0">
              <a:lnSpc>
                <a:spcPct val="80000"/>
              </a:lnSpc>
              <a:spcBef>
                <a:spcPct val="35000"/>
              </a:spcBef>
              <a:buClr>
                <a:srgbClr val="006600"/>
              </a:buClr>
              <a:buNone/>
            </a:pPr>
            <a:r>
              <a:rPr lang="en-US" sz="2000" b="0" kern="0" dirty="0">
                <a:solidFill>
                  <a:srgbClr val="006600"/>
                </a:solidFill>
                <a:ea typeface="Gulim" pitchFamily="34" charset="-127"/>
              </a:rPr>
              <a:t> </a:t>
            </a:r>
            <a:r>
              <a:rPr lang="en-US" sz="2000" b="0" kern="0" dirty="0" smtClean="0">
                <a:solidFill>
                  <a:srgbClr val="006600"/>
                </a:solidFill>
                <a:ea typeface="Gulim" pitchFamily="34" charset="-127"/>
              </a:rPr>
              <a:t>(x=1, y=0)</a:t>
            </a:r>
          </a:p>
          <a:p>
            <a:pPr marL="0" indent="0">
              <a:lnSpc>
                <a:spcPct val="80000"/>
              </a:lnSpc>
              <a:spcBef>
                <a:spcPct val="35000"/>
              </a:spcBef>
              <a:buClr>
                <a:srgbClr val="006600"/>
              </a:buClr>
              <a:buNone/>
            </a:pPr>
            <a:r>
              <a:rPr lang="en-US" sz="2000" b="0" kern="0" dirty="0">
                <a:solidFill>
                  <a:srgbClr val="006600"/>
                </a:solidFill>
                <a:ea typeface="Gulim" pitchFamily="34" charset="-127"/>
              </a:rPr>
              <a:t> </a:t>
            </a:r>
            <a:r>
              <a:rPr lang="en-US" sz="2000" b="0" kern="0" dirty="0" smtClean="0">
                <a:solidFill>
                  <a:srgbClr val="006600"/>
                </a:solidFill>
                <a:ea typeface="Gulim" pitchFamily="34" charset="-127"/>
              </a:rPr>
              <a:t>(x=0, y=0)</a:t>
            </a:r>
          </a:p>
          <a:p>
            <a:pPr marL="0" indent="0">
              <a:lnSpc>
                <a:spcPct val="80000"/>
              </a:lnSpc>
              <a:spcBef>
                <a:spcPct val="35000"/>
              </a:spcBef>
              <a:buClr>
                <a:srgbClr val="006600"/>
              </a:buClr>
              <a:buNone/>
            </a:pPr>
            <a:r>
              <a:rPr lang="en-US" sz="2000" b="0" kern="0" dirty="0">
                <a:solidFill>
                  <a:srgbClr val="006600"/>
                </a:solidFill>
                <a:ea typeface="Gulim" pitchFamily="34" charset="-127"/>
              </a:rPr>
              <a:t> </a:t>
            </a:r>
            <a:r>
              <a:rPr lang="en-US" sz="2000" b="0" kern="0" dirty="0" smtClean="0">
                <a:solidFill>
                  <a:srgbClr val="006600"/>
                </a:solidFill>
                <a:ea typeface="Gulim" pitchFamily="34" charset="-127"/>
              </a:rPr>
              <a:t>(x=1, y=1)}</a:t>
            </a:r>
          </a:p>
        </p:txBody>
      </p:sp>
      <p:sp>
        <p:nvSpPr>
          <p:cNvPr id="19" name="Rectangle 3"/>
          <p:cNvSpPr txBox="1">
            <a:spLocks noChangeArrowheads="1"/>
          </p:cNvSpPr>
          <p:nvPr/>
        </p:nvSpPr>
        <p:spPr bwMode="auto">
          <a:xfrm>
            <a:off x="3639757" y="3583725"/>
            <a:ext cx="2175725" cy="82791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a:lstStyle>
          <a:p>
            <a:pPr marL="0" indent="0" algn="ctr">
              <a:lnSpc>
                <a:spcPct val="80000"/>
              </a:lnSpc>
              <a:spcBef>
                <a:spcPct val="35000"/>
              </a:spcBef>
              <a:buClr>
                <a:srgbClr val="006600"/>
              </a:buClr>
              <a:buNone/>
            </a:pPr>
            <a:r>
              <a:rPr lang="en-US" sz="2000" b="0" kern="0" dirty="0" smtClean="0">
                <a:solidFill>
                  <a:srgbClr val="006600"/>
                </a:solidFill>
                <a:ea typeface="Gulim" pitchFamily="34" charset="-127"/>
              </a:rPr>
              <a:t>Candidate</a:t>
            </a:r>
          </a:p>
          <a:p>
            <a:pPr marL="0" indent="0" algn="ctr">
              <a:lnSpc>
                <a:spcPct val="80000"/>
              </a:lnSpc>
              <a:spcBef>
                <a:spcPct val="35000"/>
              </a:spcBef>
              <a:buClr>
                <a:srgbClr val="006600"/>
              </a:buClr>
              <a:buNone/>
            </a:pPr>
            <a:r>
              <a:rPr lang="en-US" sz="2000" b="0" kern="0" dirty="0" smtClean="0">
                <a:solidFill>
                  <a:srgbClr val="006600"/>
                </a:solidFill>
                <a:ea typeface="Gulim" pitchFamily="34" charset="-127"/>
              </a:rPr>
              <a:t>ITE (x </a:t>
            </a:r>
            <a:r>
              <a:rPr lang="cs-CZ" sz="2000" b="0" dirty="0" smtClean="0">
                <a:solidFill>
                  <a:srgbClr val="336600"/>
                </a:solidFill>
              </a:rPr>
              <a:t>≤</a:t>
            </a:r>
            <a:r>
              <a:rPr lang="en-US" sz="2000" b="0" dirty="0" smtClean="0">
                <a:solidFill>
                  <a:srgbClr val="336600"/>
                </a:solidFill>
              </a:rPr>
              <a:t> y</a:t>
            </a:r>
            <a:r>
              <a:rPr lang="en-US" sz="2000" b="0" kern="0" dirty="0" smtClean="0">
                <a:solidFill>
                  <a:srgbClr val="006600"/>
                </a:solidFill>
                <a:ea typeface="Gulim" pitchFamily="34" charset="-127"/>
              </a:rPr>
              <a:t>, </a:t>
            </a:r>
            <a:r>
              <a:rPr lang="en-US" sz="2000" b="0" kern="0" dirty="0" err="1" smtClean="0">
                <a:solidFill>
                  <a:srgbClr val="006600"/>
                </a:solidFill>
                <a:ea typeface="Gulim" pitchFamily="34" charset="-127"/>
              </a:rPr>
              <a:t>y,x</a:t>
            </a:r>
            <a:r>
              <a:rPr lang="en-US" sz="2000" b="0" kern="0" dirty="0" smtClean="0">
                <a:solidFill>
                  <a:srgbClr val="006600"/>
                </a:solidFill>
                <a:ea typeface="Gulim" pitchFamily="34" charset="-127"/>
              </a:rPr>
              <a:t>)</a:t>
            </a:r>
          </a:p>
        </p:txBody>
      </p:sp>
      <p:cxnSp>
        <p:nvCxnSpPr>
          <p:cNvPr id="13" name="Straight Arrow Connector 12"/>
          <p:cNvCxnSpPr/>
          <p:nvPr/>
        </p:nvCxnSpPr>
        <p:spPr bwMode="auto">
          <a:xfrm>
            <a:off x="6867660" y="5532998"/>
            <a:ext cx="0" cy="880408"/>
          </a:xfrm>
          <a:prstGeom prst="straightConnector1">
            <a:avLst/>
          </a:prstGeom>
          <a:solidFill>
            <a:srgbClr val="333399"/>
          </a:solidFill>
          <a:ln w="38100" cap="flat" cmpd="sng" algn="ctr">
            <a:solidFill>
              <a:schemeClr val="tx1"/>
            </a:solidFill>
            <a:prstDash val="solid"/>
            <a:round/>
            <a:headEnd type="none" w="med" len="med"/>
            <a:tailEnd type="arrow"/>
          </a:ln>
          <a:effectLst/>
        </p:spPr>
      </p:cxnSp>
      <p:sp>
        <p:nvSpPr>
          <p:cNvPr id="14" name="Rectangle 3"/>
          <p:cNvSpPr txBox="1">
            <a:spLocks noChangeArrowheads="1"/>
          </p:cNvSpPr>
          <p:nvPr/>
        </p:nvSpPr>
        <p:spPr bwMode="auto">
          <a:xfrm>
            <a:off x="6992157" y="5763652"/>
            <a:ext cx="1524000" cy="4191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a:lstStyle>
          <a:p>
            <a:pPr marL="0" indent="0">
              <a:lnSpc>
                <a:spcPct val="80000"/>
              </a:lnSpc>
              <a:spcBef>
                <a:spcPct val="35000"/>
              </a:spcBef>
              <a:buClr>
                <a:srgbClr val="006600"/>
              </a:buClr>
              <a:buNone/>
            </a:pPr>
            <a:r>
              <a:rPr lang="en-US" sz="2000" b="0" kern="0" dirty="0" smtClean="0">
                <a:solidFill>
                  <a:srgbClr val="006600"/>
                </a:solidFill>
                <a:ea typeface="Gulim" pitchFamily="34" charset="-127"/>
              </a:rPr>
              <a:t>Success</a:t>
            </a:r>
          </a:p>
        </p:txBody>
      </p:sp>
    </p:spTree>
    <p:extLst>
      <p:ext uri="{BB962C8B-B14F-4D97-AF65-F5344CB8AC3E}">
        <p14:creationId xmlns:p14="http://schemas.microsoft.com/office/powerpoint/2010/main" xmlns="" val="30406559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5"/>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8"/>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9"/>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13"/>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p:bldP spid="14" grpId="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609600" y="228600"/>
            <a:ext cx="7834313" cy="609600"/>
          </a:xfrm>
        </p:spPr>
        <p:txBody>
          <a:bodyPr/>
          <a:lstStyle/>
          <a:p>
            <a:r>
              <a:rPr lang="en-US" sz="2800" dirty="0" err="1" smtClean="0">
                <a:solidFill>
                  <a:srgbClr val="C00000"/>
                </a:solidFill>
              </a:rPr>
              <a:t>SyGuS</a:t>
            </a:r>
            <a:r>
              <a:rPr lang="en-US" sz="2800" dirty="0" smtClean="0">
                <a:solidFill>
                  <a:srgbClr val="C00000"/>
                </a:solidFill>
              </a:rPr>
              <a:t> Solutions</a:t>
            </a:r>
          </a:p>
        </p:txBody>
      </p:sp>
      <p:sp>
        <p:nvSpPr>
          <p:cNvPr id="30723" name="Rectangle 3"/>
          <p:cNvSpPr>
            <a:spLocks noGrp="1" noChangeArrowheads="1"/>
          </p:cNvSpPr>
          <p:nvPr>
            <p:ph type="body" idx="1"/>
          </p:nvPr>
        </p:nvSpPr>
        <p:spPr>
          <a:xfrm>
            <a:off x="0" y="1143000"/>
            <a:ext cx="9144000" cy="5715000"/>
          </a:xfrm>
        </p:spPr>
        <p:txBody>
          <a:bodyPr/>
          <a:lstStyle/>
          <a:p>
            <a:pPr>
              <a:lnSpc>
                <a:spcPct val="80000"/>
              </a:lnSpc>
              <a:spcBef>
                <a:spcPct val="35000"/>
              </a:spcBef>
              <a:buClr>
                <a:srgbClr val="006600"/>
              </a:buClr>
              <a:buFont typeface="Wingdings" pitchFamily="2" charset="2"/>
              <a:buChar char="q"/>
            </a:pPr>
            <a:r>
              <a:rPr lang="en-US" altLang="ko-KR" sz="2000" dirty="0" smtClean="0">
                <a:solidFill>
                  <a:srgbClr val="006600"/>
                </a:solidFill>
                <a:ea typeface="Gulim" pitchFamily="34" charset="-127"/>
              </a:rPr>
              <a:t>CEGIS approach (Solar-</a:t>
            </a:r>
            <a:r>
              <a:rPr lang="en-US" altLang="ko-KR" sz="2000" dirty="0" err="1" smtClean="0">
                <a:solidFill>
                  <a:srgbClr val="006600"/>
                </a:solidFill>
                <a:ea typeface="Gulim" pitchFamily="34" charset="-127"/>
              </a:rPr>
              <a:t>Lezama</a:t>
            </a:r>
            <a:r>
              <a:rPr lang="en-US" altLang="ko-KR" sz="2000" dirty="0" smtClean="0">
                <a:solidFill>
                  <a:srgbClr val="006600"/>
                </a:solidFill>
                <a:ea typeface="Gulim" pitchFamily="34" charset="-127"/>
              </a:rPr>
              <a:t>, </a:t>
            </a:r>
            <a:r>
              <a:rPr lang="en-US" altLang="ko-KR" sz="2000" dirty="0" err="1" smtClean="0">
                <a:solidFill>
                  <a:srgbClr val="006600"/>
                </a:solidFill>
                <a:ea typeface="Gulim" pitchFamily="34" charset="-127"/>
              </a:rPr>
              <a:t>Seshia</a:t>
            </a:r>
            <a:r>
              <a:rPr lang="en-US" altLang="ko-KR" sz="2000" dirty="0" smtClean="0">
                <a:solidFill>
                  <a:srgbClr val="006600"/>
                </a:solidFill>
                <a:ea typeface="Gulim" pitchFamily="34" charset="-127"/>
              </a:rPr>
              <a:t> et al)</a:t>
            </a:r>
            <a:endParaRPr lang="en-US" altLang="ko-KR" sz="2000" dirty="0">
              <a:solidFill>
                <a:srgbClr val="006600"/>
              </a:solidFill>
              <a:ea typeface="Gulim" pitchFamily="34" charset="-127"/>
            </a:endParaRPr>
          </a:p>
          <a:p>
            <a:pPr>
              <a:lnSpc>
                <a:spcPct val="80000"/>
              </a:lnSpc>
              <a:spcBef>
                <a:spcPct val="35000"/>
              </a:spcBef>
              <a:buClr>
                <a:srgbClr val="006600"/>
              </a:buClr>
              <a:buFont typeface="Wingdings" pitchFamily="2" charset="2"/>
              <a:buChar char="q"/>
            </a:pPr>
            <a:endParaRPr lang="en-US" altLang="ko-KR" sz="2000" i="1" dirty="0" smtClean="0">
              <a:solidFill>
                <a:srgbClr val="006600"/>
              </a:solidFill>
              <a:ea typeface="Gulim" pitchFamily="34" charset="-127"/>
            </a:endParaRPr>
          </a:p>
          <a:p>
            <a:pPr>
              <a:lnSpc>
                <a:spcPct val="80000"/>
              </a:lnSpc>
              <a:spcBef>
                <a:spcPct val="35000"/>
              </a:spcBef>
              <a:buClr>
                <a:srgbClr val="006600"/>
              </a:buClr>
              <a:buFont typeface="Wingdings" pitchFamily="2" charset="2"/>
              <a:buChar char="q"/>
            </a:pPr>
            <a:r>
              <a:rPr lang="en-US" altLang="ko-KR" sz="2000" dirty="0" smtClean="0">
                <a:solidFill>
                  <a:srgbClr val="006600"/>
                </a:solidFill>
                <a:ea typeface="Gulim" pitchFamily="34" charset="-127"/>
              </a:rPr>
              <a:t>Similar strategies for solving quantified formulas and invariant generation</a:t>
            </a:r>
          </a:p>
          <a:p>
            <a:pPr>
              <a:lnSpc>
                <a:spcPct val="80000"/>
              </a:lnSpc>
              <a:spcBef>
                <a:spcPct val="35000"/>
              </a:spcBef>
              <a:buClr>
                <a:srgbClr val="006600"/>
              </a:buClr>
              <a:buFont typeface="Wingdings" pitchFamily="2" charset="2"/>
              <a:buChar char="q"/>
            </a:pPr>
            <a:endParaRPr lang="en-US" altLang="ko-KR" sz="2400" dirty="0" smtClean="0">
              <a:ea typeface="Gulim" pitchFamily="34" charset="-127"/>
            </a:endParaRPr>
          </a:p>
          <a:p>
            <a:pPr>
              <a:lnSpc>
                <a:spcPct val="80000"/>
              </a:lnSpc>
              <a:spcBef>
                <a:spcPct val="35000"/>
              </a:spcBef>
              <a:buClr>
                <a:srgbClr val="006600"/>
              </a:buClr>
              <a:buFont typeface="Wingdings" pitchFamily="2" charset="2"/>
              <a:buChar char="q"/>
            </a:pPr>
            <a:r>
              <a:rPr lang="en-US" altLang="ko-KR" sz="2000" dirty="0" smtClean="0">
                <a:solidFill>
                  <a:srgbClr val="006600"/>
                </a:solidFill>
                <a:ea typeface="Gulim" pitchFamily="34" charset="-127"/>
              </a:rPr>
              <a:t>Learning strategies based on:</a:t>
            </a:r>
          </a:p>
          <a:p>
            <a:pPr lvl="1">
              <a:lnSpc>
                <a:spcPct val="80000"/>
              </a:lnSpc>
              <a:spcBef>
                <a:spcPct val="35000"/>
              </a:spcBef>
              <a:buClr>
                <a:srgbClr val="006600"/>
              </a:buClr>
              <a:buBlip>
                <a:blip r:embed="rId3"/>
              </a:buBlip>
            </a:pPr>
            <a:r>
              <a:rPr lang="en-US" altLang="ko-KR" sz="2000" dirty="0" smtClean="0">
                <a:solidFill>
                  <a:srgbClr val="002060"/>
                </a:solidFill>
                <a:ea typeface="Gulim" pitchFamily="34" charset="-127"/>
              </a:rPr>
              <a:t>Enumerative (search with pruning): </a:t>
            </a:r>
            <a:r>
              <a:rPr lang="en-US" altLang="ko-KR" sz="2000" dirty="0" err="1" smtClean="0">
                <a:solidFill>
                  <a:srgbClr val="002060"/>
                </a:solidFill>
                <a:ea typeface="Gulim" pitchFamily="34" charset="-127"/>
              </a:rPr>
              <a:t>Udupa</a:t>
            </a:r>
            <a:r>
              <a:rPr lang="en-US" altLang="ko-KR" sz="2000" dirty="0" smtClean="0">
                <a:solidFill>
                  <a:srgbClr val="002060"/>
                </a:solidFill>
                <a:ea typeface="Gulim" pitchFamily="34" charset="-127"/>
              </a:rPr>
              <a:t> et al (PLDI’13)</a:t>
            </a:r>
          </a:p>
          <a:p>
            <a:pPr lvl="1">
              <a:lnSpc>
                <a:spcPct val="80000"/>
              </a:lnSpc>
              <a:spcBef>
                <a:spcPct val="35000"/>
              </a:spcBef>
              <a:buClr>
                <a:srgbClr val="006600"/>
              </a:buClr>
              <a:buBlip>
                <a:blip r:embed="rId3"/>
              </a:buBlip>
            </a:pPr>
            <a:r>
              <a:rPr lang="en-US" altLang="ko-KR" sz="2000" dirty="0" smtClean="0">
                <a:solidFill>
                  <a:srgbClr val="002060"/>
                </a:solidFill>
                <a:ea typeface="Gulim" pitchFamily="34" charset="-127"/>
              </a:rPr>
              <a:t>Symbolic (solving constraints): </a:t>
            </a:r>
            <a:r>
              <a:rPr lang="en-US" altLang="ko-KR" sz="2000" dirty="0" err="1" smtClean="0">
                <a:solidFill>
                  <a:srgbClr val="002060"/>
                </a:solidFill>
                <a:ea typeface="Gulim" pitchFamily="34" charset="-127"/>
              </a:rPr>
              <a:t>Gulwani</a:t>
            </a:r>
            <a:r>
              <a:rPr lang="en-US" altLang="ko-KR" sz="2000" dirty="0" smtClean="0">
                <a:solidFill>
                  <a:srgbClr val="002060"/>
                </a:solidFill>
                <a:ea typeface="Gulim" pitchFamily="34" charset="-127"/>
              </a:rPr>
              <a:t> et al (PLDI’11)</a:t>
            </a:r>
          </a:p>
          <a:p>
            <a:pPr lvl="1">
              <a:lnSpc>
                <a:spcPct val="80000"/>
              </a:lnSpc>
              <a:spcBef>
                <a:spcPct val="35000"/>
              </a:spcBef>
              <a:buClr>
                <a:srgbClr val="006600"/>
              </a:buClr>
              <a:buBlip>
                <a:blip r:embed="rId3"/>
              </a:buBlip>
            </a:pPr>
            <a:r>
              <a:rPr lang="en-US" altLang="ko-KR" sz="2000" dirty="0" smtClean="0">
                <a:solidFill>
                  <a:srgbClr val="002060"/>
                </a:solidFill>
                <a:ea typeface="Gulim" pitchFamily="34" charset="-127"/>
              </a:rPr>
              <a:t>Stochastic (probabilistic walk): </a:t>
            </a:r>
            <a:r>
              <a:rPr lang="en-US" altLang="ko-KR" sz="2000" dirty="0" err="1" smtClean="0">
                <a:solidFill>
                  <a:srgbClr val="002060"/>
                </a:solidFill>
                <a:ea typeface="Gulim" pitchFamily="34" charset="-127"/>
              </a:rPr>
              <a:t>Schkufza</a:t>
            </a:r>
            <a:r>
              <a:rPr lang="en-US" altLang="ko-KR" sz="2000" dirty="0" smtClean="0">
                <a:solidFill>
                  <a:srgbClr val="002060"/>
                </a:solidFill>
                <a:ea typeface="Gulim" pitchFamily="34" charset="-127"/>
              </a:rPr>
              <a:t> et al (ASPLOS’13)</a:t>
            </a:r>
            <a:endParaRPr lang="en-US" altLang="ko-KR" sz="2000" dirty="0" smtClean="0">
              <a:solidFill>
                <a:srgbClr val="006600"/>
              </a:solidFill>
              <a:ea typeface="Gulim" pitchFamily="34" charset="-127"/>
            </a:endParaRPr>
          </a:p>
          <a:p>
            <a:pPr lvl="1">
              <a:lnSpc>
                <a:spcPct val="80000"/>
              </a:lnSpc>
              <a:spcBef>
                <a:spcPct val="35000"/>
              </a:spcBef>
              <a:buClr>
                <a:srgbClr val="C3CDC6"/>
              </a:buClr>
              <a:buFont typeface="Wingdings" pitchFamily="2" charset="2"/>
              <a:buNone/>
            </a:pPr>
            <a:endParaRPr lang="en-US" sz="2000" dirty="0" smtClean="0"/>
          </a:p>
        </p:txBody>
      </p:sp>
      <p:sp>
        <p:nvSpPr>
          <p:cNvPr id="4" name="Slide Number Placeholder 17"/>
          <p:cNvSpPr>
            <a:spLocks noGrp="1"/>
          </p:cNvSpPr>
          <p:nvPr>
            <p:ph type="sldNum" sz="quarter" idx="12"/>
          </p:nvPr>
        </p:nvSpPr>
        <p:spPr>
          <a:xfrm>
            <a:off x="7239000" y="6400800"/>
            <a:ext cx="1905000" cy="457200"/>
          </a:xfrm>
        </p:spPr>
        <p:txBody>
          <a:bodyPr/>
          <a:lstStyle/>
          <a:p>
            <a:pPr>
              <a:defRPr/>
            </a:pPr>
            <a:fld id="{0529A9EF-C723-4E6D-B148-3F65053D62C2}" type="slidenum">
              <a:rPr lang="en-US" b="1" smtClean="0"/>
              <a:pPr>
                <a:defRPr/>
              </a:pPr>
              <a:t>35</a:t>
            </a:fld>
            <a:endParaRPr lang="en-US" b="1" dirty="0"/>
          </a:p>
        </p:txBody>
      </p:sp>
    </p:spTree>
    <p:extLst>
      <p:ext uri="{BB962C8B-B14F-4D97-AF65-F5344CB8AC3E}">
        <p14:creationId xmlns:p14="http://schemas.microsoft.com/office/powerpoint/2010/main" xmlns="" val="1044201579"/>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609600" y="228600"/>
            <a:ext cx="7834313" cy="609600"/>
          </a:xfrm>
        </p:spPr>
        <p:txBody>
          <a:bodyPr/>
          <a:lstStyle/>
          <a:p>
            <a:r>
              <a:rPr lang="en-US" sz="2800" dirty="0" smtClean="0">
                <a:solidFill>
                  <a:srgbClr val="C00000"/>
                </a:solidFill>
              </a:rPr>
              <a:t>Enumerative Learning</a:t>
            </a:r>
          </a:p>
        </p:txBody>
      </p:sp>
      <p:sp>
        <p:nvSpPr>
          <p:cNvPr id="30723" name="Rectangle 3"/>
          <p:cNvSpPr>
            <a:spLocks noGrp="1" noChangeArrowheads="1"/>
          </p:cNvSpPr>
          <p:nvPr>
            <p:ph type="body" idx="1"/>
          </p:nvPr>
        </p:nvSpPr>
        <p:spPr>
          <a:xfrm>
            <a:off x="0" y="1143000"/>
            <a:ext cx="9144000" cy="5715000"/>
          </a:xfrm>
        </p:spPr>
        <p:txBody>
          <a:bodyPr/>
          <a:lstStyle/>
          <a:p>
            <a:pPr>
              <a:lnSpc>
                <a:spcPct val="80000"/>
              </a:lnSpc>
              <a:spcBef>
                <a:spcPct val="35000"/>
              </a:spcBef>
              <a:buClr>
                <a:srgbClr val="006600"/>
              </a:buClr>
              <a:buFont typeface="Wingdings" pitchFamily="2" charset="2"/>
              <a:buChar char="q"/>
            </a:pPr>
            <a:r>
              <a:rPr lang="en-US" altLang="ko-KR" sz="2000" dirty="0" smtClean="0">
                <a:solidFill>
                  <a:srgbClr val="006600"/>
                </a:solidFill>
                <a:ea typeface="Gulim" pitchFamily="34" charset="-127"/>
              </a:rPr>
              <a:t>Find an expression consistent with a given set of concrete examples</a:t>
            </a:r>
            <a:endParaRPr lang="en-US" altLang="ko-KR" sz="2000" dirty="0">
              <a:solidFill>
                <a:srgbClr val="006600"/>
              </a:solidFill>
              <a:ea typeface="Gulim" pitchFamily="34" charset="-127"/>
            </a:endParaRPr>
          </a:p>
          <a:p>
            <a:pPr>
              <a:lnSpc>
                <a:spcPct val="80000"/>
              </a:lnSpc>
              <a:spcBef>
                <a:spcPct val="35000"/>
              </a:spcBef>
              <a:buClr>
                <a:srgbClr val="006600"/>
              </a:buClr>
              <a:buFont typeface="Wingdings" pitchFamily="2" charset="2"/>
              <a:buChar char="q"/>
            </a:pPr>
            <a:endParaRPr lang="en-US" altLang="ko-KR" sz="2000" i="1" dirty="0" smtClean="0">
              <a:solidFill>
                <a:srgbClr val="006600"/>
              </a:solidFill>
              <a:ea typeface="Gulim" pitchFamily="34" charset="-127"/>
            </a:endParaRPr>
          </a:p>
          <a:p>
            <a:pPr>
              <a:lnSpc>
                <a:spcPct val="80000"/>
              </a:lnSpc>
              <a:spcBef>
                <a:spcPct val="35000"/>
              </a:spcBef>
              <a:buClr>
                <a:srgbClr val="006600"/>
              </a:buClr>
              <a:buFont typeface="Wingdings" pitchFamily="2" charset="2"/>
              <a:buChar char="q"/>
            </a:pPr>
            <a:r>
              <a:rPr lang="en-US" altLang="ko-KR" sz="2000" dirty="0" smtClean="0">
                <a:solidFill>
                  <a:srgbClr val="006600"/>
                </a:solidFill>
                <a:ea typeface="Gulim" pitchFamily="34" charset="-127"/>
              </a:rPr>
              <a:t>Enumerate expressions in increasing size, and evaluate each expression on all concrete inputs to check consistency</a:t>
            </a:r>
          </a:p>
          <a:p>
            <a:pPr>
              <a:lnSpc>
                <a:spcPct val="80000"/>
              </a:lnSpc>
              <a:spcBef>
                <a:spcPct val="35000"/>
              </a:spcBef>
              <a:buClr>
                <a:srgbClr val="006600"/>
              </a:buClr>
              <a:buFont typeface="Wingdings" pitchFamily="2" charset="2"/>
              <a:buChar char="q"/>
            </a:pPr>
            <a:endParaRPr lang="en-US" altLang="ko-KR" sz="2400" dirty="0" smtClean="0">
              <a:ea typeface="Gulim" pitchFamily="34" charset="-127"/>
            </a:endParaRPr>
          </a:p>
          <a:p>
            <a:pPr>
              <a:lnSpc>
                <a:spcPct val="80000"/>
              </a:lnSpc>
              <a:spcBef>
                <a:spcPct val="35000"/>
              </a:spcBef>
              <a:buClr>
                <a:srgbClr val="006600"/>
              </a:buClr>
              <a:buFont typeface="Wingdings" pitchFamily="2" charset="2"/>
              <a:buChar char="q"/>
            </a:pPr>
            <a:r>
              <a:rPr lang="en-US" altLang="ko-KR" sz="2000" dirty="0" smtClean="0">
                <a:solidFill>
                  <a:srgbClr val="006600"/>
                </a:solidFill>
                <a:ea typeface="Gulim" pitchFamily="34" charset="-127"/>
              </a:rPr>
              <a:t>Key optimization for efficient pruning of search space:</a:t>
            </a:r>
            <a:endParaRPr lang="en-US" altLang="ko-KR" sz="2000" dirty="0"/>
          </a:p>
          <a:p>
            <a:pPr marL="0" indent="0">
              <a:lnSpc>
                <a:spcPct val="80000"/>
              </a:lnSpc>
              <a:spcBef>
                <a:spcPct val="35000"/>
              </a:spcBef>
              <a:buClr>
                <a:srgbClr val="006600"/>
              </a:buClr>
              <a:buNone/>
            </a:pPr>
            <a:r>
              <a:rPr lang="en-US" altLang="ko-KR" sz="2000" dirty="0" smtClean="0">
                <a:solidFill>
                  <a:srgbClr val="002060"/>
                </a:solidFill>
                <a:ea typeface="Gulim" pitchFamily="34" charset="-127"/>
              </a:rPr>
              <a:t>	Expressions e</a:t>
            </a:r>
            <a:r>
              <a:rPr lang="en-US" altLang="ko-KR" sz="2000" baseline="-25000" dirty="0" smtClean="0">
                <a:solidFill>
                  <a:srgbClr val="002060"/>
                </a:solidFill>
                <a:ea typeface="Gulim" pitchFamily="34" charset="-127"/>
              </a:rPr>
              <a:t>1</a:t>
            </a:r>
            <a:r>
              <a:rPr lang="en-US" altLang="ko-KR" sz="2000" dirty="0" smtClean="0">
                <a:solidFill>
                  <a:srgbClr val="002060"/>
                </a:solidFill>
                <a:ea typeface="Gulim" pitchFamily="34" charset="-127"/>
              </a:rPr>
              <a:t> and e</a:t>
            </a:r>
            <a:r>
              <a:rPr lang="en-US" altLang="ko-KR" sz="2000" baseline="-25000" dirty="0" smtClean="0">
                <a:solidFill>
                  <a:srgbClr val="002060"/>
                </a:solidFill>
                <a:ea typeface="Gulim" pitchFamily="34" charset="-127"/>
              </a:rPr>
              <a:t>2</a:t>
            </a:r>
            <a:r>
              <a:rPr lang="en-US" altLang="ko-KR" sz="2000" dirty="0" smtClean="0">
                <a:solidFill>
                  <a:srgbClr val="002060"/>
                </a:solidFill>
                <a:ea typeface="Gulim" pitchFamily="34" charset="-127"/>
              </a:rPr>
              <a:t> are equivalent </a:t>
            </a:r>
          </a:p>
          <a:p>
            <a:pPr marL="0" indent="0">
              <a:lnSpc>
                <a:spcPct val="80000"/>
              </a:lnSpc>
              <a:spcBef>
                <a:spcPct val="35000"/>
              </a:spcBef>
              <a:buClr>
                <a:srgbClr val="006600"/>
              </a:buClr>
              <a:buNone/>
            </a:pPr>
            <a:r>
              <a:rPr lang="en-US" altLang="ko-KR" sz="2000" dirty="0">
                <a:solidFill>
                  <a:srgbClr val="002060"/>
                </a:solidFill>
                <a:ea typeface="Gulim" pitchFamily="34" charset="-127"/>
              </a:rPr>
              <a:t>	 </a:t>
            </a:r>
            <a:r>
              <a:rPr lang="en-US" altLang="ko-KR" sz="2000" dirty="0" smtClean="0">
                <a:solidFill>
                  <a:srgbClr val="002060"/>
                </a:solidFill>
                <a:ea typeface="Gulim" pitchFamily="34" charset="-127"/>
              </a:rPr>
              <a:t>     if e</a:t>
            </a:r>
            <a:r>
              <a:rPr lang="en-US" altLang="ko-KR" sz="2000" baseline="-25000" dirty="0" smtClean="0">
                <a:solidFill>
                  <a:srgbClr val="002060"/>
                </a:solidFill>
                <a:ea typeface="Gulim" pitchFamily="34" charset="-127"/>
              </a:rPr>
              <a:t>1</a:t>
            </a:r>
            <a:r>
              <a:rPr lang="en-US" altLang="ko-KR" sz="2000" dirty="0" smtClean="0">
                <a:solidFill>
                  <a:srgbClr val="002060"/>
                </a:solidFill>
                <a:ea typeface="Gulim" pitchFamily="34" charset="-127"/>
              </a:rPr>
              <a:t>(</a:t>
            </a:r>
            <a:r>
              <a:rPr lang="en-US" altLang="ko-KR" sz="2000" dirty="0" err="1" smtClean="0">
                <a:solidFill>
                  <a:srgbClr val="002060"/>
                </a:solidFill>
                <a:ea typeface="Gulim" pitchFamily="34" charset="-127"/>
              </a:rPr>
              <a:t>a,b</a:t>
            </a:r>
            <a:r>
              <a:rPr lang="en-US" altLang="ko-KR" sz="2000" dirty="0" smtClean="0">
                <a:solidFill>
                  <a:srgbClr val="002060"/>
                </a:solidFill>
                <a:ea typeface="Gulim" pitchFamily="34" charset="-127"/>
              </a:rPr>
              <a:t>)=e</a:t>
            </a:r>
            <a:r>
              <a:rPr lang="en-US" altLang="ko-KR" sz="2000" baseline="-25000" dirty="0" smtClean="0">
                <a:solidFill>
                  <a:srgbClr val="002060"/>
                </a:solidFill>
                <a:ea typeface="Gulim" pitchFamily="34" charset="-127"/>
              </a:rPr>
              <a:t>2</a:t>
            </a:r>
            <a:r>
              <a:rPr lang="en-US" altLang="ko-KR" sz="2000" dirty="0" smtClean="0">
                <a:solidFill>
                  <a:srgbClr val="002060"/>
                </a:solidFill>
                <a:ea typeface="Gulim" pitchFamily="34" charset="-127"/>
              </a:rPr>
              <a:t>(</a:t>
            </a:r>
            <a:r>
              <a:rPr lang="en-US" altLang="ko-KR" sz="2000" dirty="0" err="1" smtClean="0">
                <a:solidFill>
                  <a:srgbClr val="002060"/>
                </a:solidFill>
                <a:ea typeface="Gulim" pitchFamily="34" charset="-127"/>
              </a:rPr>
              <a:t>a,b</a:t>
            </a:r>
            <a:r>
              <a:rPr lang="en-US" altLang="ko-KR" sz="2000" dirty="0" smtClean="0">
                <a:solidFill>
                  <a:srgbClr val="002060"/>
                </a:solidFill>
                <a:ea typeface="Gulim" pitchFamily="34" charset="-127"/>
              </a:rPr>
              <a:t>) on all concrete values (x=</a:t>
            </a:r>
            <a:r>
              <a:rPr lang="en-US" altLang="ko-KR" sz="2000" dirty="0" err="1" smtClean="0">
                <a:solidFill>
                  <a:srgbClr val="002060"/>
                </a:solidFill>
                <a:ea typeface="Gulim" pitchFamily="34" charset="-127"/>
              </a:rPr>
              <a:t>a,y</a:t>
            </a:r>
            <a:r>
              <a:rPr lang="en-US" altLang="ko-KR" sz="2000" dirty="0" smtClean="0">
                <a:solidFill>
                  <a:srgbClr val="002060"/>
                </a:solidFill>
                <a:ea typeface="Gulim" pitchFamily="34" charset="-127"/>
              </a:rPr>
              <a:t>=b) in Examples</a:t>
            </a:r>
          </a:p>
          <a:p>
            <a:pPr marL="0" indent="0">
              <a:lnSpc>
                <a:spcPct val="80000"/>
              </a:lnSpc>
              <a:spcBef>
                <a:spcPct val="35000"/>
              </a:spcBef>
              <a:buClr>
                <a:srgbClr val="006600"/>
              </a:buClr>
              <a:buNone/>
            </a:pPr>
            <a:r>
              <a:rPr lang="en-US" altLang="ko-KR" sz="2000" dirty="0">
                <a:solidFill>
                  <a:srgbClr val="002060"/>
                </a:solidFill>
                <a:ea typeface="Gulim" pitchFamily="34" charset="-127"/>
              </a:rPr>
              <a:t>	</a:t>
            </a:r>
            <a:r>
              <a:rPr lang="en-US" altLang="ko-KR" sz="2000" dirty="0" smtClean="0">
                <a:solidFill>
                  <a:srgbClr val="002060"/>
                </a:solidFill>
                <a:ea typeface="Gulim" pitchFamily="34" charset="-127"/>
              </a:rPr>
              <a:t>Only one representative among equivalent </a:t>
            </a:r>
            <a:r>
              <a:rPr lang="en-US" altLang="ko-KR" sz="2000" dirty="0" err="1" smtClean="0">
                <a:solidFill>
                  <a:srgbClr val="002060"/>
                </a:solidFill>
                <a:ea typeface="Gulim" pitchFamily="34" charset="-127"/>
              </a:rPr>
              <a:t>subexpressions</a:t>
            </a:r>
            <a:r>
              <a:rPr lang="en-US" altLang="ko-KR" sz="2000" dirty="0" smtClean="0">
                <a:solidFill>
                  <a:srgbClr val="002060"/>
                </a:solidFill>
                <a:ea typeface="Gulim" pitchFamily="34" charset="-127"/>
              </a:rPr>
              <a:t> needs</a:t>
            </a:r>
          </a:p>
          <a:p>
            <a:pPr marL="0" indent="0">
              <a:lnSpc>
                <a:spcPct val="80000"/>
              </a:lnSpc>
              <a:spcBef>
                <a:spcPct val="35000"/>
              </a:spcBef>
              <a:buClr>
                <a:srgbClr val="006600"/>
              </a:buClr>
              <a:buNone/>
            </a:pPr>
            <a:r>
              <a:rPr lang="en-US" altLang="ko-KR" sz="2000" dirty="0">
                <a:solidFill>
                  <a:srgbClr val="002060"/>
                </a:solidFill>
                <a:ea typeface="Gulim" pitchFamily="34" charset="-127"/>
              </a:rPr>
              <a:t>	</a:t>
            </a:r>
            <a:r>
              <a:rPr lang="en-US" altLang="ko-KR" sz="2000" dirty="0" smtClean="0">
                <a:solidFill>
                  <a:srgbClr val="002060"/>
                </a:solidFill>
                <a:ea typeface="Gulim" pitchFamily="34" charset="-127"/>
              </a:rPr>
              <a:t>    to be considered for building larger expressions</a:t>
            </a:r>
          </a:p>
          <a:p>
            <a:pPr>
              <a:lnSpc>
                <a:spcPct val="80000"/>
              </a:lnSpc>
              <a:spcBef>
                <a:spcPct val="35000"/>
              </a:spcBef>
              <a:buClr>
                <a:srgbClr val="006600"/>
              </a:buClr>
              <a:buFont typeface="Wingdings" pitchFamily="2" charset="2"/>
              <a:buChar char="q"/>
            </a:pPr>
            <a:endParaRPr lang="en-US" altLang="ko-KR" sz="2000" dirty="0" smtClean="0">
              <a:solidFill>
                <a:srgbClr val="006600"/>
              </a:solidFill>
              <a:ea typeface="Gulim" pitchFamily="34" charset="-127"/>
            </a:endParaRPr>
          </a:p>
          <a:p>
            <a:pPr>
              <a:lnSpc>
                <a:spcPct val="80000"/>
              </a:lnSpc>
              <a:spcBef>
                <a:spcPct val="35000"/>
              </a:spcBef>
              <a:buClr>
                <a:srgbClr val="006600"/>
              </a:buClr>
              <a:buFont typeface="Wingdings" pitchFamily="2" charset="2"/>
              <a:buChar char="q"/>
            </a:pPr>
            <a:r>
              <a:rPr lang="en-US" altLang="ko-KR" sz="2000" dirty="0" smtClean="0">
                <a:solidFill>
                  <a:srgbClr val="006600"/>
                </a:solidFill>
                <a:ea typeface="Gulim" pitchFamily="34" charset="-127"/>
              </a:rPr>
              <a:t>Fast and robust for learning expressions with ~ 15 nodes</a:t>
            </a:r>
          </a:p>
        </p:txBody>
      </p:sp>
      <p:sp>
        <p:nvSpPr>
          <p:cNvPr id="4" name="Slide Number Placeholder 17"/>
          <p:cNvSpPr>
            <a:spLocks noGrp="1"/>
          </p:cNvSpPr>
          <p:nvPr>
            <p:ph type="sldNum" sz="quarter" idx="12"/>
          </p:nvPr>
        </p:nvSpPr>
        <p:spPr>
          <a:xfrm>
            <a:off x="7239000" y="6400800"/>
            <a:ext cx="1905000" cy="457200"/>
          </a:xfrm>
        </p:spPr>
        <p:txBody>
          <a:bodyPr/>
          <a:lstStyle/>
          <a:p>
            <a:pPr>
              <a:defRPr/>
            </a:pPr>
            <a:fld id="{0529A9EF-C723-4E6D-B148-3F65053D62C2}" type="slidenum">
              <a:rPr lang="en-US" b="1" smtClean="0"/>
              <a:pPr>
                <a:defRPr/>
              </a:pPr>
              <a:t>36</a:t>
            </a:fld>
            <a:endParaRPr lang="en-US" b="1" dirty="0"/>
          </a:p>
        </p:txBody>
      </p:sp>
    </p:spTree>
    <p:extLst>
      <p:ext uri="{BB962C8B-B14F-4D97-AF65-F5344CB8AC3E}">
        <p14:creationId xmlns:p14="http://schemas.microsoft.com/office/powerpoint/2010/main" xmlns="" val="11804981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072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0723">
                                            <p:txEl>
                                              <p:pRg st="4" end="4"/>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0723">
                                            <p:txEl>
                                              <p:pRg st="5" end="5"/>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0723">
                                            <p:txEl>
                                              <p:pRg st="6" end="6"/>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0723">
                                            <p:txEl>
                                              <p:pRg st="7" end="7"/>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0723">
                                            <p:txEl>
                                              <p:pRg st="8" end="8"/>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072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609600" y="228600"/>
            <a:ext cx="7834313" cy="609600"/>
          </a:xfrm>
        </p:spPr>
        <p:txBody>
          <a:bodyPr/>
          <a:lstStyle/>
          <a:p>
            <a:r>
              <a:rPr lang="en-US" sz="2800" dirty="0" smtClean="0">
                <a:solidFill>
                  <a:srgbClr val="C00000"/>
                </a:solidFill>
              </a:rPr>
              <a:t>Symbolic Learning</a:t>
            </a:r>
          </a:p>
        </p:txBody>
      </p:sp>
      <p:sp>
        <p:nvSpPr>
          <p:cNvPr id="30723" name="Rectangle 3"/>
          <p:cNvSpPr>
            <a:spLocks noGrp="1" noChangeArrowheads="1"/>
          </p:cNvSpPr>
          <p:nvPr>
            <p:ph type="body" idx="1"/>
          </p:nvPr>
        </p:nvSpPr>
        <p:spPr>
          <a:xfrm>
            <a:off x="91808" y="1143000"/>
            <a:ext cx="9144000" cy="484304"/>
          </a:xfrm>
        </p:spPr>
        <p:txBody>
          <a:bodyPr/>
          <a:lstStyle/>
          <a:p>
            <a:pPr>
              <a:lnSpc>
                <a:spcPct val="80000"/>
              </a:lnSpc>
              <a:spcBef>
                <a:spcPct val="35000"/>
              </a:spcBef>
              <a:buClr>
                <a:srgbClr val="006600"/>
              </a:buClr>
              <a:buFont typeface="Wingdings" pitchFamily="2" charset="2"/>
              <a:buChar char="q"/>
            </a:pPr>
            <a:r>
              <a:rPr lang="en-US" altLang="ko-KR" sz="2000" dirty="0" smtClean="0">
                <a:solidFill>
                  <a:srgbClr val="006600"/>
                </a:solidFill>
                <a:ea typeface="Gulim" pitchFamily="34" charset="-127"/>
              </a:rPr>
              <a:t>Use a constraint solver for both the synthesis and verification step.</a:t>
            </a:r>
          </a:p>
          <a:p>
            <a:pPr>
              <a:lnSpc>
                <a:spcPct val="80000"/>
              </a:lnSpc>
              <a:spcBef>
                <a:spcPct val="35000"/>
              </a:spcBef>
              <a:buClr>
                <a:srgbClr val="006600"/>
              </a:buClr>
              <a:buFont typeface="Wingdings" pitchFamily="2" charset="2"/>
              <a:buChar char="q"/>
            </a:pPr>
            <a:endParaRPr lang="en-US" altLang="ko-KR" sz="2400" dirty="0" smtClean="0">
              <a:ea typeface="Gulim" pitchFamily="34" charset="-127"/>
            </a:endParaRPr>
          </a:p>
        </p:txBody>
      </p:sp>
      <p:sp>
        <p:nvSpPr>
          <p:cNvPr id="4" name="Slide Number Placeholder 17"/>
          <p:cNvSpPr>
            <a:spLocks noGrp="1"/>
          </p:cNvSpPr>
          <p:nvPr>
            <p:ph type="sldNum" sz="quarter" idx="12"/>
          </p:nvPr>
        </p:nvSpPr>
        <p:spPr>
          <a:xfrm>
            <a:off x="7239000" y="6400800"/>
            <a:ext cx="1905000" cy="457200"/>
          </a:xfrm>
        </p:spPr>
        <p:txBody>
          <a:bodyPr/>
          <a:lstStyle/>
          <a:p>
            <a:pPr>
              <a:defRPr/>
            </a:pPr>
            <a:fld id="{0529A9EF-C723-4E6D-B148-3F65053D62C2}" type="slidenum">
              <a:rPr lang="en-US" b="1" smtClean="0"/>
              <a:pPr>
                <a:defRPr/>
              </a:pPr>
              <a:t>37</a:t>
            </a:fld>
            <a:endParaRPr lang="en-US" b="1" dirty="0"/>
          </a:p>
        </p:txBody>
      </p:sp>
      <p:sp>
        <p:nvSpPr>
          <p:cNvPr id="36" name="Rectangle 3"/>
          <p:cNvSpPr txBox="1">
            <a:spLocks noChangeArrowheads="1"/>
          </p:cNvSpPr>
          <p:nvPr/>
        </p:nvSpPr>
        <p:spPr bwMode="auto">
          <a:xfrm>
            <a:off x="91808" y="1812667"/>
            <a:ext cx="8796740" cy="62126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a:lstStyle>
          <a:p>
            <a:pPr>
              <a:lnSpc>
                <a:spcPct val="80000"/>
              </a:lnSpc>
              <a:spcBef>
                <a:spcPct val="35000"/>
              </a:spcBef>
              <a:buClr>
                <a:srgbClr val="006600"/>
              </a:buClr>
              <a:buFont typeface="Wingdings" pitchFamily="2" charset="2"/>
              <a:buChar char="q"/>
            </a:pPr>
            <a:r>
              <a:rPr lang="en-US" altLang="ko-KR" sz="2000" b="0" kern="0" dirty="0" smtClean="0">
                <a:solidFill>
                  <a:srgbClr val="006600"/>
                </a:solidFill>
                <a:ea typeface="Gulim" pitchFamily="34" charset="-127"/>
              </a:rPr>
              <a:t>Each production in the grammar is thought of as a component.</a:t>
            </a:r>
          </a:p>
          <a:p>
            <a:pPr marL="457200" lvl="1" indent="0">
              <a:lnSpc>
                <a:spcPct val="80000"/>
              </a:lnSpc>
              <a:spcBef>
                <a:spcPct val="35000"/>
              </a:spcBef>
              <a:buClr>
                <a:srgbClr val="006600"/>
              </a:buClr>
              <a:buNone/>
            </a:pPr>
            <a:r>
              <a:rPr lang="en-US" altLang="ko-KR" sz="1600" b="0" kern="0" dirty="0" smtClean="0">
                <a:solidFill>
                  <a:srgbClr val="006600"/>
                </a:solidFill>
                <a:ea typeface="Gulim" pitchFamily="34" charset="-127"/>
              </a:rPr>
              <a:t>	Input and Output ports of every component are typed.</a:t>
            </a:r>
          </a:p>
        </p:txBody>
      </p:sp>
      <p:sp>
        <p:nvSpPr>
          <p:cNvPr id="40" name="Rectangle 3"/>
          <p:cNvSpPr txBox="1">
            <a:spLocks noChangeArrowheads="1"/>
          </p:cNvSpPr>
          <p:nvPr/>
        </p:nvSpPr>
        <p:spPr bwMode="auto">
          <a:xfrm>
            <a:off x="155425" y="5796623"/>
            <a:ext cx="8796740" cy="62126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a:lstStyle>
          <a:p>
            <a:pPr>
              <a:lnSpc>
                <a:spcPct val="80000"/>
              </a:lnSpc>
              <a:spcBef>
                <a:spcPct val="35000"/>
              </a:spcBef>
              <a:buClr>
                <a:srgbClr val="006600"/>
              </a:buClr>
              <a:buFont typeface="Wingdings" pitchFamily="2" charset="2"/>
              <a:buChar char="q"/>
            </a:pPr>
            <a:r>
              <a:rPr lang="en-US" altLang="ko-KR" sz="2000" b="0" kern="0" dirty="0" smtClean="0">
                <a:solidFill>
                  <a:srgbClr val="006600"/>
                </a:solidFill>
                <a:ea typeface="Gulim" pitchFamily="34" charset="-127"/>
              </a:rPr>
              <a:t>A well-typed loop-free program comprising these component corresponds to an expression DAG from the grammar.</a:t>
            </a:r>
          </a:p>
        </p:txBody>
      </p:sp>
      <p:grpSp>
        <p:nvGrpSpPr>
          <p:cNvPr id="71" name="Group 70"/>
          <p:cNvGrpSpPr/>
          <p:nvPr/>
        </p:nvGrpSpPr>
        <p:grpSpPr>
          <a:xfrm>
            <a:off x="5514174" y="2698561"/>
            <a:ext cx="1979887" cy="1533389"/>
            <a:chOff x="4254448" y="3051978"/>
            <a:chExt cx="1979887" cy="1533389"/>
          </a:xfrm>
        </p:grpSpPr>
        <p:sp>
          <p:nvSpPr>
            <p:cNvPr id="34" name="Oval 33"/>
            <p:cNvSpPr/>
            <p:nvPr/>
          </p:nvSpPr>
          <p:spPr bwMode="auto">
            <a:xfrm>
              <a:off x="4922287" y="3461881"/>
              <a:ext cx="600880" cy="381000"/>
            </a:xfrm>
            <a:prstGeom prst="ellipse">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b="0" dirty="0" smtClean="0">
                  <a:solidFill>
                    <a:srgbClr val="002060"/>
                  </a:solidFill>
                </a:rPr>
                <a:t>ITE</a:t>
              </a:r>
              <a:endParaRPr kumimoji="0" lang="en-US" sz="1800" b="0" i="0" u="none" strike="noStrike" cap="none" normalizeH="0" baseline="0" dirty="0" smtClean="0">
                <a:ln>
                  <a:noFill/>
                </a:ln>
                <a:solidFill>
                  <a:srgbClr val="002060"/>
                </a:solidFill>
                <a:effectLst/>
              </a:endParaRPr>
            </a:p>
          </p:txBody>
        </p:sp>
        <p:cxnSp>
          <p:nvCxnSpPr>
            <p:cNvPr id="51" name="Straight Arrow Connector 50"/>
            <p:cNvCxnSpPr>
              <a:endCxn id="34" idx="3"/>
            </p:cNvCxnSpPr>
            <p:nvPr/>
          </p:nvCxnSpPr>
          <p:spPr bwMode="auto">
            <a:xfrm flipV="1">
              <a:off x="4724400" y="3787085"/>
              <a:ext cx="285884" cy="403915"/>
            </a:xfrm>
            <a:prstGeom prst="straightConnector1">
              <a:avLst/>
            </a:prstGeom>
            <a:solidFill>
              <a:srgbClr val="333399"/>
            </a:solidFill>
            <a:ln w="9525" cap="flat" cmpd="sng" algn="ctr">
              <a:solidFill>
                <a:schemeClr val="tx1"/>
              </a:solidFill>
              <a:prstDash val="solid"/>
              <a:round/>
              <a:headEnd type="none" w="med" len="med"/>
              <a:tailEnd type="triangle"/>
            </a:ln>
            <a:effectLst/>
          </p:spPr>
        </p:cxnSp>
        <p:cxnSp>
          <p:nvCxnSpPr>
            <p:cNvPr id="54" name="Straight Arrow Connector 53"/>
            <p:cNvCxnSpPr>
              <a:endCxn id="34" idx="5"/>
            </p:cNvCxnSpPr>
            <p:nvPr/>
          </p:nvCxnSpPr>
          <p:spPr bwMode="auto">
            <a:xfrm flipH="1" flipV="1">
              <a:off x="5435170" y="3787085"/>
              <a:ext cx="303689" cy="444221"/>
            </a:xfrm>
            <a:prstGeom prst="straightConnector1">
              <a:avLst/>
            </a:prstGeom>
            <a:solidFill>
              <a:srgbClr val="333399"/>
            </a:solidFill>
            <a:ln w="9525" cap="flat" cmpd="sng" algn="ctr">
              <a:solidFill>
                <a:schemeClr val="tx1"/>
              </a:solidFill>
              <a:prstDash val="solid"/>
              <a:round/>
              <a:headEnd type="none" w="med" len="med"/>
              <a:tailEnd type="triangle"/>
            </a:ln>
            <a:effectLst/>
          </p:spPr>
        </p:cxnSp>
        <p:cxnSp>
          <p:nvCxnSpPr>
            <p:cNvPr id="58" name="Straight Arrow Connector 57"/>
            <p:cNvCxnSpPr>
              <a:stCxn id="34" idx="0"/>
            </p:cNvCxnSpPr>
            <p:nvPr/>
          </p:nvCxnSpPr>
          <p:spPr bwMode="auto">
            <a:xfrm flipV="1">
              <a:off x="5222727" y="3099430"/>
              <a:ext cx="0" cy="362451"/>
            </a:xfrm>
            <a:prstGeom prst="straightConnector1">
              <a:avLst/>
            </a:prstGeom>
            <a:solidFill>
              <a:srgbClr val="333399"/>
            </a:solidFill>
            <a:ln w="9525" cap="flat" cmpd="sng" algn="ctr">
              <a:solidFill>
                <a:schemeClr val="tx1"/>
              </a:solidFill>
              <a:prstDash val="solid"/>
              <a:round/>
              <a:headEnd type="none" w="med" len="med"/>
              <a:tailEnd type="triangle"/>
            </a:ln>
            <a:effectLst/>
          </p:spPr>
        </p:cxnSp>
        <p:sp>
          <p:nvSpPr>
            <p:cNvPr id="61" name="TextBox 60"/>
            <p:cNvSpPr txBox="1"/>
            <p:nvPr/>
          </p:nvSpPr>
          <p:spPr>
            <a:xfrm>
              <a:off x="5241120" y="3051978"/>
              <a:ext cx="630301" cy="307777"/>
            </a:xfrm>
            <a:prstGeom prst="rect">
              <a:avLst/>
            </a:prstGeom>
            <a:noFill/>
          </p:spPr>
          <p:txBody>
            <a:bodyPr wrap="none" rtlCol="0">
              <a:spAutoFit/>
            </a:bodyPr>
            <a:lstStyle/>
            <a:p>
              <a:r>
                <a:rPr lang="en-US" sz="1400" b="0" dirty="0" smtClean="0">
                  <a:solidFill>
                    <a:srgbClr val="002060"/>
                  </a:solidFill>
                </a:rPr>
                <a:t>Term</a:t>
              </a:r>
              <a:endParaRPr lang="en-US" sz="1800" b="0" dirty="0">
                <a:solidFill>
                  <a:srgbClr val="002060"/>
                </a:solidFill>
              </a:endParaRPr>
            </a:p>
          </p:txBody>
        </p:sp>
        <p:sp>
          <p:nvSpPr>
            <p:cNvPr id="62" name="TextBox 61"/>
            <p:cNvSpPr txBox="1"/>
            <p:nvPr/>
          </p:nvSpPr>
          <p:spPr>
            <a:xfrm>
              <a:off x="5604034" y="3926517"/>
              <a:ext cx="630301" cy="307777"/>
            </a:xfrm>
            <a:prstGeom prst="rect">
              <a:avLst/>
            </a:prstGeom>
            <a:noFill/>
          </p:spPr>
          <p:txBody>
            <a:bodyPr wrap="none" rtlCol="0">
              <a:spAutoFit/>
            </a:bodyPr>
            <a:lstStyle/>
            <a:p>
              <a:r>
                <a:rPr lang="en-US" sz="1400" b="0" dirty="0" smtClean="0">
                  <a:solidFill>
                    <a:srgbClr val="002060"/>
                  </a:solidFill>
                </a:rPr>
                <a:t>Term</a:t>
              </a:r>
              <a:endParaRPr lang="en-US" sz="1800" b="0" dirty="0">
                <a:solidFill>
                  <a:srgbClr val="002060"/>
                </a:solidFill>
              </a:endParaRPr>
            </a:p>
          </p:txBody>
        </p:sp>
        <p:cxnSp>
          <p:nvCxnSpPr>
            <p:cNvPr id="63" name="Straight Arrow Connector 62"/>
            <p:cNvCxnSpPr>
              <a:endCxn id="34" idx="4"/>
            </p:cNvCxnSpPr>
            <p:nvPr/>
          </p:nvCxnSpPr>
          <p:spPr bwMode="auto">
            <a:xfrm flipH="1" flipV="1">
              <a:off x="5222727" y="3842881"/>
              <a:ext cx="18393" cy="450678"/>
            </a:xfrm>
            <a:prstGeom prst="straightConnector1">
              <a:avLst/>
            </a:prstGeom>
            <a:solidFill>
              <a:srgbClr val="333399"/>
            </a:solidFill>
            <a:ln w="9525" cap="flat" cmpd="sng" algn="ctr">
              <a:solidFill>
                <a:schemeClr val="tx1"/>
              </a:solidFill>
              <a:prstDash val="solid"/>
              <a:round/>
              <a:headEnd type="none" w="med" len="med"/>
              <a:tailEnd type="triangle"/>
            </a:ln>
            <a:effectLst/>
          </p:spPr>
        </p:cxnSp>
        <p:sp>
          <p:nvSpPr>
            <p:cNvPr id="66" name="TextBox 65"/>
            <p:cNvSpPr txBox="1"/>
            <p:nvPr/>
          </p:nvSpPr>
          <p:spPr>
            <a:xfrm>
              <a:off x="4943128" y="4277590"/>
              <a:ext cx="630301" cy="307777"/>
            </a:xfrm>
            <a:prstGeom prst="rect">
              <a:avLst/>
            </a:prstGeom>
            <a:noFill/>
          </p:spPr>
          <p:txBody>
            <a:bodyPr wrap="none" rtlCol="0">
              <a:spAutoFit/>
            </a:bodyPr>
            <a:lstStyle/>
            <a:p>
              <a:r>
                <a:rPr lang="en-US" sz="1400" b="0" dirty="0" smtClean="0">
                  <a:solidFill>
                    <a:srgbClr val="002060"/>
                  </a:solidFill>
                </a:rPr>
                <a:t>Term</a:t>
              </a:r>
              <a:endParaRPr lang="en-US" sz="1800" b="0" dirty="0">
                <a:solidFill>
                  <a:srgbClr val="002060"/>
                </a:solidFill>
              </a:endParaRPr>
            </a:p>
          </p:txBody>
        </p:sp>
        <p:sp>
          <p:nvSpPr>
            <p:cNvPr id="67" name="TextBox 66"/>
            <p:cNvSpPr txBox="1"/>
            <p:nvPr/>
          </p:nvSpPr>
          <p:spPr>
            <a:xfrm>
              <a:off x="4254448" y="3926518"/>
              <a:ext cx="587020" cy="307777"/>
            </a:xfrm>
            <a:prstGeom prst="rect">
              <a:avLst/>
            </a:prstGeom>
            <a:noFill/>
          </p:spPr>
          <p:txBody>
            <a:bodyPr wrap="none" rtlCol="0">
              <a:spAutoFit/>
            </a:bodyPr>
            <a:lstStyle/>
            <a:p>
              <a:r>
                <a:rPr lang="en-US" sz="1400" b="0" dirty="0" smtClean="0">
                  <a:solidFill>
                    <a:srgbClr val="002060"/>
                  </a:solidFill>
                </a:rPr>
                <a:t>Cond</a:t>
              </a:r>
              <a:endParaRPr lang="en-US" sz="1800" b="0" dirty="0">
                <a:solidFill>
                  <a:srgbClr val="002060"/>
                </a:solidFill>
              </a:endParaRPr>
            </a:p>
          </p:txBody>
        </p:sp>
      </p:grpSp>
      <p:grpSp>
        <p:nvGrpSpPr>
          <p:cNvPr id="77" name="Group 76"/>
          <p:cNvGrpSpPr/>
          <p:nvPr/>
        </p:nvGrpSpPr>
        <p:grpSpPr>
          <a:xfrm>
            <a:off x="1256717" y="2873241"/>
            <a:ext cx="1630623" cy="1432265"/>
            <a:chOff x="2662194" y="3060448"/>
            <a:chExt cx="1630623" cy="1432265"/>
          </a:xfrm>
        </p:grpSpPr>
        <p:sp>
          <p:nvSpPr>
            <p:cNvPr id="25" name="Oval 24"/>
            <p:cNvSpPr/>
            <p:nvPr/>
          </p:nvSpPr>
          <p:spPr bwMode="auto">
            <a:xfrm>
              <a:off x="3178356" y="3470888"/>
              <a:ext cx="457200" cy="381000"/>
            </a:xfrm>
            <a:prstGeom prst="ellipse">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000" b="0" dirty="0" smtClean="0">
                  <a:solidFill>
                    <a:srgbClr val="002060"/>
                  </a:solidFill>
                </a:rPr>
                <a:t>&gt;=</a:t>
              </a:r>
              <a:endParaRPr kumimoji="0" lang="en-US" sz="2000" b="0" i="0" u="none" strike="noStrike" cap="none" normalizeH="0" baseline="0" dirty="0" smtClean="0">
                <a:ln>
                  <a:noFill/>
                </a:ln>
                <a:solidFill>
                  <a:srgbClr val="002060"/>
                </a:solidFill>
                <a:effectLst/>
                <a:latin typeface="Comic Sans MS" pitchFamily="66" charset="0"/>
              </a:endParaRPr>
            </a:p>
          </p:txBody>
        </p:sp>
        <p:cxnSp>
          <p:nvCxnSpPr>
            <p:cNvPr id="68" name="Straight Arrow Connector 67"/>
            <p:cNvCxnSpPr>
              <a:endCxn id="25" idx="5"/>
            </p:cNvCxnSpPr>
            <p:nvPr/>
          </p:nvCxnSpPr>
          <p:spPr bwMode="auto">
            <a:xfrm flipH="1" flipV="1">
              <a:off x="3568601" y="3796092"/>
              <a:ext cx="315826" cy="435215"/>
            </a:xfrm>
            <a:prstGeom prst="straightConnector1">
              <a:avLst/>
            </a:prstGeom>
            <a:solidFill>
              <a:srgbClr val="333399"/>
            </a:solidFill>
            <a:ln w="9525" cap="flat" cmpd="sng" algn="ctr">
              <a:solidFill>
                <a:schemeClr val="tx1"/>
              </a:solidFill>
              <a:prstDash val="solid"/>
              <a:round/>
              <a:headEnd type="none" w="med" len="med"/>
              <a:tailEnd type="triangle"/>
            </a:ln>
            <a:effectLst/>
          </p:spPr>
        </p:cxnSp>
        <p:cxnSp>
          <p:nvCxnSpPr>
            <p:cNvPr id="70" name="Straight Arrow Connector 69"/>
            <p:cNvCxnSpPr>
              <a:endCxn id="25" idx="3"/>
            </p:cNvCxnSpPr>
            <p:nvPr/>
          </p:nvCxnSpPr>
          <p:spPr bwMode="auto">
            <a:xfrm flipV="1">
              <a:off x="2962664" y="3796092"/>
              <a:ext cx="282647" cy="435214"/>
            </a:xfrm>
            <a:prstGeom prst="straightConnector1">
              <a:avLst/>
            </a:prstGeom>
            <a:solidFill>
              <a:srgbClr val="333399"/>
            </a:solidFill>
            <a:ln w="9525" cap="flat" cmpd="sng" algn="ctr">
              <a:solidFill>
                <a:schemeClr val="tx1"/>
              </a:solidFill>
              <a:prstDash val="solid"/>
              <a:round/>
              <a:headEnd type="none" w="med" len="med"/>
              <a:tailEnd type="triangle"/>
            </a:ln>
            <a:effectLst/>
          </p:spPr>
        </p:cxnSp>
        <p:sp>
          <p:nvSpPr>
            <p:cNvPr id="73" name="TextBox 72"/>
            <p:cNvSpPr txBox="1"/>
            <p:nvPr/>
          </p:nvSpPr>
          <p:spPr>
            <a:xfrm>
              <a:off x="2662194" y="4148324"/>
              <a:ext cx="630301" cy="307777"/>
            </a:xfrm>
            <a:prstGeom prst="rect">
              <a:avLst/>
            </a:prstGeom>
            <a:noFill/>
          </p:spPr>
          <p:txBody>
            <a:bodyPr wrap="none" rtlCol="0">
              <a:spAutoFit/>
            </a:bodyPr>
            <a:lstStyle/>
            <a:p>
              <a:r>
                <a:rPr lang="en-US" sz="1400" b="0" dirty="0" smtClean="0">
                  <a:solidFill>
                    <a:srgbClr val="002060"/>
                  </a:solidFill>
                </a:rPr>
                <a:t>Term</a:t>
              </a:r>
              <a:endParaRPr lang="en-US" sz="1800" b="0" dirty="0">
                <a:solidFill>
                  <a:srgbClr val="002060"/>
                </a:solidFill>
              </a:endParaRPr>
            </a:p>
          </p:txBody>
        </p:sp>
        <p:sp>
          <p:nvSpPr>
            <p:cNvPr id="74" name="TextBox 73"/>
            <p:cNvSpPr txBox="1"/>
            <p:nvPr/>
          </p:nvSpPr>
          <p:spPr>
            <a:xfrm>
              <a:off x="3662516" y="4184936"/>
              <a:ext cx="630301" cy="307777"/>
            </a:xfrm>
            <a:prstGeom prst="rect">
              <a:avLst/>
            </a:prstGeom>
            <a:noFill/>
          </p:spPr>
          <p:txBody>
            <a:bodyPr wrap="none" rtlCol="0">
              <a:spAutoFit/>
            </a:bodyPr>
            <a:lstStyle/>
            <a:p>
              <a:r>
                <a:rPr lang="en-US" sz="1400" b="0" dirty="0" smtClean="0">
                  <a:solidFill>
                    <a:srgbClr val="002060"/>
                  </a:solidFill>
                </a:rPr>
                <a:t>Term</a:t>
              </a:r>
              <a:endParaRPr lang="en-US" sz="1800" b="0" dirty="0">
                <a:solidFill>
                  <a:srgbClr val="002060"/>
                </a:solidFill>
              </a:endParaRPr>
            </a:p>
          </p:txBody>
        </p:sp>
        <p:cxnSp>
          <p:nvCxnSpPr>
            <p:cNvPr id="76" name="Straight Arrow Connector 75"/>
            <p:cNvCxnSpPr>
              <a:stCxn id="25" idx="0"/>
            </p:cNvCxnSpPr>
            <p:nvPr/>
          </p:nvCxnSpPr>
          <p:spPr bwMode="auto">
            <a:xfrm flipV="1">
              <a:off x="3406956" y="3060448"/>
              <a:ext cx="0" cy="410440"/>
            </a:xfrm>
            <a:prstGeom prst="straightConnector1">
              <a:avLst/>
            </a:prstGeom>
            <a:solidFill>
              <a:srgbClr val="333399"/>
            </a:solidFill>
            <a:ln w="9525" cap="flat" cmpd="sng" algn="ctr">
              <a:solidFill>
                <a:schemeClr val="tx1"/>
              </a:solidFill>
              <a:prstDash val="solid"/>
              <a:round/>
              <a:headEnd type="none" w="med" len="med"/>
              <a:tailEnd type="triangle"/>
            </a:ln>
            <a:effectLst/>
          </p:spPr>
        </p:cxnSp>
        <p:sp>
          <p:nvSpPr>
            <p:cNvPr id="79" name="TextBox 78"/>
            <p:cNvSpPr txBox="1"/>
            <p:nvPr/>
          </p:nvSpPr>
          <p:spPr>
            <a:xfrm>
              <a:off x="3376716" y="3060448"/>
              <a:ext cx="587020" cy="307777"/>
            </a:xfrm>
            <a:prstGeom prst="rect">
              <a:avLst/>
            </a:prstGeom>
            <a:noFill/>
          </p:spPr>
          <p:txBody>
            <a:bodyPr wrap="none" rtlCol="0">
              <a:spAutoFit/>
            </a:bodyPr>
            <a:lstStyle/>
            <a:p>
              <a:r>
                <a:rPr lang="en-US" sz="1400" b="0" dirty="0" smtClean="0">
                  <a:solidFill>
                    <a:srgbClr val="002060"/>
                  </a:solidFill>
                </a:rPr>
                <a:t>Cond</a:t>
              </a:r>
              <a:endParaRPr lang="en-US" sz="1800" b="0" dirty="0">
                <a:solidFill>
                  <a:srgbClr val="002060"/>
                </a:solidFill>
              </a:endParaRPr>
            </a:p>
          </p:txBody>
        </p:sp>
      </p:grpSp>
      <p:grpSp>
        <p:nvGrpSpPr>
          <p:cNvPr id="81" name="Group 80"/>
          <p:cNvGrpSpPr/>
          <p:nvPr/>
        </p:nvGrpSpPr>
        <p:grpSpPr>
          <a:xfrm>
            <a:off x="3553473" y="2819400"/>
            <a:ext cx="1630623" cy="1432265"/>
            <a:chOff x="2662194" y="3060448"/>
            <a:chExt cx="1630623" cy="1432265"/>
          </a:xfrm>
        </p:grpSpPr>
        <p:sp>
          <p:nvSpPr>
            <p:cNvPr id="82" name="Oval 81"/>
            <p:cNvSpPr/>
            <p:nvPr/>
          </p:nvSpPr>
          <p:spPr bwMode="auto">
            <a:xfrm>
              <a:off x="3178356" y="3470888"/>
              <a:ext cx="457200" cy="381000"/>
            </a:xfrm>
            <a:prstGeom prst="ellipse">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000" b="0" dirty="0">
                  <a:solidFill>
                    <a:srgbClr val="002060"/>
                  </a:solidFill>
                </a:rPr>
                <a:t>+</a:t>
              </a:r>
              <a:endParaRPr kumimoji="0" lang="en-US" sz="2000" b="0" i="0" u="none" strike="noStrike" cap="none" normalizeH="0" baseline="0" dirty="0" smtClean="0">
                <a:ln>
                  <a:noFill/>
                </a:ln>
                <a:solidFill>
                  <a:srgbClr val="002060"/>
                </a:solidFill>
                <a:effectLst/>
                <a:latin typeface="Comic Sans MS" pitchFamily="66" charset="0"/>
              </a:endParaRPr>
            </a:p>
          </p:txBody>
        </p:sp>
        <p:cxnSp>
          <p:nvCxnSpPr>
            <p:cNvPr id="83" name="Straight Arrow Connector 82"/>
            <p:cNvCxnSpPr>
              <a:endCxn id="82" idx="5"/>
            </p:cNvCxnSpPr>
            <p:nvPr/>
          </p:nvCxnSpPr>
          <p:spPr bwMode="auto">
            <a:xfrm flipH="1" flipV="1">
              <a:off x="3568601" y="3796092"/>
              <a:ext cx="315826" cy="435215"/>
            </a:xfrm>
            <a:prstGeom prst="straightConnector1">
              <a:avLst/>
            </a:prstGeom>
            <a:solidFill>
              <a:srgbClr val="333399"/>
            </a:solidFill>
            <a:ln w="9525" cap="flat" cmpd="sng" algn="ctr">
              <a:solidFill>
                <a:schemeClr val="tx1"/>
              </a:solidFill>
              <a:prstDash val="solid"/>
              <a:round/>
              <a:headEnd type="none" w="med" len="med"/>
              <a:tailEnd type="triangle"/>
            </a:ln>
            <a:effectLst/>
          </p:spPr>
        </p:cxnSp>
        <p:cxnSp>
          <p:nvCxnSpPr>
            <p:cNvPr id="84" name="Straight Arrow Connector 83"/>
            <p:cNvCxnSpPr>
              <a:endCxn id="82" idx="3"/>
            </p:cNvCxnSpPr>
            <p:nvPr/>
          </p:nvCxnSpPr>
          <p:spPr bwMode="auto">
            <a:xfrm flipV="1">
              <a:off x="2962664" y="3796092"/>
              <a:ext cx="282647" cy="435214"/>
            </a:xfrm>
            <a:prstGeom prst="straightConnector1">
              <a:avLst/>
            </a:prstGeom>
            <a:solidFill>
              <a:srgbClr val="333399"/>
            </a:solidFill>
            <a:ln w="9525" cap="flat" cmpd="sng" algn="ctr">
              <a:solidFill>
                <a:schemeClr val="tx1"/>
              </a:solidFill>
              <a:prstDash val="solid"/>
              <a:round/>
              <a:headEnd type="none" w="med" len="med"/>
              <a:tailEnd type="triangle"/>
            </a:ln>
            <a:effectLst/>
          </p:spPr>
        </p:cxnSp>
        <p:sp>
          <p:nvSpPr>
            <p:cNvPr id="85" name="TextBox 84"/>
            <p:cNvSpPr txBox="1"/>
            <p:nvPr/>
          </p:nvSpPr>
          <p:spPr>
            <a:xfrm>
              <a:off x="2662194" y="4148324"/>
              <a:ext cx="630301" cy="307777"/>
            </a:xfrm>
            <a:prstGeom prst="rect">
              <a:avLst/>
            </a:prstGeom>
            <a:noFill/>
          </p:spPr>
          <p:txBody>
            <a:bodyPr wrap="none" rtlCol="0">
              <a:spAutoFit/>
            </a:bodyPr>
            <a:lstStyle/>
            <a:p>
              <a:r>
                <a:rPr lang="en-US" sz="1400" b="0" dirty="0" smtClean="0">
                  <a:solidFill>
                    <a:srgbClr val="002060"/>
                  </a:solidFill>
                </a:rPr>
                <a:t>Term</a:t>
              </a:r>
              <a:endParaRPr lang="en-US" sz="1800" b="0" dirty="0">
                <a:solidFill>
                  <a:srgbClr val="002060"/>
                </a:solidFill>
              </a:endParaRPr>
            </a:p>
          </p:txBody>
        </p:sp>
        <p:sp>
          <p:nvSpPr>
            <p:cNvPr id="86" name="TextBox 85"/>
            <p:cNvSpPr txBox="1"/>
            <p:nvPr/>
          </p:nvSpPr>
          <p:spPr>
            <a:xfrm>
              <a:off x="3662516" y="4184936"/>
              <a:ext cx="630301" cy="307777"/>
            </a:xfrm>
            <a:prstGeom prst="rect">
              <a:avLst/>
            </a:prstGeom>
            <a:noFill/>
          </p:spPr>
          <p:txBody>
            <a:bodyPr wrap="none" rtlCol="0">
              <a:spAutoFit/>
            </a:bodyPr>
            <a:lstStyle/>
            <a:p>
              <a:r>
                <a:rPr lang="en-US" sz="1400" b="0" dirty="0" smtClean="0">
                  <a:solidFill>
                    <a:srgbClr val="002060"/>
                  </a:solidFill>
                </a:rPr>
                <a:t>Term</a:t>
              </a:r>
              <a:endParaRPr lang="en-US" sz="1800" b="0" dirty="0">
                <a:solidFill>
                  <a:srgbClr val="002060"/>
                </a:solidFill>
              </a:endParaRPr>
            </a:p>
          </p:txBody>
        </p:sp>
        <p:cxnSp>
          <p:nvCxnSpPr>
            <p:cNvPr id="87" name="Straight Arrow Connector 86"/>
            <p:cNvCxnSpPr>
              <a:stCxn id="82" idx="0"/>
            </p:cNvCxnSpPr>
            <p:nvPr/>
          </p:nvCxnSpPr>
          <p:spPr bwMode="auto">
            <a:xfrm flipV="1">
              <a:off x="3406956" y="3060448"/>
              <a:ext cx="0" cy="410440"/>
            </a:xfrm>
            <a:prstGeom prst="straightConnector1">
              <a:avLst/>
            </a:prstGeom>
            <a:solidFill>
              <a:srgbClr val="333399"/>
            </a:solidFill>
            <a:ln w="9525" cap="flat" cmpd="sng" algn="ctr">
              <a:solidFill>
                <a:schemeClr val="tx1"/>
              </a:solidFill>
              <a:prstDash val="solid"/>
              <a:round/>
              <a:headEnd type="none" w="med" len="med"/>
              <a:tailEnd type="triangle"/>
            </a:ln>
            <a:effectLst/>
          </p:spPr>
        </p:cxnSp>
        <p:sp>
          <p:nvSpPr>
            <p:cNvPr id="88" name="TextBox 87"/>
            <p:cNvSpPr txBox="1"/>
            <p:nvPr/>
          </p:nvSpPr>
          <p:spPr>
            <a:xfrm>
              <a:off x="3376716" y="3060448"/>
              <a:ext cx="630301" cy="307777"/>
            </a:xfrm>
            <a:prstGeom prst="rect">
              <a:avLst/>
            </a:prstGeom>
            <a:noFill/>
          </p:spPr>
          <p:txBody>
            <a:bodyPr wrap="none" rtlCol="0">
              <a:spAutoFit/>
            </a:bodyPr>
            <a:lstStyle/>
            <a:p>
              <a:r>
                <a:rPr lang="en-US" sz="1400" b="0" dirty="0" smtClean="0">
                  <a:solidFill>
                    <a:srgbClr val="002060"/>
                  </a:solidFill>
                </a:rPr>
                <a:t>Term</a:t>
              </a:r>
              <a:endParaRPr lang="en-US" sz="1800" b="0" dirty="0">
                <a:solidFill>
                  <a:srgbClr val="002060"/>
                </a:solidFill>
              </a:endParaRPr>
            </a:p>
          </p:txBody>
        </p:sp>
      </p:grpSp>
      <p:grpSp>
        <p:nvGrpSpPr>
          <p:cNvPr id="95" name="Group 94"/>
          <p:cNvGrpSpPr/>
          <p:nvPr/>
        </p:nvGrpSpPr>
        <p:grpSpPr>
          <a:xfrm>
            <a:off x="1683040" y="4638320"/>
            <a:ext cx="796192" cy="795767"/>
            <a:chOff x="1445794" y="4317828"/>
            <a:chExt cx="796192" cy="795767"/>
          </a:xfrm>
        </p:grpSpPr>
        <p:sp>
          <p:nvSpPr>
            <p:cNvPr id="2" name="Oval 1"/>
            <p:cNvSpPr/>
            <p:nvPr/>
          </p:nvSpPr>
          <p:spPr bwMode="auto">
            <a:xfrm>
              <a:off x="1445794" y="4732595"/>
              <a:ext cx="457200" cy="381000"/>
            </a:xfrm>
            <a:prstGeom prst="ellipse">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rgbClr val="002060"/>
                  </a:solidFill>
                  <a:effectLst/>
                  <a:latin typeface="Comic Sans MS" pitchFamily="66" charset="0"/>
                </a:rPr>
                <a:t>x</a:t>
              </a:r>
            </a:p>
          </p:txBody>
        </p:sp>
        <p:cxnSp>
          <p:nvCxnSpPr>
            <p:cNvPr id="89" name="Straight Arrow Connector 88"/>
            <p:cNvCxnSpPr>
              <a:stCxn id="2" idx="0"/>
            </p:cNvCxnSpPr>
            <p:nvPr/>
          </p:nvCxnSpPr>
          <p:spPr bwMode="auto">
            <a:xfrm flipV="1">
              <a:off x="1674394" y="4317828"/>
              <a:ext cx="0" cy="414767"/>
            </a:xfrm>
            <a:prstGeom prst="straightConnector1">
              <a:avLst/>
            </a:prstGeom>
            <a:solidFill>
              <a:srgbClr val="333399"/>
            </a:solidFill>
            <a:ln w="9525" cap="flat" cmpd="sng" algn="ctr">
              <a:solidFill>
                <a:schemeClr val="tx1"/>
              </a:solidFill>
              <a:prstDash val="solid"/>
              <a:round/>
              <a:headEnd type="none" w="med" len="med"/>
              <a:tailEnd type="triangle"/>
            </a:ln>
            <a:effectLst/>
          </p:spPr>
        </p:cxnSp>
        <p:sp>
          <p:nvSpPr>
            <p:cNvPr id="98" name="TextBox 97"/>
            <p:cNvSpPr txBox="1"/>
            <p:nvPr/>
          </p:nvSpPr>
          <p:spPr>
            <a:xfrm>
              <a:off x="1611685" y="4378206"/>
              <a:ext cx="630301" cy="307777"/>
            </a:xfrm>
            <a:prstGeom prst="rect">
              <a:avLst/>
            </a:prstGeom>
            <a:noFill/>
          </p:spPr>
          <p:txBody>
            <a:bodyPr wrap="none" rtlCol="0">
              <a:spAutoFit/>
            </a:bodyPr>
            <a:lstStyle/>
            <a:p>
              <a:r>
                <a:rPr lang="en-US" sz="1400" b="0" dirty="0" smtClean="0">
                  <a:solidFill>
                    <a:srgbClr val="002060"/>
                  </a:solidFill>
                </a:rPr>
                <a:t>Term</a:t>
              </a:r>
              <a:endParaRPr lang="en-US" sz="1800" b="0" dirty="0">
                <a:solidFill>
                  <a:srgbClr val="002060"/>
                </a:solidFill>
              </a:endParaRPr>
            </a:p>
          </p:txBody>
        </p:sp>
      </p:grpSp>
      <p:grpSp>
        <p:nvGrpSpPr>
          <p:cNvPr id="97" name="Group 96"/>
          <p:cNvGrpSpPr/>
          <p:nvPr/>
        </p:nvGrpSpPr>
        <p:grpSpPr>
          <a:xfrm>
            <a:off x="3228229" y="4660713"/>
            <a:ext cx="806149" cy="784748"/>
            <a:chOff x="2520145" y="4328847"/>
            <a:chExt cx="806149" cy="784748"/>
          </a:xfrm>
        </p:grpSpPr>
        <p:sp>
          <p:nvSpPr>
            <p:cNvPr id="13" name="Oval 12"/>
            <p:cNvSpPr/>
            <p:nvPr/>
          </p:nvSpPr>
          <p:spPr bwMode="auto">
            <a:xfrm>
              <a:off x="2520145" y="4732595"/>
              <a:ext cx="457200" cy="381000"/>
            </a:xfrm>
            <a:prstGeom prst="ellipse">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000" b="0" dirty="0">
                  <a:solidFill>
                    <a:srgbClr val="002060"/>
                  </a:solidFill>
                </a:rPr>
                <a:t>y</a:t>
              </a:r>
              <a:endParaRPr kumimoji="0" lang="en-US" sz="2000" b="0" i="0" u="none" strike="noStrike" cap="none" normalizeH="0" baseline="0" dirty="0" smtClean="0">
                <a:ln>
                  <a:noFill/>
                </a:ln>
                <a:solidFill>
                  <a:srgbClr val="002060"/>
                </a:solidFill>
                <a:effectLst/>
                <a:latin typeface="Comic Sans MS" pitchFamily="66" charset="0"/>
              </a:endParaRPr>
            </a:p>
          </p:txBody>
        </p:sp>
        <p:cxnSp>
          <p:nvCxnSpPr>
            <p:cNvPr id="91" name="Straight Arrow Connector 90"/>
            <p:cNvCxnSpPr>
              <a:stCxn id="13" idx="0"/>
            </p:cNvCxnSpPr>
            <p:nvPr/>
          </p:nvCxnSpPr>
          <p:spPr bwMode="auto">
            <a:xfrm flipV="1">
              <a:off x="2748745" y="4328847"/>
              <a:ext cx="0" cy="403748"/>
            </a:xfrm>
            <a:prstGeom prst="straightConnector1">
              <a:avLst/>
            </a:prstGeom>
            <a:solidFill>
              <a:srgbClr val="333399"/>
            </a:solidFill>
            <a:ln w="9525" cap="flat" cmpd="sng" algn="ctr">
              <a:solidFill>
                <a:schemeClr val="tx1"/>
              </a:solidFill>
              <a:prstDash val="solid"/>
              <a:round/>
              <a:headEnd type="none" w="med" len="med"/>
              <a:tailEnd type="triangle"/>
            </a:ln>
            <a:effectLst/>
          </p:spPr>
        </p:cxnSp>
        <p:sp>
          <p:nvSpPr>
            <p:cNvPr id="99" name="TextBox 98"/>
            <p:cNvSpPr txBox="1"/>
            <p:nvPr/>
          </p:nvSpPr>
          <p:spPr>
            <a:xfrm>
              <a:off x="2695993" y="4420490"/>
              <a:ext cx="630301" cy="307777"/>
            </a:xfrm>
            <a:prstGeom prst="rect">
              <a:avLst/>
            </a:prstGeom>
            <a:noFill/>
          </p:spPr>
          <p:txBody>
            <a:bodyPr wrap="none" rtlCol="0">
              <a:spAutoFit/>
            </a:bodyPr>
            <a:lstStyle/>
            <a:p>
              <a:r>
                <a:rPr lang="en-US" sz="1400" b="0" dirty="0" smtClean="0">
                  <a:solidFill>
                    <a:srgbClr val="002060"/>
                  </a:solidFill>
                </a:rPr>
                <a:t>Term</a:t>
              </a:r>
              <a:endParaRPr lang="en-US" sz="1800" b="0" dirty="0">
                <a:solidFill>
                  <a:srgbClr val="002060"/>
                </a:solidFill>
              </a:endParaRPr>
            </a:p>
          </p:txBody>
        </p:sp>
      </p:grpSp>
      <p:grpSp>
        <p:nvGrpSpPr>
          <p:cNvPr id="102" name="Group 101"/>
          <p:cNvGrpSpPr/>
          <p:nvPr/>
        </p:nvGrpSpPr>
        <p:grpSpPr>
          <a:xfrm>
            <a:off x="4775706" y="4582363"/>
            <a:ext cx="797561" cy="811584"/>
            <a:chOff x="4032978" y="4297684"/>
            <a:chExt cx="797561" cy="811584"/>
          </a:xfrm>
        </p:grpSpPr>
        <p:sp>
          <p:nvSpPr>
            <p:cNvPr id="19" name="Oval 18"/>
            <p:cNvSpPr/>
            <p:nvPr/>
          </p:nvSpPr>
          <p:spPr bwMode="auto">
            <a:xfrm>
              <a:off x="4032978" y="4728268"/>
              <a:ext cx="457200" cy="381000"/>
            </a:xfrm>
            <a:prstGeom prst="ellipse">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000" b="0" dirty="0">
                  <a:solidFill>
                    <a:srgbClr val="002060"/>
                  </a:solidFill>
                </a:rPr>
                <a:t>0</a:t>
              </a:r>
              <a:endParaRPr kumimoji="0" lang="en-US" sz="2000" b="0" i="0" u="none" strike="noStrike" cap="none" normalizeH="0" baseline="0" dirty="0" smtClean="0">
                <a:ln>
                  <a:noFill/>
                </a:ln>
                <a:solidFill>
                  <a:srgbClr val="002060"/>
                </a:solidFill>
                <a:effectLst/>
                <a:latin typeface="Comic Sans MS" pitchFamily="66" charset="0"/>
              </a:endParaRPr>
            </a:p>
          </p:txBody>
        </p:sp>
        <p:cxnSp>
          <p:nvCxnSpPr>
            <p:cNvPr id="93" name="Straight Arrow Connector 92"/>
            <p:cNvCxnSpPr>
              <a:stCxn id="19" idx="0"/>
            </p:cNvCxnSpPr>
            <p:nvPr/>
          </p:nvCxnSpPr>
          <p:spPr bwMode="auto">
            <a:xfrm flipV="1">
              <a:off x="4261578" y="4297684"/>
              <a:ext cx="18699" cy="430584"/>
            </a:xfrm>
            <a:prstGeom prst="straightConnector1">
              <a:avLst/>
            </a:prstGeom>
            <a:solidFill>
              <a:srgbClr val="333399"/>
            </a:solidFill>
            <a:ln w="9525" cap="flat" cmpd="sng" algn="ctr">
              <a:solidFill>
                <a:schemeClr val="tx1"/>
              </a:solidFill>
              <a:prstDash val="solid"/>
              <a:round/>
              <a:headEnd type="none" w="med" len="med"/>
              <a:tailEnd type="triangle"/>
            </a:ln>
            <a:effectLst/>
          </p:spPr>
        </p:cxnSp>
        <p:sp>
          <p:nvSpPr>
            <p:cNvPr id="100" name="TextBox 99"/>
            <p:cNvSpPr txBox="1"/>
            <p:nvPr/>
          </p:nvSpPr>
          <p:spPr>
            <a:xfrm>
              <a:off x="4200238" y="4396331"/>
              <a:ext cx="630301" cy="307777"/>
            </a:xfrm>
            <a:prstGeom prst="rect">
              <a:avLst/>
            </a:prstGeom>
            <a:noFill/>
          </p:spPr>
          <p:txBody>
            <a:bodyPr wrap="none" rtlCol="0">
              <a:spAutoFit/>
            </a:bodyPr>
            <a:lstStyle/>
            <a:p>
              <a:r>
                <a:rPr lang="en-US" sz="1400" b="0" dirty="0" smtClean="0">
                  <a:solidFill>
                    <a:srgbClr val="002060"/>
                  </a:solidFill>
                </a:rPr>
                <a:t>Term</a:t>
              </a:r>
              <a:endParaRPr lang="en-US" sz="1800" b="0" dirty="0">
                <a:solidFill>
                  <a:srgbClr val="002060"/>
                </a:solidFill>
              </a:endParaRPr>
            </a:p>
          </p:txBody>
        </p:sp>
      </p:grpSp>
      <p:grpSp>
        <p:nvGrpSpPr>
          <p:cNvPr id="103" name="Group 102"/>
          <p:cNvGrpSpPr/>
          <p:nvPr/>
        </p:nvGrpSpPr>
        <p:grpSpPr>
          <a:xfrm>
            <a:off x="6110994" y="4620599"/>
            <a:ext cx="779704" cy="764379"/>
            <a:chOff x="5344101" y="4344889"/>
            <a:chExt cx="779704" cy="764379"/>
          </a:xfrm>
        </p:grpSpPr>
        <p:sp>
          <p:nvSpPr>
            <p:cNvPr id="22" name="Oval 21"/>
            <p:cNvSpPr/>
            <p:nvPr/>
          </p:nvSpPr>
          <p:spPr bwMode="auto">
            <a:xfrm>
              <a:off x="5344101" y="4728268"/>
              <a:ext cx="457200" cy="381000"/>
            </a:xfrm>
            <a:prstGeom prst="ellipse">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000" b="0" dirty="0">
                  <a:solidFill>
                    <a:srgbClr val="002060"/>
                  </a:solidFill>
                </a:rPr>
                <a:t>1</a:t>
              </a:r>
              <a:endParaRPr kumimoji="0" lang="en-US" sz="2000" b="0" i="0" u="none" strike="noStrike" cap="none" normalizeH="0" baseline="0" dirty="0" smtClean="0">
                <a:ln>
                  <a:noFill/>
                </a:ln>
                <a:solidFill>
                  <a:srgbClr val="002060"/>
                </a:solidFill>
                <a:effectLst/>
                <a:latin typeface="Comic Sans MS" pitchFamily="66" charset="0"/>
              </a:endParaRPr>
            </a:p>
          </p:txBody>
        </p:sp>
        <p:cxnSp>
          <p:nvCxnSpPr>
            <p:cNvPr id="96" name="Straight Arrow Connector 95"/>
            <p:cNvCxnSpPr>
              <a:stCxn id="22" idx="0"/>
            </p:cNvCxnSpPr>
            <p:nvPr/>
          </p:nvCxnSpPr>
          <p:spPr bwMode="auto">
            <a:xfrm flipV="1">
              <a:off x="5572701" y="4344889"/>
              <a:ext cx="0" cy="383379"/>
            </a:xfrm>
            <a:prstGeom prst="straightConnector1">
              <a:avLst/>
            </a:prstGeom>
            <a:solidFill>
              <a:srgbClr val="333399"/>
            </a:solidFill>
            <a:ln w="9525" cap="flat" cmpd="sng" algn="ctr">
              <a:solidFill>
                <a:schemeClr val="tx1"/>
              </a:solidFill>
              <a:prstDash val="solid"/>
              <a:round/>
              <a:headEnd type="none" w="med" len="med"/>
              <a:tailEnd type="triangle"/>
            </a:ln>
            <a:effectLst/>
          </p:spPr>
        </p:cxnSp>
        <p:sp>
          <p:nvSpPr>
            <p:cNvPr id="101" name="TextBox 100"/>
            <p:cNvSpPr txBox="1"/>
            <p:nvPr/>
          </p:nvSpPr>
          <p:spPr>
            <a:xfrm>
              <a:off x="5493504" y="4421860"/>
              <a:ext cx="630301" cy="307777"/>
            </a:xfrm>
            <a:prstGeom prst="rect">
              <a:avLst/>
            </a:prstGeom>
            <a:noFill/>
          </p:spPr>
          <p:txBody>
            <a:bodyPr wrap="none" rtlCol="0">
              <a:spAutoFit/>
            </a:bodyPr>
            <a:lstStyle/>
            <a:p>
              <a:r>
                <a:rPr lang="en-US" sz="1400" b="0" dirty="0" smtClean="0">
                  <a:solidFill>
                    <a:srgbClr val="002060"/>
                  </a:solidFill>
                </a:rPr>
                <a:t>Term</a:t>
              </a:r>
              <a:endParaRPr lang="en-US" sz="1800" b="0" dirty="0">
                <a:solidFill>
                  <a:srgbClr val="002060"/>
                </a:solidFill>
              </a:endParaRPr>
            </a:p>
          </p:txBody>
        </p:sp>
      </p:grpSp>
    </p:spTree>
    <p:extLst>
      <p:ext uri="{BB962C8B-B14F-4D97-AF65-F5344CB8AC3E}">
        <p14:creationId xmlns:p14="http://schemas.microsoft.com/office/powerpoint/2010/main" xmlns="" val="1900629250"/>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1"/>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77"/>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81"/>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95"/>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97"/>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02"/>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103"/>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4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 grpId="0"/>
      <p:bldP spid="40" grpId="0"/>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609600" y="228600"/>
            <a:ext cx="7834313" cy="609600"/>
          </a:xfrm>
        </p:spPr>
        <p:txBody>
          <a:bodyPr/>
          <a:lstStyle/>
          <a:p>
            <a:r>
              <a:rPr lang="en-US" sz="2800" dirty="0" smtClean="0">
                <a:solidFill>
                  <a:srgbClr val="C00000"/>
                </a:solidFill>
              </a:rPr>
              <a:t>Symbolic Learning</a:t>
            </a:r>
          </a:p>
        </p:txBody>
      </p:sp>
      <p:sp>
        <p:nvSpPr>
          <p:cNvPr id="4" name="Slide Number Placeholder 17"/>
          <p:cNvSpPr>
            <a:spLocks noGrp="1"/>
          </p:cNvSpPr>
          <p:nvPr>
            <p:ph type="sldNum" sz="quarter" idx="12"/>
          </p:nvPr>
        </p:nvSpPr>
        <p:spPr>
          <a:xfrm>
            <a:off x="7239000" y="6400800"/>
            <a:ext cx="1905000" cy="457200"/>
          </a:xfrm>
        </p:spPr>
        <p:txBody>
          <a:bodyPr/>
          <a:lstStyle/>
          <a:p>
            <a:pPr>
              <a:defRPr/>
            </a:pPr>
            <a:fld id="{0529A9EF-C723-4E6D-B148-3F65053D62C2}" type="slidenum">
              <a:rPr lang="en-US" b="1" smtClean="0"/>
              <a:pPr>
                <a:defRPr/>
              </a:pPr>
              <a:t>38</a:t>
            </a:fld>
            <a:endParaRPr lang="en-US" b="1" dirty="0"/>
          </a:p>
        </p:txBody>
      </p:sp>
      <p:grpSp>
        <p:nvGrpSpPr>
          <p:cNvPr id="6" name="Group 5"/>
          <p:cNvGrpSpPr/>
          <p:nvPr/>
        </p:nvGrpSpPr>
        <p:grpSpPr>
          <a:xfrm>
            <a:off x="258439" y="2148245"/>
            <a:ext cx="8536633" cy="627221"/>
            <a:chOff x="216385" y="2133600"/>
            <a:chExt cx="8536633" cy="627221"/>
          </a:xfrm>
        </p:grpSpPr>
        <p:grpSp>
          <p:nvGrpSpPr>
            <p:cNvPr id="5" name="Group 4"/>
            <p:cNvGrpSpPr/>
            <p:nvPr/>
          </p:nvGrpSpPr>
          <p:grpSpPr>
            <a:xfrm>
              <a:off x="216385" y="2133600"/>
              <a:ext cx="770720" cy="627221"/>
              <a:chOff x="696398" y="3029306"/>
              <a:chExt cx="770720" cy="627221"/>
            </a:xfrm>
          </p:grpSpPr>
          <p:sp>
            <p:nvSpPr>
              <p:cNvPr id="2" name="Oval 1"/>
              <p:cNvSpPr/>
              <p:nvPr/>
            </p:nvSpPr>
            <p:spPr bwMode="auto">
              <a:xfrm>
                <a:off x="1009918" y="3275527"/>
                <a:ext cx="457200" cy="381000"/>
              </a:xfrm>
              <a:prstGeom prst="ellipse">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rgbClr val="002060"/>
                    </a:solidFill>
                    <a:effectLst/>
                    <a:latin typeface="Comic Sans MS" pitchFamily="66" charset="0"/>
                  </a:rPr>
                  <a:t>x</a:t>
                </a:r>
              </a:p>
            </p:txBody>
          </p:sp>
          <p:sp>
            <p:nvSpPr>
              <p:cNvPr id="3" name="TextBox 2"/>
              <p:cNvSpPr txBox="1"/>
              <p:nvPr/>
            </p:nvSpPr>
            <p:spPr>
              <a:xfrm>
                <a:off x="696398" y="3029306"/>
                <a:ext cx="409086" cy="369332"/>
              </a:xfrm>
              <a:prstGeom prst="rect">
                <a:avLst/>
              </a:prstGeom>
              <a:noFill/>
            </p:spPr>
            <p:txBody>
              <a:bodyPr wrap="none" rtlCol="0">
                <a:spAutoFit/>
              </a:bodyPr>
              <a:lstStyle/>
              <a:p>
                <a:r>
                  <a:rPr lang="en-US" sz="1800" b="0" dirty="0" smtClean="0">
                    <a:solidFill>
                      <a:srgbClr val="002060"/>
                    </a:solidFill>
                  </a:rPr>
                  <a:t>n1</a:t>
                </a:r>
                <a:endParaRPr lang="en-US" sz="1800" b="0" dirty="0">
                  <a:solidFill>
                    <a:srgbClr val="002060"/>
                  </a:solidFill>
                </a:endParaRPr>
              </a:p>
            </p:txBody>
          </p:sp>
        </p:grpSp>
        <p:grpSp>
          <p:nvGrpSpPr>
            <p:cNvPr id="9" name="Group 8"/>
            <p:cNvGrpSpPr/>
            <p:nvPr/>
          </p:nvGrpSpPr>
          <p:grpSpPr>
            <a:xfrm>
              <a:off x="1066202" y="2133600"/>
              <a:ext cx="770720" cy="627221"/>
              <a:chOff x="696398" y="3029306"/>
              <a:chExt cx="770720" cy="627221"/>
            </a:xfrm>
          </p:grpSpPr>
          <p:sp>
            <p:nvSpPr>
              <p:cNvPr id="10" name="Oval 9"/>
              <p:cNvSpPr/>
              <p:nvPr/>
            </p:nvSpPr>
            <p:spPr bwMode="auto">
              <a:xfrm>
                <a:off x="1009918" y="3275527"/>
                <a:ext cx="457200" cy="381000"/>
              </a:xfrm>
              <a:prstGeom prst="ellipse">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000" b="0" dirty="0" smtClean="0">
                    <a:solidFill>
                      <a:srgbClr val="002060"/>
                    </a:solidFill>
                  </a:rPr>
                  <a:t>x</a:t>
                </a:r>
                <a:endParaRPr kumimoji="0" lang="en-US" sz="2000" b="0" i="0" u="none" strike="noStrike" cap="none" normalizeH="0" baseline="0" dirty="0" smtClean="0">
                  <a:ln>
                    <a:noFill/>
                  </a:ln>
                  <a:solidFill>
                    <a:srgbClr val="002060"/>
                  </a:solidFill>
                  <a:effectLst/>
                  <a:latin typeface="Comic Sans MS" pitchFamily="66" charset="0"/>
                </a:endParaRPr>
              </a:p>
            </p:txBody>
          </p:sp>
          <p:sp>
            <p:nvSpPr>
              <p:cNvPr id="11" name="TextBox 10"/>
              <p:cNvSpPr txBox="1"/>
              <p:nvPr/>
            </p:nvSpPr>
            <p:spPr>
              <a:xfrm>
                <a:off x="696398" y="3029306"/>
                <a:ext cx="445956" cy="369332"/>
              </a:xfrm>
              <a:prstGeom prst="rect">
                <a:avLst/>
              </a:prstGeom>
              <a:noFill/>
            </p:spPr>
            <p:txBody>
              <a:bodyPr wrap="none" rtlCol="0">
                <a:spAutoFit/>
              </a:bodyPr>
              <a:lstStyle/>
              <a:p>
                <a:r>
                  <a:rPr lang="en-US" sz="1800" b="0" dirty="0" smtClean="0">
                    <a:solidFill>
                      <a:srgbClr val="002060"/>
                    </a:solidFill>
                  </a:rPr>
                  <a:t>n2</a:t>
                </a:r>
                <a:endParaRPr lang="en-US" sz="1800" b="0" dirty="0">
                  <a:solidFill>
                    <a:srgbClr val="002060"/>
                  </a:solidFill>
                </a:endParaRPr>
              </a:p>
            </p:txBody>
          </p:sp>
        </p:grpSp>
        <p:grpSp>
          <p:nvGrpSpPr>
            <p:cNvPr id="12" name="Group 11"/>
            <p:cNvGrpSpPr/>
            <p:nvPr/>
          </p:nvGrpSpPr>
          <p:grpSpPr>
            <a:xfrm>
              <a:off x="1919306" y="2133600"/>
              <a:ext cx="770720" cy="627221"/>
              <a:chOff x="696398" y="3029306"/>
              <a:chExt cx="770720" cy="627221"/>
            </a:xfrm>
          </p:grpSpPr>
          <p:sp>
            <p:nvSpPr>
              <p:cNvPr id="13" name="Oval 12"/>
              <p:cNvSpPr/>
              <p:nvPr/>
            </p:nvSpPr>
            <p:spPr bwMode="auto">
              <a:xfrm>
                <a:off x="1009918" y="3275527"/>
                <a:ext cx="457200" cy="381000"/>
              </a:xfrm>
              <a:prstGeom prst="ellipse">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000" b="0" dirty="0">
                    <a:solidFill>
                      <a:srgbClr val="002060"/>
                    </a:solidFill>
                  </a:rPr>
                  <a:t>y</a:t>
                </a:r>
                <a:endParaRPr kumimoji="0" lang="en-US" sz="2000" b="0" i="0" u="none" strike="noStrike" cap="none" normalizeH="0" baseline="0" dirty="0" smtClean="0">
                  <a:ln>
                    <a:noFill/>
                  </a:ln>
                  <a:solidFill>
                    <a:srgbClr val="002060"/>
                  </a:solidFill>
                  <a:effectLst/>
                  <a:latin typeface="Comic Sans MS" pitchFamily="66" charset="0"/>
                </a:endParaRPr>
              </a:p>
            </p:txBody>
          </p:sp>
          <p:sp>
            <p:nvSpPr>
              <p:cNvPr id="14" name="TextBox 13"/>
              <p:cNvSpPr txBox="1"/>
              <p:nvPr/>
            </p:nvSpPr>
            <p:spPr>
              <a:xfrm>
                <a:off x="696398" y="3029306"/>
                <a:ext cx="445956" cy="369332"/>
              </a:xfrm>
              <a:prstGeom prst="rect">
                <a:avLst/>
              </a:prstGeom>
              <a:noFill/>
            </p:spPr>
            <p:txBody>
              <a:bodyPr wrap="none" rtlCol="0">
                <a:spAutoFit/>
              </a:bodyPr>
              <a:lstStyle/>
              <a:p>
                <a:r>
                  <a:rPr lang="en-US" sz="1800" b="0" dirty="0" smtClean="0">
                    <a:solidFill>
                      <a:srgbClr val="002060"/>
                    </a:solidFill>
                  </a:rPr>
                  <a:t>n3</a:t>
                </a:r>
                <a:endParaRPr lang="en-US" sz="1800" b="0" dirty="0">
                  <a:solidFill>
                    <a:srgbClr val="002060"/>
                  </a:solidFill>
                </a:endParaRPr>
              </a:p>
            </p:txBody>
          </p:sp>
        </p:grpSp>
        <p:grpSp>
          <p:nvGrpSpPr>
            <p:cNvPr id="15" name="Group 14"/>
            <p:cNvGrpSpPr/>
            <p:nvPr/>
          </p:nvGrpSpPr>
          <p:grpSpPr>
            <a:xfrm>
              <a:off x="2875636" y="2133600"/>
              <a:ext cx="770720" cy="627221"/>
              <a:chOff x="696398" y="3029306"/>
              <a:chExt cx="770720" cy="627221"/>
            </a:xfrm>
          </p:grpSpPr>
          <p:sp>
            <p:nvSpPr>
              <p:cNvPr id="16" name="Oval 15"/>
              <p:cNvSpPr/>
              <p:nvPr/>
            </p:nvSpPr>
            <p:spPr bwMode="auto">
              <a:xfrm>
                <a:off x="1009918" y="3275527"/>
                <a:ext cx="457200" cy="381000"/>
              </a:xfrm>
              <a:prstGeom prst="ellipse">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000" b="0" dirty="0">
                    <a:solidFill>
                      <a:srgbClr val="002060"/>
                    </a:solidFill>
                  </a:rPr>
                  <a:t>y</a:t>
                </a:r>
                <a:endParaRPr kumimoji="0" lang="en-US" sz="2000" b="0" i="0" u="none" strike="noStrike" cap="none" normalizeH="0" baseline="0" dirty="0" smtClean="0">
                  <a:ln>
                    <a:noFill/>
                  </a:ln>
                  <a:solidFill>
                    <a:srgbClr val="002060"/>
                  </a:solidFill>
                  <a:effectLst/>
                  <a:latin typeface="Comic Sans MS" pitchFamily="66" charset="0"/>
                </a:endParaRPr>
              </a:p>
            </p:txBody>
          </p:sp>
          <p:sp>
            <p:nvSpPr>
              <p:cNvPr id="17" name="TextBox 16"/>
              <p:cNvSpPr txBox="1"/>
              <p:nvPr/>
            </p:nvSpPr>
            <p:spPr>
              <a:xfrm>
                <a:off x="696398" y="3029306"/>
                <a:ext cx="445956" cy="369332"/>
              </a:xfrm>
              <a:prstGeom prst="rect">
                <a:avLst/>
              </a:prstGeom>
              <a:noFill/>
            </p:spPr>
            <p:txBody>
              <a:bodyPr wrap="none" rtlCol="0">
                <a:spAutoFit/>
              </a:bodyPr>
              <a:lstStyle/>
              <a:p>
                <a:r>
                  <a:rPr lang="en-US" sz="1800" b="0" dirty="0" smtClean="0">
                    <a:solidFill>
                      <a:srgbClr val="002060"/>
                    </a:solidFill>
                  </a:rPr>
                  <a:t>n4</a:t>
                </a:r>
                <a:endParaRPr lang="en-US" sz="1800" b="0" dirty="0">
                  <a:solidFill>
                    <a:srgbClr val="002060"/>
                  </a:solidFill>
                </a:endParaRPr>
              </a:p>
            </p:txBody>
          </p:sp>
        </p:grpSp>
        <p:grpSp>
          <p:nvGrpSpPr>
            <p:cNvPr id="18" name="Group 17"/>
            <p:cNvGrpSpPr/>
            <p:nvPr/>
          </p:nvGrpSpPr>
          <p:grpSpPr>
            <a:xfrm>
              <a:off x="3719458" y="2133600"/>
              <a:ext cx="770720" cy="627221"/>
              <a:chOff x="696398" y="3029306"/>
              <a:chExt cx="770720" cy="627221"/>
            </a:xfrm>
          </p:grpSpPr>
          <p:sp>
            <p:nvSpPr>
              <p:cNvPr id="19" name="Oval 18"/>
              <p:cNvSpPr/>
              <p:nvPr/>
            </p:nvSpPr>
            <p:spPr bwMode="auto">
              <a:xfrm>
                <a:off x="1009918" y="3275527"/>
                <a:ext cx="457200" cy="381000"/>
              </a:xfrm>
              <a:prstGeom prst="ellipse">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000" b="0" dirty="0">
                    <a:solidFill>
                      <a:srgbClr val="002060"/>
                    </a:solidFill>
                  </a:rPr>
                  <a:t>0</a:t>
                </a:r>
                <a:endParaRPr kumimoji="0" lang="en-US" sz="2000" b="0" i="0" u="none" strike="noStrike" cap="none" normalizeH="0" baseline="0" dirty="0" smtClean="0">
                  <a:ln>
                    <a:noFill/>
                  </a:ln>
                  <a:solidFill>
                    <a:srgbClr val="002060"/>
                  </a:solidFill>
                  <a:effectLst/>
                  <a:latin typeface="Comic Sans MS" pitchFamily="66" charset="0"/>
                </a:endParaRPr>
              </a:p>
            </p:txBody>
          </p:sp>
          <p:sp>
            <p:nvSpPr>
              <p:cNvPr id="20" name="TextBox 19"/>
              <p:cNvSpPr txBox="1"/>
              <p:nvPr/>
            </p:nvSpPr>
            <p:spPr>
              <a:xfrm>
                <a:off x="696398" y="3029306"/>
                <a:ext cx="445956" cy="369332"/>
              </a:xfrm>
              <a:prstGeom prst="rect">
                <a:avLst/>
              </a:prstGeom>
              <a:noFill/>
            </p:spPr>
            <p:txBody>
              <a:bodyPr wrap="none" rtlCol="0">
                <a:spAutoFit/>
              </a:bodyPr>
              <a:lstStyle/>
              <a:p>
                <a:r>
                  <a:rPr lang="en-US" sz="1800" b="0" dirty="0" smtClean="0">
                    <a:solidFill>
                      <a:srgbClr val="002060"/>
                    </a:solidFill>
                  </a:rPr>
                  <a:t>n5</a:t>
                </a:r>
                <a:endParaRPr lang="en-US" sz="1800" b="0" dirty="0">
                  <a:solidFill>
                    <a:srgbClr val="002060"/>
                  </a:solidFill>
                </a:endParaRPr>
              </a:p>
            </p:txBody>
          </p:sp>
        </p:grpSp>
        <p:grpSp>
          <p:nvGrpSpPr>
            <p:cNvPr id="21" name="Group 20"/>
            <p:cNvGrpSpPr/>
            <p:nvPr/>
          </p:nvGrpSpPr>
          <p:grpSpPr>
            <a:xfrm>
              <a:off x="4566378" y="2133600"/>
              <a:ext cx="770720" cy="627221"/>
              <a:chOff x="696398" y="3029306"/>
              <a:chExt cx="770720" cy="627221"/>
            </a:xfrm>
          </p:grpSpPr>
          <p:sp>
            <p:nvSpPr>
              <p:cNvPr id="22" name="Oval 21"/>
              <p:cNvSpPr/>
              <p:nvPr/>
            </p:nvSpPr>
            <p:spPr bwMode="auto">
              <a:xfrm>
                <a:off x="1009918" y="3275527"/>
                <a:ext cx="457200" cy="381000"/>
              </a:xfrm>
              <a:prstGeom prst="ellipse">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000" b="0" dirty="0">
                    <a:solidFill>
                      <a:srgbClr val="002060"/>
                    </a:solidFill>
                  </a:rPr>
                  <a:t>1</a:t>
                </a:r>
                <a:endParaRPr kumimoji="0" lang="en-US" sz="2000" b="0" i="0" u="none" strike="noStrike" cap="none" normalizeH="0" baseline="0" dirty="0" smtClean="0">
                  <a:ln>
                    <a:noFill/>
                  </a:ln>
                  <a:solidFill>
                    <a:srgbClr val="002060"/>
                  </a:solidFill>
                  <a:effectLst/>
                  <a:latin typeface="Comic Sans MS" pitchFamily="66" charset="0"/>
                </a:endParaRPr>
              </a:p>
            </p:txBody>
          </p:sp>
          <p:sp>
            <p:nvSpPr>
              <p:cNvPr id="23" name="TextBox 22"/>
              <p:cNvSpPr txBox="1"/>
              <p:nvPr/>
            </p:nvSpPr>
            <p:spPr>
              <a:xfrm>
                <a:off x="696398" y="3029306"/>
                <a:ext cx="445956" cy="369332"/>
              </a:xfrm>
              <a:prstGeom prst="rect">
                <a:avLst/>
              </a:prstGeom>
              <a:noFill/>
            </p:spPr>
            <p:txBody>
              <a:bodyPr wrap="none" rtlCol="0">
                <a:spAutoFit/>
              </a:bodyPr>
              <a:lstStyle/>
              <a:p>
                <a:r>
                  <a:rPr lang="en-US" sz="1800" b="0" dirty="0" smtClean="0">
                    <a:solidFill>
                      <a:srgbClr val="002060"/>
                    </a:solidFill>
                  </a:rPr>
                  <a:t>n6</a:t>
                </a:r>
                <a:endParaRPr lang="en-US" sz="1800" b="0" dirty="0">
                  <a:solidFill>
                    <a:srgbClr val="002060"/>
                  </a:solidFill>
                </a:endParaRPr>
              </a:p>
            </p:txBody>
          </p:sp>
        </p:grpSp>
        <p:grpSp>
          <p:nvGrpSpPr>
            <p:cNvPr id="24" name="Group 23"/>
            <p:cNvGrpSpPr/>
            <p:nvPr/>
          </p:nvGrpSpPr>
          <p:grpSpPr>
            <a:xfrm>
              <a:off x="5337098" y="2133600"/>
              <a:ext cx="770720" cy="627221"/>
              <a:chOff x="696398" y="3029306"/>
              <a:chExt cx="770720" cy="627221"/>
            </a:xfrm>
          </p:grpSpPr>
          <p:sp>
            <p:nvSpPr>
              <p:cNvPr id="25" name="Oval 24"/>
              <p:cNvSpPr/>
              <p:nvPr/>
            </p:nvSpPr>
            <p:spPr bwMode="auto">
              <a:xfrm>
                <a:off x="1009918" y="3275527"/>
                <a:ext cx="457200" cy="381000"/>
              </a:xfrm>
              <a:prstGeom prst="ellipse">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000" b="0" dirty="0">
                    <a:solidFill>
                      <a:srgbClr val="002060"/>
                    </a:solidFill>
                  </a:rPr>
                  <a:t>+</a:t>
                </a:r>
                <a:endParaRPr kumimoji="0" lang="en-US" sz="2000" b="0" i="0" u="none" strike="noStrike" cap="none" normalizeH="0" baseline="0" dirty="0" smtClean="0">
                  <a:ln>
                    <a:noFill/>
                  </a:ln>
                  <a:solidFill>
                    <a:srgbClr val="002060"/>
                  </a:solidFill>
                  <a:effectLst/>
                  <a:latin typeface="Comic Sans MS" pitchFamily="66" charset="0"/>
                </a:endParaRPr>
              </a:p>
            </p:txBody>
          </p:sp>
          <p:sp>
            <p:nvSpPr>
              <p:cNvPr id="26" name="TextBox 25"/>
              <p:cNvSpPr txBox="1"/>
              <p:nvPr/>
            </p:nvSpPr>
            <p:spPr>
              <a:xfrm>
                <a:off x="696398" y="3029306"/>
                <a:ext cx="445956" cy="369332"/>
              </a:xfrm>
              <a:prstGeom prst="rect">
                <a:avLst/>
              </a:prstGeom>
              <a:noFill/>
            </p:spPr>
            <p:txBody>
              <a:bodyPr wrap="none" rtlCol="0">
                <a:spAutoFit/>
              </a:bodyPr>
              <a:lstStyle/>
              <a:p>
                <a:r>
                  <a:rPr lang="en-US" sz="1800" b="0" dirty="0" smtClean="0">
                    <a:solidFill>
                      <a:srgbClr val="002060"/>
                    </a:solidFill>
                  </a:rPr>
                  <a:t>n7</a:t>
                </a:r>
                <a:endParaRPr lang="en-US" sz="1800" b="0" dirty="0">
                  <a:solidFill>
                    <a:srgbClr val="002060"/>
                  </a:solidFill>
                </a:endParaRPr>
              </a:p>
            </p:txBody>
          </p:sp>
        </p:grpSp>
        <p:grpSp>
          <p:nvGrpSpPr>
            <p:cNvPr id="27" name="Group 26"/>
            <p:cNvGrpSpPr/>
            <p:nvPr/>
          </p:nvGrpSpPr>
          <p:grpSpPr>
            <a:xfrm>
              <a:off x="6107818" y="2133600"/>
              <a:ext cx="770720" cy="627221"/>
              <a:chOff x="696398" y="3029306"/>
              <a:chExt cx="770720" cy="627221"/>
            </a:xfrm>
          </p:grpSpPr>
          <p:sp>
            <p:nvSpPr>
              <p:cNvPr id="28" name="Oval 27"/>
              <p:cNvSpPr/>
              <p:nvPr/>
            </p:nvSpPr>
            <p:spPr bwMode="auto">
              <a:xfrm>
                <a:off x="1009918" y="3275527"/>
                <a:ext cx="457200" cy="381000"/>
              </a:xfrm>
              <a:prstGeom prst="ellipse">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000" b="0" dirty="0">
                    <a:solidFill>
                      <a:srgbClr val="002060"/>
                    </a:solidFill>
                  </a:rPr>
                  <a:t>+</a:t>
                </a:r>
                <a:endParaRPr kumimoji="0" lang="en-US" sz="2000" b="0" i="0" u="none" strike="noStrike" cap="none" normalizeH="0" baseline="0" dirty="0" smtClean="0">
                  <a:ln>
                    <a:noFill/>
                  </a:ln>
                  <a:solidFill>
                    <a:srgbClr val="002060"/>
                  </a:solidFill>
                  <a:effectLst/>
                  <a:latin typeface="Comic Sans MS" pitchFamily="66" charset="0"/>
                </a:endParaRPr>
              </a:p>
            </p:txBody>
          </p:sp>
          <p:sp>
            <p:nvSpPr>
              <p:cNvPr id="29" name="TextBox 28"/>
              <p:cNvSpPr txBox="1"/>
              <p:nvPr/>
            </p:nvSpPr>
            <p:spPr>
              <a:xfrm>
                <a:off x="696398" y="3029306"/>
                <a:ext cx="445956" cy="369332"/>
              </a:xfrm>
              <a:prstGeom prst="rect">
                <a:avLst/>
              </a:prstGeom>
              <a:noFill/>
            </p:spPr>
            <p:txBody>
              <a:bodyPr wrap="none" rtlCol="0">
                <a:spAutoFit/>
              </a:bodyPr>
              <a:lstStyle/>
              <a:p>
                <a:r>
                  <a:rPr lang="en-US" sz="1800" b="0" dirty="0" smtClean="0">
                    <a:solidFill>
                      <a:srgbClr val="002060"/>
                    </a:solidFill>
                  </a:rPr>
                  <a:t>n8</a:t>
                </a:r>
                <a:endParaRPr lang="en-US" sz="1800" b="0" dirty="0">
                  <a:solidFill>
                    <a:srgbClr val="002060"/>
                  </a:solidFill>
                </a:endParaRPr>
              </a:p>
            </p:txBody>
          </p:sp>
        </p:grpSp>
        <p:grpSp>
          <p:nvGrpSpPr>
            <p:cNvPr id="30" name="Group 29"/>
            <p:cNvGrpSpPr/>
            <p:nvPr/>
          </p:nvGrpSpPr>
          <p:grpSpPr>
            <a:xfrm>
              <a:off x="6939182" y="2133600"/>
              <a:ext cx="770720" cy="627221"/>
              <a:chOff x="696398" y="3029306"/>
              <a:chExt cx="770720" cy="627221"/>
            </a:xfrm>
          </p:grpSpPr>
          <p:sp>
            <p:nvSpPr>
              <p:cNvPr id="31" name="Oval 30"/>
              <p:cNvSpPr/>
              <p:nvPr/>
            </p:nvSpPr>
            <p:spPr bwMode="auto">
              <a:xfrm>
                <a:off x="1009918" y="3275527"/>
                <a:ext cx="457200" cy="381000"/>
              </a:xfrm>
              <a:prstGeom prst="ellipse">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000" b="0" dirty="0" smtClean="0">
                    <a:solidFill>
                      <a:srgbClr val="002060"/>
                    </a:solidFill>
                  </a:rPr>
                  <a:t>&gt;=</a:t>
                </a:r>
                <a:endParaRPr kumimoji="0" lang="en-US" sz="2000" b="0" i="0" u="none" strike="noStrike" cap="none" normalizeH="0" baseline="0" dirty="0" smtClean="0">
                  <a:ln>
                    <a:noFill/>
                  </a:ln>
                  <a:solidFill>
                    <a:srgbClr val="002060"/>
                  </a:solidFill>
                  <a:effectLst/>
                  <a:latin typeface="Comic Sans MS" pitchFamily="66" charset="0"/>
                </a:endParaRPr>
              </a:p>
            </p:txBody>
          </p:sp>
          <p:sp>
            <p:nvSpPr>
              <p:cNvPr id="32" name="TextBox 31"/>
              <p:cNvSpPr txBox="1"/>
              <p:nvPr/>
            </p:nvSpPr>
            <p:spPr>
              <a:xfrm>
                <a:off x="696398" y="3029306"/>
                <a:ext cx="445956" cy="369332"/>
              </a:xfrm>
              <a:prstGeom prst="rect">
                <a:avLst/>
              </a:prstGeom>
              <a:noFill/>
            </p:spPr>
            <p:txBody>
              <a:bodyPr wrap="none" rtlCol="0">
                <a:spAutoFit/>
              </a:bodyPr>
              <a:lstStyle/>
              <a:p>
                <a:r>
                  <a:rPr lang="en-US" sz="1800" b="0" dirty="0" smtClean="0">
                    <a:solidFill>
                      <a:srgbClr val="002060"/>
                    </a:solidFill>
                  </a:rPr>
                  <a:t>n9</a:t>
                </a:r>
                <a:endParaRPr lang="en-US" sz="1800" b="0" dirty="0">
                  <a:solidFill>
                    <a:srgbClr val="002060"/>
                  </a:solidFill>
                </a:endParaRPr>
              </a:p>
            </p:txBody>
          </p:sp>
        </p:grpSp>
        <p:grpSp>
          <p:nvGrpSpPr>
            <p:cNvPr id="33" name="Group 32"/>
            <p:cNvGrpSpPr/>
            <p:nvPr/>
          </p:nvGrpSpPr>
          <p:grpSpPr>
            <a:xfrm>
              <a:off x="7838618" y="2133600"/>
              <a:ext cx="914400" cy="627221"/>
              <a:chOff x="696398" y="3029306"/>
              <a:chExt cx="914400" cy="627221"/>
            </a:xfrm>
          </p:grpSpPr>
          <p:sp>
            <p:nvSpPr>
              <p:cNvPr id="34" name="Oval 33"/>
              <p:cNvSpPr/>
              <p:nvPr/>
            </p:nvSpPr>
            <p:spPr bwMode="auto">
              <a:xfrm>
                <a:off x="1009918" y="3275527"/>
                <a:ext cx="600880" cy="381000"/>
              </a:xfrm>
              <a:prstGeom prst="ellipse">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b="0" dirty="0" smtClean="0">
                    <a:solidFill>
                      <a:srgbClr val="002060"/>
                    </a:solidFill>
                  </a:rPr>
                  <a:t>ITE</a:t>
                </a:r>
                <a:endParaRPr kumimoji="0" lang="en-US" sz="1800" b="0" i="0" u="none" strike="noStrike" cap="none" normalizeH="0" baseline="0" dirty="0" smtClean="0">
                  <a:ln>
                    <a:noFill/>
                  </a:ln>
                  <a:solidFill>
                    <a:srgbClr val="002060"/>
                  </a:solidFill>
                  <a:effectLst/>
                </a:endParaRPr>
              </a:p>
            </p:txBody>
          </p:sp>
          <p:sp>
            <p:nvSpPr>
              <p:cNvPr id="35" name="TextBox 34"/>
              <p:cNvSpPr txBox="1"/>
              <p:nvPr/>
            </p:nvSpPr>
            <p:spPr>
              <a:xfrm>
                <a:off x="696398" y="3029306"/>
                <a:ext cx="550151" cy="369332"/>
              </a:xfrm>
              <a:prstGeom prst="rect">
                <a:avLst/>
              </a:prstGeom>
              <a:noFill/>
            </p:spPr>
            <p:txBody>
              <a:bodyPr wrap="none" rtlCol="0">
                <a:spAutoFit/>
              </a:bodyPr>
              <a:lstStyle/>
              <a:p>
                <a:r>
                  <a:rPr lang="en-US" sz="1800" b="0" dirty="0" smtClean="0">
                    <a:solidFill>
                      <a:srgbClr val="002060"/>
                    </a:solidFill>
                  </a:rPr>
                  <a:t>n10</a:t>
                </a:r>
                <a:endParaRPr lang="en-US" sz="1800" b="0" dirty="0">
                  <a:solidFill>
                    <a:srgbClr val="002060"/>
                  </a:solidFill>
                </a:endParaRPr>
              </a:p>
            </p:txBody>
          </p:sp>
        </p:grpSp>
      </p:grpSp>
      <p:sp>
        <p:nvSpPr>
          <p:cNvPr id="37" name="Rectangle 3"/>
          <p:cNvSpPr txBox="1">
            <a:spLocks noChangeArrowheads="1"/>
          </p:cNvSpPr>
          <p:nvPr/>
        </p:nvSpPr>
        <p:spPr bwMode="auto">
          <a:xfrm>
            <a:off x="128386" y="3271152"/>
            <a:ext cx="8796740" cy="1066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a:lstStyle>
          <a:p>
            <a:pPr marL="342900" lvl="1" indent="-342900">
              <a:lnSpc>
                <a:spcPct val="80000"/>
              </a:lnSpc>
              <a:spcBef>
                <a:spcPct val="35000"/>
              </a:spcBef>
              <a:buClr>
                <a:srgbClr val="006600"/>
              </a:buClr>
              <a:buFont typeface="Wingdings" pitchFamily="2" charset="2"/>
              <a:buChar char="q"/>
            </a:pPr>
            <a:r>
              <a:rPr lang="en-US" altLang="ko-KR" sz="2000" b="0" kern="0" dirty="0" smtClean="0">
                <a:solidFill>
                  <a:srgbClr val="006600"/>
                </a:solidFill>
                <a:ea typeface="Gulim" pitchFamily="34" charset="-127"/>
              </a:rPr>
              <a:t>Synthesis Constraints:</a:t>
            </a:r>
            <a:endParaRPr lang="en-US" altLang="ko-KR" sz="1200" b="0" kern="0" dirty="0" smtClean="0">
              <a:solidFill>
                <a:srgbClr val="006600"/>
              </a:solidFill>
              <a:ea typeface="Gulim" pitchFamily="34" charset="-127"/>
            </a:endParaRPr>
          </a:p>
          <a:p>
            <a:pPr marL="0" indent="0">
              <a:lnSpc>
                <a:spcPct val="80000"/>
              </a:lnSpc>
              <a:spcBef>
                <a:spcPct val="35000"/>
              </a:spcBef>
              <a:buClr>
                <a:srgbClr val="006600"/>
              </a:buClr>
              <a:buNone/>
            </a:pPr>
            <a:r>
              <a:rPr lang="en-US" altLang="ko-KR" sz="2000" b="0" i="1" kern="0" dirty="0" smtClean="0">
                <a:solidFill>
                  <a:srgbClr val="006600"/>
                </a:solidFill>
                <a:ea typeface="Gulim" pitchFamily="34" charset="-127"/>
              </a:rPr>
              <a:t>	</a:t>
            </a:r>
            <a:r>
              <a:rPr lang="en-US" altLang="ko-KR" sz="2000" b="0" kern="0" dirty="0">
                <a:solidFill>
                  <a:srgbClr val="006600"/>
                </a:solidFill>
                <a:ea typeface="Gulim" pitchFamily="34" charset="-127"/>
              </a:rPr>
              <a:t>Shape is a </a:t>
            </a:r>
            <a:r>
              <a:rPr lang="en-US" altLang="ko-KR" sz="2000" b="0" kern="0" dirty="0" smtClean="0">
                <a:solidFill>
                  <a:srgbClr val="006600"/>
                </a:solidFill>
                <a:ea typeface="Gulim" pitchFamily="34" charset="-127"/>
              </a:rPr>
              <a:t>DAG, Types are consistent</a:t>
            </a:r>
          </a:p>
          <a:p>
            <a:pPr marL="0" indent="0">
              <a:lnSpc>
                <a:spcPct val="80000"/>
              </a:lnSpc>
              <a:spcBef>
                <a:spcPct val="35000"/>
              </a:spcBef>
              <a:buClr>
                <a:srgbClr val="006600"/>
              </a:buClr>
              <a:buNone/>
            </a:pPr>
            <a:r>
              <a:rPr lang="en-US" altLang="ko-KR" sz="2000" b="0" kern="0" dirty="0" smtClean="0">
                <a:solidFill>
                  <a:srgbClr val="006600"/>
                </a:solidFill>
                <a:ea typeface="Gulim" pitchFamily="34" charset="-127"/>
              </a:rPr>
              <a:t>	Spec </a:t>
            </a:r>
            <a:r>
              <a:rPr lang="en-US" altLang="ko-KR" sz="2000" b="0" kern="0" dirty="0" smtClean="0">
                <a:solidFill>
                  <a:srgbClr val="006600"/>
                </a:solidFill>
                <a:latin typeface="Symbol" pitchFamily="18" charset="2"/>
                <a:ea typeface="Gulim" pitchFamily="34" charset="-127"/>
              </a:rPr>
              <a:t>j</a:t>
            </a:r>
            <a:r>
              <a:rPr lang="en-US" altLang="ko-KR" sz="2000" b="0" kern="0" dirty="0" smtClean="0">
                <a:solidFill>
                  <a:srgbClr val="006600"/>
                </a:solidFill>
                <a:ea typeface="Gulim" pitchFamily="34" charset="-127"/>
              </a:rPr>
              <a:t>[f/e] is satisfied on every concrete input values in I</a:t>
            </a:r>
          </a:p>
        </p:txBody>
      </p:sp>
      <p:sp>
        <p:nvSpPr>
          <p:cNvPr id="38" name="Rectangle 3"/>
          <p:cNvSpPr txBox="1">
            <a:spLocks noChangeArrowheads="1"/>
          </p:cNvSpPr>
          <p:nvPr/>
        </p:nvSpPr>
        <p:spPr bwMode="auto">
          <a:xfrm>
            <a:off x="128386" y="4602953"/>
            <a:ext cx="8796740" cy="533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a:lstStyle>
          <a:p>
            <a:pPr>
              <a:lnSpc>
                <a:spcPct val="80000"/>
              </a:lnSpc>
              <a:spcBef>
                <a:spcPct val="35000"/>
              </a:spcBef>
              <a:buClr>
                <a:srgbClr val="006600"/>
              </a:buClr>
              <a:buFont typeface="Wingdings" pitchFamily="2" charset="2"/>
              <a:buChar char="q"/>
            </a:pPr>
            <a:r>
              <a:rPr lang="en-US" altLang="ko-KR" sz="2000" b="0" kern="0" dirty="0" smtClean="0">
                <a:solidFill>
                  <a:srgbClr val="006600"/>
                </a:solidFill>
                <a:ea typeface="Gulim" pitchFamily="34" charset="-127"/>
              </a:rPr>
              <a:t>Use an SMT solver (Z3) to find a satisfying solution.</a:t>
            </a:r>
          </a:p>
        </p:txBody>
      </p:sp>
      <p:sp>
        <p:nvSpPr>
          <p:cNvPr id="39" name="Rectangle 3"/>
          <p:cNvSpPr txBox="1">
            <a:spLocks noChangeArrowheads="1"/>
          </p:cNvSpPr>
          <p:nvPr/>
        </p:nvSpPr>
        <p:spPr bwMode="auto">
          <a:xfrm>
            <a:off x="128386" y="5202234"/>
            <a:ext cx="8796740" cy="81756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a:lstStyle>
          <a:p>
            <a:pPr>
              <a:lnSpc>
                <a:spcPct val="80000"/>
              </a:lnSpc>
              <a:spcBef>
                <a:spcPct val="35000"/>
              </a:spcBef>
              <a:buClr>
                <a:srgbClr val="006600"/>
              </a:buClr>
              <a:buFont typeface="Wingdings" pitchFamily="2" charset="2"/>
              <a:buChar char="q"/>
            </a:pPr>
            <a:r>
              <a:rPr lang="en-US" altLang="ko-KR" sz="2000" b="0" kern="0" dirty="0" smtClean="0">
                <a:solidFill>
                  <a:srgbClr val="006600"/>
                </a:solidFill>
                <a:ea typeface="Gulim" pitchFamily="34" charset="-127"/>
              </a:rPr>
              <a:t>If synthesis fails, </a:t>
            </a:r>
            <a:r>
              <a:rPr lang="en-US" altLang="ko-KR" sz="2000" b="0" kern="0" dirty="0" smtClean="0">
                <a:solidFill>
                  <a:srgbClr val="006600"/>
                </a:solidFill>
                <a:ea typeface="Gulim" pitchFamily="34" charset="-127"/>
              </a:rPr>
              <a:t>try </a:t>
            </a:r>
            <a:r>
              <a:rPr lang="en-US" altLang="ko-KR" sz="2000" b="0" kern="0" dirty="0" smtClean="0">
                <a:solidFill>
                  <a:srgbClr val="006600"/>
                </a:solidFill>
                <a:ea typeface="Gulim" pitchFamily="34" charset="-127"/>
              </a:rPr>
              <a:t>increasing the number of occurrences of components in the library in an outer loop</a:t>
            </a:r>
          </a:p>
        </p:txBody>
      </p:sp>
      <p:sp>
        <p:nvSpPr>
          <p:cNvPr id="42" name="Rectangle 3"/>
          <p:cNvSpPr txBox="1">
            <a:spLocks noChangeArrowheads="1"/>
          </p:cNvSpPr>
          <p:nvPr/>
        </p:nvSpPr>
        <p:spPr bwMode="auto">
          <a:xfrm>
            <a:off x="91808" y="1143000"/>
            <a:ext cx="9144000" cy="838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a:lstStyle>
          <a:p>
            <a:pPr>
              <a:lnSpc>
                <a:spcPct val="80000"/>
              </a:lnSpc>
              <a:spcBef>
                <a:spcPct val="35000"/>
              </a:spcBef>
              <a:buClr>
                <a:srgbClr val="006600"/>
              </a:buClr>
              <a:buFont typeface="Wingdings" pitchFamily="2" charset="2"/>
              <a:buChar char="q"/>
            </a:pPr>
            <a:r>
              <a:rPr lang="en-US" altLang="ko-KR" sz="2000" b="0" kern="0" dirty="0" smtClean="0">
                <a:solidFill>
                  <a:srgbClr val="006600"/>
                </a:solidFill>
                <a:ea typeface="Gulim" pitchFamily="34" charset="-127"/>
              </a:rPr>
              <a:t>Start with a library consisting of some number of occurrences of each component. </a:t>
            </a:r>
            <a:endParaRPr lang="en-US" altLang="ko-KR" sz="2000" b="0" kern="0" dirty="0" smtClean="0">
              <a:solidFill>
                <a:srgbClr val="FF0000"/>
              </a:solidFill>
              <a:ea typeface="Gulim" pitchFamily="34" charset="-127"/>
            </a:endParaRPr>
          </a:p>
          <a:p>
            <a:pPr>
              <a:lnSpc>
                <a:spcPct val="80000"/>
              </a:lnSpc>
              <a:spcBef>
                <a:spcPct val="35000"/>
              </a:spcBef>
              <a:buClr>
                <a:srgbClr val="006600"/>
              </a:buClr>
              <a:buFont typeface="Wingdings" pitchFamily="2" charset="2"/>
              <a:buChar char="q"/>
            </a:pPr>
            <a:endParaRPr lang="en-US" altLang="ko-KR" sz="2400" b="0" kern="0" dirty="0" smtClean="0">
              <a:ea typeface="Gulim" pitchFamily="34" charset="-127"/>
            </a:endParaRPr>
          </a:p>
        </p:txBody>
      </p:sp>
    </p:spTree>
    <p:extLst>
      <p:ext uri="{BB962C8B-B14F-4D97-AF65-F5344CB8AC3E}">
        <p14:creationId xmlns:p14="http://schemas.microsoft.com/office/powerpoint/2010/main" xmlns="" val="8867800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 grpId="0"/>
      <p:bldP spid="38" grpId="0"/>
      <p:bldP spid="39" grpId="0"/>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609600" y="228600"/>
            <a:ext cx="7834313" cy="609600"/>
          </a:xfrm>
        </p:spPr>
        <p:txBody>
          <a:bodyPr/>
          <a:lstStyle/>
          <a:p>
            <a:r>
              <a:rPr lang="en-US" sz="2800" dirty="0" smtClean="0">
                <a:solidFill>
                  <a:srgbClr val="C00000"/>
                </a:solidFill>
              </a:rPr>
              <a:t>Stochastic Learning</a:t>
            </a:r>
          </a:p>
        </p:txBody>
      </p:sp>
      <p:sp>
        <p:nvSpPr>
          <p:cNvPr id="30723" name="Rectangle 3"/>
          <p:cNvSpPr>
            <a:spLocks noGrp="1" noChangeArrowheads="1"/>
          </p:cNvSpPr>
          <p:nvPr>
            <p:ph type="body" idx="1"/>
          </p:nvPr>
        </p:nvSpPr>
        <p:spPr>
          <a:xfrm>
            <a:off x="0" y="1143000"/>
            <a:ext cx="9144000" cy="5715000"/>
          </a:xfrm>
        </p:spPr>
        <p:txBody>
          <a:bodyPr/>
          <a:lstStyle/>
          <a:p>
            <a:pPr>
              <a:lnSpc>
                <a:spcPct val="80000"/>
              </a:lnSpc>
              <a:spcBef>
                <a:spcPct val="35000"/>
              </a:spcBef>
              <a:buClr>
                <a:srgbClr val="006600"/>
              </a:buClr>
              <a:buFont typeface="Wingdings" pitchFamily="2" charset="2"/>
              <a:buChar char="q"/>
            </a:pPr>
            <a:r>
              <a:rPr lang="en-US" altLang="ko-KR" sz="2000" dirty="0" smtClean="0">
                <a:solidFill>
                  <a:srgbClr val="006600"/>
                </a:solidFill>
                <a:ea typeface="Gulim" pitchFamily="34" charset="-127"/>
              </a:rPr>
              <a:t>Idea: Find desired expression e by probabilistic walk on graph where nodes are expressions and edges capture single-edits</a:t>
            </a:r>
            <a:endParaRPr lang="en-US" altLang="ko-KR" sz="2000" dirty="0">
              <a:solidFill>
                <a:srgbClr val="006600"/>
              </a:solidFill>
              <a:ea typeface="Gulim" pitchFamily="34" charset="-127"/>
            </a:endParaRPr>
          </a:p>
          <a:p>
            <a:pPr>
              <a:lnSpc>
                <a:spcPct val="80000"/>
              </a:lnSpc>
              <a:spcBef>
                <a:spcPct val="35000"/>
              </a:spcBef>
              <a:buClr>
                <a:srgbClr val="006600"/>
              </a:buClr>
              <a:buFont typeface="Wingdings" pitchFamily="2" charset="2"/>
              <a:buChar char="q"/>
            </a:pPr>
            <a:endParaRPr lang="en-US" altLang="ko-KR" sz="2000" i="1" dirty="0" smtClean="0">
              <a:solidFill>
                <a:srgbClr val="006600"/>
              </a:solidFill>
              <a:ea typeface="Gulim" pitchFamily="34" charset="-127"/>
            </a:endParaRPr>
          </a:p>
          <a:p>
            <a:pPr>
              <a:lnSpc>
                <a:spcPct val="80000"/>
              </a:lnSpc>
              <a:spcBef>
                <a:spcPct val="35000"/>
              </a:spcBef>
              <a:buClr>
                <a:srgbClr val="006600"/>
              </a:buClr>
              <a:buFont typeface="Wingdings" pitchFamily="2" charset="2"/>
              <a:buChar char="q"/>
            </a:pPr>
            <a:r>
              <a:rPr lang="en-US" altLang="ko-KR" sz="2000" dirty="0" smtClean="0">
                <a:solidFill>
                  <a:srgbClr val="006600"/>
                </a:solidFill>
                <a:ea typeface="Gulim" pitchFamily="34" charset="-127"/>
              </a:rPr>
              <a:t>Metropolis-Hastings Algorithm: Given a probability distribution P over domain X, and an </a:t>
            </a:r>
            <a:r>
              <a:rPr lang="en-US" altLang="ko-KR" sz="2000" dirty="0" err="1" smtClean="0">
                <a:solidFill>
                  <a:srgbClr val="006600"/>
                </a:solidFill>
                <a:ea typeface="Gulim" pitchFamily="34" charset="-127"/>
              </a:rPr>
              <a:t>ergodic</a:t>
            </a:r>
            <a:r>
              <a:rPr lang="en-US" altLang="ko-KR" sz="2000" dirty="0" smtClean="0">
                <a:solidFill>
                  <a:srgbClr val="006600"/>
                </a:solidFill>
                <a:ea typeface="Gulim" pitchFamily="34" charset="-127"/>
              </a:rPr>
              <a:t> Markov chain over X, samples from X</a:t>
            </a:r>
          </a:p>
          <a:p>
            <a:pPr>
              <a:lnSpc>
                <a:spcPct val="80000"/>
              </a:lnSpc>
              <a:spcBef>
                <a:spcPct val="35000"/>
              </a:spcBef>
              <a:buClr>
                <a:srgbClr val="006600"/>
              </a:buClr>
              <a:buFont typeface="Wingdings" pitchFamily="2" charset="2"/>
              <a:buChar char="q"/>
            </a:pPr>
            <a:endParaRPr lang="en-US" altLang="ko-KR" sz="2000" dirty="0" smtClean="0">
              <a:solidFill>
                <a:srgbClr val="006600"/>
              </a:solidFill>
              <a:ea typeface="Gulim" pitchFamily="34" charset="-127"/>
            </a:endParaRPr>
          </a:p>
          <a:p>
            <a:pPr>
              <a:lnSpc>
                <a:spcPct val="80000"/>
              </a:lnSpc>
              <a:spcBef>
                <a:spcPct val="35000"/>
              </a:spcBef>
              <a:buClr>
                <a:srgbClr val="006600"/>
              </a:buClr>
              <a:buFont typeface="Wingdings" pitchFamily="2" charset="2"/>
              <a:buChar char="q"/>
            </a:pPr>
            <a:r>
              <a:rPr lang="en-US" altLang="ko-KR" sz="2000" dirty="0" smtClean="0">
                <a:solidFill>
                  <a:srgbClr val="006600"/>
                </a:solidFill>
                <a:ea typeface="Gulim" pitchFamily="34" charset="-127"/>
              </a:rPr>
              <a:t>Fix expression size n. X is the set of expressions E</a:t>
            </a:r>
            <a:r>
              <a:rPr lang="en-US" altLang="ko-KR" sz="2000" baseline="-25000" dirty="0" smtClean="0">
                <a:solidFill>
                  <a:srgbClr val="006600"/>
                </a:solidFill>
                <a:ea typeface="Gulim" pitchFamily="34" charset="-127"/>
              </a:rPr>
              <a:t>n</a:t>
            </a:r>
            <a:r>
              <a:rPr lang="en-US" altLang="ko-KR" sz="2000" dirty="0" smtClean="0">
                <a:solidFill>
                  <a:srgbClr val="006600"/>
                </a:solidFill>
                <a:ea typeface="Gulim" pitchFamily="34" charset="-127"/>
              </a:rPr>
              <a:t> of size n. P(e) ∝Score(e) (“Extent to which e meets the spec φ”)</a:t>
            </a:r>
          </a:p>
          <a:p>
            <a:pPr>
              <a:lnSpc>
                <a:spcPct val="80000"/>
              </a:lnSpc>
              <a:spcBef>
                <a:spcPct val="35000"/>
              </a:spcBef>
              <a:buClr>
                <a:srgbClr val="006600"/>
              </a:buClr>
              <a:buFont typeface="Wingdings" pitchFamily="2" charset="2"/>
              <a:buChar char="q"/>
            </a:pPr>
            <a:endParaRPr lang="en-US" altLang="ko-KR" sz="2000" dirty="0" smtClean="0">
              <a:solidFill>
                <a:srgbClr val="006600"/>
              </a:solidFill>
              <a:ea typeface="Gulim" pitchFamily="34" charset="-127"/>
            </a:endParaRPr>
          </a:p>
          <a:p>
            <a:pPr>
              <a:lnSpc>
                <a:spcPct val="80000"/>
              </a:lnSpc>
              <a:spcBef>
                <a:spcPct val="35000"/>
              </a:spcBef>
              <a:buClr>
                <a:srgbClr val="006600"/>
              </a:buClr>
              <a:buFont typeface="Wingdings" pitchFamily="2" charset="2"/>
              <a:buChar char="q"/>
            </a:pPr>
            <a:r>
              <a:rPr lang="en-US" altLang="ko-KR" sz="2000" dirty="0" smtClean="0">
                <a:solidFill>
                  <a:srgbClr val="006600"/>
                </a:solidFill>
                <a:ea typeface="Gulim" pitchFamily="34" charset="-127"/>
              </a:rPr>
              <a:t>For a given set I of concrete inputs, Score(e) = exp( - 0.5 Wrong(e)), where Wrong(e) = No of examples in I for which ~ </a:t>
            </a:r>
            <a:r>
              <a:rPr lang="en-US" altLang="ko-KR" sz="2000" dirty="0" smtClean="0">
                <a:solidFill>
                  <a:srgbClr val="006600"/>
                </a:solidFill>
                <a:latin typeface="Symbol" pitchFamily="18" charset="2"/>
                <a:ea typeface="Gulim" pitchFamily="34" charset="-127"/>
              </a:rPr>
              <a:t>j</a:t>
            </a:r>
            <a:r>
              <a:rPr lang="en-US" altLang="ko-KR" sz="2000" dirty="0" smtClean="0">
                <a:solidFill>
                  <a:srgbClr val="006600"/>
                </a:solidFill>
                <a:ea typeface="Gulim" pitchFamily="34" charset="-127"/>
              </a:rPr>
              <a:t> [f/e]</a:t>
            </a:r>
          </a:p>
          <a:p>
            <a:pPr>
              <a:lnSpc>
                <a:spcPct val="80000"/>
              </a:lnSpc>
              <a:spcBef>
                <a:spcPct val="35000"/>
              </a:spcBef>
              <a:buClr>
                <a:srgbClr val="006600"/>
              </a:buClr>
              <a:buFont typeface="Wingdings" pitchFamily="2" charset="2"/>
              <a:buChar char="q"/>
            </a:pPr>
            <a:endParaRPr lang="en-US" altLang="ko-KR" sz="2000" dirty="0" smtClean="0">
              <a:solidFill>
                <a:srgbClr val="006600"/>
              </a:solidFill>
              <a:ea typeface="Gulim" pitchFamily="34" charset="-127"/>
            </a:endParaRPr>
          </a:p>
          <a:p>
            <a:pPr>
              <a:lnSpc>
                <a:spcPct val="80000"/>
              </a:lnSpc>
              <a:spcBef>
                <a:spcPct val="35000"/>
              </a:spcBef>
              <a:buClr>
                <a:srgbClr val="006600"/>
              </a:buClr>
              <a:buFont typeface="Wingdings" pitchFamily="2" charset="2"/>
              <a:buChar char="q"/>
            </a:pPr>
            <a:r>
              <a:rPr lang="en-US" altLang="ko-KR" sz="2000" dirty="0" smtClean="0">
                <a:solidFill>
                  <a:srgbClr val="006600"/>
                </a:solidFill>
                <a:ea typeface="Gulim" pitchFamily="34" charset="-127"/>
              </a:rPr>
              <a:t>Score(e) is large when Wrong(e) is small. Expressions e with Wrong(e) = 0 more likely to be chosen in the limit than any other expression</a:t>
            </a:r>
          </a:p>
          <a:p>
            <a:pPr>
              <a:lnSpc>
                <a:spcPct val="80000"/>
              </a:lnSpc>
              <a:spcBef>
                <a:spcPct val="35000"/>
              </a:spcBef>
              <a:buClr>
                <a:srgbClr val="006600"/>
              </a:buClr>
              <a:buFont typeface="Wingdings" pitchFamily="2" charset="2"/>
              <a:buChar char="q"/>
            </a:pPr>
            <a:endParaRPr lang="en-US" altLang="ko-KR" sz="2000" dirty="0" smtClean="0">
              <a:solidFill>
                <a:srgbClr val="006600"/>
              </a:solidFill>
              <a:ea typeface="Gulim" pitchFamily="34" charset="-127"/>
            </a:endParaRPr>
          </a:p>
        </p:txBody>
      </p:sp>
      <p:sp>
        <p:nvSpPr>
          <p:cNvPr id="4" name="Slide Number Placeholder 17"/>
          <p:cNvSpPr>
            <a:spLocks noGrp="1"/>
          </p:cNvSpPr>
          <p:nvPr>
            <p:ph type="sldNum" sz="quarter" idx="12"/>
          </p:nvPr>
        </p:nvSpPr>
        <p:spPr>
          <a:xfrm>
            <a:off x="7239000" y="6400800"/>
            <a:ext cx="1905000" cy="457200"/>
          </a:xfrm>
        </p:spPr>
        <p:txBody>
          <a:bodyPr/>
          <a:lstStyle/>
          <a:p>
            <a:pPr>
              <a:defRPr/>
            </a:pPr>
            <a:fld id="{0529A9EF-C723-4E6D-B148-3F65053D62C2}" type="slidenum">
              <a:rPr lang="en-US" b="1" smtClean="0"/>
              <a:pPr>
                <a:defRPr/>
              </a:pPr>
              <a:t>39</a:t>
            </a:fld>
            <a:endParaRPr lang="en-US" b="1" dirty="0"/>
          </a:p>
        </p:txBody>
      </p:sp>
    </p:spTree>
    <p:extLst>
      <p:ext uri="{BB962C8B-B14F-4D97-AF65-F5344CB8AC3E}">
        <p14:creationId xmlns:p14="http://schemas.microsoft.com/office/powerpoint/2010/main" xmlns="" val="39067797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072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072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072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0723">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072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2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2"/>
          <p:cNvSpPr>
            <a:spLocks noGrp="1" noChangeArrowheads="1"/>
          </p:cNvSpPr>
          <p:nvPr>
            <p:ph type="title" idx="4294967295"/>
          </p:nvPr>
        </p:nvSpPr>
        <p:spPr>
          <a:xfrm>
            <a:off x="685800" y="228600"/>
            <a:ext cx="7772400" cy="762000"/>
          </a:xfrm>
        </p:spPr>
        <p:txBody>
          <a:bodyPr/>
          <a:lstStyle/>
          <a:p>
            <a:r>
              <a:rPr lang="en-US" altLang="ko-KR" sz="2800" dirty="0" smtClean="0">
                <a:solidFill>
                  <a:srgbClr val="C00000"/>
                </a:solidFill>
                <a:ea typeface="Gulim" pitchFamily="34" charset="-127"/>
              </a:rPr>
              <a:t>Towards Practical Program Verification</a:t>
            </a:r>
          </a:p>
        </p:txBody>
      </p:sp>
      <p:sp>
        <p:nvSpPr>
          <p:cNvPr id="84995" name="Rectangle 3"/>
          <p:cNvSpPr>
            <a:spLocks noGrp="1" noChangeArrowheads="1"/>
          </p:cNvSpPr>
          <p:nvPr>
            <p:ph type="body" idx="4294967295"/>
          </p:nvPr>
        </p:nvSpPr>
        <p:spPr>
          <a:xfrm>
            <a:off x="152400" y="1295400"/>
            <a:ext cx="8991600" cy="4419600"/>
          </a:xfrm>
        </p:spPr>
        <p:txBody>
          <a:bodyPr/>
          <a:lstStyle/>
          <a:p>
            <a:pPr marL="457200" indent="-457200">
              <a:buFont typeface="+mj-lt"/>
              <a:buAutoNum type="arabicPeriod"/>
            </a:pPr>
            <a:r>
              <a:rPr lang="en-US" altLang="ko-KR" sz="2000" dirty="0" smtClean="0">
                <a:solidFill>
                  <a:srgbClr val="003300"/>
                </a:solidFill>
                <a:ea typeface="Gulim" pitchFamily="34" charset="-127"/>
              </a:rPr>
              <a:t>Focus on simpler verification tasks:</a:t>
            </a:r>
          </a:p>
          <a:p>
            <a:pPr lvl="1">
              <a:buBlip>
                <a:blip r:embed="rId2"/>
              </a:buBlip>
            </a:pPr>
            <a:r>
              <a:rPr lang="en-US" altLang="ko-KR" sz="2000" dirty="0">
                <a:solidFill>
                  <a:srgbClr val="002060"/>
                </a:solidFill>
                <a:ea typeface="Gulim" pitchFamily="34" charset="-127"/>
              </a:rPr>
              <a:t>	</a:t>
            </a:r>
            <a:r>
              <a:rPr lang="en-US" altLang="ko-KR" sz="2000" dirty="0" smtClean="0">
                <a:solidFill>
                  <a:srgbClr val="002060"/>
                </a:solidFill>
                <a:ea typeface="Gulim" pitchFamily="34" charset="-127"/>
              </a:rPr>
              <a:t>Not full functional correctness, just absence of specific errors</a:t>
            </a:r>
          </a:p>
          <a:p>
            <a:pPr lvl="1">
              <a:buBlip>
                <a:blip r:embed="rId2"/>
              </a:buBlip>
            </a:pPr>
            <a:r>
              <a:rPr lang="en-US" altLang="ko-KR" sz="2000" dirty="0">
                <a:solidFill>
                  <a:srgbClr val="002060"/>
                </a:solidFill>
                <a:ea typeface="Gulim" pitchFamily="34" charset="-127"/>
              </a:rPr>
              <a:t>	</a:t>
            </a:r>
            <a:r>
              <a:rPr lang="en-US" altLang="ko-KR" sz="2000" dirty="0" smtClean="0">
                <a:solidFill>
                  <a:srgbClr val="002060"/>
                </a:solidFill>
                <a:ea typeface="Gulim" pitchFamily="34" charset="-127"/>
              </a:rPr>
              <a:t>Success story: Array accesses are within bounds</a:t>
            </a:r>
          </a:p>
          <a:p>
            <a:pPr marL="457200" indent="-457200">
              <a:buFont typeface="+mj-lt"/>
              <a:buAutoNum type="arabicPeriod"/>
            </a:pPr>
            <a:endParaRPr lang="en-US" altLang="ko-KR" sz="2000" dirty="0">
              <a:solidFill>
                <a:srgbClr val="003300"/>
              </a:solidFill>
              <a:ea typeface="Gulim" pitchFamily="34" charset="-127"/>
            </a:endParaRPr>
          </a:p>
          <a:p>
            <a:pPr marL="457200" indent="-457200">
              <a:buAutoNum type="arabicPeriod" startAt="2"/>
            </a:pPr>
            <a:r>
              <a:rPr lang="en-US" altLang="ko-KR" sz="2000" dirty="0" smtClean="0">
                <a:solidFill>
                  <a:srgbClr val="003300"/>
                </a:solidFill>
                <a:ea typeface="Gulim" pitchFamily="34" charset="-127"/>
              </a:rPr>
              <a:t>Provide automation as much as possible</a:t>
            </a:r>
          </a:p>
          <a:p>
            <a:pPr lvl="1">
              <a:buBlip>
                <a:blip r:embed="rId2"/>
              </a:buBlip>
            </a:pPr>
            <a:r>
              <a:rPr lang="en-US" altLang="ko-KR" sz="2000" dirty="0">
                <a:solidFill>
                  <a:srgbClr val="002060"/>
                </a:solidFill>
                <a:ea typeface="Gulim" pitchFamily="34" charset="-127"/>
              </a:rPr>
              <a:t>	</a:t>
            </a:r>
            <a:r>
              <a:rPr lang="en-US" altLang="ko-KR" sz="2000" dirty="0" smtClean="0">
                <a:solidFill>
                  <a:srgbClr val="002060"/>
                </a:solidFill>
                <a:ea typeface="Gulim" pitchFamily="34" charset="-127"/>
              </a:rPr>
              <a:t>Program verification is </a:t>
            </a:r>
            <a:r>
              <a:rPr lang="en-US" altLang="ko-KR" sz="2000" dirty="0" err="1" smtClean="0">
                <a:solidFill>
                  <a:srgbClr val="002060"/>
                </a:solidFill>
                <a:ea typeface="Gulim" pitchFamily="34" charset="-127"/>
              </a:rPr>
              <a:t>undecidable</a:t>
            </a:r>
            <a:endParaRPr lang="en-US" altLang="ko-KR" sz="2000" dirty="0" smtClean="0">
              <a:solidFill>
                <a:srgbClr val="002060"/>
              </a:solidFill>
              <a:ea typeface="Gulim" pitchFamily="34" charset="-127"/>
            </a:endParaRPr>
          </a:p>
          <a:p>
            <a:pPr lvl="1">
              <a:buBlip>
                <a:blip r:embed="rId2"/>
              </a:buBlip>
            </a:pPr>
            <a:r>
              <a:rPr lang="en-US" altLang="ko-KR" sz="2000" dirty="0">
                <a:solidFill>
                  <a:srgbClr val="002060"/>
                </a:solidFill>
                <a:ea typeface="Gulim" pitchFamily="34" charset="-127"/>
              </a:rPr>
              <a:t>	</a:t>
            </a:r>
            <a:r>
              <a:rPr lang="en-US" altLang="ko-KR" sz="2000" dirty="0" smtClean="0">
                <a:solidFill>
                  <a:srgbClr val="002060"/>
                </a:solidFill>
                <a:ea typeface="Gulim" pitchFamily="34" charset="-127"/>
              </a:rPr>
              <a:t>Programmer asked to give annotations when absolutely needed</a:t>
            </a:r>
          </a:p>
          <a:p>
            <a:pPr lvl="1">
              <a:buBlip>
                <a:blip r:embed="rId2"/>
              </a:buBlip>
            </a:pPr>
            <a:r>
              <a:rPr lang="en-US" altLang="ko-KR" sz="2000" dirty="0">
                <a:solidFill>
                  <a:srgbClr val="002060"/>
                </a:solidFill>
                <a:ea typeface="Gulim" pitchFamily="34" charset="-127"/>
              </a:rPr>
              <a:t>	</a:t>
            </a:r>
            <a:r>
              <a:rPr lang="en-US" altLang="ko-KR" sz="2000" dirty="0" smtClean="0">
                <a:solidFill>
                  <a:srgbClr val="002060"/>
                </a:solidFill>
                <a:ea typeface="Gulim" pitchFamily="34" charset="-127"/>
              </a:rPr>
              <a:t>Consistency of annotations checked by SMT solvers</a:t>
            </a:r>
          </a:p>
          <a:p>
            <a:pPr marL="0" indent="0">
              <a:buNone/>
            </a:pPr>
            <a:endParaRPr lang="en-US" altLang="ko-KR" sz="2000" dirty="0">
              <a:solidFill>
                <a:srgbClr val="003300"/>
              </a:solidFill>
              <a:ea typeface="Gulim" pitchFamily="34" charset="-127"/>
            </a:endParaRPr>
          </a:p>
          <a:p>
            <a:pPr marL="457200" indent="-457200">
              <a:buAutoNum type="arabicPeriod" startAt="3"/>
            </a:pPr>
            <a:r>
              <a:rPr lang="en-US" altLang="ko-KR" sz="2000" dirty="0" smtClean="0">
                <a:solidFill>
                  <a:srgbClr val="003300"/>
                </a:solidFill>
                <a:ea typeface="Gulim" pitchFamily="34" charset="-127"/>
              </a:rPr>
              <a:t>Use verification technology for </a:t>
            </a:r>
            <a:r>
              <a:rPr lang="en-US" altLang="ko-KR" sz="2000" dirty="0" smtClean="0">
                <a:solidFill>
                  <a:srgbClr val="003300"/>
                </a:solidFill>
                <a:ea typeface="Gulim" pitchFamily="34" charset="-127"/>
              </a:rPr>
              <a:t>synergistic </a:t>
            </a:r>
            <a:r>
              <a:rPr lang="en-US" altLang="ko-KR" sz="2000" dirty="0" smtClean="0">
                <a:solidFill>
                  <a:srgbClr val="003300"/>
                </a:solidFill>
                <a:ea typeface="Gulim" pitchFamily="34" charset="-127"/>
              </a:rPr>
              <a:t>tasks</a:t>
            </a:r>
            <a:endParaRPr lang="en-US" altLang="ko-KR" sz="2000" dirty="0">
              <a:solidFill>
                <a:srgbClr val="003300"/>
              </a:solidFill>
              <a:ea typeface="Gulim" pitchFamily="34" charset="-127"/>
            </a:endParaRPr>
          </a:p>
          <a:p>
            <a:pPr lvl="1">
              <a:buBlip>
                <a:blip r:embed="rId2"/>
              </a:buBlip>
            </a:pPr>
            <a:r>
              <a:rPr lang="en-US" altLang="ko-KR" sz="2000" dirty="0" smtClean="0">
                <a:solidFill>
                  <a:srgbClr val="002060"/>
                </a:solidFill>
                <a:ea typeface="Gulim" pitchFamily="34" charset="-127"/>
              </a:rPr>
              <a:t>  Directed testing</a:t>
            </a:r>
          </a:p>
          <a:p>
            <a:pPr lvl="1">
              <a:buBlip>
                <a:blip r:embed="rId2"/>
              </a:buBlip>
            </a:pPr>
            <a:r>
              <a:rPr lang="en-US" altLang="ko-KR" sz="2000" dirty="0">
                <a:solidFill>
                  <a:srgbClr val="002060"/>
                </a:solidFill>
                <a:ea typeface="Gulim" pitchFamily="34" charset="-127"/>
              </a:rPr>
              <a:t>	</a:t>
            </a:r>
            <a:r>
              <a:rPr lang="en-US" altLang="ko-KR" sz="2000" dirty="0" smtClean="0">
                <a:solidFill>
                  <a:srgbClr val="002060"/>
                </a:solidFill>
                <a:ea typeface="Gulim" pitchFamily="34" charset="-127"/>
              </a:rPr>
              <a:t>Bug localization</a:t>
            </a:r>
            <a:endParaRPr lang="en-US" altLang="ko-KR" sz="1600" dirty="0">
              <a:solidFill>
                <a:srgbClr val="002060"/>
              </a:solidFill>
              <a:ea typeface="Gulim" pitchFamily="34" charset="-127"/>
            </a:endParaRPr>
          </a:p>
        </p:txBody>
      </p:sp>
      <p:sp>
        <p:nvSpPr>
          <p:cNvPr id="4" name="Slide Number Placeholder 17"/>
          <p:cNvSpPr>
            <a:spLocks noGrp="1"/>
          </p:cNvSpPr>
          <p:nvPr>
            <p:ph type="sldNum" sz="quarter" idx="12"/>
          </p:nvPr>
        </p:nvSpPr>
        <p:spPr>
          <a:xfrm>
            <a:off x="7239000" y="6400800"/>
            <a:ext cx="1905000" cy="457200"/>
          </a:xfrm>
        </p:spPr>
        <p:txBody>
          <a:bodyPr/>
          <a:lstStyle/>
          <a:p>
            <a:pPr>
              <a:defRPr/>
            </a:pPr>
            <a:fld id="{0529A9EF-C723-4E6D-B148-3F65053D62C2}" type="slidenum">
              <a:rPr lang="en-US" b="1" smtClean="0"/>
              <a:pPr>
                <a:defRPr/>
              </a:pPr>
              <a:t>4</a:t>
            </a:fld>
            <a:endParaRPr lang="en-US"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4995">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84995">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84995">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4995">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84995">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84995">
                                            <p:txEl>
                                              <p:pRg st="6" end="6"/>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84995">
                                            <p:txEl>
                                              <p:pRg st="7" end="7"/>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84995">
                                            <p:txEl>
                                              <p:pRg st="9" end="9"/>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84995">
                                            <p:txEl>
                                              <p:pRg st="10" end="10"/>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84995">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4995" grpId="0" build="p"/>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3" name="Rectangle 3"/>
          <p:cNvSpPr>
            <a:spLocks noGrp="1" noChangeArrowheads="1"/>
          </p:cNvSpPr>
          <p:nvPr>
            <p:ph type="body" idx="1"/>
          </p:nvPr>
        </p:nvSpPr>
        <p:spPr>
          <a:xfrm>
            <a:off x="0" y="1143000"/>
            <a:ext cx="9144000" cy="1905000"/>
          </a:xfrm>
        </p:spPr>
        <p:txBody>
          <a:bodyPr/>
          <a:lstStyle/>
          <a:p>
            <a:pPr>
              <a:lnSpc>
                <a:spcPct val="80000"/>
              </a:lnSpc>
              <a:spcBef>
                <a:spcPct val="35000"/>
              </a:spcBef>
              <a:buClr>
                <a:srgbClr val="006600"/>
              </a:buClr>
              <a:buFont typeface="Wingdings" pitchFamily="2" charset="2"/>
              <a:buChar char="q"/>
            </a:pPr>
            <a:r>
              <a:rPr lang="en-US" altLang="ko-KR" sz="2000" dirty="0" smtClean="0">
                <a:solidFill>
                  <a:srgbClr val="006600"/>
                </a:solidFill>
                <a:ea typeface="Gulim" pitchFamily="34" charset="-127"/>
              </a:rPr>
              <a:t>Initial candidate expression e sampled uniformly from E</a:t>
            </a:r>
            <a:r>
              <a:rPr lang="en-US" altLang="ko-KR" sz="2000" baseline="-25000" dirty="0" smtClean="0">
                <a:solidFill>
                  <a:srgbClr val="006600"/>
                </a:solidFill>
                <a:ea typeface="Gulim" pitchFamily="34" charset="-127"/>
              </a:rPr>
              <a:t>n</a:t>
            </a:r>
          </a:p>
          <a:p>
            <a:pPr>
              <a:lnSpc>
                <a:spcPct val="80000"/>
              </a:lnSpc>
              <a:spcBef>
                <a:spcPct val="35000"/>
              </a:spcBef>
              <a:buClr>
                <a:srgbClr val="006600"/>
              </a:buClr>
              <a:buFont typeface="Wingdings" pitchFamily="2" charset="2"/>
              <a:buChar char="q"/>
            </a:pPr>
            <a:endParaRPr lang="en-US" altLang="ko-KR" sz="2000" baseline="-25000" dirty="0" smtClean="0">
              <a:solidFill>
                <a:srgbClr val="006600"/>
              </a:solidFill>
              <a:ea typeface="Gulim" pitchFamily="34" charset="-127"/>
            </a:endParaRPr>
          </a:p>
          <a:p>
            <a:pPr>
              <a:lnSpc>
                <a:spcPct val="80000"/>
              </a:lnSpc>
              <a:spcBef>
                <a:spcPct val="35000"/>
              </a:spcBef>
              <a:buClr>
                <a:srgbClr val="006600"/>
              </a:buClr>
              <a:buFont typeface="Wingdings" pitchFamily="2" charset="2"/>
              <a:buChar char="q"/>
            </a:pPr>
            <a:r>
              <a:rPr lang="en-US" altLang="ko-KR" sz="2000" dirty="0" smtClean="0">
                <a:solidFill>
                  <a:srgbClr val="006600"/>
                </a:solidFill>
                <a:ea typeface="Gulim" pitchFamily="34" charset="-127"/>
              </a:rPr>
              <a:t>When Score(e) = 1, return e</a:t>
            </a:r>
          </a:p>
          <a:p>
            <a:pPr>
              <a:lnSpc>
                <a:spcPct val="80000"/>
              </a:lnSpc>
              <a:spcBef>
                <a:spcPct val="35000"/>
              </a:spcBef>
              <a:buClr>
                <a:srgbClr val="006600"/>
              </a:buClr>
              <a:buFont typeface="Wingdings" pitchFamily="2" charset="2"/>
              <a:buChar char="q"/>
            </a:pPr>
            <a:endParaRPr lang="en-US" altLang="ko-KR" sz="2000" dirty="0" smtClean="0">
              <a:solidFill>
                <a:srgbClr val="006600"/>
              </a:solidFill>
              <a:ea typeface="Gulim" pitchFamily="34" charset="-127"/>
            </a:endParaRPr>
          </a:p>
          <a:p>
            <a:pPr>
              <a:lnSpc>
                <a:spcPct val="80000"/>
              </a:lnSpc>
              <a:spcBef>
                <a:spcPct val="35000"/>
              </a:spcBef>
              <a:buClr>
                <a:srgbClr val="006600"/>
              </a:buClr>
              <a:buFont typeface="Wingdings" pitchFamily="2" charset="2"/>
              <a:buChar char="q"/>
            </a:pPr>
            <a:r>
              <a:rPr lang="en-US" altLang="ko-KR" sz="2000" dirty="0" smtClean="0">
                <a:solidFill>
                  <a:srgbClr val="006600"/>
                </a:solidFill>
                <a:ea typeface="Gulim" pitchFamily="34" charset="-127"/>
              </a:rPr>
              <a:t>Pick node v in parse tree of e uniformly at random. Replace </a:t>
            </a:r>
            <a:r>
              <a:rPr lang="en-US" altLang="ko-KR" sz="2000" dirty="0" err="1" smtClean="0">
                <a:solidFill>
                  <a:srgbClr val="006600"/>
                </a:solidFill>
                <a:ea typeface="Gulim" pitchFamily="34" charset="-127"/>
              </a:rPr>
              <a:t>subtree</a:t>
            </a:r>
            <a:r>
              <a:rPr lang="en-US" altLang="ko-KR" sz="2000" dirty="0" smtClean="0">
                <a:solidFill>
                  <a:srgbClr val="006600"/>
                </a:solidFill>
                <a:ea typeface="Gulim" pitchFamily="34" charset="-127"/>
              </a:rPr>
              <a:t> rooted at e with </a:t>
            </a:r>
            <a:r>
              <a:rPr lang="en-US" altLang="ko-KR" sz="2000" dirty="0" err="1" smtClean="0">
                <a:solidFill>
                  <a:srgbClr val="006600"/>
                </a:solidFill>
                <a:ea typeface="Gulim" pitchFamily="34" charset="-127"/>
              </a:rPr>
              <a:t>subtree</a:t>
            </a:r>
            <a:r>
              <a:rPr lang="en-US" altLang="ko-KR" sz="2000" dirty="0" smtClean="0">
                <a:solidFill>
                  <a:srgbClr val="006600"/>
                </a:solidFill>
                <a:ea typeface="Gulim" pitchFamily="34" charset="-127"/>
              </a:rPr>
              <a:t> of same size, sampled uniformly</a:t>
            </a:r>
          </a:p>
          <a:p>
            <a:pPr>
              <a:lnSpc>
                <a:spcPct val="80000"/>
              </a:lnSpc>
              <a:spcBef>
                <a:spcPct val="35000"/>
              </a:spcBef>
              <a:buClr>
                <a:srgbClr val="006600"/>
              </a:buClr>
              <a:buFont typeface="Wingdings" pitchFamily="2" charset="2"/>
              <a:buChar char="q"/>
            </a:pPr>
            <a:endParaRPr lang="en-US" altLang="ko-KR" sz="2000" dirty="0" smtClean="0">
              <a:solidFill>
                <a:srgbClr val="006600"/>
              </a:solidFill>
              <a:ea typeface="Gulim" pitchFamily="34" charset="-127"/>
            </a:endParaRPr>
          </a:p>
        </p:txBody>
      </p:sp>
      <p:sp>
        <p:nvSpPr>
          <p:cNvPr id="30722" name="Rectangle 2"/>
          <p:cNvSpPr>
            <a:spLocks noGrp="1" noChangeArrowheads="1"/>
          </p:cNvSpPr>
          <p:nvPr>
            <p:ph type="title"/>
          </p:nvPr>
        </p:nvSpPr>
        <p:spPr>
          <a:xfrm>
            <a:off x="609600" y="228600"/>
            <a:ext cx="7834313" cy="609600"/>
          </a:xfrm>
        </p:spPr>
        <p:txBody>
          <a:bodyPr/>
          <a:lstStyle/>
          <a:p>
            <a:r>
              <a:rPr lang="en-US" sz="2800" dirty="0" smtClean="0">
                <a:solidFill>
                  <a:srgbClr val="C00000"/>
                </a:solidFill>
              </a:rPr>
              <a:t>Stochastic Learning</a:t>
            </a:r>
          </a:p>
        </p:txBody>
      </p:sp>
      <p:sp>
        <p:nvSpPr>
          <p:cNvPr id="4" name="Slide Number Placeholder 17"/>
          <p:cNvSpPr>
            <a:spLocks noGrp="1"/>
          </p:cNvSpPr>
          <p:nvPr>
            <p:ph type="sldNum" sz="quarter" idx="12"/>
          </p:nvPr>
        </p:nvSpPr>
        <p:spPr>
          <a:xfrm>
            <a:off x="7239000" y="6400800"/>
            <a:ext cx="1905000" cy="457200"/>
          </a:xfrm>
        </p:spPr>
        <p:txBody>
          <a:bodyPr/>
          <a:lstStyle/>
          <a:p>
            <a:pPr>
              <a:defRPr/>
            </a:pPr>
            <a:fld id="{0529A9EF-C723-4E6D-B148-3F65053D62C2}" type="slidenum">
              <a:rPr lang="en-US" b="1" smtClean="0"/>
              <a:pPr>
                <a:defRPr/>
              </a:pPr>
              <a:t>40</a:t>
            </a:fld>
            <a:endParaRPr lang="en-US" b="1" dirty="0"/>
          </a:p>
        </p:txBody>
      </p:sp>
      <p:grpSp>
        <p:nvGrpSpPr>
          <p:cNvPr id="35" name="Group 34"/>
          <p:cNvGrpSpPr/>
          <p:nvPr/>
        </p:nvGrpSpPr>
        <p:grpSpPr>
          <a:xfrm>
            <a:off x="1143000" y="3048000"/>
            <a:ext cx="1676400" cy="1981200"/>
            <a:chOff x="762000" y="3352800"/>
            <a:chExt cx="1981200" cy="2286000"/>
          </a:xfrm>
        </p:grpSpPr>
        <p:sp>
          <p:nvSpPr>
            <p:cNvPr id="34" name="Rectangle 33"/>
            <p:cNvSpPr/>
            <p:nvPr/>
          </p:nvSpPr>
          <p:spPr bwMode="auto">
            <a:xfrm>
              <a:off x="762000" y="4343400"/>
              <a:ext cx="1524000" cy="1295400"/>
            </a:xfrm>
            <a:prstGeom prst="rect">
              <a:avLst/>
            </a:prstGeom>
            <a:solidFill>
              <a:srgbClr val="FF0000">
                <a:alpha val="50196"/>
              </a:srgbClr>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smtClean="0">
                <a:ln>
                  <a:noFill/>
                </a:ln>
                <a:solidFill>
                  <a:schemeClr val="accent2"/>
                </a:solidFill>
                <a:effectLst/>
                <a:latin typeface="Comic Sans MS" pitchFamily="66" charset="0"/>
              </a:endParaRPr>
            </a:p>
          </p:txBody>
        </p:sp>
        <p:sp>
          <p:nvSpPr>
            <p:cNvPr id="6" name="Oval 5"/>
            <p:cNvSpPr/>
            <p:nvPr/>
          </p:nvSpPr>
          <p:spPr bwMode="auto">
            <a:xfrm>
              <a:off x="1835516" y="3763240"/>
              <a:ext cx="457200" cy="381000"/>
            </a:xfrm>
            <a:prstGeom prst="ellipse">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000" b="0" dirty="0" smtClean="0">
                  <a:solidFill>
                    <a:srgbClr val="002060"/>
                  </a:solidFill>
                </a:rPr>
                <a:t>+</a:t>
              </a:r>
              <a:endParaRPr kumimoji="0" lang="en-US" sz="2000" b="0" i="0" u="none" strike="noStrike" cap="none" normalizeH="0" baseline="0" dirty="0" smtClean="0">
                <a:ln>
                  <a:noFill/>
                </a:ln>
                <a:solidFill>
                  <a:srgbClr val="002060"/>
                </a:solidFill>
                <a:effectLst/>
                <a:latin typeface="Comic Sans MS" pitchFamily="66" charset="0"/>
              </a:endParaRPr>
            </a:p>
          </p:txBody>
        </p:sp>
        <p:cxnSp>
          <p:nvCxnSpPr>
            <p:cNvPr id="7" name="Straight Arrow Connector 6"/>
            <p:cNvCxnSpPr>
              <a:endCxn id="6" idx="5"/>
            </p:cNvCxnSpPr>
            <p:nvPr/>
          </p:nvCxnSpPr>
          <p:spPr bwMode="auto">
            <a:xfrm flipH="1" flipV="1">
              <a:off x="2225761" y="4088444"/>
              <a:ext cx="315826" cy="435215"/>
            </a:xfrm>
            <a:prstGeom prst="straightConnector1">
              <a:avLst/>
            </a:prstGeom>
            <a:solidFill>
              <a:srgbClr val="333399"/>
            </a:solidFill>
            <a:ln w="9525" cap="flat" cmpd="sng" algn="ctr">
              <a:solidFill>
                <a:schemeClr val="tx1"/>
              </a:solidFill>
              <a:prstDash val="solid"/>
              <a:round/>
              <a:headEnd type="none" w="med" len="med"/>
              <a:tailEnd type="triangle"/>
            </a:ln>
            <a:effectLst/>
          </p:spPr>
        </p:cxnSp>
        <p:cxnSp>
          <p:nvCxnSpPr>
            <p:cNvPr id="8" name="Straight Arrow Connector 7"/>
            <p:cNvCxnSpPr>
              <a:endCxn id="6" idx="3"/>
            </p:cNvCxnSpPr>
            <p:nvPr/>
          </p:nvCxnSpPr>
          <p:spPr bwMode="auto">
            <a:xfrm flipV="1">
              <a:off x="1619824" y="4088444"/>
              <a:ext cx="282647" cy="435214"/>
            </a:xfrm>
            <a:prstGeom prst="straightConnector1">
              <a:avLst/>
            </a:prstGeom>
            <a:solidFill>
              <a:srgbClr val="333399"/>
            </a:solidFill>
            <a:ln w="9525" cap="flat" cmpd="sng" algn="ctr">
              <a:solidFill>
                <a:schemeClr val="tx1"/>
              </a:solidFill>
              <a:prstDash val="solid"/>
              <a:round/>
              <a:headEnd type="none" w="med" len="med"/>
              <a:tailEnd type="triangle"/>
            </a:ln>
            <a:effectLst/>
          </p:spPr>
        </p:cxnSp>
        <p:sp>
          <p:nvSpPr>
            <p:cNvPr id="10" name="TextBox 9"/>
            <p:cNvSpPr txBox="1"/>
            <p:nvPr/>
          </p:nvSpPr>
          <p:spPr>
            <a:xfrm>
              <a:off x="2462354" y="4419600"/>
              <a:ext cx="280846" cy="307777"/>
            </a:xfrm>
            <a:prstGeom prst="rect">
              <a:avLst/>
            </a:prstGeom>
            <a:noFill/>
          </p:spPr>
          <p:txBody>
            <a:bodyPr wrap="none" rtlCol="0">
              <a:spAutoFit/>
            </a:bodyPr>
            <a:lstStyle/>
            <a:p>
              <a:r>
                <a:rPr lang="en-US" sz="1400" b="0" dirty="0" smtClean="0">
                  <a:solidFill>
                    <a:srgbClr val="002060"/>
                  </a:solidFill>
                </a:rPr>
                <a:t>z</a:t>
              </a:r>
              <a:endParaRPr lang="en-US" sz="1800" b="0" dirty="0">
                <a:solidFill>
                  <a:srgbClr val="002060"/>
                </a:solidFill>
              </a:endParaRPr>
            </a:p>
          </p:txBody>
        </p:sp>
        <p:cxnSp>
          <p:nvCxnSpPr>
            <p:cNvPr id="11" name="Straight Arrow Connector 10"/>
            <p:cNvCxnSpPr>
              <a:stCxn id="6" idx="0"/>
            </p:cNvCxnSpPr>
            <p:nvPr/>
          </p:nvCxnSpPr>
          <p:spPr bwMode="auto">
            <a:xfrm flipV="1">
              <a:off x="2064116" y="3352800"/>
              <a:ext cx="0" cy="410440"/>
            </a:xfrm>
            <a:prstGeom prst="straightConnector1">
              <a:avLst/>
            </a:prstGeom>
            <a:solidFill>
              <a:srgbClr val="333399"/>
            </a:solidFill>
            <a:ln w="9525" cap="flat" cmpd="sng" algn="ctr">
              <a:solidFill>
                <a:schemeClr val="tx1"/>
              </a:solidFill>
              <a:prstDash val="solid"/>
              <a:round/>
              <a:headEnd type="none" w="med" len="med"/>
              <a:tailEnd type="triangle"/>
            </a:ln>
            <a:effectLst/>
          </p:spPr>
        </p:cxnSp>
        <p:sp>
          <p:nvSpPr>
            <p:cNvPr id="12" name="TextBox 11"/>
            <p:cNvSpPr txBox="1"/>
            <p:nvPr/>
          </p:nvSpPr>
          <p:spPr>
            <a:xfrm>
              <a:off x="2033876" y="3352800"/>
              <a:ext cx="282450" cy="307777"/>
            </a:xfrm>
            <a:prstGeom prst="rect">
              <a:avLst/>
            </a:prstGeom>
            <a:noFill/>
          </p:spPr>
          <p:txBody>
            <a:bodyPr wrap="none" rtlCol="0">
              <a:spAutoFit/>
            </a:bodyPr>
            <a:lstStyle/>
            <a:p>
              <a:r>
                <a:rPr lang="en-US" sz="1400" b="0" dirty="0" smtClean="0">
                  <a:solidFill>
                    <a:srgbClr val="002060"/>
                  </a:solidFill>
                </a:rPr>
                <a:t>e</a:t>
              </a:r>
              <a:endParaRPr lang="en-US" sz="1800" b="0" dirty="0">
                <a:solidFill>
                  <a:srgbClr val="002060"/>
                </a:solidFill>
              </a:endParaRPr>
            </a:p>
          </p:txBody>
        </p:sp>
        <p:sp>
          <p:nvSpPr>
            <p:cNvPr id="13" name="Oval 12"/>
            <p:cNvSpPr/>
            <p:nvPr/>
          </p:nvSpPr>
          <p:spPr bwMode="auto">
            <a:xfrm>
              <a:off x="1319354" y="4495800"/>
              <a:ext cx="457200" cy="381000"/>
            </a:xfrm>
            <a:prstGeom prst="ellipse">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000" b="0" dirty="0" smtClean="0">
                  <a:solidFill>
                    <a:srgbClr val="002060"/>
                  </a:solidFill>
                </a:rPr>
                <a:t>+</a:t>
              </a:r>
              <a:endParaRPr kumimoji="0" lang="en-US" sz="2000" b="0" i="0" u="none" strike="noStrike" cap="none" normalizeH="0" baseline="0" dirty="0" smtClean="0">
                <a:ln>
                  <a:noFill/>
                </a:ln>
                <a:solidFill>
                  <a:srgbClr val="002060"/>
                </a:solidFill>
                <a:effectLst/>
                <a:latin typeface="Comic Sans MS" pitchFamily="66" charset="0"/>
              </a:endParaRPr>
            </a:p>
          </p:txBody>
        </p:sp>
        <p:cxnSp>
          <p:nvCxnSpPr>
            <p:cNvPr id="14" name="Straight Arrow Connector 13"/>
            <p:cNvCxnSpPr/>
            <p:nvPr/>
          </p:nvCxnSpPr>
          <p:spPr bwMode="auto">
            <a:xfrm flipH="1" flipV="1">
              <a:off x="1700354" y="4800600"/>
              <a:ext cx="315826" cy="435215"/>
            </a:xfrm>
            <a:prstGeom prst="straightConnector1">
              <a:avLst/>
            </a:prstGeom>
            <a:solidFill>
              <a:srgbClr val="333399"/>
            </a:solidFill>
            <a:ln w="9525" cap="flat" cmpd="sng" algn="ctr">
              <a:solidFill>
                <a:schemeClr val="tx1"/>
              </a:solidFill>
              <a:prstDash val="solid"/>
              <a:round/>
              <a:headEnd type="none" w="med" len="med"/>
              <a:tailEnd type="triangle"/>
            </a:ln>
            <a:effectLst/>
          </p:spPr>
        </p:cxnSp>
        <p:sp>
          <p:nvSpPr>
            <p:cNvPr id="15" name="TextBox 14"/>
            <p:cNvSpPr txBox="1"/>
            <p:nvPr/>
          </p:nvSpPr>
          <p:spPr>
            <a:xfrm>
              <a:off x="1936947" y="5131756"/>
              <a:ext cx="280846" cy="307777"/>
            </a:xfrm>
            <a:prstGeom prst="rect">
              <a:avLst/>
            </a:prstGeom>
            <a:noFill/>
          </p:spPr>
          <p:txBody>
            <a:bodyPr wrap="none" rtlCol="0">
              <a:spAutoFit/>
            </a:bodyPr>
            <a:lstStyle/>
            <a:p>
              <a:r>
                <a:rPr lang="en-US" sz="1400" b="0" dirty="0" smtClean="0">
                  <a:solidFill>
                    <a:srgbClr val="002060"/>
                  </a:solidFill>
                </a:rPr>
                <a:t>y</a:t>
              </a:r>
              <a:endParaRPr lang="en-US" sz="1800" b="0" dirty="0">
                <a:solidFill>
                  <a:srgbClr val="002060"/>
                </a:solidFill>
              </a:endParaRPr>
            </a:p>
          </p:txBody>
        </p:sp>
        <p:cxnSp>
          <p:nvCxnSpPr>
            <p:cNvPr id="16" name="Straight Arrow Connector 15"/>
            <p:cNvCxnSpPr/>
            <p:nvPr/>
          </p:nvCxnSpPr>
          <p:spPr bwMode="auto">
            <a:xfrm flipV="1">
              <a:off x="1090754" y="4800600"/>
              <a:ext cx="282647" cy="435214"/>
            </a:xfrm>
            <a:prstGeom prst="straightConnector1">
              <a:avLst/>
            </a:prstGeom>
            <a:solidFill>
              <a:srgbClr val="333399"/>
            </a:solidFill>
            <a:ln w="9525" cap="flat" cmpd="sng" algn="ctr">
              <a:solidFill>
                <a:schemeClr val="tx1"/>
              </a:solidFill>
              <a:prstDash val="solid"/>
              <a:round/>
              <a:headEnd type="none" w="med" len="med"/>
              <a:tailEnd type="triangle"/>
            </a:ln>
            <a:effectLst/>
          </p:spPr>
        </p:cxnSp>
        <p:sp>
          <p:nvSpPr>
            <p:cNvPr id="17" name="TextBox 16"/>
            <p:cNvSpPr txBox="1"/>
            <p:nvPr/>
          </p:nvSpPr>
          <p:spPr>
            <a:xfrm>
              <a:off x="862154" y="5178623"/>
              <a:ext cx="290464" cy="307777"/>
            </a:xfrm>
            <a:prstGeom prst="rect">
              <a:avLst/>
            </a:prstGeom>
            <a:noFill/>
          </p:spPr>
          <p:txBody>
            <a:bodyPr wrap="none" rtlCol="0">
              <a:spAutoFit/>
            </a:bodyPr>
            <a:lstStyle/>
            <a:p>
              <a:r>
                <a:rPr lang="en-US" sz="1400" b="0" dirty="0" smtClean="0">
                  <a:solidFill>
                    <a:srgbClr val="002060"/>
                  </a:solidFill>
                </a:rPr>
                <a:t>x</a:t>
              </a:r>
              <a:endParaRPr lang="en-US" sz="1800" b="0" dirty="0">
                <a:solidFill>
                  <a:srgbClr val="002060"/>
                </a:solidFill>
              </a:endParaRPr>
            </a:p>
          </p:txBody>
        </p:sp>
      </p:grpSp>
      <p:grpSp>
        <p:nvGrpSpPr>
          <p:cNvPr id="19" name="Group 18"/>
          <p:cNvGrpSpPr/>
          <p:nvPr/>
        </p:nvGrpSpPr>
        <p:grpSpPr>
          <a:xfrm>
            <a:off x="5105400" y="3124200"/>
            <a:ext cx="1600200" cy="1905000"/>
            <a:chOff x="381000" y="3505200"/>
            <a:chExt cx="1881046" cy="2133600"/>
          </a:xfrm>
        </p:grpSpPr>
        <p:sp>
          <p:nvSpPr>
            <p:cNvPr id="20" name="Oval 19"/>
            <p:cNvSpPr/>
            <p:nvPr/>
          </p:nvSpPr>
          <p:spPr bwMode="auto">
            <a:xfrm>
              <a:off x="1354362" y="3915640"/>
              <a:ext cx="457200" cy="381000"/>
            </a:xfrm>
            <a:prstGeom prst="ellipse">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000" b="0" dirty="0" smtClean="0">
                  <a:solidFill>
                    <a:srgbClr val="002060"/>
                  </a:solidFill>
                </a:rPr>
                <a:t>+</a:t>
              </a:r>
              <a:endParaRPr kumimoji="0" lang="en-US" sz="2000" b="0" i="0" u="none" strike="noStrike" cap="none" normalizeH="0" baseline="0" dirty="0" smtClean="0">
                <a:ln>
                  <a:noFill/>
                </a:ln>
                <a:solidFill>
                  <a:srgbClr val="002060"/>
                </a:solidFill>
                <a:effectLst/>
                <a:latin typeface="Comic Sans MS" pitchFamily="66" charset="0"/>
              </a:endParaRPr>
            </a:p>
          </p:txBody>
        </p:sp>
        <p:cxnSp>
          <p:nvCxnSpPr>
            <p:cNvPr id="21" name="Straight Arrow Connector 20"/>
            <p:cNvCxnSpPr>
              <a:endCxn id="20" idx="5"/>
            </p:cNvCxnSpPr>
            <p:nvPr/>
          </p:nvCxnSpPr>
          <p:spPr bwMode="auto">
            <a:xfrm flipH="1" flipV="1">
              <a:off x="1744607" y="4240844"/>
              <a:ext cx="315826" cy="435215"/>
            </a:xfrm>
            <a:prstGeom prst="straightConnector1">
              <a:avLst/>
            </a:prstGeom>
            <a:solidFill>
              <a:srgbClr val="333399"/>
            </a:solidFill>
            <a:ln w="9525" cap="flat" cmpd="sng" algn="ctr">
              <a:solidFill>
                <a:schemeClr val="tx1"/>
              </a:solidFill>
              <a:prstDash val="solid"/>
              <a:round/>
              <a:headEnd type="none" w="med" len="med"/>
              <a:tailEnd type="triangle"/>
            </a:ln>
            <a:effectLst/>
          </p:spPr>
        </p:cxnSp>
        <p:cxnSp>
          <p:nvCxnSpPr>
            <p:cNvPr id="22" name="Straight Arrow Connector 21"/>
            <p:cNvCxnSpPr>
              <a:endCxn id="20" idx="3"/>
            </p:cNvCxnSpPr>
            <p:nvPr/>
          </p:nvCxnSpPr>
          <p:spPr bwMode="auto">
            <a:xfrm flipV="1">
              <a:off x="1138670" y="4240844"/>
              <a:ext cx="282647" cy="435214"/>
            </a:xfrm>
            <a:prstGeom prst="straightConnector1">
              <a:avLst/>
            </a:prstGeom>
            <a:solidFill>
              <a:srgbClr val="333399"/>
            </a:solidFill>
            <a:ln w="9525" cap="flat" cmpd="sng" algn="ctr">
              <a:solidFill>
                <a:schemeClr val="tx1"/>
              </a:solidFill>
              <a:prstDash val="solid"/>
              <a:round/>
              <a:headEnd type="none" w="med" len="med"/>
              <a:tailEnd type="triangle"/>
            </a:ln>
            <a:effectLst/>
          </p:spPr>
        </p:cxnSp>
        <p:sp>
          <p:nvSpPr>
            <p:cNvPr id="23" name="TextBox 22"/>
            <p:cNvSpPr txBox="1"/>
            <p:nvPr/>
          </p:nvSpPr>
          <p:spPr>
            <a:xfrm>
              <a:off x="1981200" y="4572000"/>
              <a:ext cx="280846" cy="307777"/>
            </a:xfrm>
            <a:prstGeom prst="rect">
              <a:avLst/>
            </a:prstGeom>
            <a:noFill/>
          </p:spPr>
          <p:txBody>
            <a:bodyPr wrap="none" rtlCol="0">
              <a:spAutoFit/>
            </a:bodyPr>
            <a:lstStyle/>
            <a:p>
              <a:r>
                <a:rPr lang="en-US" sz="1400" b="0" dirty="0" smtClean="0">
                  <a:solidFill>
                    <a:srgbClr val="002060"/>
                  </a:solidFill>
                </a:rPr>
                <a:t>z</a:t>
              </a:r>
              <a:endParaRPr lang="en-US" sz="1800" b="0" dirty="0">
                <a:solidFill>
                  <a:srgbClr val="002060"/>
                </a:solidFill>
              </a:endParaRPr>
            </a:p>
          </p:txBody>
        </p:sp>
        <p:cxnSp>
          <p:nvCxnSpPr>
            <p:cNvPr id="24" name="Straight Arrow Connector 23"/>
            <p:cNvCxnSpPr>
              <a:stCxn id="20" idx="0"/>
            </p:cNvCxnSpPr>
            <p:nvPr/>
          </p:nvCxnSpPr>
          <p:spPr bwMode="auto">
            <a:xfrm flipV="1">
              <a:off x="1582962" y="3505200"/>
              <a:ext cx="0" cy="410440"/>
            </a:xfrm>
            <a:prstGeom prst="straightConnector1">
              <a:avLst/>
            </a:prstGeom>
            <a:solidFill>
              <a:srgbClr val="333399"/>
            </a:solidFill>
            <a:ln w="9525" cap="flat" cmpd="sng" algn="ctr">
              <a:solidFill>
                <a:schemeClr val="tx1"/>
              </a:solidFill>
              <a:prstDash val="solid"/>
              <a:round/>
              <a:headEnd type="none" w="med" len="med"/>
              <a:tailEnd type="triangle"/>
            </a:ln>
            <a:effectLst/>
          </p:spPr>
        </p:cxnSp>
        <p:sp>
          <p:nvSpPr>
            <p:cNvPr id="25" name="TextBox 24"/>
            <p:cNvSpPr txBox="1"/>
            <p:nvPr/>
          </p:nvSpPr>
          <p:spPr>
            <a:xfrm>
              <a:off x="1552722" y="3505200"/>
              <a:ext cx="324128" cy="369332"/>
            </a:xfrm>
            <a:prstGeom prst="rect">
              <a:avLst/>
            </a:prstGeom>
            <a:noFill/>
          </p:spPr>
          <p:txBody>
            <a:bodyPr wrap="none" rtlCol="0">
              <a:spAutoFit/>
            </a:bodyPr>
            <a:lstStyle/>
            <a:p>
              <a:r>
                <a:rPr lang="en-US" sz="1400" b="0" dirty="0" smtClean="0">
                  <a:solidFill>
                    <a:srgbClr val="002060"/>
                  </a:solidFill>
                </a:rPr>
                <a:t>e</a:t>
              </a:r>
              <a:r>
                <a:rPr lang="en-US" sz="1800" b="0" dirty="0" smtClean="0">
                  <a:solidFill>
                    <a:srgbClr val="002060"/>
                  </a:solidFill>
                </a:rPr>
                <a:t>’</a:t>
              </a:r>
              <a:endParaRPr lang="en-US" sz="1400" b="0" dirty="0" smtClean="0">
                <a:solidFill>
                  <a:srgbClr val="002060"/>
                </a:solidFill>
              </a:endParaRPr>
            </a:p>
          </p:txBody>
        </p:sp>
        <p:sp>
          <p:nvSpPr>
            <p:cNvPr id="26" name="Oval 25"/>
            <p:cNvSpPr/>
            <p:nvPr/>
          </p:nvSpPr>
          <p:spPr bwMode="auto">
            <a:xfrm>
              <a:off x="838200" y="4648200"/>
              <a:ext cx="457200" cy="381000"/>
            </a:xfrm>
            <a:prstGeom prst="ellipse">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000" b="0" dirty="0" smtClean="0">
                  <a:solidFill>
                    <a:srgbClr val="002060"/>
                  </a:solidFill>
                </a:rPr>
                <a:t>-</a:t>
              </a:r>
              <a:endParaRPr kumimoji="0" lang="en-US" sz="2000" b="0" i="0" u="none" strike="noStrike" cap="none" normalizeH="0" baseline="0" dirty="0" smtClean="0">
                <a:ln>
                  <a:noFill/>
                </a:ln>
                <a:solidFill>
                  <a:srgbClr val="002060"/>
                </a:solidFill>
                <a:effectLst/>
                <a:latin typeface="Comic Sans MS" pitchFamily="66" charset="0"/>
              </a:endParaRPr>
            </a:p>
          </p:txBody>
        </p:sp>
        <p:cxnSp>
          <p:nvCxnSpPr>
            <p:cNvPr id="27" name="Straight Arrow Connector 26"/>
            <p:cNvCxnSpPr/>
            <p:nvPr/>
          </p:nvCxnSpPr>
          <p:spPr bwMode="auto">
            <a:xfrm flipH="1" flipV="1">
              <a:off x="1219200" y="4953000"/>
              <a:ext cx="315826" cy="435215"/>
            </a:xfrm>
            <a:prstGeom prst="straightConnector1">
              <a:avLst/>
            </a:prstGeom>
            <a:solidFill>
              <a:srgbClr val="333399"/>
            </a:solidFill>
            <a:ln w="9525" cap="flat" cmpd="sng" algn="ctr">
              <a:solidFill>
                <a:schemeClr val="tx1"/>
              </a:solidFill>
              <a:prstDash val="solid"/>
              <a:round/>
              <a:headEnd type="none" w="med" len="med"/>
              <a:tailEnd type="triangle"/>
            </a:ln>
            <a:effectLst/>
          </p:spPr>
        </p:cxnSp>
        <p:sp>
          <p:nvSpPr>
            <p:cNvPr id="28" name="TextBox 27"/>
            <p:cNvSpPr txBox="1"/>
            <p:nvPr/>
          </p:nvSpPr>
          <p:spPr>
            <a:xfrm>
              <a:off x="1455793" y="5284156"/>
              <a:ext cx="264816" cy="307777"/>
            </a:xfrm>
            <a:prstGeom prst="rect">
              <a:avLst/>
            </a:prstGeom>
            <a:noFill/>
          </p:spPr>
          <p:txBody>
            <a:bodyPr wrap="none" rtlCol="0">
              <a:spAutoFit/>
            </a:bodyPr>
            <a:lstStyle/>
            <a:p>
              <a:r>
                <a:rPr lang="en-US" sz="1400" b="0" dirty="0" smtClean="0">
                  <a:solidFill>
                    <a:srgbClr val="002060"/>
                  </a:solidFill>
                </a:rPr>
                <a:t>1</a:t>
              </a:r>
              <a:endParaRPr lang="en-US" sz="1800" b="0" dirty="0">
                <a:solidFill>
                  <a:srgbClr val="002060"/>
                </a:solidFill>
              </a:endParaRPr>
            </a:p>
          </p:txBody>
        </p:sp>
        <p:cxnSp>
          <p:nvCxnSpPr>
            <p:cNvPr id="29" name="Straight Arrow Connector 28"/>
            <p:cNvCxnSpPr/>
            <p:nvPr/>
          </p:nvCxnSpPr>
          <p:spPr bwMode="auto">
            <a:xfrm flipV="1">
              <a:off x="609600" y="4953000"/>
              <a:ext cx="282647" cy="435214"/>
            </a:xfrm>
            <a:prstGeom prst="straightConnector1">
              <a:avLst/>
            </a:prstGeom>
            <a:solidFill>
              <a:srgbClr val="333399"/>
            </a:solidFill>
            <a:ln w="9525" cap="flat" cmpd="sng" algn="ctr">
              <a:solidFill>
                <a:schemeClr val="tx1"/>
              </a:solidFill>
              <a:prstDash val="solid"/>
              <a:round/>
              <a:headEnd type="none" w="med" len="med"/>
              <a:tailEnd type="triangle"/>
            </a:ln>
            <a:effectLst/>
          </p:spPr>
        </p:cxnSp>
        <p:sp>
          <p:nvSpPr>
            <p:cNvPr id="30" name="TextBox 29"/>
            <p:cNvSpPr txBox="1"/>
            <p:nvPr/>
          </p:nvSpPr>
          <p:spPr>
            <a:xfrm>
              <a:off x="381000" y="5331023"/>
              <a:ext cx="290464" cy="307777"/>
            </a:xfrm>
            <a:prstGeom prst="rect">
              <a:avLst/>
            </a:prstGeom>
            <a:noFill/>
          </p:spPr>
          <p:txBody>
            <a:bodyPr wrap="none" rtlCol="0">
              <a:spAutoFit/>
            </a:bodyPr>
            <a:lstStyle/>
            <a:p>
              <a:r>
                <a:rPr lang="en-US" sz="1400" b="0" dirty="0" smtClean="0">
                  <a:solidFill>
                    <a:srgbClr val="002060"/>
                  </a:solidFill>
                </a:rPr>
                <a:t>z</a:t>
              </a:r>
              <a:endParaRPr lang="en-US" sz="1800" b="0" dirty="0">
                <a:solidFill>
                  <a:srgbClr val="002060"/>
                </a:solidFill>
              </a:endParaRPr>
            </a:p>
          </p:txBody>
        </p:sp>
      </p:grpSp>
      <p:cxnSp>
        <p:nvCxnSpPr>
          <p:cNvPr id="31" name="Straight Arrow Connector 30"/>
          <p:cNvCxnSpPr/>
          <p:nvPr/>
        </p:nvCxnSpPr>
        <p:spPr bwMode="auto">
          <a:xfrm flipV="1">
            <a:off x="3124200" y="4038599"/>
            <a:ext cx="1905000" cy="1"/>
          </a:xfrm>
          <a:prstGeom prst="straightConnector1">
            <a:avLst/>
          </a:prstGeom>
          <a:solidFill>
            <a:srgbClr val="333399"/>
          </a:solidFill>
          <a:ln w="9525" cap="flat" cmpd="sng" algn="ctr">
            <a:solidFill>
              <a:schemeClr val="tx1"/>
            </a:solidFill>
            <a:prstDash val="solid"/>
            <a:round/>
            <a:headEnd type="none" w="med" len="med"/>
            <a:tailEnd type="triangle"/>
          </a:ln>
          <a:effectLst/>
        </p:spPr>
      </p:cxnSp>
      <p:sp>
        <p:nvSpPr>
          <p:cNvPr id="32" name="Rectangle 3"/>
          <p:cNvSpPr txBox="1">
            <a:spLocks noChangeArrowheads="1"/>
          </p:cNvSpPr>
          <p:nvPr/>
        </p:nvSpPr>
        <p:spPr bwMode="auto">
          <a:xfrm>
            <a:off x="152400" y="5105400"/>
            <a:ext cx="8991600" cy="1600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marR="0" lvl="0" indent="-342900" algn="l" defTabSz="914400" rtl="0" eaLnBrk="0" fontAlgn="base" latinLnBrk="0" hangingPunct="0">
              <a:lnSpc>
                <a:spcPct val="80000"/>
              </a:lnSpc>
              <a:spcBef>
                <a:spcPct val="35000"/>
              </a:spcBef>
              <a:spcAft>
                <a:spcPct val="0"/>
              </a:spcAft>
              <a:buClr>
                <a:srgbClr val="006600"/>
              </a:buClr>
              <a:buSzTx/>
              <a:buFontTx/>
              <a:buNone/>
              <a:tabLst/>
              <a:defRPr/>
            </a:pPr>
            <a:endParaRPr kumimoji="0" lang="en-US" altLang="ko-KR" sz="2000" b="0" i="0" u="none" strike="noStrike" kern="0" cap="none" spc="0" normalizeH="0" baseline="0" noProof="0" dirty="0" smtClean="0">
              <a:ln>
                <a:noFill/>
              </a:ln>
              <a:solidFill>
                <a:srgbClr val="006600"/>
              </a:solidFill>
              <a:effectLst/>
              <a:uLnTx/>
              <a:uFillTx/>
              <a:latin typeface="+mn-lt"/>
              <a:ea typeface="Gulim" pitchFamily="34" charset="-127"/>
              <a:cs typeface="+mn-cs"/>
            </a:endParaRPr>
          </a:p>
          <a:p>
            <a:pPr marL="342900" marR="0" lvl="0" indent="-342900" algn="l" defTabSz="914400" rtl="0" eaLnBrk="0" fontAlgn="base" latinLnBrk="0" hangingPunct="0">
              <a:lnSpc>
                <a:spcPct val="80000"/>
              </a:lnSpc>
              <a:spcBef>
                <a:spcPct val="35000"/>
              </a:spcBef>
              <a:spcAft>
                <a:spcPct val="0"/>
              </a:spcAft>
              <a:buClr>
                <a:srgbClr val="006600"/>
              </a:buClr>
              <a:buSzTx/>
              <a:buFont typeface="Wingdings" pitchFamily="2" charset="2"/>
              <a:buChar char="q"/>
              <a:tabLst/>
              <a:defRPr/>
            </a:pPr>
            <a:r>
              <a:rPr kumimoji="0" lang="en-US" altLang="ko-KR" sz="2000" b="0" i="0" u="none" strike="noStrike" kern="0" cap="none" spc="0" normalizeH="0" baseline="0" noProof="0" dirty="0" smtClean="0">
                <a:ln>
                  <a:noFill/>
                </a:ln>
                <a:solidFill>
                  <a:srgbClr val="006600"/>
                </a:solidFill>
                <a:effectLst/>
                <a:uLnTx/>
                <a:uFillTx/>
                <a:latin typeface="+mn-lt"/>
                <a:ea typeface="Gulim" pitchFamily="34" charset="-127"/>
                <a:cs typeface="+mn-cs"/>
              </a:rPr>
              <a:t>With probability min{ 1, Score(e’)/Score(e) }, replace e with e’</a:t>
            </a:r>
          </a:p>
          <a:p>
            <a:pPr marL="342900" marR="0" lvl="0" indent="-342900" algn="l" defTabSz="914400" rtl="0" eaLnBrk="0" fontAlgn="base" latinLnBrk="0" hangingPunct="0">
              <a:lnSpc>
                <a:spcPct val="80000"/>
              </a:lnSpc>
              <a:spcBef>
                <a:spcPct val="35000"/>
              </a:spcBef>
              <a:spcAft>
                <a:spcPct val="0"/>
              </a:spcAft>
              <a:buClr>
                <a:srgbClr val="006600"/>
              </a:buClr>
              <a:buSzTx/>
              <a:buFont typeface="Wingdings" pitchFamily="2" charset="2"/>
              <a:buChar char="q"/>
              <a:tabLst/>
              <a:defRPr/>
            </a:pPr>
            <a:endParaRPr kumimoji="0" lang="en-US" altLang="ko-KR" sz="2000" b="0" i="0" u="none" strike="noStrike" kern="0" cap="none" spc="0" normalizeH="0" baseline="0" noProof="0" dirty="0" smtClean="0">
              <a:ln>
                <a:noFill/>
              </a:ln>
              <a:solidFill>
                <a:srgbClr val="006600"/>
              </a:solidFill>
              <a:effectLst/>
              <a:uLnTx/>
              <a:uFillTx/>
              <a:latin typeface="+mn-lt"/>
              <a:ea typeface="Gulim" pitchFamily="34" charset="-127"/>
              <a:cs typeface="+mn-cs"/>
            </a:endParaRPr>
          </a:p>
          <a:p>
            <a:pPr marL="342900" marR="0" lvl="0" indent="-342900" algn="l" defTabSz="914400" rtl="0" eaLnBrk="0" fontAlgn="base" latinLnBrk="0" hangingPunct="0">
              <a:lnSpc>
                <a:spcPct val="80000"/>
              </a:lnSpc>
              <a:spcBef>
                <a:spcPct val="35000"/>
              </a:spcBef>
              <a:spcAft>
                <a:spcPct val="0"/>
              </a:spcAft>
              <a:buClr>
                <a:srgbClr val="006600"/>
              </a:buClr>
              <a:buSzTx/>
              <a:buFont typeface="Wingdings" pitchFamily="2" charset="2"/>
              <a:buChar char="q"/>
              <a:tabLst/>
              <a:defRPr/>
            </a:pPr>
            <a:r>
              <a:rPr kumimoji="0" lang="en-US" altLang="ko-KR" sz="2000" b="0" i="0" u="none" strike="noStrike" kern="0" cap="none" spc="0" normalizeH="0" baseline="0" noProof="0" dirty="0" smtClean="0">
                <a:ln>
                  <a:noFill/>
                </a:ln>
                <a:solidFill>
                  <a:srgbClr val="006600"/>
                </a:solidFill>
                <a:effectLst/>
                <a:uLnTx/>
                <a:uFillTx/>
                <a:latin typeface="+mn-lt"/>
                <a:ea typeface="Gulim" pitchFamily="34" charset="-127"/>
                <a:cs typeface="+mn-cs"/>
              </a:rPr>
              <a:t>Outer loop responsible for updating expression size n</a:t>
            </a:r>
          </a:p>
          <a:p>
            <a:pPr marL="342900" marR="0" lvl="0" indent="-342900" algn="l" defTabSz="914400" rtl="0" eaLnBrk="0" fontAlgn="base" latinLnBrk="0" hangingPunct="0">
              <a:lnSpc>
                <a:spcPct val="80000"/>
              </a:lnSpc>
              <a:spcBef>
                <a:spcPct val="35000"/>
              </a:spcBef>
              <a:spcAft>
                <a:spcPct val="0"/>
              </a:spcAft>
              <a:buClr>
                <a:srgbClr val="006600"/>
              </a:buClr>
              <a:buSzTx/>
              <a:buFont typeface="Wingdings" pitchFamily="2" charset="2"/>
              <a:buChar char="q"/>
              <a:tabLst/>
              <a:defRPr/>
            </a:pPr>
            <a:endParaRPr kumimoji="0" lang="en-US" altLang="ko-KR" sz="2000" b="0" i="0" u="none" strike="noStrike" kern="0" cap="none" spc="0" normalizeH="0" baseline="0" noProof="0" dirty="0" smtClean="0">
              <a:ln>
                <a:noFill/>
              </a:ln>
              <a:solidFill>
                <a:srgbClr val="006600"/>
              </a:solidFill>
              <a:effectLst/>
              <a:uLnTx/>
              <a:uFillTx/>
              <a:latin typeface="+mn-lt"/>
              <a:ea typeface="Gulim" pitchFamily="34" charset="-127"/>
              <a:cs typeface="+mn-cs"/>
            </a:endParaRPr>
          </a:p>
        </p:txBody>
      </p:sp>
    </p:spTree>
    <p:extLst>
      <p:ext uri="{BB962C8B-B14F-4D97-AF65-F5344CB8AC3E}">
        <p14:creationId xmlns:p14="http://schemas.microsoft.com/office/powerpoint/2010/main" xmlns="" val="39067797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072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072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072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5"/>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1"/>
                                        </p:tgtEl>
                                        <p:attrNameLst>
                                          <p:attrName>style.visibility</p:attrName>
                                        </p:attrNameLst>
                                      </p:cBhvr>
                                      <p:to>
                                        <p:strVal val="visible"/>
                                      </p:to>
                                    </p:set>
                                  </p:childTnLst>
                                </p:cTn>
                              </p:par>
                            </p:childTnLst>
                          </p:cTn>
                        </p:par>
                        <p:par>
                          <p:cTn id="23" fill="hold">
                            <p:stCondLst>
                              <p:cond delay="0"/>
                            </p:stCondLst>
                            <p:childTnLst>
                              <p:par>
                                <p:cTn id="24" presetID="1" presetClass="entr" presetSubtype="0" fill="hold" nodeType="afterEffect">
                                  <p:stCondLst>
                                    <p:cond delay="0"/>
                                  </p:stCondLst>
                                  <p:childTnLst>
                                    <p:set>
                                      <p:cBhvr>
                                        <p:cTn id="25" dur="1" fill="hold">
                                          <p:stCondLst>
                                            <p:cond delay="0"/>
                                          </p:stCondLst>
                                        </p:cTn>
                                        <p:tgtEl>
                                          <p:spTgt spid="19"/>
                                        </p:tgtEl>
                                        <p:attrNameLst>
                                          <p:attrName>style.visibility</p:attrName>
                                        </p:attrNameLst>
                                      </p:cBhvr>
                                      <p:to>
                                        <p:strVal val="visible"/>
                                      </p:to>
                                    </p:set>
                                  </p:childTnLst>
                                </p:cTn>
                              </p:par>
                            </p:childTnLst>
                          </p:cTn>
                        </p:par>
                      </p:childTnLst>
                    </p:cTn>
                  </p:par>
                  <p:par>
                    <p:cTn id="26" fill="hold">
                      <p:stCondLst>
                        <p:cond delay="indefinite"/>
                      </p:stCondLst>
                      <p:childTnLst>
                        <p:par>
                          <p:cTn id="27" fill="hold">
                            <p:stCondLst>
                              <p:cond delay="0"/>
                            </p:stCondLst>
                            <p:childTnLst>
                              <p:par>
                                <p:cTn id="28" presetID="1" presetClass="entr" presetSubtype="0" fill="hold" grpId="0" nodeType="clickEffect">
                                  <p:stCondLst>
                                    <p:cond delay="0"/>
                                  </p:stCondLst>
                                  <p:childTnLst>
                                    <p:set>
                                      <p:cBhvr>
                                        <p:cTn id="29" dur="1" fill="hold">
                                          <p:stCondLst>
                                            <p:cond delay="0"/>
                                          </p:stCondLst>
                                        </p:cTn>
                                        <p:tgtEl>
                                          <p:spTgt spid="32">
                                            <p:txEl>
                                              <p:pRg st="1" end="1"/>
                                            </p:txEl>
                                          </p:spTgt>
                                        </p:tgtEl>
                                        <p:attrNameLst>
                                          <p:attrName>style.visibility</p:attrName>
                                        </p:attrNameLst>
                                      </p:cBhvr>
                                      <p:to>
                                        <p:strVal val="visible"/>
                                      </p:to>
                                    </p:set>
                                  </p:childTnLst>
                                </p:cTn>
                              </p:par>
                            </p:childTnLst>
                          </p:cTn>
                        </p:par>
                      </p:childTnLst>
                    </p:cTn>
                  </p:par>
                  <p:par>
                    <p:cTn id="30" fill="hold">
                      <p:stCondLst>
                        <p:cond delay="indefinite"/>
                      </p:stCondLst>
                      <p:childTnLst>
                        <p:par>
                          <p:cTn id="31" fill="hold">
                            <p:stCondLst>
                              <p:cond delay="0"/>
                            </p:stCondLst>
                            <p:childTnLst>
                              <p:par>
                                <p:cTn id="32" presetID="1" presetClass="entr" presetSubtype="0" fill="hold" grpId="0" nodeType="clickEffect">
                                  <p:stCondLst>
                                    <p:cond delay="0"/>
                                  </p:stCondLst>
                                  <p:childTnLst>
                                    <p:set>
                                      <p:cBhvr>
                                        <p:cTn id="33" dur="1" fill="hold">
                                          <p:stCondLst>
                                            <p:cond delay="0"/>
                                          </p:stCondLst>
                                        </p:cTn>
                                        <p:tgtEl>
                                          <p:spTgt spid="32">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23" grpId="0" uiExpand="1" build="p"/>
      <p:bldP spid="32" grpId="0" uiExpand="1" build="p"/>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609600" y="228600"/>
            <a:ext cx="7834313" cy="609600"/>
          </a:xfrm>
        </p:spPr>
        <p:txBody>
          <a:bodyPr/>
          <a:lstStyle/>
          <a:p>
            <a:r>
              <a:rPr lang="en-US" sz="2800" dirty="0" smtClean="0">
                <a:solidFill>
                  <a:srgbClr val="C00000"/>
                </a:solidFill>
              </a:rPr>
              <a:t>Benchmarks and Implementation</a:t>
            </a:r>
          </a:p>
        </p:txBody>
      </p:sp>
      <p:sp>
        <p:nvSpPr>
          <p:cNvPr id="30723" name="Rectangle 3"/>
          <p:cNvSpPr>
            <a:spLocks noGrp="1" noChangeArrowheads="1"/>
          </p:cNvSpPr>
          <p:nvPr>
            <p:ph type="body" idx="1"/>
          </p:nvPr>
        </p:nvSpPr>
        <p:spPr>
          <a:xfrm>
            <a:off x="0" y="1143000"/>
            <a:ext cx="9144000" cy="5715000"/>
          </a:xfrm>
        </p:spPr>
        <p:txBody>
          <a:bodyPr/>
          <a:lstStyle/>
          <a:p>
            <a:pPr>
              <a:lnSpc>
                <a:spcPct val="80000"/>
              </a:lnSpc>
              <a:spcBef>
                <a:spcPct val="35000"/>
              </a:spcBef>
              <a:buClr>
                <a:srgbClr val="006600"/>
              </a:buClr>
              <a:buFont typeface="Wingdings" pitchFamily="2" charset="2"/>
              <a:buChar char="q"/>
            </a:pPr>
            <a:r>
              <a:rPr lang="en-US" altLang="ko-KR" sz="2000" dirty="0" smtClean="0">
                <a:solidFill>
                  <a:srgbClr val="006600"/>
                </a:solidFill>
                <a:ea typeface="Gulim" pitchFamily="34" charset="-127"/>
              </a:rPr>
              <a:t>Prototype implementation of Enumerative/Symbolic/Stochastic CEGIS</a:t>
            </a:r>
            <a:endParaRPr lang="en-US" altLang="ko-KR" sz="2000" dirty="0">
              <a:solidFill>
                <a:srgbClr val="006600"/>
              </a:solidFill>
              <a:ea typeface="Gulim" pitchFamily="34" charset="-127"/>
            </a:endParaRPr>
          </a:p>
          <a:p>
            <a:pPr>
              <a:lnSpc>
                <a:spcPct val="80000"/>
              </a:lnSpc>
              <a:spcBef>
                <a:spcPct val="35000"/>
              </a:spcBef>
              <a:buClr>
                <a:srgbClr val="006600"/>
              </a:buClr>
              <a:buFont typeface="Wingdings" pitchFamily="2" charset="2"/>
              <a:buChar char="q"/>
            </a:pPr>
            <a:endParaRPr lang="en-US" altLang="ko-KR" sz="2000" i="1" dirty="0" smtClean="0">
              <a:solidFill>
                <a:srgbClr val="006600"/>
              </a:solidFill>
              <a:ea typeface="Gulim" pitchFamily="34" charset="-127"/>
            </a:endParaRPr>
          </a:p>
          <a:p>
            <a:pPr>
              <a:lnSpc>
                <a:spcPct val="80000"/>
              </a:lnSpc>
              <a:spcBef>
                <a:spcPct val="35000"/>
              </a:spcBef>
              <a:buClr>
                <a:srgbClr val="006600"/>
              </a:buClr>
              <a:buFont typeface="Wingdings" pitchFamily="2" charset="2"/>
              <a:buChar char="q"/>
            </a:pPr>
            <a:r>
              <a:rPr lang="en-US" altLang="ko-KR" sz="2000" dirty="0" smtClean="0">
                <a:solidFill>
                  <a:srgbClr val="006600"/>
                </a:solidFill>
                <a:ea typeface="Gulim" pitchFamily="34" charset="-127"/>
              </a:rPr>
              <a:t>Benchmarks:</a:t>
            </a:r>
          </a:p>
          <a:p>
            <a:pPr lvl="1">
              <a:lnSpc>
                <a:spcPct val="80000"/>
              </a:lnSpc>
              <a:spcBef>
                <a:spcPct val="35000"/>
              </a:spcBef>
              <a:buClr>
                <a:srgbClr val="006600"/>
              </a:buClr>
              <a:buBlip>
                <a:blip r:embed="rId3"/>
              </a:buBlip>
            </a:pPr>
            <a:r>
              <a:rPr lang="en-US" altLang="ko-KR" sz="2000" dirty="0" smtClean="0">
                <a:solidFill>
                  <a:srgbClr val="002060"/>
                </a:solidFill>
                <a:ea typeface="Gulim" pitchFamily="34" charset="-127"/>
              </a:rPr>
              <a:t>Bit-manipulation programs from Hacker’s delight</a:t>
            </a:r>
            <a:endParaRPr lang="en-US" altLang="ko-KR" sz="2000" dirty="0">
              <a:solidFill>
                <a:srgbClr val="002060"/>
              </a:solidFill>
              <a:ea typeface="Gulim" pitchFamily="34" charset="-127"/>
            </a:endParaRPr>
          </a:p>
          <a:p>
            <a:pPr lvl="1">
              <a:lnSpc>
                <a:spcPct val="80000"/>
              </a:lnSpc>
              <a:spcBef>
                <a:spcPct val="35000"/>
              </a:spcBef>
              <a:buClr>
                <a:srgbClr val="006600"/>
              </a:buClr>
              <a:buBlip>
                <a:blip r:embed="rId3"/>
              </a:buBlip>
            </a:pPr>
            <a:r>
              <a:rPr lang="en-US" altLang="ko-KR" sz="2000" dirty="0" smtClean="0">
                <a:solidFill>
                  <a:srgbClr val="002060"/>
                </a:solidFill>
                <a:ea typeface="Gulim" pitchFamily="34" charset="-127"/>
              </a:rPr>
              <a:t>Integer arithmetic: Find max, search in sorted array</a:t>
            </a:r>
          </a:p>
          <a:p>
            <a:pPr lvl="1">
              <a:lnSpc>
                <a:spcPct val="80000"/>
              </a:lnSpc>
              <a:spcBef>
                <a:spcPct val="35000"/>
              </a:spcBef>
              <a:buClr>
                <a:srgbClr val="006600"/>
              </a:buClr>
              <a:buBlip>
                <a:blip r:embed="rId3"/>
              </a:buBlip>
            </a:pPr>
            <a:r>
              <a:rPr lang="en-US" altLang="ko-KR" sz="2000" dirty="0" smtClean="0">
                <a:solidFill>
                  <a:srgbClr val="002060"/>
                </a:solidFill>
                <a:ea typeface="Gulim" pitchFamily="34" charset="-127"/>
              </a:rPr>
              <a:t>Challenge problems such as computing Morton’s number</a:t>
            </a:r>
            <a:endParaRPr lang="en-US" altLang="ko-KR" sz="2000" dirty="0" smtClean="0">
              <a:solidFill>
                <a:srgbClr val="006600"/>
              </a:solidFill>
              <a:ea typeface="Gulim" pitchFamily="34" charset="-127"/>
            </a:endParaRPr>
          </a:p>
          <a:p>
            <a:pPr>
              <a:lnSpc>
                <a:spcPct val="80000"/>
              </a:lnSpc>
              <a:spcBef>
                <a:spcPct val="35000"/>
              </a:spcBef>
              <a:buClr>
                <a:srgbClr val="006600"/>
              </a:buClr>
              <a:buFont typeface="Wingdings" pitchFamily="2" charset="2"/>
              <a:buChar char="q"/>
            </a:pPr>
            <a:endParaRPr lang="en-US" altLang="ko-KR" sz="2400" dirty="0" smtClean="0">
              <a:ea typeface="Gulim" pitchFamily="34" charset="-127"/>
            </a:endParaRPr>
          </a:p>
          <a:p>
            <a:pPr>
              <a:lnSpc>
                <a:spcPct val="80000"/>
              </a:lnSpc>
              <a:spcBef>
                <a:spcPct val="35000"/>
              </a:spcBef>
              <a:buClr>
                <a:srgbClr val="006600"/>
              </a:buClr>
              <a:buFont typeface="Wingdings" pitchFamily="2" charset="2"/>
              <a:buChar char="q"/>
            </a:pPr>
            <a:r>
              <a:rPr lang="en-US" altLang="ko-KR" sz="2000" dirty="0" smtClean="0">
                <a:solidFill>
                  <a:srgbClr val="006600"/>
                </a:solidFill>
                <a:ea typeface="Gulim" pitchFamily="34" charset="-127"/>
              </a:rPr>
              <a:t>Multiple variants of each benchmark by varying grammar</a:t>
            </a:r>
            <a:endParaRPr lang="en-US" altLang="ko-KR" sz="2000" dirty="0"/>
          </a:p>
          <a:p>
            <a:pPr marL="0" indent="0">
              <a:lnSpc>
                <a:spcPct val="80000"/>
              </a:lnSpc>
              <a:spcBef>
                <a:spcPct val="35000"/>
              </a:spcBef>
              <a:buClr>
                <a:srgbClr val="006600"/>
              </a:buClr>
              <a:buNone/>
            </a:pPr>
            <a:endParaRPr lang="en-US" altLang="ko-KR" sz="2000" dirty="0" smtClean="0">
              <a:solidFill>
                <a:srgbClr val="006600"/>
              </a:solidFill>
              <a:ea typeface="Gulim" pitchFamily="34" charset="-127"/>
            </a:endParaRPr>
          </a:p>
          <a:p>
            <a:pPr>
              <a:lnSpc>
                <a:spcPct val="80000"/>
              </a:lnSpc>
              <a:spcBef>
                <a:spcPct val="35000"/>
              </a:spcBef>
              <a:buClr>
                <a:srgbClr val="006600"/>
              </a:buClr>
              <a:buFont typeface="Wingdings" pitchFamily="2" charset="2"/>
              <a:buChar char="q"/>
            </a:pPr>
            <a:r>
              <a:rPr lang="en-US" altLang="ko-KR" sz="2000" dirty="0" smtClean="0">
                <a:solidFill>
                  <a:srgbClr val="006600"/>
                </a:solidFill>
                <a:ea typeface="Gulim" pitchFamily="34" charset="-127"/>
              </a:rPr>
              <a:t>Results are not conclusive as implementations are </a:t>
            </a:r>
            <a:r>
              <a:rPr lang="en-US" altLang="ko-KR" sz="2000" dirty="0" err="1" smtClean="0">
                <a:solidFill>
                  <a:srgbClr val="006600"/>
                </a:solidFill>
                <a:ea typeface="Gulim" pitchFamily="34" charset="-127"/>
              </a:rPr>
              <a:t>unoptimized</a:t>
            </a:r>
            <a:r>
              <a:rPr lang="en-US" altLang="ko-KR" sz="2000" dirty="0" smtClean="0">
                <a:solidFill>
                  <a:srgbClr val="006600"/>
                </a:solidFill>
                <a:ea typeface="Gulim" pitchFamily="34" charset="-127"/>
              </a:rPr>
              <a:t>, but offers first opportunity to compare solution strategies</a:t>
            </a:r>
          </a:p>
        </p:txBody>
      </p:sp>
      <p:sp>
        <p:nvSpPr>
          <p:cNvPr id="4" name="Slide Number Placeholder 17"/>
          <p:cNvSpPr>
            <a:spLocks noGrp="1"/>
          </p:cNvSpPr>
          <p:nvPr>
            <p:ph type="sldNum" sz="quarter" idx="12"/>
          </p:nvPr>
        </p:nvSpPr>
        <p:spPr>
          <a:xfrm>
            <a:off x="7239000" y="6400800"/>
            <a:ext cx="1905000" cy="457200"/>
          </a:xfrm>
        </p:spPr>
        <p:txBody>
          <a:bodyPr/>
          <a:lstStyle/>
          <a:p>
            <a:pPr>
              <a:defRPr/>
            </a:pPr>
            <a:fld id="{0529A9EF-C723-4E6D-B148-3F65053D62C2}" type="slidenum">
              <a:rPr lang="en-US" b="1" smtClean="0"/>
              <a:pPr>
                <a:defRPr/>
              </a:pPr>
              <a:t>41</a:t>
            </a:fld>
            <a:endParaRPr lang="en-US" b="1" dirty="0"/>
          </a:p>
        </p:txBody>
      </p:sp>
    </p:spTree>
    <p:extLst>
      <p:ext uri="{BB962C8B-B14F-4D97-AF65-F5344CB8AC3E}">
        <p14:creationId xmlns:p14="http://schemas.microsoft.com/office/powerpoint/2010/main" xmlns="" val="1166491191"/>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609600" y="228600"/>
            <a:ext cx="7834313" cy="609600"/>
          </a:xfrm>
        </p:spPr>
        <p:txBody>
          <a:bodyPr/>
          <a:lstStyle/>
          <a:p>
            <a:r>
              <a:rPr lang="en-US" sz="2800" dirty="0" smtClean="0">
                <a:solidFill>
                  <a:srgbClr val="C00000"/>
                </a:solidFill>
              </a:rPr>
              <a:t>Evaluation</a:t>
            </a:r>
          </a:p>
        </p:txBody>
      </p:sp>
      <p:sp>
        <p:nvSpPr>
          <p:cNvPr id="4" name="Slide Number Placeholder 17"/>
          <p:cNvSpPr>
            <a:spLocks noGrp="1"/>
          </p:cNvSpPr>
          <p:nvPr>
            <p:ph type="sldNum" sz="quarter" idx="12"/>
          </p:nvPr>
        </p:nvSpPr>
        <p:spPr>
          <a:xfrm>
            <a:off x="7239000" y="6400800"/>
            <a:ext cx="1905000" cy="457200"/>
          </a:xfrm>
        </p:spPr>
        <p:txBody>
          <a:bodyPr/>
          <a:lstStyle/>
          <a:p>
            <a:pPr>
              <a:defRPr/>
            </a:pPr>
            <a:fld id="{0529A9EF-C723-4E6D-B148-3F65053D62C2}" type="slidenum">
              <a:rPr lang="en-US" b="1" smtClean="0"/>
              <a:pPr>
                <a:defRPr/>
              </a:pPr>
              <a:t>42</a:t>
            </a:fld>
            <a:endParaRPr lang="en-US" b="1" dirty="0"/>
          </a:p>
        </p:txBody>
      </p:sp>
      <p:graphicFrame>
        <p:nvGraphicFramePr>
          <p:cNvPr id="7" name="Chart 6"/>
          <p:cNvGraphicFramePr/>
          <p:nvPr/>
        </p:nvGraphicFramePr>
        <p:xfrm>
          <a:off x="2290763" y="1828800"/>
          <a:ext cx="4562474" cy="32004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xmlns="" val="1166491191"/>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609600" y="228600"/>
            <a:ext cx="7834313" cy="609600"/>
          </a:xfrm>
        </p:spPr>
        <p:txBody>
          <a:bodyPr/>
          <a:lstStyle/>
          <a:p>
            <a:r>
              <a:rPr lang="en-US" sz="2800" dirty="0" smtClean="0">
                <a:solidFill>
                  <a:srgbClr val="C00000"/>
                </a:solidFill>
              </a:rPr>
              <a:t>Evaluation</a:t>
            </a:r>
          </a:p>
        </p:txBody>
      </p:sp>
      <p:sp>
        <p:nvSpPr>
          <p:cNvPr id="4" name="Slide Number Placeholder 17"/>
          <p:cNvSpPr>
            <a:spLocks noGrp="1"/>
          </p:cNvSpPr>
          <p:nvPr>
            <p:ph type="sldNum" sz="quarter" idx="12"/>
          </p:nvPr>
        </p:nvSpPr>
        <p:spPr>
          <a:xfrm>
            <a:off x="7239000" y="6400800"/>
            <a:ext cx="1905000" cy="457200"/>
          </a:xfrm>
        </p:spPr>
        <p:txBody>
          <a:bodyPr/>
          <a:lstStyle/>
          <a:p>
            <a:pPr>
              <a:defRPr/>
            </a:pPr>
            <a:fld id="{0529A9EF-C723-4E6D-B148-3F65053D62C2}" type="slidenum">
              <a:rPr lang="en-US" b="1" smtClean="0"/>
              <a:pPr>
                <a:defRPr/>
              </a:pPr>
              <a:t>43</a:t>
            </a:fld>
            <a:endParaRPr lang="en-US" b="1" dirty="0"/>
          </a:p>
        </p:txBody>
      </p:sp>
      <p:graphicFrame>
        <p:nvGraphicFramePr>
          <p:cNvPr id="5" name="Chart 4"/>
          <p:cNvGraphicFramePr>
            <a:graphicFrameLocks/>
          </p:cNvGraphicFramePr>
          <p:nvPr/>
        </p:nvGraphicFramePr>
        <p:xfrm>
          <a:off x="1914525" y="1831181"/>
          <a:ext cx="5314950" cy="3195638"/>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xmlns="" val="1166491191"/>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609600" y="228600"/>
            <a:ext cx="7834313" cy="609600"/>
          </a:xfrm>
        </p:spPr>
        <p:txBody>
          <a:bodyPr/>
          <a:lstStyle/>
          <a:p>
            <a:r>
              <a:rPr lang="en-US" sz="2800" dirty="0" smtClean="0">
                <a:solidFill>
                  <a:srgbClr val="C00000"/>
                </a:solidFill>
              </a:rPr>
              <a:t>Evaluation</a:t>
            </a:r>
          </a:p>
        </p:txBody>
      </p:sp>
      <p:sp>
        <p:nvSpPr>
          <p:cNvPr id="4" name="Slide Number Placeholder 17"/>
          <p:cNvSpPr>
            <a:spLocks noGrp="1"/>
          </p:cNvSpPr>
          <p:nvPr>
            <p:ph type="sldNum" sz="quarter" idx="12"/>
          </p:nvPr>
        </p:nvSpPr>
        <p:spPr>
          <a:xfrm>
            <a:off x="7239000" y="6400800"/>
            <a:ext cx="1905000" cy="457200"/>
          </a:xfrm>
        </p:spPr>
        <p:txBody>
          <a:bodyPr/>
          <a:lstStyle/>
          <a:p>
            <a:pPr>
              <a:defRPr/>
            </a:pPr>
            <a:fld id="{0529A9EF-C723-4E6D-B148-3F65053D62C2}" type="slidenum">
              <a:rPr lang="en-US" b="1" smtClean="0"/>
              <a:pPr>
                <a:defRPr/>
              </a:pPr>
              <a:t>44</a:t>
            </a:fld>
            <a:endParaRPr lang="en-US" b="1" dirty="0"/>
          </a:p>
        </p:txBody>
      </p:sp>
      <p:graphicFrame>
        <p:nvGraphicFramePr>
          <p:cNvPr id="6" name="Chart 5"/>
          <p:cNvGraphicFramePr>
            <a:graphicFrameLocks/>
          </p:cNvGraphicFramePr>
          <p:nvPr/>
        </p:nvGraphicFramePr>
        <p:xfrm>
          <a:off x="152400" y="2057400"/>
          <a:ext cx="8839200" cy="27432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xmlns="" val="1166491191"/>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609600" y="228600"/>
            <a:ext cx="7834313" cy="609600"/>
          </a:xfrm>
        </p:spPr>
        <p:txBody>
          <a:bodyPr/>
          <a:lstStyle/>
          <a:p>
            <a:r>
              <a:rPr lang="en-US" sz="2800" dirty="0" smtClean="0">
                <a:solidFill>
                  <a:srgbClr val="C00000"/>
                </a:solidFill>
              </a:rPr>
              <a:t>Evaluation</a:t>
            </a:r>
          </a:p>
        </p:txBody>
      </p:sp>
      <p:sp>
        <p:nvSpPr>
          <p:cNvPr id="30723" name="Rectangle 3"/>
          <p:cNvSpPr>
            <a:spLocks noGrp="1" noChangeArrowheads="1"/>
          </p:cNvSpPr>
          <p:nvPr>
            <p:ph type="body" idx="1"/>
          </p:nvPr>
        </p:nvSpPr>
        <p:spPr>
          <a:xfrm>
            <a:off x="0" y="1143000"/>
            <a:ext cx="9144000" cy="5715000"/>
          </a:xfrm>
        </p:spPr>
        <p:txBody>
          <a:bodyPr/>
          <a:lstStyle/>
          <a:p>
            <a:pPr>
              <a:lnSpc>
                <a:spcPct val="80000"/>
              </a:lnSpc>
              <a:spcBef>
                <a:spcPct val="35000"/>
              </a:spcBef>
              <a:buClr>
                <a:srgbClr val="006600"/>
              </a:buClr>
              <a:buFont typeface="Wingdings" pitchFamily="2" charset="2"/>
              <a:buChar char="q"/>
            </a:pPr>
            <a:r>
              <a:rPr lang="en-US" altLang="ko-KR" sz="2000" dirty="0" smtClean="0">
                <a:solidFill>
                  <a:srgbClr val="006600"/>
                </a:solidFill>
                <a:ea typeface="Gulim" pitchFamily="34" charset="-127"/>
              </a:rPr>
              <a:t>Enumerative CEGIS has best performance, and solves many benchmarks within seconds</a:t>
            </a:r>
          </a:p>
          <a:p>
            <a:pPr marL="0" indent="0">
              <a:lnSpc>
                <a:spcPct val="80000"/>
              </a:lnSpc>
              <a:spcBef>
                <a:spcPct val="35000"/>
              </a:spcBef>
              <a:buClr>
                <a:srgbClr val="006600"/>
              </a:buClr>
              <a:buNone/>
            </a:pPr>
            <a:r>
              <a:rPr lang="en-US" altLang="ko-KR" sz="2000" dirty="0">
                <a:solidFill>
                  <a:srgbClr val="006600"/>
                </a:solidFill>
                <a:ea typeface="Gulim" pitchFamily="34" charset="-127"/>
              </a:rPr>
              <a:t>	</a:t>
            </a:r>
            <a:r>
              <a:rPr lang="en-US" altLang="ko-KR" sz="2000" dirty="0" smtClean="0">
                <a:solidFill>
                  <a:srgbClr val="006600"/>
                </a:solidFill>
                <a:ea typeface="Gulim" pitchFamily="34" charset="-127"/>
              </a:rPr>
              <a:t>Potential problem: Synthesis of complex constants</a:t>
            </a:r>
            <a:endParaRPr lang="en-US" altLang="ko-KR" sz="2000" dirty="0">
              <a:solidFill>
                <a:srgbClr val="006600"/>
              </a:solidFill>
              <a:ea typeface="Gulim" pitchFamily="34" charset="-127"/>
            </a:endParaRPr>
          </a:p>
          <a:p>
            <a:pPr>
              <a:lnSpc>
                <a:spcPct val="80000"/>
              </a:lnSpc>
              <a:spcBef>
                <a:spcPct val="35000"/>
              </a:spcBef>
              <a:buClr>
                <a:srgbClr val="006600"/>
              </a:buClr>
              <a:buFont typeface="Wingdings" pitchFamily="2" charset="2"/>
              <a:buChar char="q"/>
            </a:pPr>
            <a:endParaRPr lang="en-US" altLang="ko-KR" sz="2000" i="1" dirty="0" smtClean="0">
              <a:solidFill>
                <a:srgbClr val="006600"/>
              </a:solidFill>
              <a:ea typeface="Gulim" pitchFamily="34" charset="-127"/>
            </a:endParaRPr>
          </a:p>
          <a:p>
            <a:pPr>
              <a:lnSpc>
                <a:spcPct val="80000"/>
              </a:lnSpc>
              <a:spcBef>
                <a:spcPct val="35000"/>
              </a:spcBef>
              <a:buClr>
                <a:srgbClr val="006600"/>
              </a:buClr>
              <a:buFont typeface="Wingdings" pitchFamily="2" charset="2"/>
              <a:buChar char="q"/>
            </a:pPr>
            <a:r>
              <a:rPr lang="en-US" altLang="ko-KR" sz="2000" dirty="0" smtClean="0">
                <a:solidFill>
                  <a:srgbClr val="006600"/>
                </a:solidFill>
                <a:ea typeface="Gulim" pitchFamily="34" charset="-127"/>
              </a:rPr>
              <a:t>Symbolic CEGIS is unable to find answers on most benchmarks</a:t>
            </a:r>
          </a:p>
          <a:p>
            <a:pPr marL="0" indent="0">
              <a:lnSpc>
                <a:spcPct val="80000"/>
              </a:lnSpc>
              <a:spcBef>
                <a:spcPct val="35000"/>
              </a:spcBef>
              <a:buClr>
                <a:srgbClr val="006600"/>
              </a:buClr>
              <a:buNone/>
            </a:pPr>
            <a:r>
              <a:rPr lang="en-US" altLang="ko-KR" sz="2000" dirty="0">
                <a:solidFill>
                  <a:srgbClr val="006600"/>
                </a:solidFill>
                <a:ea typeface="Gulim" pitchFamily="34" charset="-127"/>
              </a:rPr>
              <a:t>	</a:t>
            </a:r>
            <a:r>
              <a:rPr lang="en-US" altLang="ko-KR" sz="2000" dirty="0" smtClean="0">
                <a:solidFill>
                  <a:srgbClr val="006600"/>
                </a:solidFill>
                <a:ea typeface="Gulim" pitchFamily="34" charset="-127"/>
              </a:rPr>
              <a:t>Caveat: Sketch succeeds on many of these</a:t>
            </a:r>
          </a:p>
          <a:p>
            <a:pPr marL="0" indent="0">
              <a:lnSpc>
                <a:spcPct val="80000"/>
              </a:lnSpc>
              <a:spcBef>
                <a:spcPct val="35000"/>
              </a:spcBef>
              <a:buClr>
                <a:srgbClr val="006600"/>
              </a:buClr>
              <a:buNone/>
            </a:pPr>
            <a:endParaRPr lang="en-US" altLang="ko-KR" sz="2400" dirty="0" smtClean="0">
              <a:ea typeface="Gulim" pitchFamily="34" charset="-127"/>
            </a:endParaRPr>
          </a:p>
          <a:p>
            <a:pPr>
              <a:lnSpc>
                <a:spcPct val="80000"/>
              </a:lnSpc>
              <a:spcBef>
                <a:spcPct val="35000"/>
              </a:spcBef>
              <a:buClr>
                <a:srgbClr val="006600"/>
              </a:buClr>
              <a:buFont typeface="Wingdings" pitchFamily="2" charset="2"/>
              <a:buChar char="q"/>
            </a:pPr>
            <a:r>
              <a:rPr lang="en-US" altLang="ko-KR" sz="2000" dirty="0" smtClean="0">
                <a:solidFill>
                  <a:srgbClr val="006600"/>
                </a:solidFill>
                <a:ea typeface="Gulim" pitchFamily="34" charset="-127"/>
              </a:rPr>
              <a:t>Choice of grammar has impact on synthesis time</a:t>
            </a:r>
          </a:p>
          <a:p>
            <a:pPr marL="0" indent="0">
              <a:lnSpc>
                <a:spcPct val="80000"/>
              </a:lnSpc>
              <a:spcBef>
                <a:spcPct val="35000"/>
              </a:spcBef>
              <a:buClr>
                <a:srgbClr val="006600"/>
              </a:buClr>
              <a:buNone/>
            </a:pPr>
            <a:r>
              <a:rPr lang="en-US" altLang="ko-KR" sz="2000" dirty="0">
                <a:solidFill>
                  <a:srgbClr val="006600"/>
                </a:solidFill>
                <a:ea typeface="Gulim" pitchFamily="34" charset="-127"/>
              </a:rPr>
              <a:t>	</a:t>
            </a:r>
            <a:r>
              <a:rPr lang="en-US" altLang="ko-KR" sz="2000" dirty="0" smtClean="0">
                <a:solidFill>
                  <a:srgbClr val="006600"/>
                </a:solidFill>
                <a:ea typeface="Gulim" pitchFamily="34" charset="-127"/>
              </a:rPr>
              <a:t>When E is set of all possible expressions, solvers struggle</a:t>
            </a:r>
            <a:endParaRPr lang="en-US" altLang="ko-KR" sz="2000" dirty="0"/>
          </a:p>
          <a:p>
            <a:pPr marL="0" indent="0">
              <a:lnSpc>
                <a:spcPct val="80000"/>
              </a:lnSpc>
              <a:spcBef>
                <a:spcPct val="35000"/>
              </a:spcBef>
              <a:buClr>
                <a:srgbClr val="006600"/>
              </a:buClr>
              <a:buNone/>
            </a:pPr>
            <a:endParaRPr lang="en-US" altLang="ko-KR" sz="2000" dirty="0" smtClean="0">
              <a:solidFill>
                <a:srgbClr val="006600"/>
              </a:solidFill>
              <a:ea typeface="Gulim" pitchFamily="34" charset="-127"/>
            </a:endParaRPr>
          </a:p>
          <a:p>
            <a:pPr>
              <a:lnSpc>
                <a:spcPct val="80000"/>
              </a:lnSpc>
              <a:spcBef>
                <a:spcPct val="35000"/>
              </a:spcBef>
              <a:buClr>
                <a:srgbClr val="006600"/>
              </a:buClr>
              <a:buFont typeface="Wingdings" pitchFamily="2" charset="2"/>
              <a:buChar char="q"/>
            </a:pPr>
            <a:r>
              <a:rPr lang="en-US" altLang="ko-KR" sz="2000" dirty="0" smtClean="0">
                <a:solidFill>
                  <a:srgbClr val="006600"/>
                </a:solidFill>
                <a:ea typeface="Gulim" pitchFamily="34" charset="-127"/>
              </a:rPr>
              <a:t>None of the solvers succeed on some benchmarks</a:t>
            </a:r>
          </a:p>
          <a:p>
            <a:pPr marL="0" indent="0">
              <a:lnSpc>
                <a:spcPct val="80000"/>
              </a:lnSpc>
              <a:spcBef>
                <a:spcPct val="35000"/>
              </a:spcBef>
              <a:buClr>
                <a:srgbClr val="006600"/>
              </a:buClr>
              <a:buNone/>
            </a:pPr>
            <a:r>
              <a:rPr lang="en-US" altLang="ko-KR" sz="2000" dirty="0">
                <a:solidFill>
                  <a:srgbClr val="006600"/>
                </a:solidFill>
                <a:ea typeface="Gulim" pitchFamily="34" charset="-127"/>
              </a:rPr>
              <a:t>	</a:t>
            </a:r>
            <a:r>
              <a:rPr lang="en-US" altLang="ko-KR" sz="2000" dirty="0" smtClean="0">
                <a:solidFill>
                  <a:srgbClr val="006600"/>
                </a:solidFill>
                <a:ea typeface="Gulim" pitchFamily="34" charset="-127"/>
              </a:rPr>
              <a:t>Morton constants, Search in integer arrays of size &gt; 4</a:t>
            </a:r>
          </a:p>
          <a:p>
            <a:pPr marL="0" indent="0">
              <a:lnSpc>
                <a:spcPct val="80000"/>
              </a:lnSpc>
              <a:spcBef>
                <a:spcPct val="35000"/>
              </a:spcBef>
              <a:buClr>
                <a:srgbClr val="006600"/>
              </a:buClr>
              <a:buNone/>
            </a:pPr>
            <a:endParaRPr lang="en-US" altLang="ko-KR" sz="2000" dirty="0">
              <a:solidFill>
                <a:srgbClr val="006600"/>
              </a:solidFill>
              <a:ea typeface="Gulim" pitchFamily="34" charset="-127"/>
            </a:endParaRPr>
          </a:p>
          <a:p>
            <a:pPr>
              <a:lnSpc>
                <a:spcPct val="80000"/>
              </a:lnSpc>
              <a:spcBef>
                <a:spcPct val="35000"/>
              </a:spcBef>
              <a:buClr>
                <a:srgbClr val="006600"/>
              </a:buClr>
              <a:buFont typeface="Wingdings" pitchFamily="2" charset="2"/>
              <a:buChar char="q"/>
            </a:pPr>
            <a:r>
              <a:rPr lang="en-US" altLang="ko-KR" sz="2000" dirty="0" err="1" smtClean="0">
                <a:solidFill>
                  <a:srgbClr val="006600"/>
                </a:solidFill>
                <a:ea typeface="Gulim" pitchFamily="34" charset="-127"/>
              </a:rPr>
              <a:t>Bottomline</a:t>
            </a:r>
            <a:r>
              <a:rPr lang="en-US" altLang="ko-KR" sz="2000" dirty="0" smtClean="0">
                <a:solidFill>
                  <a:srgbClr val="006600"/>
                </a:solidFill>
                <a:ea typeface="Gulim" pitchFamily="34" charset="-127"/>
              </a:rPr>
              <a:t>: Improving solvers is a great opportunity for research !</a:t>
            </a:r>
          </a:p>
        </p:txBody>
      </p:sp>
      <p:sp>
        <p:nvSpPr>
          <p:cNvPr id="4" name="Slide Number Placeholder 17"/>
          <p:cNvSpPr>
            <a:spLocks noGrp="1"/>
          </p:cNvSpPr>
          <p:nvPr>
            <p:ph type="sldNum" sz="quarter" idx="12"/>
          </p:nvPr>
        </p:nvSpPr>
        <p:spPr>
          <a:xfrm>
            <a:off x="7239000" y="6400800"/>
            <a:ext cx="1905000" cy="457200"/>
          </a:xfrm>
        </p:spPr>
        <p:txBody>
          <a:bodyPr/>
          <a:lstStyle/>
          <a:p>
            <a:pPr>
              <a:defRPr/>
            </a:pPr>
            <a:fld id="{0529A9EF-C723-4E6D-B148-3F65053D62C2}" type="slidenum">
              <a:rPr lang="en-US" b="1" smtClean="0"/>
              <a:pPr>
                <a:defRPr/>
              </a:pPr>
              <a:t>45</a:t>
            </a:fld>
            <a:endParaRPr lang="en-US" b="1" dirty="0"/>
          </a:p>
        </p:txBody>
      </p:sp>
    </p:spTree>
    <p:extLst>
      <p:ext uri="{BB962C8B-B14F-4D97-AF65-F5344CB8AC3E}">
        <p14:creationId xmlns:p14="http://schemas.microsoft.com/office/powerpoint/2010/main" xmlns="" val="3586790142"/>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609600" y="228600"/>
            <a:ext cx="7834313" cy="609600"/>
          </a:xfrm>
        </p:spPr>
        <p:txBody>
          <a:bodyPr/>
          <a:lstStyle/>
          <a:p>
            <a:r>
              <a:rPr lang="en-US" sz="2800" dirty="0" err="1" smtClean="0">
                <a:solidFill>
                  <a:srgbClr val="C00000"/>
                </a:solidFill>
              </a:rPr>
              <a:t>SyGuS</a:t>
            </a:r>
            <a:r>
              <a:rPr lang="en-US" sz="2800" dirty="0" smtClean="0">
                <a:solidFill>
                  <a:srgbClr val="C00000"/>
                </a:solidFill>
              </a:rPr>
              <a:t> Recap</a:t>
            </a:r>
          </a:p>
        </p:txBody>
      </p:sp>
      <p:sp>
        <p:nvSpPr>
          <p:cNvPr id="30723" name="Rectangle 3"/>
          <p:cNvSpPr>
            <a:spLocks noGrp="1" noChangeArrowheads="1"/>
          </p:cNvSpPr>
          <p:nvPr>
            <p:ph type="body" idx="1"/>
          </p:nvPr>
        </p:nvSpPr>
        <p:spPr>
          <a:xfrm>
            <a:off x="0" y="1143000"/>
            <a:ext cx="9144000" cy="5715000"/>
          </a:xfrm>
        </p:spPr>
        <p:txBody>
          <a:bodyPr/>
          <a:lstStyle/>
          <a:p>
            <a:pPr>
              <a:lnSpc>
                <a:spcPct val="80000"/>
              </a:lnSpc>
              <a:spcBef>
                <a:spcPct val="35000"/>
              </a:spcBef>
              <a:buClr>
                <a:srgbClr val="006600"/>
              </a:buClr>
              <a:buFont typeface="Wingdings" pitchFamily="2" charset="2"/>
              <a:buChar char="q"/>
            </a:pPr>
            <a:r>
              <a:rPr lang="en-US" altLang="ko-KR" sz="2000" dirty="0" smtClean="0">
                <a:solidFill>
                  <a:srgbClr val="006600"/>
                </a:solidFill>
                <a:ea typeface="Gulim" pitchFamily="34" charset="-127"/>
              </a:rPr>
              <a:t>Contribution: Formalization of syntax-guided synthesis problem</a:t>
            </a:r>
          </a:p>
          <a:p>
            <a:pPr lvl="1" indent="-342900">
              <a:lnSpc>
                <a:spcPct val="80000"/>
              </a:lnSpc>
              <a:spcBef>
                <a:spcPct val="35000"/>
              </a:spcBef>
              <a:buClr>
                <a:srgbClr val="006600"/>
              </a:buClr>
              <a:buBlip>
                <a:blip r:embed="rId3"/>
              </a:buBlip>
            </a:pPr>
            <a:r>
              <a:rPr lang="en-US" altLang="ko-KR" sz="2000" dirty="0">
                <a:solidFill>
                  <a:srgbClr val="002060"/>
                </a:solidFill>
                <a:ea typeface="Gulim" pitchFamily="34" charset="-127"/>
              </a:rPr>
              <a:t>	</a:t>
            </a:r>
            <a:r>
              <a:rPr lang="en-US" altLang="ko-KR" sz="2000" dirty="0" smtClean="0">
                <a:solidFill>
                  <a:srgbClr val="002060"/>
                </a:solidFill>
                <a:ea typeface="Gulim" pitchFamily="34" charset="-127"/>
              </a:rPr>
              <a:t>Not language specific such as Sketch, Scala^Z3,…</a:t>
            </a:r>
          </a:p>
          <a:p>
            <a:pPr lvl="1" indent="-342900">
              <a:lnSpc>
                <a:spcPct val="80000"/>
              </a:lnSpc>
              <a:spcBef>
                <a:spcPct val="35000"/>
              </a:spcBef>
              <a:buClr>
                <a:srgbClr val="006600"/>
              </a:buClr>
              <a:buBlip>
                <a:blip r:embed="rId3"/>
              </a:buBlip>
            </a:pPr>
            <a:r>
              <a:rPr lang="en-US" altLang="ko-KR" sz="2000" dirty="0">
                <a:solidFill>
                  <a:srgbClr val="002060"/>
                </a:solidFill>
                <a:ea typeface="Gulim" pitchFamily="34" charset="-127"/>
              </a:rPr>
              <a:t>	</a:t>
            </a:r>
            <a:r>
              <a:rPr lang="en-US" altLang="ko-KR" sz="2000" dirty="0" smtClean="0">
                <a:solidFill>
                  <a:srgbClr val="002060"/>
                </a:solidFill>
                <a:ea typeface="Gulim" pitchFamily="34" charset="-127"/>
              </a:rPr>
              <a:t>Not as low-level as (quantified) SMT</a:t>
            </a:r>
            <a:endParaRPr lang="en-US" altLang="ko-KR" sz="2000" dirty="0">
              <a:solidFill>
                <a:srgbClr val="002060"/>
              </a:solidFill>
              <a:ea typeface="Gulim" pitchFamily="34" charset="-127"/>
            </a:endParaRPr>
          </a:p>
          <a:p>
            <a:pPr>
              <a:lnSpc>
                <a:spcPct val="80000"/>
              </a:lnSpc>
              <a:spcBef>
                <a:spcPct val="35000"/>
              </a:spcBef>
              <a:buClr>
                <a:srgbClr val="006600"/>
              </a:buClr>
              <a:buFont typeface="Wingdings" pitchFamily="2" charset="2"/>
              <a:buChar char="q"/>
            </a:pPr>
            <a:endParaRPr lang="en-US" altLang="ko-KR" sz="2000" i="1" dirty="0" smtClean="0">
              <a:solidFill>
                <a:srgbClr val="006600"/>
              </a:solidFill>
              <a:ea typeface="Gulim" pitchFamily="34" charset="-127"/>
            </a:endParaRPr>
          </a:p>
          <a:p>
            <a:pPr>
              <a:lnSpc>
                <a:spcPct val="80000"/>
              </a:lnSpc>
              <a:spcBef>
                <a:spcPct val="35000"/>
              </a:spcBef>
              <a:buClr>
                <a:srgbClr val="006600"/>
              </a:buClr>
              <a:buFont typeface="Wingdings" pitchFamily="2" charset="2"/>
              <a:buChar char="q"/>
            </a:pPr>
            <a:r>
              <a:rPr lang="en-US" altLang="ko-KR" sz="2000" dirty="0" smtClean="0">
                <a:solidFill>
                  <a:srgbClr val="006600"/>
                </a:solidFill>
                <a:ea typeface="Gulim" pitchFamily="34" charset="-127"/>
              </a:rPr>
              <a:t>Advantages compared to classical synthesis</a:t>
            </a:r>
          </a:p>
          <a:p>
            <a:pPr marL="800100" lvl="1" indent="-342900">
              <a:lnSpc>
                <a:spcPct val="80000"/>
              </a:lnSpc>
              <a:spcBef>
                <a:spcPct val="35000"/>
              </a:spcBef>
              <a:buClr>
                <a:srgbClr val="006600"/>
              </a:buClr>
              <a:buFont typeface="+mj-lt"/>
              <a:buAutoNum type="arabicPeriod"/>
            </a:pPr>
            <a:r>
              <a:rPr lang="en-US" altLang="ko-KR" sz="2000" dirty="0" smtClean="0">
                <a:solidFill>
                  <a:srgbClr val="002060"/>
                </a:solidFill>
                <a:ea typeface="Gulim" pitchFamily="34" charset="-127"/>
              </a:rPr>
              <a:t>Set E can be used to restrict search (computational benefits)</a:t>
            </a:r>
          </a:p>
          <a:p>
            <a:pPr marL="800100" lvl="1" indent="-342900">
              <a:lnSpc>
                <a:spcPct val="80000"/>
              </a:lnSpc>
              <a:spcBef>
                <a:spcPct val="35000"/>
              </a:spcBef>
              <a:buClr>
                <a:srgbClr val="006600"/>
              </a:buClr>
              <a:buFont typeface="+mj-lt"/>
              <a:buAutoNum type="arabicPeriod"/>
            </a:pPr>
            <a:r>
              <a:rPr lang="en-US" altLang="ko-KR" sz="2000" dirty="0" smtClean="0">
                <a:solidFill>
                  <a:srgbClr val="002060"/>
                </a:solidFill>
                <a:ea typeface="Gulim" pitchFamily="34" charset="-127"/>
              </a:rPr>
              <a:t>Programmer flexibility: Mix of specification styles</a:t>
            </a:r>
          </a:p>
          <a:p>
            <a:pPr marL="800100" lvl="1" indent="-342900">
              <a:lnSpc>
                <a:spcPct val="80000"/>
              </a:lnSpc>
              <a:spcBef>
                <a:spcPct val="35000"/>
              </a:spcBef>
              <a:buClr>
                <a:srgbClr val="006600"/>
              </a:buClr>
              <a:buFont typeface="+mj-lt"/>
              <a:buAutoNum type="arabicPeriod"/>
            </a:pPr>
            <a:r>
              <a:rPr lang="en-US" altLang="ko-KR" sz="2000" dirty="0" smtClean="0">
                <a:solidFill>
                  <a:srgbClr val="002060"/>
                </a:solidFill>
                <a:ea typeface="Gulim" pitchFamily="34" charset="-127"/>
              </a:rPr>
              <a:t>Set E can restrict implementation for resource optimization</a:t>
            </a:r>
          </a:p>
          <a:p>
            <a:pPr marL="800100" lvl="1" indent="-342900">
              <a:lnSpc>
                <a:spcPct val="80000"/>
              </a:lnSpc>
              <a:spcBef>
                <a:spcPct val="35000"/>
              </a:spcBef>
              <a:buClr>
                <a:srgbClr val="006600"/>
              </a:buClr>
              <a:buFont typeface="+mj-lt"/>
              <a:buAutoNum type="arabicPeriod"/>
            </a:pPr>
            <a:r>
              <a:rPr lang="en-US" altLang="ko-KR" sz="2000" dirty="0" smtClean="0">
                <a:solidFill>
                  <a:srgbClr val="002060"/>
                </a:solidFill>
                <a:ea typeface="Gulim" pitchFamily="34" charset="-127"/>
              </a:rPr>
              <a:t>Beyond deductive solution strategies: Search, inductive inference</a:t>
            </a:r>
            <a:r>
              <a:rPr lang="en-US" altLang="ko-KR" sz="2000" dirty="0">
                <a:solidFill>
                  <a:srgbClr val="006600"/>
                </a:solidFill>
                <a:ea typeface="Gulim" pitchFamily="34" charset="-127"/>
              </a:rPr>
              <a:t>	</a:t>
            </a:r>
            <a:endParaRPr lang="en-US" altLang="ko-KR" sz="2400" dirty="0" smtClean="0">
              <a:ea typeface="Gulim" pitchFamily="34" charset="-127"/>
            </a:endParaRPr>
          </a:p>
          <a:p>
            <a:pPr>
              <a:lnSpc>
                <a:spcPct val="80000"/>
              </a:lnSpc>
              <a:spcBef>
                <a:spcPct val="35000"/>
              </a:spcBef>
              <a:buClr>
                <a:srgbClr val="006600"/>
              </a:buClr>
              <a:buFont typeface="Wingdings" pitchFamily="2" charset="2"/>
              <a:buChar char="q"/>
            </a:pPr>
            <a:r>
              <a:rPr lang="en-US" altLang="ko-KR" sz="2000" dirty="0" smtClean="0">
                <a:solidFill>
                  <a:srgbClr val="006600"/>
                </a:solidFill>
                <a:ea typeface="Gulim" pitchFamily="34" charset="-127"/>
              </a:rPr>
              <a:t>Prototype implementation of 3 solution strategies</a:t>
            </a:r>
          </a:p>
          <a:p>
            <a:pPr>
              <a:lnSpc>
                <a:spcPct val="80000"/>
              </a:lnSpc>
              <a:spcBef>
                <a:spcPct val="35000"/>
              </a:spcBef>
              <a:buClr>
                <a:srgbClr val="006600"/>
              </a:buClr>
              <a:buFont typeface="Wingdings" pitchFamily="2" charset="2"/>
              <a:buChar char="q"/>
            </a:pPr>
            <a:endParaRPr lang="en-US" altLang="ko-KR" sz="2000" dirty="0">
              <a:solidFill>
                <a:srgbClr val="006600"/>
              </a:solidFill>
              <a:ea typeface="Gulim" pitchFamily="34" charset="-127"/>
            </a:endParaRPr>
          </a:p>
          <a:p>
            <a:pPr>
              <a:lnSpc>
                <a:spcPct val="80000"/>
              </a:lnSpc>
              <a:spcBef>
                <a:spcPct val="35000"/>
              </a:spcBef>
              <a:buClr>
                <a:srgbClr val="006600"/>
              </a:buClr>
              <a:buFont typeface="Wingdings" pitchFamily="2" charset="2"/>
              <a:buChar char="q"/>
            </a:pPr>
            <a:r>
              <a:rPr lang="en-US" altLang="ko-KR" sz="2000" dirty="0" smtClean="0">
                <a:solidFill>
                  <a:srgbClr val="006600"/>
                </a:solidFill>
                <a:ea typeface="Gulim" pitchFamily="34" charset="-127"/>
              </a:rPr>
              <a:t>Initial set of benchmarks and evaluation</a:t>
            </a:r>
          </a:p>
        </p:txBody>
      </p:sp>
      <p:sp>
        <p:nvSpPr>
          <p:cNvPr id="4" name="Slide Number Placeholder 17"/>
          <p:cNvSpPr>
            <a:spLocks noGrp="1"/>
          </p:cNvSpPr>
          <p:nvPr>
            <p:ph type="sldNum" sz="quarter" idx="12"/>
          </p:nvPr>
        </p:nvSpPr>
        <p:spPr>
          <a:xfrm>
            <a:off x="7239000" y="6400800"/>
            <a:ext cx="1905000" cy="457200"/>
          </a:xfrm>
        </p:spPr>
        <p:txBody>
          <a:bodyPr/>
          <a:lstStyle/>
          <a:p>
            <a:pPr>
              <a:defRPr/>
            </a:pPr>
            <a:fld id="{0529A9EF-C723-4E6D-B148-3F65053D62C2}" type="slidenum">
              <a:rPr lang="en-US" b="1" smtClean="0"/>
              <a:pPr>
                <a:defRPr/>
              </a:pPr>
              <a:t>46</a:t>
            </a:fld>
            <a:endParaRPr lang="en-US" b="1" dirty="0"/>
          </a:p>
        </p:txBody>
      </p:sp>
    </p:spTree>
    <p:extLst>
      <p:ext uri="{BB962C8B-B14F-4D97-AF65-F5344CB8AC3E}">
        <p14:creationId xmlns:p14="http://schemas.microsoft.com/office/powerpoint/2010/main" xmlns="" val="23115600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072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072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072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0723">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0723">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0723">
                                            <p:txEl>
                                              <p:pRg st="6" end="6"/>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0723">
                                            <p:txEl>
                                              <p:pRg st="7" end="7"/>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0723">
                                            <p:txEl>
                                              <p:pRg st="8" end="8"/>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0723">
                                            <p:txEl>
                                              <p:pRg st="9" end="9"/>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072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23" grpId="0" build="p"/>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609600" y="228600"/>
            <a:ext cx="7834313" cy="609600"/>
          </a:xfrm>
        </p:spPr>
        <p:txBody>
          <a:bodyPr/>
          <a:lstStyle/>
          <a:p>
            <a:r>
              <a:rPr lang="en-US" sz="2800" dirty="0" smtClean="0">
                <a:solidFill>
                  <a:srgbClr val="C00000"/>
                </a:solidFill>
              </a:rPr>
              <a:t>From </a:t>
            </a:r>
            <a:r>
              <a:rPr lang="en-US" sz="2400" dirty="0" smtClean="0">
                <a:solidFill>
                  <a:srgbClr val="C00000"/>
                </a:solidFill>
              </a:rPr>
              <a:t>SMT-LIB </a:t>
            </a:r>
            <a:r>
              <a:rPr lang="en-US" sz="2800" dirty="0" smtClean="0">
                <a:solidFill>
                  <a:srgbClr val="C00000"/>
                </a:solidFill>
              </a:rPr>
              <a:t>to </a:t>
            </a:r>
            <a:r>
              <a:rPr lang="en-US" sz="2400" dirty="0" smtClean="0">
                <a:solidFill>
                  <a:srgbClr val="C00000"/>
                </a:solidFill>
              </a:rPr>
              <a:t>SYNTH-LIB</a:t>
            </a:r>
          </a:p>
        </p:txBody>
      </p:sp>
      <p:sp>
        <p:nvSpPr>
          <p:cNvPr id="30723" name="Rectangle 3"/>
          <p:cNvSpPr>
            <a:spLocks noGrp="1" noChangeArrowheads="1"/>
          </p:cNvSpPr>
          <p:nvPr>
            <p:ph type="body" idx="1"/>
          </p:nvPr>
        </p:nvSpPr>
        <p:spPr>
          <a:xfrm>
            <a:off x="228600" y="1143000"/>
            <a:ext cx="6705600" cy="5562600"/>
          </a:xfrm>
        </p:spPr>
        <p:txBody>
          <a:bodyPr/>
          <a:lstStyle/>
          <a:p>
            <a:pPr lvl="1">
              <a:lnSpc>
                <a:spcPct val="80000"/>
              </a:lnSpc>
              <a:spcBef>
                <a:spcPct val="35000"/>
              </a:spcBef>
              <a:buClr>
                <a:srgbClr val="C3CDC6"/>
              </a:buClr>
              <a:buFont typeface="Wingdings" pitchFamily="2" charset="2"/>
              <a:buNone/>
            </a:pPr>
            <a:r>
              <a:rPr lang="en-US" sz="1800" dirty="0"/>
              <a:t>(set-logic LIA) </a:t>
            </a:r>
          </a:p>
          <a:p>
            <a:pPr lvl="1">
              <a:lnSpc>
                <a:spcPct val="80000"/>
              </a:lnSpc>
              <a:spcBef>
                <a:spcPct val="35000"/>
              </a:spcBef>
              <a:buClr>
                <a:srgbClr val="C3CDC6"/>
              </a:buClr>
              <a:buFont typeface="Wingdings" pitchFamily="2" charset="2"/>
              <a:buNone/>
            </a:pPr>
            <a:r>
              <a:rPr lang="en-US" sz="1800" dirty="0" smtClean="0"/>
              <a:t>(</a:t>
            </a:r>
            <a:r>
              <a:rPr lang="en-US" sz="1800" dirty="0"/>
              <a:t>synth-fun max2 ((x </a:t>
            </a:r>
            <a:r>
              <a:rPr lang="en-US" sz="1800" dirty="0" err="1"/>
              <a:t>Int</a:t>
            </a:r>
            <a:r>
              <a:rPr lang="en-US" sz="1800" dirty="0"/>
              <a:t>) (y </a:t>
            </a:r>
            <a:r>
              <a:rPr lang="en-US" sz="1800" dirty="0" err="1"/>
              <a:t>Int</a:t>
            </a:r>
            <a:r>
              <a:rPr lang="en-US" sz="1800" dirty="0"/>
              <a:t>)) </a:t>
            </a:r>
            <a:r>
              <a:rPr lang="en-US" sz="1800" dirty="0" err="1"/>
              <a:t>Int</a:t>
            </a:r>
            <a:r>
              <a:rPr lang="en-US" sz="1800" dirty="0"/>
              <a:t> </a:t>
            </a:r>
            <a:endParaRPr lang="en-US" sz="1800" dirty="0" smtClean="0"/>
          </a:p>
          <a:p>
            <a:pPr lvl="1">
              <a:lnSpc>
                <a:spcPct val="80000"/>
              </a:lnSpc>
              <a:spcBef>
                <a:spcPct val="35000"/>
              </a:spcBef>
              <a:buClr>
                <a:srgbClr val="C3CDC6"/>
              </a:buClr>
              <a:buFont typeface="Wingdings" pitchFamily="2" charset="2"/>
              <a:buNone/>
            </a:pPr>
            <a:r>
              <a:rPr lang="en-US" sz="1800" dirty="0"/>
              <a:t> </a:t>
            </a:r>
            <a:r>
              <a:rPr lang="en-US" sz="1800" dirty="0" smtClean="0"/>
              <a:t>    ((</a:t>
            </a:r>
            <a:r>
              <a:rPr lang="en-US" sz="1800" dirty="0"/>
              <a:t>Start </a:t>
            </a:r>
            <a:r>
              <a:rPr lang="en-US" sz="1800" dirty="0" err="1"/>
              <a:t>Int</a:t>
            </a:r>
            <a:r>
              <a:rPr lang="en-US" sz="1800" dirty="0"/>
              <a:t> (x y 0 1 </a:t>
            </a:r>
            <a:endParaRPr lang="en-US" sz="1800" dirty="0" smtClean="0"/>
          </a:p>
          <a:p>
            <a:pPr lvl="1">
              <a:lnSpc>
                <a:spcPct val="80000"/>
              </a:lnSpc>
              <a:spcBef>
                <a:spcPct val="35000"/>
              </a:spcBef>
              <a:buClr>
                <a:srgbClr val="C3CDC6"/>
              </a:buClr>
              <a:buFont typeface="Wingdings" pitchFamily="2" charset="2"/>
              <a:buNone/>
            </a:pPr>
            <a:r>
              <a:rPr lang="en-US" sz="1800" dirty="0"/>
              <a:t>	</a:t>
            </a:r>
            <a:r>
              <a:rPr lang="en-US" sz="1800" dirty="0" smtClean="0"/>
              <a:t>                    (+ </a:t>
            </a:r>
            <a:r>
              <a:rPr lang="en-US" sz="1800" dirty="0"/>
              <a:t>Start Start) </a:t>
            </a:r>
            <a:endParaRPr lang="en-US" sz="1800" dirty="0" smtClean="0"/>
          </a:p>
          <a:p>
            <a:pPr lvl="1">
              <a:lnSpc>
                <a:spcPct val="80000"/>
              </a:lnSpc>
              <a:spcBef>
                <a:spcPct val="35000"/>
              </a:spcBef>
              <a:buClr>
                <a:srgbClr val="C3CDC6"/>
              </a:buClr>
              <a:buFont typeface="Wingdings" pitchFamily="2" charset="2"/>
              <a:buNone/>
            </a:pPr>
            <a:r>
              <a:rPr lang="en-US" sz="1800" dirty="0"/>
              <a:t>	</a:t>
            </a:r>
            <a:r>
              <a:rPr lang="en-US" sz="1800" dirty="0" smtClean="0"/>
              <a:t>                    (- </a:t>
            </a:r>
            <a:r>
              <a:rPr lang="en-US" sz="1800" dirty="0"/>
              <a:t>Start Start) </a:t>
            </a:r>
            <a:endParaRPr lang="en-US" sz="1800" dirty="0" smtClean="0"/>
          </a:p>
          <a:p>
            <a:pPr lvl="1">
              <a:lnSpc>
                <a:spcPct val="80000"/>
              </a:lnSpc>
              <a:spcBef>
                <a:spcPct val="35000"/>
              </a:spcBef>
              <a:buClr>
                <a:srgbClr val="C3CDC6"/>
              </a:buClr>
              <a:buFont typeface="Wingdings" pitchFamily="2" charset="2"/>
              <a:buNone/>
            </a:pPr>
            <a:r>
              <a:rPr lang="en-US" sz="1800" dirty="0"/>
              <a:t>	</a:t>
            </a:r>
            <a:r>
              <a:rPr lang="en-US" sz="1800" dirty="0" smtClean="0"/>
              <a:t>		    (</a:t>
            </a:r>
            <a:r>
              <a:rPr lang="en-US" sz="1800" dirty="0" err="1"/>
              <a:t>ite</a:t>
            </a:r>
            <a:r>
              <a:rPr lang="en-US" sz="1800" dirty="0"/>
              <a:t> </a:t>
            </a:r>
            <a:r>
              <a:rPr lang="en-US" sz="1800" dirty="0" err="1"/>
              <a:t>StartBool</a:t>
            </a:r>
            <a:r>
              <a:rPr lang="en-US" sz="1800" dirty="0"/>
              <a:t> Start Start))) </a:t>
            </a:r>
            <a:endParaRPr lang="en-US" sz="1800" dirty="0" smtClean="0"/>
          </a:p>
          <a:p>
            <a:pPr lvl="1">
              <a:lnSpc>
                <a:spcPct val="80000"/>
              </a:lnSpc>
              <a:spcBef>
                <a:spcPct val="35000"/>
              </a:spcBef>
              <a:buClr>
                <a:srgbClr val="C3CDC6"/>
              </a:buClr>
              <a:buFont typeface="Wingdings" pitchFamily="2" charset="2"/>
              <a:buNone/>
            </a:pPr>
            <a:r>
              <a:rPr lang="en-US" sz="1800" dirty="0"/>
              <a:t>	</a:t>
            </a:r>
            <a:r>
              <a:rPr lang="en-US" sz="1800" dirty="0" smtClean="0"/>
              <a:t>   (</a:t>
            </a:r>
            <a:r>
              <a:rPr lang="en-US" sz="1800" dirty="0" err="1"/>
              <a:t>StartBool</a:t>
            </a:r>
            <a:r>
              <a:rPr lang="en-US" sz="1800" dirty="0"/>
              <a:t> </a:t>
            </a:r>
            <a:r>
              <a:rPr lang="en-US" sz="1800" dirty="0" err="1"/>
              <a:t>Bool</a:t>
            </a:r>
            <a:r>
              <a:rPr lang="en-US" sz="1800" dirty="0"/>
              <a:t> ((and </a:t>
            </a:r>
            <a:r>
              <a:rPr lang="en-US" sz="1800" dirty="0" err="1"/>
              <a:t>StartBool</a:t>
            </a:r>
            <a:r>
              <a:rPr lang="en-US" sz="1800" dirty="0"/>
              <a:t> </a:t>
            </a:r>
            <a:r>
              <a:rPr lang="en-US" sz="1800" dirty="0" err="1"/>
              <a:t>StartBool</a:t>
            </a:r>
            <a:r>
              <a:rPr lang="en-US" sz="1800" dirty="0"/>
              <a:t>) </a:t>
            </a:r>
            <a:endParaRPr lang="en-US" sz="1800" dirty="0" smtClean="0"/>
          </a:p>
          <a:p>
            <a:pPr lvl="1">
              <a:lnSpc>
                <a:spcPct val="80000"/>
              </a:lnSpc>
              <a:spcBef>
                <a:spcPct val="35000"/>
              </a:spcBef>
              <a:buClr>
                <a:srgbClr val="C3CDC6"/>
              </a:buClr>
              <a:buFont typeface="Wingdings" pitchFamily="2" charset="2"/>
              <a:buNone/>
            </a:pPr>
            <a:r>
              <a:rPr lang="en-US" sz="1800" dirty="0"/>
              <a:t>	</a:t>
            </a:r>
            <a:r>
              <a:rPr lang="en-US" sz="1800" dirty="0" smtClean="0"/>
              <a:t>	                           (</a:t>
            </a:r>
            <a:r>
              <a:rPr lang="en-US" sz="1800" dirty="0"/>
              <a:t>or </a:t>
            </a:r>
            <a:r>
              <a:rPr lang="en-US" sz="1800" dirty="0" err="1"/>
              <a:t>StartBool</a:t>
            </a:r>
            <a:r>
              <a:rPr lang="en-US" sz="1800" dirty="0"/>
              <a:t> </a:t>
            </a:r>
            <a:r>
              <a:rPr lang="en-US" sz="1800" dirty="0" err="1"/>
              <a:t>StartBool</a:t>
            </a:r>
            <a:r>
              <a:rPr lang="en-US" sz="1800" dirty="0"/>
              <a:t>) </a:t>
            </a:r>
            <a:endParaRPr lang="en-US" sz="1800" dirty="0" smtClean="0"/>
          </a:p>
          <a:p>
            <a:pPr lvl="1">
              <a:lnSpc>
                <a:spcPct val="80000"/>
              </a:lnSpc>
              <a:spcBef>
                <a:spcPct val="35000"/>
              </a:spcBef>
              <a:buClr>
                <a:srgbClr val="C3CDC6"/>
              </a:buClr>
              <a:buFont typeface="Wingdings" pitchFamily="2" charset="2"/>
              <a:buNone/>
            </a:pPr>
            <a:r>
              <a:rPr lang="en-US" sz="1800" dirty="0"/>
              <a:t>	</a:t>
            </a:r>
            <a:r>
              <a:rPr lang="en-US" sz="1800" dirty="0" smtClean="0"/>
              <a:t>                             (</a:t>
            </a:r>
            <a:r>
              <a:rPr lang="en-US" sz="1800" dirty="0"/>
              <a:t>not </a:t>
            </a:r>
            <a:r>
              <a:rPr lang="en-US" sz="1800" dirty="0" err="1"/>
              <a:t>StartBool</a:t>
            </a:r>
            <a:r>
              <a:rPr lang="en-US" sz="1800" dirty="0"/>
              <a:t>) </a:t>
            </a:r>
            <a:endParaRPr lang="en-US" sz="1800" dirty="0" smtClean="0"/>
          </a:p>
          <a:p>
            <a:pPr lvl="1">
              <a:lnSpc>
                <a:spcPct val="80000"/>
              </a:lnSpc>
              <a:spcBef>
                <a:spcPct val="35000"/>
              </a:spcBef>
              <a:buClr>
                <a:srgbClr val="C3CDC6"/>
              </a:buClr>
              <a:buFont typeface="Wingdings" pitchFamily="2" charset="2"/>
              <a:buNone/>
            </a:pPr>
            <a:r>
              <a:rPr lang="en-US" sz="1800" dirty="0"/>
              <a:t>	</a:t>
            </a:r>
            <a:r>
              <a:rPr lang="en-US" sz="1800" dirty="0" smtClean="0"/>
              <a:t>                             (&lt;= </a:t>
            </a:r>
            <a:r>
              <a:rPr lang="en-US" sz="1800" dirty="0"/>
              <a:t>Start Start</a:t>
            </a:r>
            <a:r>
              <a:rPr lang="en-US" sz="1800" dirty="0" smtClean="0"/>
              <a:t>)))) </a:t>
            </a:r>
          </a:p>
          <a:p>
            <a:pPr lvl="1">
              <a:lnSpc>
                <a:spcPct val="80000"/>
              </a:lnSpc>
              <a:spcBef>
                <a:spcPct val="35000"/>
              </a:spcBef>
              <a:buClr>
                <a:srgbClr val="C3CDC6"/>
              </a:buClr>
              <a:buFont typeface="Wingdings" pitchFamily="2" charset="2"/>
              <a:buNone/>
            </a:pPr>
            <a:r>
              <a:rPr lang="en-US" sz="1800" dirty="0" smtClean="0"/>
              <a:t> (</a:t>
            </a:r>
            <a:r>
              <a:rPr lang="en-US" sz="1800" dirty="0"/>
              <a:t>declare-</a:t>
            </a:r>
            <a:r>
              <a:rPr lang="en-US" sz="1800" dirty="0" err="1"/>
              <a:t>var</a:t>
            </a:r>
            <a:r>
              <a:rPr lang="en-US" sz="1800" dirty="0"/>
              <a:t> x </a:t>
            </a:r>
            <a:r>
              <a:rPr lang="en-US" sz="1800" dirty="0" err="1"/>
              <a:t>Int</a:t>
            </a:r>
            <a:r>
              <a:rPr lang="en-US" sz="1800" dirty="0"/>
              <a:t>) </a:t>
            </a:r>
          </a:p>
          <a:p>
            <a:pPr lvl="1">
              <a:lnSpc>
                <a:spcPct val="80000"/>
              </a:lnSpc>
              <a:spcBef>
                <a:spcPct val="35000"/>
              </a:spcBef>
              <a:buClr>
                <a:srgbClr val="C3CDC6"/>
              </a:buClr>
              <a:buFont typeface="Wingdings" pitchFamily="2" charset="2"/>
              <a:buNone/>
            </a:pPr>
            <a:r>
              <a:rPr lang="en-US" sz="1800" dirty="0" smtClean="0"/>
              <a:t> (</a:t>
            </a:r>
            <a:r>
              <a:rPr lang="en-US" sz="1800" dirty="0"/>
              <a:t>declare-</a:t>
            </a:r>
            <a:r>
              <a:rPr lang="en-US" sz="1800" dirty="0" err="1"/>
              <a:t>var</a:t>
            </a:r>
            <a:r>
              <a:rPr lang="en-US" sz="1800" dirty="0"/>
              <a:t> y </a:t>
            </a:r>
            <a:r>
              <a:rPr lang="en-US" sz="1800" dirty="0" err="1"/>
              <a:t>Int</a:t>
            </a:r>
            <a:r>
              <a:rPr lang="en-US" sz="1800" dirty="0"/>
              <a:t>) </a:t>
            </a:r>
            <a:endParaRPr lang="en-US" sz="1800" dirty="0" smtClean="0"/>
          </a:p>
          <a:p>
            <a:pPr lvl="1">
              <a:lnSpc>
                <a:spcPct val="80000"/>
              </a:lnSpc>
              <a:spcBef>
                <a:spcPct val="35000"/>
              </a:spcBef>
              <a:buClr>
                <a:srgbClr val="C3CDC6"/>
              </a:buClr>
              <a:buFont typeface="Wingdings" pitchFamily="2" charset="2"/>
              <a:buNone/>
            </a:pPr>
            <a:r>
              <a:rPr lang="en-US" sz="1800" dirty="0"/>
              <a:t> </a:t>
            </a:r>
            <a:r>
              <a:rPr lang="en-US" sz="1800" dirty="0" smtClean="0"/>
              <a:t>(</a:t>
            </a:r>
            <a:r>
              <a:rPr lang="en-US" sz="1800" dirty="0"/>
              <a:t>constraint (&gt;= (max2 x y) x)) </a:t>
            </a:r>
            <a:endParaRPr lang="en-US" sz="1800" dirty="0" smtClean="0"/>
          </a:p>
          <a:p>
            <a:pPr lvl="1">
              <a:lnSpc>
                <a:spcPct val="80000"/>
              </a:lnSpc>
              <a:spcBef>
                <a:spcPct val="35000"/>
              </a:spcBef>
              <a:buClr>
                <a:srgbClr val="C3CDC6"/>
              </a:buClr>
              <a:buFont typeface="Wingdings" pitchFamily="2" charset="2"/>
              <a:buNone/>
            </a:pPr>
            <a:r>
              <a:rPr lang="en-US" sz="1800" dirty="0"/>
              <a:t> </a:t>
            </a:r>
            <a:r>
              <a:rPr lang="en-US" sz="1800" dirty="0" smtClean="0"/>
              <a:t>(</a:t>
            </a:r>
            <a:r>
              <a:rPr lang="en-US" sz="1800" dirty="0"/>
              <a:t>constraint (&gt;= (max2 x y) y)) </a:t>
            </a:r>
            <a:endParaRPr lang="en-US" sz="1800" dirty="0" smtClean="0"/>
          </a:p>
          <a:p>
            <a:pPr lvl="1">
              <a:lnSpc>
                <a:spcPct val="80000"/>
              </a:lnSpc>
              <a:spcBef>
                <a:spcPct val="35000"/>
              </a:spcBef>
              <a:buClr>
                <a:srgbClr val="C3CDC6"/>
              </a:buClr>
              <a:buFont typeface="Wingdings" pitchFamily="2" charset="2"/>
              <a:buNone/>
            </a:pPr>
            <a:r>
              <a:rPr lang="en-US" sz="1800" dirty="0"/>
              <a:t> </a:t>
            </a:r>
            <a:r>
              <a:rPr lang="en-US" sz="1800" dirty="0" smtClean="0"/>
              <a:t>(</a:t>
            </a:r>
            <a:r>
              <a:rPr lang="en-US" sz="1800" dirty="0"/>
              <a:t>constraint (or (= x (max2 x y)) (= y (max2 x y)))) </a:t>
            </a:r>
            <a:endParaRPr lang="en-US" sz="1800" dirty="0" smtClean="0"/>
          </a:p>
          <a:p>
            <a:pPr lvl="1">
              <a:lnSpc>
                <a:spcPct val="80000"/>
              </a:lnSpc>
              <a:spcBef>
                <a:spcPct val="35000"/>
              </a:spcBef>
              <a:buClr>
                <a:srgbClr val="C3CDC6"/>
              </a:buClr>
              <a:buFont typeface="Wingdings" pitchFamily="2" charset="2"/>
              <a:buNone/>
            </a:pPr>
            <a:r>
              <a:rPr lang="en-US" sz="1800" dirty="0" smtClean="0"/>
              <a:t> (</a:t>
            </a:r>
            <a:r>
              <a:rPr lang="en-US" sz="1800" dirty="0"/>
              <a:t>check-synth)</a:t>
            </a:r>
            <a:endParaRPr lang="en-US" sz="1800" dirty="0" smtClean="0"/>
          </a:p>
        </p:txBody>
      </p:sp>
      <p:sp>
        <p:nvSpPr>
          <p:cNvPr id="4" name="Slide Number Placeholder 17"/>
          <p:cNvSpPr>
            <a:spLocks noGrp="1"/>
          </p:cNvSpPr>
          <p:nvPr>
            <p:ph type="sldNum" sz="quarter" idx="12"/>
          </p:nvPr>
        </p:nvSpPr>
        <p:spPr>
          <a:xfrm>
            <a:off x="7239000" y="6400800"/>
            <a:ext cx="1905000" cy="457200"/>
          </a:xfrm>
        </p:spPr>
        <p:txBody>
          <a:bodyPr/>
          <a:lstStyle/>
          <a:p>
            <a:pPr>
              <a:defRPr/>
            </a:pPr>
            <a:fld id="{0529A9EF-C723-4E6D-B148-3F65053D62C2}" type="slidenum">
              <a:rPr lang="en-US" b="1" smtClean="0"/>
              <a:pPr>
                <a:defRPr/>
              </a:pPr>
              <a:t>47</a:t>
            </a:fld>
            <a:endParaRPr lang="en-US" b="1" dirty="0"/>
          </a:p>
        </p:txBody>
      </p:sp>
    </p:spTree>
    <p:extLst>
      <p:ext uri="{BB962C8B-B14F-4D97-AF65-F5344CB8AC3E}">
        <p14:creationId xmlns:p14="http://schemas.microsoft.com/office/powerpoint/2010/main" xmlns="" val="8445353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072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072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0723">
                                            <p:txEl>
                                              <p:pRg st="2" end="2"/>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0723">
                                            <p:txEl>
                                              <p:pRg st="3" end="3"/>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0723">
                                            <p:txEl>
                                              <p:pRg st="4" end="4"/>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0723">
                                            <p:txEl>
                                              <p:pRg st="5" end="5"/>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0723">
                                            <p:txEl>
                                              <p:pRg st="6" end="6"/>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0723">
                                            <p:txEl>
                                              <p:pRg st="7" end="7"/>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0723">
                                            <p:txEl>
                                              <p:pRg st="8" end="8"/>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30723">
                                            <p:txEl>
                                              <p:pRg st="9" end="9"/>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30723">
                                            <p:txEl>
                                              <p:pRg st="10" end="10"/>
                                            </p:txEl>
                                          </p:spTgt>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30723">
                                            <p:txEl>
                                              <p:pRg st="11" end="11"/>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0723">
                                            <p:txEl>
                                              <p:pRg st="12" end="12"/>
                                            </p:txEl>
                                          </p:spTgt>
                                        </p:tgtEl>
                                        <p:attrNameLst>
                                          <p:attrName>style.visibility</p:attrName>
                                        </p:attrNameLst>
                                      </p:cBhvr>
                                      <p:to>
                                        <p:strVal val="visible"/>
                                      </p:to>
                                    </p:set>
                                  </p:childTnLst>
                                </p:cTn>
                              </p:par>
                              <p:par>
                                <p:cTn id="39" presetID="1" presetClass="entr" presetSubtype="0" fill="hold" nodeType="withEffect">
                                  <p:stCondLst>
                                    <p:cond delay="0"/>
                                  </p:stCondLst>
                                  <p:childTnLst>
                                    <p:set>
                                      <p:cBhvr>
                                        <p:cTn id="40" dur="1" fill="hold">
                                          <p:stCondLst>
                                            <p:cond delay="0"/>
                                          </p:stCondLst>
                                        </p:cTn>
                                        <p:tgtEl>
                                          <p:spTgt spid="30723">
                                            <p:txEl>
                                              <p:pRg st="13" end="13"/>
                                            </p:txEl>
                                          </p:spTgt>
                                        </p:tgtEl>
                                        <p:attrNameLst>
                                          <p:attrName>style.visibility</p:attrName>
                                        </p:attrNameLst>
                                      </p:cBhvr>
                                      <p:to>
                                        <p:strVal val="visible"/>
                                      </p:to>
                                    </p:set>
                                  </p:childTnLst>
                                </p:cTn>
                              </p:par>
                              <p:par>
                                <p:cTn id="41" presetID="1" presetClass="entr" presetSubtype="0" fill="hold" nodeType="withEffect">
                                  <p:stCondLst>
                                    <p:cond delay="0"/>
                                  </p:stCondLst>
                                  <p:childTnLst>
                                    <p:set>
                                      <p:cBhvr>
                                        <p:cTn id="42" dur="1" fill="hold">
                                          <p:stCondLst>
                                            <p:cond delay="0"/>
                                          </p:stCondLst>
                                        </p:cTn>
                                        <p:tgtEl>
                                          <p:spTgt spid="30723">
                                            <p:txEl>
                                              <p:pRg st="14" end="14"/>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30723">
                                            <p:txEl>
                                              <p:pRg st="15" end="1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609600" y="228600"/>
            <a:ext cx="7834313" cy="609600"/>
          </a:xfrm>
        </p:spPr>
        <p:txBody>
          <a:bodyPr/>
          <a:lstStyle/>
          <a:p>
            <a:r>
              <a:rPr lang="en-US" sz="2800" dirty="0" smtClean="0">
                <a:solidFill>
                  <a:srgbClr val="C00000"/>
                </a:solidFill>
              </a:rPr>
              <a:t>Plan for Synth-Comp</a:t>
            </a:r>
          </a:p>
        </p:txBody>
      </p:sp>
      <p:sp>
        <p:nvSpPr>
          <p:cNvPr id="30723" name="Rectangle 3"/>
          <p:cNvSpPr>
            <a:spLocks noGrp="1" noChangeArrowheads="1"/>
          </p:cNvSpPr>
          <p:nvPr>
            <p:ph type="body" idx="1"/>
          </p:nvPr>
        </p:nvSpPr>
        <p:spPr>
          <a:xfrm>
            <a:off x="0" y="1143000"/>
            <a:ext cx="9144000" cy="5715000"/>
          </a:xfrm>
        </p:spPr>
        <p:txBody>
          <a:bodyPr/>
          <a:lstStyle/>
          <a:p>
            <a:pPr>
              <a:lnSpc>
                <a:spcPct val="80000"/>
              </a:lnSpc>
              <a:spcBef>
                <a:spcPct val="35000"/>
              </a:spcBef>
              <a:buClr>
                <a:srgbClr val="006600"/>
              </a:buClr>
              <a:buFont typeface="Wingdings" pitchFamily="2" charset="2"/>
              <a:buChar char="q"/>
            </a:pPr>
            <a:r>
              <a:rPr lang="en-US" altLang="ko-KR" sz="2000" dirty="0" smtClean="0">
                <a:solidFill>
                  <a:srgbClr val="006600"/>
                </a:solidFill>
                <a:ea typeface="Gulim" pitchFamily="34" charset="-127"/>
              </a:rPr>
              <a:t>Proposed competition of </a:t>
            </a:r>
            <a:r>
              <a:rPr lang="en-US" altLang="ko-KR" sz="2000" dirty="0" err="1" smtClean="0">
                <a:solidFill>
                  <a:srgbClr val="006600"/>
                </a:solidFill>
                <a:ea typeface="Gulim" pitchFamily="34" charset="-127"/>
              </a:rPr>
              <a:t>SyGuS</a:t>
            </a:r>
            <a:r>
              <a:rPr lang="en-US" altLang="ko-KR" sz="2000" dirty="0" smtClean="0">
                <a:solidFill>
                  <a:srgbClr val="006600"/>
                </a:solidFill>
                <a:ea typeface="Gulim" pitchFamily="34" charset="-127"/>
              </a:rPr>
              <a:t> solvers at </a:t>
            </a:r>
            <a:r>
              <a:rPr lang="en-US" altLang="ko-KR" sz="2000" dirty="0" err="1" smtClean="0">
                <a:solidFill>
                  <a:srgbClr val="006600"/>
                </a:solidFill>
                <a:ea typeface="Gulim" pitchFamily="34" charset="-127"/>
              </a:rPr>
              <a:t>FLoC</a:t>
            </a:r>
            <a:r>
              <a:rPr lang="en-US" altLang="ko-KR" sz="2000" dirty="0" smtClean="0">
                <a:solidFill>
                  <a:srgbClr val="006600"/>
                </a:solidFill>
                <a:ea typeface="Gulim" pitchFamily="34" charset="-127"/>
              </a:rPr>
              <a:t>, July 2014</a:t>
            </a:r>
          </a:p>
          <a:p>
            <a:pPr>
              <a:lnSpc>
                <a:spcPct val="80000"/>
              </a:lnSpc>
              <a:spcBef>
                <a:spcPct val="35000"/>
              </a:spcBef>
              <a:buClr>
                <a:srgbClr val="006600"/>
              </a:buClr>
              <a:buFont typeface="Wingdings" pitchFamily="2" charset="2"/>
              <a:buChar char="q"/>
            </a:pPr>
            <a:endParaRPr lang="en-US" altLang="ko-KR" sz="2000" dirty="0">
              <a:solidFill>
                <a:srgbClr val="006600"/>
              </a:solidFill>
              <a:ea typeface="Gulim" pitchFamily="34" charset="-127"/>
            </a:endParaRPr>
          </a:p>
          <a:p>
            <a:pPr>
              <a:lnSpc>
                <a:spcPct val="80000"/>
              </a:lnSpc>
              <a:spcBef>
                <a:spcPct val="35000"/>
              </a:spcBef>
              <a:buClr>
                <a:srgbClr val="006600"/>
              </a:buClr>
              <a:buFont typeface="Wingdings" pitchFamily="2" charset="2"/>
              <a:buChar char="q"/>
            </a:pPr>
            <a:r>
              <a:rPr lang="en-US" altLang="ko-KR" sz="2000" dirty="0" smtClean="0">
                <a:solidFill>
                  <a:srgbClr val="006600"/>
                </a:solidFill>
                <a:ea typeface="Gulim" pitchFamily="34" charset="-127"/>
              </a:rPr>
              <a:t>Organizers: </a:t>
            </a:r>
            <a:r>
              <a:rPr lang="en-US" altLang="ko-KR" sz="2000" dirty="0" err="1" smtClean="0">
                <a:solidFill>
                  <a:srgbClr val="006600"/>
                </a:solidFill>
                <a:ea typeface="Gulim" pitchFamily="34" charset="-127"/>
              </a:rPr>
              <a:t>Alur</a:t>
            </a:r>
            <a:r>
              <a:rPr lang="en-US" altLang="ko-KR" sz="2000" dirty="0" smtClean="0">
                <a:solidFill>
                  <a:srgbClr val="006600"/>
                </a:solidFill>
                <a:ea typeface="Gulim" pitchFamily="34" charset="-127"/>
              </a:rPr>
              <a:t>, </a:t>
            </a:r>
            <a:r>
              <a:rPr lang="en-US" altLang="ko-KR" sz="2000" dirty="0" err="1" smtClean="0">
                <a:solidFill>
                  <a:srgbClr val="006600"/>
                </a:solidFill>
                <a:ea typeface="Gulim" pitchFamily="34" charset="-127"/>
              </a:rPr>
              <a:t>Fisman</a:t>
            </a:r>
            <a:r>
              <a:rPr lang="en-US" altLang="ko-KR" sz="2000" dirty="0" smtClean="0">
                <a:solidFill>
                  <a:srgbClr val="006600"/>
                </a:solidFill>
                <a:ea typeface="Gulim" pitchFamily="34" charset="-127"/>
              </a:rPr>
              <a:t> (Penn) and Singh, Solar-</a:t>
            </a:r>
            <a:r>
              <a:rPr lang="en-US" altLang="ko-KR" sz="2000" dirty="0" err="1" smtClean="0">
                <a:solidFill>
                  <a:srgbClr val="006600"/>
                </a:solidFill>
                <a:ea typeface="Gulim" pitchFamily="34" charset="-127"/>
              </a:rPr>
              <a:t>Lezama</a:t>
            </a:r>
            <a:r>
              <a:rPr lang="en-US" altLang="ko-KR" sz="2000" dirty="0" smtClean="0">
                <a:solidFill>
                  <a:srgbClr val="006600"/>
                </a:solidFill>
                <a:ea typeface="Gulim" pitchFamily="34" charset="-127"/>
              </a:rPr>
              <a:t> (MIT)</a:t>
            </a:r>
          </a:p>
          <a:p>
            <a:pPr>
              <a:lnSpc>
                <a:spcPct val="80000"/>
              </a:lnSpc>
              <a:spcBef>
                <a:spcPct val="35000"/>
              </a:spcBef>
              <a:buClr>
                <a:srgbClr val="006600"/>
              </a:buClr>
              <a:buFont typeface="Wingdings" pitchFamily="2" charset="2"/>
              <a:buChar char="q"/>
            </a:pPr>
            <a:endParaRPr lang="en-US" altLang="ko-KR" sz="2400" dirty="0" smtClean="0">
              <a:ea typeface="Gulim" pitchFamily="34" charset="-127"/>
            </a:endParaRPr>
          </a:p>
          <a:p>
            <a:pPr>
              <a:lnSpc>
                <a:spcPct val="80000"/>
              </a:lnSpc>
              <a:spcBef>
                <a:spcPct val="35000"/>
              </a:spcBef>
              <a:buClr>
                <a:srgbClr val="006600"/>
              </a:buClr>
              <a:buFont typeface="Wingdings" pitchFamily="2" charset="2"/>
              <a:buChar char="q"/>
            </a:pPr>
            <a:r>
              <a:rPr lang="en-US" altLang="ko-KR" sz="2000" dirty="0" smtClean="0">
                <a:solidFill>
                  <a:srgbClr val="006600"/>
                </a:solidFill>
                <a:ea typeface="Gulim" pitchFamily="34" charset="-127"/>
              </a:rPr>
              <a:t>Website: excape.cis.upenn.edu/Synth-Comp.html</a:t>
            </a:r>
            <a:endParaRPr lang="en-US" altLang="ko-KR" sz="2000" dirty="0"/>
          </a:p>
          <a:p>
            <a:pPr marL="0" indent="0">
              <a:lnSpc>
                <a:spcPct val="80000"/>
              </a:lnSpc>
              <a:spcBef>
                <a:spcPct val="35000"/>
              </a:spcBef>
              <a:buClr>
                <a:srgbClr val="006600"/>
              </a:buClr>
              <a:buNone/>
            </a:pPr>
            <a:endParaRPr lang="en-US" altLang="ko-KR" sz="2000" dirty="0" smtClean="0">
              <a:solidFill>
                <a:srgbClr val="006600"/>
              </a:solidFill>
              <a:ea typeface="Gulim" pitchFamily="34" charset="-127"/>
            </a:endParaRPr>
          </a:p>
          <a:p>
            <a:pPr>
              <a:lnSpc>
                <a:spcPct val="80000"/>
              </a:lnSpc>
              <a:spcBef>
                <a:spcPct val="35000"/>
              </a:spcBef>
              <a:buClr>
                <a:srgbClr val="006600"/>
              </a:buClr>
              <a:buFont typeface="Wingdings" pitchFamily="2" charset="2"/>
              <a:buChar char="q"/>
            </a:pPr>
            <a:r>
              <a:rPr lang="en-US" altLang="ko-KR" sz="2000" dirty="0" smtClean="0">
                <a:solidFill>
                  <a:srgbClr val="006600"/>
                </a:solidFill>
                <a:ea typeface="Gulim" pitchFamily="34" charset="-127"/>
              </a:rPr>
              <a:t>Mailing list: </a:t>
            </a:r>
            <a:r>
              <a:rPr lang="en-US" altLang="ko-KR" sz="2000" dirty="0" smtClean="0">
                <a:solidFill>
                  <a:srgbClr val="006600"/>
                </a:solidFill>
                <a:ea typeface="Gulim" pitchFamily="34" charset="-127"/>
                <a:hlinkClick r:id="rId3"/>
              </a:rPr>
              <a:t>synthlib@cis.upenn.edu</a:t>
            </a:r>
            <a:endParaRPr lang="en-US" altLang="ko-KR" sz="2000" dirty="0" smtClean="0">
              <a:solidFill>
                <a:srgbClr val="006600"/>
              </a:solidFill>
              <a:ea typeface="Gulim" pitchFamily="34" charset="-127"/>
            </a:endParaRPr>
          </a:p>
          <a:p>
            <a:pPr marL="0" indent="0">
              <a:lnSpc>
                <a:spcPct val="80000"/>
              </a:lnSpc>
              <a:spcBef>
                <a:spcPct val="35000"/>
              </a:spcBef>
              <a:buClr>
                <a:srgbClr val="006600"/>
              </a:buClr>
              <a:buNone/>
            </a:pPr>
            <a:endParaRPr lang="en-US" altLang="ko-KR" sz="2000" dirty="0">
              <a:solidFill>
                <a:srgbClr val="006600"/>
              </a:solidFill>
              <a:ea typeface="Gulim" pitchFamily="34" charset="-127"/>
            </a:endParaRPr>
          </a:p>
          <a:p>
            <a:pPr>
              <a:lnSpc>
                <a:spcPct val="80000"/>
              </a:lnSpc>
              <a:spcBef>
                <a:spcPct val="35000"/>
              </a:spcBef>
              <a:buClr>
                <a:srgbClr val="006600"/>
              </a:buClr>
              <a:buFont typeface="Wingdings" pitchFamily="2" charset="2"/>
              <a:buChar char="q"/>
            </a:pPr>
            <a:r>
              <a:rPr lang="en-US" altLang="ko-KR" sz="2000" dirty="0" smtClean="0">
                <a:solidFill>
                  <a:srgbClr val="006600"/>
                </a:solidFill>
                <a:ea typeface="Gulim" pitchFamily="34" charset="-127"/>
              </a:rPr>
              <a:t>Call for participation:</a:t>
            </a:r>
          </a:p>
          <a:p>
            <a:pPr lvl="1">
              <a:lnSpc>
                <a:spcPct val="80000"/>
              </a:lnSpc>
              <a:spcBef>
                <a:spcPct val="35000"/>
              </a:spcBef>
              <a:buClr>
                <a:srgbClr val="006600"/>
              </a:buClr>
              <a:buBlip>
                <a:blip r:embed="rId4"/>
              </a:buBlip>
            </a:pPr>
            <a:r>
              <a:rPr lang="en-US" altLang="ko-KR" sz="2000" dirty="0" smtClean="0">
                <a:solidFill>
                  <a:srgbClr val="002060"/>
                </a:solidFill>
                <a:ea typeface="Gulim" pitchFamily="34" charset="-127"/>
              </a:rPr>
              <a:t>Join discussion to finalize synth-lib format and competition format</a:t>
            </a:r>
          </a:p>
          <a:p>
            <a:pPr lvl="1">
              <a:lnSpc>
                <a:spcPct val="80000"/>
              </a:lnSpc>
              <a:spcBef>
                <a:spcPct val="35000"/>
              </a:spcBef>
              <a:buClr>
                <a:srgbClr val="006600"/>
              </a:buClr>
              <a:buBlip>
                <a:blip r:embed="rId4"/>
              </a:buBlip>
            </a:pPr>
            <a:r>
              <a:rPr lang="en-US" altLang="ko-KR" sz="2000" dirty="0" smtClean="0">
                <a:solidFill>
                  <a:srgbClr val="002060"/>
                </a:solidFill>
                <a:ea typeface="Gulim" pitchFamily="34" charset="-127"/>
              </a:rPr>
              <a:t>Contribute benchmarks</a:t>
            </a:r>
          </a:p>
          <a:p>
            <a:pPr lvl="1">
              <a:lnSpc>
                <a:spcPct val="80000"/>
              </a:lnSpc>
              <a:spcBef>
                <a:spcPct val="35000"/>
              </a:spcBef>
              <a:buClr>
                <a:srgbClr val="006600"/>
              </a:buClr>
              <a:buBlip>
                <a:blip r:embed="rId4"/>
              </a:buBlip>
            </a:pPr>
            <a:r>
              <a:rPr lang="en-US" altLang="ko-KR" sz="2000" dirty="0" smtClean="0">
                <a:solidFill>
                  <a:srgbClr val="002060"/>
                </a:solidFill>
                <a:ea typeface="Gulim" pitchFamily="34" charset="-127"/>
              </a:rPr>
              <a:t>Build a </a:t>
            </a:r>
            <a:r>
              <a:rPr lang="en-US" altLang="ko-KR" sz="2000" dirty="0" err="1" smtClean="0">
                <a:solidFill>
                  <a:srgbClr val="002060"/>
                </a:solidFill>
                <a:ea typeface="Gulim" pitchFamily="34" charset="-127"/>
              </a:rPr>
              <a:t>SyGuS</a:t>
            </a:r>
            <a:r>
              <a:rPr lang="en-US" altLang="ko-KR" sz="2000" dirty="0" smtClean="0">
                <a:solidFill>
                  <a:srgbClr val="002060"/>
                </a:solidFill>
                <a:ea typeface="Gulim" pitchFamily="34" charset="-127"/>
              </a:rPr>
              <a:t> solver</a:t>
            </a:r>
          </a:p>
        </p:txBody>
      </p:sp>
      <p:sp>
        <p:nvSpPr>
          <p:cNvPr id="4" name="Slide Number Placeholder 17"/>
          <p:cNvSpPr>
            <a:spLocks noGrp="1"/>
          </p:cNvSpPr>
          <p:nvPr>
            <p:ph type="sldNum" sz="quarter" idx="12"/>
          </p:nvPr>
        </p:nvSpPr>
        <p:spPr>
          <a:xfrm>
            <a:off x="7239000" y="6400800"/>
            <a:ext cx="1905000" cy="457200"/>
          </a:xfrm>
        </p:spPr>
        <p:txBody>
          <a:bodyPr/>
          <a:lstStyle/>
          <a:p>
            <a:pPr>
              <a:defRPr/>
            </a:pPr>
            <a:fld id="{0529A9EF-C723-4E6D-B148-3F65053D62C2}" type="slidenum">
              <a:rPr lang="en-US" b="1" smtClean="0"/>
              <a:pPr>
                <a:defRPr/>
              </a:pPr>
              <a:t>48</a:t>
            </a:fld>
            <a:endParaRPr lang="en-US" b="1" dirty="0"/>
          </a:p>
        </p:txBody>
      </p:sp>
    </p:spTree>
    <p:extLst>
      <p:ext uri="{BB962C8B-B14F-4D97-AF65-F5344CB8AC3E}">
        <p14:creationId xmlns:p14="http://schemas.microsoft.com/office/powerpoint/2010/main" xmlns="" val="1948522361"/>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533400" y="152400"/>
            <a:ext cx="7772400" cy="1143000"/>
          </a:xfrm>
        </p:spPr>
        <p:txBody>
          <a:bodyPr/>
          <a:lstStyle/>
          <a:p>
            <a:r>
              <a:rPr lang="en-US" sz="2800" dirty="0" err="1" smtClean="0">
                <a:solidFill>
                  <a:srgbClr val="C00000"/>
                </a:solidFill>
              </a:rPr>
              <a:t>SyGuS</a:t>
            </a:r>
            <a:r>
              <a:rPr lang="en-US" sz="2800" dirty="0" smtClean="0">
                <a:solidFill>
                  <a:srgbClr val="C00000"/>
                </a:solidFill>
              </a:rPr>
              <a:t> Solvers 		Synthesis Tools</a:t>
            </a:r>
            <a:endParaRPr lang="en-US" sz="3200" dirty="0" smtClean="0">
              <a:solidFill>
                <a:srgbClr val="C00000"/>
              </a:solidFill>
            </a:endParaRPr>
          </a:p>
        </p:txBody>
      </p:sp>
      <p:sp>
        <p:nvSpPr>
          <p:cNvPr id="4" name="Slide Number Placeholder 17"/>
          <p:cNvSpPr>
            <a:spLocks noGrp="1"/>
          </p:cNvSpPr>
          <p:nvPr>
            <p:ph type="sldNum" sz="quarter" idx="12"/>
          </p:nvPr>
        </p:nvSpPr>
        <p:spPr>
          <a:xfrm>
            <a:off x="7239000" y="6400800"/>
            <a:ext cx="1905000" cy="457200"/>
          </a:xfrm>
        </p:spPr>
        <p:txBody>
          <a:bodyPr/>
          <a:lstStyle/>
          <a:p>
            <a:pPr>
              <a:defRPr/>
            </a:pPr>
            <a:fld id="{0529A9EF-C723-4E6D-B148-3F65053D62C2}" type="slidenum">
              <a:rPr lang="en-US" b="1" smtClean="0"/>
              <a:pPr>
                <a:defRPr/>
              </a:pPr>
              <a:t>49</a:t>
            </a:fld>
            <a:endParaRPr lang="en-US" b="1" dirty="0"/>
          </a:p>
        </p:txBody>
      </p:sp>
      <p:sp>
        <p:nvSpPr>
          <p:cNvPr id="6" name="TextBox 5"/>
          <p:cNvSpPr txBox="1"/>
          <p:nvPr/>
        </p:nvSpPr>
        <p:spPr>
          <a:xfrm>
            <a:off x="457200" y="3124200"/>
            <a:ext cx="8305800" cy="1323439"/>
          </a:xfrm>
          <a:prstGeom prst="rect">
            <a:avLst/>
          </a:prstGeom>
          <a:solidFill>
            <a:srgbClr val="FFFFCC"/>
          </a:solidFill>
          <a:ln w="28575" cmpd="sng">
            <a:solidFill>
              <a:srgbClr val="008000"/>
            </a:solidFill>
          </a:ln>
        </p:spPr>
        <p:txBody>
          <a:bodyPr wrap="square" rtlCol="0">
            <a:spAutoFit/>
          </a:bodyPr>
          <a:lstStyle/>
          <a:p>
            <a:r>
              <a:rPr lang="en-US" sz="2000" b="0" dirty="0" smtClean="0">
                <a:solidFill>
                  <a:srgbClr val="C00000"/>
                </a:solidFill>
              </a:rPr>
              <a:t>SYNTH-LIB Standardized Interchange Format</a:t>
            </a:r>
          </a:p>
          <a:p>
            <a:r>
              <a:rPr lang="en-US" sz="2000" b="0" dirty="0">
                <a:solidFill>
                  <a:srgbClr val="C00000"/>
                </a:solidFill>
              </a:rPr>
              <a:t>	</a:t>
            </a:r>
            <a:r>
              <a:rPr lang="en-US" sz="2000" b="0" dirty="0" smtClean="0">
                <a:solidFill>
                  <a:srgbClr val="003300"/>
                </a:solidFill>
              </a:rPr>
              <a:t>Problem classification + Benchmark repository</a:t>
            </a:r>
          </a:p>
          <a:p>
            <a:r>
              <a:rPr lang="en-US" sz="2000" b="0" dirty="0">
                <a:solidFill>
                  <a:srgbClr val="003300"/>
                </a:solidFill>
              </a:rPr>
              <a:t>	</a:t>
            </a:r>
            <a:endParaRPr lang="en-US" sz="2000" b="0" dirty="0" smtClean="0">
              <a:solidFill>
                <a:srgbClr val="003300"/>
              </a:solidFill>
            </a:endParaRPr>
          </a:p>
          <a:p>
            <a:r>
              <a:rPr lang="en-US" sz="2000" b="0" dirty="0" smtClean="0">
                <a:solidFill>
                  <a:srgbClr val="C00000"/>
                </a:solidFill>
              </a:rPr>
              <a:t>+ Solvers competition</a:t>
            </a:r>
            <a:endParaRPr lang="en-US" sz="2000" b="0" dirty="0">
              <a:solidFill>
                <a:srgbClr val="C00000"/>
              </a:solidFill>
            </a:endParaRPr>
          </a:p>
        </p:txBody>
      </p:sp>
      <p:sp>
        <p:nvSpPr>
          <p:cNvPr id="21" name="Oval 20"/>
          <p:cNvSpPr/>
          <p:nvPr/>
        </p:nvSpPr>
        <p:spPr bwMode="auto">
          <a:xfrm>
            <a:off x="609600" y="1263028"/>
            <a:ext cx="1752600" cy="990599"/>
          </a:xfrm>
          <a:prstGeom prst="ellipse">
            <a:avLst/>
          </a:prstGeom>
          <a:solidFill>
            <a:srgbClr val="FFCCFF">
              <a:alpha val="28627"/>
            </a:srgbClr>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000" b="0" dirty="0" smtClean="0"/>
              <a:t>Program</a:t>
            </a:r>
          </a:p>
          <a:p>
            <a:pPr marL="0" marR="0" indent="0" algn="ctr"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accent2"/>
                </a:solidFill>
                <a:effectLst/>
                <a:latin typeface="Comic Sans MS" pitchFamily="66" charset="0"/>
              </a:rPr>
              <a:t>optimization</a:t>
            </a:r>
          </a:p>
        </p:txBody>
      </p:sp>
      <p:sp>
        <p:nvSpPr>
          <p:cNvPr id="22" name="Oval 21"/>
          <p:cNvSpPr/>
          <p:nvPr/>
        </p:nvSpPr>
        <p:spPr bwMode="auto">
          <a:xfrm>
            <a:off x="2779690" y="1344057"/>
            <a:ext cx="1563710" cy="828541"/>
          </a:xfrm>
          <a:prstGeom prst="ellipse">
            <a:avLst/>
          </a:prstGeom>
          <a:solidFill>
            <a:srgbClr val="FFCCFF">
              <a:alpha val="28627"/>
            </a:srgbClr>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000" b="0" dirty="0" smtClean="0"/>
              <a:t>Program</a:t>
            </a:r>
          </a:p>
          <a:p>
            <a:pPr marL="0" marR="0" indent="0" algn="ctr"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accent2"/>
                </a:solidFill>
                <a:effectLst/>
                <a:latin typeface="Comic Sans MS" pitchFamily="66" charset="0"/>
              </a:rPr>
              <a:t>sketching</a:t>
            </a:r>
          </a:p>
        </p:txBody>
      </p:sp>
      <p:sp>
        <p:nvSpPr>
          <p:cNvPr id="23" name="Oval 22"/>
          <p:cNvSpPr/>
          <p:nvPr/>
        </p:nvSpPr>
        <p:spPr bwMode="auto">
          <a:xfrm>
            <a:off x="4610100" y="1253193"/>
            <a:ext cx="1866900" cy="1010268"/>
          </a:xfrm>
          <a:prstGeom prst="ellipse">
            <a:avLst/>
          </a:prstGeom>
          <a:solidFill>
            <a:srgbClr val="FFCCFF">
              <a:alpha val="28627"/>
            </a:srgbClr>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000" b="0" dirty="0" smtClean="0"/>
              <a:t>Programming</a:t>
            </a:r>
          </a:p>
          <a:p>
            <a:pPr marL="0" marR="0" indent="0" algn="ctr" defTabSz="914400" rtl="0" eaLnBrk="0" fontAlgn="base" latinLnBrk="0" hangingPunct="0">
              <a:lnSpc>
                <a:spcPct val="100000"/>
              </a:lnSpc>
              <a:spcBef>
                <a:spcPct val="0"/>
              </a:spcBef>
              <a:spcAft>
                <a:spcPct val="0"/>
              </a:spcAft>
              <a:buClrTx/>
              <a:buSzTx/>
              <a:buFontTx/>
              <a:buNone/>
              <a:tabLst/>
            </a:pPr>
            <a:r>
              <a:rPr lang="en-US" sz="2000" b="0" dirty="0"/>
              <a:t>b</a:t>
            </a:r>
            <a:r>
              <a:rPr kumimoji="0" lang="en-US" sz="2000" b="0" i="0" u="none" strike="noStrike" cap="none" normalizeH="0" baseline="0" dirty="0" smtClean="0">
                <a:ln>
                  <a:noFill/>
                </a:ln>
                <a:solidFill>
                  <a:schemeClr val="accent2"/>
                </a:solidFill>
                <a:effectLst/>
                <a:latin typeface="Comic Sans MS" pitchFamily="66" charset="0"/>
              </a:rPr>
              <a:t>y</a:t>
            </a:r>
            <a:r>
              <a:rPr kumimoji="0" lang="en-US" sz="2000" b="0" i="0" u="none" strike="noStrike" cap="none" normalizeH="0" dirty="0" smtClean="0">
                <a:ln>
                  <a:noFill/>
                </a:ln>
                <a:solidFill>
                  <a:schemeClr val="accent2"/>
                </a:solidFill>
                <a:effectLst/>
                <a:latin typeface="Comic Sans MS" pitchFamily="66" charset="0"/>
              </a:rPr>
              <a:t> examples</a:t>
            </a:r>
            <a:endParaRPr kumimoji="0" lang="en-US" sz="2000" b="0" i="0" u="none" strike="noStrike" cap="none" normalizeH="0" baseline="0" dirty="0" smtClean="0">
              <a:ln>
                <a:noFill/>
              </a:ln>
              <a:solidFill>
                <a:schemeClr val="accent2"/>
              </a:solidFill>
              <a:effectLst/>
              <a:latin typeface="Comic Sans MS" pitchFamily="66" charset="0"/>
            </a:endParaRPr>
          </a:p>
        </p:txBody>
      </p:sp>
      <p:sp>
        <p:nvSpPr>
          <p:cNvPr id="24" name="Oval 23"/>
          <p:cNvSpPr/>
          <p:nvPr/>
        </p:nvSpPr>
        <p:spPr bwMode="auto">
          <a:xfrm>
            <a:off x="6665890" y="1344057"/>
            <a:ext cx="2097110" cy="828541"/>
          </a:xfrm>
          <a:prstGeom prst="ellipse">
            <a:avLst/>
          </a:prstGeom>
          <a:solidFill>
            <a:srgbClr val="FFCCFF">
              <a:alpha val="28627"/>
            </a:srgbClr>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accent2"/>
                </a:solidFill>
                <a:effectLst/>
                <a:latin typeface="Comic Sans MS" pitchFamily="66" charset="0"/>
              </a:rPr>
              <a:t>Invariant</a:t>
            </a:r>
          </a:p>
          <a:p>
            <a:pPr marL="0" marR="0" indent="0" algn="ctr" defTabSz="914400" rtl="0" eaLnBrk="0" fontAlgn="base" latinLnBrk="0" hangingPunct="0">
              <a:lnSpc>
                <a:spcPct val="100000"/>
              </a:lnSpc>
              <a:spcBef>
                <a:spcPct val="0"/>
              </a:spcBef>
              <a:spcAft>
                <a:spcPct val="0"/>
              </a:spcAft>
              <a:buClrTx/>
              <a:buSzTx/>
              <a:buFontTx/>
              <a:buNone/>
              <a:tabLst/>
            </a:pPr>
            <a:r>
              <a:rPr lang="en-US" sz="2000" b="0" dirty="0" smtClean="0"/>
              <a:t>generation</a:t>
            </a:r>
            <a:endParaRPr kumimoji="0" lang="en-US" sz="2000" b="0" i="0" u="none" strike="noStrike" cap="none" normalizeH="0" baseline="0" dirty="0" smtClean="0">
              <a:ln>
                <a:noFill/>
              </a:ln>
              <a:solidFill>
                <a:schemeClr val="accent2"/>
              </a:solidFill>
              <a:effectLst/>
              <a:latin typeface="Comic Sans MS" pitchFamily="66" charset="0"/>
            </a:endParaRPr>
          </a:p>
        </p:txBody>
      </p:sp>
      <p:cxnSp>
        <p:nvCxnSpPr>
          <p:cNvPr id="25" name="Straight Arrow Connector 24"/>
          <p:cNvCxnSpPr>
            <a:stCxn id="22" idx="4"/>
          </p:cNvCxnSpPr>
          <p:nvPr/>
        </p:nvCxnSpPr>
        <p:spPr bwMode="auto">
          <a:xfrm>
            <a:off x="3561545" y="2172598"/>
            <a:ext cx="40783" cy="951602"/>
          </a:xfrm>
          <a:prstGeom prst="straightConnector1">
            <a:avLst/>
          </a:prstGeom>
          <a:solidFill>
            <a:srgbClr val="333399"/>
          </a:solidFill>
          <a:ln w="38100" cap="flat" cmpd="sng" algn="ctr">
            <a:solidFill>
              <a:schemeClr val="tx1"/>
            </a:solidFill>
            <a:prstDash val="solid"/>
            <a:round/>
            <a:headEnd type="none" w="med" len="med"/>
            <a:tailEnd type="arrow"/>
          </a:ln>
          <a:effectLst/>
        </p:spPr>
      </p:cxnSp>
      <p:cxnSp>
        <p:nvCxnSpPr>
          <p:cNvPr id="26" name="Straight Arrow Connector 25"/>
          <p:cNvCxnSpPr/>
          <p:nvPr/>
        </p:nvCxnSpPr>
        <p:spPr bwMode="auto">
          <a:xfrm>
            <a:off x="5540331" y="2253627"/>
            <a:ext cx="0" cy="880408"/>
          </a:xfrm>
          <a:prstGeom prst="straightConnector1">
            <a:avLst/>
          </a:prstGeom>
          <a:solidFill>
            <a:srgbClr val="333399"/>
          </a:solidFill>
          <a:ln w="38100" cap="flat" cmpd="sng" algn="ctr">
            <a:solidFill>
              <a:schemeClr val="tx1"/>
            </a:solidFill>
            <a:prstDash val="solid"/>
            <a:round/>
            <a:headEnd type="none" w="med" len="med"/>
            <a:tailEnd type="arrow"/>
          </a:ln>
          <a:effectLst/>
        </p:spPr>
      </p:cxnSp>
      <p:cxnSp>
        <p:nvCxnSpPr>
          <p:cNvPr id="27" name="Straight Arrow Connector 26"/>
          <p:cNvCxnSpPr>
            <a:stCxn id="24" idx="4"/>
          </p:cNvCxnSpPr>
          <p:nvPr/>
        </p:nvCxnSpPr>
        <p:spPr bwMode="auto">
          <a:xfrm flipH="1">
            <a:off x="7186411" y="2172598"/>
            <a:ext cx="528034" cy="927269"/>
          </a:xfrm>
          <a:prstGeom prst="straightConnector1">
            <a:avLst/>
          </a:prstGeom>
          <a:solidFill>
            <a:srgbClr val="333399"/>
          </a:solidFill>
          <a:ln w="38100" cap="flat" cmpd="sng" algn="ctr">
            <a:solidFill>
              <a:schemeClr val="tx1"/>
            </a:solidFill>
            <a:prstDash val="solid"/>
            <a:round/>
            <a:headEnd type="none" w="med" len="med"/>
            <a:tailEnd type="arrow"/>
          </a:ln>
          <a:effectLst/>
        </p:spPr>
      </p:cxnSp>
      <p:cxnSp>
        <p:nvCxnSpPr>
          <p:cNvPr id="28" name="Straight Arrow Connector 27"/>
          <p:cNvCxnSpPr>
            <a:stCxn id="21" idx="4"/>
          </p:cNvCxnSpPr>
          <p:nvPr/>
        </p:nvCxnSpPr>
        <p:spPr bwMode="auto">
          <a:xfrm>
            <a:off x="1485900" y="2253627"/>
            <a:ext cx="303190" cy="846240"/>
          </a:xfrm>
          <a:prstGeom prst="straightConnector1">
            <a:avLst/>
          </a:prstGeom>
          <a:solidFill>
            <a:srgbClr val="333399"/>
          </a:solidFill>
          <a:ln w="38100" cap="flat" cmpd="sng" algn="ctr">
            <a:solidFill>
              <a:schemeClr val="tx1"/>
            </a:solidFill>
            <a:prstDash val="solid"/>
            <a:round/>
            <a:headEnd type="none" w="med" len="med"/>
            <a:tailEnd type="arrow"/>
          </a:ln>
          <a:effectLst/>
        </p:spPr>
      </p:cxnSp>
      <p:sp>
        <p:nvSpPr>
          <p:cNvPr id="19" name="Left-Right Arrow 18"/>
          <p:cNvSpPr/>
          <p:nvPr/>
        </p:nvSpPr>
        <p:spPr bwMode="auto">
          <a:xfrm>
            <a:off x="3887810" y="626596"/>
            <a:ext cx="722290" cy="211604"/>
          </a:xfrm>
          <a:prstGeom prst="leftRightArrow">
            <a:avLst/>
          </a:prstGeom>
          <a:solidFill>
            <a:srgbClr val="C0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smtClean="0">
              <a:ln>
                <a:noFill/>
              </a:ln>
              <a:solidFill>
                <a:schemeClr val="accent2"/>
              </a:solidFill>
              <a:effectLst/>
              <a:latin typeface="Comic Sans MS" pitchFamily="66" charset="0"/>
            </a:endParaRPr>
          </a:p>
        </p:txBody>
      </p:sp>
      <p:sp>
        <p:nvSpPr>
          <p:cNvPr id="12" name="Rounded Rectangle 11"/>
          <p:cNvSpPr/>
          <p:nvPr/>
        </p:nvSpPr>
        <p:spPr bwMode="auto">
          <a:xfrm>
            <a:off x="609600" y="5181600"/>
            <a:ext cx="7848600" cy="1295400"/>
          </a:xfrm>
          <a:prstGeom prst="roundRect">
            <a:avLst/>
          </a:prstGeom>
          <a:solidFill>
            <a:srgbClr val="CCFFFF"/>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r>
              <a:rPr lang="en-US" sz="2000" b="0" dirty="0" smtClean="0"/>
              <a:t>Potential Techniques for Solvers:</a:t>
            </a:r>
          </a:p>
          <a:p>
            <a:pPr marL="0" marR="0" indent="0" defTabSz="914400" rtl="0" eaLnBrk="0" fontAlgn="base" latinLnBrk="0" hangingPunct="0">
              <a:lnSpc>
                <a:spcPct val="100000"/>
              </a:lnSpc>
              <a:spcBef>
                <a:spcPct val="0"/>
              </a:spcBef>
              <a:spcAft>
                <a:spcPct val="0"/>
              </a:spcAft>
              <a:buClrTx/>
              <a:buSzTx/>
              <a:buFontTx/>
              <a:buNone/>
              <a:tabLst/>
            </a:pPr>
            <a:r>
              <a:rPr lang="en-US" sz="2000" b="0" dirty="0" smtClean="0"/>
              <a:t>      Learning, Constraint solvers, Enumerative/stochastic search</a:t>
            </a:r>
          </a:p>
          <a:p>
            <a:pPr marL="0" marR="0" indent="0"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a:ln>
                  <a:noFill/>
                </a:ln>
                <a:solidFill>
                  <a:schemeClr val="accent2"/>
                </a:solidFill>
                <a:effectLst/>
              </a:rPr>
              <a:t> </a:t>
            </a:r>
            <a:r>
              <a:rPr kumimoji="0" lang="en-US" sz="2000" b="0" i="0" u="none" strike="noStrike" cap="none" normalizeH="0" baseline="0" dirty="0" smtClean="0">
                <a:ln>
                  <a:noFill/>
                </a:ln>
                <a:solidFill>
                  <a:schemeClr val="accent2"/>
                </a:solidFill>
                <a:effectLst/>
              </a:rPr>
              <a:t>     </a:t>
            </a:r>
          </a:p>
          <a:p>
            <a:pPr marL="0" marR="0" indent="0" defTabSz="914400" rtl="0" eaLnBrk="0" fontAlgn="base" latinLnBrk="0" hangingPunct="0">
              <a:lnSpc>
                <a:spcPct val="100000"/>
              </a:lnSpc>
              <a:spcBef>
                <a:spcPct val="0"/>
              </a:spcBef>
              <a:spcAft>
                <a:spcPct val="0"/>
              </a:spcAft>
              <a:buClrTx/>
              <a:buSzTx/>
              <a:buFontTx/>
              <a:buNone/>
              <a:tabLst/>
            </a:pPr>
            <a:r>
              <a:rPr lang="en-US" sz="2000" b="0" dirty="0" smtClean="0">
                <a:solidFill>
                  <a:srgbClr val="C00000"/>
                </a:solidFill>
              </a:rPr>
              <a:t>Little engines of synthesis ?</a:t>
            </a:r>
            <a:endParaRPr kumimoji="0" lang="en-US" sz="2000" b="0" i="0" u="none" strike="noStrike" cap="none" normalizeH="0" baseline="0" dirty="0" smtClean="0">
              <a:ln>
                <a:noFill/>
              </a:ln>
              <a:solidFill>
                <a:srgbClr val="C00000"/>
              </a:solidFill>
              <a:effectLst/>
            </a:endParaRPr>
          </a:p>
        </p:txBody>
      </p:sp>
      <p:cxnSp>
        <p:nvCxnSpPr>
          <p:cNvPr id="30" name="Straight Arrow Connector 29"/>
          <p:cNvCxnSpPr>
            <a:endCxn id="12" idx="0"/>
          </p:cNvCxnSpPr>
          <p:nvPr/>
        </p:nvCxnSpPr>
        <p:spPr bwMode="auto">
          <a:xfrm>
            <a:off x="4495532" y="4447639"/>
            <a:ext cx="38368" cy="733961"/>
          </a:xfrm>
          <a:prstGeom prst="straightConnector1">
            <a:avLst/>
          </a:prstGeom>
          <a:solidFill>
            <a:srgbClr val="333399"/>
          </a:solidFill>
          <a:ln w="38100" cap="flat" cmpd="sng" algn="ctr">
            <a:solidFill>
              <a:schemeClr val="tx1"/>
            </a:solidFill>
            <a:prstDash val="solid"/>
            <a:round/>
            <a:headEnd type="none" w="med" len="med"/>
            <a:tailEnd type="arrow"/>
          </a:ln>
          <a:effectLst/>
        </p:spPr>
      </p:cxnSp>
    </p:spTree>
    <p:extLst>
      <p:ext uri="{BB962C8B-B14F-4D97-AF65-F5344CB8AC3E}">
        <p14:creationId xmlns:p14="http://schemas.microsoft.com/office/powerpoint/2010/main" xmlns="" val="36704846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1"/>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2"/>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23"/>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24"/>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25"/>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26"/>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27"/>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28"/>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2"/>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animBg="1"/>
      <p:bldP spid="22" grpId="0" animBg="1"/>
      <p:bldP spid="23" grpId="0" animBg="1"/>
      <p:bldP spid="24" grpId="0" animBg="1"/>
      <p:bldP spid="12"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1450" y="166688"/>
            <a:ext cx="8972550" cy="1096962"/>
          </a:xfrm>
        </p:spPr>
        <p:txBody>
          <a:bodyPr/>
          <a:lstStyle/>
          <a:p>
            <a:r>
              <a:rPr lang="en-US" sz="2800" dirty="0" smtClean="0">
                <a:solidFill>
                  <a:srgbClr val="C00000"/>
                </a:solidFill>
              </a:rPr>
              <a:t>Selection Sort: Array Access Correctness</a:t>
            </a:r>
            <a:endParaRPr lang="en-US" sz="2800" dirty="0">
              <a:solidFill>
                <a:srgbClr val="C00000"/>
              </a:solidFill>
            </a:endParaRPr>
          </a:p>
        </p:txBody>
      </p:sp>
      <p:sp>
        <p:nvSpPr>
          <p:cNvPr id="40" name="Freeform 39"/>
          <p:cNvSpPr/>
          <p:nvPr/>
        </p:nvSpPr>
        <p:spPr>
          <a:xfrm>
            <a:off x="2797316" y="-865818"/>
            <a:ext cx="3653452" cy="6797260"/>
          </a:xfrm>
          <a:custGeom>
            <a:avLst/>
            <a:gdLst>
              <a:gd name="connsiteX0" fmla="*/ 204384 w 3653452"/>
              <a:gd name="connsiteY0" fmla="*/ 6118447 h 6797260"/>
              <a:gd name="connsiteX1" fmla="*/ 377559 w 3653452"/>
              <a:gd name="connsiteY1" fmla="*/ 6233890 h 6797260"/>
              <a:gd name="connsiteX2" fmla="*/ 3653452 w 3653452"/>
              <a:gd name="connsiteY2" fmla="*/ 0 h 6797260"/>
            </a:gdLst>
            <a:ahLst/>
            <a:cxnLst>
              <a:cxn ang="0">
                <a:pos x="connsiteX0" y="connsiteY0"/>
              </a:cxn>
              <a:cxn ang="0">
                <a:pos x="connsiteX1" y="connsiteY1"/>
              </a:cxn>
              <a:cxn ang="0">
                <a:pos x="connsiteX2" y="connsiteY2"/>
              </a:cxn>
            </a:cxnLst>
            <a:rect l="l" t="t" r="r" b="b"/>
            <a:pathLst>
              <a:path w="3653452" h="6797260">
                <a:moveTo>
                  <a:pt x="204384" y="6118447"/>
                </a:moveTo>
                <a:cubicBezTo>
                  <a:pt x="3549" y="6686039"/>
                  <a:pt x="-197286" y="7253631"/>
                  <a:pt x="377559" y="6233890"/>
                </a:cubicBezTo>
                <a:cubicBezTo>
                  <a:pt x="952404" y="5214149"/>
                  <a:pt x="3653452" y="0"/>
                  <a:pt x="3653452" y="0"/>
                </a:cubicBezTo>
              </a:path>
            </a:pathLst>
          </a:custGeom>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Consolas" pitchFamily="49" charset="0"/>
            </a:endParaRPr>
          </a:p>
        </p:txBody>
      </p:sp>
      <p:sp>
        <p:nvSpPr>
          <p:cNvPr id="50" name="TextBox 49"/>
          <p:cNvSpPr txBox="1"/>
          <p:nvPr/>
        </p:nvSpPr>
        <p:spPr>
          <a:xfrm>
            <a:off x="2590800" y="1295400"/>
            <a:ext cx="4864396" cy="5447645"/>
          </a:xfrm>
          <a:prstGeom prst="rect">
            <a:avLst/>
          </a:prstGeom>
          <a:noFill/>
          <a:ln>
            <a:solidFill>
              <a:schemeClr val="tx1"/>
            </a:solidFill>
          </a:ln>
        </p:spPr>
        <p:txBody>
          <a:bodyPr wrap="square" rtlCol="0">
            <a:spAutoFit/>
          </a:bodyPr>
          <a:lstStyle/>
          <a:p>
            <a:r>
              <a:rPr lang="en-US" sz="2000" b="0" dirty="0" err="1" smtClean="0">
                <a:solidFill>
                  <a:srgbClr val="003300"/>
                </a:solidFill>
              </a:rPr>
              <a:t>SelectionSort</a:t>
            </a:r>
            <a:r>
              <a:rPr lang="en-US" sz="2000" b="0" dirty="0">
                <a:solidFill>
                  <a:srgbClr val="003300"/>
                </a:solidFill>
              </a:rPr>
              <a:t>(</a:t>
            </a:r>
            <a:r>
              <a:rPr lang="en-US" sz="2000" b="0" dirty="0" err="1">
                <a:solidFill>
                  <a:srgbClr val="003300"/>
                </a:solidFill>
              </a:rPr>
              <a:t>int</a:t>
            </a:r>
            <a:r>
              <a:rPr lang="en-US" sz="2000" b="0" dirty="0">
                <a:solidFill>
                  <a:srgbClr val="003300"/>
                </a:solidFill>
              </a:rPr>
              <a:t> A[],n) {</a:t>
            </a:r>
          </a:p>
          <a:p>
            <a:r>
              <a:rPr lang="en-US" sz="2000" b="0" dirty="0" smtClean="0">
                <a:solidFill>
                  <a:srgbClr val="003300"/>
                </a:solidFill>
              </a:rPr>
              <a:t>  i1 </a:t>
            </a:r>
            <a:r>
              <a:rPr lang="en-US" sz="2000" b="0" dirty="0">
                <a:solidFill>
                  <a:srgbClr val="003300"/>
                </a:solidFill>
              </a:rPr>
              <a:t>:=0;</a:t>
            </a:r>
          </a:p>
          <a:p>
            <a:r>
              <a:rPr lang="en-US" sz="2000" b="0" dirty="0" smtClean="0">
                <a:solidFill>
                  <a:srgbClr val="003300"/>
                </a:solidFill>
              </a:rPr>
              <a:t>  while</a:t>
            </a:r>
            <a:r>
              <a:rPr lang="en-US" sz="2000" b="0" dirty="0">
                <a:solidFill>
                  <a:srgbClr val="003300"/>
                </a:solidFill>
              </a:rPr>
              <a:t>(i1 </a:t>
            </a:r>
            <a:r>
              <a:rPr lang="en-US" sz="2000" b="0" dirty="0" smtClean="0">
                <a:solidFill>
                  <a:srgbClr val="003300"/>
                </a:solidFill>
              </a:rPr>
              <a:t>&lt; n</a:t>
            </a:r>
            <a:r>
              <a:rPr lang="en-US" sz="2000" b="0" dirty="0">
                <a:solidFill>
                  <a:srgbClr val="003300"/>
                </a:solidFill>
              </a:rPr>
              <a:t>−1) {</a:t>
            </a:r>
          </a:p>
          <a:p>
            <a:r>
              <a:rPr lang="en-US" sz="2000" b="0" dirty="0">
                <a:solidFill>
                  <a:srgbClr val="003300"/>
                </a:solidFill>
              </a:rPr>
              <a:t>  </a:t>
            </a:r>
            <a:r>
              <a:rPr lang="en-US" sz="2000" b="0" dirty="0" smtClean="0">
                <a:solidFill>
                  <a:srgbClr val="003300"/>
                </a:solidFill>
              </a:rPr>
              <a:t>  v1 </a:t>
            </a:r>
            <a:r>
              <a:rPr lang="en-US" sz="2000" b="0" dirty="0">
                <a:solidFill>
                  <a:srgbClr val="003300"/>
                </a:solidFill>
              </a:rPr>
              <a:t>:</a:t>
            </a:r>
            <a:r>
              <a:rPr lang="en-US" sz="2000" b="0" dirty="0" smtClean="0">
                <a:solidFill>
                  <a:srgbClr val="003300"/>
                </a:solidFill>
              </a:rPr>
              <a:t>= i1;</a:t>
            </a:r>
            <a:endParaRPr lang="en-US" sz="2000" b="0" dirty="0">
              <a:solidFill>
                <a:srgbClr val="003300"/>
              </a:solidFill>
            </a:endParaRPr>
          </a:p>
          <a:p>
            <a:r>
              <a:rPr lang="en-US" sz="2000" b="0" dirty="0">
                <a:solidFill>
                  <a:srgbClr val="003300"/>
                </a:solidFill>
              </a:rPr>
              <a:t>  </a:t>
            </a:r>
            <a:r>
              <a:rPr lang="en-US" sz="2000" b="0" dirty="0" smtClean="0">
                <a:solidFill>
                  <a:srgbClr val="003300"/>
                </a:solidFill>
              </a:rPr>
              <a:t>  i2 </a:t>
            </a:r>
            <a:r>
              <a:rPr lang="en-US" sz="2000" b="0" dirty="0">
                <a:solidFill>
                  <a:srgbClr val="003300"/>
                </a:solidFill>
              </a:rPr>
              <a:t>:</a:t>
            </a:r>
            <a:r>
              <a:rPr lang="en-US" sz="2000" b="0" dirty="0" smtClean="0">
                <a:solidFill>
                  <a:srgbClr val="003300"/>
                </a:solidFill>
              </a:rPr>
              <a:t>= i1 + 1</a:t>
            </a:r>
            <a:r>
              <a:rPr lang="en-US" sz="2000" b="0" dirty="0">
                <a:solidFill>
                  <a:srgbClr val="003300"/>
                </a:solidFill>
              </a:rPr>
              <a:t>;</a:t>
            </a:r>
          </a:p>
          <a:p>
            <a:r>
              <a:rPr lang="en-US" sz="2000" b="0" dirty="0">
                <a:solidFill>
                  <a:srgbClr val="003300"/>
                </a:solidFill>
              </a:rPr>
              <a:t>  </a:t>
            </a:r>
            <a:r>
              <a:rPr lang="en-US" sz="2000" b="0" dirty="0" smtClean="0">
                <a:solidFill>
                  <a:srgbClr val="003300"/>
                </a:solidFill>
              </a:rPr>
              <a:t>  while </a:t>
            </a:r>
            <a:r>
              <a:rPr lang="en-US" sz="2000" b="0" dirty="0">
                <a:solidFill>
                  <a:srgbClr val="003300"/>
                </a:solidFill>
              </a:rPr>
              <a:t>(i2 </a:t>
            </a:r>
            <a:r>
              <a:rPr lang="en-US" sz="2000" b="0" dirty="0" smtClean="0">
                <a:solidFill>
                  <a:srgbClr val="003300"/>
                </a:solidFill>
              </a:rPr>
              <a:t>&lt; n</a:t>
            </a:r>
            <a:r>
              <a:rPr lang="en-US" sz="2000" b="0" dirty="0">
                <a:solidFill>
                  <a:srgbClr val="003300"/>
                </a:solidFill>
              </a:rPr>
              <a:t>) </a:t>
            </a:r>
            <a:r>
              <a:rPr lang="en-US" sz="2000" b="0" dirty="0" smtClean="0">
                <a:solidFill>
                  <a:srgbClr val="003300"/>
                </a:solidFill>
              </a:rPr>
              <a:t>{</a:t>
            </a:r>
          </a:p>
          <a:p>
            <a:r>
              <a:rPr lang="en-US" sz="2000" b="0" dirty="0" smtClean="0">
                <a:solidFill>
                  <a:srgbClr val="003300"/>
                </a:solidFill>
              </a:rPr>
              <a:t>      </a:t>
            </a:r>
            <a:r>
              <a:rPr lang="en-US" sz="2000" b="0" dirty="0" smtClean="0">
                <a:solidFill>
                  <a:srgbClr val="FF0000"/>
                </a:solidFill>
              </a:rPr>
              <a:t>assert (0 </a:t>
            </a:r>
            <a:r>
              <a:rPr lang="cs-CZ" sz="2400" b="0" dirty="0" smtClean="0">
                <a:solidFill>
                  <a:srgbClr val="FF0000"/>
                </a:solidFill>
              </a:rPr>
              <a:t>≤</a:t>
            </a:r>
            <a:r>
              <a:rPr lang="en-US" sz="2000" b="0" dirty="0" smtClean="0">
                <a:solidFill>
                  <a:srgbClr val="FF0000"/>
                </a:solidFill>
              </a:rPr>
              <a:t> i2 &lt; n) &amp; (0 </a:t>
            </a:r>
            <a:r>
              <a:rPr lang="cs-CZ" sz="2000" b="0" dirty="0" smtClean="0">
                <a:solidFill>
                  <a:srgbClr val="FF0000"/>
                </a:solidFill>
              </a:rPr>
              <a:t>≤</a:t>
            </a:r>
            <a:r>
              <a:rPr lang="en-US" sz="2000" b="0" dirty="0" smtClean="0">
                <a:solidFill>
                  <a:srgbClr val="FF0000"/>
                </a:solidFill>
              </a:rPr>
              <a:t> v1 &lt; n)</a:t>
            </a:r>
            <a:endParaRPr lang="en-US" sz="2000" b="0" dirty="0">
              <a:solidFill>
                <a:srgbClr val="FF0000"/>
              </a:solidFill>
            </a:endParaRPr>
          </a:p>
          <a:p>
            <a:r>
              <a:rPr lang="en-US" sz="2000" b="0" dirty="0">
                <a:solidFill>
                  <a:srgbClr val="003300"/>
                </a:solidFill>
              </a:rPr>
              <a:t>    </a:t>
            </a:r>
            <a:r>
              <a:rPr lang="en-US" sz="2000" b="0" dirty="0" smtClean="0">
                <a:solidFill>
                  <a:srgbClr val="003300"/>
                </a:solidFill>
              </a:rPr>
              <a:t>  if </a:t>
            </a:r>
            <a:r>
              <a:rPr lang="en-US" sz="2000" b="0" dirty="0">
                <a:solidFill>
                  <a:srgbClr val="003300"/>
                </a:solidFill>
              </a:rPr>
              <a:t>(A[i2]&lt;A[v1]</a:t>
            </a:r>
            <a:r>
              <a:rPr lang="en-US" sz="2000" b="0" dirty="0" smtClean="0">
                <a:solidFill>
                  <a:srgbClr val="003300"/>
                </a:solidFill>
              </a:rPr>
              <a:t>)</a:t>
            </a:r>
          </a:p>
          <a:p>
            <a:r>
              <a:rPr lang="en-US" sz="2000" b="0" dirty="0">
                <a:solidFill>
                  <a:srgbClr val="003300"/>
                </a:solidFill>
              </a:rPr>
              <a:t> </a:t>
            </a:r>
            <a:r>
              <a:rPr lang="en-US" sz="2000" b="0" dirty="0" smtClean="0">
                <a:solidFill>
                  <a:srgbClr val="003300"/>
                </a:solidFill>
              </a:rPr>
              <a:t>       v1 </a:t>
            </a:r>
            <a:r>
              <a:rPr lang="en-US" sz="2000" b="0" dirty="0">
                <a:solidFill>
                  <a:srgbClr val="003300"/>
                </a:solidFill>
              </a:rPr>
              <a:t>:</a:t>
            </a:r>
            <a:r>
              <a:rPr lang="en-US" sz="2000" b="0" dirty="0" smtClean="0">
                <a:solidFill>
                  <a:srgbClr val="003300"/>
                </a:solidFill>
              </a:rPr>
              <a:t>= i2 </a:t>
            </a:r>
            <a:r>
              <a:rPr lang="en-US" sz="2000" b="0" dirty="0">
                <a:solidFill>
                  <a:srgbClr val="003300"/>
                </a:solidFill>
              </a:rPr>
              <a:t>;</a:t>
            </a:r>
          </a:p>
          <a:p>
            <a:r>
              <a:rPr lang="en-US" sz="2000" b="0" dirty="0">
                <a:solidFill>
                  <a:srgbClr val="003300"/>
                </a:solidFill>
              </a:rPr>
              <a:t>   </a:t>
            </a:r>
            <a:r>
              <a:rPr lang="en-US" sz="2000" b="0" dirty="0" smtClean="0">
                <a:solidFill>
                  <a:srgbClr val="003300"/>
                </a:solidFill>
              </a:rPr>
              <a:t>   i2+</a:t>
            </a:r>
            <a:r>
              <a:rPr lang="en-US" sz="2000" b="0" dirty="0">
                <a:solidFill>
                  <a:srgbClr val="003300"/>
                </a:solidFill>
              </a:rPr>
              <a:t>+;</a:t>
            </a:r>
          </a:p>
          <a:p>
            <a:r>
              <a:rPr lang="en-US" sz="2000" b="0" dirty="0">
                <a:solidFill>
                  <a:srgbClr val="003300"/>
                </a:solidFill>
              </a:rPr>
              <a:t>  </a:t>
            </a:r>
            <a:r>
              <a:rPr lang="en-US" sz="2000" b="0" dirty="0" smtClean="0">
                <a:solidFill>
                  <a:srgbClr val="003300"/>
                </a:solidFill>
              </a:rPr>
              <a:t>  }</a:t>
            </a:r>
          </a:p>
          <a:p>
            <a:r>
              <a:rPr lang="en-US" sz="2000" b="0" dirty="0">
                <a:solidFill>
                  <a:srgbClr val="003300"/>
                </a:solidFill>
              </a:rPr>
              <a:t> </a:t>
            </a:r>
            <a:r>
              <a:rPr lang="en-US" sz="2000" b="0" dirty="0" smtClean="0">
                <a:solidFill>
                  <a:srgbClr val="003300"/>
                </a:solidFill>
              </a:rPr>
              <a:t>   </a:t>
            </a:r>
            <a:r>
              <a:rPr lang="en-US" sz="2000" b="0" dirty="0" smtClean="0">
                <a:solidFill>
                  <a:srgbClr val="FF0000"/>
                </a:solidFill>
              </a:rPr>
              <a:t>assert (0 </a:t>
            </a:r>
            <a:r>
              <a:rPr lang="cs-CZ" sz="2000" b="0" dirty="0" smtClean="0">
                <a:solidFill>
                  <a:srgbClr val="FF0000"/>
                </a:solidFill>
              </a:rPr>
              <a:t>≤</a:t>
            </a:r>
            <a:r>
              <a:rPr lang="en-US" sz="2000" b="0" dirty="0" smtClean="0">
                <a:solidFill>
                  <a:srgbClr val="FF0000"/>
                </a:solidFill>
              </a:rPr>
              <a:t> i1 &lt;n) &amp; (0 </a:t>
            </a:r>
            <a:r>
              <a:rPr lang="cs-CZ" sz="2000" b="0" dirty="0" smtClean="0">
                <a:solidFill>
                  <a:srgbClr val="FF0000"/>
                </a:solidFill>
              </a:rPr>
              <a:t>≤</a:t>
            </a:r>
            <a:r>
              <a:rPr lang="en-US" sz="2000" b="0" dirty="0" smtClean="0">
                <a:solidFill>
                  <a:srgbClr val="FF0000"/>
                </a:solidFill>
              </a:rPr>
              <a:t> v1 &lt; n)</a:t>
            </a:r>
            <a:endParaRPr lang="en-US" sz="2000" b="0" dirty="0">
              <a:solidFill>
                <a:srgbClr val="FF0000"/>
              </a:solidFill>
            </a:endParaRPr>
          </a:p>
          <a:p>
            <a:r>
              <a:rPr lang="en-US" sz="2000" b="0" dirty="0">
                <a:solidFill>
                  <a:srgbClr val="003300"/>
                </a:solidFill>
              </a:rPr>
              <a:t>  </a:t>
            </a:r>
            <a:r>
              <a:rPr lang="en-US" sz="2000" b="0" dirty="0" smtClean="0">
                <a:solidFill>
                  <a:srgbClr val="003300"/>
                </a:solidFill>
              </a:rPr>
              <a:t>  swap</a:t>
            </a:r>
            <a:r>
              <a:rPr lang="en-US" sz="2000" b="0" dirty="0">
                <a:solidFill>
                  <a:srgbClr val="003300"/>
                </a:solidFill>
              </a:rPr>
              <a:t>(A[</a:t>
            </a:r>
            <a:r>
              <a:rPr lang="en-US" sz="2000" b="0" dirty="0" smtClean="0">
                <a:solidFill>
                  <a:srgbClr val="003300"/>
                </a:solidFill>
              </a:rPr>
              <a:t>i1]</a:t>
            </a:r>
            <a:r>
              <a:rPr lang="en-US" sz="2000" b="0" dirty="0">
                <a:solidFill>
                  <a:srgbClr val="003300"/>
                </a:solidFill>
              </a:rPr>
              <a:t>, A[</a:t>
            </a:r>
            <a:r>
              <a:rPr lang="en-US" sz="2000" b="0" dirty="0" smtClean="0">
                <a:solidFill>
                  <a:srgbClr val="003300"/>
                </a:solidFill>
              </a:rPr>
              <a:t>v1]</a:t>
            </a:r>
            <a:r>
              <a:rPr lang="en-US" sz="2000" b="0" dirty="0">
                <a:solidFill>
                  <a:srgbClr val="003300"/>
                </a:solidFill>
              </a:rPr>
              <a:t>);</a:t>
            </a:r>
          </a:p>
          <a:p>
            <a:r>
              <a:rPr lang="en-US" sz="2000" b="0" dirty="0">
                <a:solidFill>
                  <a:srgbClr val="003300"/>
                </a:solidFill>
              </a:rPr>
              <a:t>  </a:t>
            </a:r>
            <a:r>
              <a:rPr lang="en-US" sz="2000" b="0" dirty="0" smtClean="0">
                <a:solidFill>
                  <a:srgbClr val="003300"/>
                </a:solidFill>
              </a:rPr>
              <a:t>  i1+</a:t>
            </a:r>
            <a:r>
              <a:rPr lang="en-US" sz="2000" b="0" dirty="0">
                <a:solidFill>
                  <a:srgbClr val="003300"/>
                </a:solidFill>
              </a:rPr>
              <a:t>+;</a:t>
            </a:r>
          </a:p>
          <a:p>
            <a:r>
              <a:rPr lang="en-US" sz="2000" b="0" dirty="0" smtClean="0">
                <a:solidFill>
                  <a:srgbClr val="003300"/>
                </a:solidFill>
              </a:rPr>
              <a:t>  }</a:t>
            </a:r>
            <a:endParaRPr lang="en-US" sz="2000" b="0" dirty="0">
              <a:solidFill>
                <a:srgbClr val="003300"/>
              </a:solidFill>
            </a:endParaRPr>
          </a:p>
          <a:p>
            <a:r>
              <a:rPr lang="en-US" sz="2000" b="0" dirty="0" smtClean="0">
                <a:solidFill>
                  <a:srgbClr val="003300"/>
                </a:solidFill>
              </a:rPr>
              <a:t>  return </a:t>
            </a:r>
            <a:r>
              <a:rPr lang="en-US" sz="2000" b="0" dirty="0">
                <a:solidFill>
                  <a:srgbClr val="003300"/>
                </a:solidFill>
              </a:rPr>
              <a:t>A;</a:t>
            </a:r>
          </a:p>
          <a:p>
            <a:r>
              <a:rPr lang="en-US" sz="2000" b="0" dirty="0" smtClean="0">
                <a:solidFill>
                  <a:srgbClr val="003300"/>
                </a:solidFill>
              </a:rPr>
              <a:t>}</a:t>
            </a:r>
          </a:p>
        </p:txBody>
      </p:sp>
      <p:sp>
        <p:nvSpPr>
          <p:cNvPr id="18" name="Slide Number Placeholder 17"/>
          <p:cNvSpPr>
            <a:spLocks noGrp="1"/>
          </p:cNvSpPr>
          <p:nvPr>
            <p:ph type="sldNum" sz="quarter" idx="12"/>
          </p:nvPr>
        </p:nvSpPr>
        <p:spPr>
          <a:xfrm>
            <a:off x="7239000" y="6400800"/>
            <a:ext cx="1905000" cy="457200"/>
          </a:xfrm>
        </p:spPr>
        <p:txBody>
          <a:bodyPr/>
          <a:lstStyle/>
          <a:p>
            <a:pPr>
              <a:defRPr/>
            </a:pPr>
            <a:fld id="{0529A9EF-C723-4E6D-B148-3F65053D62C2}" type="slidenum">
              <a:rPr lang="en-US" b="1" smtClean="0"/>
              <a:pPr>
                <a:defRPr/>
              </a:pPr>
              <a:t>5</a:t>
            </a:fld>
            <a:endParaRPr lang="en-US" b="1" dirty="0"/>
          </a:p>
        </p:txBody>
      </p:sp>
    </p:spTree>
    <p:extLst>
      <p:ext uri="{BB962C8B-B14F-4D97-AF65-F5344CB8AC3E}">
        <p14:creationId xmlns:p14="http://schemas.microsoft.com/office/powerpoint/2010/main" xmlns="" val="23264965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0">
                                            <p:txEl>
                                              <p:pRg st="6" end="6"/>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0">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1450" y="46038"/>
            <a:ext cx="8972550" cy="1096962"/>
          </a:xfrm>
        </p:spPr>
        <p:txBody>
          <a:bodyPr/>
          <a:lstStyle/>
          <a:p>
            <a:r>
              <a:rPr lang="en-US" sz="2800" dirty="0" smtClean="0">
                <a:solidFill>
                  <a:srgbClr val="C00000"/>
                </a:solidFill>
              </a:rPr>
              <a:t>Selection Sort: Proving Assertions</a:t>
            </a:r>
            <a:endParaRPr lang="en-US" sz="2800" dirty="0">
              <a:solidFill>
                <a:srgbClr val="C00000"/>
              </a:solidFill>
            </a:endParaRPr>
          </a:p>
        </p:txBody>
      </p:sp>
      <p:sp>
        <p:nvSpPr>
          <p:cNvPr id="40" name="Freeform 39"/>
          <p:cNvSpPr/>
          <p:nvPr/>
        </p:nvSpPr>
        <p:spPr>
          <a:xfrm>
            <a:off x="2797316" y="-865818"/>
            <a:ext cx="3653452" cy="6797260"/>
          </a:xfrm>
          <a:custGeom>
            <a:avLst/>
            <a:gdLst>
              <a:gd name="connsiteX0" fmla="*/ 204384 w 3653452"/>
              <a:gd name="connsiteY0" fmla="*/ 6118447 h 6797260"/>
              <a:gd name="connsiteX1" fmla="*/ 377559 w 3653452"/>
              <a:gd name="connsiteY1" fmla="*/ 6233890 h 6797260"/>
              <a:gd name="connsiteX2" fmla="*/ 3653452 w 3653452"/>
              <a:gd name="connsiteY2" fmla="*/ 0 h 6797260"/>
            </a:gdLst>
            <a:ahLst/>
            <a:cxnLst>
              <a:cxn ang="0">
                <a:pos x="connsiteX0" y="connsiteY0"/>
              </a:cxn>
              <a:cxn ang="0">
                <a:pos x="connsiteX1" y="connsiteY1"/>
              </a:cxn>
              <a:cxn ang="0">
                <a:pos x="connsiteX2" y="connsiteY2"/>
              </a:cxn>
            </a:cxnLst>
            <a:rect l="l" t="t" r="r" b="b"/>
            <a:pathLst>
              <a:path w="3653452" h="6797260">
                <a:moveTo>
                  <a:pt x="204384" y="6118447"/>
                </a:moveTo>
                <a:cubicBezTo>
                  <a:pt x="3549" y="6686039"/>
                  <a:pt x="-197286" y="7253631"/>
                  <a:pt x="377559" y="6233890"/>
                </a:cubicBezTo>
                <a:cubicBezTo>
                  <a:pt x="952404" y="5214149"/>
                  <a:pt x="3653452" y="0"/>
                  <a:pt x="3653452" y="0"/>
                </a:cubicBezTo>
              </a:path>
            </a:pathLst>
          </a:custGeom>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Consolas" pitchFamily="49" charset="0"/>
            </a:endParaRPr>
          </a:p>
        </p:txBody>
      </p:sp>
      <p:sp>
        <p:nvSpPr>
          <p:cNvPr id="50" name="TextBox 49"/>
          <p:cNvSpPr txBox="1"/>
          <p:nvPr/>
        </p:nvSpPr>
        <p:spPr>
          <a:xfrm>
            <a:off x="814042" y="1177343"/>
            <a:ext cx="3810000" cy="5386090"/>
          </a:xfrm>
          <a:prstGeom prst="rect">
            <a:avLst/>
          </a:prstGeom>
          <a:noFill/>
          <a:ln>
            <a:solidFill>
              <a:schemeClr val="tx1"/>
            </a:solidFill>
          </a:ln>
        </p:spPr>
        <p:txBody>
          <a:bodyPr wrap="square" rtlCol="0">
            <a:spAutoFit/>
          </a:bodyPr>
          <a:lstStyle/>
          <a:p>
            <a:r>
              <a:rPr lang="en-US" sz="2000" b="0" dirty="0" err="1" smtClean="0">
                <a:solidFill>
                  <a:srgbClr val="003300"/>
                </a:solidFill>
              </a:rPr>
              <a:t>SelectionSort</a:t>
            </a:r>
            <a:r>
              <a:rPr lang="en-US" sz="2000" b="0" dirty="0">
                <a:solidFill>
                  <a:srgbClr val="003300"/>
                </a:solidFill>
              </a:rPr>
              <a:t>(</a:t>
            </a:r>
            <a:r>
              <a:rPr lang="en-US" sz="2000" b="0" dirty="0" err="1">
                <a:solidFill>
                  <a:srgbClr val="003300"/>
                </a:solidFill>
              </a:rPr>
              <a:t>int</a:t>
            </a:r>
            <a:r>
              <a:rPr lang="en-US" sz="2000" b="0" dirty="0">
                <a:solidFill>
                  <a:srgbClr val="003300"/>
                </a:solidFill>
              </a:rPr>
              <a:t> A[],n) {</a:t>
            </a:r>
          </a:p>
          <a:p>
            <a:r>
              <a:rPr lang="en-US" sz="2000" b="0" dirty="0" smtClean="0">
                <a:solidFill>
                  <a:srgbClr val="FF0000"/>
                </a:solidFill>
              </a:rPr>
              <a:t>  i1 </a:t>
            </a:r>
            <a:r>
              <a:rPr lang="en-US" sz="2000" b="0" dirty="0">
                <a:solidFill>
                  <a:srgbClr val="FF0000"/>
                </a:solidFill>
              </a:rPr>
              <a:t>:=0;</a:t>
            </a:r>
          </a:p>
          <a:p>
            <a:r>
              <a:rPr lang="en-US" sz="2000" b="0" dirty="0" smtClean="0">
                <a:solidFill>
                  <a:srgbClr val="003300"/>
                </a:solidFill>
              </a:rPr>
              <a:t>  </a:t>
            </a:r>
            <a:r>
              <a:rPr lang="en-US" sz="2000" b="0" dirty="0" smtClean="0">
                <a:solidFill>
                  <a:srgbClr val="FF0000"/>
                </a:solidFill>
              </a:rPr>
              <a:t>while</a:t>
            </a:r>
            <a:r>
              <a:rPr lang="en-US" sz="2000" b="0" dirty="0">
                <a:solidFill>
                  <a:srgbClr val="FF0000"/>
                </a:solidFill>
              </a:rPr>
              <a:t>(i1 </a:t>
            </a:r>
            <a:r>
              <a:rPr lang="en-US" sz="2000" b="0" dirty="0" smtClean="0">
                <a:solidFill>
                  <a:srgbClr val="FF0000"/>
                </a:solidFill>
              </a:rPr>
              <a:t>&lt; n</a:t>
            </a:r>
            <a:r>
              <a:rPr lang="en-US" sz="2000" b="0" dirty="0">
                <a:solidFill>
                  <a:srgbClr val="FF0000"/>
                </a:solidFill>
              </a:rPr>
              <a:t>−1) </a:t>
            </a:r>
            <a:r>
              <a:rPr lang="en-US" sz="2000" b="0" dirty="0">
                <a:solidFill>
                  <a:srgbClr val="003300"/>
                </a:solidFill>
              </a:rPr>
              <a:t>{</a:t>
            </a:r>
          </a:p>
          <a:p>
            <a:r>
              <a:rPr lang="en-US" sz="2000" b="0" dirty="0">
                <a:solidFill>
                  <a:srgbClr val="003300"/>
                </a:solidFill>
              </a:rPr>
              <a:t>  </a:t>
            </a:r>
            <a:r>
              <a:rPr lang="en-US" sz="2000" b="0" dirty="0" smtClean="0">
                <a:solidFill>
                  <a:srgbClr val="003300"/>
                </a:solidFill>
              </a:rPr>
              <a:t>  </a:t>
            </a:r>
            <a:r>
              <a:rPr lang="en-US" sz="2000" b="0" dirty="0" smtClean="0">
                <a:solidFill>
                  <a:srgbClr val="CCCCFF"/>
                </a:solidFill>
              </a:rPr>
              <a:t>v1 </a:t>
            </a:r>
            <a:r>
              <a:rPr lang="en-US" sz="2000" b="0" dirty="0">
                <a:solidFill>
                  <a:srgbClr val="CCCCFF"/>
                </a:solidFill>
              </a:rPr>
              <a:t>:</a:t>
            </a:r>
            <a:r>
              <a:rPr lang="en-US" sz="2000" b="0" dirty="0" smtClean="0">
                <a:solidFill>
                  <a:srgbClr val="CCCCFF"/>
                </a:solidFill>
              </a:rPr>
              <a:t>= i1;</a:t>
            </a:r>
            <a:endParaRPr lang="en-US" sz="2000" b="0" dirty="0">
              <a:solidFill>
                <a:srgbClr val="CCCCFF"/>
              </a:solidFill>
            </a:endParaRPr>
          </a:p>
          <a:p>
            <a:r>
              <a:rPr lang="en-US" sz="2000" b="0" dirty="0">
                <a:solidFill>
                  <a:srgbClr val="CCCCFF"/>
                </a:solidFill>
              </a:rPr>
              <a:t>  </a:t>
            </a:r>
            <a:r>
              <a:rPr lang="en-US" sz="2000" b="0" dirty="0" smtClean="0">
                <a:solidFill>
                  <a:srgbClr val="CCCCFF"/>
                </a:solidFill>
              </a:rPr>
              <a:t>  i2 </a:t>
            </a:r>
            <a:r>
              <a:rPr lang="en-US" sz="2000" b="0" dirty="0">
                <a:solidFill>
                  <a:srgbClr val="CCCCFF"/>
                </a:solidFill>
              </a:rPr>
              <a:t>:</a:t>
            </a:r>
            <a:r>
              <a:rPr lang="en-US" sz="2000" b="0" dirty="0" smtClean="0">
                <a:solidFill>
                  <a:srgbClr val="CCCCFF"/>
                </a:solidFill>
              </a:rPr>
              <a:t>= i1 + 1</a:t>
            </a:r>
            <a:r>
              <a:rPr lang="en-US" sz="2000" b="0" dirty="0">
                <a:solidFill>
                  <a:srgbClr val="CCCCFF"/>
                </a:solidFill>
              </a:rPr>
              <a:t>;</a:t>
            </a:r>
          </a:p>
          <a:p>
            <a:r>
              <a:rPr lang="en-US" sz="2000" b="0" dirty="0">
                <a:solidFill>
                  <a:srgbClr val="CCCCFF"/>
                </a:solidFill>
              </a:rPr>
              <a:t>  </a:t>
            </a:r>
            <a:r>
              <a:rPr lang="en-US" sz="2000" b="0" dirty="0" smtClean="0">
                <a:solidFill>
                  <a:srgbClr val="CCCCFF"/>
                </a:solidFill>
              </a:rPr>
              <a:t>  while </a:t>
            </a:r>
            <a:r>
              <a:rPr lang="en-US" sz="2000" b="0" dirty="0">
                <a:solidFill>
                  <a:srgbClr val="CCCCFF"/>
                </a:solidFill>
              </a:rPr>
              <a:t>(i2 </a:t>
            </a:r>
            <a:r>
              <a:rPr lang="en-US" sz="2000" b="0" dirty="0" smtClean="0">
                <a:solidFill>
                  <a:srgbClr val="CCCCFF"/>
                </a:solidFill>
              </a:rPr>
              <a:t>&lt; n</a:t>
            </a:r>
            <a:r>
              <a:rPr lang="en-US" sz="2000" b="0" dirty="0">
                <a:solidFill>
                  <a:srgbClr val="CCCCFF"/>
                </a:solidFill>
              </a:rPr>
              <a:t>) </a:t>
            </a:r>
            <a:r>
              <a:rPr lang="en-US" sz="2000" b="0" dirty="0" smtClean="0">
                <a:solidFill>
                  <a:srgbClr val="CCCCFF"/>
                </a:solidFill>
              </a:rPr>
              <a:t>{</a:t>
            </a:r>
          </a:p>
          <a:p>
            <a:r>
              <a:rPr lang="en-US" sz="2000" b="0" dirty="0" smtClean="0">
                <a:solidFill>
                  <a:srgbClr val="CCCCFF"/>
                </a:solidFill>
              </a:rPr>
              <a:t>      assert 0</a:t>
            </a:r>
            <a:r>
              <a:rPr lang="cs-CZ" sz="2000" b="0" dirty="0" smtClean="0">
                <a:solidFill>
                  <a:srgbClr val="CCCCFF"/>
                </a:solidFill>
              </a:rPr>
              <a:t>≤ </a:t>
            </a:r>
            <a:r>
              <a:rPr lang="en-US" sz="2000" b="0" dirty="0" smtClean="0">
                <a:solidFill>
                  <a:srgbClr val="CCCCFF"/>
                </a:solidFill>
              </a:rPr>
              <a:t>i2&lt;n &amp; 0</a:t>
            </a:r>
            <a:r>
              <a:rPr lang="cs-CZ" sz="2000" b="0" dirty="0" smtClean="0">
                <a:solidFill>
                  <a:srgbClr val="CCCCFF"/>
                </a:solidFill>
              </a:rPr>
              <a:t>≤</a:t>
            </a:r>
            <a:r>
              <a:rPr lang="en-US" sz="2000" b="0" dirty="0" smtClean="0">
                <a:solidFill>
                  <a:srgbClr val="CCCCFF"/>
                </a:solidFill>
              </a:rPr>
              <a:t> v1&lt;n</a:t>
            </a:r>
            <a:endParaRPr lang="en-US" sz="2000" b="0" dirty="0">
              <a:solidFill>
                <a:srgbClr val="CCCCFF"/>
              </a:solidFill>
            </a:endParaRPr>
          </a:p>
          <a:p>
            <a:r>
              <a:rPr lang="en-US" sz="2000" b="0" dirty="0">
                <a:solidFill>
                  <a:srgbClr val="CCCCFF"/>
                </a:solidFill>
              </a:rPr>
              <a:t>    </a:t>
            </a:r>
            <a:r>
              <a:rPr lang="en-US" sz="2000" b="0" dirty="0" smtClean="0">
                <a:solidFill>
                  <a:srgbClr val="CCCCFF"/>
                </a:solidFill>
              </a:rPr>
              <a:t>  if </a:t>
            </a:r>
            <a:r>
              <a:rPr lang="en-US" sz="2000" b="0" dirty="0">
                <a:solidFill>
                  <a:srgbClr val="CCCCFF"/>
                </a:solidFill>
              </a:rPr>
              <a:t>(A[i2]&lt;A[v1]</a:t>
            </a:r>
            <a:r>
              <a:rPr lang="en-US" sz="2000" b="0" dirty="0" smtClean="0">
                <a:solidFill>
                  <a:srgbClr val="CCCCFF"/>
                </a:solidFill>
              </a:rPr>
              <a:t>)</a:t>
            </a:r>
          </a:p>
          <a:p>
            <a:r>
              <a:rPr lang="en-US" sz="2000" b="0" dirty="0">
                <a:solidFill>
                  <a:srgbClr val="CCCCFF"/>
                </a:solidFill>
              </a:rPr>
              <a:t> </a:t>
            </a:r>
            <a:r>
              <a:rPr lang="en-US" sz="2000" b="0" dirty="0" smtClean="0">
                <a:solidFill>
                  <a:srgbClr val="CCCCFF"/>
                </a:solidFill>
              </a:rPr>
              <a:t>       v1 </a:t>
            </a:r>
            <a:r>
              <a:rPr lang="en-US" sz="2000" b="0" dirty="0">
                <a:solidFill>
                  <a:srgbClr val="CCCCFF"/>
                </a:solidFill>
              </a:rPr>
              <a:t>:</a:t>
            </a:r>
            <a:r>
              <a:rPr lang="en-US" sz="2000" b="0" dirty="0" smtClean="0">
                <a:solidFill>
                  <a:srgbClr val="CCCCFF"/>
                </a:solidFill>
              </a:rPr>
              <a:t>= i2 </a:t>
            </a:r>
            <a:r>
              <a:rPr lang="en-US" sz="2000" b="0" dirty="0">
                <a:solidFill>
                  <a:srgbClr val="CCCCFF"/>
                </a:solidFill>
              </a:rPr>
              <a:t>;</a:t>
            </a:r>
          </a:p>
          <a:p>
            <a:r>
              <a:rPr lang="en-US" sz="2000" b="0" dirty="0">
                <a:solidFill>
                  <a:srgbClr val="CCCCFF"/>
                </a:solidFill>
              </a:rPr>
              <a:t>   </a:t>
            </a:r>
            <a:r>
              <a:rPr lang="en-US" sz="2000" b="0" dirty="0" smtClean="0">
                <a:solidFill>
                  <a:srgbClr val="CCCCFF"/>
                </a:solidFill>
              </a:rPr>
              <a:t>   i2+</a:t>
            </a:r>
            <a:r>
              <a:rPr lang="en-US" sz="2000" b="0" dirty="0">
                <a:solidFill>
                  <a:srgbClr val="CCCCFF"/>
                </a:solidFill>
              </a:rPr>
              <a:t>+;</a:t>
            </a:r>
          </a:p>
          <a:p>
            <a:r>
              <a:rPr lang="en-US" sz="2000" b="0" dirty="0">
                <a:solidFill>
                  <a:srgbClr val="003300"/>
                </a:solidFill>
              </a:rPr>
              <a:t>  </a:t>
            </a:r>
            <a:r>
              <a:rPr lang="en-US" sz="2000" b="0" dirty="0" smtClean="0">
                <a:solidFill>
                  <a:srgbClr val="003300"/>
                </a:solidFill>
              </a:rPr>
              <a:t> </a:t>
            </a:r>
            <a:r>
              <a:rPr lang="en-US" sz="2000" b="0" dirty="0" smtClean="0">
                <a:solidFill>
                  <a:srgbClr val="CCCCFF"/>
                </a:solidFill>
              </a:rPr>
              <a:t> }</a:t>
            </a:r>
          </a:p>
          <a:p>
            <a:r>
              <a:rPr lang="en-US" sz="2000" b="0" dirty="0">
                <a:solidFill>
                  <a:srgbClr val="003300"/>
                </a:solidFill>
              </a:rPr>
              <a:t> </a:t>
            </a:r>
            <a:r>
              <a:rPr lang="en-US" sz="2000" b="0" dirty="0" smtClean="0">
                <a:solidFill>
                  <a:srgbClr val="003300"/>
                </a:solidFill>
              </a:rPr>
              <a:t>   </a:t>
            </a:r>
            <a:r>
              <a:rPr lang="en-US" sz="2000" b="0" dirty="0" smtClean="0">
                <a:solidFill>
                  <a:srgbClr val="FF0000"/>
                </a:solidFill>
              </a:rPr>
              <a:t>assert (0 </a:t>
            </a:r>
            <a:r>
              <a:rPr lang="cs-CZ" sz="2000" b="0" dirty="0">
                <a:solidFill>
                  <a:srgbClr val="FF0000"/>
                </a:solidFill>
              </a:rPr>
              <a:t>≤</a:t>
            </a:r>
            <a:r>
              <a:rPr lang="en-US" sz="2000" b="0" dirty="0" smtClean="0">
                <a:solidFill>
                  <a:srgbClr val="FF0000"/>
                </a:solidFill>
              </a:rPr>
              <a:t> i1 &lt; n) </a:t>
            </a:r>
            <a:r>
              <a:rPr lang="en-US" sz="2000" b="0" dirty="0" smtClean="0">
                <a:solidFill>
                  <a:srgbClr val="CCCCFF"/>
                </a:solidFill>
              </a:rPr>
              <a:t>&amp; 0</a:t>
            </a:r>
            <a:r>
              <a:rPr lang="cs-CZ" sz="2000" b="0" dirty="0">
                <a:solidFill>
                  <a:srgbClr val="CCCCFF"/>
                </a:solidFill>
              </a:rPr>
              <a:t> ≤ </a:t>
            </a:r>
            <a:r>
              <a:rPr lang="en-US" sz="2000" b="0" dirty="0" smtClean="0">
                <a:solidFill>
                  <a:srgbClr val="CCCCFF"/>
                </a:solidFill>
              </a:rPr>
              <a:t>v1&lt;n</a:t>
            </a:r>
            <a:endParaRPr lang="en-US" sz="2000" b="0" dirty="0">
              <a:solidFill>
                <a:srgbClr val="CCCCFF"/>
              </a:solidFill>
            </a:endParaRPr>
          </a:p>
          <a:p>
            <a:r>
              <a:rPr lang="en-US" sz="2000" b="0" dirty="0">
                <a:solidFill>
                  <a:srgbClr val="CCCCFF"/>
                </a:solidFill>
              </a:rPr>
              <a:t>  </a:t>
            </a:r>
            <a:r>
              <a:rPr lang="en-US" sz="2000" b="0" dirty="0" smtClean="0">
                <a:solidFill>
                  <a:srgbClr val="CCCCFF"/>
                </a:solidFill>
              </a:rPr>
              <a:t>  swap</a:t>
            </a:r>
            <a:r>
              <a:rPr lang="en-US" sz="2000" b="0" dirty="0">
                <a:solidFill>
                  <a:srgbClr val="CCCCFF"/>
                </a:solidFill>
              </a:rPr>
              <a:t>(A[</a:t>
            </a:r>
            <a:r>
              <a:rPr lang="en-US" sz="2000" b="0" dirty="0" smtClean="0">
                <a:solidFill>
                  <a:srgbClr val="CCCCFF"/>
                </a:solidFill>
              </a:rPr>
              <a:t>i1]</a:t>
            </a:r>
            <a:r>
              <a:rPr lang="en-US" sz="2000" b="0" dirty="0">
                <a:solidFill>
                  <a:srgbClr val="CCCCFF"/>
                </a:solidFill>
              </a:rPr>
              <a:t>, A[</a:t>
            </a:r>
            <a:r>
              <a:rPr lang="en-US" sz="2000" b="0" dirty="0" smtClean="0">
                <a:solidFill>
                  <a:srgbClr val="CCCCFF"/>
                </a:solidFill>
              </a:rPr>
              <a:t>v1]</a:t>
            </a:r>
            <a:r>
              <a:rPr lang="en-US" sz="2000" b="0" dirty="0">
                <a:solidFill>
                  <a:srgbClr val="CCCCFF"/>
                </a:solidFill>
              </a:rPr>
              <a:t>);</a:t>
            </a:r>
          </a:p>
          <a:p>
            <a:r>
              <a:rPr lang="en-US" sz="2000" b="0" dirty="0">
                <a:solidFill>
                  <a:srgbClr val="003300"/>
                </a:solidFill>
              </a:rPr>
              <a:t>  </a:t>
            </a:r>
            <a:r>
              <a:rPr lang="en-US" sz="2000" b="0" dirty="0" smtClean="0">
                <a:solidFill>
                  <a:srgbClr val="003300"/>
                </a:solidFill>
              </a:rPr>
              <a:t>  </a:t>
            </a:r>
            <a:r>
              <a:rPr lang="en-US" sz="2000" b="0" dirty="0" smtClean="0">
                <a:solidFill>
                  <a:srgbClr val="FF0000"/>
                </a:solidFill>
              </a:rPr>
              <a:t>i1+</a:t>
            </a:r>
            <a:r>
              <a:rPr lang="en-US" sz="2000" b="0" dirty="0">
                <a:solidFill>
                  <a:srgbClr val="FF0000"/>
                </a:solidFill>
              </a:rPr>
              <a:t>+;</a:t>
            </a:r>
          </a:p>
          <a:p>
            <a:r>
              <a:rPr lang="en-US" sz="2000" b="0" dirty="0" smtClean="0">
                <a:solidFill>
                  <a:srgbClr val="003300"/>
                </a:solidFill>
              </a:rPr>
              <a:t>  }</a:t>
            </a:r>
            <a:endParaRPr lang="en-US" sz="2000" b="0" dirty="0">
              <a:solidFill>
                <a:srgbClr val="003300"/>
              </a:solidFill>
            </a:endParaRPr>
          </a:p>
          <a:p>
            <a:r>
              <a:rPr lang="en-US" sz="2000" b="0" dirty="0" smtClean="0">
                <a:solidFill>
                  <a:srgbClr val="003300"/>
                </a:solidFill>
              </a:rPr>
              <a:t>  </a:t>
            </a:r>
            <a:r>
              <a:rPr lang="en-US" sz="2000" b="0" dirty="0" smtClean="0">
                <a:solidFill>
                  <a:srgbClr val="CCCCFF"/>
                </a:solidFill>
              </a:rPr>
              <a:t>return </a:t>
            </a:r>
            <a:r>
              <a:rPr lang="en-US" sz="2000" b="0" dirty="0">
                <a:solidFill>
                  <a:srgbClr val="CCCCFF"/>
                </a:solidFill>
              </a:rPr>
              <a:t>A;</a:t>
            </a:r>
          </a:p>
          <a:p>
            <a:r>
              <a:rPr lang="en-US" sz="2000" b="0" dirty="0" smtClean="0">
                <a:solidFill>
                  <a:srgbClr val="003300"/>
                </a:solidFill>
              </a:rPr>
              <a:t>}</a:t>
            </a:r>
          </a:p>
        </p:txBody>
      </p:sp>
      <p:sp>
        <p:nvSpPr>
          <p:cNvPr id="18" name="Slide Number Placeholder 17"/>
          <p:cNvSpPr>
            <a:spLocks noGrp="1"/>
          </p:cNvSpPr>
          <p:nvPr>
            <p:ph type="sldNum" sz="quarter" idx="12"/>
          </p:nvPr>
        </p:nvSpPr>
        <p:spPr>
          <a:xfrm>
            <a:off x="7239000" y="6400800"/>
            <a:ext cx="1905000" cy="457200"/>
          </a:xfrm>
        </p:spPr>
        <p:txBody>
          <a:bodyPr/>
          <a:lstStyle/>
          <a:p>
            <a:pPr>
              <a:defRPr/>
            </a:pPr>
            <a:fld id="{0529A9EF-C723-4E6D-B148-3F65053D62C2}" type="slidenum">
              <a:rPr lang="en-US" b="1" smtClean="0"/>
              <a:pPr>
                <a:defRPr/>
              </a:pPr>
              <a:t>6</a:t>
            </a:fld>
            <a:endParaRPr lang="en-US" b="1" dirty="0"/>
          </a:p>
        </p:txBody>
      </p:sp>
      <p:sp>
        <p:nvSpPr>
          <p:cNvPr id="6" name="TextBox 5"/>
          <p:cNvSpPr txBox="1"/>
          <p:nvPr/>
        </p:nvSpPr>
        <p:spPr>
          <a:xfrm>
            <a:off x="4834944" y="1631771"/>
            <a:ext cx="4267200" cy="1015663"/>
          </a:xfrm>
          <a:prstGeom prst="rect">
            <a:avLst/>
          </a:prstGeom>
          <a:solidFill>
            <a:srgbClr val="FFFFCC"/>
          </a:solidFill>
          <a:ln w="28575" cmpd="sng">
            <a:solidFill>
              <a:srgbClr val="008000"/>
            </a:solidFill>
          </a:ln>
        </p:spPr>
        <p:txBody>
          <a:bodyPr wrap="square" rtlCol="0">
            <a:spAutoFit/>
          </a:bodyPr>
          <a:lstStyle/>
          <a:p>
            <a:r>
              <a:rPr lang="en-US" sz="2000" b="0" dirty="0" smtClean="0">
                <a:solidFill>
                  <a:srgbClr val="0070C0"/>
                </a:solidFill>
              </a:rPr>
              <a:t>Check validity of formula</a:t>
            </a:r>
          </a:p>
          <a:p>
            <a:endParaRPr lang="en-US" sz="2000" b="0" dirty="0" smtClean="0">
              <a:solidFill>
                <a:srgbClr val="0070C0"/>
              </a:solidFill>
            </a:endParaRPr>
          </a:p>
          <a:p>
            <a:r>
              <a:rPr lang="en-US" sz="2000" b="0" dirty="0" smtClean="0">
                <a:solidFill>
                  <a:srgbClr val="0070C0"/>
                </a:solidFill>
              </a:rPr>
              <a:t>(i1 = 0) &amp; (i1 &lt; n-1) </a:t>
            </a:r>
            <a:r>
              <a:rPr lang="cs-CZ" sz="2000" b="0" dirty="0" smtClean="0">
                <a:solidFill>
                  <a:srgbClr val="0070C0"/>
                </a:solidFill>
              </a:rPr>
              <a:t>⇒</a:t>
            </a:r>
            <a:r>
              <a:rPr lang="en-US" sz="2000" b="0" dirty="0" smtClean="0">
                <a:solidFill>
                  <a:srgbClr val="0070C0"/>
                </a:solidFill>
              </a:rPr>
              <a:t> (0 </a:t>
            </a:r>
            <a:r>
              <a:rPr lang="cs-CZ" sz="2000" b="0" dirty="0">
                <a:solidFill>
                  <a:srgbClr val="0070C0"/>
                </a:solidFill>
              </a:rPr>
              <a:t>≤</a:t>
            </a:r>
            <a:r>
              <a:rPr lang="en-US" sz="2000" b="0" dirty="0" smtClean="0">
                <a:solidFill>
                  <a:srgbClr val="0070C0"/>
                </a:solidFill>
              </a:rPr>
              <a:t> i1 &lt;n)</a:t>
            </a:r>
            <a:endParaRPr lang="en-US" sz="2000" b="0" dirty="0">
              <a:solidFill>
                <a:srgbClr val="0070C0"/>
              </a:solidFill>
            </a:endParaRPr>
          </a:p>
        </p:txBody>
      </p:sp>
      <p:sp>
        <p:nvSpPr>
          <p:cNvPr id="7" name="TextBox 6"/>
          <p:cNvSpPr txBox="1"/>
          <p:nvPr/>
        </p:nvSpPr>
        <p:spPr>
          <a:xfrm>
            <a:off x="4849969" y="4146371"/>
            <a:ext cx="4267200" cy="1323439"/>
          </a:xfrm>
          <a:prstGeom prst="rect">
            <a:avLst/>
          </a:prstGeom>
          <a:solidFill>
            <a:srgbClr val="FFFFCC"/>
          </a:solidFill>
          <a:ln w="28575" cmpd="sng">
            <a:solidFill>
              <a:srgbClr val="008000"/>
            </a:solidFill>
          </a:ln>
        </p:spPr>
        <p:txBody>
          <a:bodyPr wrap="square" rtlCol="0">
            <a:spAutoFit/>
          </a:bodyPr>
          <a:lstStyle/>
          <a:p>
            <a:r>
              <a:rPr lang="en-US" sz="2000" b="0" dirty="0" smtClean="0">
                <a:solidFill>
                  <a:srgbClr val="336600"/>
                </a:solidFill>
              </a:rPr>
              <a:t>And validity of formula</a:t>
            </a:r>
          </a:p>
          <a:p>
            <a:endParaRPr lang="en-US" sz="2000" b="0" dirty="0" smtClean="0">
              <a:solidFill>
                <a:srgbClr val="336600"/>
              </a:solidFill>
            </a:endParaRPr>
          </a:p>
          <a:p>
            <a:r>
              <a:rPr lang="en-US" sz="2000" b="0" dirty="0" smtClean="0">
                <a:solidFill>
                  <a:srgbClr val="336600"/>
                </a:solidFill>
              </a:rPr>
              <a:t>(0 </a:t>
            </a:r>
            <a:r>
              <a:rPr lang="cs-CZ" sz="2000" b="0" dirty="0">
                <a:solidFill>
                  <a:srgbClr val="336600"/>
                </a:solidFill>
              </a:rPr>
              <a:t>≤</a:t>
            </a:r>
            <a:r>
              <a:rPr lang="en-US" sz="2000" b="0" dirty="0" smtClean="0">
                <a:solidFill>
                  <a:srgbClr val="336600"/>
                </a:solidFill>
              </a:rPr>
              <a:t> i1 &lt; n) &amp; (i1’ = i1+1) &amp; (i1’ &lt; n-1)</a:t>
            </a:r>
          </a:p>
          <a:p>
            <a:r>
              <a:rPr lang="en-US" sz="2000" b="0" dirty="0">
                <a:solidFill>
                  <a:srgbClr val="336600"/>
                </a:solidFill>
              </a:rPr>
              <a:t>	</a:t>
            </a:r>
            <a:r>
              <a:rPr lang="cs-CZ" sz="2000" b="0" dirty="0">
                <a:solidFill>
                  <a:srgbClr val="336600"/>
                </a:solidFill>
              </a:rPr>
              <a:t> ⇒</a:t>
            </a:r>
            <a:r>
              <a:rPr lang="en-US" sz="2000" b="0" dirty="0" smtClean="0">
                <a:solidFill>
                  <a:srgbClr val="336600"/>
                </a:solidFill>
              </a:rPr>
              <a:t> (0 </a:t>
            </a:r>
            <a:r>
              <a:rPr lang="cs-CZ" sz="2000" b="0" dirty="0">
                <a:solidFill>
                  <a:srgbClr val="336600"/>
                </a:solidFill>
              </a:rPr>
              <a:t>≤</a:t>
            </a:r>
            <a:r>
              <a:rPr lang="en-US" sz="2000" b="0" dirty="0" smtClean="0">
                <a:solidFill>
                  <a:srgbClr val="336600"/>
                </a:solidFill>
              </a:rPr>
              <a:t> i1’ &lt; n)</a:t>
            </a:r>
            <a:endParaRPr lang="en-US" sz="2000" b="0" dirty="0">
              <a:solidFill>
                <a:srgbClr val="336600"/>
              </a:solidFill>
            </a:endParaRPr>
          </a:p>
        </p:txBody>
      </p:sp>
      <p:cxnSp>
        <p:nvCxnSpPr>
          <p:cNvPr id="4" name="Straight Arrow Connector 3"/>
          <p:cNvCxnSpPr/>
          <p:nvPr/>
        </p:nvCxnSpPr>
        <p:spPr bwMode="auto">
          <a:xfrm>
            <a:off x="538765" y="1241335"/>
            <a:ext cx="0" cy="762000"/>
          </a:xfrm>
          <a:prstGeom prst="straightConnector1">
            <a:avLst/>
          </a:prstGeom>
          <a:ln>
            <a:headEnd type="none" w="med" len="med"/>
            <a:tailEnd type="arrow"/>
          </a:ln>
        </p:spPr>
        <p:style>
          <a:lnRef idx="3">
            <a:schemeClr val="accent6"/>
          </a:lnRef>
          <a:fillRef idx="0">
            <a:schemeClr val="accent6"/>
          </a:fillRef>
          <a:effectRef idx="2">
            <a:schemeClr val="accent6"/>
          </a:effectRef>
          <a:fontRef idx="minor">
            <a:schemeClr val="tx1"/>
          </a:fontRef>
        </p:style>
      </p:cxnSp>
      <p:cxnSp>
        <p:nvCxnSpPr>
          <p:cNvPr id="10" name="Straight Arrow Connector 9"/>
          <p:cNvCxnSpPr/>
          <p:nvPr/>
        </p:nvCxnSpPr>
        <p:spPr bwMode="auto">
          <a:xfrm>
            <a:off x="538765" y="2003335"/>
            <a:ext cx="304800" cy="228600"/>
          </a:xfrm>
          <a:prstGeom prst="straightConnector1">
            <a:avLst/>
          </a:prstGeom>
          <a:ln>
            <a:headEnd type="none" w="med" len="med"/>
            <a:tailEnd type="arrow"/>
          </a:ln>
        </p:spPr>
        <p:style>
          <a:lnRef idx="3">
            <a:schemeClr val="accent6"/>
          </a:lnRef>
          <a:fillRef idx="0">
            <a:schemeClr val="accent6"/>
          </a:fillRef>
          <a:effectRef idx="2">
            <a:schemeClr val="accent6"/>
          </a:effectRef>
          <a:fontRef idx="minor">
            <a:schemeClr val="tx1"/>
          </a:fontRef>
        </p:style>
      </p:cxnSp>
      <p:cxnSp>
        <p:nvCxnSpPr>
          <p:cNvPr id="12" name="Straight Arrow Connector 11"/>
          <p:cNvCxnSpPr/>
          <p:nvPr/>
        </p:nvCxnSpPr>
        <p:spPr bwMode="auto">
          <a:xfrm>
            <a:off x="862883" y="2231935"/>
            <a:ext cx="0" cy="2514600"/>
          </a:xfrm>
          <a:prstGeom prst="straightConnector1">
            <a:avLst/>
          </a:prstGeom>
          <a:ln>
            <a:headEnd type="none" w="med" len="med"/>
            <a:tailEnd type="arrow"/>
          </a:ln>
        </p:spPr>
        <p:style>
          <a:lnRef idx="3">
            <a:schemeClr val="accent6"/>
          </a:lnRef>
          <a:fillRef idx="0">
            <a:schemeClr val="accent6"/>
          </a:fillRef>
          <a:effectRef idx="2">
            <a:schemeClr val="accent6"/>
          </a:effectRef>
          <a:fontRef idx="minor">
            <a:schemeClr val="tx1"/>
          </a:fontRef>
        </p:style>
      </p:cxnSp>
      <p:cxnSp>
        <p:nvCxnSpPr>
          <p:cNvPr id="14" name="Straight Arrow Connector 13"/>
          <p:cNvCxnSpPr/>
          <p:nvPr/>
        </p:nvCxnSpPr>
        <p:spPr bwMode="auto">
          <a:xfrm>
            <a:off x="1066800" y="4931201"/>
            <a:ext cx="0" cy="784830"/>
          </a:xfrm>
          <a:prstGeom prst="straightConnector1">
            <a:avLst/>
          </a:prstGeom>
          <a:ln>
            <a:solidFill>
              <a:srgbClr val="336600"/>
            </a:solidFill>
            <a:headEnd type="none" w="med" len="med"/>
            <a:tailEnd type="arrow"/>
          </a:ln>
        </p:spPr>
        <p:style>
          <a:lnRef idx="3">
            <a:schemeClr val="accent6"/>
          </a:lnRef>
          <a:fillRef idx="0">
            <a:schemeClr val="accent6"/>
          </a:fillRef>
          <a:effectRef idx="2">
            <a:schemeClr val="accent6"/>
          </a:effectRef>
          <a:fontRef idx="minor">
            <a:schemeClr val="tx1"/>
          </a:fontRef>
        </p:style>
      </p:cxnSp>
      <p:cxnSp>
        <p:nvCxnSpPr>
          <p:cNvPr id="16" name="Straight Arrow Connector 15"/>
          <p:cNvCxnSpPr/>
          <p:nvPr/>
        </p:nvCxnSpPr>
        <p:spPr bwMode="auto">
          <a:xfrm flipH="1">
            <a:off x="1066800" y="2231935"/>
            <a:ext cx="34344" cy="2514600"/>
          </a:xfrm>
          <a:prstGeom prst="straightConnector1">
            <a:avLst/>
          </a:prstGeom>
          <a:ln>
            <a:solidFill>
              <a:srgbClr val="336600"/>
            </a:solidFill>
            <a:headEnd type="none" w="med" len="med"/>
            <a:tailEnd type="arrow"/>
          </a:ln>
        </p:spPr>
        <p:style>
          <a:lnRef idx="3">
            <a:schemeClr val="accent6"/>
          </a:lnRef>
          <a:fillRef idx="0">
            <a:schemeClr val="accent6"/>
          </a:fillRef>
          <a:effectRef idx="2">
            <a:schemeClr val="accent6"/>
          </a:effectRef>
          <a:fontRef idx="minor">
            <a:schemeClr val="tx1"/>
          </a:fontRef>
        </p:style>
      </p:cxnSp>
      <p:cxnSp>
        <p:nvCxnSpPr>
          <p:cNvPr id="20" name="Straight Arrow Connector 19"/>
          <p:cNvCxnSpPr/>
          <p:nvPr/>
        </p:nvCxnSpPr>
        <p:spPr bwMode="auto">
          <a:xfrm>
            <a:off x="843565" y="1950349"/>
            <a:ext cx="290302" cy="334571"/>
          </a:xfrm>
          <a:prstGeom prst="straightConnector1">
            <a:avLst/>
          </a:prstGeom>
          <a:ln>
            <a:solidFill>
              <a:srgbClr val="336600"/>
            </a:solidFill>
            <a:headEnd type="none" w="med" len="med"/>
            <a:tailEnd type="arrow"/>
          </a:ln>
        </p:spPr>
        <p:style>
          <a:lnRef idx="3">
            <a:schemeClr val="accent6"/>
          </a:lnRef>
          <a:fillRef idx="0">
            <a:schemeClr val="accent6"/>
          </a:fillRef>
          <a:effectRef idx="2">
            <a:schemeClr val="accent6"/>
          </a:effectRef>
          <a:fontRef idx="minor">
            <a:schemeClr val="tx1"/>
          </a:fontRef>
        </p:style>
      </p:cxnSp>
    </p:spTree>
    <p:extLst>
      <p:ext uri="{BB962C8B-B14F-4D97-AF65-F5344CB8AC3E}">
        <p14:creationId xmlns:p14="http://schemas.microsoft.com/office/powerpoint/2010/main" xmlns="" val="33636901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4"/>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2"/>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14"/>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6"/>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2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533400" y="152400"/>
            <a:ext cx="7772400" cy="1143000"/>
          </a:xfrm>
        </p:spPr>
        <p:txBody>
          <a:bodyPr/>
          <a:lstStyle/>
          <a:p>
            <a:r>
              <a:rPr lang="en-US" sz="2800" dirty="0" smtClean="0">
                <a:solidFill>
                  <a:srgbClr val="C00000"/>
                </a:solidFill>
              </a:rPr>
              <a:t>Discharging Verification Conditions</a:t>
            </a:r>
            <a:endParaRPr lang="en-US" sz="3200" dirty="0" smtClean="0">
              <a:solidFill>
                <a:srgbClr val="C00000"/>
              </a:solidFill>
            </a:endParaRPr>
          </a:p>
        </p:txBody>
      </p:sp>
      <p:sp>
        <p:nvSpPr>
          <p:cNvPr id="5123" name="Rectangle 3"/>
          <p:cNvSpPr>
            <a:spLocks noGrp="1" noChangeArrowheads="1"/>
          </p:cNvSpPr>
          <p:nvPr>
            <p:ph type="body" idx="1"/>
          </p:nvPr>
        </p:nvSpPr>
        <p:spPr>
          <a:xfrm>
            <a:off x="304800" y="1600200"/>
            <a:ext cx="8839200" cy="4953000"/>
          </a:xfrm>
        </p:spPr>
        <p:txBody>
          <a:bodyPr/>
          <a:lstStyle/>
          <a:p>
            <a:pPr>
              <a:lnSpc>
                <a:spcPct val="90000"/>
              </a:lnSpc>
              <a:buFont typeface="Wingdings" pitchFamily="2" charset="2"/>
              <a:buChar char="q"/>
            </a:pPr>
            <a:r>
              <a:rPr lang="en-US" sz="2000" dirty="0" smtClean="0">
                <a:solidFill>
                  <a:srgbClr val="003300"/>
                </a:solidFill>
              </a:rPr>
              <a:t>Check validity of </a:t>
            </a:r>
          </a:p>
          <a:p>
            <a:pPr marL="0" indent="0">
              <a:lnSpc>
                <a:spcPct val="90000"/>
              </a:lnSpc>
              <a:buNone/>
            </a:pPr>
            <a:r>
              <a:rPr lang="en-US" sz="2000" dirty="0">
                <a:solidFill>
                  <a:srgbClr val="C00000"/>
                </a:solidFill>
              </a:rPr>
              <a:t>	</a:t>
            </a:r>
            <a:r>
              <a:rPr lang="en-US" sz="2000" dirty="0" smtClean="0">
                <a:solidFill>
                  <a:srgbClr val="C00000"/>
                </a:solidFill>
              </a:rPr>
              <a:t>(i1 = 0) </a:t>
            </a:r>
            <a:r>
              <a:rPr lang="en-US" sz="2000" dirty="0">
                <a:solidFill>
                  <a:srgbClr val="C00000"/>
                </a:solidFill>
              </a:rPr>
              <a:t>&amp; </a:t>
            </a:r>
            <a:r>
              <a:rPr lang="en-US" sz="2000" dirty="0" smtClean="0">
                <a:solidFill>
                  <a:srgbClr val="C00000"/>
                </a:solidFill>
              </a:rPr>
              <a:t>(i1 &lt; n-1) </a:t>
            </a:r>
            <a:r>
              <a:rPr lang="cs-CZ" sz="2000" dirty="0">
                <a:solidFill>
                  <a:srgbClr val="C00000"/>
                </a:solidFill>
              </a:rPr>
              <a:t>⇒</a:t>
            </a:r>
            <a:r>
              <a:rPr lang="en-US" sz="2000" dirty="0" smtClean="0">
                <a:solidFill>
                  <a:srgbClr val="C00000"/>
                </a:solidFill>
              </a:rPr>
              <a:t> (0 </a:t>
            </a:r>
            <a:r>
              <a:rPr lang="cs-CZ" sz="2000" dirty="0">
                <a:solidFill>
                  <a:srgbClr val="C00000"/>
                </a:solidFill>
              </a:rPr>
              <a:t>≤</a:t>
            </a:r>
            <a:r>
              <a:rPr lang="en-US" sz="2000" dirty="0" smtClean="0">
                <a:solidFill>
                  <a:srgbClr val="C00000"/>
                </a:solidFill>
              </a:rPr>
              <a:t> i1 &lt; n)</a:t>
            </a:r>
          </a:p>
          <a:p>
            <a:pPr>
              <a:lnSpc>
                <a:spcPct val="90000"/>
              </a:lnSpc>
              <a:buFont typeface="Wingdings" pitchFamily="2" charset="2"/>
              <a:buChar char="q"/>
            </a:pPr>
            <a:endParaRPr lang="en-US" sz="2000" dirty="0">
              <a:solidFill>
                <a:srgbClr val="C00000"/>
              </a:solidFill>
            </a:endParaRPr>
          </a:p>
          <a:p>
            <a:pPr>
              <a:lnSpc>
                <a:spcPct val="90000"/>
              </a:lnSpc>
              <a:buFont typeface="Wingdings" pitchFamily="2" charset="2"/>
              <a:buChar char="q"/>
            </a:pPr>
            <a:r>
              <a:rPr lang="en-US" sz="2000" dirty="0" smtClean="0">
                <a:solidFill>
                  <a:srgbClr val="003300"/>
                </a:solidFill>
              </a:rPr>
              <a:t>Reduces to checking </a:t>
            </a:r>
            <a:r>
              <a:rPr lang="en-US" sz="2000" dirty="0" err="1" smtClean="0">
                <a:solidFill>
                  <a:srgbClr val="003300"/>
                </a:solidFill>
              </a:rPr>
              <a:t>satisfiability</a:t>
            </a:r>
            <a:r>
              <a:rPr lang="en-US" sz="2000" dirty="0" smtClean="0">
                <a:solidFill>
                  <a:srgbClr val="003300"/>
                </a:solidFill>
              </a:rPr>
              <a:t> of</a:t>
            </a:r>
          </a:p>
          <a:p>
            <a:pPr marL="0" indent="0">
              <a:lnSpc>
                <a:spcPct val="90000"/>
              </a:lnSpc>
              <a:buNone/>
            </a:pPr>
            <a:r>
              <a:rPr lang="en-US" sz="2000" dirty="0">
                <a:solidFill>
                  <a:srgbClr val="C00000"/>
                </a:solidFill>
              </a:rPr>
              <a:t>	</a:t>
            </a:r>
            <a:r>
              <a:rPr lang="en-US" sz="2000" dirty="0" smtClean="0">
                <a:solidFill>
                  <a:srgbClr val="C00000"/>
                </a:solidFill>
              </a:rPr>
              <a:t>(i1 = 0) &amp; (i1 &lt; n-1) &amp; ~(0 </a:t>
            </a:r>
            <a:r>
              <a:rPr lang="cs-CZ" sz="2000" dirty="0">
                <a:solidFill>
                  <a:srgbClr val="C00000"/>
                </a:solidFill>
              </a:rPr>
              <a:t>≤</a:t>
            </a:r>
            <a:r>
              <a:rPr lang="en-US" sz="2000" dirty="0" smtClean="0">
                <a:solidFill>
                  <a:srgbClr val="C00000"/>
                </a:solidFill>
              </a:rPr>
              <a:t> i1 &lt; n)</a:t>
            </a:r>
            <a:endParaRPr lang="en-US" sz="2000" dirty="0">
              <a:solidFill>
                <a:srgbClr val="C00000"/>
              </a:solidFill>
            </a:endParaRPr>
          </a:p>
          <a:p>
            <a:pPr marL="0" indent="0">
              <a:lnSpc>
                <a:spcPct val="90000"/>
              </a:lnSpc>
              <a:buNone/>
            </a:pPr>
            <a:endParaRPr lang="en-US" sz="2000" dirty="0" smtClean="0">
              <a:solidFill>
                <a:srgbClr val="003300"/>
              </a:solidFill>
            </a:endParaRPr>
          </a:p>
          <a:p>
            <a:pPr>
              <a:lnSpc>
                <a:spcPct val="90000"/>
              </a:lnSpc>
              <a:buFont typeface="Wingdings" pitchFamily="2" charset="2"/>
              <a:buChar char="q"/>
            </a:pPr>
            <a:r>
              <a:rPr lang="en-US" sz="2000" dirty="0" smtClean="0">
                <a:solidFill>
                  <a:srgbClr val="003300"/>
                </a:solidFill>
              </a:rPr>
              <a:t>Core computational problem: checking </a:t>
            </a:r>
            <a:r>
              <a:rPr lang="en-US" sz="2000" dirty="0" err="1" smtClean="0">
                <a:solidFill>
                  <a:srgbClr val="003300"/>
                </a:solidFill>
              </a:rPr>
              <a:t>satisfiability</a:t>
            </a:r>
            <a:endParaRPr lang="en-US" sz="2000" dirty="0" smtClean="0">
              <a:solidFill>
                <a:srgbClr val="003300"/>
              </a:solidFill>
            </a:endParaRPr>
          </a:p>
          <a:p>
            <a:pPr marL="0" indent="0">
              <a:lnSpc>
                <a:spcPct val="90000"/>
              </a:lnSpc>
              <a:buNone/>
            </a:pPr>
            <a:endParaRPr lang="en-US" sz="2000" dirty="0">
              <a:solidFill>
                <a:srgbClr val="003300"/>
              </a:solidFill>
            </a:endParaRPr>
          </a:p>
          <a:p>
            <a:pPr lvl="1">
              <a:lnSpc>
                <a:spcPct val="90000"/>
              </a:lnSpc>
              <a:buBlip>
                <a:blip r:embed="rId2"/>
              </a:buBlip>
            </a:pPr>
            <a:r>
              <a:rPr lang="en-US" sz="2000" dirty="0" smtClean="0">
                <a:solidFill>
                  <a:srgbClr val="002060"/>
                </a:solidFill>
              </a:rPr>
              <a:t>Classical </a:t>
            </a:r>
            <a:r>
              <a:rPr lang="en-US" sz="2000" dirty="0" err="1" smtClean="0">
                <a:solidFill>
                  <a:srgbClr val="002060"/>
                </a:solidFill>
              </a:rPr>
              <a:t>satisfiability</a:t>
            </a:r>
            <a:r>
              <a:rPr lang="en-US" sz="2000" dirty="0" smtClean="0">
                <a:solidFill>
                  <a:srgbClr val="002060"/>
                </a:solidFill>
              </a:rPr>
              <a:t>: SAT </a:t>
            </a:r>
            <a:endParaRPr lang="en-US" sz="2000" dirty="0">
              <a:solidFill>
                <a:srgbClr val="002060"/>
              </a:solidFill>
            </a:endParaRPr>
          </a:p>
          <a:p>
            <a:pPr marL="457200" lvl="1" indent="0">
              <a:lnSpc>
                <a:spcPct val="90000"/>
              </a:lnSpc>
              <a:buNone/>
            </a:pPr>
            <a:r>
              <a:rPr lang="en-US" sz="2000" dirty="0" smtClean="0">
                <a:solidFill>
                  <a:srgbClr val="002060"/>
                </a:solidFill>
              </a:rPr>
              <a:t>	Boolean variables + Logical connectives </a:t>
            </a:r>
          </a:p>
          <a:p>
            <a:pPr marL="457200" lvl="1" indent="0">
              <a:lnSpc>
                <a:spcPct val="90000"/>
              </a:lnSpc>
              <a:buNone/>
            </a:pPr>
            <a:endParaRPr lang="en-US" sz="2000" dirty="0" smtClean="0">
              <a:solidFill>
                <a:srgbClr val="002060"/>
              </a:solidFill>
            </a:endParaRPr>
          </a:p>
          <a:p>
            <a:pPr lvl="1">
              <a:lnSpc>
                <a:spcPct val="90000"/>
              </a:lnSpc>
              <a:buBlip>
                <a:blip r:embed="rId2"/>
              </a:buBlip>
            </a:pPr>
            <a:r>
              <a:rPr lang="en-US" sz="2000" dirty="0" smtClean="0">
                <a:solidFill>
                  <a:srgbClr val="002060"/>
                </a:solidFill>
              </a:rPr>
              <a:t>SMT: Constraints over typed variables</a:t>
            </a:r>
          </a:p>
          <a:p>
            <a:pPr marL="457200" lvl="1" indent="0">
              <a:lnSpc>
                <a:spcPct val="90000"/>
              </a:lnSpc>
              <a:buNone/>
            </a:pPr>
            <a:r>
              <a:rPr lang="en-US" sz="2000" dirty="0">
                <a:solidFill>
                  <a:srgbClr val="002060"/>
                </a:solidFill>
              </a:rPr>
              <a:t>	</a:t>
            </a:r>
            <a:r>
              <a:rPr lang="en-US" sz="2000" dirty="0" smtClean="0">
                <a:solidFill>
                  <a:srgbClr val="002060"/>
                </a:solidFill>
              </a:rPr>
              <a:t>i1 and n are of type Integer or </a:t>
            </a:r>
            <a:r>
              <a:rPr lang="en-US" sz="2000" dirty="0" err="1" smtClean="0">
                <a:solidFill>
                  <a:srgbClr val="002060"/>
                </a:solidFill>
              </a:rPr>
              <a:t>BitVector</a:t>
            </a:r>
            <a:r>
              <a:rPr lang="en-US" sz="2000" dirty="0" smtClean="0">
                <a:solidFill>
                  <a:srgbClr val="002060"/>
                </a:solidFill>
              </a:rPr>
              <a:t>[32]</a:t>
            </a:r>
          </a:p>
        </p:txBody>
      </p:sp>
      <p:sp>
        <p:nvSpPr>
          <p:cNvPr id="4" name="Slide Number Placeholder 17"/>
          <p:cNvSpPr>
            <a:spLocks noGrp="1"/>
          </p:cNvSpPr>
          <p:nvPr>
            <p:ph type="sldNum" sz="quarter" idx="12"/>
          </p:nvPr>
        </p:nvSpPr>
        <p:spPr>
          <a:xfrm>
            <a:off x="7239000" y="6400800"/>
            <a:ext cx="1905000" cy="457200"/>
          </a:xfrm>
        </p:spPr>
        <p:txBody>
          <a:bodyPr/>
          <a:lstStyle/>
          <a:p>
            <a:pPr>
              <a:defRPr/>
            </a:pPr>
            <a:fld id="{0529A9EF-C723-4E6D-B148-3F65053D62C2}" type="slidenum">
              <a:rPr lang="en-US" b="1" smtClean="0"/>
              <a:pPr>
                <a:defRPr/>
              </a:pPr>
              <a:t>7</a:t>
            </a:fld>
            <a:endParaRPr lang="en-US" b="1" dirty="0"/>
          </a:p>
        </p:txBody>
      </p:sp>
    </p:spTree>
    <p:extLst>
      <p:ext uri="{BB962C8B-B14F-4D97-AF65-F5344CB8AC3E}">
        <p14:creationId xmlns:p14="http://schemas.microsoft.com/office/powerpoint/2010/main" xmlns="" val="263443396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7" name="Rectangle 2"/>
          <p:cNvSpPr>
            <a:spLocks noGrp="1" noChangeArrowheads="1"/>
          </p:cNvSpPr>
          <p:nvPr>
            <p:ph type="title"/>
          </p:nvPr>
        </p:nvSpPr>
        <p:spPr>
          <a:xfrm>
            <a:off x="699752" y="-62214"/>
            <a:ext cx="7772400" cy="1143000"/>
          </a:xfrm>
        </p:spPr>
        <p:txBody>
          <a:bodyPr/>
          <a:lstStyle/>
          <a:p>
            <a:r>
              <a:rPr lang="en-US" sz="2800" dirty="0" smtClean="0">
                <a:solidFill>
                  <a:srgbClr val="CC0000"/>
                </a:solidFill>
              </a:rPr>
              <a:t>A Brief History of SAT </a:t>
            </a:r>
          </a:p>
        </p:txBody>
      </p:sp>
      <p:sp>
        <p:nvSpPr>
          <p:cNvPr id="70658" name="Text Box 3"/>
          <p:cNvSpPr txBox="1">
            <a:spLocks noChangeArrowheads="1"/>
          </p:cNvSpPr>
          <p:nvPr/>
        </p:nvSpPr>
        <p:spPr bwMode="auto">
          <a:xfrm>
            <a:off x="6556040" y="5410200"/>
            <a:ext cx="790575" cy="639763"/>
          </a:xfrm>
          <a:prstGeom prst="rect">
            <a:avLst/>
          </a:prstGeom>
          <a:noFill/>
          <a:ln w="9525">
            <a:noFill/>
            <a:miter lim="800000"/>
            <a:headEnd/>
            <a:tailEnd/>
          </a:ln>
        </p:spPr>
        <p:txBody>
          <a:bodyPr wrap="none">
            <a:spAutoFit/>
          </a:bodyPr>
          <a:lstStyle/>
          <a:p>
            <a:pPr algn="ctr"/>
            <a:r>
              <a:rPr lang="en-US" b="1">
                <a:solidFill>
                  <a:schemeClr val="tx1"/>
                </a:solidFill>
                <a:latin typeface="Arial" charset="0"/>
                <a:ea typeface="宋体"/>
                <a:cs typeface="宋体"/>
              </a:rPr>
              <a:t>2001</a:t>
            </a:r>
          </a:p>
          <a:p>
            <a:pPr algn="ctr"/>
            <a:r>
              <a:rPr lang="en-US" b="1">
                <a:solidFill>
                  <a:schemeClr val="tx1"/>
                </a:solidFill>
                <a:latin typeface="Arial" charset="0"/>
                <a:ea typeface="宋体"/>
                <a:cs typeface="宋体"/>
              </a:rPr>
              <a:t>Chaff</a:t>
            </a:r>
          </a:p>
          <a:p>
            <a:pPr algn="ctr"/>
            <a:r>
              <a:rPr lang="en-US" b="1">
                <a:solidFill>
                  <a:schemeClr val="tx1"/>
                </a:solidFill>
                <a:latin typeface="Arial" charset="0"/>
                <a:ea typeface="宋体"/>
                <a:cs typeface="宋体"/>
                <a:sym typeface="Symbol" pitchFamily="18" charset="2"/>
              </a:rPr>
              <a:t>10</a:t>
            </a:r>
            <a:r>
              <a:rPr lang="en-US" b="1">
                <a:solidFill>
                  <a:schemeClr val="tx1"/>
                </a:solidFill>
                <a:latin typeface="Arial" charset="0"/>
                <a:ea typeface="宋体"/>
                <a:cs typeface="宋体"/>
              </a:rPr>
              <a:t>k var</a:t>
            </a:r>
          </a:p>
        </p:txBody>
      </p:sp>
      <p:sp>
        <p:nvSpPr>
          <p:cNvPr id="70659" name="Line 4"/>
          <p:cNvSpPr>
            <a:spLocks noChangeShapeType="1"/>
          </p:cNvSpPr>
          <p:nvPr/>
        </p:nvSpPr>
        <p:spPr bwMode="auto">
          <a:xfrm>
            <a:off x="623552" y="5257800"/>
            <a:ext cx="8077200" cy="0"/>
          </a:xfrm>
          <a:prstGeom prst="line">
            <a:avLst/>
          </a:prstGeom>
          <a:noFill/>
          <a:ln w="38100">
            <a:solidFill>
              <a:srgbClr val="FF0000"/>
            </a:solidFill>
            <a:round/>
            <a:headEnd/>
            <a:tailEnd type="triangle" w="med" len="med"/>
          </a:ln>
        </p:spPr>
        <p:txBody>
          <a:bodyPr/>
          <a:lstStyle/>
          <a:p>
            <a:endParaRPr lang="en-US"/>
          </a:p>
        </p:txBody>
      </p:sp>
      <p:sp>
        <p:nvSpPr>
          <p:cNvPr id="70660" name="Rectangle 5"/>
          <p:cNvSpPr>
            <a:spLocks noChangeArrowheads="1"/>
          </p:cNvSpPr>
          <p:nvPr/>
        </p:nvSpPr>
        <p:spPr bwMode="auto">
          <a:xfrm>
            <a:off x="623552" y="5181600"/>
            <a:ext cx="152400" cy="1524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70661" name="Rectangle 6"/>
          <p:cNvSpPr>
            <a:spLocks noChangeArrowheads="1"/>
          </p:cNvSpPr>
          <p:nvPr/>
        </p:nvSpPr>
        <p:spPr bwMode="auto">
          <a:xfrm>
            <a:off x="1461752" y="5181600"/>
            <a:ext cx="152400" cy="1524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70662" name="Rectangle 7"/>
          <p:cNvSpPr>
            <a:spLocks noChangeArrowheads="1"/>
          </p:cNvSpPr>
          <p:nvPr/>
        </p:nvSpPr>
        <p:spPr bwMode="auto">
          <a:xfrm>
            <a:off x="1918952" y="5181600"/>
            <a:ext cx="152400" cy="1524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70663" name="Rectangle 8"/>
          <p:cNvSpPr>
            <a:spLocks noChangeArrowheads="1"/>
          </p:cNvSpPr>
          <p:nvPr/>
        </p:nvSpPr>
        <p:spPr bwMode="auto">
          <a:xfrm>
            <a:off x="3976352" y="5181600"/>
            <a:ext cx="152400" cy="1524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70664" name="Rectangle 9"/>
          <p:cNvSpPr>
            <a:spLocks noChangeArrowheads="1"/>
          </p:cNvSpPr>
          <p:nvPr/>
        </p:nvSpPr>
        <p:spPr bwMode="auto">
          <a:xfrm>
            <a:off x="5347952" y="5181600"/>
            <a:ext cx="152400" cy="1524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70665" name="Rectangle 10"/>
          <p:cNvSpPr>
            <a:spLocks noChangeArrowheads="1"/>
          </p:cNvSpPr>
          <p:nvPr/>
        </p:nvSpPr>
        <p:spPr bwMode="auto">
          <a:xfrm>
            <a:off x="5957552" y="5181600"/>
            <a:ext cx="152400" cy="1524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70666" name="Rectangle 11"/>
          <p:cNvSpPr>
            <a:spLocks noChangeArrowheads="1"/>
          </p:cNvSpPr>
          <p:nvPr/>
        </p:nvSpPr>
        <p:spPr bwMode="auto">
          <a:xfrm>
            <a:off x="3900152" y="5181600"/>
            <a:ext cx="152400" cy="1524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70667" name="Rectangle 12"/>
          <p:cNvSpPr>
            <a:spLocks noChangeArrowheads="1"/>
          </p:cNvSpPr>
          <p:nvPr/>
        </p:nvSpPr>
        <p:spPr bwMode="auto">
          <a:xfrm>
            <a:off x="4814552" y="5181600"/>
            <a:ext cx="152400" cy="1524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70668" name="Rectangle 13"/>
          <p:cNvSpPr>
            <a:spLocks noChangeArrowheads="1"/>
          </p:cNvSpPr>
          <p:nvPr/>
        </p:nvSpPr>
        <p:spPr bwMode="auto">
          <a:xfrm>
            <a:off x="6033752" y="5181600"/>
            <a:ext cx="152400" cy="1524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70669" name="Rectangle 14"/>
          <p:cNvSpPr>
            <a:spLocks noChangeArrowheads="1"/>
          </p:cNvSpPr>
          <p:nvPr/>
        </p:nvSpPr>
        <p:spPr bwMode="auto">
          <a:xfrm>
            <a:off x="6719552" y="5181600"/>
            <a:ext cx="152400" cy="1524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70670" name="Rectangle 15"/>
          <p:cNvSpPr>
            <a:spLocks noChangeArrowheads="1"/>
          </p:cNvSpPr>
          <p:nvPr/>
        </p:nvSpPr>
        <p:spPr bwMode="auto">
          <a:xfrm>
            <a:off x="7252952" y="5181600"/>
            <a:ext cx="152400" cy="1524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70671" name="Text Box 16"/>
          <p:cNvSpPr txBox="1">
            <a:spLocks noChangeArrowheads="1"/>
          </p:cNvSpPr>
          <p:nvPr/>
        </p:nvSpPr>
        <p:spPr bwMode="auto">
          <a:xfrm>
            <a:off x="3487402" y="5373688"/>
            <a:ext cx="833438" cy="639762"/>
          </a:xfrm>
          <a:prstGeom prst="rect">
            <a:avLst/>
          </a:prstGeom>
          <a:noFill/>
          <a:ln w="9525">
            <a:noFill/>
            <a:miter lim="800000"/>
            <a:headEnd/>
            <a:tailEnd/>
          </a:ln>
        </p:spPr>
        <p:txBody>
          <a:bodyPr wrap="none">
            <a:spAutoFit/>
          </a:bodyPr>
          <a:lstStyle/>
          <a:p>
            <a:pPr algn="ctr"/>
            <a:r>
              <a:rPr lang="en-US" b="1">
                <a:solidFill>
                  <a:schemeClr val="tx1"/>
                </a:solidFill>
                <a:latin typeface="Arial" charset="0"/>
                <a:ea typeface="宋体"/>
                <a:cs typeface="宋体"/>
              </a:rPr>
              <a:t>1986</a:t>
            </a:r>
          </a:p>
          <a:p>
            <a:pPr algn="ctr"/>
            <a:r>
              <a:rPr lang="en-US" b="1">
                <a:solidFill>
                  <a:schemeClr val="tx1"/>
                </a:solidFill>
                <a:latin typeface="Arial" charset="0"/>
                <a:ea typeface="宋体"/>
                <a:cs typeface="宋体"/>
              </a:rPr>
              <a:t>BDDs</a:t>
            </a:r>
          </a:p>
          <a:p>
            <a:pPr algn="ctr"/>
            <a:r>
              <a:rPr lang="en-US" b="1">
                <a:solidFill>
                  <a:schemeClr val="tx1"/>
                </a:solidFill>
                <a:latin typeface="Arial" charset="0"/>
                <a:ea typeface="宋体"/>
                <a:cs typeface="宋体"/>
                <a:sym typeface="Symbol" pitchFamily="18" charset="2"/>
              </a:rPr>
              <a:t></a:t>
            </a:r>
            <a:r>
              <a:rPr lang="en-US" b="1">
                <a:solidFill>
                  <a:schemeClr val="tx1"/>
                </a:solidFill>
                <a:latin typeface="Arial" charset="0"/>
                <a:ea typeface="宋体"/>
                <a:cs typeface="宋体"/>
              </a:rPr>
              <a:t> 100 var</a:t>
            </a:r>
          </a:p>
        </p:txBody>
      </p:sp>
      <p:sp>
        <p:nvSpPr>
          <p:cNvPr id="70672" name="Text Box 17"/>
          <p:cNvSpPr txBox="1">
            <a:spLocks noChangeArrowheads="1"/>
          </p:cNvSpPr>
          <p:nvPr/>
        </p:nvSpPr>
        <p:spPr bwMode="auto">
          <a:xfrm>
            <a:off x="4425615" y="5410200"/>
            <a:ext cx="833437" cy="639763"/>
          </a:xfrm>
          <a:prstGeom prst="rect">
            <a:avLst/>
          </a:prstGeom>
          <a:noFill/>
          <a:ln w="9525">
            <a:noFill/>
            <a:miter lim="800000"/>
            <a:headEnd/>
            <a:tailEnd/>
          </a:ln>
        </p:spPr>
        <p:txBody>
          <a:bodyPr wrap="none">
            <a:spAutoFit/>
          </a:bodyPr>
          <a:lstStyle/>
          <a:p>
            <a:pPr algn="ctr"/>
            <a:r>
              <a:rPr lang="en-US" b="1">
                <a:solidFill>
                  <a:schemeClr val="tx1"/>
                </a:solidFill>
                <a:latin typeface="Arial" charset="0"/>
                <a:ea typeface="宋体"/>
                <a:cs typeface="宋体"/>
              </a:rPr>
              <a:t>1992</a:t>
            </a:r>
          </a:p>
          <a:p>
            <a:pPr algn="ctr"/>
            <a:r>
              <a:rPr lang="en-US" b="1">
                <a:solidFill>
                  <a:schemeClr val="tx1"/>
                </a:solidFill>
                <a:latin typeface="Arial" charset="0"/>
                <a:ea typeface="宋体"/>
                <a:cs typeface="宋体"/>
              </a:rPr>
              <a:t>GSAT</a:t>
            </a:r>
          </a:p>
          <a:p>
            <a:pPr algn="ctr"/>
            <a:r>
              <a:rPr lang="en-US" b="1">
                <a:solidFill>
                  <a:schemeClr val="tx1"/>
                </a:solidFill>
                <a:latin typeface="Arial" charset="0"/>
                <a:ea typeface="宋体"/>
                <a:cs typeface="宋体"/>
                <a:sym typeface="Symbol" pitchFamily="18" charset="2"/>
              </a:rPr>
              <a:t></a:t>
            </a:r>
            <a:r>
              <a:rPr lang="en-US" b="1">
                <a:solidFill>
                  <a:schemeClr val="tx1"/>
                </a:solidFill>
                <a:latin typeface="Arial" charset="0"/>
                <a:ea typeface="宋体"/>
                <a:cs typeface="宋体"/>
              </a:rPr>
              <a:t> 300 var</a:t>
            </a:r>
          </a:p>
        </p:txBody>
      </p:sp>
      <p:sp>
        <p:nvSpPr>
          <p:cNvPr id="70673" name="Text Box 18"/>
          <p:cNvSpPr txBox="1">
            <a:spLocks noChangeArrowheads="1"/>
          </p:cNvSpPr>
          <p:nvPr/>
        </p:nvSpPr>
        <p:spPr bwMode="auto">
          <a:xfrm>
            <a:off x="5568615" y="5334000"/>
            <a:ext cx="917575" cy="822325"/>
          </a:xfrm>
          <a:prstGeom prst="rect">
            <a:avLst/>
          </a:prstGeom>
          <a:noFill/>
          <a:ln w="9525">
            <a:noFill/>
            <a:miter lim="800000"/>
            <a:headEnd/>
            <a:tailEnd/>
          </a:ln>
        </p:spPr>
        <p:txBody>
          <a:bodyPr wrap="none">
            <a:spAutoFit/>
          </a:bodyPr>
          <a:lstStyle/>
          <a:p>
            <a:pPr algn="ctr"/>
            <a:r>
              <a:rPr lang="en-US" b="1">
                <a:solidFill>
                  <a:schemeClr val="tx1"/>
                </a:solidFill>
                <a:latin typeface="Arial" charset="0"/>
                <a:ea typeface="宋体"/>
                <a:cs typeface="宋体"/>
              </a:rPr>
              <a:t>1996</a:t>
            </a:r>
          </a:p>
          <a:p>
            <a:pPr algn="ctr"/>
            <a:r>
              <a:rPr lang="en-US" b="1">
                <a:solidFill>
                  <a:schemeClr val="tx1"/>
                </a:solidFill>
                <a:latin typeface="Arial" charset="0"/>
                <a:ea typeface="宋体"/>
                <a:cs typeface="宋体"/>
              </a:rPr>
              <a:t>St</a:t>
            </a:r>
            <a:r>
              <a:rPr lang="en-US" b="1">
                <a:solidFill>
                  <a:schemeClr val="tx1"/>
                </a:solidFill>
                <a:latin typeface="Arial" charset="0"/>
                <a:ea typeface="宋体"/>
                <a:cs typeface="Arial" charset="0"/>
              </a:rPr>
              <a:t>å</a:t>
            </a:r>
            <a:r>
              <a:rPr lang="en-US" b="1">
                <a:solidFill>
                  <a:schemeClr val="tx1"/>
                </a:solidFill>
                <a:latin typeface="Arial" charset="0"/>
                <a:ea typeface="宋体"/>
                <a:cs typeface="宋体"/>
              </a:rPr>
              <a:t>lmarck</a:t>
            </a:r>
          </a:p>
          <a:p>
            <a:pPr algn="ctr"/>
            <a:r>
              <a:rPr lang="en-US" b="1">
                <a:solidFill>
                  <a:schemeClr val="tx1"/>
                </a:solidFill>
                <a:latin typeface="Arial" charset="0"/>
                <a:ea typeface="宋体"/>
                <a:cs typeface="宋体"/>
                <a:sym typeface="Symbol" pitchFamily="18" charset="2"/>
              </a:rPr>
              <a:t></a:t>
            </a:r>
            <a:r>
              <a:rPr lang="en-US" b="1">
                <a:solidFill>
                  <a:schemeClr val="tx1"/>
                </a:solidFill>
                <a:latin typeface="Arial" charset="0"/>
                <a:ea typeface="宋体"/>
                <a:cs typeface="宋体"/>
              </a:rPr>
              <a:t> 1000 var</a:t>
            </a:r>
            <a:endParaRPr lang="en-US" sz="800" b="1">
              <a:solidFill>
                <a:schemeClr val="tx1"/>
              </a:solidFill>
              <a:latin typeface="Arial" charset="0"/>
              <a:ea typeface="宋体"/>
              <a:cs typeface="宋体"/>
            </a:endParaRPr>
          </a:p>
          <a:p>
            <a:pPr algn="ctr"/>
            <a:endParaRPr lang="en-US" b="1">
              <a:solidFill>
                <a:schemeClr val="tx1"/>
              </a:solidFill>
              <a:latin typeface="Arial" charset="0"/>
              <a:ea typeface="宋体"/>
              <a:cs typeface="宋体"/>
            </a:endParaRPr>
          </a:p>
        </p:txBody>
      </p:sp>
      <p:sp>
        <p:nvSpPr>
          <p:cNvPr id="70674" name="Text Box 19"/>
          <p:cNvSpPr txBox="1">
            <a:spLocks noChangeArrowheads="1"/>
          </p:cNvSpPr>
          <p:nvPr/>
        </p:nvSpPr>
        <p:spPr bwMode="auto">
          <a:xfrm>
            <a:off x="5801977" y="4495800"/>
            <a:ext cx="725488" cy="639763"/>
          </a:xfrm>
          <a:prstGeom prst="rect">
            <a:avLst/>
          </a:prstGeom>
          <a:noFill/>
          <a:ln w="9525">
            <a:noFill/>
            <a:miter lim="800000"/>
            <a:headEnd/>
            <a:tailEnd/>
          </a:ln>
        </p:spPr>
        <p:txBody>
          <a:bodyPr wrap="none">
            <a:spAutoFit/>
          </a:bodyPr>
          <a:lstStyle/>
          <a:p>
            <a:pPr algn="ctr"/>
            <a:r>
              <a:rPr lang="en-US" b="1">
                <a:solidFill>
                  <a:schemeClr val="tx1"/>
                </a:solidFill>
                <a:latin typeface="Arial" charset="0"/>
                <a:ea typeface="宋体"/>
                <a:cs typeface="宋体"/>
              </a:rPr>
              <a:t>1996</a:t>
            </a:r>
          </a:p>
          <a:p>
            <a:pPr algn="ctr"/>
            <a:r>
              <a:rPr lang="en-US" b="1">
                <a:solidFill>
                  <a:schemeClr val="tx1"/>
                </a:solidFill>
                <a:latin typeface="Arial" charset="0"/>
                <a:ea typeface="宋体"/>
                <a:cs typeface="宋体"/>
              </a:rPr>
              <a:t>GRASP</a:t>
            </a:r>
          </a:p>
          <a:p>
            <a:pPr algn="ctr"/>
            <a:r>
              <a:rPr lang="en-US" b="1">
                <a:solidFill>
                  <a:schemeClr val="tx1"/>
                </a:solidFill>
                <a:latin typeface="Arial" charset="0"/>
                <a:ea typeface="宋体"/>
                <a:cs typeface="宋体"/>
                <a:sym typeface="Symbol" pitchFamily="18" charset="2"/>
              </a:rPr>
              <a:t></a:t>
            </a:r>
            <a:r>
              <a:rPr lang="en-US" b="1">
                <a:solidFill>
                  <a:schemeClr val="tx1"/>
                </a:solidFill>
                <a:latin typeface="Arial" charset="0"/>
                <a:ea typeface="宋体"/>
                <a:cs typeface="宋体"/>
              </a:rPr>
              <a:t>1k var</a:t>
            </a:r>
          </a:p>
        </p:txBody>
      </p:sp>
      <p:sp>
        <p:nvSpPr>
          <p:cNvPr id="70675" name="Text Box 20"/>
          <p:cNvSpPr txBox="1">
            <a:spLocks noChangeArrowheads="1"/>
          </p:cNvSpPr>
          <p:nvPr/>
        </p:nvSpPr>
        <p:spPr bwMode="auto">
          <a:xfrm>
            <a:off x="1150602" y="4465638"/>
            <a:ext cx="706438" cy="639762"/>
          </a:xfrm>
          <a:prstGeom prst="rect">
            <a:avLst/>
          </a:prstGeom>
          <a:noFill/>
          <a:ln w="9525">
            <a:noFill/>
            <a:miter lim="800000"/>
            <a:headEnd/>
            <a:tailEnd/>
          </a:ln>
        </p:spPr>
        <p:txBody>
          <a:bodyPr wrap="none">
            <a:spAutoFit/>
          </a:bodyPr>
          <a:lstStyle/>
          <a:p>
            <a:pPr algn="ctr"/>
            <a:r>
              <a:rPr lang="en-US" b="1">
                <a:solidFill>
                  <a:schemeClr val="tx1"/>
                </a:solidFill>
                <a:latin typeface="Arial" charset="0"/>
                <a:ea typeface="宋体"/>
                <a:cs typeface="宋体"/>
              </a:rPr>
              <a:t>1960</a:t>
            </a:r>
          </a:p>
          <a:p>
            <a:pPr algn="ctr"/>
            <a:r>
              <a:rPr lang="en-US" b="1">
                <a:solidFill>
                  <a:schemeClr val="tx1"/>
                </a:solidFill>
                <a:latin typeface="Arial" charset="0"/>
                <a:ea typeface="宋体"/>
                <a:cs typeface="宋体"/>
              </a:rPr>
              <a:t>DP</a:t>
            </a:r>
          </a:p>
          <a:p>
            <a:pPr algn="ctr"/>
            <a:r>
              <a:rPr lang="en-US" b="1">
                <a:solidFill>
                  <a:schemeClr val="tx1"/>
                </a:solidFill>
                <a:latin typeface="Arial" charset="0"/>
                <a:ea typeface="宋体"/>
                <a:cs typeface="宋体"/>
                <a:sym typeface="Symbol" pitchFamily="18" charset="2"/>
              </a:rPr>
              <a:t></a:t>
            </a:r>
            <a:r>
              <a:rPr lang="en-US" b="1">
                <a:solidFill>
                  <a:schemeClr val="tx1"/>
                </a:solidFill>
                <a:latin typeface="Arial" charset="0"/>
                <a:ea typeface="宋体"/>
                <a:cs typeface="宋体"/>
              </a:rPr>
              <a:t>10 var</a:t>
            </a:r>
          </a:p>
        </p:txBody>
      </p:sp>
      <p:sp>
        <p:nvSpPr>
          <p:cNvPr id="70676" name="Text Box 21"/>
          <p:cNvSpPr txBox="1">
            <a:spLocks noChangeArrowheads="1"/>
          </p:cNvSpPr>
          <p:nvPr/>
        </p:nvSpPr>
        <p:spPr bwMode="auto">
          <a:xfrm>
            <a:off x="3366752" y="4541838"/>
            <a:ext cx="1441450" cy="639762"/>
          </a:xfrm>
          <a:prstGeom prst="rect">
            <a:avLst/>
          </a:prstGeom>
          <a:noFill/>
          <a:ln w="9525">
            <a:noFill/>
            <a:miter lim="800000"/>
            <a:headEnd/>
            <a:tailEnd/>
          </a:ln>
        </p:spPr>
        <p:txBody>
          <a:bodyPr>
            <a:spAutoFit/>
          </a:bodyPr>
          <a:lstStyle/>
          <a:p>
            <a:pPr algn="ctr"/>
            <a:r>
              <a:rPr lang="en-US" b="1" dirty="0">
                <a:solidFill>
                  <a:schemeClr val="tx1"/>
                </a:solidFill>
                <a:latin typeface="Arial" charset="0"/>
                <a:ea typeface="宋体"/>
                <a:cs typeface="宋体"/>
              </a:rPr>
              <a:t>1988</a:t>
            </a:r>
          </a:p>
          <a:p>
            <a:pPr algn="ctr"/>
            <a:r>
              <a:rPr lang="en-US" b="1" dirty="0">
                <a:solidFill>
                  <a:schemeClr val="tx1"/>
                </a:solidFill>
                <a:latin typeface="Arial" charset="0"/>
                <a:ea typeface="宋体"/>
                <a:cs typeface="宋体"/>
              </a:rPr>
              <a:t>SOCRATES</a:t>
            </a:r>
          </a:p>
          <a:p>
            <a:pPr algn="ctr"/>
            <a:r>
              <a:rPr lang="en-US" b="1" dirty="0">
                <a:solidFill>
                  <a:schemeClr val="tx1"/>
                </a:solidFill>
                <a:latin typeface="Arial" charset="0"/>
                <a:ea typeface="宋体"/>
                <a:cs typeface="宋体"/>
                <a:sym typeface="Symbol" pitchFamily="18" charset="2"/>
              </a:rPr>
              <a:t></a:t>
            </a:r>
            <a:r>
              <a:rPr lang="en-US" b="1" dirty="0">
                <a:solidFill>
                  <a:schemeClr val="tx1"/>
                </a:solidFill>
                <a:latin typeface="Arial" charset="0"/>
                <a:ea typeface="宋体"/>
                <a:cs typeface="宋体"/>
              </a:rPr>
              <a:t> 300 </a:t>
            </a:r>
            <a:r>
              <a:rPr lang="en-US" b="1" dirty="0" err="1">
                <a:solidFill>
                  <a:schemeClr val="tx1"/>
                </a:solidFill>
                <a:latin typeface="Arial" charset="0"/>
                <a:ea typeface="宋体"/>
                <a:cs typeface="宋体"/>
              </a:rPr>
              <a:t>var</a:t>
            </a:r>
            <a:endParaRPr lang="en-US" b="1" dirty="0">
              <a:solidFill>
                <a:schemeClr val="tx1"/>
              </a:solidFill>
              <a:latin typeface="Arial" charset="0"/>
              <a:ea typeface="宋体"/>
              <a:cs typeface="宋体"/>
            </a:endParaRPr>
          </a:p>
        </p:txBody>
      </p:sp>
      <p:sp>
        <p:nvSpPr>
          <p:cNvPr id="70677" name="Text Box 22"/>
          <p:cNvSpPr txBox="1">
            <a:spLocks noChangeArrowheads="1"/>
          </p:cNvSpPr>
          <p:nvPr/>
        </p:nvSpPr>
        <p:spPr bwMode="auto">
          <a:xfrm>
            <a:off x="4866940" y="4495800"/>
            <a:ext cx="828675" cy="639763"/>
          </a:xfrm>
          <a:prstGeom prst="rect">
            <a:avLst/>
          </a:prstGeom>
          <a:noFill/>
          <a:ln w="9525">
            <a:noFill/>
            <a:miter lim="800000"/>
            <a:headEnd/>
            <a:tailEnd/>
          </a:ln>
        </p:spPr>
        <p:txBody>
          <a:bodyPr wrap="none">
            <a:spAutoFit/>
          </a:bodyPr>
          <a:lstStyle/>
          <a:p>
            <a:pPr algn="ctr"/>
            <a:r>
              <a:rPr lang="en-US" b="1">
                <a:solidFill>
                  <a:schemeClr val="tx1"/>
                </a:solidFill>
                <a:latin typeface="Arial" charset="0"/>
                <a:ea typeface="宋体"/>
                <a:cs typeface="宋体"/>
              </a:rPr>
              <a:t>1994</a:t>
            </a:r>
          </a:p>
          <a:p>
            <a:pPr algn="ctr"/>
            <a:r>
              <a:rPr lang="en-US" b="1">
                <a:solidFill>
                  <a:schemeClr val="tx1"/>
                </a:solidFill>
                <a:latin typeface="Arial" charset="0"/>
                <a:ea typeface="宋体"/>
                <a:cs typeface="宋体"/>
              </a:rPr>
              <a:t>Hannibal</a:t>
            </a:r>
          </a:p>
          <a:p>
            <a:pPr algn="ctr"/>
            <a:r>
              <a:rPr lang="en-US" b="1">
                <a:solidFill>
                  <a:schemeClr val="tx1"/>
                </a:solidFill>
                <a:latin typeface="Arial" charset="0"/>
                <a:ea typeface="宋体"/>
                <a:cs typeface="宋体"/>
                <a:sym typeface="Symbol" pitchFamily="18" charset="2"/>
              </a:rPr>
              <a:t></a:t>
            </a:r>
            <a:r>
              <a:rPr lang="en-US" b="1">
                <a:solidFill>
                  <a:schemeClr val="tx1"/>
                </a:solidFill>
                <a:latin typeface="Arial" charset="0"/>
                <a:ea typeface="宋体"/>
                <a:cs typeface="宋体"/>
              </a:rPr>
              <a:t> 3k var</a:t>
            </a:r>
          </a:p>
        </p:txBody>
      </p:sp>
      <p:sp>
        <p:nvSpPr>
          <p:cNvPr id="70678" name="Text Box 23"/>
          <p:cNvSpPr txBox="1">
            <a:spLocks noChangeArrowheads="1"/>
          </p:cNvSpPr>
          <p:nvPr/>
        </p:nvSpPr>
        <p:spPr bwMode="auto">
          <a:xfrm>
            <a:off x="1657015" y="5486400"/>
            <a:ext cx="749300" cy="639763"/>
          </a:xfrm>
          <a:prstGeom prst="rect">
            <a:avLst/>
          </a:prstGeom>
          <a:noFill/>
          <a:ln w="9525">
            <a:noFill/>
            <a:miter lim="800000"/>
            <a:headEnd/>
            <a:tailEnd/>
          </a:ln>
        </p:spPr>
        <p:txBody>
          <a:bodyPr wrap="none">
            <a:spAutoFit/>
          </a:bodyPr>
          <a:lstStyle/>
          <a:p>
            <a:pPr algn="ctr"/>
            <a:r>
              <a:rPr lang="en-US" b="1">
                <a:solidFill>
                  <a:schemeClr val="tx1"/>
                </a:solidFill>
                <a:latin typeface="Arial" charset="0"/>
                <a:ea typeface="宋体"/>
                <a:cs typeface="宋体"/>
              </a:rPr>
              <a:t>1962</a:t>
            </a:r>
          </a:p>
          <a:p>
            <a:pPr algn="ctr"/>
            <a:r>
              <a:rPr lang="en-US" b="1">
                <a:solidFill>
                  <a:schemeClr val="tx1"/>
                </a:solidFill>
                <a:latin typeface="Arial" charset="0"/>
                <a:ea typeface="宋体"/>
                <a:cs typeface="宋体"/>
              </a:rPr>
              <a:t>DLL</a:t>
            </a:r>
          </a:p>
          <a:p>
            <a:pPr algn="ctr"/>
            <a:r>
              <a:rPr lang="en-US" b="1">
                <a:solidFill>
                  <a:schemeClr val="tx1"/>
                </a:solidFill>
                <a:latin typeface="Arial" charset="0"/>
                <a:ea typeface="宋体"/>
                <a:cs typeface="宋体"/>
                <a:sym typeface="Symbol" pitchFamily="18" charset="2"/>
              </a:rPr>
              <a:t></a:t>
            </a:r>
            <a:r>
              <a:rPr lang="en-US" b="1">
                <a:solidFill>
                  <a:schemeClr val="tx1"/>
                </a:solidFill>
                <a:latin typeface="Arial" charset="0"/>
                <a:ea typeface="宋体"/>
                <a:cs typeface="宋体"/>
              </a:rPr>
              <a:t> 10 var</a:t>
            </a:r>
          </a:p>
        </p:txBody>
      </p:sp>
      <p:sp>
        <p:nvSpPr>
          <p:cNvPr id="70679" name="Text Box 24"/>
          <p:cNvSpPr txBox="1">
            <a:spLocks noChangeArrowheads="1"/>
          </p:cNvSpPr>
          <p:nvPr/>
        </p:nvSpPr>
        <p:spPr bwMode="auto">
          <a:xfrm>
            <a:off x="291765" y="5486400"/>
            <a:ext cx="749300" cy="639763"/>
          </a:xfrm>
          <a:prstGeom prst="rect">
            <a:avLst/>
          </a:prstGeom>
          <a:noFill/>
          <a:ln w="9525">
            <a:noFill/>
            <a:miter lim="800000"/>
            <a:headEnd/>
            <a:tailEnd/>
          </a:ln>
        </p:spPr>
        <p:txBody>
          <a:bodyPr wrap="none">
            <a:spAutoFit/>
          </a:bodyPr>
          <a:lstStyle/>
          <a:p>
            <a:pPr algn="ctr"/>
            <a:r>
              <a:rPr lang="en-US" b="1">
                <a:solidFill>
                  <a:schemeClr val="tx1"/>
                </a:solidFill>
                <a:latin typeface="Arial" charset="0"/>
                <a:ea typeface="宋体"/>
                <a:cs typeface="宋体"/>
              </a:rPr>
              <a:t>1952</a:t>
            </a:r>
          </a:p>
          <a:p>
            <a:pPr algn="ctr"/>
            <a:r>
              <a:rPr lang="en-US" b="1">
                <a:solidFill>
                  <a:schemeClr val="tx1"/>
                </a:solidFill>
                <a:latin typeface="Arial" charset="0"/>
                <a:ea typeface="宋体"/>
                <a:cs typeface="宋体"/>
              </a:rPr>
              <a:t>Quine</a:t>
            </a:r>
          </a:p>
          <a:p>
            <a:pPr algn="ctr"/>
            <a:r>
              <a:rPr lang="en-US" b="1">
                <a:solidFill>
                  <a:schemeClr val="tx1"/>
                </a:solidFill>
                <a:latin typeface="Arial" charset="0"/>
                <a:ea typeface="宋体"/>
                <a:cs typeface="宋体"/>
                <a:sym typeface="Symbol" pitchFamily="18" charset="2"/>
              </a:rPr>
              <a:t></a:t>
            </a:r>
            <a:r>
              <a:rPr lang="en-US" b="1">
                <a:solidFill>
                  <a:schemeClr val="tx1"/>
                </a:solidFill>
                <a:latin typeface="Arial" charset="0"/>
                <a:ea typeface="宋体"/>
                <a:cs typeface="宋体"/>
              </a:rPr>
              <a:t> 10 var</a:t>
            </a:r>
          </a:p>
        </p:txBody>
      </p:sp>
      <p:sp>
        <p:nvSpPr>
          <p:cNvPr id="70680" name="Rectangle 25"/>
          <p:cNvSpPr>
            <a:spLocks noChangeArrowheads="1"/>
          </p:cNvSpPr>
          <p:nvPr/>
        </p:nvSpPr>
        <p:spPr bwMode="auto">
          <a:xfrm>
            <a:off x="6109952" y="5181600"/>
            <a:ext cx="152400" cy="1524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70681" name="Text Box 26"/>
          <p:cNvSpPr txBox="1">
            <a:spLocks noChangeArrowheads="1"/>
          </p:cNvSpPr>
          <p:nvPr/>
        </p:nvSpPr>
        <p:spPr bwMode="auto">
          <a:xfrm>
            <a:off x="5794040" y="5943600"/>
            <a:ext cx="706437" cy="639763"/>
          </a:xfrm>
          <a:prstGeom prst="rect">
            <a:avLst/>
          </a:prstGeom>
          <a:noFill/>
          <a:ln w="9525">
            <a:noFill/>
            <a:miter lim="800000"/>
            <a:headEnd/>
            <a:tailEnd/>
          </a:ln>
        </p:spPr>
        <p:txBody>
          <a:bodyPr wrap="none">
            <a:spAutoFit/>
          </a:bodyPr>
          <a:lstStyle/>
          <a:p>
            <a:pPr algn="ctr"/>
            <a:r>
              <a:rPr lang="en-US" b="1">
                <a:solidFill>
                  <a:schemeClr val="tx1"/>
                </a:solidFill>
                <a:latin typeface="Arial" charset="0"/>
                <a:ea typeface="宋体"/>
                <a:cs typeface="宋体"/>
              </a:rPr>
              <a:t>1996</a:t>
            </a:r>
          </a:p>
          <a:p>
            <a:pPr algn="ctr"/>
            <a:r>
              <a:rPr lang="en-US" b="1">
                <a:solidFill>
                  <a:schemeClr val="tx1"/>
                </a:solidFill>
                <a:latin typeface="Arial" charset="0"/>
                <a:ea typeface="宋体"/>
                <a:cs typeface="宋体"/>
              </a:rPr>
              <a:t>SATO</a:t>
            </a:r>
          </a:p>
          <a:p>
            <a:pPr algn="ctr"/>
            <a:r>
              <a:rPr lang="en-US" b="1">
                <a:solidFill>
                  <a:schemeClr val="tx1"/>
                </a:solidFill>
                <a:latin typeface="Arial" charset="0"/>
                <a:ea typeface="宋体"/>
                <a:cs typeface="宋体"/>
                <a:sym typeface="Symbol" pitchFamily="18" charset="2"/>
              </a:rPr>
              <a:t></a:t>
            </a:r>
            <a:r>
              <a:rPr lang="en-US" b="1">
                <a:solidFill>
                  <a:schemeClr val="tx1"/>
                </a:solidFill>
                <a:latin typeface="Arial" charset="0"/>
                <a:ea typeface="宋体"/>
                <a:cs typeface="宋体"/>
              </a:rPr>
              <a:t>1k var</a:t>
            </a:r>
          </a:p>
        </p:txBody>
      </p:sp>
      <p:sp>
        <p:nvSpPr>
          <p:cNvPr id="70682" name="Text Box 27"/>
          <p:cNvSpPr txBox="1">
            <a:spLocks noChangeArrowheads="1"/>
          </p:cNvSpPr>
          <p:nvPr/>
        </p:nvSpPr>
        <p:spPr bwMode="auto">
          <a:xfrm>
            <a:off x="6859252" y="4495800"/>
            <a:ext cx="792163" cy="639763"/>
          </a:xfrm>
          <a:prstGeom prst="rect">
            <a:avLst/>
          </a:prstGeom>
          <a:noFill/>
          <a:ln w="9525">
            <a:noFill/>
            <a:miter lim="800000"/>
            <a:headEnd/>
            <a:tailEnd/>
          </a:ln>
        </p:spPr>
        <p:txBody>
          <a:bodyPr wrap="none">
            <a:spAutoFit/>
          </a:bodyPr>
          <a:lstStyle/>
          <a:p>
            <a:pPr algn="ctr"/>
            <a:r>
              <a:rPr lang="en-US" b="1">
                <a:solidFill>
                  <a:schemeClr val="tx1"/>
                </a:solidFill>
                <a:latin typeface="Arial" charset="0"/>
                <a:ea typeface="宋体"/>
                <a:cs typeface="宋体"/>
              </a:rPr>
              <a:t>2002</a:t>
            </a:r>
          </a:p>
          <a:p>
            <a:pPr algn="ctr"/>
            <a:r>
              <a:rPr lang="en-US" b="1">
                <a:solidFill>
                  <a:schemeClr val="tx1"/>
                </a:solidFill>
                <a:latin typeface="Arial" charset="0"/>
                <a:ea typeface="宋体"/>
                <a:cs typeface="宋体"/>
              </a:rPr>
              <a:t>Berkmin</a:t>
            </a:r>
          </a:p>
          <a:p>
            <a:pPr algn="ctr"/>
            <a:r>
              <a:rPr lang="en-US" b="1">
                <a:solidFill>
                  <a:schemeClr val="tx1"/>
                </a:solidFill>
                <a:latin typeface="Arial" charset="0"/>
                <a:ea typeface="宋体"/>
                <a:cs typeface="宋体"/>
                <a:sym typeface="Symbol" pitchFamily="18" charset="2"/>
              </a:rPr>
              <a:t>10</a:t>
            </a:r>
            <a:r>
              <a:rPr lang="en-US" b="1">
                <a:solidFill>
                  <a:schemeClr val="tx1"/>
                </a:solidFill>
                <a:latin typeface="Arial" charset="0"/>
                <a:ea typeface="宋体"/>
                <a:cs typeface="宋体"/>
              </a:rPr>
              <a:t>k var</a:t>
            </a:r>
          </a:p>
        </p:txBody>
      </p:sp>
      <p:sp>
        <p:nvSpPr>
          <p:cNvPr id="70683" name="Rectangle 11"/>
          <p:cNvSpPr>
            <a:spLocks noChangeArrowheads="1"/>
          </p:cNvSpPr>
          <p:nvPr/>
        </p:nvSpPr>
        <p:spPr bwMode="auto">
          <a:xfrm>
            <a:off x="335768" y="-99777"/>
            <a:ext cx="8763000" cy="5791200"/>
          </a:xfrm>
          <a:prstGeom prst="rect">
            <a:avLst/>
          </a:prstGeom>
          <a:noFill/>
          <a:ln w="9525">
            <a:noFill/>
            <a:miter lim="800000"/>
            <a:headEnd/>
            <a:tailEnd/>
          </a:ln>
        </p:spPr>
        <p:txBody>
          <a:bodyPr anchor="ctr"/>
          <a:lstStyle/>
          <a:p>
            <a:pPr marL="342900" indent="-342900" eaLnBrk="0" hangingPunct="0">
              <a:buFont typeface="Wingdings" pitchFamily="2" charset="2"/>
              <a:buChar char="q"/>
            </a:pPr>
            <a:r>
              <a:rPr lang="en-US" sz="2000" b="0" dirty="0" smtClean="0">
                <a:solidFill>
                  <a:srgbClr val="336600"/>
                </a:solidFill>
              </a:rPr>
              <a:t>Fundamental </a:t>
            </a:r>
            <a:r>
              <a:rPr lang="en-US" sz="2000" b="0" dirty="0" err="1" smtClean="0">
                <a:solidFill>
                  <a:srgbClr val="336600"/>
                </a:solidFill>
              </a:rPr>
              <a:t>Thm</a:t>
            </a:r>
            <a:r>
              <a:rPr lang="en-US" sz="2000" b="0" dirty="0" smtClean="0">
                <a:solidFill>
                  <a:srgbClr val="336600"/>
                </a:solidFill>
              </a:rPr>
              <a:t> of CS: SAT is NP-complete (Cook, 1971)</a:t>
            </a:r>
          </a:p>
          <a:p>
            <a:pPr marL="800100" lvl="1" indent="-342900" eaLnBrk="0" hangingPunct="0">
              <a:buBlip>
                <a:blip r:embed="rId2"/>
              </a:buBlip>
            </a:pPr>
            <a:r>
              <a:rPr lang="en-US" sz="2000" b="0" dirty="0">
                <a:solidFill>
                  <a:srgbClr val="002060"/>
                </a:solidFill>
              </a:rPr>
              <a:t>	</a:t>
            </a:r>
            <a:r>
              <a:rPr lang="en-US" sz="2000" b="0" dirty="0" smtClean="0">
                <a:solidFill>
                  <a:srgbClr val="002060"/>
                </a:solidFill>
              </a:rPr>
              <a:t>Canonical computationally intractable problem</a:t>
            </a:r>
          </a:p>
          <a:p>
            <a:pPr marL="800100" lvl="1" indent="-342900" eaLnBrk="0" hangingPunct="0">
              <a:buBlip>
                <a:blip r:embed="rId2"/>
              </a:buBlip>
            </a:pPr>
            <a:r>
              <a:rPr lang="en-US" sz="2000" b="0" dirty="0">
                <a:solidFill>
                  <a:srgbClr val="002060"/>
                </a:solidFill>
              </a:rPr>
              <a:t>	</a:t>
            </a:r>
            <a:r>
              <a:rPr lang="en-US" sz="2000" b="0" dirty="0" smtClean="0">
                <a:solidFill>
                  <a:srgbClr val="002060"/>
                </a:solidFill>
              </a:rPr>
              <a:t>Driver for theoretical understanding of complexity</a:t>
            </a:r>
          </a:p>
          <a:p>
            <a:pPr eaLnBrk="0" hangingPunct="0"/>
            <a:endParaRPr lang="en-US" sz="2000" b="0" dirty="0" smtClean="0">
              <a:solidFill>
                <a:srgbClr val="000099"/>
              </a:solidFill>
            </a:endParaRPr>
          </a:p>
          <a:p>
            <a:pPr marL="342900" indent="-342900" eaLnBrk="0" hangingPunct="0">
              <a:buFont typeface="Wingdings" pitchFamily="2" charset="2"/>
              <a:buChar char="q"/>
            </a:pPr>
            <a:r>
              <a:rPr lang="en-US" sz="2000" b="0" dirty="0" smtClean="0">
                <a:solidFill>
                  <a:srgbClr val="336600"/>
                </a:solidFill>
              </a:rPr>
              <a:t>Enormous </a:t>
            </a:r>
            <a:r>
              <a:rPr lang="en-US" sz="2000" b="0" dirty="0">
                <a:solidFill>
                  <a:srgbClr val="336600"/>
                </a:solidFill>
              </a:rPr>
              <a:t>progress in scale of problems that can be </a:t>
            </a:r>
            <a:r>
              <a:rPr lang="en-US" sz="2000" b="0" dirty="0" smtClean="0">
                <a:solidFill>
                  <a:srgbClr val="336600"/>
                </a:solidFill>
              </a:rPr>
              <a:t>solved</a:t>
            </a:r>
            <a:endParaRPr lang="en-US" sz="2000" b="0" dirty="0">
              <a:solidFill>
                <a:srgbClr val="336600"/>
              </a:solidFill>
            </a:endParaRPr>
          </a:p>
          <a:p>
            <a:pPr marL="800100" lvl="1" indent="-342900" eaLnBrk="0" hangingPunct="0">
              <a:buBlip>
                <a:blip r:embed="rId2"/>
              </a:buBlip>
            </a:pPr>
            <a:r>
              <a:rPr lang="en-US" sz="2000" b="0" dirty="0">
                <a:solidFill>
                  <a:srgbClr val="002060"/>
                </a:solidFill>
              </a:rPr>
              <a:t>	Inference: Discover new constraints dynamically  </a:t>
            </a:r>
          </a:p>
          <a:p>
            <a:pPr marL="800100" lvl="1" indent="-342900" eaLnBrk="0" hangingPunct="0">
              <a:buBlip>
                <a:blip r:embed="rId2"/>
              </a:buBlip>
            </a:pPr>
            <a:r>
              <a:rPr lang="en-US" sz="2000" b="0" dirty="0">
                <a:solidFill>
                  <a:srgbClr val="002060"/>
                </a:solidFill>
              </a:rPr>
              <a:t>	</a:t>
            </a:r>
            <a:r>
              <a:rPr lang="en-US" sz="2000" b="0" dirty="0" smtClean="0">
                <a:solidFill>
                  <a:srgbClr val="002060"/>
                </a:solidFill>
              </a:rPr>
              <a:t>Exhaustive search with pruning </a:t>
            </a:r>
            <a:endParaRPr lang="en-US" sz="2000" b="0" dirty="0">
              <a:solidFill>
                <a:srgbClr val="002060"/>
              </a:solidFill>
            </a:endParaRPr>
          </a:p>
          <a:p>
            <a:pPr marL="800100" lvl="1" indent="-342900" eaLnBrk="0" hangingPunct="0">
              <a:buBlip>
                <a:blip r:embed="rId2"/>
              </a:buBlip>
            </a:pPr>
            <a:r>
              <a:rPr lang="en-US" sz="2000" b="0" dirty="0">
                <a:solidFill>
                  <a:srgbClr val="002060"/>
                </a:solidFill>
              </a:rPr>
              <a:t>	Algorithm engineering: Exploit architecture </a:t>
            </a:r>
            <a:r>
              <a:rPr lang="en-US" sz="2000" b="0" dirty="0" smtClean="0">
                <a:solidFill>
                  <a:srgbClr val="002060"/>
                </a:solidFill>
              </a:rPr>
              <a:t> </a:t>
            </a:r>
            <a:r>
              <a:rPr lang="en-US" sz="2000" b="0" dirty="0">
                <a:solidFill>
                  <a:srgbClr val="002060"/>
                </a:solidFill>
              </a:rPr>
              <a:t>for </a:t>
            </a:r>
            <a:r>
              <a:rPr lang="en-US" sz="2000" b="0" dirty="0" smtClean="0">
                <a:solidFill>
                  <a:srgbClr val="002060"/>
                </a:solidFill>
              </a:rPr>
              <a:t>speed-up</a:t>
            </a:r>
          </a:p>
          <a:p>
            <a:pPr eaLnBrk="0" hangingPunct="0"/>
            <a:endParaRPr lang="en-US" sz="2000" b="0" dirty="0">
              <a:solidFill>
                <a:schemeClr val="tx1"/>
              </a:solidFill>
            </a:endParaRPr>
          </a:p>
          <a:p>
            <a:pPr marL="342900" indent="-342900" eaLnBrk="0" hangingPunct="0">
              <a:buFont typeface="Wingdings" pitchFamily="2" charset="2"/>
              <a:buChar char="q"/>
            </a:pPr>
            <a:r>
              <a:rPr lang="en-US" sz="2000" b="0" dirty="0" smtClean="0">
                <a:solidFill>
                  <a:srgbClr val="336600"/>
                </a:solidFill>
              </a:rPr>
              <a:t>SAT </a:t>
            </a:r>
            <a:r>
              <a:rPr lang="en-US" sz="2000" b="0" dirty="0">
                <a:solidFill>
                  <a:srgbClr val="336600"/>
                </a:solidFill>
              </a:rPr>
              <a:t>solvers as the canonical computational hammer!</a:t>
            </a:r>
          </a:p>
        </p:txBody>
      </p:sp>
      <p:sp>
        <p:nvSpPr>
          <p:cNvPr id="70684" name="Text Box 30"/>
          <p:cNvSpPr txBox="1">
            <a:spLocks noChangeArrowheads="1"/>
          </p:cNvSpPr>
          <p:nvPr/>
        </p:nvSpPr>
        <p:spPr bwMode="auto">
          <a:xfrm>
            <a:off x="7784765" y="5410200"/>
            <a:ext cx="795337" cy="639763"/>
          </a:xfrm>
          <a:prstGeom prst="rect">
            <a:avLst/>
          </a:prstGeom>
          <a:noFill/>
          <a:ln w="9525">
            <a:noFill/>
            <a:miter lim="800000"/>
            <a:headEnd/>
            <a:tailEnd/>
          </a:ln>
        </p:spPr>
        <p:txBody>
          <a:bodyPr wrap="none">
            <a:spAutoFit/>
          </a:bodyPr>
          <a:lstStyle/>
          <a:p>
            <a:pPr algn="ctr"/>
            <a:r>
              <a:rPr lang="en-US" b="1">
                <a:solidFill>
                  <a:schemeClr val="tx1"/>
                </a:solidFill>
                <a:latin typeface="Arial" charset="0"/>
                <a:ea typeface="宋体"/>
                <a:cs typeface="宋体"/>
              </a:rPr>
              <a:t>2005</a:t>
            </a:r>
          </a:p>
          <a:p>
            <a:pPr algn="ctr"/>
            <a:r>
              <a:rPr lang="en-US" b="1">
                <a:solidFill>
                  <a:schemeClr val="tx1"/>
                </a:solidFill>
                <a:latin typeface="Arial" charset="0"/>
                <a:ea typeface="宋体"/>
                <a:cs typeface="宋体"/>
              </a:rPr>
              <a:t>MiniSAT</a:t>
            </a:r>
          </a:p>
          <a:p>
            <a:pPr algn="ctr"/>
            <a:r>
              <a:rPr lang="en-US" b="1">
                <a:solidFill>
                  <a:schemeClr val="tx1"/>
                </a:solidFill>
                <a:latin typeface="Arial" charset="0"/>
                <a:ea typeface="宋体"/>
                <a:cs typeface="宋体"/>
                <a:sym typeface="Symbol" pitchFamily="18" charset="2"/>
              </a:rPr>
              <a:t>20</a:t>
            </a:r>
            <a:r>
              <a:rPr lang="en-US" b="1">
                <a:solidFill>
                  <a:schemeClr val="tx1"/>
                </a:solidFill>
                <a:latin typeface="Arial" charset="0"/>
                <a:ea typeface="宋体"/>
                <a:cs typeface="宋体"/>
              </a:rPr>
              <a:t>k var</a:t>
            </a:r>
          </a:p>
        </p:txBody>
      </p:sp>
      <p:sp>
        <p:nvSpPr>
          <p:cNvPr id="70685" name="Rectangle 31"/>
          <p:cNvSpPr>
            <a:spLocks noChangeArrowheads="1"/>
          </p:cNvSpPr>
          <p:nvPr/>
        </p:nvSpPr>
        <p:spPr bwMode="auto">
          <a:xfrm>
            <a:off x="7949865" y="5181600"/>
            <a:ext cx="152400" cy="1524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31" name="Slide Number Placeholder 17"/>
          <p:cNvSpPr>
            <a:spLocks noGrp="1"/>
          </p:cNvSpPr>
          <p:nvPr>
            <p:ph type="sldNum" sz="quarter" idx="12"/>
          </p:nvPr>
        </p:nvSpPr>
        <p:spPr>
          <a:xfrm>
            <a:off x="7239000" y="6400800"/>
            <a:ext cx="1905000" cy="457200"/>
          </a:xfrm>
        </p:spPr>
        <p:txBody>
          <a:bodyPr/>
          <a:lstStyle/>
          <a:p>
            <a:pPr>
              <a:defRPr/>
            </a:pPr>
            <a:fld id="{0529A9EF-C723-4E6D-B148-3F65053D62C2}" type="slidenum">
              <a:rPr lang="en-US" b="1" smtClean="0"/>
              <a:pPr>
                <a:defRPr/>
              </a:pPr>
              <a:t>8</a:t>
            </a:fld>
            <a:endParaRPr lang="en-US" b="1" dirty="0"/>
          </a:p>
        </p:txBody>
      </p:sp>
    </p:spTree>
    <p:extLst>
      <p:ext uri="{BB962C8B-B14F-4D97-AF65-F5344CB8AC3E}">
        <p14:creationId xmlns:p14="http://schemas.microsoft.com/office/powerpoint/2010/main" xmlns="" val="33295801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068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7068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7068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0683">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70683">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70683">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70683">
                                            <p:txEl>
                                              <p:pRg st="7" end="7"/>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70683">
                                            <p:txEl>
                                              <p:pRg st="9" end="9"/>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70658"/>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70659"/>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70660"/>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70661"/>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70662"/>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70663"/>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70664"/>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70665"/>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70666"/>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70667"/>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70668"/>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70669"/>
                                        </p:tgtEl>
                                        <p:attrNameLst>
                                          <p:attrName>style.visibility</p:attrName>
                                        </p:attrNameLst>
                                      </p:cBhvr>
                                      <p:to>
                                        <p:strVal val="visible"/>
                                      </p:to>
                                    </p:set>
                                  </p:childTnLst>
                                </p:cTn>
                              </p:par>
                              <p:par>
                                <p:cTn id="51" presetID="1" presetClass="entr" presetSubtype="0" fill="hold" grpId="0" nodeType="withEffect">
                                  <p:stCondLst>
                                    <p:cond delay="0"/>
                                  </p:stCondLst>
                                  <p:childTnLst>
                                    <p:set>
                                      <p:cBhvr>
                                        <p:cTn id="52" dur="1" fill="hold">
                                          <p:stCondLst>
                                            <p:cond delay="0"/>
                                          </p:stCondLst>
                                        </p:cTn>
                                        <p:tgtEl>
                                          <p:spTgt spid="70670"/>
                                        </p:tgtEl>
                                        <p:attrNameLst>
                                          <p:attrName>style.visibility</p:attrName>
                                        </p:attrNameLst>
                                      </p:cBhvr>
                                      <p:to>
                                        <p:strVal val="visible"/>
                                      </p:to>
                                    </p:set>
                                  </p:childTnLst>
                                </p:cTn>
                              </p:par>
                              <p:par>
                                <p:cTn id="53" presetID="1" presetClass="entr" presetSubtype="0" fill="hold" grpId="0" nodeType="withEffect">
                                  <p:stCondLst>
                                    <p:cond delay="0"/>
                                  </p:stCondLst>
                                  <p:childTnLst>
                                    <p:set>
                                      <p:cBhvr>
                                        <p:cTn id="54" dur="1" fill="hold">
                                          <p:stCondLst>
                                            <p:cond delay="0"/>
                                          </p:stCondLst>
                                        </p:cTn>
                                        <p:tgtEl>
                                          <p:spTgt spid="70671"/>
                                        </p:tgtEl>
                                        <p:attrNameLst>
                                          <p:attrName>style.visibility</p:attrName>
                                        </p:attrNameLst>
                                      </p:cBhvr>
                                      <p:to>
                                        <p:strVal val="visible"/>
                                      </p:to>
                                    </p:set>
                                  </p:childTnLst>
                                </p:cTn>
                              </p:par>
                              <p:par>
                                <p:cTn id="55" presetID="1" presetClass="entr" presetSubtype="0" fill="hold" grpId="0" nodeType="withEffect">
                                  <p:stCondLst>
                                    <p:cond delay="0"/>
                                  </p:stCondLst>
                                  <p:childTnLst>
                                    <p:set>
                                      <p:cBhvr>
                                        <p:cTn id="56" dur="1" fill="hold">
                                          <p:stCondLst>
                                            <p:cond delay="0"/>
                                          </p:stCondLst>
                                        </p:cTn>
                                        <p:tgtEl>
                                          <p:spTgt spid="70672"/>
                                        </p:tgtEl>
                                        <p:attrNameLst>
                                          <p:attrName>style.visibility</p:attrName>
                                        </p:attrNameLst>
                                      </p:cBhvr>
                                      <p:to>
                                        <p:strVal val="visible"/>
                                      </p:to>
                                    </p:set>
                                  </p:childTnLst>
                                </p:cTn>
                              </p:par>
                              <p:par>
                                <p:cTn id="57" presetID="1" presetClass="entr" presetSubtype="0" fill="hold" grpId="0" nodeType="withEffect">
                                  <p:stCondLst>
                                    <p:cond delay="0"/>
                                  </p:stCondLst>
                                  <p:childTnLst>
                                    <p:set>
                                      <p:cBhvr>
                                        <p:cTn id="58" dur="1" fill="hold">
                                          <p:stCondLst>
                                            <p:cond delay="0"/>
                                          </p:stCondLst>
                                        </p:cTn>
                                        <p:tgtEl>
                                          <p:spTgt spid="70673"/>
                                        </p:tgtEl>
                                        <p:attrNameLst>
                                          <p:attrName>style.visibility</p:attrName>
                                        </p:attrNameLst>
                                      </p:cBhvr>
                                      <p:to>
                                        <p:strVal val="visible"/>
                                      </p:to>
                                    </p:set>
                                  </p:childTnLst>
                                </p:cTn>
                              </p:par>
                              <p:par>
                                <p:cTn id="59" presetID="1" presetClass="entr" presetSubtype="0" fill="hold" grpId="0" nodeType="withEffect">
                                  <p:stCondLst>
                                    <p:cond delay="0"/>
                                  </p:stCondLst>
                                  <p:childTnLst>
                                    <p:set>
                                      <p:cBhvr>
                                        <p:cTn id="60" dur="1" fill="hold">
                                          <p:stCondLst>
                                            <p:cond delay="0"/>
                                          </p:stCondLst>
                                        </p:cTn>
                                        <p:tgtEl>
                                          <p:spTgt spid="70674"/>
                                        </p:tgtEl>
                                        <p:attrNameLst>
                                          <p:attrName>style.visibility</p:attrName>
                                        </p:attrNameLst>
                                      </p:cBhvr>
                                      <p:to>
                                        <p:strVal val="visible"/>
                                      </p:to>
                                    </p:set>
                                  </p:childTnLst>
                                </p:cTn>
                              </p:par>
                              <p:par>
                                <p:cTn id="61" presetID="1" presetClass="entr" presetSubtype="0" fill="hold" grpId="0" nodeType="withEffect">
                                  <p:stCondLst>
                                    <p:cond delay="0"/>
                                  </p:stCondLst>
                                  <p:childTnLst>
                                    <p:set>
                                      <p:cBhvr>
                                        <p:cTn id="62" dur="1" fill="hold">
                                          <p:stCondLst>
                                            <p:cond delay="0"/>
                                          </p:stCondLst>
                                        </p:cTn>
                                        <p:tgtEl>
                                          <p:spTgt spid="70675"/>
                                        </p:tgtEl>
                                        <p:attrNameLst>
                                          <p:attrName>style.visibility</p:attrName>
                                        </p:attrNameLst>
                                      </p:cBhvr>
                                      <p:to>
                                        <p:strVal val="visible"/>
                                      </p:to>
                                    </p:set>
                                  </p:childTnLst>
                                </p:cTn>
                              </p:par>
                              <p:par>
                                <p:cTn id="63" presetID="1" presetClass="entr" presetSubtype="0" fill="hold" grpId="0" nodeType="withEffect">
                                  <p:stCondLst>
                                    <p:cond delay="0"/>
                                  </p:stCondLst>
                                  <p:childTnLst>
                                    <p:set>
                                      <p:cBhvr>
                                        <p:cTn id="64" dur="1" fill="hold">
                                          <p:stCondLst>
                                            <p:cond delay="0"/>
                                          </p:stCondLst>
                                        </p:cTn>
                                        <p:tgtEl>
                                          <p:spTgt spid="70676"/>
                                        </p:tgtEl>
                                        <p:attrNameLst>
                                          <p:attrName>style.visibility</p:attrName>
                                        </p:attrNameLst>
                                      </p:cBhvr>
                                      <p:to>
                                        <p:strVal val="visible"/>
                                      </p:to>
                                    </p:set>
                                  </p:childTnLst>
                                </p:cTn>
                              </p:par>
                              <p:par>
                                <p:cTn id="65" presetID="1" presetClass="entr" presetSubtype="0" fill="hold" grpId="0" nodeType="withEffect">
                                  <p:stCondLst>
                                    <p:cond delay="0"/>
                                  </p:stCondLst>
                                  <p:childTnLst>
                                    <p:set>
                                      <p:cBhvr>
                                        <p:cTn id="66" dur="1" fill="hold">
                                          <p:stCondLst>
                                            <p:cond delay="0"/>
                                          </p:stCondLst>
                                        </p:cTn>
                                        <p:tgtEl>
                                          <p:spTgt spid="70677"/>
                                        </p:tgtEl>
                                        <p:attrNameLst>
                                          <p:attrName>style.visibility</p:attrName>
                                        </p:attrNameLst>
                                      </p:cBhvr>
                                      <p:to>
                                        <p:strVal val="visible"/>
                                      </p:to>
                                    </p:set>
                                  </p:childTnLst>
                                </p:cTn>
                              </p:par>
                              <p:par>
                                <p:cTn id="67" presetID="1" presetClass="entr" presetSubtype="0" fill="hold" grpId="0" nodeType="withEffect">
                                  <p:stCondLst>
                                    <p:cond delay="0"/>
                                  </p:stCondLst>
                                  <p:childTnLst>
                                    <p:set>
                                      <p:cBhvr>
                                        <p:cTn id="68" dur="1" fill="hold">
                                          <p:stCondLst>
                                            <p:cond delay="0"/>
                                          </p:stCondLst>
                                        </p:cTn>
                                        <p:tgtEl>
                                          <p:spTgt spid="70678"/>
                                        </p:tgtEl>
                                        <p:attrNameLst>
                                          <p:attrName>style.visibility</p:attrName>
                                        </p:attrNameLst>
                                      </p:cBhvr>
                                      <p:to>
                                        <p:strVal val="visible"/>
                                      </p:to>
                                    </p:set>
                                  </p:childTnLst>
                                </p:cTn>
                              </p:par>
                              <p:par>
                                <p:cTn id="69" presetID="1" presetClass="entr" presetSubtype="0" fill="hold" grpId="0" nodeType="withEffect">
                                  <p:stCondLst>
                                    <p:cond delay="0"/>
                                  </p:stCondLst>
                                  <p:childTnLst>
                                    <p:set>
                                      <p:cBhvr>
                                        <p:cTn id="70" dur="1" fill="hold">
                                          <p:stCondLst>
                                            <p:cond delay="0"/>
                                          </p:stCondLst>
                                        </p:cTn>
                                        <p:tgtEl>
                                          <p:spTgt spid="70679"/>
                                        </p:tgtEl>
                                        <p:attrNameLst>
                                          <p:attrName>style.visibility</p:attrName>
                                        </p:attrNameLst>
                                      </p:cBhvr>
                                      <p:to>
                                        <p:strVal val="visible"/>
                                      </p:to>
                                    </p:set>
                                  </p:childTnLst>
                                </p:cTn>
                              </p:par>
                              <p:par>
                                <p:cTn id="71" presetID="1" presetClass="entr" presetSubtype="0" fill="hold" grpId="0" nodeType="withEffect">
                                  <p:stCondLst>
                                    <p:cond delay="0"/>
                                  </p:stCondLst>
                                  <p:childTnLst>
                                    <p:set>
                                      <p:cBhvr>
                                        <p:cTn id="72" dur="1" fill="hold">
                                          <p:stCondLst>
                                            <p:cond delay="0"/>
                                          </p:stCondLst>
                                        </p:cTn>
                                        <p:tgtEl>
                                          <p:spTgt spid="70680"/>
                                        </p:tgtEl>
                                        <p:attrNameLst>
                                          <p:attrName>style.visibility</p:attrName>
                                        </p:attrNameLst>
                                      </p:cBhvr>
                                      <p:to>
                                        <p:strVal val="visible"/>
                                      </p:to>
                                    </p:set>
                                  </p:childTnLst>
                                </p:cTn>
                              </p:par>
                              <p:par>
                                <p:cTn id="73" presetID="1" presetClass="entr" presetSubtype="0" fill="hold" grpId="0" nodeType="withEffect">
                                  <p:stCondLst>
                                    <p:cond delay="0"/>
                                  </p:stCondLst>
                                  <p:childTnLst>
                                    <p:set>
                                      <p:cBhvr>
                                        <p:cTn id="74" dur="1" fill="hold">
                                          <p:stCondLst>
                                            <p:cond delay="0"/>
                                          </p:stCondLst>
                                        </p:cTn>
                                        <p:tgtEl>
                                          <p:spTgt spid="70681"/>
                                        </p:tgtEl>
                                        <p:attrNameLst>
                                          <p:attrName>style.visibility</p:attrName>
                                        </p:attrNameLst>
                                      </p:cBhvr>
                                      <p:to>
                                        <p:strVal val="visible"/>
                                      </p:to>
                                    </p:set>
                                  </p:childTnLst>
                                </p:cTn>
                              </p:par>
                              <p:par>
                                <p:cTn id="75" presetID="1" presetClass="entr" presetSubtype="0" fill="hold" grpId="0" nodeType="withEffect">
                                  <p:stCondLst>
                                    <p:cond delay="0"/>
                                  </p:stCondLst>
                                  <p:childTnLst>
                                    <p:set>
                                      <p:cBhvr>
                                        <p:cTn id="76" dur="1" fill="hold">
                                          <p:stCondLst>
                                            <p:cond delay="0"/>
                                          </p:stCondLst>
                                        </p:cTn>
                                        <p:tgtEl>
                                          <p:spTgt spid="70682"/>
                                        </p:tgtEl>
                                        <p:attrNameLst>
                                          <p:attrName>style.visibility</p:attrName>
                                        </p:attrNameLst>
                                      </p:cBhvr>
                                      <p:to>
                                        <p:strVal val="visible"/>
                                      </p:to>
                                    </p:set>
                                  </p:childTnLst>
                                </p:cTn>
                              </p:par>
                              <p:par>
                                <p:cTn id="77" presetID="1" presetClass="entr" presetSubtype="0" fill="hold" grpId="0" nodeType="withEffect">
                                  <p:stCondLst>
                                    <p:cond delay="0"/>
                                  </p:stCondLst>
                                  <p:childTnLst>
                                    <p:set>
                                      <p:cBhvr>
                                        <p:cTn id="78" dur="1" fill="hold">
                                          <p:stCondLst>
                                            <p:cond delay="0"/>
                                          </p:stCondLst>
                                        </p:cTn>
                                        <p:tgtEl>
                                          <p:spTgt spid="70684"/>
                                        </p:tgtEl>
                                        <p:attrNameLst>
                                          <p:attrName>style.visibility</p:attrName>
                                        </p:attrNameLst>
                                      </p:cBhvr>
                                      <p:to>
                                        <p:strVal val="visible"/>
                                      </p:to>
                                    </p:set>
                                  </p:childTnLst>
                                </p:cTn>
                              </p:par>
                              <p:par>
                                <p:cTn id="79" presetID="1" presetClass="entr" presetSubtype="0" fill="hold" grpId="0" nodeType="withEffect">
                                  <p:stCondLst>
                                    <p:cond delay="0"/>
                                  </p:stCondLst>
                                  <p:childTnLst>
                                    <p:set>
                                      <p:cBhvr>
                                        <p:cTn id="80" dur="1" fill="hold">
                                          <p:stCondLst>
                                            <p:cond delay="0"/>
                                          </p:stCondLst>
                                        </p:cTn>
                                        <p:tgtEl>
                                          <p:spTgt spid="7068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0658" grpId="0"/>
      <p:bldP spid="70659" grpId="0" animBg="1"/>
      <p:bldP spid="70660" grpId="0" animBg="1"/>
      <p:bldP spid="70661" grpId="0" animBg="1"/>
      <p:bldP spid="70662" grpId="0" animBg="1"/>
      <p:bldP spid="70663" grpId="0" animBg="1"/>
      <p:bldP spid="70664" grpId="0" animBg="1"/>
      <p:bldP spid="70665" grpId="0" animBg="1"/>
      <p:bldP spid="70666" grpId="0" animBg="1"/>
      <p:bldP spid="70667" grpId="0" animBg="1"/>
      <p:bldP spid="70668" grpId="0" animBg="1"/>
      <p:bldP spid="70669" grpId="0" animBg="1"/>
      <p:bldP spid="70670" grpId="0" animBg="1"/>
      <p:bldP spid="70671" grpId="0"/>
      <p:bldP spid="70672" grpId="0"/>
      <p:bldP spid="70673" grpId="0"/>
      <p:bldP spid="70674" grpId="0"/>
      <p:bldP spid="70675" grpId="0"/>
      <p:bldP spid="70676" grpId="0"/>
      <p:bldP spid="70677" grpId="0"/>
      <p:bldP spid="70678" grpId="0"/>
      <p:bldP spid="70679" grpId="0"/>
      <p:bldP spid="70680" grpId="0" animBg="1"/>
      <p:bldP spid="70681" grpId="0"/>
      <p:bldP spid="70682" grpId="0"/>
      <p:bldP spid="70684" grpId="0"/>
      <p:bldP spid="70685"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533400" y="152400"/>
            <a:ext cx="7772400" cy="1143000"/>
          </a:xfrm>
        </p:spPr>
        <p:txBody>
          <a:bodyPr/>
          <a:lstStyle/>
          <a:p>
            <a:r>
              <a:rPr lang="en-US" sz="2800" dirty="0" smtClean="0">
                <a:solidFill>
                  <a:srgbClr val="C00000"/>
                </a:solidFill>
              </a:rPr>
              <a:t>SMT: </a:t>
            </a:r>
            <a:r>
              <a:rPr lang="en-US" sz="2800" dirty="0" err="1" smtClean="0">
                <a:solidFill>
                  <a:srgbClr val="C00000"/>
                </a:solidFill>
              </a:rPr>
              <a:t>Satisfiability</a:t>
            </a:r>
            <a:r>
              <a:rPr lang="en-US" sz="2800" dirty="0" smtClean="0">
                <a:solidFill>
                  <a:srgbClr val="C00000"/>
                </a:solidFill>
              </a:rPr>
              <a:t> Modulo Theories</a:t>
            </a:r>
            <a:endParaRPr lang="en-US" sz="3200" dirty="0" smtClean="0">
              <a:solidFill>
                <a:srgbClr val="C00000"/>
              </a:solidFill>
            </a:endParaRPr>
          </a:p>
        </p:txBody>
      </p:sp>
      <p:sp>
        <p:nvSpPr>
          <p:cNvPr id="5123" name="Rectangle 3"/>
          <p:cNvSpPr>
            <a:spLocks noGrp="1" noChangeArrowheads="1"/>
          </p:cNvSpPr>
          <p:nvPr>
            <p:ph type="body" idx="1"/>
          </p:nvPr>
        </p:nvSpPr>
        <p:spPr>
          <a:xfrm>
            <a:off x="304800" y="1600200"/>
            <a:ext cx="8839200" cy="4953000"/>
          </a:xfrm>
        </p:spPr>
        <p:txBody>
          <a:bodyPr/>
          <a:lstStyle/>
          <a:p>
            <a:pPr>
              <a:lnSpc>
                <a:spcPct val="90000"/>
              </a:lnSpc>
              <a:buFont typeface="Wingdings" pitchFamily="2" charset="2"/>
              <a:buChar char="q"/>
            </a:pPr>
            <a:r>
              <a:rPr lang="en-US" sz="2000" dirty="0" smtClean="0">
                <a:solidFill>
                  <a:srgbClr val="003300"/>
                </a:solidFill>
              </a:rPr>
              <a:t>Computational problem: Find a satisfying assignment to a formula</a:t>
            </a:r>
          </a:p>
          <a:p>
            <a:pPr>
              <a:lnSpc>
                <a:spcPct val="90000"/>
              </a:lnSpc>
              <a:buFont typeface="Wingdings" pitchFamily="2" charset="2"/>
              <a:buChar char="q"/>
            </a:pPr>
            <a:endParaRPr lang="en-US" sz="2000" dirty="0" smtClean="0">
              <a:solidFill>
                <a:srgbClr val="003300"/>
              </a:solidFill>
            </a:endParaRPr>
          </a:p>
          <a:p>
            <a:pPr lvl="1">
              <a:lnSpc>
                <a:spcPct val="90000"/>
              </a:lnSpc>
              <a:buBlip>
                <a:blip r:embed="rId2"/>
              </a:buBlip>
            </a:pPr>
            <a:r>
              <a:rPr lang="en-US" sz="2000" dirty="0" smtClean="0">
                <a:solidFill>
                  <a:srgbClr val="002060"/>
                </a:solidFill>
              </a:rPr>
              <a:t>Boolean + </a:t>
            </a:r>
            <a:r>
              <a:rPr lang="en-US" sz="2000" dirty="0" err="1" smtClean="0">
                <a:solidFill>
                  <a:srgbClr val="002060"/>
                </a:solidFill>
              </a:rPr>
              <a:t>Int</a:t>
            </a:r>
            <a:r>
              <a:rPr lang="en-US" sz="2000" dirty="0" smtClean="0">
                <a:solidFill>
                  <a:srgbClr val="002060"/>
                </a:solidFill>
              </a:rPr>
              <a:t> types, logical connectives, arithmetic operators</a:t>
            </a:r>
          </a:p>
          <a:p>
            <a:pPr lvl="1">
              <a:lnSpc>
                <a:spcPct val="90000"/>
              </a:lnSpc>
              <a:buBlip>
                <a:blip r:embed="rId2"/>
              </a:buBlip>
            </a:pPr>
            <a:r>
              <a:rPr lang="en-US" sz="2000" dirty="0" smtClean="0">
                <a:solidFill>
                  <a:srgbClr val="002060"/>
                </a:solidFill>
              </a:rPr>
              <a:t>Bit-vectors + bit-manipulation operations in C</a:t>
            </a:r>
          </a:p>
          <a:p>
            <a:pPr lvl="1">
              <a:lnSpc>
                <a:spcPct val="90000"/>
              </a:lnSpc>
              <a:buBlip>
                <a:blip r:embed="rId2"/>
              </a:buBlip>
            </a:pPr>
            <a:r>
              <a:rPr lang="en-US" sz="2000" dirty="0" smtClean="0">
                <a:solidFill>
                  <a:srgbClr val="002060"/>
                </a:solidFill>
              </a:rPr>
              <a:t>Boolean + </a:t>
            </a:r>
            <a:r>
              <a:rPr lang="en-US" sz="2000" dirty="0" err="1" smtClean="0">
                <a:solidFill>
                  <a:srgbClr val="002060"/>
                </a:solidFill>
              </a:rPr>
              <a:t>Int</a:t>
            </a:r>
            <a:r>
              <a:rPr lang="en-US" sz="2000" dirty="0">
                <a:solidFill>
                  <a:srgbClr val="002060"/>
                </a:solidFill>
              </a:rPr>
              <a:t> </a:t>
            </a:r>
            <a:r>
              <a:rPr lang="en-US" sz="2000" dirty="0" smtClean="0">
                <a:solidFill>
                  <a:srgbClr val="002060"/>
                </a:solidFill>
              </a:rPr>
              <a:t>types, logical/arithmetic ops + </a:t>
            </a:r>
            <a:r>
              <a:rPr lang="en-US" sz="2000" dirty="0" err="1" smtClean="0">
                <a:solidFill>
                  <a:srgbClr val="002060"/>
                </a:solidFill>
              </a:rPr>
              <a:t>Uninterpreted</a:t>
            </a:r>
            <a:r>
              <a:rPr lang="en-US" sz="2000" dirty="0" smtClean="0">
                <a:solidFill>
                  <a:srgbClr val="002060"/>
                </a:solidFill>
              </a:rPr>
              <a:t> </a:t>
            </a:r>
            <a:r>
              <a:rPr lang="en-US" sz="2000" dirty="0" err="1" smtClean="0">
                <a:solidFill>
                  <a:srgbClr val="002060"/>
                </a:solidFill>
              </a:rPr>
              <a:t>functs</a:t>
            </a:r>
            <a:endParaRPr lang="en-US" sz="2000" dirty="0" smtClean="0">
              <a:solidFill>
                <a:srgbClr val="002060"/>
              </a:solidFill>
            </a:endParaRPr>
          </a:p>
          <a:p>
            <a:pPr>
              <a:lnSpc>
                <a:spcPct val="90000"/>
              </a:lnSpc>
              <a:buFont typeface="Wingdings" pitchFamily="2" charset="2"/>
              <a:buChar char="q"/>
            </a:pPr>
            <a:endParaRPr lang="en-US" sz="2000" dirty="0" smtClean="0">
              <a:solidFill>
                <a:srgbClr val="003300"/>
              </a:solidFill>
            </a:endParaRPr>
          </a:p>
          <a:p>
            <a:pPr>
              <a:lnSpc>
                <a:spcPct val="90000"/>
              </a:lnSpc>
              <a:buFont typeface="Wingdings" pitchFamily="2" charset="2"/>
              <a:buChar char="q"/>
            </a:pPr>
            <a:r>
              <a:rPr lang="en-US" sz="2000" dirty="0" smtClean="0">
                <a:solidFill>
                  <a:srgbClr val="003300"/>
                </a:solidFill>
              </a:rPr>
              <a:t>“Modulo Theory”: Interpretation for symbols is fixed</a:t>
            </a:r>
          </a:p>
          <a:p>
            <a:pPr marL="0" indent="0">
              <a:lnSpc>
                <a:spcPct val="90000"/>
              </a:lnSpc>
              <a:buNone/>
            </a:pPr>
            <a:endParaRPr lang="en-US" sz="2000" dirty="0">
              <a:solidFill>
                <a:srgbClr val="003300"/>
              </a:solidFill>
            </a:endParaRPr>
          </a:p>
          <a:p>
            <a:pPr lvl="1">
              <a:lnSpc>
                <a:spcPct val="90000"/>
              </a:lnSpc>
              <a:buBlip>
                <a:blip r:embed="rId2"/>
              </a:buBlip>
            </a:pPr>
            <a:r>
              <a:rPr lang="en-US" sz="2000" dirty="0" smtClean="0">
                <a:solidFill>
                  <a:srgbClr val="002060"/>
                </a:solidFill>
              </a:rPr>
              <a:t>Can use specialized algorithms (e.g. for arithmetic constraints)</a:t>
            </a:r>
            <a:endParaRPr lang="en-US" sz="2000" dirty="0">
              <a:solidFill>
                <a:srgbClr val="002060"/>
              </a:solidFill>
            </a:endParaRPr>
          </a:p>
          <a:p>
            <a:pPr lvl="1">
              <a:lnSpc>
                <a:spcPct val="90000"/>
              </a:lnSpc>
              <a:buBlip>
                <a:blip r:embed="rId2"/>
              </a:buBlip>
            </a:pPr>
            <a:endParaRPr lang="en-US" sz="2000" dirty="0" smtClean="0">
              <a:solidFill>
                <a:srgbClr val="002060"/>
              </a:solidFill>
            </a:endParaRPr>
          </a:p>
          <a:p>
            <a:pPr>
              <a:lnSpc>
                <a:spcPct val="90000"/>
              </a:lnSpc>
              <a:buFont typeface="Wingdings" pitchFamily="2" charset="2"/>
              <a:buChar char="q"/>
            </a:pPr>
            <a:r>
              <a:rPr lang="en-US" sz="2000" dirty="0" smtClean="0">
                <a:solidFill>
                  <a:srgbClr val="003300"/>
                </a:solidFill>
              </a:rPr>
              <a:t>Progress in improved SMT solvers</a:t>
            </a:r>
          </a:p>
        </p:txBody>
      </p:sp>
      <p:sp>
        <p:nvSpPr>
          <p:cNvPr id="4" name="Slide Number Placeholder 17"/>
          <p:cNvSpPr>
            <a:spLocks noGrp="1"/>
          </p:cNvSpPr>
          <p:nvPr>
            <p:ph type="sldNum" sz="quarter" idx="12"/>
          </p:nvPr>
        </p:nvSpPr>
        <p:spPr>
          <a:xfrm>
            <a:off x="7239000" y="6400800"/>
            <a:ext cx="1905000" cy="457200"/>
          </a:xfrm>
        </p:spPr>
        <p:txBody>
          <a:bodyPr/>
          <a:lstStyle/>
          <a:p>
            <a:pPr>
              <a:defRPr/>
            </a:pPr>
            <a:fld id="{0529A9EF-C723-4E6D-B148-3F65053D62C2}" type="slidenum">
              <a:rPr lang="en-US" b="1" smtClean="0"/>
              <a:pPr>
                <a:defRPr/>
              </a:pPr>
              <a:t>9</a:t>
            </a:fld>
            <a:endParaRPr lang="en-US" b="1" dirty="0"/>
          </a:p>
        </p:txBody>
      </p:sp>
      <p:sp>
        <p:nvSpPr>
          <p:cNvPr id="5" name="TextBox 4"/>
          <p:cNvSpPr txBox="1"/>
          <p:nvPr/>
        </p:nvSpPr>
        <p:spPr>
          <a:xfrm>
            <a:off x="838200" y="5512158"/>
            <a:ext cx="6934200" cy="1015663"/>
          </a:xfrm>
          <a:prstGeom prst="rect">
            <a:avLst/>
          </a:prstGeom>
          <a:solidFill>
            <a:srgbClr val="FFFFCC"/>
          </a:solidFill>
          <a:ln w="28575" cmpd="sng">
            <a:solidFill>
              <a:srgbClr val="008000"/>
            </a:solidFill>
          </a:ln>
        </p:spPr>
        <p:txBody>
          <a:bodyPr wrap="square" rtlCol="0">
            <a:spAutoFit/>
          </a:bodyPr>
          <a:lstStyle/>
          <a:p>
            <a:r>
              <a:rPr lang="en-US" sz="2000" b="0" dirty="0" smtClean="0">
                <a:solidFill>
                  <a:srgbClr val="C00000"/>
                </a:solidFill>
              </a:rPr>
              <a:t>Little Engines of Proof</a:t>
            </a:r>
          </a:p>
          <a:p>
            <a:endParaRPr lang="en-US" sz="2000" b="0" dirty="0" smtClean="0">
              <a:solidFill>
                <a:srgbClr val="C00000"/>
              </a:solidFill>
            </a:endParaRPr>
          </a:p>
          <a:p>
            <a:r>
              <a:rPr lang="en-US" sz="2000" b="0" dirty="0">
                <a:solidFill>
                  <a:srgbClr val="C00000"/>
                </a:solidFill>
              </a:rPr>
              <a:t>	</a:t>
            </a:r>
            <a:r>
              <a:rPr lang="en-US" sz="2000" b="0" dirty="0" smtClean="0">
                <a:solidFill>
                  <a:srgbClr val="003300"/>
                </a:solidFill>
              </a:rPr>
              <a:t>SAT; Linear arithmetic; Congruence closure</a:t>
            </a:r>
          </a:p>
        </p:txBody>
      </p:sp>
    </p:spTree>
    <p:extLst>
      <p:ext uri="{BB962C8B-B14F-4D97-AF65-F5344CB8AC3E}">
        <p14:creationId xmlns:p14="http://schemas.microsoft.com/office/powerpoint/2010/main" xmlns="" val="18578053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theme/theme1.xml><?xml version="1.0" encoding="utf-8"?>
<a:theme xmlns:a="http://schemas.openxmlformats.org/drawingml/2006/main" name="Default Design">
  <a:themeElements>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fontScheme name="Default Design">
      <a:majorFont>
        <a:latin typeface="Comic Sans MS"/>
        <a:ea typeface=""/>
        <a:cs typeface=""/>
      </a:majorFont>
      <a:minorFont>
        <a:latin typeface="Comic Sans M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333399"/>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000" b="1" i="0" u="none" strike="noStrike" cap="none" normalizeH="0" baseline="0" smtClean="0">
            <a:ln>
              <a:noFill/>
            </a:ln>
            <a:solidFill>
              <a:schemeClr val="accent2"/>
            </a:solidFill>
            <a:effectLst/>
            <a:latin typeface="Comic Sans MS" pitchFamily="66" charset="0"/>
          </a:defRPr>
        </a:defPPr>
      </a:lstStyle>
    </a:spDef>
    <a:lnDef>
      <a:spPr bwMode="auto">
        <a:xfrm>
          <a:off x="0" y="0"/>
          <a:ext cx="1" cy="1"/>
        </a:xfrm>
        <a:custGeom>
          <a:avLst/>
          <a:gdLst/>
          <a:ahLst/>
          <a:cxnLst/>
          <a:rect l="0" t="0" r="0" b="0"/>
          <a:pathLst/>
        </a:custGeom>
        <a:solidFill>
          <a:srgbClr val="333399"/>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000" b="1" i="0" u="none" strike="noStrike" cap="none" normalizeH="0" baseline="0" smtClean="0">
            <a:ln>
              <a:noFill/>
            </a:ln>
            <a:solidFill>
              <a:schemeClr val="accent2"/>
            </a:solidFill>
            <a:effectLst/>
            <a:latin typeface="Comic Sans MS" pitchFamily="66"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45494</TotalTime>
  <Words>3682</Words>
  <Application>Microsoft Office PowerPoint</Application>
  <PresentationFormat>On-screen Show (4:3)</PresentationFormat>
  <Paragraphs>885</Paragraphs>
  <Slides>49</Slides>
  <Notes>37</Notes>
  <HiddenSlides>0</HiddenSlides>
  <MMClips>1</MMClips>
  <ScaleCrop>false</ScaleCrop>
  <HeadingPairs>
    <vt:vector size="4" baseType="variant">
      <vt:variant>
        <vt:lpstr>Theme</vt:lpstr>
      </vt:variant>
      <vt:variant>
        <vt:i4>1</vt:i4>
      </vt:variant>
      <vt:variant>
        <vt:lpstr>Slide Titles</vt:lpstr>
      </vt:variant>
      <vt:variant>
        <vt:i4>49</vt:i4>
      </vt:variant>
    </vt:vector>
  </HeadingPairs>
  <TitlesOfParts>
    <vt:vector size="50" baseType="lpstr">
      <vt:lpstr>Default Design</vt:lpstr>
      <vt:lpstr>Slide 1</vt:lpstr>
      <vt:lpstr>Program Verification</vt:lpstr>
      <vt:lpstr>Sample Proof: Selection Sort</vt:lpstr>
      <vt:lpstr>Towards Practical Program Verification</vt:lpstr>
      <vt:lpstr>Selection Sort: Array Access Correctness</vt:lpstr>
      <vt:lpstr>Selection Sort: Proving Assertions</vt:lpstr>
      <vt:lpstr>Discharging Verification Conditions</vt:lpstr>
      <vt:lpstr>A Brief History of SAT </vt:lpstr>
      <vt:lpstr>SMT: Satisfiability Modulo Theories</vt:lpstr>
      <vt:lpstr>SMT Success Story SMT Solvers   Verification Tools</vt:lpstr>
      <vt:lpstr>Program Synthesis</vt:lpstr>
      <vt:lpstr>Verification   Synthesis</vt:lpstr>
      <vt:lpstr>Superoptimizing Compiler</vt:lpstr>
      <vt:lpstr>Automatic Invariant Generation</vt:lpstr>
      <vt:lpstr>Template-based Automatic Invariant Generation</vt:lpstr>
      <vt:lpstr>Template-based Automatic Invariant Generation</vt:lpstr>
      <vt:lpstr>Parallel Parking by Sketching     Ref: Chaudhuri, Solar-Lezama (PLDI 2010)</vt:lpstr>
      <vt:lpstr>Autograder: Feedback on Programming Homeworks       Singh et al (PLDI 2013)</vt:lpstr>
      <vt:lpstr>FlashFill: Programming by Examples      Ref: Gulwani (POPL 2011)</vt:lpstr>
      <vt:lpstr>Syntax-Guided Program Synthesis</vt:lpstr>
      <vt:lpstr>Syntax-Guided Synthesis (SyGuS) Problem</vt:lpstr>
      <vt:lpstr>SyGuS Example</vt:lpstr>
      <vt:lpstr>SyGuS Example</vt:lpstr>
      <vt:lpstr>Let Expressions and Auxiliary Variables</vt:lpstr>
      <vt:lpstr>Optimality</vt:lpstr>
      <vt:lpstr>Invariant Generation as SyGuS</vt:lpstr>
      <vt:lpstr>Program Optimization as SyGuS</vt:lpstr>
      <vt:lpstr>Program Sketching as SyGuS</vt:lpstr>
      <vt:lpstr>Solving SyGuS</vt:lpstr>
      <vt:lpstr>SyGuS as Active Learning</vt:lpstr>
      <vt:lpstr>Counter-Example Guided Inductive Synthesis</vt:lpstr>
      <vt:lpstr>CEGIS Example</vt:lpstr>
      <vt:lpstr>CEGIS Example</vt:lpstr>
      <vt:lpstr>CEGIS Example</vt:lpstr>
      <vt:lpstr>SyGuS Solutions</vt:lpstr>
      <vt:lpstr>Enumerative Learning</vt:lpstr>
      <vt:lpstr>Symbolic Learning</vt:lpstr>
      <vt:lpstr>Symbolic Learning</vt:lpstr>
      <vt:lpstr>Stochastic Learning</vt:lpstr>
      <vt:lpstr>Stochastic Learning</vt:lpstr>
      <vt:lpstr>Benchmarks and Implementation</vt:lpstr>
      <vt:lpstr>Evaluation</vt:lpstr>
      <vt:lpstr>Evaluation</vt:lpstr>
      <vt:lpstr>Evaluation</vt:lpstr>
      <vt:lpstr>Evaluation</vt:lpstr>
      <vt:lpstr>SyGuS Recap</vt:lpstr>
      <vt:lpstr>From SMT-LIB to SYNTH-LIB</vt:lpstr>
      <vt:lpstr>Plan for Synth-Comp</vt:lpstr>
      <vt:lpstr>SyGuS Solvers   Synthesis Tools</vt:lpstr>
    </vt:vector>
  </TitlesOfParts>
  <Company>Dell Computer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creator>Radu Grosu</dc:creator>
  <cp:lastModifiedBy>alur</cp:lastModifiedBy>
  <cp:revision>1028</cp:revision>
  <cp:lastPrinted>1998-11-25T05:52:33Z</cp:lastPrinted>
  <dcterms:created xsi:type="dcterms:W3CDTF">1998-10-17T01:29:32Z</dcterms:created>
  <dcterms:modified xsi:type="dcterms:W3CDTF">2013-10-18T17:26:22Z</dcterms:modified>
</cp:coreProperties>
</file>