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471" r:id="rId3"/>
    <p:sldId id="462" r:id="rId4"/>
    <p:sldId id="450" r:id="rId5"/>
    <p:sldId id="451" r:id="rId6"/>
    <p:sldId id="463" r:id="rId7"/>
    <p:sldId id="398" r:id="rId8"/>
    <p:sldId id="453" r:id="rId9"/>
    <p:sldId id="517" r:id="rId10"/>
    <p:sldId id="530" r:id="rId11"/>
    <p:sldId id="370" r:id="rId12"/>
    <p:sldId id="494" r:id="rId13"/>
    <p:sldId id="534" r:id="rId14"/>
    <p:sldId id="528" r:id="rId15"/>
    <p:sldId id="536" r:id="rId16"/>
    <p:sldId id="535" r:id="rId17"/>
    <p:sldId id="514" r:id="rId18"/>
    <p:sldId id="520" r:id="rId19"/>
    <p:sldId id="496" r:id="rId20"/>
    <p:sldId id="495" r:id="rId21"/>
    <p:sldId id="497" r:id="rId22"/>
    <p:sldId id="486" r:id="rId23"/>
    <p:sldId id="487" r:id="rId24"/>
    <p:sldId id="498" r:id="rId25"/>
    <p:sldId id="489" r:id="rId26"/>
    <p:sldId id="490" r:id="rId27"/>
    <p:sldId id="531" r:id="rId28"/>
    <p:sldId id="532" r:id="rId29"/>
    <p:sldId id="533" r:id="rId30"/>
    <p:sldId id="375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3EE78"/>
    <a:srgbClr val="00FF00"/>
    <a:srgbClr val="3333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2" autoAdjust="0"/>
    <p:restoredTop sz="78984" autoAdjust="0"/>
  </p:normalViewPr>
  <p:slideViewPr>
    <p:cSldViewPr>
      <p:cViewPr varScale="1">
        <p:scale>
          <a:sx n="65" d="100"/>
          <a:sy n="65" d="100"/>
        </p:scale>
        <p:origin x="-11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187E95B-6F1D-4ECB-A1BD-C5142D77E680}" type="datetimeFigureOut">
              <a:rPr lang="en-US"/>
              <a:pPr>
                <a:defRPr/>
              </a:pPr>
              <a:t>5/25/2009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4270951-0FE7-457D-8341-49AF57BEC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46B3B2F-FF45-46AF-BB95-775CE1868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BFF142-37CD-41FD-BC24-4DE28B26A2D4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F8385-BB99-431B-A458-E07F70A0ED72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320DE-C569-4F4D-8D26-D941D73A218F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11843-0064-4651-9854-9254E99E070D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11843-0064-4651-9854-9254E99E070D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11843-0064-4651-9854-9254E99E070D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BDFF61-960F-4EC3-9CD3-292A3995190D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7708C7-291E-4D2C-9A19-892FF6D415B9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233DA-A061-4A99-9760-296C853696BE}" type="slidenum">
              <a:rPr lang="en-US" smtClean="0">
                <a:latin typeface="Arial" charset="0"/>
              </a:rPr>
              <a:pPr/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59F461-2E08-474F-8508-61A57ED17B7B}" type="slidenum">
              <a:rPr lang="en-US" smtClean="0">
                <a:latin typeface="Arial" charset="0"/>
              </a:rPr>
              <a:pPr/>
              <a:t>22</a:t>
            </a:fld>
            <a:endParaRPr lang="en-US" smtClean="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E39784-4C83-4488-9DE5-DE39661CF8CB}" type="slidenum">
              <a:rPr lang="en-US" smtClean="0">
                <a:latin typeface="Arial" charset="0"/>
              </a:rPr>
              <a:pPr/>
              <a:t>23</a:t>
            </a:fld>
            <a:endParaRPr lang="en-US" smtClean="0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DC77B6-C907-4EE6-81A2-AA339252CE74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D1809-0EF2-4C5E-999A-7F1FBE61138D}" type="slidenum">
              <a:rPr lang="en-US" smtClean="0">
                <a:latin typeface="Arial" charset="0"/>
              </a:rPr>
              <a:pPr/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791A18-E21C-40BF-9F1D-A11AF60A7476}" type="slidenum">
              <a:rPr lang="en-US" smtClean="0">
                <a:latin typeface="Arial" charset="0"/>
              </a:rPr>
              <a:pPr/>
              <a:t>25</a:t>
            </a:fld>
            <a:endParaRPr lang="en-US" smtClean="0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78DBCE-763D-463A-BDDE-053B2644EF5A}" type="slidenum">
              <a:rPr lang="en-US" smtClean="0">
                <a:latin typeface="Arial" charset="0"/>
              </a:rPr>
              <a:pPr/>
              <a:t>26</a:t>
            </a:fld>
            <a:endParaRPr lang="en-US" smtClean="0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5B5E8-ABB0-4F17-9D66-20BDB8CEAC7A}" type="slidenum">
              <a:rPr lang="en-US" smtClean="0">
                <a:latin typeface="Arial" charset="0"/>
              </a:rPr>
              <a:pPr/>
              <a:t>30</a:t>
            </a:fld>
            <a:endParaRPr lang="en-US" smtClean="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0281C-8F33-4FF7-8430-0CD99A4881BD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DC23B-0ABF-47D0-B5FE-8082B21BBB8B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DC590A-2BA7-4186-A470-7F974EC927D1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1BFEE-BBE3-4793-9BA3-35A504FDBDE8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9C67F8-4359-4FE9-A363-EA0EE10DD266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99F4E-D7C5-4A8D-B006-FBE8973411BB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320DE-C569-4F4D-8D26-D941D73A218F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  <a:solidFill>
            <a:schemeClr val="folHlink">
              <a:alpha val="75000"/>
            </a:schemeClr>
          </a:solidFill>
        </p:spPr>
        <p:txBody>
          <a:bodyPr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  <a:solidFill>
            <a:schemeClr val="folHlink">
              <a:alpha val="75000"/>
            </a:schemeClr>
          </a:solidFill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B4A9-B19F-4559-9517-EED336C33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CFAB0-31E5-4B5E-9BB3-0FEFA35C4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44C14-F0C6-4949-A7F5-D36720DCF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29519-A4D0-4C84-9460-A035EC543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18E53-4F91-464D-8971-AC9BC6A63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C4C37-BBC2-438C-BAD1-FE41E9A83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E98BE-445B-4B6A-A0DE-5084678CB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23777-0780-4D72-8D92-16D827529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BCE5C-1A2E-431C-9B92-76B0694A3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F48CF-D0E2-4E51-828A-13B2F947C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EDE3A-D205-4AF9-9F8B-CD8252016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C15EA-4DA3-4F01-9D31-944810B00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52D96D9D-B30A-4CB8-B758-BD6BCC6C3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sp>
        <p:nvSpPr>
          <p:cNvPr id="922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  <p:sldLayoutId id="214748408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854200"/>
            <a:ext cx="7607300" cy="1997075"/>
          </a:xfrm>
          <a:solidFill>
            <a:srgbClr val="C0C0C0">
              <a:alpha val="0"/>
            </a:srgbClr>
          </a:solidFill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chemeClr val="tx2"/>
                </a:solidFill>
              </a:rPr>
              <a:t>Software Model Checking for Confidentiality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59100" y="4465638"/>
            <a:ext cx="6184900" cy="2125662"/>
          </a:xfrm>
          <a:solidFill>
            <a:schemeClr val="folHlink">
              <a:alpha val="0"/>
            </a:schemeClr>
          </a:solidFill>
        </p:spPr>
        <p:txBody>
          <a:bodyPr/>
          <a:lstStyle/>
          <a:p>
            <a:pPr eaLnBrk="1" hangingPunct="1"/>
            <a:r>
              <a:rPr lang="en-US" sz="2800" dirty="0" smtClean="0"/>
              <a:t>Rajeev </a:t>
            </a:r>
            <a:r>
              <a:rPr lang="en-US" sz="2800" dirty="0" err="1" smtClean="0"/>
              <a:t>Alur</a:t>
            </a:r>
            <a:endParaRPr lang="sk-SK" sz="2800" dirty="0" smtClean="0"/>
          </a:p>
          <a:p>
            <a:pPr eaLnBrk="1" hangingPunct="1"/>
            <a:r>
              <a:rPr lang="en-US" sz="2000" dirty="0" smtClean="0"/>
              <a:t>University of Pennsylvania</a:t>
            </a:r>
          </a:p>
          <a:p>
            <a:pPr eaLnBrk="1" hangingPunct="1"/>
            <a:endParaRPr lang="en-US" sz="2000" dirty="0" smtClean="0">
              <a:cs typeface="Arial" charset="0"/>
            </a:endParaRPr>
          </a:p>
          <a:p>
            <a:pPr eaLnBrk="1" hangingPunct="1"/>
            <a:r>
              <a:rPr lang="en-US" sz="2400" dirty="0" smtClean="0">
                <a:cs typeface="Arial" charset="0"/>
              </a:rPr>
              <a:t>Joint work with </a:t>
            </a:r>
            <a:r>
              <a:rPr lang="en-US" sz="2400" dirty="0" err="1" smtClean="0">
                <a:cs typeface="Arial" charset="0"/>
              </a:rPr>
              <a:t>Pavol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Cerny</a:t>
            </a:r>
            <a:endParaRPr lang="en-US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</a:rPr>
              <a:t>Talk Overview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F3EBE59-7670-4244-849D-E93B43F30956}" type="slidenum">
              <a:rPr lang="en-US" smtClean="0"/>
              <a:pPr/>
              <a:t>10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76400"/>
          <a:ext cx="8191500" cy="3779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0500"/>
                <a:gridCol w="2730500"/>
                <a:gridCol w="2730500"/>
              </a:tblGrid>
              <a:tr h="8001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Reachability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“Confidentiality” ??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Temporal</a:t>
                      </a:r>
                      <a:r>
                        <a:rPr lang="en-US" baseline="0" dirty="0" smtClean="0"/>
                        <a:t> Specifications</a:t>
                      </a:r>
                      <a:endParaRPr lang="en-US" dirty="0" smtClean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LTL, CTL, </a:t>
                      </a:r>
                      <a:r>
                        <a:rPr lang="el-GR" sz="1800" dirty="0" smtClean="0">
                          <a:cs typeface="Arial" charset="0"/>
                        </a:rPr>
                        <a:t>μ</a:t>
                      </a:r>
                      <a:r>
                        <a:rPr lang="en-US" sz="1800" dirty="0" smtClean="0">
                          <a:cs typeface="Arial" charset="0"/>
                        </a:rPr>
                        <a:t>-</a:t>
                      </a:r>
                      <a:r>
                        <a:rPr lang="en-US" dirty="0" smtClean="0"/>
                        <a:t>calculus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??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Finite-state systems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NL-complete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80227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Programs (Java methods)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Undecidable</a:t>
                      </a:r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dirty="0" smtClean="0"/>
                        <a:t>Over-approximation for</a:t>
                      </a:r>
                      <a:r>
                        <a:rPr lang="en-US" baseline="0" dirty="0" smtClean="0"/>
                        <a:t> sound analysis (of </a:t>
                      </a:r>
                      <a:r>
                        <a:rPr lang="en-US" baseline="0" dirty="0" err="1" smtClean="0"/>
                        <a:t>unreachability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6360E73-591F-4BAF-B2A9-318AE4992B7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Defining </a:t>
            </a:r>
            <a:r>
              <a:rPr lang="en-US" sz="3600" dirty="0" smtClean="0">
                <a:solidFill>
                  <a:srgbClr val="C00000"/>
                </a:solidFill>
              </a:rPr>
              <a:t>Confidentiality</a:t>
            </a:r>
            <a:endParaRPr lang="en-US" sz="3600" dirty="0" smtClean="0">
              <a:solidFill>
                <a:srgbClr val="C00000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20100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FF00"/>
                </a:solidFill>
              </a:rPr>
              <a:t>Secret: </a:t>
            </a:r>
            <a:r>
              <a:rPr lang="en-US" sz="2400" dirty="0" smtClean="0"/>
              <a:t>Property to be kept confidential; typically a predicate over state variables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smtClean="0">
                <a:cs typeface="Arial" charset="0"/>
              </a:rPr>
              <a:t>Observation h of an execution: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What can the attacker observe?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Two executions with same observation are equivalent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Examples: Outputs; Sequence of messages sent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More generally, each state is labeled with observable propositions, and observation of an execution is a sequence of observable propositions of states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endParaRPr lang="en-US" sz="2400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smtClean="0">
                <a:cs typeface="Arial" charset="0"/>
              </a:rPr>
              <a:t>Executions of interest specified by a condition </a:t>
            </a:r>
            <a:r>
              <a:rPr lang="en-US" sz="2400" dirty="0" err="1" smtClean="0">
                <a:solidFill>
                  <a:srgbClr val="002060"/>
                </a:solidFill>
                <a:cs typeface="Arial" charset="0"/>
              </a:rPr>
              <a:t>cond</a:t>
            </a:r>
            <a:endParaRPr lang="en-US" sz="2400" dirty="0" smtClean="0">
              <a:solidFill>
                <a:srgbClr val="002060"/>
              </a:solidFill>
              <a:cs typeface="Arial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Terminating executions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Executions where input satisfies some constraint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en-US" sz="2000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8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E4DECB-3350-47E8-B333-C8FF2D68523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Conditional Confidentiality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52400" y="2019300"/>
            <a:ext cx="8801100" cy="341632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smtClean="0">
                <a:cs typeface="Arial" charset="0"/>
              </a:rPr>
              <a:t>Given a notion of observation, a property </a:t>
            </a:r>
            <a:r>
              <a:rPr lang="en-US" sz="2400" dirty="0" smtClean="0">
                <a:solidFill>
                  <a:srgbClr val="00B050"/>
                </a:solidFill>
                <a:cs typeface="Arial" charset="0"/>
              </a:rPr>
              <a:t>secret</a:t>
            </a:r>
            <a:r>
              <a:rPr lang="en-US" sz="2400" dirty="0" smtClean="0">
                <a:cs typeface="Arial" charset="0"/>
              </a:rPr>
              <a:t>, and a condition </a:t>
            </a:r>
            <a:r>
              <a:rPr lang="en-US" sz="2400" dirty="0" err="1" smtClean="0">
                <a:solidFill>
                  <a:srgbClr val="002060"/>
                </a:solidFill>
                <a:cs typeface="Arial" charset="0"/>
              </a:rPr>
              <a:t>cond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smtClean="0">
                <a:cs typeface="Arial" charset="0"/>
              </a:rPr>
              <a:t>of interesting executions, a program P satisfies </a:t>
            </a:r>
            <a:r>
              <a:rPr lang="en-US" sz="2400" dirty="0" smtClean="0">
                <a:solidFill>
                  <a:srgbClr val="C00000"/>
                </a:solidFill>
                <a:cs typeface="Arial" charset="0"/>
              </a:rPr>
              <a:t>conditional confidentiality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iff</a:t>
            </a:r>
            <a:endParaRPr lang="en-US" sz="2400" dirty="0" smtClean="0">
              <a:cs typeface="Arial" charset="0"/>
            </a:endParaRPr>
          </a:p>
          <a:p>
            <a:pPr>
              <a:defRPr/>
            </a:pPr>
            <a:endParaRPr lang="en-US" sz="2400" dirty="0" smtClean="0">
              <a:cs typeface="Arial" charset="0"/>
            </a:endParaRPr>
          </a:p>
          <a:p>
            <a:pPr>
              <a:defRPr/>
            </a:pPr>
            <a:r>
              <a:rPr lang="en-US" sz="2400" dirty="0" smtClean="0">
                <a:cs typeface="Arial" charset="0"/>
              </a:rPr>
              <a:t>For every execution r satisfying </a:t>
            </a:r>
            <a:r>
              <a:rPr lang="en-US" sz="2400" dirty="0" err="1" smtClean="0">
                <a:solidFill>
                  <a:srgbClr val="002060"/>
                </a:solidFill>
                <a:cs typeface="Arial" charset="0"/>
              </a:rPr>
              <a:t>cond</a:t>
            </a:r>
            <a:r>
              <a:rPr lang="en-US" sz="2400" dirty="0" smtClean="0">
                <a:cs typeface="Arial" charset="0"/>
              </a:rPr>
              <a:t>, there exists an execution r’ such that</a:t>
            </a:r>
          </a:p>
          <a:p>
            <a:pPr>
              <a:defRPr/>
            </a:pPr>
            <a:endParaRPr lang="en-US" sz="2400" dirty="0" smtClean="0">
              <a:cs typeface="Arial" charset="0"/>
            </a:endParaRPr>
          </a:p>
          <a:p>
            <a:pPr marL="457200" indent="-457200">
              <a:buAutoNum type="arabicPeriod"/>
              <a:defRPr/>
            </a:pPr>
            <a:r>
              <a:rPr lang="en-US" sz="2400" dirty="0" smtClean="0">
                <a:cs typeface="Arial" charset="0"/>
              </a:rPr>
              <a:t>r</a:t>
            </a:r>
            <a:r>
              <a:rPr lang="en-US" sz="2400" dirty="0" smtClean="0">
                <a:cs typeface="Arial" charset="0"/>
              </a:rPr>
              <a:t> and r’ have the same observation</a:t>
            </a:r>
          </a:p>
          <a:p>
            <a:pPr marL="457200" indent="-457200">
              <a:buAutoNum type="arabicPeriod"/>
              <a:defRPr/>
            </a:pPr>
            <a:r>
              <a:rPr lang="en-US" sz="2400" dirty="0" smtClean="0">
                <a:cs typeface="Arial" charset="0"/>
              </a:rPr>
              <a:t>r</a:t>
            </a:r>
            <a:r>
              <a:rPr lang="en-US" sz="2400" dirty="0" smtClean="0">
                <a:cs typeface="Arial" charset="0"/>
              </a:rPr>
              <a:t> and r’ differ on the value of </a:t>
            </a:r>
            <a:r>
              <a:rPr lang="en-US" sz="2400" dirty="0" smtClean="0">
                <a:solidFill>
                  <a:srgbClr val="00B050"/>
                </a:solidFill>
                <a:cs typeface="Arial" charset="0"/>
              </a:rPr>
              <a:t>secret</a:t>
            </a:r>
            <a:endParaRPr lang="en-US" sz="2400" dirty="0">
              <a:solidFill>
                <a:srgbClr val="00B05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6360E73-591F-4BAF-B2A9-318AE4992B7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Temporal Logics for Confidentiality</a:t>
            </a:r>
            <a:endParaRPr lang="en-US" sz="3600" dirty="0" smtClean="0">
              <a:solidFill>
                <a:srgbClr val="C00000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20100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smtClean="0"/>
              <a:t>Motivation: In multi-agent systems and for protocols, how to specify requirements concerning order in which secrets are revealed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smtClean="0">
                <a:cs typeface="Arial" charset="0"/>
              </a:rPr>
              <a:t>Classical model of systems/programs: Trees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en-US" sz="2400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smtClean="0">
                <a:cs typeface="Arial" charset="0"/>
              </a:rPr>
              <a:t>Existing branching-time logics are not adequate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err="1" smtClean="0">
                <a:cs typeface="Arial" charset="0"/>
              </a:rPr>
              <a:t>Thm</a:t>
            </a:r>
            <a:r>
              <a:rPr lang="en-US" sz="2000" dirty="0" smtClean="0">
                <a:cs typeface="Arial" charset="0"/>
              </a:rPr>
              <a:t>: Confidentiality cannot be expressed in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m</a:t>
            </a:r>
            <a:r>
              <a:rPr lang="en-US" sz="2000" dirty="0" smtClean="0">
                <a:cs typeface="Arial" charset="0"/>
              </a:rPr>
              <a:t>-calculus</a:t>
            </a:r>
            <a:endParaRPr lang="en-US" sz="2000" dirty="0" smtClean="0">
              <a:cs typeface="Arial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Cannot capture “equivalence” of executions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en-US" sz="2000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8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5"/>
          <p:cNvSpPr txBox="1">
            <a:spLocks noChangeArrowheads="1"/>
          </p:cNvSpPr>
          <p:nvPr/>
        </p:nvSpPr>
        <p:spPr bwMode="auto">
          <a:xfrm>
            <a:off x="914400" y="5753100"/>
            <a:ext cx="73533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Agent a observes proposition p, b observes q</a:t>
            </a:r>
            <a:endParaRPr lang="en-US" sz="2400" dirty="0"/>
          </a:p>
        </p:txBody>
      </p:sp>
      <p:sp>
        <p:nvSpPr>
          <p:cNvPr id="24582" name="Oval 3"/>
          <p:cNvSpPr>
            <a:spLocks noChangeArrowheads="1"/>
          </p:cNvSpPr>
          <p:nvPr/>
        </p:nvSpPr>
        <p:spPr bwMode="auto">
          <a:xfrm>
            <a:off x="3768725" y="1641475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6"/>
          <p:cNvSpPr>
            <a:spLocks noChangeArrowheads="1"/>
          </p:cNvSpPr>
          <p:nvPr/>
        </p:nvSpPr>
        <p:spPr bwMode="auto">
          <a:xfrm>
            <a:off x="3086100" y="35433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86" name="AutoShape 7"/>
          <p:cNvCxnSpPr>
            <a:cxnSpLocks noChangeShapeType="1"/>
            <a:stCxn id="24582" idx="3"/>
          </p:cNvCxnSpPr>
          <p:nvPr/>
        </p:nvCxnSpPr>
        <p:spPr bwMode="auto">
          <a:xfrm rot="5400000">
            <a:off x="3339330" y="1957831"/>
            <a:ext cx="379740" cy="6575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7" name="AutoShape 8"/>
          <p:cNvCxnSpPr>
            <a:cxnSpLocks noChangeShapeType="1"/>
            <a:stCxn id="63" idx="4"/>
            <a:endCxn id="24585" idx="0"/>
          </p:cNvCxnSpPr>
          <p:nvPr/>
        </p:nvCxnSpPr>
        <p:spPr bwMode="auto">
          <a:xfrm rot="16200000" flipH="1">
            <a:off x="2971800" y="3124200"/>
            <a:ext cx="533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9"/>
          <p:cNvCxnSpPr>
            <a:cxnSpLocks noChangeShapeType="1"/>
            <a:endCxn id="61" idx="0"/>
          </p:cNvCxnSpPr>
          <p:nvPr/>
        </p:nvCxnSpPr>
        <p:spPr bwMode="auto">
          <a:xfrm rot="5400000">
            <a:off x="2305050" y="3028950"/>
            <a:ext cx="533400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0" name="Oval 11"/>
          <p:cNvSpPr>
            <a:spLocks noChangeArrowheads="1"/>
          </p:cNvSpPr>
          <p:nvPr/>
        </p:nvSpPr>
        <p:spPr bwMode="auto">
          <a:xfrm>
            <a:off x="4492625" y="3546475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91" name="AutoShape 12"/>
          <p:cNvCxnSpPr>
            <a:cxnSpLocks noChangeShapeType="1"/>
            <a:stCxn id="24582" idx="5"/>
          </p:cNvCxnSpPr>
          <p:nvPr/>
        </p:nvCxnSpPr>
        <p:spPr bwMode="auto">
          <a:xfrm rot="16200000" flipH="1">
            <a:off x="4450205" y="1935605"/>
            <a:ext cx="379742" cy="7020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2" name="AutoShape 13"/>
          <p:cNvCxnSpPr>
            <a:cxnSpLocks noChangeShapeType="1"/>
            <a:stCxn id="62" idx="4"/>
          </p:cNvCxnSpPr>
          <p:nvPr/>
        </p:nvCxnSpPr>
        <p:spPr bwMode="auto">
          <a:xfrm rot="5400000">
            <a:off x="4702805" y="3031495"/>
            <a:ext cx="614691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3" name="Oval 14"/>
          <p:cNvSpPr>
            <a:spLocks noChangeArrowheads="1"/>
          </p:cNvSpPr>
          <p:nvPr/>
        </p:nvSpPr>
        <p:spPr bwMode="auto">
          <a:xfrm>
            <a:off x="5867400" y="34671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94" name="AutoShape 15"/>
          <p:cNvCxnSpPr>
            <a:cxnSpLocks noChangeShapeType="1"/>
          </p:cNvCxnSpPr>
          <p:nvPr/>
        </p:nvCxnSpPr>
        <p:spPr bwMode="auto">
          <a:xfrm>
            <a:off x="5448300" y="2971800"/>
            <a:ext cx="6858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5" name="AutoShape 16"/>
          <p:cNvCxnSpPr>
            <a:cxnSpLocks noChangeShapeType="1"/>
          </p:cNvCxnSpPr>
          <p:nvPr/>
        </p:nvCxnSpPr>
        <p:spPr bwMode="auto">
          <a:xfrm rot="16200000" flipH="1">
            <a:off x="2266950" y="4286250"/>
            <a:ext cx="72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7" name="AutoShape 25"/>
          <p:cNvCxnSpPr>
            <a:cxnSpLocks noChangeShapeType="1"/>
          </p:cNvCxnSpPr>
          <p:nvPr/>
        </p:nvCxnSpPr>
        <p:spPr bwMode="auto">
          <a:xfrm>
            <a:off x="3886200" y="1752600"/>
            <a:ext cx="152400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med" len="med"/>
            <a:tailEnd type="none" w="med" len="med"/>
          </a:ln>
        </p:spPr>
      </p:cxnSp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Labeled Trees</a:t>
            </a:r>
            <a:endParaRPr lang="en-US" sz="3600" dirty="0" smtClean="0">
              <a:solidFill>
                <a:srgbClr val="C00000"/>
              </a:solidFill>
            </a:endParaRPr>
          </a:p>
        </p:txBody>
      </p:sp>
      <p:cxnSp>
        <p:nvCxnSpPr>
          <p:cNvPr id="50" name="AutoShape 17"/>
          <p:cNvCxnSpPr>
            <a:cxnSpLocks noChangeShapeType="1"/>
          </p:cNvCxnSpPr>
          <p:nvPr/>
        </p:nvCxnSpPr>
        <p:spPr bwMode="auto">
          <a:xfrm rot="5400000">
            <a:off x="1657350" y="4286250"/>
            <a:ext cx="7620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" name="AutoShape 17"/>
          <p:cNvCxnSpPr>
            <a:cxnSpLocks noChangeShapeType="1"/>
          </p:cNvCxnSpPr>
          <p:nvPr/>
        </p:nvCxnSpPr>
        <p:spPr bwMode="auto">
          <a:xfrm rot="5400000">
            <a:off x="2800350" y="4362450"/>
            <a:ext cx="7620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" name="AutoShape 17"/>
          <p:cNvCxnSpPr>
            <a:cxnSpLocks noChangeShapeType="1"/>
          </p:cNvCxnSpPr>
          <p:nvPr/>
        </p:nvCxnSpPr>
        <p:spPr bwMode="auto">
          <a:xfrm rot="5400000">
            <a:off x="4095750" y="4324350"/>
            <a:ext cx="7620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" name="AutoShape 17"/>
          <p:cNvCxnSpPr>
            <a:cxnSpLocks noChangeShapeType="1"/>
          </p:cNvCxnSpPr>
          <p:nvPr/>
        </p:nvCxnSpPr>
        <p:spPr bwMode="auto">
          <a:xfrm rot="5400000">
            <a:off x="5467350" y="4248150"/>
            <a:ext cx="7620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7" name="AutoShape 16"/>
          <p:cNvCxnSpPr>
            <a:cxnSpLocks noChangeShapeType="1"/>
          </p:cNvCxnSpPr>
          <p:nvPr/>
        </p:nvCxnSpPr>
        <p:spPr bwMode="auto">
          <a:xfrm rot="16200000" flipH="1">
            <a:off x="3333750" y="4324350"/>
            <a:ext cx="72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" name="AutoShape 16"/>
          <p:cNvCxnSpPr>
            <a:cxnSpLocks noChangeShapeType="1"/>
          </p:cNvCxnSpPr>
          <p:nvPr/>
        </p:nvCxnSpPr>
        <p:spPr bwMode="auto">
          <a:xfrm rot="16200000" flipH="1">
            <a:off x="4781550" y="4324350"/>
            <a:ext cx="72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9" name="AutoShape 16"/>
          <p:cNvCxnSpPr>
            <a:cxnSpLocks noChangeShapeType="1"/>
          </p:cNvCxnSpPr>
          <p:nvPr/>
        </p:nvCxnSpPr>
        <p:spPr bwMode="auto">
          <a:xfrm rot="16200000" flipH="1">
            <a:off x="6191250" y="4248150"/>
            <a:ext cx="72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" name="Oval 3"/>
          <p:cNvSpPr>
            <a:spLocks noChangeArrowheads="1"/>
          </p:cNvSpPr>
          <p:nvPr/>
        </p:nvSpPr>
        <p:spPr bwMode="auto">
          <a:xfrm>
            <a:off x="2019300" y="35433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Oval 3"/>
          <p:cNvSpPr>
            <a:spLocks noChangeArrowheads="1"/>
          </p:cNvSpPr>
          <p:nvPr/>
        </p:nvSpPr>
        <p:spPr bwMode="auto">
          <a:xfrm>
            <a:off x="4953000" y="24384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Oval 3"/>
          <p:cNvSpPr>
            <a:spLocks noChangeArrowheads="1"/>
          </p:cNvSpPr>
          <p:nvPr/>
        </p:nvSpPr>
        <p:spPr bwMode="auto">
          <a:xfrm>
            <a:off x="2781300" y="24765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Box 63"/>
          <p:cNvSpPr txBox="1">
            <a:spLocks noChangeArrowheads="1"/>
          </p:cNvSpPr>
          <p:nvPr/>
        </p:nvSpPr>
        <p:spPr bwMode="auto">
          <a:xfrm>
            <a:off x="3810000" y="16764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75" name="TextBox 63"/>
          <p:cNvSpPr txBox="1">
            <a:spLocks noChangeArrowheads="1"/>
          </p:cNvSpPr>
          <p:nvPr/>
        </p:nvSpPr>
        <p:spPr bwMode="auto">
          <a:xfrm>
            <a:off x="3124200" y="35814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 q</a:t>
            </a:r>
            <a:endParaRPr lang="en-US" sz="2000" dirty="0"/>
          </a:p>
        </p:txBody>
      </p:sp>
      <p:sp>
        <p:nvSpPr>
          <p:cNvPr id="77" name="TextBox 63"/>
          <p:cNvSpPr txBox="1">
            <a:spLocks noChangeArrowheads="1"/>
          </p:cNvSpPr>
          <p:nvPr/>
        </p:nvSpPr>
        <p:spPr bwMode="auto">
          <a:xfrm>
            <a:off x="2819400" y="25527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78" name="TextBox 63"/>
          <p:cNvSpPr txBox="1">
            <a:spLocks noChangeArrowheads="1"/>
          </p:cNvSpPr>
          <p:nvPr/>
        </p:nvSpPr>
        <p:spPr bwMode="auto">
          <a:xfrm>
            <a:off x="4991100" y="24765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79" name="TextBox 63"/>
          <p:cNvSpPr txBox="1">
            <a:spLocks noChangeArrowheads="1"/>
          </p:cNvSpPr>
          <p:nvPr/>
        </p:nvSpPr>
        <p:spPr bwMode="auto">
          <a:xfrm>
            <a:off x="5943600" y="35052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80" name="TextBox 63"/>
          <p:cNvSpPr txBox="1">
            <a:spLocks noChangeArrowheads="1"/>
          </p:cNvSpPr>
          <p:nvPr/>
        </p:nvSpPr>
        <p:spPr bwMode="auto">
          <a:xfrm>
            <a:off x="4533900" y="35814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81" name="TextBox 63"/>
          <p:cNvSpPr txBox="1">
            <a:spLocks noChangeArrowheads="1"/>
          </p:cNvSpPr>
          <p:nvPr/>
        </p:nvSpPr>
        <p:spPr bwMode="auto">
          <a:xfrm>
            <a:off x="2057400" y="35433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cxnSp>
        <p:nvCxnSpPr>
          <p:cNvPr id="83" name="AutoShape 25"/>
          <p:cNvCxnSpPr>
            <a:cxnSpLocks noChangeShapeType="1"/>
          </p:cNvCxnSpPr>
          <p:nvPr/>
        </p:nvCxnSpPr>
        <p:spPr bwMode="auto">
          <a:xfrm>
            <a:off x="4610100" y="3657600"/>
            <a:ext cx="152400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med" len="med"/>
            <a:tailEnd type="none" w="med" len="med"/>
          </a:ln>
        </p:spPr>
      </p:cxnSp>
      <p:cxnSp>
        <p:nvCxnSpPr>
          <p:cNvPr id="84" name="AutoShape 25"/>
          <p:cNvCxnSpPr>
            <a:cxnSpLocks noChangeShapeType="1"/>
          </p:cNvCxnSpPr>
          <p:nvPr/>
        </p:nvCxnSpPr>
        <p:spPr bwMode="auto">
          <a:xfrm>
            <a:off x="5295900" y="2552700"/>
            <a:ext cx="152400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med" len="med"/>
            <a:tailEnd type="none" w="med" len="med"/>
          </a:ln>
        </p:spPr>
      </p:cxnSp>
      <p:cxnSp>
        <p:nvCxnSpPr>
          <p:cNvPr id="85" name="AutoShape 25"/>
          <p:cNvCxnSpPr>
            <a:cxnSpLocks noChangeShapeType="1"/>
          </p:cNvCxnSpPr>
          <p:nvPr/>
        </p:nvCxnSpPr>
        <p:spPr bwMode="auto">
          <a:xfrm>
            <a:off x="3200400" y="3657600"/>
            <a:ext cx="152400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5"/>
          <p:cNvSpPr txBox="1">
            <a:spLocks noChangeArrowheads="1"/>
          </p:cNvSpPr>
          <p:nvPr/>
        </p:nvSpPr>
        <p:spPr bwMode="auto">
          <a:xfrm>
            <a:off x="342900" y="5219700"/>
            <a:ext cx="88011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Agent a observes proposition p, b observes q</a:t>
            </a:r>
          </a:p>
          <a:p>
            <a:pPr>
              <a:spcBef>
                <a:spcPct val="50000"/>
              </a:spcBef>
            </a:pPr>
            <a:r>
              <a:rPr lang="en-US" sz="2400" dirty="0" smtClean="0"/>
              <a:t>a-labeled edge between nodes: a considers them equivalent</a:t>
            </a:r>
            <a:endParaRPr lang="en-US" sz="2400" dirty="0"/>
          </a:p>
        </p:txBody>
      </p:sp>
      <p:sp>
        <p:nvSpPr>
          <p:cNvPr id="24582" name="Oval 3"/>
          <p:cNvSpPr>
            <a:spLocks noChangeArrowheads="1"/>
          </p:cNvSpPr>
          <p:nvPr/>
        </p:nvSpPr>
        <p:spPr bwMode="auto">
          <a:xfrm>
            <a:off x="3768725" y="1641475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6"/>
          <p:cNvSpPr>
            <a:spLocks noChangeArrowheads="1"/>
          </p:cNvSpPr>
          <p:nvPr/>
        </p:nvSpPr>
        <p:spPr bwMode="auto">
          <a:xfrm>
            <a:off x="3086100" y="35433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86" name="AutoShape 7"/>
          <p:cNvCxnSpPr>
            <a:cxnSpLocks noChangeShapeType="1"/>
            <a:stCxn id="24582" idx="3"/>
          </p:cNvCxnSpPr>
          <p:nvPr/>
        </p:nvCxnSpPr>
        <p:spPr bwMode="auto">
          <a:xfrm rot="5400000">
            <a:off x="3339330" y="1957831"/>
            <a:ext cx="379740" cy="6575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7" name="AutoShape 8"/>
          <p:cNvCxnSpPr>
            <a:cxnSpLocks noChangeShapeType="1"/>
            <a:stCxn id="63" idx="4"/>
            <a:endCxn id="24585" idx="0"/>
          </p:cNvCxnSpPr>
          <p:nvPr/>
        </p:nvCxnSpPr>
        <p:spPr bwMode="auto">
          <a:xfrm rot="16200000" flipH="1">
            <a:off x="2971800" y="3124200"/>
            <a:ext cx="533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9"/>
          <p:cNvCxnSpPr>
            <a:cxnSpLocks noChangeShapeType="1"/>
            <a:endCxn id="61" idx="0"/>
          </p:cNvCxnSpPr>
          <p:nvPr/>
        </p:nvCxnSpPr>
        <p:spPr bwMode="auto">
          <a:xfrm rot="5400000">
            <a:off x="2305050" y="3028950"/>
            <a:ext cx="533400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0" name="Oval 11"/>
          <p:cNvSpPr>
            <a:spLocks noChangeArrowheads="1"/>
          </p:cNvSpPr>
          <p:nvPr/>
        </p:nvSpPr>
        <p:spPr bwMode="auto">
          <a:xfrm>
            <a:off x="4492625" y="3546475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91" name="AutoShape 12"/>
          <p:cNvCxnSpPr>
            <a:cxnSpLocks noChangeShapeType="1"/>
            <a:stCxn id="24582" idx="5"/>
          </p:cNvCxnSpPr>
          <p:nvPr/>
        </p:nvCxnSpPr>
        <p:spPr bwMode="auto">
          <a:xfrm rot="16200000" flipH="1">
            <a:off x="4450205" y="1935605"/>
            <a:ext cx="379742" cy="7020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2" name="AutoShape 13"/>
          <p:cNvCxnSpPr>
            <a:cxnSpLocks noChangeShapeType="1"/>
            <a:stCxn id="62" idx="4"/>
          </p:cNvCxnSpPr>
          <p:nvPr/>
        </p:nvCxnSpPr>
        <p:spPr bwMode="auto">
          <a:xfrm rot="5400000">
            <a:off x="4702805" y="3031495"/>
            <a:ext cx="614691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3" name="Oval 14"/>
          <p:cNvSpPr>
            <a:spLocks noChangeArrowheads="1"/>
          </p:cNvSpPr>
          <p:nvPr/>
        </p:nvSpPr>
        <p:spPr bwMode="auto">
          <a:xfrm>
            <a:off x="5867400" y="34671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94" name="AutoShape 15"/>
          <p:cNvCxnSpPr>
            <a:cxnSpLocks noChangeShapeType="1"/>
          </p:cNvCxnSpPr>
          <p:nvPr/>
        </p:nvCxnSpPr>
        <p:spPr bwMode="auto">
          <a:xfrm>
            <a:off x="5448300" y="2971800"/>
            <a:ext cx="6858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5" name="AutoShape 16"/>
          <p:cNvCxnSpPr>
            <a:cxnSpLocks noChangeShapeType="1"/>
          </p:cNvCxnSpPr>
          <p:nvPr/>
        </p:nvCxnSpPr>
        <p:spPr bwMode="auto">
          <a:xfrm rot="16200000" flipH="1">
            <a:off x="2266950" y="4286250"/>
            <a:ext cx="72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7" name="AutoShape 25"/>
          <p:cNvCxnSpPr>
            <a:cxnSpLocks noChangeShapeType="1"/>
          </p:cNvCxnSpPr>
          <p:nvPr/>
        </p:nvCxnSpPr>
        <p:spPr bwMode="auto">
          <a:xfrm>
            <a:off x="3886200" y="1752600"/>
            <a:ext cx="152400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med" len="med"/>
            <a:tailEnd type="none" w="med" len="med"/>
          </a:ln>
        </p:spPr>
      </p:cxnSp>
      <p:cxnSp>
        <p:nvCxnSpPr>
          <p:cNvPr id="24598" name="AutoShape 26"/>
          <p:cNvCxnSpPr>
            <a:cxnSpLocks noChangeShapeType="1"/>
          </p:cNvCxnSpPr>
          <p:nvPr/>
        </p:nvCxnSpPr>
        <p:spPr bwMode="auto">
          <a:xfrm>
            <a:off x="3429000" y="2743200"/>
            <a:ext cx="1524000" cy="38100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9" name="TextBox 42"/>
          <p:cNvSpPr txBox="1">
            <a:spLocks noChangeArrowheads="1"/>
          </p:cNvSpPr>
          <p:nvPr/>
        </p:nvSpPr>
        <p:spPr bwMode="auto">
          <a:xfrm>
            <a:off x="3924300" y="2324100"/>
            <a:ext cx="34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a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Labeled Trees with Equivalence Edges</a:t>
            </a:r>
            <a:endParaRPr lang="en-US" sz="3600" dirty="0" smtClean="0">
              <a:solidFill>
                <a:srgbClr val="C00000"/>
              </a:solidFill>
            </a:endParaRPr>
          </a:p>
        </p:txBody>
      </p:sp>
      <p:cxnSp>
        <p:nvCxnSpPr>
          <p:cNvPr id="50" name="AutoShape 17"/>
          <p:cNvCxnSpPr>
            <a:cxnSpLocks noChangeShapeType="1"/>
          </p:cNvCxnSpPr>
          <p:nvPr/>
        </p:nvCxnSpPr>
        <p:spPr bwMode="auto">
          <a:xfrm rot="5400000">
            <a:off x="1657350" y="4286250"/>
            <a:ext cx="7620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" name="AutoShape 17"/>
          <p:cNvCxnSpPr>
            <a:cxnSpLocks noChangeShapeType="1"/>
          </p:cNvCxnSpPr>
          <p:nvPr/>
        </p:nvCxnSpPr>
        <p:spPr bwMode="auto">
          <a:xfrm rot="5400000">
            <a:off x="2800350" y="4362450"/>
            <a:ext cx="7620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" name="AutoShape 17"/>
          <p:cNvCxnSpPr>
            <a:cxnSpLocks noChangeShapeType="1"/>
          </p:cNvCxnSpPr>
          <p:nvPr/>
        </p:nvCxnSpPr>
        <p:spPr bwMode="auto">
          <a:xfrm rot="5400000">
            <a:off x="4095750" y="4324350"/>
            <a:ext cx="7620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" name="AutoShape 17"/>
          <p:cNvCxnSpPr>
            <a:cxnSpLocks noChangeShapeType="1"/>
          </p:cNvCxnSpPr>
          <p:nvPr/>
        </p:nvCxnSpPr>
        <p:spPr bwMode="auto">
          <a:xfrm rot="5400000">
            <a:off x="5467350" y="4248150"/>
            <a:ext cx="7620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7" name="AutoShape 16"/>
          <p:cNvCxnSpPr>
            <a:cxnSpLocks noChangeShapeType="1"/>
          </p:cNvCxnSpPr>
          <p:nvPr/>
        </p:nvCxnSpPr>
        <p:spPr bwMode="auto">
          <a:xfrm rot="16200000" flipH="1">
            <a:off x="3333750" y="4324350"/>
            <a:ext cx="72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" name="AutoShape 16"/>
          <p:cNvCxnSpPr>
            <a:cxnSpLocks noChangeShapeType="1"/>
          </p:cNvCxnSpPr>
          <p:nvPr/>
        </p:nvCxnSpPr>
        <p:spPr bwMode="auto">
          <a:xfrm rot="16200000" flipH="1">
            <a:off x="4781550" y="4324350"/>
            <a:ext cx="72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9" name="AutoShape 16"/>
          <p:cNvCxnSpPr>
            <a:cxnSpLocks noChangeShapeType="1"/>
          </p:cNvCxnSpPr>
          <p:nvPr/>
        </p:nvCxnSpPr>
        <p:spPr bwMode="auto">
          <a:xfrm rot="16200000" flipH="1">
            <a:off x="6191250" y="4248150"/>
            <a:ext cx="72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" name="Oval 3"/>
          <p:cNvSpPr>
            <a:spLocks noChangeArrowheads="1"/>
          </p:cNvSpPr>
          <p:nvPr/>
        </p:nvSpPr>
        <p:spPr bwMode="auto">
          <a:xfrm>
            <a:off x="2019300" y="35433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Oval 3"/>
          <p:cNvSpPr>
            <a:spLocks noChangeArrowheads="1"/>
          </p:cNvSpPr>
          <p:nvPr/>
        </p:nvSpPr>
        <p:spPr bwMode="auto">
          <a:xfrm>
            <a:off x="4953000" y="24384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Oval 3"/>
          <p:cNvSpPr>
            <a:spLocks noChangeArrowheads="1"/>
          </p:cNvSpPr>
          <p:nvPr/>
        </p:nvSpPr>
        <p:spPr bwMode="auto">
          <a:xfrm>
            <a:off x="2781300" y="24765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Box 63"/>
          <p:cNvSpPr txBox="1">
            <a:spLocks noChangeArrowheads="1"/>
          </p:cNvSpPr>
          <p:nvPr/>
        </p:nvSpPr>
        <p:spPr bwMode="auto">
          <a:xfrm>
            <a:off x="3810000" y="16764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75" name="TextBox 63"/>
          <p:cNvSpPr txBox="1">
            <a:spLocks noChangeArrowheads="1"/>
          </p:cNvSpPr>
          <p:nvPr/>
        </p:nvSpPr>
        <p:spPr bwMode="auto">
          <a:xfrm>
            <a:off x="3124200" y="35814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 q</a:t>
            </a:r>
            <a:endParaRPr lang="en-US" sz="2000" dirty="0"/>
          </a:p>
        </p:txBody>
      </p:sp>
      <p:sp>
        <p:nvSpPr>
          <p:cNvPr id="77" name="TextBox 63"/>
          <p:cNvSpPr txBox="1">
            <a:spLocks noChangeArrowheads="1"/>
          </p:cNvSpPr>
          <p:nvPr/>
        </p:nvSpPr>
        <p:spPr bwMode="auto">
          <a:xfrm>
            <a:off x="2819400" y="25527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78" name="TextBox 63"/>
          <p:cNvSpPr txBox="1">
            <a:spLocks noChangeArrowheads="1"/>
          </p:cNvSpPr>
          <p:nvPr/>
        </p:nvSpPr>
        <p:spPr bwMode="auto">
          <a:xfrm>
            <a:off x="4991100" y="24765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79" name="TextBox 63"/>
          <p:cNvSpPr txBox="1">
            <a:spLocks noChangeArrowheads="1"/>
          </p:cNvSpPr>
          <p:nvPr/>
        </p:nvSpPr>
        <p:spPr bwMode="auto">
          <a:xfrm>
            <a:off x="5943600" y="35052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80" name="TextBox 63"/>
          <p:cNvSpPr txBox="1">
            <a:spLocks noChangeArrowheads="1"/>
          </p:cNvSpPr>
          <p:nvPr/>
        </p:nvSpPr>
        <p:spPr bwMode="auto">
          <a:xfrm>
            <a:off x="4533900" y="35814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sp>
        <p:nvSpPr>
          <p:cNvPr id="81" name="TextBox 63"/>
          <p:cNvSpPr txBox="1">
            <a:spLocks noChangeArrowheads="1"/>
          </p:cNvSpPr>
          <p:nvPr/>
        </p:nvSpPr>
        <p:spPr bwMode="auto">
          <a:xfrm>
            <a:off x="2057400" y="35433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dirty="0" smtClean="0"/>
              <a:t> q</a:t>
            </a:r>
            <a:endParaRPr lang="en-US" sz="2000" dirty="0"/>
          </a:p>
        </p:txBody>
      </p:sp>
      <p:cxnSp>
        <p:nvCxnSpPr>
          <p:cNvPr id="83" name="AutoShape 25"/>
          <p:cNvCxnSpPr>
            <a:cxnSpLocks noChangeShapeType="1"/>
          </p:cNvCxnSpPr>
          <p:nvPr/>
        </p:nvCxnSpPr>
        <p:spPr bwMode="auto">
          <a:xfrm>
            <a:off x="4610100" y="3657600"/>
            <a:ext cx="152400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med" len="med"/>
            <a:tailEnd type="none" w="med" len="med"/>
          </a:ln>
        </p:spPr>
      </p:cxnSp>
      <p:cxnSp>
        <p:nvCxnSpPr>
          <p:cNvPr id="84" name="AutoShape 25"/>
          <p:cNvCxnSpPr>
            <a:cxnSpLocks noChangeShapeType="1"/>
          </p:cNvCxnSpPr>
          <p:nvPr/>
        </p:nvCxnSpPr>
        <p:spPr bwMode="auto">
          <a:xfrm>
            <a:off x="5295900" y="2552700"/>
            <a:ext cx="152400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med" len="med"/>
            <a:tailEnd type="none" w="med" len="med"/>
          </a:ln>
        </p:spPr>
      </p:cxnSp>
      <p:cxnSp>
        <p:nvCxnSpPr>
          <p:cNvPr id="85" name="AutoShape 25"/>
          <p:cNvCxnSpPr>
            <a:cxnSpLocks noChangeShapeType="1"/>
          </p:cNvCxnSpPr>
          <p:nvPr/>
        </p:nvCxnSpPr>
        <p:spPr bwMode="auto">
          <a:xfrm>
            <a:off x="3200400" y="3657600"/>
            <a:ext cx="152400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none" w="med" len="med"/>
            <a:tailEnd type="none" w="med" len="med"/>
          </a:ln>
        </p:spPr>
      </p:cxnSp>
      <p:cxnSp>
        <p:nvCxnSpPr>
          <p:cNvPr id="41" name="AutoShape 26"/>
          <p:cNvCxnSpPr>
            <a:cxnSpLocks noChangeShapeType="1"/>
            <a:endCxn id="24585" idx="2"/>
          </p:cNvCxnSpPr>
          <p:nvPr/>
        </p:nvCxnSpPr>
        <p:spPr bwMode="auto">
          <a:xfrm>
            <a:off x="2628900" y="3810000"/>
            <a:ext cx="457200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4" name="TextBox 42"/>
          <p:cNvSpPr txBox="1">
            <a:spLocks noChangeArrowheads="1"/>
          </p:cNvSpPr>
          <p:nvPr/>
        </p:nvSpPr>
        <p:spPr bwMode="auto">
          <a:xfrm>
            <a:off x="2667000" y="3314700"/>
            <a:ext cx="34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b</a:t>
            </a:r>
            <a:endParaRPr lang="en-US" sz="2400" dirty="0">
              <a:solidFill>
                <a:srgbClr val="002060"/>
              </a:solidFill>
            </a:endParaRPr>
          </a:p>
        </p:txBody>
      </p:sp>
      <p:cxnSp>
        <p:nvCxnSpPr>
          <p:cNvPr id="45" name="AutoShape 26"/>
          <p:cNvCxnSpPr>
            <a:cxnSpLocks noChangeShapeType="1"/>
            <a:endCxn id="24590" idx="2"/>
          </p:cNvCxnSpPr>
          <p:nvPr/>
        </p:nvCxnSpPr>
        <p:spPr bwMode="auto">
          <a:xfrm>
            <a:off x="3695700" y="3810000"/>
            <a:ext cx="796925" cy="3175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7" name="TextBox 42"/>
          <p:cNvSpPr txBox="1">
            <a:spLocks noChangeArrowheads="1"/>
          </p:cNvSpPr>
          <p:nvPr/>
        </p:nvSpPr>
        <p:spPr bwMode="auto">
          <a:xfrm>
            <a:off x="3924300" y="3314700"/>
            <a:ext cx="34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a</a:t>
            </a:r>
            <a:endParaRPr lang="en-US" sz="2400" dirty="0">
              <a:solidFill>
                <a:srgbClr val="002060"/>
              </a:solidFill>
            </a:endParaRPr>
          </a:p>
        </p:txBody>
      </p:sp>
      <p:cxnSp>
        <p:nvCxnSpPr>
          <p:cNvPr id="49" name="Curved Connector 48"/>
          <p:cNvCxnSpPr>
            <a:stCxn id="61" idx="5"/>
            <a:endCxn id="24593" idx="3"/>
          </p:cNvCxnSpPr>
          <p:nvPr/>
        </p:nvCxnSpPr>
        <p:spPr bwMode="auto">
          <a:xfrm rot="5400000" flipH="1" flipV="1">
            <a:off x="4210050" y="2251961"/>
            <a:ext cx="76200" cy="3417048"/>
          </a:xfrm>
          <a:prstGeom prst="curvedConnector3">
            <a:avLst>
              <a:gd name="adj1" fmla="val -402513"/>
            </a:avLst>
          </a:prstGeom>
          <a:noFill/>
          <a:ln w="38100" cap="flat" cmpd="sng" algn="ctr">
            <a:solidFill>
              <a:schemeClr val="bg2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52" name="TextBox 42"/>
          <p:cNvSpPr txBox="1">
            <a:spLocks noChangeArrowheads="1"/>
          </p:cNvSpPr>
          <p:nvPr/>
        </p:nvSpPr>
        <p:spPr bwMode="auto">
          <a:xfrm>
            <a:off x="4000500" y="3886200"/>
            <a:ext cx="34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a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The logic CTL</a:t>
            </a:r>
            <a:r>
              <a:rPr lang="en-US" sz="3600" dirty="0" smtClean="0">
                <a:solidFill>
                  <a:srgbClr val="C00000"/>
                </a:solidFill>
                <a:latin typeface="OpenSymbol" pitchFamily="2" charset="0"/>
              </a:rPr>
              <a:t>≈</a:t>
            </a:r>
            <a:endParaRPr lang="en-US" sz="3600" dirty="0" smtClean="0">
              <a:solidFill>
                <a:srgbClr val="C00000"/>
              </a:solidFill>
              <a:latin typeface="OpenSymbol" pitchFamily="2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4614863" cy="225425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/>
              <a:t>CTL</a:t>
            </a:r>
            <a:r>
              <a:rPr lang="en-US" sz="2800" dirty="0" smtClean="0">
                <a:latin typeface="OpenSymbol" pitchFamily="2" charset="0"/>
              </a:rPr>
              <a:t>≈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f =   p | </a:t>
            </a:r>
            <a:r>
              <a:rPr lang="en-US" sz="2800" dirty="0" smtClean="0">
                <a:cs typeface="Arial" charset="0"/>
              </a:rPr>
              <a:t>¬</a:t>
            </a:r>
            <a:r>
              <a:rPr lang="en-US" sz="2800" dirty="0" smtClean="0"/>
              <a:t> f | f1 </a:t>
            </a:r>
            <a:r>
              <a:rPr lang="en-US" sz="2800" dirty="0" smtClean="0"/>
              <a:t>or</a:t>
            </a:r>
            <a:r>
              <a:rPr lang="en-US" sz="2800" dirty="0" smtClean="0"/>
              <a:t> </a:t>
            </a:r>
            <a:r>
              <a:rPr lang="en-US" sz="2800" dirty="0" smtClean="0"/>
              <a:t>f2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   | EX f | f1 EU f2 | EG f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   | </a:t>
            </a:r>
            <a:r>
              <a:rPr lang="en-US" sz="2800" b="1" dirty="0" err="1" smtClean="0">
                <a:solidFill>
                  <a:schemeClr val="bg2"/>
                </a:solidFill>
              </a:rPr>
              <a:t>EI</a:t>
            </a:r>
            <a:r>
              <a:rPr lang="en-US" sz="2800" b="1" baseline="-25000" dirty="0" err="1" smtClean="0">
                <a:solidFill>
                  <a:schemeClr val="bg2"/>
                </a:solidFill>
              </a:rPr>
              <a:t>a</a:t>
            </a:r>
            <a:r>
              <a:rPr lang="en-US" sz="2800" b="1" dirty="0" smtClean="0">
                <a:solidFill>
                  <a:schemeClr val="bg2"/>
                </a:solidFill>
              </a:rPr>
              <a:t> f</a:t>
            </a:r>
            <a:r>
              <a:rPr lang="en-US" sz="2800" dirty="0" smtClean="0">
                <a:solidFill>
                  <a:schemeClr val="bg2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solidFill>
                <a:schemeClr val="bg2"/>
              </a:solidFill>
            </a:endParaRPr>
          </a:p>
        </p:txBody>
      </p:sp>
      <p:sp>
        <p:nvSpPr>
          <p:cNvPr id="24581" name="Text Box 55"/>
          <p:cNvSpPr txBox="1">
            <a:spLocks noChangeArrowheads="1"/>
          </p:cNvSpPr>
          <p:nvPr/>
        </p:nvSpPr>
        <p:spPr bwMode="auto">
          <a:xfrm>
            <a:off x="304800" y="4000500"/>
            <a:ext cx="7620000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/>
              <a:t>EI</a:t>
            </a:r>
            <a:r>
              <a:rPr lang="en-US" sz="2400" baseline="-25000" dirty="0" err="1" smtClean="0"/>
              <a:t>a</a:t>
            </a:r>
            <a:r>
              <a:rPr lang="en-US" sz="2400" dirty="0" smtClean="0"/>
              <a:t> f: f holds in some world considered plausible by a</a:t>
            </a:r>
            <a:endParaRPr lang="en-US" sz="2400" dirty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400" dirty="0"/>
              <a:t> Confidentiality:  AG (</a:t>
            </a:r>
            <a:r>
              <a:rPr lang="en-US" sz="2400" dirty="0" err="1"/>
              <a:t>EI</a:t>
            </a:r>
            <a:r>
              <a:rPr lang="en-US" sz="2400" baseline="-25000" dirty="0" err="1"/>
              <a:t>a</a:t>
            </a:r>
            <a:r>
              <a:rPr lang="en-US" sz="2400" dirty="0"/>
              <a:t> </a:t>
            </a:r>
            <a:r>
              <a:rPr lang="el-GR" sz="2400" dirty="0"/>
              <a:t>α</a:t>
            </a:r>
            <a:r>
              <a:rPr lang="en-US" sz="2400" dirty="0"/>
              <a:t> and </a:t>
            </a:r>
            <a:r>
              <a:rPr lang="en-US" sz="2400" dirty="0" err="1"/>
              <a:t>EI</a:t>
            </a:r>
            <a:r>
              <a:rPr lang="en-US" sz="2400" baseline="-25000" dirty="0" err="1"/>
              <a:t>a</a:t>
            </a:r>
            <a:r>
              <a:rPr lang="en-US" sz="2400" dirty="0"/>
              <a:t> ¬</a:t>
            </a:r>
            <a:r>
              <a:rPr lang="el-GR" sz="2400" dirty="0"/>
              <a:t>α</a:t>
            </a:r>
            <a:r>
              <a:rPr lang="en-US" sz="2400" dirty="0"/>
              <a:t>)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400" dirty="0"/>
              <a:t> Agent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 </a:t>
            </a:r>
            <a:r>
              <a:rPr lang="en-US" sz="2400" dirty="0"/>
              <a:t>does not reveal x before agent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 reveals y</a:t>
            </a:r>
          </a:p>
          <a:p>
            <a:pPr>
              <a:spcBef>
                <a:spcPct val="50000"/>
              </a:spcBef>
            </a:pPr>
            <a:r>
              <a:rPr lang="en-US" sz="2400" dirty="0" smtClean="0"/>
              <a:t>       A (</a:t>
            </a:r>
            <a:r>
              <a:rPr lang="en-US" sz="2400" dirty="0" err="1" smtClean="0"/>
              <a:t>EI</a:t>
            </a:r>
            <a:r>
              <a:rPr lang="en-US" sz="2400" baseline="-25000" dirty="0" err="1" smtClean="0"/>
              <a:t>a</a:t>
            </a:r>
            <a:r>
              <a:rPr lang="en-US" sz="2400" dirty="0" smtClean="0"/>
              <a:t> x and </a:t>
            </a:r>
            <a:r>
              <a:rPr lang="en-US" sz="2400" dirty="0" err="1" smtClean="0"/>
              <a:t>EI</a:t>
            </a:r>
            <a:r>
              <a:rPr lang="en-US" sz="2400" baseline="-25000" dirty="0" err="1" smtClean="0"/>
              <a:t>a</a:t>
            </a:r>
            <a:r>
              <a:rPr lang="en-US" sz="2400" dirty="0" smtClean="0"/>
              <a:t> ~x) U ( </a:t>
            </a:r>
            <a:r>
              <a:rPr lang="en-US" sz="2400" dirty="0" err="1" smtClean="0"/>
              <a:t>AI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 y </a:t>
            </a:r>
            <a:r>
              <a:rPr lang="en-US" sz="2400" dirty="0" smtClean="0"/>
              <a:t>or </a:t>
            </a:r>
            <a:r>
              <a:rPr lang="en-US" sz="2400" dirty="0" err="1" smtClean="0"/>
              <a:t>AI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 ~y)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 smtClean="0"/>
              <a:t>Analogous extension of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dirty="0" smtClean="0"/>
              <a:t>-calculus: </a:t>
            </a:r>
            <a:r>
              <a:rPr lang="en-US" sz="2400" dirty="0" smtClean="0"/>
              <a:t> </a:t>
            </a:r>
            <a:r>
              <a:rPr lang="en-US" sz="2400" dirty="0">
                <a:cs typeface="Arial" charset="0"/>
              </a:rPr>
              <a:t>µ</a:t>
            </a:r>
            <a:r>
              <a:rPr lang="en-US" sz="2400" dirty="0">
                <a:latin typeface="OpenSymbol" pitchFamily="2" charset="0"/>
              </a:rPr>
              <a:t>≈ </a:t>
            </a:r>
            <a:r>
              <a:rPr lang="en-US" sz="2400" dirty="0" smtClean="0">
                <a:latin typeface="OpenSymbol" pitchFamily="2" charset="0"/>
              </a:rPr>
              <a:t> </a:t>
            </a:r>
            <a:endParaRPr lang="en-US" sz="2400" dirty="0"/>
          </a:p>
        </p:txBody>
      </p:sp>
      <p:sp>
        <p:nvSpPr>
          <p:cNvPr id="24582" name="Oval 3"/>
          <p:cNvSpPr>
            <a:spLocks noChangeArrowheads="1"/>
          </p:cNvSpPr>
          <p:nvPr/>
        </p:nvSpPr>
        <p:spPr bwMode="auto">
          <a:xfrm>
            <a:off x="7162800" y="5715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4"/>
          <p:cNvSpPr>
            <a:spLocks noChangeArrowheads="1"/>
          </p:cNvSpPr>
          <p:nvPr/>
        </p:nvSpPr>
        <p:spPr bwMode="auto">
          <a:xfrm>
            <a:off x="6480175" y="1366838"/>
            <a:ext cx="609600" cy="533400"/>
          </a:xfrm>
          <a:prstGeom prst="ellipse">
            <a:avLst/>
          </a:prstGeom>
          <a:ln w="57150"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585" name="Oval 6"/>
          <p:cNvSpPr>
            <a:spLocks noChangeArrowheads="1"/>
          </p:cNvSpPr>
          <p:nvPr/>
        </p:nvSpPr>
        <p:spPr bwMode="auto">
          <a:xfrm>
            <a:off x="6480175" y="2473325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86" name="AutoShape 7"/>
          <p:cNvCxnSpPr>
            <a:cxnSpLocks noChangeShapeType="1"/>
            <a:stCxn id="24582" idx="3"/>
            <a:endCxn id="26" idx="0"/>
          </p:cNvCxnSpPr>
          <p:nvPr/>
        </p:nvCxnSpPr>
        <p:spPr bwMode="auto">
          <a:xfrm rot="5400000">
            <a:off x="6848475" y="963613"/>
            <a:ext cx="339725" cy="466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7" name="AutoShape 8"/>
          <p:cNvCxnSpPr>
            <a:cxnSpLocks noChangeShapeType="1"/>
            <a:stCxn id="26" idx="4"/>
            <a:endCxn id="24585" idx="0"/>
          </p:cNvCxnSpPr>
          <p:nvPr/>
        </p:nvCxnSpPr>
        <p:spPr bwMode="auto">
          <a:xfrm rot="5400000">
            <a:off x="6499225" y="2185988"/>
            <a:ext cx="57308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9"/>
          <p:cNvCxnSpPr>
            <a:cxnSpLocks noChangeShapeType="1"/>
            <a:stCxn id="24585" idx="4"/>
          </p:cNvCxnSpPr>
          <p:nvPr/>
        </p:nvCxnSpPr>
        <p:spPr bwMode="auto">
          <a:xfrm rot="5400000">
            <a:off x="6443662" y="3348038"/>
            <a:ext cx="68421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" name="Oval 10"/>
          <p:cNvSpPr>
            <a:spLocks noChangeArrowheads="1"/>
          </p:cNvSpPr>
          <p:nvPr/>
        </p:nvSpPr>
        <p:spPr bwMode="auto">
          <a:xfrm>
            <a:off x="7886700" y="1371600"/>
            <a:ext cx="609600" cy="533400"/>
          </a:xfrm>
          <a:prstGeom prst="ellipse">
            <a:avLst/>
          </a:prstGeom>
          <a:noFill/>
          <a:ln w="5715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590" name="Oval 11"/>
          <p:cNvSpPr>
            <a:spLocks noChangeArrowheads="1"/>
          </p:cNvSpPr>
          <p:nvPr/>
        </p:nvSpPr>
        <p:spPr bwMode="auto">
          <a:xfrm>
            <a:off x="7886700" y="2476500"/>
            <a:ext cx="6096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91" name="AutoShape 12"/>
          <p:cNvCxnSpPr>
            <a:cxnSpLocks noChangeShapeType="1"/>
            <a:stCxn id="24582" idx="5"/>
            <a:endCxn id="32" idx="0"/>
          </p:cNvCxnSpPr>
          <p:nvPr/>
        </p:nvCxnSpPr>
        <p:spPr bwMode="auto">
          <a:xfrm rot="16200000" flipH="1">
            <a:off x="7765256" y="945357"/>
            <a:ext cx="344487" cy="508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2" name="AutoShape 13"/>
          <p:cNvCxnSpPr>
            <a:cxnSpLocks noChangeShapeType="1"/>
            <a:stCxn id="32" idx="4"/>
            <a:endCxn id="24590" idx="0"/>
          </p:cNvCxnSpPr>
          <p:nvPr/>
        </p:nvCxnSpPr>
        <p:spPr bwMode="auto">
          <a:xfrm rot="5400000">
            <a:off x="7905751" y="2190750"/>
            <a:ext cx="5715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4" name="AutoShape 15"/>
          <p:cNvCxnSpPr>
            <a:cxnSpLocks noChangeShapeType="1"/>
            <a:stCxn id="24590" idx="4"/>
          </p:cNvCxnSpPr>
          <p:nvPr/>
        </p:nvCxnSpPr>
        <p:spPr bwMode="auto">
          <a:xfrm rot="5400000">
            <a:off x="7848601" y="3352800"/>
            <a:ext cx="6858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7" name="AutoShape 25"/>
          <p:cNvCxnSpPr>
            <a:cxnSpLocks noChangeShapeType="1"/>
            <a:stCxn id="26" idx="6"/>
            <a:endCxn id="32" idx="2"/>
          </p:cNvCxnSpPr>
          <p:nvPr/>
        </p:nvCxnSpPr>
        <p:spPr bwMode="auto">
          <a:xfrm>
            <a:off x="7089775" y="1633538"/>
            <a:ext cx="796925" cy="4762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98" name="AutoShape 26"/>
          <p:cNvCxnSpPr>
            <a:cxnSpLocks noChangeShapeType="1"/>
            <a:stCxn id="24585" idx="6"/>
            <a:endCxn id="24590" idx="2"/>
          </p:cNvCxnSpPr>
          <p:nvPr/>
        </p:nvCxnSpPr>
        <p:spPr bwMode="auto">
          <a:xfrm>
            <a:off x="7089775" y="2740025"/>
            <a:ext cx="796925" cy="3175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600" name="TextBox 42"/>
          <p:cNvSpPr txBox="1">
            <a:spLocks noChangeArrowheads="1"/>
          </p:cNvSpPr>
          <p:nvPr/>
        </p:nvSpPr>
        <p:spPr bwMode="auto">
          <a:xfrm>
            <a:off x="6629400" y="2514600"/>
            <a:ext cx="34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f</a:t>
            </a:r>
          </a:p>
        </p:txBody>
      </p:sp>
      <p:sp>
        <p:nvSpPr>
          <p:cNvPr id="24601" name="TextBox 61"/>
          <p:cNvSpPr txBox="1">
            <a:spLocks noChangeArrowheads="1"/>
          </p:cNvSpPr>
          <p:nvPr/>
        </p:nvSpPr>
        <p:spPr bwMode="auto">
          <a:xfrm>
            <a:off x="5600700" y="11430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EX f</a:t>
            </a:r>
          </a:p>
        </p:txBody>
      </p:sp>
      <p:sp>
        <p:nvSpPr>
          <p:cNvPr id="24602" name="TextBox 62"/>
          <p:cNvSpPr txBox="1">
            <a:spLocks noChangeArrowheads="1"/>
          </p:cNvSpPr>
          <p:nvPr/>
        </p:nvSpPr>
        <p:spPr bwMode="auto">
          <a:xfrm>
            <a:off x="5600700" y="15240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/>
              <a:t>EI</a:t>
            </a:r>
            <a:r>
              <a:rPr lang="en-US" sz="2400" baseline="-25000" dirty="0" err="1">
                <a:solidFill>
                  <a:schemeClr val="bg2"/>
                </a:solidFill>
              </a:rPr>
              <a:t>a</a:t>
            </a:r>
            <a:r>
              <a:rPr lang="en-US" sz="2400" dirty="0"/>
              <a:t> g</a:t>
            </a:r>
          </a:p>
        </p:txBody>
      </p:sp>
      <p:sp>
        <p:nvSpPr>
          <p:cNvPr id="24603" name="TextBox 63"/>
          <p:cNvSpPr txBox="1">
            <a:spLocks noChangeArrowheads="1"/>
          </p:cNvSpPr>
          <p:nvPr/>
        </p:nvSpPr>
        <p:spPr bwMode="auto">
          <a:xfrm>
            <a:off x="8001000" y="1371600"/>
            <a:ext cx="34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g</a:t>
            </a:r>
          </a:p>
        </p:txBody>
      </p:sp>
      <p:sp>
        <p:nvSpPr>
          <p:cNvPr id="29" name="TextBox 42"/>
          <p:cNvSpPr txBox="1">
            <a:spLocks noChangeArrowheads="1"/>
          </p:cNvSpPr>
          <p:nvPr/>
        </p:nvSpPr>
        <p:spPr bwMode="auto">
          <a:xfrm>
            <a:off x="7315200" y="1219200"/>
            <a:ext cx="34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a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1" name="TextBox 42"/>
          <p:cNvSpPr txBox="1">
            <a:spLocks noChangeArrowheads="1"/>
          </p:cNvSpPr>
          <p:nvPr/>
        </p:nvSpPr>
        <p:spPr bwMode="auto">
          <a:xfrm>
            <a:off x="7353300" y="2209800"/>
            <a:ext cx="34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a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045CDBB-E36E-492D-B8A3-077EB8A0585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4191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Model Checking</a:t>
            </a:r>
            <a:endParaRPr lang="en-US" sz="3600" dirty="0" smtClean="0">
              <a:solidFill>
                <a:srgbClr val="C00000"/>
              </a:solidFill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892300"/>
            <a:ext cx="8229600" cy="4405313"/>
          </a:xfrm>
        </p:spPr>
        <p:txBody>
          <a:bodyPr/>
          <a:lstStyle/>
          <a:p>
            <a:pPr eaLnBrk="1" hangingPunct="1">
              <a:buSzTx/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SzTx/>
              <a:buFont typeface="Wingdings" pitchFamily="2" charset="2"/>
              <a:buChar char="§"/>
            </a:pPr>
            <a:endParaRPr lang="en-US" sz="2400" dirty="0" smtClean="0"/>
          </a:p>
          <a:p>
            <a:pPr eaLnBrk="1" hangingPunct="1">
              <a:buSzTx/>
              <a:buFont typeface="Wingdings" pitchFamily="2" charset="2"/>
              <a:buChar char="§"/>
            </a:pPr>
            <a:endParaRPr lang="en-US" sz="2400" dirty="0" smtClean="0"/>
          </a:p>
          <a:p>
            <a:pPr eaLnBrk="1" hangingPunct="1">
              <a:buSzTx/>
              <a:buFont typeface="Wingdings" pitchFamily="2" charset="2"/>
              <a:buChar char="§"/>
            </a:pPr>
            <a:endParaRPr lang="en-US" sz="2400" dirty="0" smtClean="0"/>
          </a:p>
          <a:p>
            <a:pPr eaLnBrk="1" hangingPunct="1">
              <a:buSzTx/>
            </a:pPr>
            <a:r>
              <a:rPr lang="en-US" sz="2400" dirty="0" smtClean="0"/>
              <a:t>Nesting-free fragments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     CTL</a:t>
            </a:r>
            <a:r>
              <a:rPr lang="en-US" sz="2400" dirty="0" smtClean="0">
                <a:latin typeface="OpenSymbol" pitchFamily="2" charset="0"/>
              </a:rPr>
              <a:t>≈</a:t>
            </a:r>
            <a:r>
              <a:rPr lang="en-US" sz="2400" dirty="0" smtClean="0"/>
              <a:t> :PSPACE complete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     </a:t>
            </a:r>
            <a:r>
              <a:rPr lang="el-GR" sz="2400" dirty="0" smtClean="0">
                <a:cs typeface="Arial" charset="0"/>
              </a:rPr>
              <a:t>μ</a:t>
            </a:r>
            <a:r>
              <a:rPr lang="en-US" sz="2400" dirty="0" smtClean="0">
                <a:latin typeface="OpenSymbol" pitchFamily="2" charset="0"/>
              </a:rPr>
              <a:t>≈ </a:t>
            </a:r>
            <a:r>
              <a:rPr lang="en-US" sz="2400" dirty="0" smtClean="0">
                <a:cs typeface="Arial" charset="0"/>
              </a:rPr>
              <a:t>-calculus: </a:t>
            </a:r>
            <a:r>
              <a:rPr lang="en-US" sz="2400" dirty="0" smtClean="0"/>
              <a:t>EXPTIME complete</a:t>
            </a:r>
          </a:p>
          <a:p>
            <a:pPr eaLnBrk="1" hangingPunct="1">
              <a:buSzTx/>
            </a:pPr>
            <a:r>
              <a:rPr lang="en-US" sz="2400" dirty="0" smtClean="0"/>
              <a:t>In general – </a:t>
            </a:r>
            <a:r>
              <a:rPr lang="en-US" sz="2400" dirty="0" err="1" smtClean="0"/>
              <a:t>nonelementary</a:t>
            </a:r>
            <a:r>
              <a:rPr lang="en-US" sz="2400" dirty="0" smtClean="0"/>
              <a:t> (resp. </a:t>
            </a:r>
            <a:r>
              <a:rPr lang="en-US" sz="2400" dirty="0" err="1" smtClean="0"/>
              <a:t>undecidable</a:t>
            </a:r>
            <a:r>
              <a:rPr lang="en-US" sz="2400" dirty="0" smtClean="0"/>
              <a:t>)</a:t>
            </a:r>
          </a:p>
          <a:p>
            <a:pPr eaLnBrk="1" hangingPunct="1">
              <a:buSzTx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Good news</a:t>
            </a:r>
            <a:r>
              <a:rPr lang="en-US" sz="2400" dirty="0" smtClean="0"/>
              <a:t>: </a:t>
            </a:r>
            <a:r>
              <a:rPr lang="en-US" sz="2400" dirty="0" smtClean="0"/>
              <a:t>Typical </a:t>
            </a:r>
            <a:r>
              <a:rPr lang="en-US" sz="2400" dirty="0" smtClean="0"/>
              <a:t>c</a:t>
            </a:r>
            <a:r>
              <a:rPr lang="en-US" sz="2400" dirty="0" smtClean="0"/>
              <a:t>onfidentiality </a:t>
            </a:r>
            <a:r>
              <a:rPr lang="en-US" sz="2400" dirty="0" smtClean="0"/>
              <a:t>properties captured in the nesting-free fragments</a:t>
            </a:r>
          </a:p>
        </p:txBody>
      </p:sp>
      <p:sp>
        <p:nvSpPr>
          <p:cNvPr id="25605" name="Oval 2"/>
          <p:cNvSpPr>
            <a:spLocks noChangeArrowheads="1"/>
          </p:cNvSpPr>
          <p:nvPr/>
        </p:nvSpPr>
        <p:spPr bwMode="auto">
          <a:xfrm>
            <a:off x="5219700" y="533400"/>
            <a:ext cx="327025" cy="257175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Oval 3"/>
          <p:cNvSpPr>
            <a:spLocks noChangeArrowheads="1"/>
          </p:cNvSpPr>
          <p:nvPr/>
        </p:nvSpPr>
        <p:spPr bwMode="auto">
          <a:xfrm>
            <a:off x="4795838" y="1150938"/>
            <a:ext cx="327025" cy="2571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4"/>
          <p:cNvSpPr>
            <a:spLocks noChangeArrowheads="1"/>
          </p:cNvSpPr>
          <p:nvPr/>
        </p:nvSpPr>
        <p:spPr bwMode="auto">
          <a:xfrm>
            <a:off x="4762500" y="1782763"/>
            <a:ext cx="327025" cy="2571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08" name="AutoShape 5"/>
          <p:cNvCxnSpPr>
            <a:cxnSpLocks noChangeShapeType="1"/>
            <a:stCxn id="25605" idx="3"/>
            <a:endCxn id="25606" idx="0"/>
          </p:cNvCxnSpPr>
          <p:nvPr/>
        </p:nvCxnSpPr>
        <p:spPr bwMode="auto">
          <a:xfrm rot="5400000">
            <a:off x="4914106" y="797719"/>
            <a:ext cx="398463" cy="307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09" name="AutoShape 6"/>
          <p:cNvCxnSpPr>
            <a:cxnSpLocks noChangeShapeType="1"/>
            <a:stCxn id="25606" idx="4"/>
            <a:endCxn id="25607" idx="0"/>
          </p:cNvCxnSpPr>
          <p:nvPr/>
        </p:nvCxnSpPr>
        <p:spPr bwMode="auto">
          <a:xfrm rot="5400000">
            <a:off x="4755357" y="1578769"/>
            <a:ext cx="374650" cy="33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0" name="AutoShape 7"/>
          <p:cNvCxnSpPr>
            <a:cxnSpLocks noChangeShapeType="1"/>
            <a:stCxn id="25607" idx="4"/>
          </p:cNvCxnSpPr>
          <p:nvPr/>
        </p:nvCxnSpPr>
        <p:spPr bwMode="auto">
          <a:xfrm rot="5400000">
            <a:off x="4744244" y="2210594"/>
            <a:ext cx="352425" cy="11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1" name="Oval 8"/>
          <p:cNvSpPr>
            <a:spLocks noChangeArrowheads="1"/>
          </p:cNvSpPr>
          <p:nvPr/>
        </p:nvSpPr>
        <p:spPr bwMode="auto">
          <a:xfrm>
            <a:off x="5562600" y="1143000"/>
            <a:ext cx="327025" cy="257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Oval 9"/>
          <p:cNvSpPr>
            <a:spLocks noChangeArrowheads="1"/>
          </p:cNvSpPr>
          <p:nvPr/>
        </p:nvSpPr>
        <p:spPr bwMode="auto">
          <a:xfrm>
            <a:off x="5600700" y="1782763"/>
            <a:ext cx="327025" cy="257175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13" name="AutoShape 10"/>
          <p:cNvCxnSpPr>
            <a:cxnSpLocks noChangeShapeType="1"/>
            <a:stCxn id="25605" idx="5"/>
            <a:endCxn id="25611" idx="0"/>
          </p:cNvCxnSpPr>
          <p:nvPr/>
        </p:nvCxnSpPr>
        <p:spPr bwMode="auto">
          <a:xfrm rot="16200000" flipH="1">
            <a:off x="5417344" y="834231"/>
            <a:ext cx="390525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4" name="AutoShape 11"/>
          <p:cNvCxnSpPr>
            <a:cxnSpLocks noChangeShapeType="1"/>
            <a:stCxn id="25611" idx="4"/>
            <a:endCxn id="25612" idx="0"/>
          </p:cNvCxnSpPr>
          <p:nvPr/>
        </p:nvCxnSpPr>
        <p:spPr bwMode="auto">
          <a:xfrm rot="16200000" flipH="1">
            <a:off x="5553869" y="1572419"/>
            <a:ext cx="382588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5" name="AutoShape 12"/>
          <p:cNvCxnSpPr>
            <a:cxnSpLocks noChangeShapeType="1"/>
            <a:stCxn id="25612" idx="4"/>
          </p:cNvCxnSpPr>
          <p:nvPr/>
        </p:nvCxnSpPr>
        <p:spPr bwMode="auto">
          <a:xfrm rot="16200000" flipH="1">
            <a:off x="5582444" y="2221707"/>
            <a:ext cx="390525" cy="26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6" name="AutoShape 18"/>
          <p:cNvCxnSpPr>
            <a:cxnSpLocks noChangeShapeType="1"/>
            <a:stCxn id="25606" idx="6"/>
            <a:endCxn id="25611" idx="2"/>
          </p:cNvCxnSpPr>
          <p:nvPr/>
        </p:nvCxnSpPr>
        <p:spPr bwMode="auto">
          <a:xfrm flipV="1">
            <a:off x="5122863" y="1271588"/>
            <a:ext cx="439737" cy="7937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7" name="AutoShape 19"/>
          <p:cNvCxnSpPr>
            <a:cxnSpLocks noChangeShapeType="1"/>
            <a:stCxn id="25607" idx="6"/>
            <a:endCxn id="25612" idx="2"/>
          </p:cNvCxnSpPr>
          <p:nvPr/>
        </p:nvCxnSpPr>
        <p:spPr bwMode="auto">
          <a:xfrm>
            <a:off x="5089525" y="1911350"/>
            <a:ext cx="511175" cy="1588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5618" name="Line 20"/>
          <p:cNvSpPr>
            <a:spLocks noChangeShapeType="1"/>
          </p:cNvSpPr>
          <p:nvPr/>
        </p:nvSpPr>
        <p:spPr bwMode="auto">
          <a:xfrm>
            <a:off x="5943600" y="1455738"/>
            <a:ext cx="685800" cy="46037"/>
          </a:xfrm>
          <a:prstGeom prst="line">
            <a:avLst/>
          </a:prstGeom>
          <a:noFill/>
          <a:ln w="130175">
            <a:solidFill>
              <a:schemeClr val="bg2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19" name="Oval 21"/>
          <p:cNvSpPr>
            <a:spLocks noChangeArrowheads="1"/>
          </p:cNvSpPr>
          <p:nvPr/>
        </p:nvSpPr>
        <p:spPr bwMode="auto">
          <a:xfrm>
            <a:off x="6753225" y="1303338"/>
            <a:ext cx="622300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20" name="AutoShape 22"/>
          <p:cNvCxnSpPr>
            <a:cxnSpLocks noChangeShapeType="1"/>
            <a:stCxn id="25634" idx="3"/>
            <a:endCxn id="25619" idx="0"/>
          </p:cNvCxnSpPr>
          <p:nvPr/>
        </p:nvCxnSpPr>
        <p:spPr bwMode="auto">
          <a:xfrm rot="5400000">
            <a:off x="7117557" y="900906"/>
            <a:ext cx="349250" cy="455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21" name="AutoShape 23"/>
          <p:cNvCxnSpPr>
            <a:cxnSpLocks noChangeShapeType="1"/>
            <a:stCxn id="25619" idx="4"/>
            <a:endCxn id="25638" idx="0"/>
          </p:cNvCxnSpPr>
          <p:nvPr/>
        </p:nvCxnSpPr>
        <p:spPr bwMode="auto">
          <a:xfrm rot="5400000">
            <a:off x="6834981" y="2024857"/>
            <a:ext cx="46037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22" name="AutoShape 24"/>
          <p:cNvCxnSpPr>
            <a:cxnSpLocks noChangeShapeType="1"/>
            <a:stCxn id="25634" idx="5"/>
            <a:endCxn id="25629" idx="0"/>
          </p:cNvCxnSpPr>
          <p:nvPr/>
        </p:nvCxnSpPr>
        <p:spPr bwMode="auto">
          <a:xfrm rot="16200000" flipH="1">
            <a:off x="8010526" y="904875"/>
            <a:ext cx="341312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23" name="AutoShape 25"/>
          <p:cNvCxnSpPr>
            <a:cxnSpLocks noChangeShapeType="1"/>
            <a:stCxn id="25629" idx="4"/>
            <a:endCxn id="25644" idx="0"/>
          </p:cNvCxnSpPr>
          <p:nvPr/>
        </p:nvCxnSpPr>
        <p:spPr bwMode="auto">
          <a:xfrm rot="5400000">
            <a:off x="8171656" y="2016919"/>
            <a:ext cx="46037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24" name="AutoShape 26"/>
          <p:cNvCxnSpPr>
            <a:cxnSpLocks noChangeShapeType="1"/>
            <a:stCxn id="25619" idx="6"/>
            <a:endCxn id="25629" idx="2"/>
          </p:cNvCxnSpPr>
          <p:nvPr/>
        </p:nvCxnSpPr>
        <p:spPr bwMode="auto">
          <a:xfrm flipV="1">
            <a:off x="7375525" y="1541463"/>
            <a:ext cx="701675" cy="7937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5625" name="Oval 27"/>
          <p:cNvSpPr>
            <a:spLocks noChangeArrowheads="1"/>
          </p:cNvSpPr>
          <p:nvPr/>
        </p:nvSpPr>
        <p:spPr bwMode="auto">
          <a:xfrm>
            <a:off x="6819900" y="1447800"/>
            <a:ext cx="125413" cy="109538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Oval 28"/>
          <p:cNvSpPr>
            <a:spLocks noChangeArrowheads="1"/>
          </p:cNvSpPr>
          <p:nvPr/>
        </p:nvSpPr>
        <p:spPr bwMode="auto">
          <a:xfrm>
            <a:off x="6972300" y="1409700"/>
            <a:ext cx="350838" cy="27305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Oval 29"/>
          <p:cNvSpPr>
            <a:spLocks noChangeArrowheads="1"/>
          </p:cNvSpPr>
          <p:nvPr/>
        </p:nvSpPr>
        <p:spPr bwMode="auto">
          <a:xfrm>
            <a:off x="7010400" y="1485900"/>
            <a:ext cx="125413" cy="109538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Oval 30"/>
          <p:cNvSpPr>
            <a:spLocks noChangeArrowheads="1"/>
          </p:cNvSpPr>
          <p:nvPr/>
        </p:nvSpPr>
        <p:spPr bwMode="auto">
          <a:xfrm>
            <a:off x="7162800" y="1485900"/>
            <a:ext cx="125413" cy="109538"/>
          </a:xfrm>
          <a:prstGeom prst="ellipse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Oval 31"/>
          <p:cNvSpPr>
            <a:spLocks noChangeArrowheads="1"/>
          </p:cNvSpPr>
          <p:nvPr/>
        </p:nvSpPr>
        <p:spPr bwMode="auto">
          <a:xfrm>
            <a:off x="8077200" y="1295400"/>
            <a:ext cx="647700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Oval 32"/>
          <p:cNvSpPr>
            <a:spLocks noChangeArrowheads="1"/>
          </p:cNvSpPr>
          <p:nvPr/>
        </p:nvSpPr>
        <p:spPr bwMode="auto">
          <a:xfrm>
            <a:off x="8131175" y="1477963"/>
            <a:ext cx="130175" cy="109537"/>
          </a:xfrm>
          <a:prstGeom prst="ellipse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Oval 33"/>
          <p:cNvSpPr>
            <a:spLocks noChangeArrowheads="1"/>
          </p:cNvSpPr>
          <p:nvPr/>
        </p:nvSpPr>
        <p:spPr bwMode="auto">
          <a:xfrm>
            <a:off x="8283575" y="1401763"/>
            <a:ext cx="365125" cy="27305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Oval 34"/>
          <p:cNvSpPr>
            <a:spLocks noChangeArrowheads="1"/>
          </p:cNvSpPr>
          <p:nvPr/>
        </p:nvSpPr>
        <p:spPr bwMode="auto">
          <a:xfrm>
            <a:off x="8321675" y="1477963"/>
            <a:ext cx="130175" cy="109537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Oval 35"/>
          <p:cNvSpPr>
            <a:spLocks noChangeArrowheads="1"/>
          </p:cNvSpPr>
          <p:nvPr/>
        </p:nvSpPr>
        <p:spPr bwMode="auto">
          <a:xfrm>
            <a:off x="8474075" y="1477963"/>
            <a:ext cx="130175" cy="109537"/>
          </a:xfrm>
          <a:prstGeom prst="ellipse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Oval 36"/>
          <p:cNvSpPr>
            <a:spLocks noChangeArrowheads="1"/>
          </p:cNvSpPr>
          <p:nvPr/>
        </p:nvSpPr>
        <p:spPr bwMode="auto">
          <a:xfrm>
            <a:off x="7429500" y="533400"/>
            <a:ext cx="622300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Oval 37"/>
          <p:cNvSpPr>
            <a:spLocks noChangeArrowheads="1"/>
          </p:cNvSpPr>
          <p:nvPr/>
        </p:nvSpPr>
        <p:spPr bwMode="auto">
          <a:xfrm>
            <a:off x="7505700" y="723900"/>
            <a:ext cx="125413" cy="109538"/>
          </a:xfrm>
          <a:prstGeom prst="ellipse">
            <a:avLst/>
          </a:prstGeom>
          <a:solidFill>
            <a:srgbClr val="3366FF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Oval 38"/>
          <p:cNvSpPr>
            <a:spLocks noChangeArrowheads="1"/>
          </p:cNvSpPr>
          <p:nvPr/>
        </p:nvSpPr>
        <p:spPr bwMode="auto">
          <a:xfrm>
            <a:off x="7658100" y="609600"/>
            <a:ext cx="350838" cy="27305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Oval 39"/>
          <p:cNvSpPr>
            <a:spLocks noChangeArrowheads="1"/>
          </p:cNvSpPr>
          <p:nvPr/>
        </p:nvSpPr>
        <p:spPr bwMode="auto">
          <a:xfrm>
            <a:off x="7810500" y="723900"/>
            <a:ext cx="130175" cy="109538"/>
          </a:xfrm>
          <a:prstGeom prst="ellipse">
            <a:avLst/>
          </a:prstGeom>
          <a:solidFill>
            <a:srgbClr val="3366FF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Oval 40"/>
          <p:cNvSpPr>
            <a:spLocks noChangeArrowheads="1"/>
          </p:cNvSpPr>
          <p:nvPr/>
        </p:nvSpPr>
        <p:spPr bwMode="auto">
          <a:xfrm>
            <a:off x="6753225" y="2255838"/>
            <a:ext cx="622300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39" name="AutoShape 41"/>
          <p:cNvCxnSpPr>
            <a:cxnSpLocks noChangeShapeType="1"/>
            <a:stCxn id="25638" idx="4"/>
          </p:cNvCxnSpPr>
          <p:nvPr/>
        </p:nvCxnSpPr>
        <p:spPr bwMode="auto">
          <a:xfrm rot="5400000">
            <a:off x="6872288" y="2924175"/>
            <a:ext cx="368300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40" name="Oval 42"/>
          <p:cNvSpPr>
            <a:spLocks noChangeArrowheads="1"/>
          </p:cNvSpPr>
          <p:nvPr/>
        </p:nvSpPr>
        <p:spPr bwMode="auto">
          <a:xfrm>
            <a:off x="6781800" y="2430463"/>
            <a:ext cx="125413" cy="109537"/>
          </a:xfrm>
          <a:prstGeom prst="ellipse">
            <a:avLst/>
          </a:prstGeom>
          <a:solidFill>
            <a:srgbClr val="00FF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Oval 43"/>
          <p:cNvSpPr>
            <a:spLocks noChangeArrowheads="1"/>
          </p:cNvSpPr>
          <p:nvPr/>
        </p:nvSpPr>
        <p:spPr bwMode="auto">
          <a:xfrm>
            <a:off x="6972300" y="2354263"/>
            <a:ext cx="350838" cy="27305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2" name="Oval 44"/>
          <p:cNvSpPr>
            <a:spLocks noChangeArrowheads="1"/>
          </p:cNvSpPr>
          <p:nvPr/>
        </p:nvSpPr>
        <p:spPr bwMode="auto">
          <a:xfrm>
            <a:off x="7010400" y="2430463"/>
            <a:ext cx="125413" cy="109537"/>
          </a:xfrm>
          <a:prstGeom prst="ellipse">
            <a:avLst/>
          </a:prstGeom>
          <a:solidFill>
            <a:srgbClr val="00FF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Oval 45"/>
          <p:cNvSpPr>
            <a:spLocks noChangeArrowheads="1"/>
          </p:cNvSpPr>
          <p:nvPr/>
        </p:nvSpPr>
        <p:spPr bwMode="auto">
          <a:xfrm>
            <a:off x="7162800" y="2430463"/>
            <a:ext cx="125413" cy="109537"/>
          </a:xfrm>
          <a:prstGeom prst="ellipse">
            <a:avLst/>
          </a:prstGeom>
          <a:solidFill>
            <a:srgbClr val="80008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4" name="Oval 46"/>
          <p:cNvSpPr>
            <a:spLocks noChangeArrowheads="1"/>
          </p:cNvSpPr>
          <p:nvPr/>
        </p:nvSpPr>
        <p:spPr bwMode="auto">
          <a:xfrm>
            <a:off x="8077200" y="2247900"/>
            <a:ext cx="647700" cy="492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45" name="AutoShape 47"/>
          <p:cNvCxnSpPr>
            <a:cxnSpLocks noChangeShapeType="1"/>
            <a:stCxn id="25644" idx="4"/>
          </p:cNvCxnSpPr>
          <p:nvPr/>
        </p:nvCxnSpPr>
        <p:spPr bwMode="auto">
          <a:xfrm rot="5400000">
            <a:off x="8196263" y="2941637"/>
            <a:ext cx="4064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46" name="Oval 48"/>
          <p:cNvSpPr>
            <a:spLocks noChangeArrowheads="1"/>
          </p:cNvSpPr>
          <p:nvPr/>
        </p:nvSpPr>
        <p:spPr bwMode="auto">
          <a:xfrm>
            <a:off x="8131175" y="2460625"/>
            <a:ext cx="130175" cy="109538"/>
          </a:xfrm>
          <a:prstGeom prst="ellipse">
            <a:avLst/>
          </a:prstGeom>
          <a:solidFill>
            <a:srgbClr val="80008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7" name="Oval 49"/>
          <p:cNvSpPr>
            <a:spLocks noChangeArrowheads="1"/>
          </p:cNvSpPr>
          <p:nvPr/>
        </p:nvSpPr>
        <p:spPr bwMode="auto">
          <a:xfrm>
            <a:off x="8283575" y="2384425"/>
            <a:ext cx="365125" cy="27305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Oval 50"/>
          <p:cNvSpPr>
            <a:spLocks noChangeArrowheads="1"/>
          </p:cNvSpPr>
          <p:nvPr/>
        </p:nvSpPr>
        <p:spPr bwMode="auto">
          <a:xfrm>
            <a:off x="8321675" y="2460625"/>
            <a:ext cx="130175" cy="109538"/>
          </a:xfrm>
          <a:prstGeom prst="ellipse">
            <a:avLst/>
          </a:prstGeom>
          <a:solidFill>
            <a:srgbClr val="00FF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Oval 51"/>
          <p:cNvSpPr>
            <a:spLocks noChangeArrowheads="1"/>
          </p:cNvSpPr>
          <p:nvPr/>
        </p:nvSpPr>
        <p:spPr bwMode="auto">
          <a:xfrm>
            <a:off x="8474075" y="2460625"/>
            <a:ext cx="130175" cy="109538"/>
          </a:xfrm>
          <a:prstGeom prst="ellipse">
            <a:avLst/>
          </a:prstGeom>
          <a:solidFill>
            <a:srgbClr val="80008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50" name="AutoShape 52"/>
          <p:cNvCxnSpPr>
            <a:cxnSpLocks noChangeShapeType="1"/>
            <a:stCxn id="25638" idx="6"/>
            <a:endCxn id="25644" idx="2"/>
          </p:cNvCxnSpPr>
          <p:nvPr/>
        </p:nvCxnSpPr>
        <p:spPr bwMode="auto">
          <a:xfrm flipV="1">
            <a:off x="7375525" y="2493963"/>
            <a:ext cx="701675" cy="7937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6" name="Rectangle 105"/>
          <p:cNvSpPr/>
          <p:nvPr/>
        </p:nvSpPr>
        <p:spPr bwMode="auto">
          <a:xfrm>
            <a:off x="4648200" y="457200"/>
            <a:ext cx="4305300" cy="27813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0" y="2057400"/>
            <a:ext cx="4305300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 smtClean="0"/>
              <a:t>Does a finite-state system satisfy a temporal logic formula?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19100" y="304800"/>
            <a:ext cx="8229600" cy="1371600"/>
          </a:xfrm>
        </p:spPr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</a:rPr>
              <a:t>Talk Overview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359B16-C29B-42FB-BB70-9A30462437FA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76400"/>
          <a:ext cx="8191500" cy="3745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0500"/>
                <a:gridCol w="2730500"/>
                <a:gridCol w="2730500"/>
              </a:tblGrid>
              <a:tr h="8001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Reachability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Conditional Confidentiality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Temporal logics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CTL, </a:t>
                      </a:r>
                      <a:r>
                        <a:rPr lang="el-GR" sz="1800" dirty="0" smtClean="0">
                          <a:cs typeface="Arial" charset="0"/>
                        </a:rPr>
                        <a:t>μ</a:t>
                      </a:r>
                      <a:r>
                        <a:rPr lang="en-US" sz="1800" dirty="0" smtClean="0">
                          <a:cs typeface="Arial" charset="0"/>
                        </a:rPr>
                        <a:t>-</a:t>
                      </a:r>
                      <a:r>
                        <a:rPr lang="en-US" dirty="0" smtClean="0"/>
                        <a:t>calculus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CTL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OpenSymbol" pitchFamily="2" charset="0"/>
                        </a:rPr>
                        <a:t>≈,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sz="1800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μ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OpenSymbol" pitchFamily="2" charset="0"/>
                        </a:rPr>
                        <a:t>≈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-calculus</a:t>
                      </a:r>
                    </a:p>
                    <a:p>
                      <a:endParaRPr lang="en-US" sz="1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227">
                <a:tc>
                  <a:txBody>
                    <a:bodyPr/>
                    <a:lstStyle/>
                    <a:p>
                      <a:r>
                        <a:rPr lang="en-US" dirty="0" smtClean="0"/>
                        <a:t>Finite-state systems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NL-complete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PSPACE-complete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80227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Programs (Java methods)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Undecidable</a:t>
                      </a:r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dirty="0" smtClean="0"/>
                        <a:t>Over-approximation for</a:t>
                      </a:r>
                      <a:r>
                        <a:rPr lang="en-US" baseline="0" dirty="0" smtClean="0"/>
                        <a:t> sound analysis (of </a:t>
                      </a:r>
                      <a:r>
                        <a:rPr lang="en-US" baseline="0" dirty="0" err="1" smtClean="0"/>
                        <a:t>unreachability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B95314B-03C3-4ECA-90C8-D86272DAFC3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286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Confidentiality for programs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6700" y="2095500"/>
            <a:ext cx="2400300" cy="34290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res = -1;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i=0;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while (i&lt;n)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if (</a:t>
            </a:r>
            <a:r>
              <a:rPr lang="en-US" sz="1800" b="1" smtClean="0">
                <a:solidFill>
                  <a:srgbClr val="00FF00"/>
                </a:solidFill>
                <a:latin typeface="Courier New" pitchFamily="49" charset="0"/>
              </a:rPr>
              <a:t>A</a:t>
            </a:r>
            <a:r>
              <a:rPr lang="en-US" sz="1800" b="1" smtClean="0">
                <a:latin typeface="Courier New" pitchFamily="49" charset="0"/>
              </a:rPr>
              <a:t>[i]==key)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 res=</a:t>
            </a:r>
            <a:r>
              <a:rPr lang="en-US" sz="1800" b="1" smtClean="0">
                <a:solidFill>
                  <a:srgbClr val="00FF00"/>
                </a:solidFill>
                <a:latin typeface="Courier New" pitchFamily="49" charset="0"/>
              </a:rPr>
              <a:t>A</a:t>
            </a:r>
            <a:r>
              <a:rPr lang="en-US" sz="1800" b="1" smtClean="0">
                <a:latin typeface="Courier New" pitchFamily="49" charset="0"/>
              </a:rPr>
              <a:t>[i];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i++;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send res</a:t>
            </a:r>
            <a:r>
              <a:rPr lang="en-US" sz="1800" b="1" smtClean="0">
                <a:latin typeface="Courier New" pitchFamily="49" charset="0"/>
              </a:rPr>
              <a:t>;</a:t>
            </a:r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2743200" y="3086100"/>
            <a:ext cx="6248400" cy="35548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For </a:t>
            </a:r>
            <a:r>
              <a:rPr lang="en-US" sz="1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all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/>
              <a:t>observations h, 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1800" dirty="0"/>
              <a:t> h </a:t>
            </a:r>
            <a:r>
              <a:rPr lang="en-US" sz="1800" dirty="0" smtClean="0"/>
              <a:t>is valid </a:t>
            </a:r>
            <a:r>
              <a:rPr lang="en-US" sz="1800" dirty="0"/>
              <a:t>(consistent with the condition </a:t>
            </a:r>
            <a:r>
              <a:rPr lang="en-US" sz="1800" b="1" dirty="0" err="1">
                <a:solidFill>
                  <a:srgbClr val="7030A0"/>
                </a:solidFill>
              </a:rPr>
              <a:t>cond</a:t>
            </a:r>
            <a:r>
              <a:rPr lang="en-US" sz="1800" dirty="0"/>
              <a:t>), 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then</a:t>
            </a:r>
            <a:r>
              <a:rPr lang="en-US" sz="1800" dirty="0"/>
              <a:t> h leads to a state where </a:t>
            </a:r>
            <a:r>
              <a:rPr lang="en-US" sz="1800" b="1" dirty="0">
                <a:solidFill>
                  <a:srgbClr val="00FF00"/>
                </a:solidFill>
              </a:rPr>
              <a:t>secret</a:t>
            </a:r>
            <a:r>
              <a:rPr lang="en-US" sz="1800" b="1" dirty="0"/>
              <a:t> </a:t>
            </a:r>
            <a:r>
              <a:rPr lang="en-US" sz="1800" dirty="0">
                <a:solidFill>
                  <a:srgbClr val="00FF00"/>
                </a:solidFill>
              </a:rPr>
              <a:t>holds</a:t>
            </a:r>
            <a:r>
              <a:rPr lang="en-US" sz="1800" dirty="0"/>
              <a:t>, and h leads to a state where the </a:t>
            </a:r>
            <a:r>
              <a:rPr lang="en-US" sz="1800" b="1" dirty="0">
                <a:solidFill>
                  <a:srgbClr val="00FF00"/>
                </a:solidFill>
              </a:rPr>
              <a:t>secret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FF00"/>
                </a:solidFill>
              </a:rPr>
              <a:t>does not hold</a:t>
            </a:r>
            <a:r>
              <a:rPr lang="en-US" sz="1800" dirty="0"/>
              <a:t>.</a:t>
            </a:r>
          </a:p>
          <a:p>
            <a:pPr>
              <a:spcBef>
                <a:spcPct val="50000"/>
              </a:spcBef>
              <a:defRPr/>
            </a:pPr>
            <a:endParaRPr lang="en-US" sz="1800" dirty="0"/>
          </a:p>
          <a:p>
            <a:pPr>
              <a:spcBef>
                <a:spcPct val="50000"/>
              </a:spcBef>
              <a:defRPr/>
            </a:pPr>
            <a:r>
              <a:rPr lang="en-US" sz="1800" dirty="0"/>
              <a:t>Example: suppose the observer sees 3 (that is, res = 3): 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There </a:t>
            </a:r>
            <a:r>
              <a:rPr lang="en-US" sz="1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exists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/>
              <a:t>a state:   A= [7,3]; key = 3   (observation valid)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There </a:t>
            </a:r>
            <a:r>
              <a:rPr lang="en-US" sz="1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exists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/>
              <a:t>a state:   A= [7,3]; key = 3   (secret holds)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There </a:t>
            </a:r>
            <a:r>
              <a:rPr lang="en-US" sz="1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exists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/>
              <a:t>a state:   A= [1,3]; key = 3   (secret does not hold)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3276600" y="1714500"/>
            <a:ext cx="5222875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 dirty="0">
                <a:solidFill>
                  <a:srgbClr val="00FF00"/>
                </a:solidFill>
              </a:rPr>
              <a:t>secret</a:t>
            </a:r>
            <a:r>
              <a:rPr lang="en-US" sz="2000" dirty="0">
                <a:solidFill>
                  <a:srgbClr val="00FF00"/>
                </a:solidFill>
              </a:rPr>
              <a:t>: </a:t>
            </a:r>
            <a:r>
              <a:rPr lang="en-US" sz="2000" dirty="0"/>
              <a:t>Does A contain 7?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Observer sees the value of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res</a:t>
            </a:r>
            <a:endParaRPr lang="en-US" sz="20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 dirty="0" err="1">
                <a:solidFill>
                  <a:srgbClr val="7030A0"/>
                </a:solidFill>
              </a:rPr>
              <a:t>cond</a:t>
            </a:r>
            <a:r>
              <a:rPr lang="en-US" sz="2000" dirty="0"/>
              <a:t>: key is not </a:t>
            </a:r>
            <a:r>
              <a:rPr lang="en-US" sz="2000" dirty="0" smtClean="0"/>
              <a:t>7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14D7A3-83A9-4CBB-896B-2B8C070CDC16}" type="slidenum">
              <a:rPr lang="en-US" sz="1200">
                <a:latin typeface="Arial Black" pitchFamily="34" charset="0"/>
              </a:rPr>
              <a:pPr algn="r"/>
              <a:t>2</a:t>
            </a:fld>
            <a:endParaRPr lang="en-US" sz="1200">
              <a:latin typeface="Arial Black" pitchFamily="34" charset="0"/>
            </a:endParaRPr>
          </a:p>
        </p:txBody>
      </p:sp>
      <p:sp>
        <p:nvSpPr>
          <p:cNvPr id="12291" name="tower"/>
          <p:cNvSpPr>
            <a:spLocks noEditPoints="1" noChangeArrowheads="1"/>
          </p:cNvSpPr>
          <p:nvPr/>
        </p:nvSpPr>
        <p:spPr bwMode="auto">
          <a:xfrm>
            <a:off x="4149725" y="1277938"/>
            <a:ext cx="904875" cy="180975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0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292" name="Picture 11" descr="MCj042419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6763" y="4311650"/>
            <a:ext cx="1016000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Line 12"/>
          <p:cNvSpPr>
            <a:spLocks noChangeShapeType="1"/>
          </p:cNvSpPr>
          <p:nvPr/>
        </p:nvSpPr>
        <p:spPr bwMode="auto">
          <a:xfrm>
            <a:off x="5186363" y="3198813"/>
            <a:ext cx="1344612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4" name="Line 13"/>
          <p:cNvSpPr>
            <a:spLocks noChangeShapeType="1"/>
          </p:cNvSpPr>
          <p:nvPr/>
        </p:nvSpPr>
        <p:spPr bwMode="auto">
          <a:xfrm flipV="1">
            <a:off x="2997200" y="3236913"/>
            <a:ext cx="768350" cy="72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pic>
        <p:nvPicPr>
          <p:cNvPr id="12295" name="Picture 15" descr="j028575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61100" y="5118100"/>
            <a:ext cx="1824038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Line 16"/>
          <p:cNvSpPr>
            <a:spLocks noChangeShapeType="1"/>
          </p:cNvSpPr>
          <p:nvPr/>
        </p:nvSpPr>
        <p:spPr bwMode="auto">
          <a:xfrm>
            <a:off x="3497263" y="5387975"/>
            <a:ext cx="2303462" cy="39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7" name="Line 20"/>
          <p:cNvSpPr>
            <a:spLocks noChangeShapeType="1"/>
          </p:cNvSpPr>
          <p:nvPr/>
        </p:nvSpPr>
        <p:spPr bwMode="auto">
          <a:xfrm flipV="1">
            <a:off x="5378450" y="2046288"/>
            <a:ext cx="11525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8" name="Line 21"/>
          <p:cNvSpPr>
            <a:spLocks noChangeShapeType="1"/>
          </p:cNvSpPr>
          <p:nvPr/>
        </p:nvSpPr>
        <p:spPr bwMode="auto">
          <a:xfrm flipV="1">
            <a:off x="7186613" y="2890838"/>
            <a:ext cx="841375" cy="130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pic>
        <p:nvPicPr>
          <p:cNvPr id="12299" name="Picture 22" descr="MCj0325214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37363" y="1123950"/>
            <a:ext cx="1814512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4111625" y="5618163"/>
            <a:ext cx="1727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email</a:t>
            </a:r>
          </a:p>
        </p:txBody>
      </p:sp>
      <p:sp>
        <p:nvSpPr>
          <p:cNvPr id="12301" name="Text Box 24"/>
          <p:cNvSpPr txBox="1">
            <a:spLocks noChangeArrowheads="1"/>
          </p:cNvSpPr>
          <p:nvPr/>
        </p:nvSpPr>
        <p:spPr bwMode="auto">
          <a:xfrm>
            <a:off x="3265488" y="3467100"/>
            <a:ext cx="17272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download programs</a:t>
            </a:r>
          </a:p>
        </p:txBody>
      </p:sp>
      <p:pic>
        <p:nvPicPr>
          <p:cNvPr id="12302" name="Picture 26" descr="MCj0325214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37363" y="1123950"/>
            <a:ext cx="1814512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3" name="Text Box 27"/>
          <p:cNvSpPr txBox="1">
            <a:spLocks noChangeArrowheads="1"/>
          </p:cNvSpPr>
          <p:nvPr/>
        </p:nvSpPr>
        <p:spPr bwMode="auto">
          <a:xfrm>
            <a:off x="7643813" y="3582988"/>
            <a:ext cx="17272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online banking</a:t>
            </a:r>
          </a:p>
        </p:txBody>
      </p:sp>
      <p:sp>
        <p:nvSpPr>
          <p:cNvPr id="12304" name="Text Box 30"/>
          <p:cNvSpPr txBox="1">
            <a:spLocks noChangeArrowheads="1"/>
          </p:cNvSpPr>
          <p:nvPr/>
        </p:nvSpPr>
        <p:spPr bwMode="auto">
          <a:xfrm>
            <a:off x="4802188" y="3697288"/>
            <a:ext cx="1230312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store health records</a:t>
            </a:r>
          </a:p>
        </p:txBody>
      </p:sp>
      <p:sp>
        <p:nvSpPr>
          <p:cNvPr id="1230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2500"/>
          </a:xfrm>
        </p:spPr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</a:rPr>
              <a:t>Confidentiality</a:t>
            </a:r>
          </a:p>
        </p:txBody>
      </p:sp>
      <p:sp>
        <p:nvSpPr>
          <p:cNvPr id="1230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BB827A8-7217-41C8-9134-8876EDB8D83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0500" y="1752600"/>
            <a:ext cx="8458200" cy="5238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“Data Leaks Abound And No One Is Safe“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(Feb 9</a:t>
            </a:r>
            <a:r>
              <a:rPr lang="en-US" sz="1600" baseline="3000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7400" y="2209800"/>
            <a:ext cx="6591300" cy="8620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“Indian Foreign Ministry hit by spyware”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(Feb 15</a:t>
            </a:r>
            <a:r>
              <a:rPr lang="en-US" sz="1600" baseline="3000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3162300"/>
            <a:ext cx="9144000" cy="4619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“Cell Phones a Much Bigger Privacy Risk Than Facebook”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(Feb 20</a:t>
            </a:r>
            <a:r>
              <a:rPr lang="en-US" sz="1600" baseline="3000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905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Confidentiality for programs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38300"/>
            <a:ext cx="2781300" cy="371475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res = -1;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=0;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while (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&lt;n)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if (</a:t>
            </a:r>
            <a:r>
              <a:rPr lang="en-US" sz="2000" b="1" dirty="0" smtClean="0">
                <a:solidFill>
                  <a:srgbClr val="00FF00"/>
                </a:solidFill>
                <a:latin typeface="Courier New" pitchFamily="49" charset="0"/>
              </a:rPr>
              <a:t>A</a:t>
            </a:r>
            <a:r>
              <a:rPr lang="en-US" sz="2000" b="1" dirty="0" smtClean="0">
                <a:latin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]==key)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 res =</a:t>
            </a:r>
            <a:r>
              <a:rPr lang="en-US" sz="2000" b="1" dirty="0" smtClean="0">
                <a:solidFill>
                  <a:srgbClr val="00FF00"/>
                </a:solidFill>
                <a:latin typeface="Courier New" pitchFamily="49" charset="0"/>
              </a:rPr>
              <a:t>A</a:t>
            </a:r>
            <a:r>
              <a:rPr lang="en-US" sz="2000" b="1" dirty="0" smtClean="0">
                <a:latin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++;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send res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3381375" y="1778000"/>
            <a:ext cx="5222875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 dirty="0">
                <a:solidFill>
                  <a:srgbClr val="00FF00"/>
                </a:solidFill>
              </a:rPr>
              <a:t>secret</a:t>
            </a:r>
            <a:r>
              <a:rPr lang="en-US" sz="2000" dirty="0">
                <a:solidFill>
                  <a:srgbClr val="00FF00"/>
                </a:solidFill>
              </a:rPr>
              <a:t>: </a:t>
            </a:r>
            <a:r>
              <a:rPr lang="en-US" sz="2000" dirty="0"/>
              <a:t>Does A contain 7?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Observer sees the value of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res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 dirty="0" err="1">
                <a:solidFill>
                  <a:srgbClr val="7030A0"/>
                </a:solidFill>
              </a:rPr>
              <a:t>cond</a:t>
            </a:r>
            <a:r>
              <a:rPr lang="en-US" sz="2000" dirty="0"/>
              <a:t>: key is not 7.</a:t>
            </a:r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3124200" y="3314700"/>
            <a:ext cx="5867400" cy="325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/>
              <a:t>Confidentiality: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1818FF"/>
                </a:solidFill>
              </a:rPr>
              <a:t>For </a:t>
            </a:r>
            <a:r>
              <a:rPr lang="en-US" sz="1800" b="1" dirty="0">
                <a:solidFill>
                  <a:srgbClr val="1818FF"/>
                </a:solidFill>
              </a:rPr>
              <a:t>all</a:t>
            </a:r>
            <a:r>
              <a:rPr lang="en-US" sz="1800" dirty="0">
                <a:solidFill>
                  <a:srgbClr val="1818FF"/>
                </a:solidFill>
              </a:rPr>
              <a:t> </a:t>
            </a:r>
            <a:r>
              <a:rPr lang="en-US" sz="1800" dirty="0"/>
              <a:t>possible observations h,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1818FF"/>
                </a:solidFill>
              </a:rPr>
              <a:t>if</a:t>
            </a:r>
            <a:r>
              <a:rPr lang="en-US" sz="1800" dirty="0"/>
              <a:t> h </a:t>
            </a:r>
            <a:r>
              <a:rPr lang="en-US" sz="1800" dirty="0" smtClean="0"/>
              <a:t>is valid </a:t>
            </a:r>
            <a:r>
              <a:rPr lang="en-US" sz="1800" dirty="0"/>
              <a:t>(consistent with the condition </a:t>
            </a:r>
            <a:r>
              <a:rPr lang="en-US" sz="1800" b="1" dirty="0" err="1">
                <a:solidFill>
                  <a:srgbClr val="7030A0"/>
                </a:solidFill>
              </a:rPr>
              <a:t>cond</a:t>
            </a:r>
            <a:r>
              <a:rPr lang="en-US" sz="1800" dirty="0"/>
              <a:t>),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1818FF"/>
                </a:solidFill>
              </a:rPr>
              <a:t>  if there exists</a:t>
            </a:r>
            <a:r>
              <a:rPr lang="en-US" sz="1800" dirty="0"/>
              <a:t> s: s in R and </a:t>
            </a:r>
            <a:r>
              <a:rPr lang="en-US" sz="1800" dirty="0" err="1"/>
              <a:t>cond</a:t>
            </a:r>
            <a:r>
              <a:rPr lang="en-US" sz="1800" dirty="0"/>
              <a:t>(s) and s[res]=h</a:t>
            </a:r>
            <a:endParaRPr lang="en-US" sz="1800" dirty="0">
              <a:solidFill>
                <a:srgbClr val="1818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1818FF"/>
                </a:solidFill>
              </a:rPr>
              <a:t>then</a:t>
            </a:r>
            <a:r>
              <a:rPr lang="en-US" sz="1800" dirty="0"/>
              <a:t> h leads to a state where </a:t>
            </a:r>
            <a:r>
              <a:rPr lang="en-US" sz="1800" b="1" dirty="0">
                <a:solidFill>
                  <a:srgbClr val="00FF00"/>
                </a:solidFill>
              </a:rPr>
              <a:t>secret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FF00"/>
                </a:solidFill>
              </a:rPr>
              <a:t>holds</a:t>
            </a:r>
            <a:r>
              <a:rPr lang="en-US" sz="1800" dirty="0"/>
              <a:t>, </a:t>
            </a:r>
          </a:p>
          <a:p>
            <a:pPr>
              <a:spcBef>
                <a:spcPct val="50000"/>
              </a:spcBef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3333FF"/>
                </a:solidFill>
              </a:rPr>
              <a:t>then t</a:t>
            </a:r>
            <a:r>
              <a:rPr lang="en-US" sz="1800" dirty="0">
                <a:solidFill>
                  <a:srgbClr val="1818FF"/>
                </a:solidFill>
              </a:rPr>
              <a:t>here exists </a:t>
            </a:r>
            <a:r>
              <a:rPr lang="en-US" sz="1800" dirty="0"/>
              <a:t>s: s in R and secret(s) and s[res]=h</a:t>
            </a:r>
          </a:p>
          <a:p>
            <a:pPr>
              <a:spcBef>
                <a:spcPct val="50000"/>
              </a:spcBef>
            </a:pPr>
            <a:r>
              <a:rPr lang="en-US" sz="1800" dirty="0"/>
              <a:t>and h leads to a state where the </a:t>
            </a:r>
            <a:r>
              <a:rPr lang="en-US" sz="1800" b="1" dirty="0">
                <a:solidFill>
                  <a:srgbClr val="00FF00"/>
                </a:solidFill>
              </a:rPr>
              <a:t>secret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FF00"/>
                </a:solidFill>
              </a:rPr>
              <a:t>does not hold</a:t>
            </a:r>
            <a:r>
              <a:rPr lang="en-US" sz="1800" dirty="0"/>
              <a:t>.</a:t>
            </a:r>
          </a:p>
          <a:p>
            <a:pPr>
              <a:spcBef>
                <a:spcPct val="50000"/>
              </a:spcBef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1818FF"/>
                </a:solidFill>
              </a:rPr>
              <a:t>and there exists </a:t>
            </a:r>
            <a:r>
              <a:rPr lang="en-US" sz="1800" dirty="0"/>
              <a:t>s: s in R and ¬secret(s) and s[res]=h</a:t>
            </a:r>
          </a:p>
        </p:txBody>
      </p:sp>
      <p:sp>
        <p:nvSpPr>
          <p:cNvPr id="9" name="Rounded Rectangular Callout 8"/>
          <p:cNvSpPr>
            <a:spLocks noChangeArrowheads="1"/>
          </p:cNvSpPr>
          <p:nvPr/>
        </p:nvSpPr>
        <p:spPr bwMode="auto">
          <a:xfrm>
            <a:off x="152400" y="5829300"/>
            <a:ext cx="2847975" cy="723900"/>
          </a:xfrm>
          <a:prstGeom prst="wedgeRoundRectCallout">
            <a:avLst>
              <a:gd name="adj1" fmla="val -14051"/>
              <a:gd name="adj2" fmla="val -123405"/>
              <a:gd name="adj3" fmla="val 16667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dirty="0">
                <a:latin typeface="+mn-lt"/>
              </a:rPr>
              <a:t>R - set of reachable states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3"/>
          <p:cNvSpPr>
            <a:spLocks noChangeArrowheads="1"/>
          </p:cNvSpPr>
          <p:nvPr/>
        </p:nvSpPr>
        <p:spPr bwMode="auto">
          <a:xfrm>
            <a:off x="136525" y="2373313"/>
            <a:ext cx="2890838" cy="24765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FF2CA6-7637-400A-B9D2-FFBFC0DD24C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429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Over- / under- approximation</a:t>
            </a:r>
          </a:p>
        </p:txBody>
      </p:sp>
      <p:sp>
        <p:nvSpPr>
          <p:cNvPr id="1031" name="TextBox 7"/>
          <p:cNvSpPr txBox="1">
            <a:spLocks noChangeArrowheads="1"/>
          </p:cNvSpPr>
          <p:nvPr/>
        </p:nvSpPr>
        <p:spPr bwMode="auto">
          <a:xfrm>
            <a:off x="304800" y="1066800"/>
            <a:ext cx="84963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Computing reachable states </a:t>
            </a:r>
            <a:r>
              <a:rPr lang="en-US" sz="2400" dirty="0" smtClean="0"/>
              <a:t>exactly is impractical.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Approximation: R</a:t>
            </a:r>
            <a:r>
              <a:rPr lang="en-US" sz="2400" baseline="30000" dirty="0"/>
              <a:t>+  </a:t>
            </a:r>
            <a:r>
              <a:rPr lang="en-US" sz="2400" dirty="0"/>
              <a:t>(an over-approximation (R     </a:t>
            </a:r>
            <a:r>
              <a:rPr lang="en-US" sz="2400" dirty="0" err="1"/>
              <a:t>R</a:t>
            </a:r>
            <a:r>
              <a:rPr lang="en-US" sz="2400" baseline="30000" dirty="0"/>
              <a:t>+</a:t>
            </a:r>
            <a:r>
              <a:rPr lang="en-US" sz="2400" dirty="0"/>
              <a:t>)), </a:t>
            </a:r>
          </a:p>
          <a:p>
            <a:r>
              <a:rPr lang="en-US" sz="2400" dirty="0"/>
              <a:t>		    R</a:t>
            </a:r>
            <a:r>
              <a:rPr lang="en-US" sz="2400" baseline="30000" dirty="0"/>
              <a:t>-  </a:t>
            </a:r>
            <a:r>
              <a:rPr lang="en-US" sz="2400" dirty="0"/>
              <a:t>(an under-approximation (R     </a:t>
            </a:r>
            <a:r>
              <a:rPr lang="en-US" sz="2400" dirty="0" err="1"/>
              <a:t>R</a:t>
            </a:r>
            <a:r>
              <a:rPr lang="en-US" sz="2400" baseline="30000" dirty="0"/>
              <a:t>-</a:t>
            </a:r>
            <a:r>
              <a:rPr lang="en-US" sz="2400" dirty="0" smtClean="0"/>
              <a:t>)) </a:t>
            </a: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6515100" y="1524000"/>
          <a:ext cx="419100" cy="361950"/>
        </p:xfrm>
        <a:graphic>
          <a:graphicData uri="http://schemas.openxmlformats.org/presentationml/2006/ole">
            <p:oleObj spid="_x0000_s1026" name="Equation" r:id="rId4" imgW="152280" imgH="152280" progId="Equation.3">
              <p:embed/>
            </p:oleObj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6705600" y="1866900"/>
          <a:ext cx="419100" cy="361950"/>
        </p:xfrm>
        <a:graphic>
          <a:graphicData uri="http://schemas.openxmlformats.org/presentationml/2006/ole">
            <p:oleObj spid="_x0000_s1027" name="Equation" r:id="rId5" imgW="152280" imgH="152280" progId="Equation.3">
              <p:embed/>
            </p:oleObj>
          </a:graphicData>
        </a:graphic>
      </p:graphicFrame>
      <p:sp>
        <p:nvSpPr>
          <p:cNvPr id="1032" name="TextBox 14"/>
          <p:cNvSpPr txBox="1">
            <a:spLocks noChangeArrowheads="1"/>
          </p:cNvSpPr>
          <p:nvPr/>
        </p:nvSpPr>
        <p:spPr bwMode="auto">
          <a:xfrm>
            <a:off x="304800" y="5943600"/>
            <a:ext cx="8496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Lemma:</a:t>
            </a:r>
            <a:r>
              <a:rPr lang="en-US" sz="2400" dirty="0"/>
              <a:t> The approximate formula implies confidentiality. </a:t>
            </a:r>
          </a:p>
        </p:txBody>
      </p:sp>
      <p:sp>
        <p:nvSpPr>
          <p:cNvPr id="12" name="Freeform 11"/>
          <p:cNvSpPr/>
          <p:nvPr/>
        </p:nvSpPr>
        <p:spPr bwMode="auto">
          <a:xfrm>
            <a:off x="190500" y="2362200"/>
            <a:ext cx="2941638" cy="2536825"/>
          </a:xfrm>
          <a:custGeom>
            <a:avLst/>
            <a:gdLst>
              <a:gd name="connsiteX0" fmla="*/ 1161803 w 3722915"/>
              <a:gd name="connsiteY0" fmla="*/ 138545 h 2462150"/>
              <a:gd name="connsiteX1" fmla="*/ 3429990 w 3722915"/>
              <a:gd name="connsiteY1" fmla="*/ 376052 h 2462150"/>
              <a:gd name="connsiteX2" fmla="*/ 2919351 w 3722915"/>
              <a:gd name="connsiteY2" fmla="*/ 1943594 h 2462150"/>
              <a:gd name="connsiteX3" fmla="*/ 1672442 w 3722915"/>
              <a:gd name="connsiteY3" fmla="*/ 1753589 h 2462150"/>
              <a:gd name="connsiteX4" fmla="*/ 900545 w 3722915"/>
              <a:gd name="connsiteY4" fmla="*/ 2371106 h 2462150"/>
              <a:gd name="connsiteX5" fmla="*/ 45522 w 3722915"/>
              <a:gd name="connsiteY5" fmla="*/ 1207324 h 2462150"/>
              <a:gd name="connsiteX6" fmla="*/ 1161803 w 3722915"/>
              <a:gd name="connsiteY6" fmla="*/ 138545 h 246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22915" h="2462150">
                <a:moveTo>
                  <a:pt x="1161803" y="138545"/>
                </a:moveTo>
                <a:cubicBezTo>
                  <a:pt x="1725881" y="0"/>
                  <a:pt x="3137065" y="75211"/>
                  <a:pt x="3429990" y="376052"/>
                </a:cubicBezTo>
                <a:cubicBezTo>
                  <a:pt x="3722915" y="676894"/>
                  <a:pt x="3212276" y="1714005"/>
                  <a:pt x="2919351" y="1943594"/>
                </a:cubicBezTo>
                <a:cubicBezTo>
                  <a:pt x="2626426" y="2173183"/>
                  <a:pt x="2008910" y="1682337"/>
                  <a:pt x="1672442" y="1753589"/>
                </a:cubicBezTo>
                <a:cubicBezTo>
                  <a:pt x="1335974" y="1824841"/>
                  <a:pt x="1171698" y="2462150"/>
                  <a:pt x="900545" y="2371106"/>
                </a:cubicBezTo>
                <a:cubicBezTo>
                  <a:pt x="629392" y="2280062"/>
                  <a:pt x="0" y="1581397"/>
                  <a:pt x="45522" y="1207324"/>
                </a:cubicBezTo>
                <a:cubicBezTo>
                  <a:pt x="91044" y="833251"/>
                  <a:pt x="597725" y="277090"/>
                  <a:pt x="1161803" y="138545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34" name="Rectangle 12"/>
          <p:cNvSpPr>
            <a:spLocks noChangeArrowheads="1"/>
          </p:cNvSpPr>
          <p:nvPr/>
        </p:nvSpPr>
        <p:spPr bwMode="auto">
          <a:xfrm>
            <a:off x="746125" y="2792413"/>
            <a:ext cx="1790700" cy="13335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124200" y="2552700"/>
            <a:ext cx="5867400" cy="325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/>
              <a:t>Confidentiality: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1818FF"/>
                </a:solidFill>
              </a:rPr>
              <a:t>For </a:t>
            </a:r>
            <a:r>
              <a:rPr lang="en-US" sz="1800" b="1" dirty="0">
                <a:solidFill>
                  <a:srgbClr val="1818FF"/>
                </a:solidFill>
              </a:rPr>
              <a:t>all</a:t>
            </a:r>
            <a:r>
              <a:rPr lang="en-US" sz="1800" dirty="0">
                <a:solidFill>
                  <a:srgbClr val="1818FF"/>
                </a:solidFill>
              </a:rPr>
              <a:t> </a:t>
            </a:r>
            <a:r>
              <a:rPr lang="en-US" sz="1800" dirty="0"/>
              <a:t>possible observations h,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1818FF"/>
                </a:solidFill>
              </a:rPr>
              <a:t>if</a:t>
            </a:r>
            <a:r>
              <a:rPr lang="en-US" sz="1800" dirty="0"/>
              <a:t> h </a:t>
            </a:r>
            <a:r>
              <a:rPr lang="en-US" sz="1800" dirty="0" smtClean="0"/>
              <a:t>is valid </a:t>
            </a:r>
            <a:r>
              <a:rPr lang="en-US" sz="1800" dirty="0"/>
              <a:t>(consistent with the condition </a:t>
            </a:r>
            <a:r>
              <a:rPr lang="en-US" sz="1800" b="1" dirty="0" err="1">
                <a:solidFill>
                  <a:srgbClr val="7030A0"/>
                </a:solidFill>
              </a:rPr>
              <a:t>cond</a:t>
            </a:r>
            <a:r>
              <a:rPr lang="en-US" sz="1800" dirty="0"/>
              <a:t>),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1818FF"/>
                </a:solidFill>
              </a:rPr>
              <a:t>  if there exists</a:t>
            </a:r>
            <a:r>
              <a:rPr lang="en-US" sz="1800" dirty="0"/>
              <a:t> s: s in </a:t>
            </a:r>
            <a:r>
              <a:rPr lang="en-US" sz="1800" dirty="0">
                <a:solidFill>
                  <a:srgbClr val="FF0000"/>
                </a:solidFill>
              </a:rPr>
              <a:t>R</a:t>
            </a:r>
            <a:r>
              <a:rPr lang="en-US" sz="1800" baseline="30000" dirty="0">
                <a:solidFill>
                  <a:srgbClr val="FF0000"/>
                </a:solidFill>
              </a:rPr>
              <a:t>+</a:t>
            </a:r>
            <a:r>
              <a:rPr lang="en-US" sz="1800" dirty="0"/>
              <a:t> and </a:t>
            </a:r>
            <a:r>
              <a:rPr lang="en-US" sz="1800" dirty="0" err="1"/>
              <a:t>cond</a:t>
            </a:r>
            <a:r>
              <a:rPr lang="en-US" sz="1800" dirty="0"/>
              <a:t>(s) and s[res]=h</a:t>
            </a:r>
            <a:endParaRPr lang="en-US" sz="1800" dirty="0">
              <a:solidFill>
                <a:srgbClr val="1818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1818FF"/>
                </a:solidFill>
              </a:rPr>
              <a:t>then</a:t>
            </a:r>
            <a:r>
              <a:rPr lang="en-US" sz="1800" dirty="0"/>
              <a:t> h leads to a state where </a:t>
            </a:r>
            <a:r>
              <a:rPr lang="en-US" sz="1800" b="1" dirty="0">
                <a:solidFill>
                  <a:srgbClr val="00FF00"/>
                </a:solidFill>
              </a:rPr>
              <a:t>secret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FF00"/>
                </a:solidFill>
              </a:rPr>
              <a:t>holds</a:t>
            </a:r>
            <a:r>
              <a:rPr lang="en-US" sz="1800" dirty="0"/>
              <a:t>, </a:t>
            </a:r>
          </a:p>
          <a:p>
            <a:pPr>
              <a:spcBef>
                <a:spcPct val="50000"/>
              </a:spcBef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1818FF"/>
                </a:solidFill>
              </a:rPr>
              <a:t>then </a:t>
            </a:r>
            <a:r>
              <a:rPr lang="en-US" sz="1800" dirty="0" smtClean="0">
                <a:solidFill>
                  <a:srgbClr val="1818FF"/>
                </a:solidFill>
              </a:rPr>
              <a:t>there </a:t>
            </a:r>
            <a:r>
              <a:rPr lang="en-US" sz="1800" dirty="0">
                <a:solidFill>
                  <a:srgbClr val="1818FF"/>
                </a:solidFill>
              </a:rPr>
              <a:t>exists </a:t>
            </a:r>
            <a:r>
              <a:rPr lang="en-US" sz="1800" dirty="0"/>
              <a:t>s: s in </a:t>
            </a:r>
            <a:r>
              <a:rPr lang="en-US" sz="1800" dirty="0">
                <a:solidFill>
                  <a:srgbClr val="FF0000"/>
                </a:solidFill>
              </a:rPr>
              <a:t>R</a:t>
            </a:r>
            <a:r>
              <a:rPr lang="en-US" sz="1800" baseline="30000" dirty="0">
                <a:solidFill>
                  <a:srgbClr val="FF0000"/>
                </a:solidFill>
              </a:rPr>
              <a:t>-</a:t>
            </a:r>
            <a:r>
              <a:rPr lang="en-US" sz="1800" dirty="0"/>
              <a:t> and secret(s) and s[res]=h</a:t>
            </a:r>
          </a:p>
          <a:p>
            <a:pPr>
              <a:spcBef>
                <a:spcPct val="50000"/>
              </a:spcBef>
            </a:pPr>
            <a:r>
              <a:rPr lang="en-US" sz="1800" dirty="0"/>
              <a:t>and h leads to a state where the </a:t>
            </a:r>
            <a:r>
              <a:rPr lang="en-US" sz="1800" b="1" dirty="0">
                <a:solidFill>
                  <a:srgbClr val="00FF00"/>
                </a:solidFill>
              </a:rPr>
              <a:t>secret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FF00"/>
                </a:solidFill>
              </a:rPr>
              <a:t>does not hold</a:t>
            </a:r>
            <a:r>
              <a:rPr lang="en-US" sz="1800" dirty="0"/>
              <a:t>.</a:t>
            </a:r>
          </a:p>
          <a:p>
            <a:pPr>
              <a:spcBef>
                <a:spcPct val="50000"/>
              </a:spcBef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1818FF"/>
                </a:solidFill>
              </a:rPr>
              <a:t>and there exists </a:t>
            </a:r>
            <a:r>
              <a:rPr lang="en-US" sz="1800" dirty="0"/>
              <a:t>s: s in </a:t>
            </a:r>
            <a:r>
              <a:rPr lang="en-US" sz="1800" dirty="0">
                <a:solidFill>
                  <a:srgbClr val="FF0000"/>
                </a:solidFill>
              </a:rPr>
              <a:t>R</a:t>
            </a:r>
            <a:r>
              <a:rPr lang="en-US" sz="1800" baseline="30000" dirty="0">
                <a:solidFill>
                  <a:srgbClr val="FF0000"/>
                </a:solidFill>
              </a:rPr>
              <a:t>-</a:t>
            </a:r>
            <a:r>
              <a:rPr lang="en-US" sz="1800" dirty="0"/>
              <a:t> and ¬secret(s) and s[res]=h</a:t>
            </a:r>
          </a:p>
        </p:txBody>
      </p:sp>
      <p:sp>
        <p:nvSpPr>
          <p:cNvPr id="1036" name="TextBox 15"/>
          <p:cNvSpPr txBox="1">
            <a:spLocks noChangeArrowheads="1"/>
          </p:cNvSpPr>
          <p:nvPr/>
        </p:nvSpPr>
        <p:spPr bwMode="auto">
          <a:xfrm>
            <a:off x="822325" y="2982913"/>
            <a:ext cx="4572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R</a:t>
            </a:r>
            <a:r>
              <a:rPr lang="en-US" sz="1800" baseline="30000"/>
              <a:t>-</a:t>
            </a:r>
            <a:endParaRPr lang="en-US" sz="1800"/>
          </a:p>
        </p:txBody>
      </p:sp>
      <p:sp>
        <p:nvSpPr>
          <p:cNvPr id="1037" name="TextBox 17"/>
          <p:cNvSpPr txBox="1">
            <a:spLocks noChangeArrowheads="1"/>
          </p:cNvSpPr>
          <p:nvPr/>
        </p:nvSpPr>
        <p:spPr bwMode="auto">
          <a:xfrm>
            <a:off x="174625" y="2411413"/>
            <a:ext cx="4572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R</a:t>
            </a:r>
            <a:r>
              <a:rPr lang="en-US" sz="1800" baseline="30000"/>
              <a:t>+</a:t>
            </a:r>
            <a:endParaRPr lang="en-US" sz="1800"/>
          </a:p>
        </p:txBody>
      </p:sp>
      <p:sp>
        <p:nvSpPr>
          <p:cNvPr id="1038" name="TextBox 18"/>
          <p:cNvSpPr txBox="1">
            <a:spLocks noChangeArrowheads="1"/>
          </p:cNvSpPr>
          <p:nvPr/>
        </p:nvSpPr>
        <p:spPr bwMode="auto">
          <a:xfrm>
            <a:off x="327025" y="3363913"/>
            <a:ext cx="3048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CB52580-F8AD-4AA3-A3C4-408D6370AE5E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429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Over- / under- approximation</a:t>
            </a:r>
          </a:p>
        </p:txBody>
      </p:sp>
      <p:sp>
        <p:nvSpPr>
          <p:cNvPr id="35844" name="TextBox 7"/>
          <p:cNvSpPr txBox="1">
            <a:spLocks noChangeArrowheads="1"/>
          </p:cNvSpPr>
          <p:nvPr/>
        </p:nvSpPr>
        <p:spPr bwMode="auto">
          <a:xfrm>
            <a:off x="266700" y="1447800"/>
            <a:ext cx="84963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Computing the over-approximation R</a:t>
            </a:r>
            <a:r>
              <a:rPr lang="en-US" sz="2400" baseline="30000"/>
              <a:t>+</a:t>
            </a:r>
            <a:r>
              <a:rPr lang="en-US" sz="2400"/>
              <a:t> :</a:t>
            </a:r>
          </a:p>
          <a:p>
            <a:r>
              <a:rPr lang="en-US" sz="2400"/>
              <a:t>	invariants (user-supplied or computed):</a:t>
            </a:r>
          </a:p>
          <a:p>
            <a:endParaRPr lang="en-US" sz="2400"/>
          </a:p>
          <a:p>
            <a:r>
              <a:rPr lang="en-US" sz="2400"/>
              <a:t>Example: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33500" y="3009900"/>
            <a:ext cx="2933700" cy="3606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res = -1;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=0;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while (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&lt;n)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if (A[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]==key)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 res =A[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++;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send res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</p:txBody>
      </p:sp>
      <p:sp>
        <p:nvSpPr>
          <p:cNvPr id="15" name="Rounded Rectangular Callout 14"/>
          <p:cNvSpPr/>
          <p:nvPr/>
        </p:nvSpPr>
        <p:spPr bwMode="auto">
          <a:xfrm>
            <a:off x="4229100" y="4572000"/>
            <a:ext cx="3429000" cy="1600200"/>
          </a:xfrm>
          <a:prstGeom prst="wedgeRoundRectCallout">
            <a:avLst>
              <a:gd name="adj1" fmla="val -68090"/>
              <a:gd name="adj2" fmla="val 4658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Invariant: </a:t>
            </a:r>
          </a:p>
          <a:p>
            <a:pPr>
              <a:defRPr/>
            </a:pPr>
            <a:endParaRPr lang="en-US" sz="2400" dirty="0"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 ==key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or (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 ==-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C5D358E-B55A-4B4F-9C5E-DF81527E857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429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Over- / under- approximation</a:t>
            </a:r>
          </a:p>
        </p:txBody>
      </p:sp>
      <p:sp>
        <p:nvSpPr>
          <p:cNvPr id="36868" name="TextBox 7"/>
          <p:cNvSpPr txBox="1">
            <a:spLocks noChangeArrowheads="1"/>
          </p:cNvSpPr>
          <p:nvPr/>
        </p:nvSpPr>
        <p:spPr bwMode="auto">
          <a:xfrm>
            <a:off x="266700" y="1447800"/>
            <a:ext cx="8496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Computing the under-approximation R</a:t>
            </a:r>
            <a:r>
              <a:rPr lang="en-US" sz="2400" baseline="30000" dirty="0"/>
              <a:t>-</a:t>
            </a:r>
            <a:r>
              <a:rPr lang="en-US" sz="2400" dirty="0"/>
              <a:t> :</a:t>
            </a:r>
          </a:p>
          <a:p>
            <a:r>
              <a:rPr lang="en-US" sz="2400" dirty="0"/>
              <a:t>	(loop unrolling, bounding the data structure size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6700" y="2781300"/>
            <a:ext cx="2705100" cy="352107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res = -1;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=0;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while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&lt;n)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if (A[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]==key)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res =A[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send res;</a:t>
            </a:r>
          </a:p>
        </p:txBody>
      </p:sp>
      <p:cxnSp>
        <p:nvCxnSpPr>
          <p:cNvPr id="36870" name="Straight Arrow Connector 7"/>
          <p:cNvCxnSpPr>
            <a:cxnSpLocks noChangeShapeType="1"/>
          </p:cNvCxnSpPr>
          <p:nvPr/>
        </p:nvCxnSpPr>
        <p:spPr bwMode="auto">
          <a:xfrm>
            <a:off x="3581400" y="4267200"/>
            <a:ext cx="9525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953000" y="2438400"/>
            <a:ext cx="2552700" cy="407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kern="0" dirty="0" smtClean="0">
                <a:latin typeface="Courier New" pitchFamily="49" charset="0"/>
              </a:rPr>
              <a:t>res </a:t>
            </a:r>
            <a:r>
              <a:rPr lang="en-US" sz="1400" b="1" kern="0" dirty="0">
                <a:latin typeface="Courier New" pitchFamily="49" charset="0"/>
              </a:rPr>
              <a:t>= -1;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kern="0" dirty="0" err="1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=0;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kern="0" dirty="0">
                <a:latin typeface="Courier New" pitchFamily="49" charset="0"/>
              </a:rPr>
              <a:t>if (</a:t>
            </a:r>
            <a:r>
              <a:rPr lang="en-US" sz="1400" b="1" kern="0" dirty="0" err="1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&lt;n) {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kern="0" dirty="0">
                <a:latin typeface="Courier New" pitchFamily="49" charset="0"/>
              </a:rPr>
              <a:t>  if (A[</a:t>
            </a:r>
            <a:r>
              <a:rPr lang="en-US" sz="1400" b="1" kern="0" dirty="0" err="1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]==key) {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kern="0" dirty="0">
                <a:latin typeface="Courier New" pitchFamily="49" charset="0"/>
              </a:rPr>
              <a:t>    </a:t>
            </a:r>
            <a:r>
              <a:rPr lang="en-US" sz="1400" b="1" kern="0" dirty="0" smtClean="0">
                <a:latin typeface="Courier New" pitchFamily="49" charset="0"/>
              </a:rPr>
              <a:t>res =A[</a:t>
            </a:r>
            <a:r>
              <a:rPr lang="en-US" sz="1400" b="1" kern="0" dirty="0" err="1" smtClean="0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];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kern="0" dirty="0">
                <a:latin typeface="Courier New" pitchFamily="49" charset="0"/>
              </a:rPr>
              <a:t>  }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kern="0" dirty="0">
                <a:latin typeface="Courier New" pitchFamily="49" charset="0"/>
              </a:rPr>
              <a:t>  </a:t>
            </a:r>
            <a:r>
              <a:rPr lang="en-US" sz="1400" b="1" kern="0" dirty="0" err="1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++;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kern="0" dirty="0">
                <a:latin typeface="Courier New" pitchFamily="49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400" b="1" kern="0" dirty="0">
                <a:latin typeface="Courier New" pitchFamily="49" charset="0"/>
              </a:rPr>
              <a:t>if (</a:t>
            </a:r>
            <a:r>
              <a:rPr lang="en-US" sz="1400" b="1" kern="0" dirty="0" err="1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&lt;n) {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400" b="1" kern="0" dirty="0">
                <a:latin typeface="Courier New" pitchFamily="49" charset="0"/>
              </a:rPr>
              <a:t>  if (A[</a:t>
            </a:r>
            <a:r>
              <a:rPr lang="en-US" sz="1400" b="1" kern="0" dirty="0" err="1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]==key) {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400" b="1" kern="0" dirty="0">
                <a:latin typeface="Courier New" pitchFamily="49" charset="0"/>
              </a:rPr>
              <a:t>    </a:t>
            </a:r>
            <a:r>
              <a:rPr lang="en-US" sz="1400" b="1" kern="0" dirty="0" smtClean="0">
                <a:latin typeface="Courier New" pitchFamily="49" charset="0"/>
              </a:rPr>
              <a:t>res =A[</a:t>
            </a:r>
            <a:r>
              <a:rPr lang="en-US" sz="1400" b="1" kern="0" dirty="0" err="1" smtClean="0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];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400" b="1" kern="0" dirty="0">
                <a:latin typeface="Courier New" pitchFamily="49" charset="0"/>
              </a:rPr>
              <a:t>  }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400" b="1" kern="0" dirty="0">
                <a:latin typeface="Courier New" pitchFamily="49" charset="0"/>
              </a:rPr>
              <a:t>  </a:t>
            </a:r>
            <a:r>
              <a:rPr lang="en-US" sz="1400" b="1" kern="0" dirty="0" err="1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++;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400" b="1" kern="0" dirty="0">
                <a:latin typeface="Courier New" pitchFamily="49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400" b="1" kern="0" dirty="0">
                <a:latin typeface="Courier New" pitchFamily="49" charset="0"/>
              </a:rPr>
              <a:t>assume(</a:t>
            </a:r>
            <a:r>
              <a:rPr lang="en-US" sz="1400" b="1" kern="0" dirty="0" err="1">
                <a:latin typeface="Courier New" pitchFamily="49" charset="0"/>
              </a:rPr>
              <a:t>i</a:t>
            </a:r>
            <a:r>
              <a:rPr lang="en-US" sz="1400" b="1" kern="0" dirty="0">
                <a:latin typeface="Courier New" pitchFamily="49" charset="0"/>
              </a:rPr>
              <a:t>&gt;=n);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kern="0" dirty="0">
                <a:latin typeface="Courier New" pitchFamily="49" charset="0"/>
              </a:rPr>
              <a:t>send </a:t>
            </a:r>
            <a:r>
              <a:rPr lang="en-US" sz="1400" b="1" kern="0" dirty="0" smtClean="0">
                <a:latin typeface="Courier New" pitchFamily="49" charset="0"/>
              </a:rPr>
              <a:t>res;</a:t>
            </a:r>
            <a:endParaRPr lang="en-US" sz="1400" b="1" kern="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410200" y="6400800"/>
            <a:ext cx="2133600" cy="457200"/>
          </a:xfrm>
          <a:noFill/>
        </p:spPr>
        <p:txBody>
          <a:bodyPr/>
          <a:lstStyle/>
          <a:p>
            <a:fld id="{5E02E84C-0366-4B4E-9B0B-36DF6FEDF21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429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Confidentiality as a logical formula</a:t>
            </a:r>
            <a:endParaRPr lang="en-US" sz="3600" dirty="0" smtClean="0">
              <a:solidFill>
                <a:srgbClr val="C00000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66700" y="1714500"/>
            <a:ext cx="8039100" cy="29700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 dirty="0"/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3333FF"/>
                </a:solidFill>
              </a:rPr>
              <a:t>	for all </a:t>
            </a:r>
            <a:r>
              <a:rPr lang="en-US" sz="1600" dirty="0" smtClean="0">
                <a:solidFill>
                  <a:srgbClr val="3333FF"/>
                </a:solidFill>
              </a:rPr>
              <a:t>h:</a:t>
            </a:r>
            <a:endParaRPr lang="en-US" sz="1600" dirty="0">
              <a:solidFill>
                <a:srgbClr val="3333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1818FF"/>
                </a:solidFill>
              </a:rPr>
              <a:t>    </a:t>
            </a:r>
            <a:endParaRPr lang="en-US" sz="1600" dirty="0"/>
          </a:p>
          <a:p>
            <a:pPr>
              <a:spcBef>
                <a:spcPct val="50000"/>
              </a:spcBef>
            </a:pPr>
            <a:r>
              <a:rPr lang="en-US" sz="1600" dirty="0"/>
              <a:t>	if there exist </a:t>
            </a:r>
            <a:r>
              <a:rPr lang="en-US" sz="1600" dirty="0" err="1"/>
              <a:t>pv</a:t>
            </a:r>
            <a:r>
              <a:rPr lang="en-US" sz="1600" dirty="0"/>
              <a:t>: inv(</a:t>
            </a:r>
            <a:r>
              <a:rPr lang="en-US" sz="1600" dirty="0" err="1"/>
              <a:t>pv</a:t>
            </a:r>
            <a:r>
              <a:rPr lang="en-US" sz="1600" dirty="0"/>
              <a:t>) and </a:t>
            </a:r>
            <a:r>
              <a:rPr lang="en-US" sz="1600" dirty="0" err="1"/>
              <a:t>cond</a:t>
            </a:r>
            <a:r>
              <a:rPr lang="en-US" sz="1600" dirty="0"/>
              <a:t>(</a:t>
            </a:r>
            <a:r>
              <a:rPr lang="en-US" sz="1600" dirty="0" err="1"/>
              <a:t>pv</a:t>
            </a:r>
            <a:r>
              <a:rPr lang="en-US" sz="1600" dirty="0"/>
              <a:t>) and res=h implies</a:t>
            </a:r>
            <a:endParaRPr lang="en-US" sz="1600" dirty="0">
              <a:solidFill>
                <a:srgbClr val="1818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1818FF"/>
                </a:solidFill>
              </a:rPr>
              <a:t>   </a:t>
            </a:r>
            <a:endParaRPr lang="en-US" sz="1600" dirty="0"/>
          </a:p>
          <a:p>
            <a:pPr>
              <a:spcBef>
                <a:spcPct val="50000"/>
              </a:spcBef>
            </a:pPr>
            <a:r>
              <a:rPr lang="en-US" sz="1600" dirty="0"/>
              <a:t>	there exist </a:t>
            </a:r>
            <a:r>
              <a:rPr lang="en-US" sz="1600" dirty="0" err="1"/>
              <a:t>pv</a:t>
            </a:r>
            <a:r>
              <a:rPr lang="en-US" sz="1600" dirty="0"/>
              <a:t>: WP(P’,(secret and res=h)) and 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1818FF"/>
                </a:solidFill>
              </a:rPr>
              <a:t>    </a:t>
            </a:r>
            <a:endParaRPr lang="en-US" sz="1600" dirty="0"/>
          </a:p>
          <a:p>
            <a:pPr>
              <a:spcBef>
                <a:spcPct val="50000"/>
              </a:spcBef>
            </a:pPr>
            <a:r>
              <a:rPr lang="en-US" sz="1600" dirty="0"/>
              <a:t>	there exist </a:t>
            </a:r>
            <a:r>
              <a:rPr lang="en-US" sz="1600" dirty="0" err="1"/>
              <a:t>pv</a:t>
            </a:r>
            <a:r>
              <a:rPr lang="en-US" sz="1600" dirty="0"/>
              <a:t>: WP(P’,(¬secret and res=h))</a:t>
            </a:r>
            <a:r>
              <a:rPr lang="en-US" sz="1800" dirty="0"/>
              <a:t>	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3436938" y="5257800"/>
          <a:ext cx="5284787" cy="1262063"/>
        </p:xfrm>
        <a:graphic>
          <a:graphicData uri="http://schemas.openxmlformats.org/presentationml/2006/ole">
            <p:oleObj spid="_x0000_s2050" name="Equation" r:id="rId4" imgW="2692080" imgH="660240" progId="Equation.3">
              <p:embed/>
            </p:oleObj>
          </a:graphicData>
        </a:graphic>
      </p:graphicFrame>
      <p:sp>
        <p:nvSpPr>
          <p:cNvPr id="9" name="Rounded Rectangular Callout 8"/>
          <p:cNvSpPr>
            <a:spLocks noChangeArrowheads="1"/>
          </p:cNvSpPr>
          <p:nvPr/>
        </p:nvSpPr>
        <p:spPr bwMode="auto">
          <a:xfrm>
            <a:off x="4953000" y="1981200"/>
            <a:ext cx="1257300" cy="609600"/>
          </a:xfrm>
          <a:prstGeom prst="wedgeRoundRectCallout">
            <a:avLst>
              <a:gd name="adj1" fmla="val -211188"/>
              <a:gd name="adj2" fmla="val 103869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000" dirty="0"/>
              <a:t>Invariant</a:t>
            </a:r>
          </a:p>
        </p:txBody>
      </p:sp>
      <p:sp>
        <p:nvSpPr>
          <p:cNvPr id="10" name="Rounded Rectangular Callout 9"/>
          <p:cNvSpPr>
            <a:spLocks noChangeArrowheads="1"/>
          </p:cNvSpPr>
          <p:nvPr/>
        </p:nvSpPr>
        <p:spPr bwMode="auto">
          <a:xfrm>
            <a:off x="5791200" y="4267200"/>
            <a:ext cx="1905000" cy="723900"/>
          </a:xfrm>
          <a:prstGeom prst="wedgeRoundRectCallout">
            <a:avLst>
              <a:gd name="adj1" fmla="val -194171"/>
              <a:gd name="adj2" fmla="val -114452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000" dirty="0"/>
              <a:t>Program with unrolled loops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" y="5295900"/>
            <a:ext cx="25336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Confidentiality holds 	only if:</a:t>
            </a:r>
          </a:p>
        </p:txBody>
      </p:sp>
      <p:sp>
        <p:nvSpPr>
          <p:cNvPr id="11" name="Rounded Rectangular Callout 10"/>
          <p:cNvSpPr>
            <a:spLocks noChangeArrowheads="1"/>
          </p:cNvSpPr>
          <p:nvPr/>
        </p:nvSpPr>
        <p:spPr bwMode="auto">
          <a:xfrm>
            <a:off x="2476500" y="1714500"/>
            <a:ext cx="2019300" cy="609600"/>
          </a:xfrm>
          <a:prstGeom prst="wedgeRoundRectCallout">
            <a:avLst>
              <a:gd name="adj1" fmla="val -46408"/>
              <a:gd name="adj2" fmla="val 141369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000" dirty="0" smtClean="0"/>
              <a:t>Program </a:t>
            </a:r>
            <a:r>
              <a:rPr lang="en-US" sz="2000" dirty="0" err="1" smtClean="0"/>
              <a:t>vars</a:t>
            </a:r>
            <a:endParaRPr lang="en-US" sz="2000" dirty="0"/>
          </a:p>
        </p:txBody>
      </p:sp>
      <p:sp>
        <p:nvSpPr>
          <p:cNvPr id="12" name="Rounded Rectangular Callout 11"/>
          <p:cNvSpPr>
            <a:spLocks noChangeArrowheads="1"/>
          </p:cNvSpPr>
          <p:nvPr/>
        </p:nvSpPr>
        <p:spPr bwMode="auto">
          <a:xfrm>
            <a:off x="6896100" y="2781300"/>
            <a:ext cx="1866900" cy="609600"/>
          </a:xfrm>
          <a:prstGeom prst="wedgeRoundRectCallout">
            <a:avLst>
              <a:gd name="adj1" fmla="val -268475"/>
              <a:gd name="adj2" fmla="val 83035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000" dirty="0" smtClean="0"/>
              <a:t>Weakest pre-condition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058" grpId="0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894F227-7139-4107-BFA4-3D53E66A539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724900" cy="11049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Deciding validity of confidentiality formula</a:t>
            </a:r>
          </a:p>
        </p:txBody>
      </p:sp>
      <p:sp>
        <p:nvSpPr>
          <p:cNvPr id="37892" name="TextBox 9"/>
          <p:cNvSpPr txBox="1">
            <a:spLocks noChangeArrowheads="1"/>
          </p:cNvSpPr>
          <p:nvPr/>
        </p:nvSpPr>
        <p:spPr bwMode="auto">
          <a:xfrm>
            <a:off x="342900" y="1600200"/>
            <a:ext cx="57912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Problem:</a:t>
            </a:r>
            <a:r>
              <a:rPr lang="en-US" sz="2400"/>
              <a:t> Quantifier alternation.  Complexity of decision procedures (QBF, Pressburger) high, tools not well engineered.</a:t>
            </a:r>
          </a:p>
          <a:p>
            <a:endParaRPr lang="en-US" sz="2400"/>
          </a:p>
          <a:p>
            <a:r>
              <a:rPr lang="en-US" sz="2400"/>
              <a:t>Question: Could we use SMT solvers?</a:t>
            </a:r>
          </a:p>
          <a:p>
            <a:endParaRPr lang="en-US" sz="2400"/>
          </a:p>
          <a:p>
            <a:r>
              <a:rPr lang="en-US" sz="2400">
                <a:solidFill>
                  <a:srgbClr val="00B050"/>
                </a:solidFill>
              </a:rPr>
              <a:t>Idea: </a:t>
            </a:r>
            <a:r>
              <a:rPr lang="en-US" sz="2400"/>
              <a:t>Restrict the expression language to contain only equality (order). </a:t>
            </a:r>
          </a:p>
          <a:p>
            <a:r>
              <a:rPr lang="en-US" sz="2400">
                <a:solidFill>
                  <a:srgbClr val="00B050"/>
                </a:solidFill>
              </a:rPr>
              <a:t>Rationale: </a:t>
            </a:r>
            <a:r>
              <a:rPr lang="en-US" sz="2400"/>
              <a:t>Many programs do not perform arithmetic on the data, only tasks like searching, inserting, deleting, (sorting).</a:t>
            </a:r>
            <a:endParaRPr lang="en-US" sz="2400">
              <a:solidFill>
                <a:srgbClr val="00B050"/>
              </a:solidFill>
            </a:endParaRP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24600" y="1409700"/>
            <a:ext cx="2552700" cy="352107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res = -1;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=0;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while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&lt;n)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if (A[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]=key)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res =A[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send res;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8E47F7C-E64B-472A-9291-5805FF6060D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266700"/>
            <a:ext cx="8724900" cy="11049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Deciding validity of confidentiality formula</a:t>
            </a:r>
          </a:p>
        </p:txBody>
      </p:sp>
      <p:sp>
        <p:nvSpPr>
          <p:cNvPr id="3077" name="TextBox 9"/>
          <p:cNvSpPr txBox="1">
            <a:spLocks noChangeArrowheads="1"/>
          </p:cNvSpPr>
          <p:nvPr/>
        </p:nvSpPr>
        <p:spPr bwMode="auto">
          <a:xfrm>
            <a:off x="342900" y="1600200"/>
            <a:ext cx="5791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Result:</a:t>
            </a:r>
            <a:r>
              <a:rPr lang="en-US" sz="2400" dirty="0"/>
              <a:t> </a:t>
            </a:r>
            <a:r>
              <a:rPr lang="en-US" sz="2400" dirty="0" smtClean="0"/>
              <a:t>If </a:t>
            </a:r>
            <a:r>
              <a:rPr lang="en-US" sz="2400" dirty="0"/>
              <a:t>universal quantifier is over a domain with only equality, we can replace it by checking the formula at a </a:t>
            </a:r>
            <a:r>
              <a:rPr lang="en-US" sz="2400" dirty="0" smtClean="0"/>
              <a:t>fixed number </a:t>
            </a:r>
            <a:r>
              <a:rPr lang="en-US" sz="2400" dirty="0"/>
              <a:t>of specific </a:t>
            </a:r>
            <a:r>
              <a:rPr lang="en-US" sz="2400" dirty="0" smtClean="0"/>
              <a:t>values</a:t>
            </a:r>
            <a:endParaRPr lang="en-US" sz="24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24600" y="1409700"/>
            <a:ext cx="2552700" cy="352107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res = -1;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=0;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while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&lt;n)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if (A[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]=key)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res =A[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++;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send result;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66700" y="4000500"/>
          <a:ext cx="5508625" cy="1614488"/>
        </p:xfrm>
        <a:graphic>
          <a:graphicData uri="http://schemas.openxmlformats.org/presentationml/2006/ole">
            <p:oleObj spid="_x0000_s3074" name="Equation" r:id="rId4" imgW="2489040" imgH="660240" progId="Equation.3">
              <p:embed/>
            </p:oleObj>
          </a:graphicData>
        </a:graphic>
      </p:graphicFrame>
      <p:sp>
        <p:nvSpPr>
          <p:cNvPr id="3079" name="TextBox 6"/>
          <p:cNvSpPr txBox="1">
            <a:spLocks noChangeArrowheads="1"/>
          </p:cNvSpPr>
          <p:nvPr/>
        </p:nvSpPr>
        <p:spPr bwMode="auto">
          <a:xfrm>
            <a:off x="228600" y="5905500"/>
            <a:ext cx="6591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Values 7, -1, and one other (e.g. 1) need to be checked. </a:t>
            </a:r>
          </a:p>
        </p:txBody>
      </p:sp>
      <p:sp>
        <p:nvSpPr>
          <p:cNvPr id="8" name="Rounded Rectangular Callout 7"/>
          <p:cNvSpPr>
            <a:spLocks noChangeArrowheads="1"/>
          </p:cNvSpPr>
          <p:nvPr/>
        </p:nvSpPr>
        <p:spPr bwMode="auto">
          <a:xfrm>
            <a:off x="6362700" y="4191000"/>
            <a:ext cx="2471738" cy="2425700"/>
          </a:xfrm>
          <a:prstGeom prst="wedgeRoundRectCallout">
            <a:avLst>
              <a:gd name="adj1" fmla="val -77681"/>
              <a:gd name="adj2" fmla="val -15644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400" dirty="0"/>
              <a:t>Thus, </a:t>
            </a:r>
            <a:r>
              <a:rPr lang="en-US" sz="2400" dirty="0" smtClean="0"/>
              <a:t>an </a:t>
            </a:r>
            <a:r>
              <a:rPr lang="en-US" sz="2400" dirty="0"/>
              <a:t>SMT solver can be used (checking three formulas per constant).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25645C-B29E-405E-B7C7-63FCAE2439CF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429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ConAn</a:t>
            </a:r>
            <a:r>
              <a:rPr lang="en-US" sz="3600" dirty="0" smtClean="0">
                <a:solidFill>
                  <a:srgbClr val="C00000"/>
                </a:solidFill>
              </a:rPr>
              <a:t> (</a:t>
            </a:r>
            <a:r>
              <a:rPr lang="en-US" sz="3600" dirty="0" err="1" smtClean="0">
                <a:solidFill>
                  <a:srgbClr val="C00000"/>
                </a:solidFill>
              </a:rPr>
              <a:t>CONfidentiality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ANalysis</a:t>
            </a:r>
            <a:r>
              <a:rPr lang="en-US" sz="3600" dirty="0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0724" name="Rounded Rectangle 6"/>
          <p:cNvSpPr>
            <a:spLocks noChangeArrowheads="1"/>
          </p:cNvSpPr>
          <p:nvPr/>
        </p:nvSpPr>
        <p:spPr bwMode="auto">
          <a:xfrm>
            <a:off x="457200" y="1828800"/>
            <a:ext cx="1866900" cy="914400"/>
          </a:xfrm>
          <a:prstGeom prst="roundRect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0725" name="TextBox 7"/>
          <p:cNvSpPr txBox="1">
            <a:spLocks noChangeArrowheads="1"/>
          </p:cNvSpPr>
          <p:nvPr/>
        </p:nvSpPr>
        <p:spPr bwMode="auto">
          <a:xfrm>
            <a:off x="609600" y="1866900"/>
            <a:ext cx="15621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Java Bytecode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1676400"/>
            <a:ext cx="1219200" cy="12001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WALA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505200" y="3429000"/>
            <a:ext cx="1219200" cy="12001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err="1"/>
              <a:t>ConAn</a:t>
            </a: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5200" y="5257800"/>
            <a:ext cx="1219200" cy="12001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err="1"/>
              <a:t>Yices</a:t>
            </a: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cxnSp>
        <p:nvCxnSpPr>
          <p:cNvPr id="30729" name="Straight Arrow Connector 17"/>
          <p:cNvCxnSpPr>
            <a:cxnSpLocks noChangeShapeType="1"/>
            <a:stCxn id="30724" idx="3"/>
            <a:endCxn id="9" idx="1"/>
          </p:cNvCxnSpPr>
          <p:nvPr/>
        </p:nvCxnSpPr>
        <p:spPr bwMode="auto">
          <a:xfrm flipV="1">
            <a:off x="2324100" y="2276475"/>
            <a:ext cx="1181100" cy="95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30" name="Straight Arrow Connector 20"/>
          <p:cNvCxnSpPr>
            <a:cxnSpLocks noChangeShapeType="1"/>
            <a:stCxn id="9" idx="2"/>
            <a:endCxn id="10" idx="0"/>
          </p:cNvCxnSpPr>
          <p:nvPr/>
        </p:nvCxnSpPr>
        <p:spPr bwMode="auto">
          <a:xfrm rot="5400000">
            <a:off x="3840163" y="3152775"/>
            <a:ext cx="55086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31" name="Straight Arrow Connector 22"/>
          <p:cNvCxnSpPr>
            <a:cxnSpLocks noChangeShapeType="1"/>
            <a:stCxn id="10" idx="2"/>
            <a:endCxn id="11" idx="0"/>
          </p:cNvCxnSpPr>
          <p:nvPr/>
        </p:nvCxnSpPr>
        <p:spPr bwMode="auto">
          <a:xfrm rot="5400000">
            <a:off x="3802063" y="4943475"/>
            <a:ext cx="62706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32" name="Straight Arrow Connector 25"/>
          <p:cNvCxnSpPr>
            <a:cxnSpLocks noChangeShapeType="1"/>
          </p:cNvCxnSpPr>
          <p:nvPr/>
        </p:nvCxnSpPr>
        <p:spPr bwMode="auto">
          <a:xfrm flipV="1">
            <a:off x="2133600" y="3733800"/>
            <a:ext cx="1371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33" name="Straight Arrow Connector 28"/>
          <p:cNvCxnSpPr>
            <a:cxnSpLocks noChangeShapeType="1"/>
          </p:cNvCxnSpPr>
          <p:nvPr/>
        </p:nvCxnSpPr>
        <p:spPr bwMode="auto">
          <a:xfrm flipV="1">
            <a:off x="2095500" y="4419600"/>
            <a:ext cx="1371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34" name="Straight Arrow Connector 29"/>
          <p:cNvCxnSpPr>
            <a:cxnSpLocks noChangeShapeType="1"/>
          </p:cNvCxnSpPr>
          <p:nvPr/>
        </p:nvCxnSpPr>
        <p:spPr bwMode="auto">
          <a:xfrm rot="10800000">
            <a:off x="4686300" y="3619500"/>
            <a:ext cx="1295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35" name="Straight Arrow Connector 32"/>
          <p:cNvCxnSpPr>
            <a:cxnSpLocks noChangeShapeType="1"/>
          </p:cNvCxnSpPr>
          <p:nvPr/>
        </p:nvCxnSpPr>
        <p:spPr bwMode="auto">
          <a:xfrm rot="10800000">
            <a:off x="4724400" y="4038600"/>
            <a:ext cx="1295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36" name="Straight Arrow Connector 33"/>
          <p:cNvCxnSpPr>
            <a:cxnSpLocks noChangeShapeType="1"/>
          </p:cNvCxnSpPr>
          <p:nvPr/>
        </p:nvCxnSpPr>
        <p:spPr bwMode="auto">
          <a:xfrm rot="10800000">
            <a:off x="4724400" y="4457700"/>
            <a:ext cx="1295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37" name="Straight Arrow Connector 34"/>
          <p:cNvCxnSpPr>
            <a:cxnSpLocks noChangeShapeType="1"/>
          </p:cNvCxnSpPr>
          <p:nvPr/>
        </p:nvCxnSpPr>
        <p:spPr bwMode="auto">
          <a:xfrm flipV="1">
            <a:off x="4724400" y="5638800"/>
            <a:ext cx="1371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38" name="Straight Arrow Connector 35"/>
          <p:cNvCxnSpPr>
            <a:cxnSpLocks noChangeShapeType="1"/>
          </p:cNvCxnSpPr>
          <p:nvPr/>
        </p:nvCxnSpPr>
        <p:spPr bwMode="auto">
          <a:xfrm flipV="1">
            <a:off x="4724400" y="6286500"/>
            <a:ext cx="1371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0739" name="TextBox 36"/>
          <p:cNvSpPr txBox="1">
            <a:spLocks noChangeArrowheads="1"/>
          </p:cNvSpPr>
          <p:nvPr/>
        </p:nvSpPr>
        <p:spPr bwMode="auto">
          <a:xfrm>
            <a:off x="4838700" y="5219700"/>
            <a:ext cx="87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Valid</a:t>
            </a:r>
          </a:p>
        </p:txBody>
      </p:sp>
      <p:sp>
        <p:nvSpPr>
          <p:cNvPr id="30740" name="TextBox 37"/>
          <p:cNvSpPr txBox="1">
            <a:spLocks noChangeArrowheads="1"/>
          </p:cNvSpPr>
          <p:nvPr/>
        </p:nvSpPr>
        <p:spPr bwMode="auto">
          <a:xfrm>
            <a:off x="4876800" y="5829300"/>
            <a:ext cx="87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Unsat</a:t>
            </a:r>
          </a:p>
        </p:txBody>
      </p:sp>
      <p:sp>
        <p:nvSpPr>
          <p:cNvPr id="30741" name="TextBox 38"/>
          <p:cNvSpPr txBox="1">
            <a:spLocks noChangeArrowheads="1"/>
          </p:cNvSpPr>
          <p:nvPr/>
        </p:nvSpPr>
        <p:spPr bwMode="auto">
          <a:xfrm>
            <a:off x="2324100" y="33528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Secret</a:t>
            </a:r>
          </a:p>
        </p:txBody>
      </p:sp>
      <p:sp>
        <p:nvSpPr>
          <p:cNvPr id="30742" name="TextBox 39"/>
          <p:cNvSpPr txBox="1">
            <a:spLocks noChangeArrowheads="1"/>
          </p:cNvSpPr>
          <p:nvPr/>
        </p:nvSpPr>
        <p:spPr bwMode="auto">
          <a:xfrm>
            <a:off x="2362200" y="40005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Cond</a:t>
            </a:r>
          </a:p>
        </p:txBody>
      </p:sp>
      <p:sp>
        <p:nvSpPr>
          <p:cNvPr id="30743" name="TextBox 40"/>
          <p:cNvSpPr txBox="1">
            <a:spLocks noChangeArrowheads="1"/>
          </p:cNvSpPr>
          <p:nvPr/>
        </p:nvSpPr>
        <p:spPr bwMode="auto">
          <a:xfrm>
            <a:off x="4838700" y="3276600"/>
            <a:ext cx="1333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Invariant</a:t>
            </a:r>
          </a:p>
        </p:txBody>
      </p:sp>
      <p:sp>
        <p:nvSpPr>
          <p:cNvPr id="30744" name="TextBox 41"/>
          <p:cNvSpPr txBox="1">
            <a:spLocks noChangeArrowheads="1"/>
          </p:cNvSpPr>
          <p:nvPr/>
        </p:nvSpPr>
        <p:spPr bwMode="auto">
          <a:xfrm>
            <a:off x="4800600" y="4076700"/>
            <a:ext cx="1333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N</a:t>
            </a:r>
            <a:r>
              <a:rPr lang="en-US" sz="1100"/>
              <a:t>array</a:t>
            </a:r>
            <a:endParaRPr lang="en-US" sz="2000"/>
          </a:p>
        </p:txBody>
      </p:sp>
      <p:sp>
        <p:nvSpPr>
          <p:cNvPr id="30745" name="TextBox 42"/>
          <p:cNvSpPr txBox="1">
            <a:spLocks noChangeArrowheads="1"/>
          </p:cNvSpPr>
          <p:nvPr/>
        </p:nvSpPr>
        <p:spPr bwMode="auto">
          <a:xfrm>
            <a:off x="4800600" y="3657600"/>
            <a:ext cx="1333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N</a:t>
            </a:r>
            <a:r>
              <a:rPr lang="en-US" sz="1200"/>
              <a:t>unroll</a:t>
            </a:r>
            <a:endParaRPr lang="en-US" sz="2000"/>
          </a:p>
        </p:txBody>
      </p:sp>
      <p:sp>
        <p:nvSpPr>
          <p:cNvPr id="44" name="Rounded Rectangular Callout 43"/>
          <p:cNvSpPr>
            <a:spLocks noChangeArrowheads="1"/>
          </p:cNvSpPr>
          <p:nvPr/>
        </p:nvSpPr>
        <p:spPr bwMode="auto">
          <a:xfrm>
            <a:off x="5905500" y="1752600"/>
            <a:ext cx="3048000" cy="1943100"/>
          </a:xfrm>
          <a:prstGeom prst="wedgeRoundRectCallout">
            <a:avLst>
              <a:gd name="adj1" fmla="val -71120"/>
              <a:gd name="adj2" fmla="val -34347"/>
              <a:gd name="adj3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603" name="TextBox 44"/>
          <p:cNvSpPr txBox="1">
            <a:spLocks noChangeArrowheads="1"/>
          </p:cNvSpPr>
          <p:nvPr/>
        </p:nvSpPr>
        <p:spPr bwMode="auto">
          <a:xfrm>
            <a:off x="6057900" y="1828800"/>
            <a:ext cx="30861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Processes bytecode to produce an intermediate representation of SSA instructions organized in a control-flow graph. </a:t>
            </a:r>
          </a:p>
        </p:txBody>
      </p:sp>
      <p:sp>
        <p:nvSpPr>
          <p:cNvPr id="46" name="Rounded Rectangular Callout 45"/>
          <p:cNvSpPr>
            <a:spLocks noChangeArrowheads="1"/>
          </p:cNvSpPr>
          <p:nvPr/>
        </p:nvSpPr>
        <p:spPr bwMode="auto">
          <a:xfrm>
            <a:off x="266700" y="4800600"/>
            <a:ext cx="2667000" cy="1676400"/>
          </a:xfrm>
          <a:prstGeom prst="wedgeRoundRectCallout">
            <a:avLst>
              <a:gd name="adj1" fmla="val 66690"/>
              <a:gd name="adj2" fmla="val 12537"/>
              <a:gd name="adj3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605" name="TextBox 46"/>
          <p:cNvSpPr txBox="1">
            <a:spLocks noChangeArrowheads="1"/>
          </p:cNvSpPr>
          <p:nvPr/>
        </p:nvSpPr>
        <p:spPr bwMode="auto">
          <a:xfrm>
            <a:off x="381000" y="5181600"/>
            <a:ext cx="2362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Performs SMT solving.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24603" grpId="0"/>
      <p:bldP spid="46" grpId="0" animBg="1"/>
      <p:bldP spid="2460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9D51897-C3F6-4205-AFC4-0F9C8F1D36EC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Applications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33500"/>
            <a:ext cx="8229600" cy="49911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Case study:</a:t>
            </a:r>
            <a:r>
              <a:rPr lang="en-US" sz="2800" dirty="0" smtClean="0"/>
              <a:t> J2ME Java methods</a:t>
            </a:r>
          </a:p>
          <a:p>
            <a:pPr eaLnBrk="1" hangingPunct="1">
              <a:buFontTx/>
              <a:buChar char="•"/>
            </a:pPr>
            <a:r>
              <a:rPr lang="en-US" sz="2800" dirty="0" smtClean="0"/>
              <a:t>third party programs, accessing PIM information (managing contacts, calendars, to-do lists) and sending messages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Other Java methods: </a:t>
            </a:r>
          </a:p>
          <a:p>
            <a:pPr eaLnBrk="1" hangingPunct="1">
              <a:buFontTx/>
              <a:buChar char="•"/>
            </a:pPr>
            <a:r>
              <a:rPr lang="en-US" sz="2800" dirty="0" smtClean="0"/>
              <a:t>methods from other PIM managing programs (chat clients, calendars..). </a:t>
            </a:r>
          </a:p>
          <a:p>
            <a:pPr eaLnBrk="1" hangingPunct="1">
              <a:buFontTx/>
              <a:buChar char="•"/>
            </a:pPr>
            <a:r>
              <a:rPr lang="en-US" sz="2800" dirty="0" smtClean="0"/>
              <a:t>data structure accessing methods from Java standard library.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04800" y="2667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Experimental results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39C823B-1251-4A79-977C-3F64443EA34C}" type="slidenum">
              <a:rPr lang="en-US" smtClean="0"/>
              <a:pPr/>
              <a:t>29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9100" y="1562100"/>
          <a:ext cx="78867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"/>
                <a:gridCol w="1676400"/>
                <a:gridCol w="1714500"/>
                <a:gridCol w="952500"/>
                <a:gridCol w="952500"/>
                <a:gridCol w="1146875"/>
                <a:gridCol w="1024825"/>
              </a:tblGrid>
              <a:tr h="5029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Project/</a:t>
                      </a:r>
                    </a:p>
                    <a:p>
                      <a:r>
                        <a:rPr lang="en-US" smtClean="0"/>
                        <a:t>Class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Method Name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# of lines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unroll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running time (s)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result</a:t>
                      </a:r>
                      <a:endParaRPr lang="en-US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Java.lang</a:t>
                      </a:r>
                      <a:r>
                        <a:rPr lang="en-US" smtClean="0"/>
                        <a:t>/</a:t>
                      </a:r>
                    </a:p>
                    <a:p>
                      <a:r>
                        <a:rPr lang="en-US" smtClean="0"/>
                        <a:t>Vector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elementAt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0.18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valid</a:t>
                      </a:r>
                      <a:endParaRPr lang="en-US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EventSharing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sendEvent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122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1.83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valid</a:t>
                      </a:r>
                      <a:endParaRPr lang="en-US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EventSharing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sendEvent</a:t>
                      </a:r>
                      <a:endParaRPr lang="en-US" smtClean="0"/>
                    </a:p>
                    <a:p>
                      <a:r>
                        <a:rPr lang="en-US" smtClean="0"/>
                        <a:t>(bug)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126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1.80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unsat</a:t>
                      </a:r>
                      <a:endParaRPr lang="en-US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find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0.31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unsat</a:t>
                      </a:r>
                      <a:endParaRPr lang="en-US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find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0.34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valid</a:t>
                      </a:r>
                      <a:endParaRPr lang="en-US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Funambol</a:t>
                      </a:r>
                      <a:r>
                        <a:rPr lang="en-US" dirty="0" smtClean="0"/>
                        <a:t>/</a:t>
                      </a:r>
                    </a:p>
                    <a:p>
                      <a:r>
                        <a:rPr lang="en-US" dirty="0" smtClean="0"/>
                        <a:t>Contact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getContact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0.32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valid</a:t>
                      </a:r>
                      <a:endParaRPr lang="en-US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mtClean="0"/>
                        <a:t>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Blackchat</a:t>
                      </a:r>
                      <a:r>
                        <a:rPr lang="en-US" smtClean="0"/>
                        <a:t>/</a:t>
                      </a:r>
                    </a:p>
                    <a:p>
                      <a:r>
                        <a:rPr lang="en-US" err="1" smtClean="0"/>
                        <a:t>ICQContact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 smtClean="0"/>
                        <a:t>getContact</a:t>
                      </a:r>
                      <a:r>
                        <a:rPr lang="en-US" smtClean="0"/>
                        <a:t>-</a:t>
                      </a:r>
                    </a:p>
                    <a:p>
                      <a:r>
                        <a:rPr lang="en-US" smtClean="0"/>
                        <a:t>-</a:t>
                      </a:r>
                      <a:r>
                        <a:rPr lang="en-US" err="1" smtClean="0"/>
                        <a:t>ByReference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0.24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valid</a:t>
                      </a:r>
                      <a:endParaRPr lang="en-US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mtClean="0"/>
                        <a:t>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password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check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0.22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valid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8229600" cy="1371600"/>
          </a:xfrm>
        </p:spPr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</a:rPr>
              <a:t>Confidentiality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485900"/>
            <a:ext cx="8229600" cy="5029200"/>
          </a:xfrm>
        </p:spPr>
        <p:txBody>
          <a:bodyPr/>
          <a:lstStyle/>
          <a:p>
            <a:r>
              <a:rPr lang="en-US" sz="2800" smtClean="0"/>
              <a:t>How do data leaks happen?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z="2000" smtClean="0"/>
              <a:t>“</a:t>
            </a:r>
            <a:r>
              <a:rPr lang="en-US" sz="2000" b="1" smtClean="0"/>
              <a:t>Unauthorized application use</a:t>
            </a:r>
            <a:r>
              <a:rPr lang="en-US" sz="2000" smtClean="0"/>
              <a:t>:  … the use of unauthorized programs resulted in as many as half of their companies' data loss incidents.” (“Data leakage worldwide, …”,Cisco, 2008)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r>
              <a:rPr lang="en-US" sz="2800" smtClean="0"/>
              <a:t>Focus of our case study: J2ME </a:t>
            </a:r>
          </a:p>
          <a:p>
            <a:pPr>
              <a:buFont typeface="Wingdings" pitchFamily="2" charset="2"/>
              <a:buNone/>
            </a:pPr>
            <a:r>
              <a:rPr lang="en-US" sz="2800" smtClean="0"/>
              <a:t>   midlets for mobile devices</a:t>
            </a:r>
            <a:endParaRPr lang="en-US" sz="2000" smtClean="0"/>
          </a:p>
          <a:p>
            <a:pPr lvl="1"/>
            <a:r>
              <a:rPr lang="en-US" sz="2000" smtClean="0"/>
              <a:t> can buy spyware (flexispy.com,..)</a:t>
            </a:r>
          </a:p>
          <a:p>
            <a:pPr lvl="1"/>
            <a:r>
              <a:rPr lang="en-US" sz="2000" smtClean="0"/>
              <a:t> “A malicious signed application </a:t>
            </a:r>
            <a:r>
              <a:rPr lang="en-US" sz="2000" b="1" smtClean="0"/>
              <a:t>could read all the PIM data and send it to an attacker</a:t>
            </a:r>
            <a:r>
              <a:rPr lang="en-US" sz="2000" smtClean="0"/>
              <a:t> using the variety of transport mechanisms outlined in this document.”  (Symantec, 2007)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8D9C47-FEC4-403C-935A-AD2F6DB6E26B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13317" name="Picture 5" descr="C:\Program Files\Microsoft Office\MEDIA\CAGCAT10\j028541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1163" y="3198813"/>
            <a:ext cx="1866900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ABB597B-0E28-43A0-BC62-8E6926D88BCE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Conclusions</a:t>
            </a:r>
            <a:r>
              <a:rPr lang="en-US" sz="4000" dirty="0" smtClean="0"/>
              <a:t>	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bg2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bg2"/>
                </a:solidFill>
              </a:rPr>
              <a:t>	Algorithmic, specification-driven analysis is an effective way of establishing that programs do not leak confidential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56192F8-F79F-4BD0-A2E5-057D7F60BC2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05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J2ME </a:t>
            </a:r>
            <a:r>
              <a:rPr lang="en-US" sz="3600" dirty="0" err="1" smtClean="0">
                <a:solidFill>
                  <a:srgbClr val="C00000"/>
                </a:solidFill>
              </a:rPr>
              <a:t>midlets</a:t>
            </a:r>
            <a:endParaRPr lang="en-US" sz="3600" dirty="0" smtClean="0">
              <a:solidFill>
                <a:srgbClr val="C00000"/>
              </a:solidFill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573088" y="2478088"/>
            <a:ext cx="5675312" cy="36623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sendEvent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(…) {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ContactList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PIM.getInstance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openPIMlists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PIM.Contact_LIST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PIM.READ_ONLY,       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listname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conn.send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(message) 	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341" name="AutoShape 6"/>
          <p:cNvSpPr>
            <a:spLocks noChangeArrowheads="1"/>
          </p:cNvSpPr>
          <p:nvPr/>
        </p:nvSpPr>
        <p:spPr bwMode="auto">
          <a:xfrm>
            <a:off x="6184900" y="2698750"/>
            <a:ext cx="2189163" cy="1076325"/>
          </a:xfrm>
          <a:prstGeom prst="wedgeRoundRectCallout">
            <a:avLst>
              <a:gd name="adj1" fmla="val -80093"/>
              <a:gd name="adj2" fmla="val 40560"/>
              <a:gd name="adj3" fmla="val 16667"/>
            </a:avLst>
          </a:prstGeom>
          <a:solidFill>
            <a:schemeClr val="accent5">
              <a:alpha val="74901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/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6338888" y="2738438"/>
            <a:ext cx="1920875" cy="915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Accesses phone’s native </a:t>
            </a:r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14343" name="AutoShape 8"/>
          <p:cNvSpPr>
            <a:spLocks noChangeArrowheads="1"/>
          </p:cNvSpPr>
          <p:nvPr/>
        </p:nvSpPr>
        <p:spPr bwMode="auto">
          <a:xfrm>
            <a:off x="4724400" y="5524500"/>
            <a:ext cx="2189163" cy="1076325"/>
          </a:xfrm>
          <a:prstGeom prst="wedgeRoundRectCallout">
            <a:avLst>
              <a:gd name="adj1" fmla="val -118028"/>
              <a:gd name="adj2" fmla="val -68829"/>
              <a:gd name="adj3" fmla="val 16667"/>
            </a:avLst>
          </a:prstGeom>
          <a:solidFill>
            <a:schemeClr val="accent5">
              <a:alpha val="74901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dirty="0"/>
              <a:t>Sends </a:t>
            </a:r>
            <a:r>
              <a:rPr lang="en-US" sz="1800" dirty="0" smtClean="0"/>
              <a:t>something</a:t>
            </a:r>
            <a:endParaRPr lang="en-US" sz="1800" dirty="0"/>
          </a:p>
        </p:txBody>
      </p:sp>
      <p:sp>
        <p:nvSpPr>
          <p:cNvPr id="263178" name="AutoShape 10"/>
          <p:cNvSpPr>
            <a:spLocks noChangeArrowheads="1"/>
          </p:cNvSpPr>
          <p:nvPr/>
        </p:nvSpPr>
        <p:spPr bwMode="auto">
          <a:xfrm>
            <a:off x="6915150" y="3889375"/>
            <a:ext cx="1919288" cy="1266825"/>
          </a:xfrm>
          <a:prstGeom prst="wedgeRoundRectCallout">
            <a:avLst>
              <a:gd name="adj1" fmla="val -86736"/>
              <a:gd name="adj2" fmla="val 26905"/>
              <a:gd name="adj3" fmla="val 16667"/>
            </a:avLst>
          </a:prstGeom>
          <a:solidFill>
            <a:schemeClr val="accent5">
              <a:alpha val="74901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263179" name="Text Box 11"/>
          <p:cNvSpPr txBox="1">
            <a:spLocks noChangeArrowheads="1"/>
          </p:cNvSpPr>
          <p:nvPr/>
        </p:nvSpPr>
        <p:spPr bwMode="auto">
          <a:xfrm>
            <a:off x="7029450" y="3967163"/>
            <a:ext cx="1882775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How do we know that information does not leak?</a:t>
            </a:r>
          </a:p>
        </p:txBody>
      </p:sp>
      <p:sp>
        <p:nvSpPr>
          <p:cNvPr id="14347" name="Text Box 14"/>
          <p:cNvSpPr txBox="1">
            <a:spLocks noChangeArrowheads="1"/>
          </p:cNvSpPr>
          <p:nvPr/>
        </p:nvSpPr>
        <p:spPr bwMode="auto">
          <a:xfrm>
            <a:off x="190500" y="2019300"/>
            <a:ext cx="24590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EventSharingMidlet: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8" grpId="0" animBg="1"/>
      <p:bldP spid="2631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94AAF4B-62B2-48E2-AE14-A5B9DD440CA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How can information be leaked?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028700" y="1485900"/>
            <a:ext cx="4762500" cy="3694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/>
              <a:t>public void </a:t>
            </a:r>
            <a:r>
              <a:rPr lang="en-US" sz="1800" b="1" dirty="0" err="1"/>
              <a:t>sendEvent</a:t>
            </a:r>
            <a:r>
              <a:rPr lang="en-US" sz="1800" b="1" dirty="0"/>
              <a:t>() {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</a:t>
            </a:r>
            <a:r>
              <a:rPr lang="en-US" sz="1800" b="1" dirty="0" err="1"/>
              <a:t>doUsefulWork</a:t>
            </a:r>
            <a:r>
              <a:rPr lang="en-US" sz="1800" b="1" dirty="0"/>
              <a:t>();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…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low = 0;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if (</a:t>
            </a:r>
            <a:r>
              <a:rPr lang="en-US" sz="1800" b="1" dirty="0" err="1"/>
              <a:t>phoneBook.contains</a:t>
            </a:r>
            <a:r>
              <a:rPr lang="en-US" sz="1800" b="1" dirty="0"/>
              <a:t>(“555-55”)) { 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  low = 1;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}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</a:t>
            </a:r>
            <a:r>
              <a:rPr lang="en-US" sz="1800" b="1" dirty="0" err="1"/>
              <a:t>conn.send</a:t>
            </a:r>
            <a:r>
              <a:rPr lang="en-US" sz="1800" b="1" dirty="0"/>
              <a:t>(low);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}</a:t>
            </a:r>
          </a:p>
        </p:txBody>
      </p:sp>
      <p:sp>
        <p:nvSpPr>
          <p:cNvPr id="264198" name="Text Box 6"/>
          <p:cNvSpPr txBox="1">
            <a:spLocks noChangeArrowheads="1"/>
          </p:cNvSpPr>
          <p:nvPr/>
        </p:nvSpPr>
        <p:spPr bwMode="auto">
          <a:xfrm>
            <a:off x="381000" y="5372100"/>
            <a:ext cx="8066088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/>
              <a:t>Information leaked due to </a:t>
            </a:r>
            <a:r>
              <a:rPr lang="en-US" sz="2400" dirty="0">
                <a:solidFill>
                  <a:srgbClr val="FF0000"/>
                </a:solidFill>
              </a:rPr>
              <a:t>malicious</a:t>
            </a:r>
            <a:r>
              <a:rPr lang="en-US" sz="2400" dirty="0"/>
              <a:t> (or buggy) code.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/>
              <a:t>Confidentiality is </a:t>
            </a:r>
            <a:r>
              <a:rPr lang="en-US" sz="2400" dirty="0">
                <a:solidFill>
                  <a:schemeClr val="bg2"/>
                </a:solidFill>
              </a:rPr>
              <a:t>not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bg2"/>
                </a:solidFill>
              </a:rPr>
              <a:t>a property of a single trace</a:t>
            </a:r>
            <a:r>
              <a:rPr lang="en-US" sz="2400" dirty="0"/>
              <a:t>. </a:t>
            </a:r>
          </a:p>
        </p:txBody>
      </p:sp>
      <p:sp>
        <p:nvSpPr>
          <p:cNvPr id="264200" name="Text Box 8"/>
          <p:cNvSpPr txBox="1">
            <a:spLocks noChangeArrowheads="1"/>
          </p:cNvSpPr>
          <p:nvPr/>
        </p:nvSpPr>
        <p:spPr bwMode="auto">
          <a:xfrm>
            <a:off x="1485900" y="2019300"/>
            <a:ext cx="3763963" cy="203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/>
              <a:t>public void </a:t>
            </a:r>
            <a:r>
              <a:rPr lang="en-US" sz="1800" b="1" dirty="0" err="1"/>
              <a:t>sendEvent</a:t>
            </a:r>
            <a:r>
              <a:rPr lang="en-US" sz="1800" b="1" dirty="0"/>
              <a:t>(…) {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</a:t>
            </a:r>
            <a:r>
              <a:rPr lang="en-US" sz="1800" b="1" dirty="0" err="1"/>
              <a:t>doUsefulWork</a:t>
            </a:r>
            <a:r>
              <a:rPr lang="en-US" sz="1800" b="1" dirty="0"/>
              <a:t>();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...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  </a:t>
            </a:r>
            <a:r>
              <a:rPr lang="en-US" sz="1800" b="1" dirty="0" err="1"/>
              <a:t>conn.send</a:t>
            </a:r>
            <a:r>
              <a:rPr lang="en-US" sz="1800" b="1" dirty="0"/>
              <a:t> (</a:t>
            </a:r>
            <a:r>
              <a:rPr lang="en-US" sz="1800" b="1" dirty="0" err="1"/>
              <a:t>secret_message</a:t>
            </a:r>
            <a:r>
              <a:rPr lang="en-US" sz="1800" b="1" dirty="0"/>
              <a:t>);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0" y="1790700"/>
            <a:ext cx="2743200" cy="2462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200"/>
              <a:t>Model:</a:t>
            </a:r>
          </a:p>
          <a:p>
            <a:pPr>
              <a:defRPr/>
            </a:pPr>
            <a:r>
              <a:rPr lang="en-US" sz="2200"/>
              <a:t>The attacker 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n-US" sz="2200"/>
              <a:t>knows the program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n-US" sz="2200"/>
              <a:t>observes all external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2642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19100" y="228600"/>
            <a:ext cx="8229600" cy="1371600"/>
          </a:xfrm>
        </p:spPr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</a:rPr>
              <a:t>Checking Confidentiality 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C9DFD5C-06B7-4C2C-BE52-78F07CB6BC6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19100" y="1638300"/>
            <a:ext cx="5600700" cy="4800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2400" b="1" kern="0" dirty="0" err="1" smtClean="0">
                <a:solidFill>
                  <a:srgbClr val="FF0000"/>
                </a:solidFill>
                <a:latin typeface="Courier New" pitchFamily="49" charset="0"/>
              </a:rPr>
              <a:t>createEvent</a:t>
            </a:r>
            <a:r>
              <a:rPr lang="en-US" sz="2400" b="1" kern="0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400" b="1" kern="0" dirty="0" err="1" smtClean="0">
                <a:solidFill>
                  <a:srgbClr val="FF0000"/>
                </a:solidFill>
                <a:latin typeface="Courier New" pitchFamily="49" charset="0"/>
              </a:rPr>
              <a:t>Midlet</a:t>
            </a:r>
            <a:endParaRPr lang="en-US" sz="2400" b="1" kern="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2000" b="1" kern="0" dirty="0" smtClean="0">
                <a:latin typeface="Courier New" pitchFamily="49" charset="0"/>
              </a:rPr>
              <a:t>//</a:t>
            </a:r>
            <a:r>
              <a:rPr lang="en-US" sz="2000" b="1" kern="0" dirty="0">
                <a:latin typeface="Courier New" pitchFamily="49" charset="0"/>
              </a:rPr>
              <a:t>get the phone number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>
                <a:latin typeface="Courier New" pitchFamily="49" charset="0"/>
              </a:rPr>
              <a:t>number = </a:t>
            </a:r>
            <a:r>
              <a:rPr lang="en-US" sz="2000" b="1" kern="0" dirty="0" err="1">
                <a:solidFill>
                  <a:srgbClr val="00B050"/>
                </a:solidFill>
                <a:latin typeface="Courier New" pitchFamily="49" charset="0"/>
              </a:rPr>
              <a:t>phoneBook</a:t>
            </a:r>
            <a:r>
              <a:rPr lang="en-US" sz="2000" b="1" kern="0" dirty="0" err="1">
                <a:latin typeface="Courier New" pitchFamily="49" charset="0"/>
              </a:rPr>
              <a:t>.elementAt</a:t>
            </a:r>
            <a:r>
              <a:rPr lang="en-US" sz="2000" b="1" kern="0" dirty="0">
                <a:latin typeface="Courier New" pitchFamily="49" charset="0"/>
              </a:rPr>
              <a:t>(selected); 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>
                <a:latin typeface="Courier New" pitchFamily="49" charset="0"/>
              </a:rPr>
              <a:t>//test if the number is valid 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>
                <a:latin typeface="Courier New" pitchFamily="49" charset="0"/>
              </a:rPr>
              <a:t>if ((number==null)||(number==“”))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>
                <a:latin typeface="Courier New" pitchFamily="49" charset="0"/>
              </a:rPr>
              <a:t>{ </a:t>
            </a:r>
            <a:r>
              <a:rPr lang="en-US" sz="2000" b="1" kern="0" dirty="0" smtClean="0">
                <a:latin typeface="Courier New" pitchFamily="49" charset="0"/>
              </a:rPr>
              <a:t> //</a:t>
            </a:r>
            <a:r>
              <a:rPr lang="en-US" sz="2000" b="1" kern="0" dirty="0">
                <a:latin typeface="Courier New" pitchFamily="49" charset="0"/>
              </a:rPr>
              <a:t>output error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>
                <a:latin typeface="Courier New" pitchFamily="49" charset="0"/>
              </a:rPr>
              <a:t>} else {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>
                <a:latin typeface="Courier New" pitchFamily="49" charset="0"/>
              </a:rPr>
              <a:t>  String message = </a:t>
            </a:r>
            <a:r>
              <a:rPr lang="en-US" sz="2000" b="1" kern="0" dirty="0" err="1">
                <a:latin typeface="Courier New" pitchFamily="49" charset="0"/>
              </a:rPr>
              <a:t>inputMessage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>
                <a:latin typeface="Courier New" pitchFamily="49" charset="0"/>
              </a:rPr>
              <a:t>  //send a message to the receiver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solidFill>
                  <a:srgbClr val="FF0000"/>
                </a:solidFill>
                <a:latin typeface="Courier New" pitchFamily="49" charset="0"/>
              </a:rPr>
              <a:t>sendMessage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number,message</a:t>
            </a:r>
            <a:r>
              <a:rPr lang="en-US" sz="2000" b="1" kern="0" dirty="0">
                <a:latin typeface="Courier New" pitchFamily="49" charset="0"/>
              </a:rPr>
              <a:t>);  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  <p:cxnSp>
        <p:nvCxnSpPr>
          <p:cNvPr id="9221" name="Straight Connector 7"/>
          <p:cNvCxnSpPr>
            <a:cxnSpLocks noChangeShapeType="1"/>
          </p:cNvCxnSpPr>
          <p:nvPr/>
        </p:nvCxnSpPr>
        <p:spPr bwMode="auto">
          <a:xfrm>
            <a:off x="1028700" y="4229100"/>
            <a:ext cx="4305300" cy="0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9222" name="Straight Arrow Connector 9"/>
          <p:cNvCxnSpPr>
            <a:cxnSpLocks noChangeShapeType="1"/>
          </p:cNvCxnSpPr>
          <p:nvPr/>
        </p:nvCxnSpPr>
        <p:spPr bwMode="auto">
          <a:xfrm rot="16200000" flipH="1">
            <a:off x="2819400" y="4495800"/>
            <a:ext cx="1485900" cy="87630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</p:spPr>
      </p:cxnSp>
      <p:cxnSp>
        <p:nvCxnSpPr>
          <p:cNvPr id="9223" name="Straight Connector 10"/>
          <p:cNvCxnSpPr>
            <a:cxnSpLocks noChangeShapeType="1"/>
          </p:cNvCxnSpPr>
          <p:nvPr/>
        </p:nvCxnSpPr>
        <p:spPr bwMode="auto">
          <a:xfrm>
            <a:off x="3581400" y="5981700"/>
            <a:ext cx="1333500" cy="1588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9224" name="Straight Connector 13"/>
          <p:cNvCxnSpPr>
            <a:cxnSpLocks noChangeShapeType="1"/>
          </p:cNvCxnSpPr>
          <p:nvPr/>
        </p:nvCxnSpPr>
        <p:spPr bwMode="auto">
          <a:xfrm>
            <a:off x="800100" y="3162300"/>
            <a:ext cx="1333500" cy="1588"/>
          </a:xfrm>
          <a:prstGeom prst="lin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</p:spPr>
      </p:cxnSp>
      <p:sp>
        <p:nvSpPr>
          <p:cNvPr id="9225" name="Freeform 17"/>
          <p:cNvSpPr>
            <a:spLocks noChangeArrowheads="1"/>
          </p:cNvSpPr>
          <p:nvPr/>
        </p:nvSpPr>
        <p:spPr bwMode="auto">
          <a:xfrm>
            <a:off x="495300" y="2781300"/>
            <a:ext cx="1031875" cy="752475"/>
          </a:xfrm>
          <a:custGeom>
            <a:avLst/>
            <a:gdLst>
              <a:gd name="T0" fmla="*/ 1029418 w 1031966"/>
              <a:gd name="T1" fmla="*/ 354827 h 753291"/>
              <a:gd name="T2" fmla="*/ 456080 w 1031966"/>
              <a:gd name="T3" fmla="*/ 722325 h 753291"/>
              <a:gd name="T4" fmla="*/ 26070 w 1031966"/>
              <a:gd name="T5" fmla="*/ 304137 h 753291"/>
              <a:gd name="T6" fmla="*/ 299718 w 1031966"/>
              <a:gd name="T7" fmla="*/ 0 h 753291"/>
              <a:gd name="T8" fmla="*/ 0 60000 65536"/>
              <a:gd name="T9" fmla="*/ 0 60000 65536"/>
              <a:gd name="T10" fmla="*/ 0 60000 65536"/>
              <a:gd name="T11" fmla="*/ 0 60000 65536"/>
              <a:gd name="T12" fmla="*/ 0 w 1031966"/>
              <a:gd name="T13" fmla="*/ 0 h 753291"/>
              <a:gd name="T14" fmla="*/ 1031966 w 1031966"/>
              <a:gd name="T15" fmla="*/ 753291 h 75329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31966" h="753291">
                <a:moveTo>
                  <a:pt x="1031966" y="365760"/>
                </a:moveTo>
                <a:cubicBezTo>
                  <a:pt x="828403" y="559525"/>
                  <a:pt x="624840" y="753291"/>
                  <a:pt x="457200" y="744582"/>
                </a:cubicBezTo>
                <a:cubicBezTo>
                  <a:pt x="289560" y="735873"/>
                  <a:pt x="52252" y="437605"/>
                  <a:pt x="26126" y="313508"/>
                </a:cubicBezTo>
                <a:cubicBezTo>
                  <a:pt x="0" y="189411"/>
                  <a:pt x="150223" y="94705"/>
                  <a:pt x="300446" y="0"/>
                </a:cubicBezTo>
              </a:path>
            </a:pathLst>
          </a:cu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226" name="Freeform 18"/>
          <p:cNvSpPr>
            <a:spLocks noChangeArrowheads="1"/>
          </p:cNvSpPr>
          <p:nvPr/>
        </p:nvSpPr>
        <p:spPr bwMode="auto">
          <a:xfrm>
            <a:off x="152400" y="2781300"/>
            <a:ext cx="1225550" cy="1254125"/>
          </a:xfrm>
          <a:custGeom>
            <a:avLst/>
            <a:gdLst>
              <a:gd name="T0" fmla="*/ 453146 w 1225731"/>
              <a:gd name="T1" fmla="*/ 0 h 1254034"/>
              <a:gd name="T2" fmla="*/ 127919 w 1225731"/>
              <a:gd name="T3" fmla="*/ 706822 h 1254034"/>
              <a:gd name="T4" fmla="*/ 1220672 w 1225731"/>
              <a:gd name="T5" fmla="*/ 1256582 h 1254034"/>
              <a:gd name="T6" fmla="*/ 0 60000 65536"/>
              <a:gd name="T7" fmla="*/ 0 60000 65536"/>
              <a:gd name="T8" fmla="*/ 0 60000 65536"/>
              <a:gd name="T9" fmla="*/ 0 w 1225731"/>
              <a:gd name="T10" fmla="*/ 0 h 1254034"/>
              <a:gd name="T11" fmla="*/ 1225731 w 1225731"/>
              <a:gd name="T12" fmla="*/ 1254034 h 12540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25731" h="1254034">
                <a:moveTo>
                  <a:pt x="455022" y="0"/>
                </a:moveTo>
                <a:cubicBezTo>
                  <a:pt x="227511" y="248194"/>
                  <a:pt x="0" y="496388"/>
                  <a:pt x="128451" y="705394"/>
                </a:cubicBezTo>
                <a:cubicBezTo>
                  <a:pt x="256903" y="914400"/>
                  <a:pt x="741317" y="1084217"/>
                  <a:pt x="1225731" y="1254034"/>
                </a:cubicBezTo>
              </a:path>
            </a:pathLst>
          </a:cu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86500" y="1562100"/>
            <a:ext cx="2590800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Taint analysis </a:t>
            </a:r>
            <a:r>
              <a:rPr lang="en-US" sz="2400" dirty="0"/>
              <a:t>too </a:t>
            </a:r>
            <a:r>
              <a:rPr lang="en-US" sz="2400" dirty="0" smtClean="0"/>
              <a:t>strict</a:t>
            </a: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Language-based approaches </a:t>
            </a:r>
            <a:r>
              <a:rPr lang="en-US" sz="2400" dirty="0"/>
              <a:t>would require annotations for </a:t>
            </a:r>
            <a:r>
              <a:rPr lang="en-US" sz="2400" dirty="0" smtClean="0"/>
              <a:t>downgrading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  <p:bldP spid="9226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AEE9AA-64E1-4F19-8427-6F4325ABF40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Software Model Checking</a:t>
            </a:r>
            <a:r>
              <a:rPr lang="en-US" sz="4000" dirty="0" smtClean="0"/>
              <a:t>	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33900" y="4427538"/>
            <a:ext cx="2112963" cy="701675"/>
          </a:xfrm>
          <a:prstGeom prst="rect">
            <a:avLst/>
          </a:prstGeom>
          <a:solidFill>
            <a:schemeClr val="accent1">
              <a:alpha val="74901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Software model checker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382838" y="1624013"/>
            <a:ext cx="614362" cy="1228725"/>
          </a:xfrm>
          <a:prstGeom prst="line">
            <a:avLst/>
          </a:prstGeom>
          <a:noFill/>
          <a:ln w="2508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6069013" y="2814638"/>
            <a:ext cx="1587" cy="1266825"/>
          </a:xfrm>
          <a:prstGeom prst="line">
            <a:avLst/>
          </a:prstGeom>
          <a:noFill/>
          <a:ln w="2508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262563" y="5272088"/>
            <a:ext cx="0" cy="1344612"/>
          </a:xfrm>
          <a:prstGeom prst="line">
            <a:avLst/>
          </a:prstGeom>
          <a:noFill/>
          <a:ln w="2508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00725" y="5502275"/>
            <a:ext cx="2722563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Yes / </a:t>
            </a:r>
          </a:p>
          <a:p>
            <a:pPr>
              <a:spcBef>
                <a:spcPct val="50000"/>
              </a:spcBef>
            </a:pPr>
            <a:r>
              <a:rPr lang="en-US" sz="2000"/>
              <a:t>No (counterexample)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879975" y="1892300"/>
            <a:ext cx="2765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Specification  </a:t>
            </a:r>
            <a:r>
              <a:rPr lang="el-GR" sz="2000">
                <a:cs typeface="Arial" charset="0"/>
              </a:rPr>
              <a:t>φ</a:t>
            </a:r>
            <a:endParaRPr lang="en-US" sz="2000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77850" y="1662113"/>
            <a:ext cx="1882775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Program P</a:t>
            </a:r>
          </a:p>
          <a:p>
            <a:pPr>
              <a:spcBef>
                <a:spcPct val="50000"/>
              </a:spcBef>
            </a:pPr>
            <a:r>
              <a:rPr lang="en-US" sz="2000"/>
              <a:t>(source code)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228850" y="3006725"/>
            <a:ext cx="2112963" cy="854075"/>
          </a:xfrm>
          <a:prstGeom prst="rect">
            <a:avLst/>
          </a:prstGeom>
          <a:solidFill>
            <a:schemeClr val="accent1">
              <a:alpha val="74901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Abstraction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92525" name="AutoShape 13"/>
          <p:cNvSpPr>
            <a:spLocks noChangeArrowheads="1"/>
          </p:cNvSpPr>
          <p:nvPr/>
        </p:nvSpPr>
        <p:spPr bwMode="auto">
          <a:xfrm>
            <a:off x="6684963" y="2506663"/>
            <a:ext cx="2459037" cy="2266950"/>
          </a:xfrm>
          <a:prstGeom prst="wedgeRoundRectCallout">
            <a:avLst>
              <a:gd name="adj1" fmla="val -45222"/>
              <a:gd name="adj2" fmla="val -70796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192526" name="Text Box 14"/>
          <p:cNvSpPr txBox="1">
            <a:spLocks noChangeArrowheads="1"/>
          </p:cNvSpPr>
          <p:nvPr/>
        </p:nvSpPr>
        <p:spPr bwMode="auto">
          <a:xfrm>
            <a:off x="228600" y="5219700"/>
            <a:ext cx="3997325" cy="8477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/>
              <a:t>Successful and widely used, e.g. SLAM → SDV.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743700" y="2628900"/>
            <a:ext cx="2227263" cy="293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•"/>
            </a:pPr>
            <a:r>
              <a:rPr lang="en-US" sz="1800"/>
              <a:t>Is every acquired lock eventually released?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Tx/>
              <a:buChar char="•"/>
            </a:pPr>
            <a:r>
              <a:rPr lang="en-US" sz="1800"/>
              <a:t>Is the system deadlock free?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7423" name="Line 5"/>
          <p:cNvSpPr>
            <a:spLocks noChangeShapeType="1"/>
          </p:cNvSpPr>
          <p:nvPr/>
        </p:nvSpPr>
        <p:spPr bwMode="auto">
          <a:xfrm>
            <a:off x="3352800" y="4076700"/>
            <a:ext cx="914400" cy="647700"/>
          </a:xfrm>
          <a:prstGeom prst="line">
            <a:avLst/>
          </a:prstGeom>
          <a:noFill/>
          <a:ln w="2508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19200" y="914400"/>
            <a:ext cx="6896100" cy="48936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/>
              <a:t>Not applicable</a:t>
            </a:r>
            <a:r>
              <a:rPr lang="en-US" sz="2400" dirty="0"/>
              <a:t> to specifying and verifying of confidentiality:</a:t>
            </a:r>
          </a:p>
          <a:p>
            <a:pPr marL="914400" lvl="1" indent="-457200">
              <a:buFont typeface="Arial" charset="0"/>
              <a:buAutoNum type="arabicPeriod"/>
              <a:defRPr/>
            </a:pPr>
            <a:r>
              <a:rPr lang="en-US" sz="2400" dirty="0"/>
              <a:t>Confidentiality is not a property of a single execution (thus not specifiable in LTL and in fact is not specifiable in </a:t>
            </a:r>
            <a:r>
              <a:rPr lang="el-GR" sz="2400" dirty="0">
                <a:cs typeface="Arial" charset="0"/>
              </a:rPr>
              <a:t>μ</a:t>
            </a:r>
            <a:r>
              <a:rPr lang="en-US" sz="2400" dirty="0">
                <a:cs typeface="Arial" charset="0"/>
              </a:rPr>
              <a:t>-calculus</a:t>
            </a:r>
            <a:r>
              <a:rPr lang="en-US" sz="2400" dirty="0"/>
              <a:t>).</a:t>
            </a:r>
          </a:p>
          <a:p>
            <a:pPr marL="914400" lvl="1" indent="-457200">
              <a:buFont typeface="Arial" charset="0"/>
              <a:buAutoNum type="arabicPeriod"/>
              <a:defRPr/>
            </a:pPr>
            <a:endParaRPr lang="en-US" sz="2400" dirty="0"/>
          </a:p>
          <a:p>
            <a:pPr marL="914400" lvl="1" indent="-457200">
              <a:buFont typeface="Arial" charset="0"/>
              <a:buAutoNum type="arabicPeriod"/>
              <a:defRPr/>
            </a:pPr>
            <a:r>
              <a:rPr lang="en-US" sz="2400" dirty="0"/>
              <a:t>Both over- and under- approximation needed.</a:t>
            </a:r>
          </a:p>
          <a:p>
            <a:pPr marL="914400" lvl="1" indent="-457200">
              <a:buFont typeface="Arial" charset="0"/>
              <a:buAutoNum type="arabicPeriod"/>
              <a:defRPr/>
            </a:pPr>
            <a:endParaRPr lang="en-US" sz="2400" dirty="0"/>
          </a:p>
          <a:p>
            <a:pPr marL="914400" lvl="1" indent="-457200">
              <a:buFont typeface="Arial" charset="0"/>
              <a:buAutoNum type="arabicPeriod"/>
              <a:defRPr/>
            </a:pPr>
            <a:r>
              <a:rPr lang="en-US" sz="2400" dirty="0"/>
              <a:t>Main strength of software model checking – </a:t>
            </a:r>
            <a:r>
              <a:rPr lang="en-US" sz="2400" dirty="0" smtClean="0"/>
              <a:t>Finding bugs in control-oriented </a:t>
            </a:r>
            <a:r>
              <a:rPr lang="en-US" sz="2400" dirty="0"/>
              <a:t>programs </a:t>
            </a:r>
            <a:r>
              <a:rPr lang="en-US" sz="2400" dirty="0" smtClean="0"/>
              <a:t>. </a:t>
            </a: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25" grpId="0" animBg="1"/>
      <p:bldP spid="192526" grpId="0" animBg="1"/>
      <p:bldP spid="17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7F3A74A-5376-4095-8AF3-14A1050A7C0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Goal</a:t>
            </a:r>
          </a:p>
        </p:txBody>
      </p:sp>
      <p:pic>
        <p:nvPicPr>
          <p:cNvPr id="18436" name="Picture 4" descr="MCj042419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938" y="2468563"/>
            <a:ext cx="1016000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ower"/>
          <p:cNvSpPr>
            <a:spLocks noEditPoints="1" noChangeArrowheads="1"/>
          </p:cNvSpPr>
          <p:nvPr/>
        </p:nvSpPr>
        <p:spPr bwMode="auto">
          <a:xfrm>
            <a:off x="7875588" y="3082925"/>
            <a:ext cx="904875" cy="180975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0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8" name="Picture 6" descr="j028575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1650" y="4311650"/>
            <a:ext cx="1824038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Line 7"/>
          <p:cNvSpPr>
            <a:spLocks noChangeShapeType="1"/>
          </p:cNvSpPr>
          <p:nvPr/>
        </p:nvSpPr>
        <p:spPr bwMode="auto">
          <a:xfrm flipH="1" flipV="1">
            <a:off x="6146800" y="3929063"/>
            <a:ext cx="149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184900" y="3313113"/>
            <a:ext cx="1498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program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649663" y="3544888"/>
            <a:ext cx="2265362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Confidentiality analysis tool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727450" y="2122488"/>
            <a:ext cx="19589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Specification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2266950" y="39290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>
            <a:off x="4572000" y="4657725"/>
            <a:ext cx="0" cy="960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648200" y="4811713"/>
            <a:ext cx="6905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No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613025" y="3429000"/>
            <a:ext cx="844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Yes</a:t>
            </a: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>
            <a:off x="4725988" y="2814638"/>
            <a:ext cx="0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pic>
        <p:nvPicPr>
          <p:cNvPr id="18448" name="Picture 16" descr="MPj0437214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5772150"/>
            <a:ext cx="9207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81200" y="8382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What we need:</a:t>
            </a:r>
          </a:p>
        </p:txBody>
      </p:sp>
      <p:sp>
        <p:nvSpPr>
          <p:cNvPr id="19" name="Rounded Rectangular Callout 18"/>
          <p:cNvSpPr>
            <a:spLocks noChangeArrowheads="1"/>
          </p:cNvSpPr>
          <p:nvPr/>
        </p:nvSpPr>
        <p:spPr bwMode="auto">
          <a:xfrm>
            <a:off x="5867400" y="1009650"/>
            <a:ext cx="2628900" cy="857250"/>
          </a:xfrm>
          <a:prstGeom prst="wedgeRoundRectCallout">
            <a:avLst>
              <a:gd name="adj1" fmla="val -54588"/>
              <a:gd name="adj2" fmla="val 87407"/>
              <a:gd name="adj3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rgbClr val="FF0000"/>
                </a:solidFill>
              </a:rPr>
              <a:t>Specification framework</a:t>
            </a:r>
          </a:p>
        </p:txBody>
      </p:sp>
      <p:sp>
        <p:nvSpPr>
          <p:cNvPr id="20" name="Rounded Rectangular Callout 19"/>
          <p:cNvSpPr>
            <a:spLocks noChangeArrowheads="1"/>
          </p:cNvSpPr>
          <p:nvPr/>
        </p:nvSpPr>
        <p:spPr bwMode="auto">
          <a:xfrm>
            <a:off x="1219200" y="5562600"/>
            <a:ext cx="3236913" cy="762000"/>
          </a:xfrm>
          <a:prstGeom prst="wedgeRoundRectCallout">
            <a:avLst>
              <a:gd name="adj1" fmla="val 36171"/>
              <a:gd name="adj2" fmla="val -170625"/>
              <a:gd name="adj3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rgbClr val="FF0000"/>
                </a:solidFill>
              </a:rPr>
              <a:t>Analysis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Reachability</a:t>
            </a:r>
            <a:endParaRPr lang="en-US" sz="3600" dirty="0" smtClean="0">
              <a:solidFill>
                <a:srgbClr val="C00000"/>
              </a:solidFill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9D61847-AE83-423F-B1D3-84780FFD7F54}" type="slidenum">
              <a:rPr lang="en-US" smtClean="0"/>
              <a:pPr/>
              <a:t>9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1943100"/>
          <a:ext cx="5461000" cy="3745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0500"/>
                <a:gridCol w="2730500"/>
              </a:tblGrid>
              <a:tr h="8001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Reachability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Temporal</a:t>
                      </a:r>
                      <a:r>
                        <a:rPr lang="en-US" baseline="0" dirty="0" smtClean="0"/>
                        <a:t> Specifications</a:t>
                      </a:r>
                      <a:endParaRPr lang="en-US" dirty="0" smtClean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LTL, CTL, </a:t>
                      </a:r>
                      <a:r>
                        <a:rPr lang="el-GR" sz="1800" dirty="0" smtClean="0">
                          <a:cs typeface="Arial" charset="0"/>
                        </a:rPr>
                        <a:t>μ</a:t>
                      </a:r>
                      <a:r>
                        <a:rPr lang="en-US" sz="1800" dirty="0" smtClean="0">
                          <a:cs typeface="Arial" charset="0"/>
                        </a:rPr>
                        <a:t>-</a:t>
                      </a:r>
                      <a:r>
                        <a:rPr lang="en-US" dirty="0" smtClean="0"/>
                        <a:t>calculus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227">
                <a:tc>
                  <a:txBody>
                    <a:bodyPr/>
                    <a:lstStyle/>
                    <a:p>
                      <a:r>
                        <a:rPr lang="en-US" dirty="0" smtClean="0"/>
                        <a:t>Finite-state systems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NL-complete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80227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Programs (Java methods)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Undecidable</a:t>
                      </a:r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dirty="0" smtClean="0"/>
                        <a:t>Over-approximation for</a:t>
                      </a:r>
                      <a:r>
                        <a:rPr lang="en-US" baseline="0" dirty="0" smtClean="0"/>
                        <a:t> sound analysis (of </a:t>
                      </a:r>
                      <a:r>
                        <a:rPr lang="en-US" baseline="0" dirty="0" err="1" smtClean="0"/>
                        <a:t>unreachability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16132</TotalTime>
  <Words>1930</Words>
  <Application>Microsoft Office PowerPoint</Application>
  <PresentationFormat>On-screen Show (4:3)</PresentationFormat>
  <Paragraphs>500</Paragraphs>
  <Slides>30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Pixel</vt:lpstr>
      <vt:lpstr>Equation</vt:lpstr>
      <vt:lpstr>Software Model Checking for Confidentiality</vt:lpstr>
      <vt:lpstr>Confidentiality</vt:lpstr>
      <vt:lpstr>Confidentiality</vt:lpstr>
      <vt:lpstr>J2ME midlets</vt:lpstr>
      <vt:lpstr>How can information be leaked?</vt:lpstr>
      <vt:lpstr>Checking Confidentiality </vt:lpstr>
      <vt:lpstr>Software Model Checking </vt:lpstr>
      <vt:lpstr>Goal</vt:lpstr>
      <vt:lpstr>Reachability</vt:lpstr>
      <vt:lpstr>Talk Overview</vt:lpstr>
      <vt:lpstr>Defining Confidentiality</vt:lpstr>
      <vt:lpstr>Conditional Confidentiality</vt:lpstr>
      <vt:lpstr>Temporal Logics for Confidentiality</vt:lpstr>
      <vt:lpstr>Labeled Trees</vt:lpstr>
      <vt:lpstr>Labeled Trees with Equivalence Edges</vt:lpstr>
      <vt:lpstr>The logic CTL≈</vt:lpstr>
      <vt:lpstr>Model Checking</vt:lpstr>
      <vt:lpstr>Talk Overview</vt:lpstr>
      <vt:lpstr>Confidentiality for programs</vt:lpstr>
      <vt:lpstr>Confidentiality for programs</vt:lpstr>
      <vt:lpstr>Over- / under- approximation</vt:lpstr>
      <vt:lpstr>Over- / under- approximation</vt:lpstr>
      <vt:lpstr>Over- / under- approximation</vt:lpstr>
      <vt:lpstr>Confidentiality as a logical formula</vt:lpstr>
      <vt:lpstr>Deciding validity of confidentiality formula</vt:lpstr>
      <vt:lpstr>Deciding validity of confidentiality formula</vt:lpstr>
      <vt:lpstr>ConAn (CONfidentiality ANalysis)</vt:lpstr>
      <vt:lpstr>Applications</vt:lpstr>
      <vt:lpstr>Experimental results</vt:lpstr>
      <vt:lpstr>Conclusions </vt:lpstr>
    </vt:vector>
  </TitlesOfParts>
  <Company>University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Preserving Secrecy Under Refinement</dc:title>
  <dc:creator>SEAS</dc:creator>
  <cp:lastModifiedBy>Rajeev</cp:lastModifiedBy>
  <cp:revision>596</cp:revision>
  <dcterms:created xsi:type="dcterms:W3CDTF">2006-06-13T21:56:37Z</dcterms:created>
  <dcterms:modified xsi:type="dcterms:W3CDTF">2009-05-26T15:55:38Z</dcterms:modified>
</cp:coreProperties>
</file>