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30" r:id="rId2"/>
    <p:sldId id="718" r:id="rId3"/>
    <p:sldId id="715" r:id="rId4"/>
    <p:sldId id="737" r:id="rId5"/>
    <p:sldId id="738" r:id="rId6"/>
    <p:sldId id="739" r:id="rId7"/>
    <p:sldId id="740" r:id="rId8"/>
    <p:sldId id="741" r:id="rId9"/>
    <p:sldId id="742" r:id="rId10"/>
    <p:sldId id="743" r:id="rId11"/>
    <p:sldId id="744" r:id="rId12"/>
    <p:sldId id="745" r:id="rId13"/>
    <p:sldId id="747" r:id="rId14"/>
    <p:sldId id="746" r:id="rId15"/>
    <p:sldId id="767" r:id="rId16"/>
    <p:sldId id="768" r:id="rId17"/>
    <p:sldId id="748" r:id="rId18"/>
    <p:sldId id="749" r:id="rId19"/>
    <p:sldId id="771" r:id="rId20"/>
    <p:sldId id="750" r:id="rId21"/>
    <p:sldId id="763" r:id="rId22"/>
    <p:sldId id="764" r:id="rId23"/>
    <p:sldId id="765" r:id="rId24"/>
    <p:sldId id="766" r:id="rId25"/>
    <p:sldId id="751" r:id="rId26"/>
    <p:sldId id="761" r:id="rId27"/>
    <p:sldId id="762" r:id="rId28"/>
    <p:sldId id="754" r:id="rId29"/>
    <p:sldId id="758" r:id="rId30"/>
    <p:sldId id="759" r:id="rId31"/>
    <p:sldId id="760" r:id="rId32"/>
    <p:sldId id="755" r:id="rId33"/>
    <p:sldId id="756" r:id="rId34"/>
    <p:sldId id="757" r:id="rId35"/>
    <p:sldId id="752" r:id="rId36"/>
    <p:sldId id="769" r:id="rId37"/>
    <p:sldId id="770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000066"/>
    <a:srgbClr val="FF0000"/>
    <a:srgbClr val="33CC33"/>
    <a:srgbClr val="006600"/>
    <a:srgbClr val="FFFFCC"/>
    <a:srgbClr val="FFFF66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80" autoAdjust="0"/>
    <p:restoredTop sz="93896" autoAdjust="0"/>
  </p:normalViewPr>
  <p:slideViewPr>
    <p:cSldViewPr>
      <p:cViewPr>
        <p:scale>
          <a:sx n="66" d="100"/>
          <a:sy n="66" d="100"/>
        </p:scale>
        <p:origin x="-134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094" tIns="45547" rIns="91094" bIns="45547" numCol="1" anchor="t" anchorCtr="0" compatLnSpc="1">
            <a:prstTxWarp prst="textNoShape">
              <a:avLst/>
            </a:prstTxWarp>
          </a:bodyPr>
          <a:lstStyle>
            <a:lvl1pPr algn="l" defTabSz="91122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35288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094" tIns="45547" rIns="91094" bIns="45547" numCol="1" anchor="t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10613"/>
            <a:ext cx="2935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094" tIns="45547" rIns="91094" bIns="45547" numCol="1" anchor="b" anchorCtr="0" compatLnSpc="1">
            <a:prstTxWarp prst="textNoShape">
              <a:avLst/>
            </a:prstTxWarp>
          </a:bodyPr>
          <a:lstStyle>
            <a:lvl1pPr algn="l" defTabSz="91122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710613"/>
            <a:ext cx="2935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094" tIns="45547" rIns="91094" bIns="45547" numCol="1" anchor="b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ED3A13C-1842-49FE-BB95-C297C9E80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94" tIns="45547" rIns="91094" bIns="45547" numCol="1" anchor="t" anchorCtr="0" compatLnSpc="1">
            <a:prstTxWarp prst="textNoShape">
              <a:avLst/>
            </a:prstTxWarp>
          </a:bodyPr>
          <a:lstStyle>
            <a:lvl1pPr algn="l" defTabSz="911225" eaLnBrk="0" hangingPunct="0"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4775" y="0"/>
            <a:ext cx="29352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94" tIns="45547" rIns="91094" bIns="45547" numCol="1" anchor="t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7388"/>
            <a:ext cx="4584700" cy="3438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354513"/>
            <a:ext cx="5043487" cy="412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94" tIns="45547" rIns="91094" bIns="455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10613"/>
            <a:ext cx="293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94" tIns="45547" rIns="91094" bIns="45547" numCol="1" anchor="b" anchorCtr="0" compatLnSpc="1">
            <a:prstTxWarp prst="textNoShape">
              <a:avLst/>
            </a:prstTxWarp>
          </a:bodyPr>
          <a:lstStyle>
            <a:lvl1pPr algn="l" defTabSz="911225" eaLnBrk="0" hangingPunct="0"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4775" y="8710613"/>
            <a:ext cx="293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94" tIns="45547" rIns="91094" bIns="45547" numCol="1" anchor="b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 b="1"/>
            </a:lvl1pPr>
          </a:lstStyle>
          <a:p>
            <a:pPr>
              <a:defRPr/>
            </a:pPr>
            <a:fld id="{D931870A-3EB7-4E90-A9E1-DFA44C87C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FCFB76-12E9-4274-9866-6CBC8129664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3744BB-2744-4EE9-9C76-8E483EAEE97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C0737D-BD6C-4BC4-9853-3AF60AE5B83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BE8CDB-3C55-4E87-BE3B-DF9EC606608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A2BCA9-9BD1-4667-B4B8-6366CA978B2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914775" y="8710613"/>
            <a:ext cx="293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94" tIns="45547" rIns="91094" bIns="45547" anchor="b"/>
          <a:lstStyle/>
          <a:p>
            <a:pPr algn="r" defTabSz="911225" eaLnBrk="0" hangingPunct="0"/>
            <a:fld id="{4352C5EF-35F2-4E7A-B19D-693DD8B6C199}" type="slidenum">
              <a:rPr lang="en-US" b="1"/>
              <a:pPr algn="r" defTabSz="911225" eaLnBrk="0" hangingPunct="0"/>
              <a:t>15</a:t>
            </a:fld>
            <a:endParaRPr lang="en-US" b="1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914775" y="8710613"/>
            <a:ext cx="293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94" tIns="45547" rIns="91094" bIns="45547" anchor="b"/>
          <a:lstStyle/>
          <a:p>
            <a:pPr algn="r" defTabSz="911225" eaLnBrk="0" hangingPunct="0"/>
            <a:fld id="{D1DF1B2F-BB25-4162-857B-12911D8645AF}" type="slidenum">
              <a:rPr lang="en-US" b="1"/>
              <a:pPr algn="r" defTabSz="911225" eaLnBrk="0" hangingPunct="0"/>
              <a:t>16</a:t>
            </a:fld>
            <a:endParaRPr lang="en-US" b="1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1F5261-B6DB-47E2-B014-EB49AB7BFEF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1E1538-6F1C-447A-BCC4-47F39221557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1E1538-6F1C-447A-BCC4-47F39221557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D3AFCB-66D2-4EA3-A0E7-0CE1783EEB5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FDFC5-3FBC-44FE-B9E0-3BB007D1F78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041336-F082-4C32-8743-0DD78CEF97B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349A9-E08D-4327-840F-FFE850C3ECB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80FF0C-035A-48F5-AE16-1936A90ADD0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25555-41C9-4B5C-91F2-30DF521FB42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F2F10-677B-4621-9324-A08ABF1C350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69FDA3-F5A6-4BA7-9700-9E86AE1E21E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13F17-6F9F-4B00-924E-2D0B733E6279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834AA-3324-4299-A8BC-38EFD0580A18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F15C2-8C8F-4DE2-A0AD-13C65ADC49A3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FA68B0-7B9B-427E-B32C-A1F825742BDA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D774E-27A0-43B6-95D3-0EAF9E45701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30588"/>
          </a:xfrm>
          <a:solidFill>
            <a:srgbClr val="FFFFFF"/>
          </a:solidFill>
          <a:ln/>
        </p:spPr>
      </p:sp>
      <p:sp>
        <p:nvSpPr>
          <p:cNvPr id="2150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7612" cy="512763"/>
          </a:xfrm>
          <a:noFill/>
          <a:ln/>
        </p:spPr>
        <p:txBody>
          <a:bodyPr lIns="91710" tIns="45855" rIns="91710" bIns="45855">
            <a:spAutoFit/>
          </a:bodyPr>
          <a:lstStyle/>
          <a:p>
            <a:pPr defTabSz="457200"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cs typeface="Times New Roman" pitchFamily="18" charset="0"/>
              </a:rPr>
              <a:t>- linked list. concurrent access. ex (multiple prod, multiple cons)</a:t>
            </a:r>
          </a:p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cs typeface="Times New Roman" pitchFamily="18" charset="0"/>
              </a:rPr>
              <a:t>- compare-and-swap instead of locks.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E05A66-67A9-41F5-AF9B-B14531BAEA9B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53D24-37EC-4A9C-9A46-308B374EECCD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E01369-D9A7-42B1-8CAA-F2C4FD6A3F42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60FB08-B01D-49BC-82EB-069BBAD9599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30588"/>
          </a:xfrm>
          <a:solidFill>
            <a:srgbClr val="FFFFFF"/>
          </a:solidFill>
          <a:ln/>
        </p:spPr>
      </p:sp>
      <p:sp>
        <p:nvSpPr>
          <p:cNvPr id="76804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7612" cy="512763"/>
          </a:xfrm>
          <a:noFill/>
          <a:ln/>
        </p:spPr>
        <p:txBody>
          <a:bodyPr lIns="91710" tIns="45855" rIns="91710" bIns="45855">
            <a:spAutoFit/>
          </a:bodyPr>
          <a:lstStyle/>
          <a:p>
            <a:pPr defTabSz="457200"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cs typeface="Times New Roman" pitchFamily="18" charset="0"/>
              </a:rPr>
              <a:t>- linked list. concurrent access. ex (multiple prod, multiple cons)</a:t>
            </a:r>
          </a:p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cs typeface="Times New Roman" pitchFamily="18" charset="0"/>
              </a:rPr>
              <a:t>- compare-and-swap instead of locks.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BC70-1D73-4124-A377-1B3064F87E83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C6A50-E1C0-4449-AE9B-E10813FCA8C8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C6A50-E1C0-4449-AE9B-E10813FCA8C8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B7DAB-F6AC-429F-B7D0-5F4570DCDFF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C31018-F973-4D93-BAEB-081D4E45AA1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E0197E-0C2D-489F-B878-6FDC3E73C1E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B6C3F-71B4-4ADB-B4A5-C22CE0C0959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35E41-80B5-4FCB-B681-DF6E2E586FB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Implemenations are plenty... choose one that has typical features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D06FC-5691-473D-8761-984E09284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3FFD5-DF10-4418-91B9-0D8845ED0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72B65-3370-41DE-8FC2-82578F676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71240-B0C4-4C94-9B86-885CA82F3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E6D63-F031-46C5-A8EB-17541A3E9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4B156-67DB-4089-8B7B-DDE00FC62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A068D-0C39-45BB-923F-C46F7190E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20D66-F6EC-4012-BD25-84363A6A5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42ED1-5395-4C5A-8C11-D07672083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5E1C1-61F1-4B17-8BED-44876866B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396CF-412A-42F8-811D-D95F04D5F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4CD9342-2C7E-4A5E-896A-BB9170162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0" y="533400"/>
            <a:ext cx="9144000" cy="1600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chemeClr val="hlink"/>
                </a:solidFill>
              </a:rPr>
              <a:t>Streaming String Transducers</a:t>
            </a:r>
            <a:endParaRPr lang="en-US" sz="32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2971800"/>
            <a:ext cx="9144000" cy="26670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defTabSz="762000" eaLnBrk="0" hangingPunct="0">
              <a:spcBef>
                <a:spcPct val="20000"/>
              </a:spcBef>
            </a:pPr>
            <a:r>
              <a:rPr lang="en-US" sz="3200">
                <a:solidFill>
                  <a:schemeClr val="hlink"/>
                </a:solidFill>
              </a:rPr>
              <a:t>Rajeev Alur</a:t>
            </a:r>
            <a:r>
              <a:rPr lang="en-US" sz="3600" b="1">
                <a:solidFill>
                  <a:srgbClr val="008000"/>
                </a:solidFill>
              </a:rPr>
              <a:t> </a:t>
            </a:r>
          </a:p>
          <a:p>
            <a:pPr marL="342900" indent="-342900" algn="ctr" defTabSz="762000" eaLnBrk="0" hangingPunct="0">
              <a:spcBef>
                <a:spcPct val="20000"/>
              </a:spcBef>
            </a:pPr>
            <a:r>
              <a:rPr lang="en-US" sz="3600" b="1">
                <a:solidFill>
                  <a:srgbClr val="008000"/>
                </a:solidFill>
              </a:rPr>
              <a:t> </a:t>
            </a:r>
            <a:endParaRPr lang="en-US" sz="2800">
              <a:solidFill>
                <a:srgbClr val="000099"/>
              </a:solidFill>
            </a:endParaRPr>
          </a:p>
          <a:p>
            <a:pPr marL="342900" indent="-342900" algn="ctr" defTabSz="762000" eaLnBrk="0" hangingPunct="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University of Pennsylvania</a:t>
            </a:r>
          </a:p>
          <a:p>
            <a:pPr marL="342900" indent="-342900" algn="ctr" defTabSz="762000" eaLnBrk="0" hangingPunct="0"/>
            <a:endParaRPr lang="en-US" sz="2800" b="1">
              <a:solidFill>
                <a:srgbClr val="000099"/>
              </a:solidFill>
            </a:endParaRPr>
          </a:p>
          <a:p>
            <a:pPr marL="342900" indent="-342900" algn="ctr" defTabSz="762000" eaLnBrk="0" hangingPunct="0"/>
            <a:r>
              <a:rPr lang="en-US" sz="2800">
                <a:solidFill>
                  <a:srgbClr val="000099"/>
                </a:solidFill>
              </a:rPr>
              <a:t>Joint work with Pavol Cerny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461410" y="6019800"/>
            <a:ext cx="229261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 smtClean="0">
                <a:solidFill>
                  <a:srgbClr val="000099"/>
                </a:solidFill>
              </a:rPr>
              <a:t>ICALP,  July </a:t>
            </a:r>
            <a:r>
              <a:rPr lang="en-US" sz="2000" dirty="0">
                <a:solidFill>
                  <a:srgbClr val="000099"/>
                </a:solidFill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Oval 11"/>
          <p:cNvSpPr>
            <a:spLocks noChangeArrowheads="1"/>
          </p:cNvSpPr>
          <p:nvPr/>
        </p:nvSpPr>
        <p:spPr bwMode="auto">
          <a:xfrm>
            <a:off x="2971800" y="4267200"/>
            <a:ext cx="17526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Streaming Transducer: Delete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Finite state control + variable x ranging over output strings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	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String variables explicitly updated at each step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Delete all a symbols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3124200" y="4343400"/>
            <a:ext cx="1393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output x</a:t>
            </a:r>
          </a:p>
        </p:txBody>
      </p:sp>
      <p:sp>
        <p:nvSpPr>
          <p:cNvPr id="32773" name="TextBox 5"/>
          <p:cNvSpPr txBox="1">
            <a:spLocks noChangeArrowheads="1"/>
          </p:cNvSpPr>
          <p:nvPr/>
        </p:nvSpPr>
        <p:spPr bwMode="auto">
          <a:xfrm>
            <a:off x="3124200" y="3352800"/>
            <a:ext cx="1474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a / x := x</a:t>
            </a:r>
          </a:p>
        </p:txBody>
      </p:sp>
      <p:cxnSp>
        <p:nvCxnSpPr>
          <p:cNvPr id="32774" name="Straight Arrow Connector 8"/>
          <p:cNvCxnSpPr>
            <a:cxnSpLocks noChangeShapeType="1"/>
          </p:cNvCxnSpPr>
          <p:nvPr/>
        </p:nvCxnSpPr>
        <p:spPr bwMode="auto">
          <a:xfrm>
            <a:off x="2362200" y="4572000"/>
            <a:ext cx="609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2776" name="TextBox 12"/>
          <p:cNvSpPr txBox="1">
            <a:spLocks noChangeArrowheads="1"/>
          </p:cNvSpPr>
          <p:nvPr/>
        </p:nvSpPr>
        <p:spPr bwMode="auto">
          <a:xfrm>
            <a:off x="1905000" y="3962400"/>
            <a:ext cx="96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x := </a:t>
            </a:r>
            <a:r>
              <a:rPr lang="en-US" sz="2400">
                <a:latin typeface="Symbol" pitchFamily="18" charset="2"/>
              </a:rPr>
              <a:t>e</a:t>
            </a:r>
          </a:p>
        </p:txBody>
      </p:sp>
      <p:sp>
        <p:nvSpPr>
          <p:cNvPr id="32777" name="TextBox 25"/>
          <p:cNvSpPr txBox="1">
            <a:spLocks noChangeArrowheads="1"/>
          </p:cNvSpPr>
          <p:nvPr/>
        </p:nvSpPr>
        <p:spPr bwMode="auto">
          <a:xfrm>
            <a:off x="2971800" y="5410200"/>
            <a:ext cx="168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b / x := xb</a:t>
            </a:r>
          </a:p>
        </p:txBody>
      </p:sp>
      <p:sp>
        <p:nvSpPr>
          <p:cNvPr id="32779" name="Curved Up Arrow 30"/>
          <p:cNvSpPr>
            <a:spLocks noChangeArrowheads="1"/>
          </p:cNvSpPr>
          <p:nvPr/>
        </p:nvSpPr>
        <p:spPr bwMode="auto">
          <a:xfrm>
            <a:off x="3505200" y="4876800"/>
            <a:ext cx="533400" cy="381000"/>
          </a:xfrm>
          <a:prstGeom prst="curvedUpArrow">
            <a:avLst>
              <a:gd name="adj1" fmla="val 25006"/>
              <a:gd name="adj2" fmla="val 49998"/>
              <a:gd name="adj3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2781" name="Curved Up Arrow 32"/>
          <p:cNvSpPr>
            <a:spLocks noChangeArrowheads="1"/>
          </p:cNvSpPr>
          <p:nvPr/>
        </p:nvSpPr>
        <p:spPr bwMode="auto">
          <a:xfrm flipV="1">
            <a:off x="3505200" y="3886200"/>
            <a:ext cx="533400" cy="381000"/>
          </a:xfrm>
          <a:prstGeom prst="curvedUpArrow">
            <a:avLst>
              <a:gd name="adj1" fmla="val 25006"/>
              <a:gd name="adj2" fmla="val 49998"/>
              <a:gd name="adj3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Oval 11"/>
          <p:cNvSpPr>
            <a:spLocks noChangeArrowheads="1"/>
          </p:cNvSpPr>
          <p:nvPr/>
        </p:nvSpPr>
        <p:spPr bwMode="auto">
          <a:xfrm>
            <a:off x="3352800" y="2895600"/>
            <a:ext cx="17526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Streaming Transducer: Reverse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04800" y="11430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Symbols may be added to string variables at both ends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</p:txBody>
      </p:sp>
      <p:sp>
        <p:nvSpPr>
          <p:cNvPr id="34820" name="TextBox 3"/>
          <p:cNvSpPr txBox="1">
            <a:spLocks noChangeArrowheads="1"/>
          </p:cNvSpPr>
          <p:nvPr/>
        </p:nvSpPr>
        <p:spPr bwMode="auto">
          <a:xfrm>
            <a:off x="3511550" y="2971800"/>
            <a:ext cx="138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output x</a:t>
            </a:r>
          </a:p>
        </p:txBody>
      </p:sp>
      <p:sp>
        <p:nvSpPr>
          <p:cNvPr id="34821" name="TextBox 5"/>
          <p:cNvSpPr txBox="1">
            <a:spLocks noChangeArrowheads="1"/>
          </p:cNvSpPr>
          <p:nvPr/>
        </p:nvSpPr>
        <p:spPr bwMode="auto">
          <a:xfrm>
            <a:off x="3511550" y="1981200"/>
            <a:ext cx="161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a / x := ax</a:t>
            </a:r>
          </a:p>
        </p:txBody>
      </p:sp>
      <p:cxnSp>
        <p:nvCxnSpPr>
          <p:cNvPr id="34822" name="Straight Arrow Connector 8"/>
          <p:cNvCxnSpPr>
            <a:cxnSpLocks noChangeShapeType="1"/>
          </p:cNvCxnSpPr>
          <p:nvPr/>
        </p:nvCxnSpPr>
        <p:spPr bwMode="auto">
          <a:xfrm>
            <a:off x="2743200" y="3200400"/>
            <a:ext cx="609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824" name="TextBox 12"/>
          <p:cNvSpPr txBox="1">
            <a:spLocks noChangeArrowheads="1"/>
          </p:cNvSpPr>
          <p:nvPr/>
        </p:nvSpPr>
        <p:spPr bwMode="auto">
          <a:xfrm>
            <a:off x="2306638" y="2590800"/>
            <a:ext cx="92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x := </a:t>
            </a:r>
            <a:r>
              <a:rPr lang="en-US" sz="2400">
                <a:latin typeface="Symbol" pitchFamily="18" charset="2"/>
              </a:rPr>
              <a:t>e</a:t>
            </a:r>
          </a:p>
        </p:txBody>
      </p:sp>
      <p:sp>
        <p:nvSpPr>
          <p:cNvPr id="34825" name="TextBox 25"/>
          <p:cNvSpPr txBox="1">
            <a:spLocks noChangeArrowheads="1"/>
          </p:cNvSpPr>
          <p:nvPr/>
        </p:nvSpPr>
        <p:spPr bwMode="auto">
          <a:xfrm>
            <a:off x="3359150" y="4038600"/>
            <a:ext cx="166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b / x := bx</a:t>
            </a:r>
          </a:p>
        </p:txBody>
      </p:sp>
      <p:sp>
        <p:nvSpPr>
          <p:cNvPr id="34827" name="Curved Up Arrow 30"/>
          <p:cNvSpPr>
            <a:spLocks noChangeArrowheads="1"/>
          </p:cNvSpPr>
          <p:nvPr/>
        </p:nvSpPr>
        <p:spPr bwMode="auto">
          <a:xfrm>
            <a:off x="3886200" y="3505200"/>
            <a:ext cx="533400" cy="381000"/>
          </a:xfrm>
          <a:prstGeom prst="curvedUpArrow">
            <a:avLst>
              <a:gd name="adj1" fmla="val 25006"/>
              <a:gd name="adj2" fmla="val 49998"/>
              <a:gd name="adj3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4829" name="Curved Up Arrow 32"/>
          <p:cNvSpPr>
            <a:spLocks noChangeArrowheads="1"/>
          </p:cNvSpPr>
          <p:nvPr/>
        </p:nvSpPr>
        <p:spPr bwMode="auto">
          <a:xfrm flipV="1">
            <a:off x="3886200" y="2514600"/>
            <a:ext cx="533400" cy="381000"/>
          </a:xfrm>
          <a:prstGeom prst="curvedUpArrow">
            <a:avLst>
              <a:gd name="adj1" fmla="val 25006"/>
              <a:gd name="adj2" fmla="val 49998"/>
              <a:gd name="adj3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Oval 11"/>
          <p:cNvSpPr>
            <a:spLocks noChangeArrowheads="1"/>
          </p:cNvSpPr>
          <p:nvPr/>
        </p:nvSpPr>
        <p:spPr bwMode="auto">
          <a:xfrm>
            <a:off x="1924050" y="3733800"/>
            <a:ext cx="17526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Streaming Transducer: Regular Look Ahead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Multiple string variables are allowed (and needed)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If input ends with b, then delete all a symbols, else reverse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</p:txBody>
      </p:sp>
      <p:sp>
        <p:nvSpPr>
          <p:cNvPr id="36868" name="TextBox 3"/>
          <p:cNvSpPr txBox="1">
            <a:spLocks noChangeArrowheads="1"/>
          </p:cNvSpPr>
          <p:nvPr/>
        </p:nvSpPr>
        <p:spPr bwMode="auto">
          <a:xfrm>
            <a:off x="2081213" y="3810000"/>
            <a:ext cx="1181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output x</a:t>
            </a:r>
          </a:p>
        </p:txBody>
      </p:sp>
      <p:sp>
        <p:nvSpPr>
          <p:cNvPr id="36869" name="TextBox 5"/>
          <p:cNvSpPr txBox="1">
            <a:spLocks noChangeArrowheads="1"/>
          </p:cNvSpPr>
          <p:nvPr/>
        </p:nvSpPr>
        <p:spPr bwMode="auto">
          <a:xfrm>
            <a:off x="1552575" y="2819400"/>
            <a:ext cx="216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a / (x,y) := (ax,y)</a:t>
            </a:r>
          </a:p>
        </p:txBody>
      </p:sp>
      <p:cxnSp>
        <p:nvCxnSpPr>
          <p:cNvPr id="36870" name="Straight Arrow Connector 8"/>
          <p:cNvCxnSpPr>
            <a:cxnSpLocks noChangeShapeType="1"/>
          </p:cNvCxnSpPr>
          <p:nvPr/>
        </p:nvCxnSpPr>
        <p:spPr bwMode="auto">
          <a:xfrm>
            <a:off x="1314450" y="4038600"/>
            <a:ext cx="609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6871" name="TextBox 12"/>
          <p:cNvSpPr txBox="1">
            <a:spLocks noChangeArrowheads="1"/>
          </p:cNvSpPr>
          <p:nvPr/>
        </p:nvSpPr>
        <p:spPr bwMode="auto">
          <a:xfrm>
            <a:off x="784225" y="3505200"/>
            <a:ext cx="1004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x,y := </a:t>
            </a:r>
            <a:r>
              <a:rPr lang="en-US" sz="2000">
                <a:latin typeface="Symbol" pitchFamily="18" charset="2"/>
              </a:rPr>
              <a:t>e</a:t>
            </a:r>
          </a:p>
        </p:txBody>
      </p:sp>
      <p:sp>
        <p:nvSpPr>
          <p:cNvPr id="36874" name="Curved Up Arrow 32"/>
          <p:cNvSpPr>
            <a:spLocks noChangeArrowheads="1"/>
          </p:cNvSpPr>
          <p:nvPr/>
        </p:nvSpPr>
        <p:spPr bwMode="auto">
          <a:xfrm flipV="1">
            <a:off x="2457450" y="3352800"/>
            <a:ext cx="533400" cy="381000"/>
          </a:xfrm>
          <a:prstGeom prst="curvedUpArrow">
            <a:avLst>
              <a:gd name="adj1" fmla="val 25006"/>
              <a:gd name="adj2" fmla="val 49998"/>
              <a:gd name="adj3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36875" name="Oval 14"/>
          <p:cNvSpPr>
            <a:spLocks noChangeArrowheads="1"/>
          </p:cNvSpPr>
          <p:nvPr/>
        </p:nvSpPr>
        <p:spPr bwMode="auto">
          <a:xfrm>
            <a:off x="6115050" y="3733800"/>
            <a:ext cx="17526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36876" name="TextBox 15"/>
          <p:cNvSpPr txBox="1">
            <a:spLocks noChangeArrowheads="1"/>
          </p:cNvSpPr>
          <p:nvPr/>
        </p:nvSpPr>
        <p:spPr bwMode="auto">
          <a:xfrm>
            <a:off x="6272213" y="3810000"/>
            <a:ext cx="116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output y</a:t>
            </a:r>
          </a:p>
        </p:txBody>
      </p:sp>
      <p:cxnSp>
        <p:nvCxnSpPr>
          <p:cNvPr id="36877" name="Straight Arrow Connector 17"/>
          <p:cNvCxnSpPr>
            <a:cxnSpLocks noChangeShapeType="1"/>
          </p:cNvCxnSpPr>
          <p:nvPr/>
        </p:nvCxnSpPr>
        <p:spPr bwMode="auto">
          <a:xfrm>
            <a:off x="3633788" y="3886200"/>
            <a:ext cx="25908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878" name="Straight Arrow Connector 21"/>
          <p:cNvCxnSpPr>
            <a:cxnSpLocks noChangeShapeType="1"/>
          </p:cNvCxnSpPr>
          <p:nvPr/>
        </p:nvCxnSpPr>
        <p:spPr bwMode="auto">
          <a:xfrm rot="10800000">
            <a:off x="3595688" y="4191000"/>
            <a:ext cx="2667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6879" name="Curved Up Arrow 24"/>
          <p:cNvSpPr>
            <a:spLocks noChangeArrowheads="1"/>
          </p:cNvSpPr>
          <p:nvPr/>
        </p:nvSpPr>
        <p:spPr bwMode="auto">
          <a:xfrm flipV="1">
            <a:off x="6800850" y="3352800"/>
            <a:ext cx="533400" cy="381000"/>
          </a:xfrm>
          <a:prstGeom prst="curvedUpArrow">
            <a:avLst>
              <a:gd name="adj1" fmla="val 25006"/>
              <a:gd name="adj2" fmla="val 49998"/>
              <a:gd name="adj3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36880" name="TextBox 27"/>
          <p:cNvSpPr txBox="1">
            <a:spLocks noChangeArrowheads="1"/>
          </p:cNvSpPr>
          <p:nvPr/>
        </p:nvSpPr>
        <p:spPr bwMode="auto">
          <a:xfrm>
            <a:off x="5821363" y="2819400"/>
            <a:ext cx="2354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b / (x,y) := (bx,yb)</a:t>
            </a:r>
          </a:p>
        </p:txBody>
      </p:sp>
      <p:sp>
        <p:nvSpPr>
          <p:cNvPr id="36881" name="TextBox 28"/>
          <p:cNvSpPr txBox="1">
            <a:spLocks noChangeArrowheads="1"/>
          </p:cNvSpPr>
          <p:nvPr/>
        </p:nvSpPr>
        <p:spPr bwMode="auto">
          <a:xfrm>
            <a:off x="3789363" y="3352800"/>
            <a:ext cx="2278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b/ (x,y) := (bx,yb)</a:t>
            </a:r>
          </a:p>
        </p:txBody>
      </p:sp>
      <p:sp>
        <p:nvSpPr>
          <p:cNvPr id="36882" name="TextBox 29"/>
          <p:cNvSpPr txBox="1">
            <a:spLocks noChangeArrowheads="1"/>
          </p:cNvSpPr>
          <p:nvPr/>
        </p:nvSpPr>
        <p:spPr bwMode="auto">
          <a:xfrm>
            <a:off x="3886200" y="4191000"/>
            <a:ext cx="2085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a/ (x,y) := (ax,y)</a:t>
            </a:r>
          </a:p>
        </p:txBody>
      </p:sp>
      <p:sp>
        <p:nvSpPr>
          <p:cNvPr id="36885" name="Rectangle 3"/>
          <p:cNvSpPr>
            <a:spLocks noChangeArrowheads="1"/>
          </p:cNvSpPr>
          <p:nvPr/>
        </p:nvSpPr>
        <p:spPr bwMode="auto">
          <a:xfrm>
            <a:off x="1676400" y="5257800"/>
            <a:ext cx="6248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000066"/>
                </a:solidFill>
              </a:rPr>
              <a:t>Variable x equals reverse of the input so far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</a:rPr>
              <a:t>Variable y equals input so far with all </a:t>
            </a:r>
            <a:r>
              <a:rPr lang="en-US" sz="2000" dirty="0" err="1">
                <a:solidFill>
                  <a:srgbClr val="000066"/>
                </a:solidFill>
              </a:rPr>
              <a:t>a’s</a:t>
            </a:r>
            <a:r>
              <a:rPr lang="en-US" sz="2000" dirty="0">
                <a:solidFill>
                  <a:srgbClr val="000066"/>
                </a:solidFill>
              </a:rPr>
              <a:t> deleted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Streaming Transducer: Concatenation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String variables can be concatenated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Example: </a:t>
            </a:r>
            <a:r>
              <a:rPr lang="en-US" sz="2200" dirty="0" smtClean="0">
                <a:solidFill>
                  <a:srgbClr val="006600"/>
                </a:solidFill>
              </a:rPr>
              <a:t>Swap substring before first a with substring following last a</a:t>
            </a: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 smtClean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 smtClean="0">
                <a:solidFill>
                  <a:srgbClr val="006600"/>
                </a:solidFill>
              </a:rPr>
              <a:t>			a		a		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 smtClean="0">
                <a:solidFill>
                  <a:srgbClr val="006600"/>
                </a:solidFill>
              </a:rPr>
              <a:t>			a	 	a	</a:t>
            </a: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Key restriction: a variable can appear at most once on RHS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</a:rPr>
              <a:t>        (</a:t>
            </a:r>
            <a:r>
              <a:rPr lang="en-US" sz="2000" dirty="0" err="1">
                <a:solidFill>
                  <a:srgbClr val="000066"/>
                </a:solidFill>
              </a:rPr>
              <a:t>x,y</a:t>
            </a:r>
            <a:r>
              <a:rPr lang="en-US" sz="2000" dirty="0">
                <a:solidFill>
                  <a:srgbClr val="000066"/>
                </a:solidFill>
              </a:rPr>
              <a:t>) := (</a:t>
            </a:r>
            <a:r>
              <a:rPr lang="en-US" sz="2000" dirty="0" err="1">
                <a:solidFill>
                  <a:srgbClr val="000066"/>
                </a:solidFill>
              </a:rPr>
              <a:t>xy</a:t>
            </a:r>
            <a:r>
              <a:rPr lang="en-US" sz="2000" dirty="0">
                <a:solidFill>
                  <a:srgbClr val="000066"/>
                </a:solidFill>
              </a:rPr>
              <a:t>, </a:t>
            </a:r>
            <a:r>
              <a:rPr lang="en-US" sz="2000" dirty="0" smtClean="0">
                <a:solidFill>
                  <a:srgbClr val="000066"/>
                </a:solidFill>
                <a:latin typeface="Symbol" pitchFamily="18" charset="2"/>
              </a:rPr>
              <a:t>e</a:t>
            </a:r>
            <a:r>
              <a:rPr lang="en-US" sz="2000" dirty="0" smtClean="0">
                <a:solidFill>
                  <a:srgbClr val="000066"/>
                </a:solidFill>
              </a:rPr>
              <a:t>) </a:t>
            </a:r>
            <a:r>
              <a:rPr lang="en-US" sz="2000" dirty="0">
                <a:solidFill>
                  <a:srgbClr val="000066"/>
                </a:solidFill>
              </a:rPr>
              <a:t>allowed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</a:rPr>
              <a:t>  	    (</a:t>
            </a:r>
            <a:r>
              <a:rPr lang="en-US" sz="2000" dirty="0" err="1">
                <a:solidFill>
                  <a:srgbClr val="000066"/>
                </a:solidFill>
              </a:rPr>
              <a:t>x,y</a:t>
            </a:r>
            <a:r>
              <a:rPr lang="en-US" sz="2000" dirty="0">
                <a:solidFill>
                  <a:srgbClr val="000066"/>
                </a:solidFill>
              </a:rPr>
              <a:t>) := (</a:t>
            </a:r>
            <a:r>
              <a:rPr lang="en-US" sz="2000" dirty="0" err="1">
                <a:solidFill>
                  <a:srgbClr val="000066"/>
                </a:solidFill>
              </a:rPr>
              <a:t>xy</a:t>
            </a:r>
            <a:r>
              <a:rPr lang="en-US" sz="2000" dirty="0">
                <a:solidFill>
                  <a:srgbClr val="000066"/>
                </a:solidFill>
              </a:rPr>
              <a:t>, y) not allowed</a:t>
            </a:r>
          </a:p>
        </p:txBody>
      </p:sp>
      <p:sp>
        <p:nvSpPr>
          <p:cNvPr id="28" name="Down Arrow 27"/>
          <p:cNvSpPr/>
          <p:nvPr/>
        </p:nvSpPr>
        <p:spPr bwMode="auto">
          <a:xfrm>
            <a:off x="3124200" y="3505200"/>
            <a:ext cx="152400" cy="3048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38200" y="3200400"/>
            <a:ext cx="1219200" cy="152400"/>
          </a:xfrm>
          <a:prstGeom prst="rect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43400" y="3962400"/>
            <a:ext cx="1219200" cy="152400"/>
          </a:xfrm>
          <a:prstGeom prst="rect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38200" y="3962400"/>
            <a:ext cx="1219200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343400" y="3200400"/>
            <a:ext cx="1219200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514600" y="3200400"/>
            <a:ext cx="1371600" cy="152400"/>
          </a:xfrm>
          <a:prstGeom prst="rect">
            <a:avLst/>
          </a:prstGeom>
          <a:solidFill>
            <a:srgbClr val="CC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514600" y="3962400"/>
            <a:ext cx="1371600" cy="152400"/>
          </a:xfrm>
          <a:prstGeom prst="rect">
            <a:avLst/>
          </a:prstGeom>
          <a:solidFill>
            <a:srgbClr val="CC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Streaming String Transducer (SST)</a:t>
            </a:r>
          </a:p>
        </p:txBody>
      </p:sp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Comic Sans MS" pitchFamily="66" charset="0"/>
              <a:buAutoNum type="arabicPeriod"/>
            </a:pPr>
            <a:r>
              <a:rPr lang="en-US" sz="2200" dirty="0">
                <a:solidFill>
                  <a:srgbClr val="006600"/>
                </a:solidFill>
              </a:rPr>
              <a:t>Finite set Q of states</a:t>
            </a:r>
          </a:p>
          <a:p>
            <a:pPr marL="457200" indent="-457200" eaLnBrk="0" hangingPunct="0">
              <a:spcBef>
                <a:spcPct val="20000"/>
              </a:spcBef>
              <a:buFont typeface="Comic Sans MS" pitchFamily="66" charset="0"/>
              <a:buAutoNum type="arabicPeriod"/>
            </a:pPr>
            <a:r>
              <a:rPr lang="en-US" sz="2200" dirty="0">
                <a:solidFill>
                  <a:srgbClr val="006600"/>
                </a:solidFill>
              </a:rPr>
              <a:t>Input alphabet A</a:t>
            </a:r>
          </a:p>
          <a:p>
            <a:pPr marL="457200" indent="-457200" eaLnBrk="0" hangingPunct="0">
              <a:spcBef>
                <a:spcPct val="20000"/>
              </a:spcBef>
              <a:buFont typeface="Comic Sans MS" pitchFamily="66" charset="0"/>
              <a:buAutoNum type="arabicPeriod"/>
            </a:pPr>
            <a:r>
              <a:rPr lang="en-US" sz="2200" dirty="0">
                <a:solidFill>
                  <a:srgbClr val="006600"/>
                </a:solidFill>
              </a:rPr>
              <a:t>Output alphabet B</a:t>
            </a:r>
          </a:p>
          <a:p>
            <a:pPr marL="457200" indent="-457200" eaLnBrk="0" hangingPunct="0">
              <a:spcBef>
                <a:spcPct val="20000"/>
              </a:spcBef>
              <a:buFont typeface="Comic Sans MS" pitchFamily="66" charset="0"/>
              <a:buAutoNum type="arabicPeriod"/>
            </a:pPr>
            <a:r>
              <a:rPr lang="en-US" sz="2200" dirty="0">
                <a:solidFill>
                  <a:srgbClr val="006600"/>
                </a:solidFill>
              </a:rPr>
              <a:t>Initial state q</a:t>
            </a:r>
            <a:r>
              <a:rPr lang="en-US" sz="2200" baseline="-25000" dirty="0">
                <a:solidFill>
                  <a:srgbClr val="006600"/>
                </a:solidFill>
              </a:rPr>
              <a:t>0</a:t>
            </a:r>
          </a:p>
          <a:p>
            <a:pPr marL="457200" indent="-457200" eaLnBrk="0" hangingPunct="0">
              <a:spcBef>
                <a:spcPct val="20000"/>
              </a:spcBef>
              <a:buFont typeface="Comic Sans MS" pitchFamily="66" charset="0"/>
              <a:buAutoNum type="arabicPeriod"/>
            </a:pPr>
            <a:r>
              <a:rPr lang="en-US" sz="2200" dirty="0">
                <a:solidFill>
                  <a:srgbClr val="006600"/>
                </a:solidFill>
              </a:rPr>
              <a:t>Finite set X of string variables</a:t>
            </a:r>
          </a:p>
          <a:p>
            <a:pPr marL="457200" indent="-457200" eaLnBrk="0" hangingPunct="0">
              <a:spcBef>
                <a:spcPct val="20000"/>
              </a:spcBef>
              <a:buFont typeface="Comic Sans MS" pitchFamily="66" charset="0"/>
              <a:buAutoNum type="arabicPeriod"/>
            </a:pPr>
            <a:r>
              <a:rPr lang="en-US" sz="2200" dirty="0">
                <a:solidFill>
                  <a:srgbClr val="006600"/>
                </a:solidFill>
              </a:rPr>
              <a:t>Partial output function F : Q -&gt; (B U X)*</a:t>
            </a:r>
          </a:p>
          <a:p>
            <a:pPr marL="457200" indent="-457200" eaLnBrk="0" hangingPunct="0">
              <a:spcBef>
                <a:spcPct val="20000"/>
              </a:spcBef>
              <a:buFont typeface="Comic Sans MS" pitchFamily="66" charset="0"/>
              <a:buAutoNum type="arabicPeriod"/>
            </a:pPr>
            <a:r>
              <a:rPr lang="en-US" sz="2200" dirty="0">
                <a:solidFill>
                  <a:srgbClr val="006600"/>
                </a:solidFill>
              </a:rPr>
              <a:t>State transition function </a:t>
            </a:r>
            <a:r>
              <a:rPr lang="en-US" sz="2200" dirty="0">
                <a:solidFill>
                  <a:srgbClr val="006600"/>
                </a:solidFill>
                <a:latin typeface="Symbol" pitchFamily="18" charset="2"/>
              </a:rPr>
              <a:t>d</a:t>
            </a:r>
            <a:r>
              <a:rPr lang="en-US" sz="2200" dirty="0">
                <a:solidFill>
                  <a:srgbClr val="006600"/>
                </a:solidFill>
              </a:rPr>
              <a:t> : Q x A -&gt; Q</a:t>
            </a:r>
          </a:p>
          <a:p>
            <a:pPr marL="457200" indent="-457200" eaLnBrk="0" hangingPunct="0">
              <a:spcBef>
                <a:spcPct val="20000"/>
              </a:spcBef>
              <a:buFont typeface="Comic Sans MS" pitchFamily="66" charset="0"/>
              <a:buAutoNum type="arabicPeriod"/>
            </a:pPr>
            <a:r>
              <a:rPr lang="en-US" sz="2200" dirty="0">
                <a:solidFill>
                  <a:srgbClr val="006600"/>
                </a:solidFill>
              </a:rPr>
              <a:t>Variable update function </a:t>
            </a:r>
            <a:r>
              <a:rPr lang="en-US" sz="2200" dirty="0">
                <a:solidFill>
                  <a:srgbClr val="006600"/>
                </a:solidFill>
                <a:latin typeface="Symbol" pitchFamily="18" charset="2"/>
              </a:rPr>
              <a:t>r</a:t>
            </a:r>
            <a:r>
              <a:rPr lang="en-US" sz="2200" dirty="0">
                <a:solidFill>
                  <a:srgbClr val="006600"/>
                </a:solidFill>
              </a:rPr>
              <a:t> : Q x A x </a:t>
            </a:r>
            <a:r>
              <a:rPr lang="en-US" sz="2200" dirty="0" err="1">
                <a:solidFill>
                  <a:srgbClr val="006600"/>
                </a:solidFill>
              </a:rPr>
              <a:t>X</a:t>
            </a:r>
            <a:r>
              <a:rPr lang="en-US" sz="2200" dirty="0">
                <a:solidFill>
                  <a:srgbClr val="006600"/>
                </a:solidFill>
              </a:rPr>
              <a:t> -&gt; (B U X)*</a:t>
            </a:r>
          </a:p>
          <a:p>
            <a:pPr marL="457200" indent="-4572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Output function and variable update function required to be </a:t>
            </a:r>
            <a:r>
              <a:rPr lang="en-US" sz="2200" dirty="0" err="1">
                <a:solidFill>
                  <a:srgbClr val="FF0000"/>
                </a:solidFill>
              </a:rPr>
              <a:t>copyless</a:t>
            </a:r>
            <a:r>
              <a:rPr lang="en-US" sz="2200" dirty="0">
                <a:solidFill>
                  <a:srgbClr val="FF0000"/>
                </a:solidFill>
              </a:rPr>
              <a:t>: each variable x can be used at most once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Configuration = (state q, valuation </a:t>
            </a:r>
            <a:r>
              <a:rPr lang="en-US" sz="2200" dirty="0">
                <a:solidFill>
                  <a:srgbClr val="006600"/>
                </a:solidFill>
                <a:latin typeface="Symbol" pitchFamily="18" charset="2"/>
              </a:rPr>
              <a:t>a</a:t>
            </a:r>
            <a:r>
              <a:rPr lang="en-US" sz="2200" dirty="0">
                <a:solidFill>
                  <a:srgbClr val="006600"/>
                </a:solidFill>
              </a:rPr>
              <a:t> from X to B*)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Semantics: Partial function from A* to B*	</a:t>
            </a:r>
          </a:p>
          <a:p>
            <a:pPr marL="457200" indent="-4572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Transducer Application: String Sanitizers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304800" y="9144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BEK: A domain specific language for writing string manipulating sanitizers on </a:t>
            </a:r>
            <a:r>
              <a:rPr lang="en-US" sz="2200" dirty="0" err="1">
                <a:solidFill>
                  <a:srgbClr val="006600"/>
                </a:solidFill>
              </a:rPr>
              <a:t>untrusted</a:t>
            </a:r>
            <a:r>
              <a:rPr lang="en-US" sz="2200" dirty="0">
                <a:solidFill>
                  <a:srgbClr val="006600"/>
                </a:solidFill>
              </a:rPr>
              <a:t> user data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Analysis tool translates BEK program into (symbolic) transducer and checks properties such as</a:t>
            </a:r>
          </a:p>
          <a:p>
            <a:pPr marL="742950" lvl="1" indent="-285750" eaLnBrk="0" hangingPunct="0">
              <a:spcBef>
                <a:spcPct val="20000"/>
              </a:spcBef>
              <a:buFont typeface="Wingdings" pitchFamily="2" charset="2"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Is transduction idempotent: f(f(w)) = f(w)</a:t>
            </a:r>
          </a:p>
          <a:p>
            <a:pPr marL="742950" lvl="1" indent="-285750" eaLnBrk="0" hangingPunct="0">
              <a:spcBef>
                <a:spcPct val="20000"/>
              </a:spcBef>
              <a:buFont typeface="Wingdings" pitchFamily="2" charset="2"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Do two transductions commute: f</a:t>
            </a:r>
            <a:r>
              <a:rPr lang="en-US" sz="2200" baseline="-25000" dirty="0">
                <a:solidFill>
                  <a:srgbClr val="000066"/>
                </a:solidFill>
              </a:rPr>
              <a:t>1</a:t>
            </a:r>
            <a:r>
              <a:rPr lang="en-US" sz="2200" dirty="0">
                <a:solidFill>
                  <a:srgbClr val="000066"/>
                </a:solidFill>
              </a:rPr>
              <a:t>(f</a:t>
            </a:r>
            <a:r>
              <a:rPr lang="en-US" sz="2200" baseline="-25000" dirty="0">
                <a:solidFill>
                  <a:srgbClr val="000066"/>
                </a:solidFill>
              </a:rPr>
              <a:t>2</a:t>
            </a:r>
            <a:r>
              <a:rPr lang="en-US" sz="2200" dirty="0">
                <a:solidFill>
                  <a:srgbClr val="000066"/>
                </a:solidFill>
              </a:rPr>
              <a:t>(w)) = f</a:t>
            </a:r>
            <a:r>
              <a:rPr lang="en-US" sz="2200" baseline="-25000" dirty="0">
                <a:solidFill>
                  <a:srgbClr val="000066"/>
                </a:solidFill>
              </a:rPr>
              <a:t>2</a:t>
            </a:r>
            <a:r>
              <a:rPr lang="en-US" sz="2200" dirty="0">
                <a:solidFill>
                  <a:srgbClr val="000066"/>
                </a:solidFill>
              </a:rPr>
              <a:t>(f</a:t>
            </a:r>
            <a:r>
              <a:rPr lang="en-US" sz="2200" baseline="-25000" dirty="0">
                <a:solidFill>
                  <a:srgbClr val="000066"/>
                </a:solidFill>
              </a:rPr>
              <a:t>1</a:t>
            </a:r>
            <a:r>
              <a:rPr lang="en-US" sz="2200" dirty="0">
                <a:solidFill>
                  <a:srgbClr val="000066"/>
                </a:solidFill>
              </a:rPr>
              <a:t>(w))</a:t>
            </a:r>
          </a:p>
          <a:p>
            <a:pPr marL="742950" lvl="1" indent="-285750" eaLnBrk="0" hangingPunct="0">
              <a:spcBef>
                <a:spcPct val="20000"/>
              </a:spcBef>
              <a:buFont typeface="Wingdings" pitchFamily="2" charset="2"/>
              <a:buNone/>
            </a:pPr>
            <a:endParaRPr lang="en-US" sz="2200" dirty="0">
              <a:solidFill>
                <a:srgbClr val="000066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Recent success in analyzing IE XSS filters and other web apps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en-US" sz="2200" dirty="0">
              <a:solidFill>
                <a:srgbClr val="000066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Example sanitizer that BEK cannot capture (but SST can):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200" dirty="0">
                <a:solidFill>
                  <a:srgbClr val="000066"/>
                </a:solidFill>
              </a:rPr>
              <a:t>	Rewrite input w to suffix following the last occurrence of “dot”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228600" y="5867400"/>
            <a:ext cx="85344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chemeClr val="hlink"/>
                </a:solidFill>
              </a:rPr>
              <a:t>Fast and precise sanitizer analysis with BEK.</a:t>
            </a:r>
          </a:p>
          <a:p>
            <a:pPr eaLnBrk="0" hangingPunct="0"/>
            <a:r>
              <a:rPr lang="en-US" sz="2000">
                <a:solidFill>
                  <a:schemeClr val="hlink"/>
                </a:solidFill>
              </a:rPr>
              <a:t>	Hooimeijer et al. USENIX Security 2011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Transducer Application: Program Synthesis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304800" y="9144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Programming by examples to facilitate end-user programming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Microsoft prototype to learn the transformation for Excel Spreadsheet Macros: success reported in practice, but no theoretical foundation (e.g. convergence of learning algorithm)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Example transformation (swapping substrings requires SST !)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0" y="5715000"/>
            <a:ext cx="91440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chemeClr val="hlink"/>
                </a:solidFill>
              </a:rPr>
              <a:t>Automating string processing in spreadsheets using input-output examples. 	Gulwani. POPL 2011</a:t>
            </a:r>
          </a:p>
        </p:txBody>
      </p:sp>
      <p:graphicFrame>
        <p:nvGraphicFramePr>
          <p:cNvPr id="83989" name="Group 21"/>
          <p:cNvGraphicFramePr>
            <a:graphicFrameLocks noGrp="1"/>
          </p:cNvGraphicFramePr>
          <p:nvPr/>
        </p:nvGraphicFramePr>
        <p:xfrm>
          <a:off x="1295400" y="3810000"/>
          <a:ext cx="5562600" cy="1524000"/>
        </p:xfrm>
        <a:graphic>
          <a:graphicData uri="http://schemas.openxmlformats.org/drawingml/2006/table">
            <a:tbl>
              <a:tblPr/>
              <a:tblGrid>
                <a:gridCol w="2781300"/>
                <a:gridCol w="27813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Aceto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 Luca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Luca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Aceto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Monika R.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Henzinger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Monika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Henzinger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Jiri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Sgall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Jiri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Sgall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SST Properties</a:t>
            </a:r>
          </a:p>
        </p:txBody>
      </p:sp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304800" y="9144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At each step, one input symbol is processed, and at most a constant number of output symbols are newly created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Output is bounded: Length of output = O(length of input)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SST transduction can be computed in linear time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Finite-state control: String variables not examined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SST cannot implement merge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	        </a:t>
            </a:r>
            <a:r>
              <a:rPr lang="en-US" sz="2200">
                <a:solidFill>
                  <a:srgbClr val="000066"/>
                </a:solidFill>
              </a:rPr>
              <a:t>f(u</a:t>
            </a:r>
            <a:r>
              <a:rPr lang="en-US" sz="2200" baseline="-25000">
                <a:solidFill>
                  <a:srgbClr val="000066"/>
                </a:solidFill>
              </a:rPr>
              <a:t>1</a:t>
            </a:r>
            <a:r>
              <a:rPr lang="en-US" sz="2200">
                <a:solidFill>
                  <a:srgbClr val="000066"/>
                </a:solidFill>
              </a:rPr>
              <a:t>u</a:t>
            </a:r>
            <a:r>
              <a:rPr lang="en-US" sz="2200" baseline="-25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….u</a:t>
            </a:r>
            <a:r>
              <a:rPr lang="en-US" sz="2200" baseline="-25000">
                <a:solidFill>
                  <a:srgbClr val="000066"/>
                </a:solidFill>
              </a:rPr>
              <a:t>k</a:t>
            </a:r>
            <a:r>
              <a:rPr lang="en-US" sz="2200">
                <a:solidFill>
                  <a:srgbClr val="000066"/>
                </a:solidFill>
              </a:rPr>
              <a:t>#v</a:t>
            </a:r>
            <a:r>
              <a:rPr lang="en-US" sz="2200" baseline="-25000">
                <a:solidFill>
                  <a:srgbClr val="000066"/>
                </a:solidFill>
              </a:rPr>
              <a:t>1</a:t>
            </a:r>
            <a:r>
              <a:rPr lang="en-US" sz="2200">
                <a:solidFill>
                  <a:srgbClr val="000066"/>
                </a:solidFill>
              </a:rPr>
              <a:t>v</a:t>
            </a:r>
            <a:r>
              <a:rPr lang="en-US" sz="2200" baseline="-25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…v</a:t>
            </a:r>
            <a:r>
              <a:rPr lang="en-US" sz="2200" baseline="-25000">
                <a:solidFill>
                  <a:srgbClr val="000066"/>
                </a:solidFill>
              </a:rPr>
              <a:t>k</a:t>
            </a:r>
            <a:r>
              <a:rPr lang="en-US" sz="2200">
                <a:solidFill>
                  <a:srgbClr val="000066"/>
                </a:solidFill>
              </a:rPr>
              <a:t>) = u</a:t>
            </a:r>
            <a:r>
              <a:rPr lang="en-US" sz="2200" baseline="-25000">
                <a:solidFill>
                  <a:srgbClr val="000066"/>
                </a:solidFill>
              </a:rPr>
              <a:t>1</a:t>
            </a:r>
            <a:r>
              <a:rPr lang="en-US" sz="2200">
                <a:solidFill>
                  <a:srgbClr val="000066"/>
                </a:solidFill>
              </a:rPr>
              <a:t>v</a:t>
            </a:r>
            <a:r>
              <a:rPr lang="en-US" sz="2200" baseline="-25000">
                <a:solidFill>
                  <a:srgbClr val="000066"/>
                </a:solidFill>
              </a:rPr>
              <a:t>1</a:t>
            </a:r>
            <a:r>
              <a:rPr lang="en-US" sz="2200">
                <a:solidFill>
                  <a:srgbClr val="000066"/>
                </a:solidFill>
              </a:rPr>
              <a:t>u</a:t>
            </a:r>
            <a:r>
              <a:rPr lang="en-US" sz="2200" baseline="-25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v</a:t>
            </a:r>
            <a:r>
              <a:rPr lang="en-US" sz="2200" baseline="-25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….u</a:t>
            </a:r>
            <a:r>
              <a:rPr lang="en-US" sz="2200" baseline="-25000">
                <a:solidFill>
                  <a:srgbClr val="000066"/>
                </a:solidFill>
              </a:rPr>
              <a:t>k</a:t>
            </a:r>
            <a:r>
              <a:rPr lang="en-US" sz="2200">
                <a:solidFill>
                  <a:srgbClr val="000066"/>
                </a:solidFill>
              </a:rPr>
              <a:t>v</a:t>
            </a:r>
            <a:r>
              <a:rPr lang="en-US" sz="2200" baseline="-25000">
                <a:solidFill>
                  <a:srgbClr val="000066"/>
                </a:solidFill>
              </a:rPr>
              <a:t>k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Multiple variables are essential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	</a:t>
            </a:r>
            <a:r>
              <a:rPr lang="en-US" sz="2200">
                <a:solidFill>
                  <a:srgbClr val="000066"/>
                </a:solidFill>
              </a:rPr>
              <a:t>       For f(w)=w</a:t>
            </a:r>
            <a:r>
              <a:rPr lang="en-US" sz="2200" baseline="30000">
                <a:solidFill>
                  <a:srgbClr val="000066"/>
                </a:solidFill>
              </a:rPr>
              <a:t>k</a:t>
            </a:r>
            <a:r>
              <a:rPr lang="en-US" sz="2200">
                <a:solidFill>
                  <a:srgbClr val="000066"/>
                </a:solidFill>
              </a:rPr>
              <a:t>, k variables are necessary and sufficient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hlink"/>
                </a:solidFill>
              </a:rPr>
              <a:t>Decision Problem: Type Checking</a:t>
            </a:r>
          </a:p>
        </p:txBody>
      </p:sp>
      <p:sp>
        <p:nvSpPr>
          <p:cNvPr id="45058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 smtClean="0">
                <a:solidFill>
                  <a:srgbClr val="FF0000"/>
                </a:solidFill>
              </a:rPr>
              <a:t>Pre/Post condition assertion: </a:t>
            </a:r>
            <a:r>
              <a:rPr lang="en-US" sz="2200" dirty="0">
                <a:solidFill>
                  <a:srgbClr val="FF0000"/>
                </a:solidFill>
              </a:rPr>
              <a:t>{ L }  S  { L’ }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6600"/>
                </a:solidFill>
              </a:rPr>
              <a:t>	Given a regular language L of input strings (pre-condition), an SST S, and a regular language L’ of output strings (post-condition), verify that for every w in L, S(w) is in L’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 err="1">
                <a:solidFill>
                  <a:srgbClr val="FF0000"/>
                </a:solidFill>
              </a:rPr>
              <a:t>Thm</a:t>
            </a:r>
            <a:r>
              <a:rPr lang="en-US" sz="2200" dirty="0">
                <a:solidFill>
                  <a:srgbClr val="FF0000"/>
                </a:solidFill>
              </a:rPr>
              <a:t>: Type checking is solvable in polynomial-time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6600"/>
                </a:solidFill>
              </a:rPr>
              <a:t>	</a:t>
            </a:r>
            <a:r>
              <a:rPr lang="en-US" sz="2200" dirty="0" smtClean="0">
                <a:solidFill>
                  <a:srgbClr val="006600"/>
                </a:solidFill>
              </a:rPr>
              <a:t>Key construction: Summarization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6600"/>
                </a:solidFill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hlink"/>
                </a:solidFill>
              </a:rPr>
              <a:t>Decision Problem: Equivalence</a:t>
            </a:r>
          </a:p>
        </p:txBody>
      </p:sp>
      <p:sp>
        <p:nvSpPr>
          <p:cNvPr id="45058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 smtClean="0">
                <a:solidFill>
                  <a:srgbClr val="FF0000"/>
                </a:solidFill>
              </a:rPr>
              <a:t>Functional Equivalence</a:t>
            </a:r>
            <a:r>
              <a:rPr lang="en-US" sz="2200" dirty="0">
                <a:solidFill>
                  <a:srgbClr val="FF0000"/>
                </a:solidFill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6600"/>
                </a:solidFill>
              </a:rPr>
              <a:t>	Given SSTs S and S’ over same input/output alphabets,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6600"/>
                </a:solidFill>
              </a:rPr>
              <a:t>	check whether they define the same transductions.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 err="1">
                <a:solidFill>
                  <a:srgbClr val="FF0000"/>
                </a:solidFill>
              </a:rPr>
              <a:t>Thm</a:t>
            </a:r>
            <a:r>
              <a:rPr lang="en-US" sz="2200" dirty="0">
                <a:solidFill>
                  <a:srgbClr val="FF0000"/>
                </a:solidFill>
              </a:rPr>
              <a:t>: Equivalence is solvable in PSPACE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6600"/>
                </a:solidFill>
              </a:rPr>
              <a:t>	(polynomial in states, but exponential in # of string variables)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6600"/>
                </a:solidFill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ChangeArrowheads="1"/>
          </p:cNvSpPr>
          <p:nvPr/>
        </p:nvSpPr>
        <p:spPr bwMode="auto">
          <a:xfrm>
            <a:off x="3352800" y="1752600"/>
            <a:ext cx="2895600" cy="1066800"/>
          </a:xfrm>
          <a:prstGeom prst="rect">
            <a:avLst/>
          </a:prstGeom>
          <a:solidFill>
            <a:srgbClr val="FFCC99">
              <a:alpha val="58038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chemeClr val="tx1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>
          <a:xfrm>
            <a:off x="3200400" y="1752600"/>
            <a:ext cx="3276600" cy="1066800"/>
          </a:xfrm>
        </p:spPr>
        <p:txBody>
          <a:bodyPr lIns="91432" tIns="45716" rIns="91432" bIns="45716"/>
          <a:lstStyle/>
          <a:p>
            <a:r>
              <a:rPr lang="en-US" sz="3200" b="1" smtClean="0">
                <a:solidFill>
                  <a:schemeClr val="hlink"/>
                </a:solidFill>
              </a:rPr>
              <a:t>Verifier</a:t>
            </a:r>
          </a:p>
        </p:txBody>
      </p:sp>
      <p:sp>
        <p:nvSpPr>
          <p:cNvPr id="16387" name="Line 5"/>
          <p:cNvSpPr>
            <a:spLocks noChangeShapeType="1"/>
          </p:cNvSpPr>
          <p:nvPr/>
        </p:nvSpPr>
        <p:spPr bwMode="auto">
          <a:xfrm>
            <a:off x="2514600" y="2057400"/>
            <a:ext cx="8382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2514600" y="2590800"/>
            <a:ext cx="8382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7"/>
          <p:cNvSpPr>
            <a:spLocks noChangeShapeType="1"/>
          </p:cNvSpPr>
          <p:nvPr/>
        </p:nvSpPr>
        <p:spPr bwMode="auto">
          <a:xfrm>
            <a:off x="6248400" y="2057400"/>
            <a:ext cx="838200" cy="0"/>
          </a:xfrm>
          <a:prstGeom prst="line">
            <a:avLst/>
          </a:prstGeom>
          <a:noFill/>
          <a:ln w="317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8"/>
          <p:cNvSpPr>
            <a:spLocks noChangeShapeType="1"/>
          </p:cNvSpPr>
          <p:nvPr/>
        </p:nvSpPr>
        <p:spPr bwMode="auto">
          <a:xfrm>
            <a:off x="6248400" y="2514600"/>
            <a:ext cx="838200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838200" y="1752600"/>
            <a:ext cx="13668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/>
              <a:t>Program</a:t>
            </a: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19780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/>
              <a:t>Requirement</a:t>
            </a:r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7239000" y="1752600"/>
            <a:ext cx="16113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folHlink"/>
                </a:solidFill>
              </a:rPr>
              <a:t>yes/proof</a:t>
            </a: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7239000" y="2286000"/>
            <a:ext cx="1162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CC0000"/>
                </a:solidFill>
              </a:rPr>
              <a:t>no/bug</a:t>
            </a:r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0" y="3810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800" b="1">
                <a:solidFill>
                  <a:schemeClr val="hlink"/>
                </a:solidFill>
              </a:rPr>
              <a:t>Can Software Verification be Automated?</a:t>
            </a:r>
          </a:p>
        </p:txBody>
      </p:sp>
      <p:sp>
        <p:nvSpPr>
          <p:cNvPr id="16396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228600" y="4191000"/>
            <a:ext cx="8915400" cy="1981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altLang="ko-KR" sz="2000" dirty="0" smtClean="0">
                <a:solidFill>
                  <a:srgbClr val="000066"/>
                </a:solidFill>
                <a:ea typeface="Gulim"/>
                <a:cs typeface="Gulim"/>
              </a:rPr>
              <a:t>Improving reliability of software: </a:t>
            </a:r>
            <a:r>
              <a:rPr lang="en-US" altLang="ko-KR" sz="2000" dirty="0" smtClean="0">
                <a:solidFill>
                  <a:srgbClr val="FF0000"/>
                </a:solidFill>
                <a:ea typeface="Gulim"/>
                <a:cs typeface="Gulim"/>
              </a:rPr>
              <a:t>Grand challenge for computer science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 typeface="Wingdings" pitchFamily="2" charset="2"/>
              <a:buNone/>
            </a:pPr>
            <a:endParaRPr lang="en-US" altLang="ko-KR" sz="2000" dirty="0" smtClean="0">
              <a:solidFill>
                <a:srgbClr val="000066"/>
              </a:solidFill>
              <a:ea typeface="Gulim"/>
              <a:cs typeface="Gul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Checking Equivalence of SSTs S and S’ (1)</a:t>
            </a:r>
          </a:p>
        </p:txBody>
      </p:sp>
      <p:sp>
        <p:nvSpPr>
          <p:cNvPr id="47106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Consider the product of state-transition graphs of the two transducers, synchronized on input symbols</a:t>
            </a: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2362200" y="2286000"/>
            <a:ext cx="10668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47108" name="TextBox 5"/>
          <p:cNvSpPr txBox="1">
            <a:spLocks noChangeArrowheads="1"/>
          </p:cNvSpPr>
          <p:nvPr/>
        </p:nvSpPr>
        <p:spPr bwMode="auto">
          <a:xfrm>
            <a:off x="3429000" y="2057400"/>
            <a:ext cx="2360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0 / (x,y) := (ya,bx)</a:t>
            </a:r>
          </a:p>
        </p:txBody>
      </p:sp>
      <p:cxnSp>
        <p:nvCxnSpPr>
          <p:cNvPr id="47109" name="Straight Arrow Connector 6"/>
          <p:cNvCxnSpPr>
            <a:cxnSpLocks noChangeShapeType="1"/>
            <a:endCxn id="47110" idx="2"/>
          </p:cNvCxnSpPr>
          <p:nvPr/>
        </p:nvCxnSpPr>
        <p:spPr bwMode="auto">
          <a:xfrm>
            <a:off x="3429000" y="2590800"/>
            <a:ext cx="2514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7110" name="Oval 11"/>
          <p:cNvSpPr>
            <a:spLocks noChangeArrowheads="1"/>
          </p:cNvSpPr>
          <p:nvPr/>
        </p:nvSpPr>
        <p:spPr bwMode="auto">
          <a:xfrm>
            <a:off x="5943600" y="2286000"/>
            <a:ext cx="10668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15" name="Oval 14"/>
          <p:cNvSpPr/>
          <p:nvPr/>
        </p:nvSpPr>
        <p:spPr bwMode="auto">
          <a:xfrm>
            <a:off x="2438400" y="3505200"/>
            <a:ext cx="1066800" cy="609600"/>
          </a:xfrm>
          <a:prstGeom prst="ellipse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/>
          </a:p>
        </p:txBody>
      </p:sp>
      <p:sp>
        <p:nvSpPr>
          <p:cNvPr id="47112" name="TextBox 15"/>
          <p:cNvSpPr txBox="1">
            <a:spLocks noChangeArrowheads="1"/>
          </p:cNvSpPr>
          <p:nvPr/>
        </p:nvSpPr>
        <p:spPr bwMode="auto">
          <a:xfrm>
            <a:off x="3429000" y="3276600"/>
            <a:ext cx="2754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0 / (x’,y’) := (ax’y’, ab)</a:t>
            </a:r>
          </a:p>
        </p:txBody>
      </p:sp>
      <p:cxnSp>
        <p:nvCxnSpPr>
          <p:cNvPr id="47113" name="Straight Arrow Connector 16"/>
          <p:cNvCxnSpPr>
            <a:cxnSpLocks noChangeShapeType="1"/>
            <a:endCxn id="18" idx="2"/>
          </p:cNvCxnSpPr>
          <p:nvPr/>
        </p:nvCxnSpPr>
        <p:spPr bwMode="auto">
          <a:xfrm>
            <a:off x="3505200" y="3810000"/>
            <a:ext cx="2514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8" name="Oval 17"/>
          <p:cNvSpPr/>
          <p:nvPr/>
        </p:nvSpPr>
        <p:spPr bwMode="auto">
          <a:xfrm>
            <a:off x="6019800" y="3505200"/>
            <a:ext cx="1066800" cy="609600"/>
          </a:xfrm>
          <a:prstGeom prst="ellipse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438400" y="4800600"/>
            <a:ext cx="12192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667000" y="4953000"/>
            <a:ext cx="762000" cy="3810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21" name="Oval 20"/>
          <p:cNvSpPr/>
          <p:nvPr/>
        </p:nvSpPr>
        <p:spPr bwMode="auto">
          <a:xfrm>
            <a:off x="2667000" y="5562600"/>
            <a:ext cx="762000" cy="381000"/>
          </a:xfrm>
          <a:prstGeom prst="ellipse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172200" y="4724400"/>
            <a:ext cx="12192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6400800" y="4876800"/>
            <a:ext cx="762000" cy="3810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24" name="Oval 23"/>
          <p:cNvSpPr/>
          <p:nvPr/>
        </p:nvSpPr>
        <p:spPr bwMode="auto">
          <a:xfrm>
            <a:off x="6400800" y="5486400"/>
            <a:ext cx="762000" cy="381000"/>
          </a:xfrm>
          <a:prstGeom prst="ellipse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/>
          </a:p>
        </p:txBody>
      </p: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>
            <a:off x="3657600" y="5486400"/>
            <a:ext cx="2514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956050" y="4572000"/>
            <a:ext cx="1917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(x,y) := (ya,bx)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733800" y="5029200"/>
            <a:ext cx="231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(x’,y’) := (ax’y’, ab)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Checking Equivalence of SSTs S and S’ (2)</a:t>
            </a:r>
          </a:p>
        </p:txBody>
      </p:sp>
      <p:sp>
        <p:nvSpPr>
          <p:cNvPr id="49154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Guess the state where outputs differ and how</a:t>
            </a:r>
          </a:p>
        </p:txBody>
      </p:sp>
      <p:sp>
        <p:nvSpPr>
          <p:cNvPr id="49155" name="Oval 11"/>
          <p:cNvSpPr>
            <a:spLocks noChangeArrowheads="1"/>
          </p:cNvSpPr>
          <p:nvPr/>
        </p:nvSpPr>
        <p:spPr bwMode="auto">
          <a:xfrm>
            <a:off x="1219200" y="2514600"/>
            <a:ext cx="13716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49156" name="TextBox 5"/>
          <p:cNvSpPr txBox="1">
            <a:spLocks noChangeArrowheads="1"/>
          </p:cNvSpPr>
          <p:nvPr/>
        </p:nvSpPr>
        <p:spPr bwMode="auto">
          <a:xfrm>
            <a:off x="1219200" y="25908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F = xay</a:t>
            </a:r>
          </a:p>
        </p:txBody>
      </p:sp>
      <p:sp>
        <p:nvSpPr>
          <p:cNvPr id="49157" name="Rectangle 28"/>
          <p:cNvSpPr>
            <a:spLocks noChangeArrowheads="1"/>
          </p:cNvSpPr>
          <p:nvPr/>
        </p:nvSpPr>
        <p:spPr bwMode="auto">
          <a:xfrm>
            <a:off x="1143000" y="2362200"/>
            <a:ext cx="1676400" cy="1752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0" name="Oval 29"/>
          <p:cNvSpPr/>
          <p:nvPr/>
        </p:nvSpPr>
        <p:spPr bwMode="auto">
          <a:xfrm>
            <a:off x="1295400" y="3352800"/>
            <a:ext cx="1371600" cy="609600"/>
          </a:xfrm>
          <a:prstGeom prst="ellipse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/>
          </a:p>
        </p:txBody>
      </p:sp>
      <p:sp>
        <p:nvSpPr>
          <p:cNvPr id="49159" name="TextBox 30"/>
          <p:cNvSpPr txBox="1">
            <a:spLocks noChangeArrowheads="1"/>
          </p:cNvSpPr>
          <p:nvPr/>
        </p:nvSpPr>
        <p:spPr bwMode="auto">
          <a:xfrm>
            <a:off x="1295400" y="3429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F’ = x’y’</a:t>
            </a:r>
          </a:p>
        </p:txBody>
      </p:sp>
      <p:sp>
        <p:nvSpPr>
          <p:cNvPr id="49160" name="Rectangle 3"/>
          <p:cNvSpPr>
            <a:spLocks noChangeArrowheads="1"/>
          </p:cNvSpPr>
          <p:nvPr/>
        </p:nvSpPr>
        <p:spPr bwMode="auto">
          <a:xfrm>
            <a:off x="4495800" y="2362200"/>
            <a:ext cx="434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Outputs F and F’ can differ if y’=ubv with |x|=|x’u|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(Finitely many such cases)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Checking Equivalence of SSTs S and S’ (3)</a:t>
            </a: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304800" y="1066800"/>
            <a:ext cx="8153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Classify variables into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     L (contribute to left of difference)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     M (difference belongs to contribution of this variable)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     D (does not contribute to difference)</a:t>
            </a:r>
          </a:p>
        </p:txBody>
      </p:sp>
      <p:sp>
        <p:nvSpPr>
          <p:cNvPr id="51203" name="Oval 11"/>
          <p:cNvSpPr>
            <a:spLocks noChangeArrowheads="1"/>
          </p:cNvSpPr>
          <p:nvPr/>
        </p:nvSpPr>
        <p:spPr bwMode="auto">
          <a:xfrm>
            <a:off x="1295400" y="3429000"/>
            <a:ext cx="13716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51204" name="TextBox 5"/>
          <p:cNvSpPr txBox="1">
            <a:spLocks noChangeArrowheads="1"/>
          </p:cNvSpPr>
          <p:nvPr/>
        </p:nvSpPr>
        <p:spPr bwMode="auto">
          <a:xfrm>
            <a:off x="1295400" y="35052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F = xay</a:t>
            </a:r>
          </a:p>
        </p:txBody>
      </p:sp>
      <p:sp>
        <p:nvSpPr>
          <p:cNvPr id="51205" name="Rectangle 28"/>
          <p:cNvSpPr>
            <a:spLocks noChangeArrowheads="1"/>
          </p:cNvSpPr>
          <p:nvPr/>
        </p:nvSpPr>
        <p:spPr bwMode="auto">
          <a:xfrm>
            <a:off x="1219200" y="3276600"/>
            <a:ext cx="1676400" cy="1752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0" name="Oval 29"/>
          <p:cNvSpPr/>
          <p:nvPr/>
        </p:nvSpPr>
        <p:spPr bwMode="auto">
          <a:xfrm>
            <a:off x="1371600" y="4267200"/>
            <a:ext cx="1371600" cy="609600"/>
          </a:xfrm>
          <a:prstGeom prst="ellipse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/>
          </a:p>
        </p:txBody>
      </p:sp>
      <p:sp>
        <p:nvSpPr>
          <p:cNvPr id="51207" name="TextBox 30"/>
          <p:cNvSpPr txBox="1">
            <a:spLocks noChangeArrowheads="1"/>
          </p:cNvSpPr>
          <p:nvPr/>
        </p:nvSpPr>
        <p:spPr bwMode="auto">
          <a:xfrm>
            <a:off x="1371600" y="4343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F’ = x’y’</a:t>
            </a:r>
          </a:p>
        </p:txBody>
      </p:sp>
      <p:sp>
        <p:nvSpPr>
          <p:cNvPr id="51208" name="Rectangle 3"/>
          <p:cNvSpPr>
            <a:spLocks noChangeArrowheads="1"/>
          </p:cNvSpPr>
          <p:nvPr/>
        </p:nvSpPr>
        <p:spPr bwMode="auto">
          <a:xfrm>
            <a:off x="685800" y="54102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Outputs F and F’ can differ if y’=ubv with |x|=|x’u| 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715000" y="3429000"/>
            <a:ext cx="13716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715000" y="35052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x:L; y:D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638800" y="3276600"/>
            <a:ext cx="1676400" cy="1752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5791200" y="4267200"/>
            <a:ext cx="1371600" cy="609600"/>
          </a:xfrm>
          <a:prstGeom prst="ellipse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791200" y="43434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x’:L; y’:M</a:t>
            </a: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>
            <a:off x="3581400" y="3886200"/>
            <a:ext cx="9144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 animBg="1"/>
      <p:bldP spid="14" grpId="0" animBg="1"/>
      <p:bldP spid="15" grpId="0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Checking Equivalence of SSTs S and S’ (4)</a:t>
            </a:r>
          </a:p>
        </p:txBody>
      </p:sp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304800" y="10668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Propagate classification of variables consistently.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Add a counter to check assumption about lengths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When S adds symbols to L vars &amp; to left in M vars, increment;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When S’ adds symbols to L vars &amp; to left of M vars, decrement</a:t>
            </a:r>
          </a:p>
        </p:txBody>
      </p:sp>
      <p:sp>
        <p:nvSpPr>
          <p:cNvPr id="53251" name="Oval 11"/>
          <p:cNvSpPr>
            <a:spLocks noChangeArrowheads="1"/>
          </p:cNvSpPr>
          <p:nvPr/>
        </p:nvSpPr>
        <p:spPr bwMode="auto">
          <a:xfrm>
            <a:off x="1371600" y="3733800"/>
            <a:ext cx="13716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53252" name="Rectangle 28"/>
          <p:cNvSpPr>
            <a:spLocks noChangeArrowheads="1"/>
          </p:cNvSpPr>
          <p:nvPr/>
        </p:nvSpPr>
        <p:spPr bwMode="auto">
          <a:xfrm>
            <a:off x="1295400" y="3581400"/>
            <a:ext cx="1676400" cy="1752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0" name="Oval 29"/>
          <p:cNvSpPr/>
          <p:nvPr/>
        </p:nvSpPr>
        <p:spPr bwMode="auto">
          <a:xfrm>
            <a:off x="1447800" y="4572000"/>
            <a:ext cx="1371600" cy="609600"/>
          </a:xfrm>
          <a:prstGeom prst="ellipse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/>
          </a:p>
        </p:txBody>
      </p:sp>
      <p:sp>
        <p:nvSpPr>
          <p:cNvPr id="53254" name="Oval 9"/>
          <p:cNvSpPr>
            <a:spLocks noChangeArrowheads="1"/>
          </p:cNvSpPr>
          <p:nvPr/>
        </p:nvSpPr>
        <p:spPr bwMode="auto">
          <a:xfrm>
            <a:off x="5791200" y="3733800"/>
            <a:ext cx="1371600" cy="609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5791200" y="3810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x:L; y:D</a:t>
            </a:r>
          </a:p>
        </p:txBody>
      </p:sp>
      <p:sp>
        <p:nvSpPr>
          <p:cNvPr id="53256" name="Rectangle 12"/>
          <p:cNvSpPr>
            <a:spLocks noChangeArrowheads="1"/>
          </p:cNvSpPr>
          <p:nvPr/>
        </p:nvSpPr>
        <p:spPr bwMode="auto">
          <a:xfrm>
            <a:off x="5715000" y="3581400"/>
            <a:ext cx="1676400" cy="1752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5867400" y="4572000"/>
            <a:ext cx="1371600" cy="609600"/>
          </a:xfrm>
          <a:prstGeom prst="ellipse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/>
          </a:p>
        </p:txBody>
      </p:sp>
      <p:sp>
        <p:nvSpPr>
          <p:cNvPr id="53258" name="TextBox 14"/>
          <p:cNvSpPr txBox="1">
            <a:spLocks noChangeArrowheads="1"/>
          </p:cNvSpPr>
          <p:nvPr/>
        </p:nvSpPr>
        <p:spPr bwMode="auto">
          <a:xfrm>
            <a:off x="5867400" y="46482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x’:L; y’:M</a:t>
            </a:r>
          </a:p>
        </p:txBody>
      </p:sp>
      <p:cxnSp>
        <p:nvCxnSpPr>
          <p:cNvPr id="53259" name="Straight Arrow Connector 16"/>
          <p:cNvCxnSpPr>
            <a:cxnSpLocks noChangeShapeType="1"/>
          </p:cNvCxnSpPr>
          <p:nvPr/>
        </p:nvCxnSpPr>
        <p:spPr bwMode="auto">
          <a:xfrm>
            <a:off x="3124200" y="4495800"/>
            <a:ext cx="2514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3260" name="TextBox 17"/>
          <p:cNvSpPr txBox="1">
            <a:spLocks noChangeArrowheads="1"/>
          </p:cNvSpPr>
          <p:nvPr/>
        </p:nvSpPr>
        <p:spPr bwMode="auto">
          <a:xfrm>
            <a:off x="3422650" y="3581400"/>
            <a:ext cx="1917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(x,y) := (ya,bx)</a:t>
            </a:r>
          </a:p>
        </p:txBody>
      </p:sp>
      <p:sp>
        <p:nvSpPr>
          <p:cNvPr id="53261" name="TextBox 18"/>
          <p:cNvSpPr txBox="1">
            <a:spLocks noChangeArrowheads="1"/>
          </p:cNvSpPr>
          <p:nvPr/>
        </p:nvSpPr>
        <p:spPr bwMode="auto">
          <a:xfrm>
            <a:off x="3200400" y="4038600"/>
            <a:ext cx="231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(x’,y’) := (ax’y’, ab)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447800" y="3810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x:D; y:L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371600" y="46482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x’:L; y’:L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581400" y="4648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inc; dec; dec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Summary of Equivalence Check </a:t>
            </a:r>
          </a:p>
        </p:txBody>
      </p:sp>
      <p:sp>
        <p:nvSpPr>
          <p:cNvPr id="55298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From S and S’, construct nondeterministic 1 counter machine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  Finite state keeps track of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     State of 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     State of S’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     Mapping from all string variables to {L,M,D}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  Transitions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     Synchronize two transducers on input symbols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     Update {L,M,D} classification consistently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     Increment/decrement counter based on how S &amp; S’ add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            output symbols to variables and their classification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Search for a path where counter is 0 at the end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Complexity: PSPACE (Exponential in number of string variables)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chemeClr val="hlink"/>
                </a:solidFill>
              </a:rPr>
              <a:t>Open problem: Is PSPACE upper bound tight?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Expressiveness</a:t>
            </a:r>
          </a:p>
        </p:txBody>
      </p:sp>
      <p:sp>
        <p:nvSpPr>
          <p:cNvPr id="57346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</a:rPr>
              <a:t>Thm: A string transduction is definable by an SST iff it is regular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	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1. SST definable transduction is MSO definable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2. MSO definable transduction can be captured by a two-way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        transducer (Engelfriet/Hoogeboom 2001)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3. SST can simulate a two-way transducer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</a:rPr>
              <a:t>Evidence of robustness of class of regular transductions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</a:rPr>
              <a:t>Closure properties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	1. Sequential composition: f</a:t>
            </a:r>
            <a:r>
              <a:rPr lang="en-US" sz="2200" baseline="-25000">
                <a:solidFill>
                  <a:srgbClr val="006600"/>
                </a:solidFill>
              </a:rPr>
              <a:t>1</a:t>
            </a:r>
            <a:r>
              <a:rPr lang="en-US" sz="2200">
                <a:solidFill>
                  <a:srgbClr val="006600"/>
                </a:solidFill>
              </a:rPr>
              <a:t>(f</a:t>
            </a:r>
            <a:r>
              <a:rPr lang="en-US" sz="2200" baseline="-25000">
                <a:solidFill>
                  <a:srgbClr val="006600"/>
                </a:solidFill>
              </a:rPr>
              <a:t>2</a:t>
            </a:r>
            <a:r>
              <a:rPr lang="en-US" sz="2200">
                <a:solidFill>
                  <a:srgbClr val="006600"/>
                </a:solidFill>
              </a:rPr>
              <a:t>(w))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2. Regular conditional choice: if w in L then f</a:t>
            </a:r>
            <a:r>
              <a:rPr lang="en-US" sz="2200" baseline="-25000">
                <a:solidFill>
                  <a:srgbClr val="006600"/>
                </a:solidFill>
              </a:rPr>
              <a:t>1</a:t>
            </a:r>
            <a:r>
              <a:rPr lang="en-US" sz="2200">
                <a:solidFill>
                  <a:srgbClr val="006600"/>
                </a:solidFill>
              </a:rPr>
              <a:t>(w) else f</a:t>
            </a:r>
            <a:r>
              <a:rPr lang="en-US" sz="2200" baseline="-25000">
                <a:solidFill>
                  <a:srgbClr val="006600"/>
                </a:solidFill>
              </a:rPr>
              <a:t>2</a:t>
            </a:r>
            <a:r>
              <a:rPr lang="en-US" sz="2200">
                <a:solidFill>
                  <a:srgbClr val="006600"/>
                </a:solidFill>
              </a:rPr>
              <a:t>(w)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From Two-Way Transducers to SSTs</a:t>
            </a:r>
          </a:p>
        </p:txBody>
      </p:sp>
      <p:cxnSp>
        <p:nvCxnSpPr>
          <p:cNvPr id="59394" name="Straight Arrow Connector 9"/>
          <p:cNvCxnSpPr>
            <a:cxnSpLocks noChangeShapeType="1"/>
          </p:cNvCxnSpPr>
          <p:nvPr/>
        </p:nvCxnSpPr>
        <p:spPr bwMode="auto">
          <a:xfrm>
            <a:off x="2514600" y="18288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9395" name="Oval 22"/>
          <p:cNvSpPr>
            <a:spLocks noChangeArrowheads="1"/>
          </p:cNvSpPr>
          <p:nvPr/>
        </p:nvSpPr>
        <p:spPr bwMode="auto">
          <a:xfrm>
            <a:off x="2362200" y="16764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59396" name="Straight Arrow Connector 24"/>
          <p:cNvCxnSpPr>
            <a:cxnSpLocks noChangeShapeType="1"/>
          </p:cNvCxnSpPr>
          <p:nvPr/>
        </p:nvCxnSpPr>
        <p:spPr bwMode="auto">
          <a:xfrm>
            <a:off x="3124200" y="18288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9397" name="Oval 27"/>
          <p:cNvSpPr>
            <a:spLocks noChangeArrowheads="1"/>
          </p:cNvSpPr>
          <p:nvPr/>
        </p:nvSpPr>
        <p:spPr bwMode="auto">
          <a:xfrm>
            <a:off x="2971800" y="16764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59398" name="Straight Arrow Connector 28"/>
          <p:cNvCxnSpPr>
            <a:cxnSpLocks noChangeShapeType="1"/>
          </p:cNvCxnSpPr>
          <p:nvPr/>
        </p:nvCxnSpPr>
        <p:spPr bwMode="auto">
          <a:xfrm>
            <a:off x="3733800" y="18288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9399" name="Oval 29"/>
          <p:cNvSpPr>
            <a:spLocks noChangeArrowheads="1"/>
          </p:cNvSpPr>
          <p:nvPr/>
        </p:nvSpPr>
        <p:spPr bwMode="auto">
          <a:xfrm>
            <a:off x="3581400" y="16764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59400" name="Straight Arrow Connector 33"/>
          <p:cNvCxnSpPr>
            <a:cxnSpLocks noChangeShapeType="1"/>
          </p:cNvCxnSpPr>
          <p:nvPr/>
        </p:nvCxnSpPr>
        <p:spPr bwMode="auto">
          <a:xfrm>
            <a:off x="4343400" y="18288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9401" name="Oval 34"/>
          <p:cNvSpPr>
            <a:spLocks noChangeArrowheads="1"/>
          </p:cNvSpPr>
          <p:nvPr/>
        </p:nvSpPr>
        <p:spPr bwMode="auto">
          <a:xfrm>
            <a:off x="4191000" y="16764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59402" name="Straight Arrow Connector 35"/>
          <p:cNvCxnSpPr>
            <a:cxnSpLocks noChangeShapeType="1"/>
          </p:cNvCxnSpPr>
          <p:nvPr/>
        </p:nvCxnSpPr>
        <p:spPr bwMode="auto">
          <a:xfrm>
            <a:off x="4953000" y="18288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9403" name="Oval 36"/>
          <p:cNvSpPr>
            <a:spLocks noChangeArrowheads="1"/>
          </p:cNvSpPr>
          <p:nvPr/>
        </p:nvSpPr>
        <p:spPr bwMode="auto">
          <a:xfrm>
            <a:off x="4800600" y="16764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59404" name="Straight Arrow Connector 37"/>
          <p:cNvCxnSpPr>
            <a:cxnSpLocks noChangeShapeType="1"/>
          </p:cNvCxnSpPr>
          <p:nvPr/>
        </p:nvCxnSpPr>
        <p:spPr bwMode="auto">
          <a:xfrm>
            <a:off x="5562600" y="18288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9405" name="Oval 38"/>
          <p:cNvSpPr>
            <a:spLocks noChangeArrowheads="1"/>
          </p:cNvSpPr>
          <p:nvPr/>
        </p:nvSpPr>
        <p:spPr bwMode="auto">
          <a:xfrm>
            <a:off x="5410200" y="16764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59406" name="Straight Arrow Connector 39"/>
          <p:cNvCxnSpPr>
            <a:cxnSpLocks noChangeShapeType="1"/>
          </p:cNvCxnSpPr>
          <p:nvPr/>
        </p:nvCxnSpPr>
        <p:spPr bwMode="auto">
          <a:xfrm rot="5400000">
            <a:off x="3733801" y="2057400"/>
            <a:ext cx="1524000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9407" name="Oval 40"/>
          <p:cNvSpPr>
            <a:spLocks noChangeArrowheads="1"/>
          </p:cNvSpPr>
          <p:nvPr/>
        </p:nvSpPr>
        <p:spPr bwMode="auto">
          <a:xfrm>
            <a:off x="6019800" y="16764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495800" y="2057400"/>
            <a:ext cx="344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q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04800" y="35052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Two-way transducer A visits each position multiple times</a:t>
            </a:r>
            <a:endParaRPr lang="en-US" sz="2200" baseline="-250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What information should SST S store after reading a prefix?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AutoNum type="arabicPeriod"/>
            </a:pPr>
            <a:endParaRPr lang="en-US" sz="2200">
              <a:solidFill>
                <a:srgbClr val="006600"/>
              </a:solidFill>
            </a:endParaRPr>
          </a:p>
        </p:txBody>
      </p:sp>
      <p:sp>
        <p:nvSpPr>
          <p:cNvPr id="64" name="Curved Up Arrow 63"/>
          <p:cNvSpPr>
            <a:spLocks noChangeArrowheads="1"/>
          </p:cNvSpPr>
          <p:nvPr/>
        </p:nvSpPr>
        <p:spPr bwMode="auto">
          <a:xfrm rot="-5400000" flipH="1" flipV="1">
            <a:off x="3467100" y="1866900"/>
            <a:ext cx="533400" cy="137160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tx1"/>
          </a:solidFill>
          <a:ln w="9525" algn="ctr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495800" y="2590800"/>
            <a:ext cx="7270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f(q)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590800" y="2286000"/>
            <a:ext cx="4730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 err="1">
                <a:latin typeface="+mj-lt"/>
              </a:rPr>
              <a:t>x</a:t>
            </a:r>
            <a:r>
              <a:rPr lang="en-US" sz="2400" baseline="-25000" dirty="0" err="1">
                <a:latin typeface="+mj-lt"/>
              </a:rPr>
              <a:t>q</a:t>
            </a:r>
            <a:endParaRPr lang="en-US" sz="2400" baseline="-25000" dirty="0">
              <a:latin typeface="+mj-lt"/>
            </a:endParaRPr>
          </a:p>
        </p:txBody>
      </p:sp>
      <p:sp>
        <p:nvSpPr>
          <p:cNvPr id="69" name="Rectangle 3"/>
          <p:cNvSpPr>
            <a:spLocks noChangeArrowheads="1"/>
          </p:cNvSpPr>
          <p:nvPr/>
        </p:nvSpPr>
        <p:spPr bwMode="auto">
          <a:xfrm>
            <a:off x="228600" y="48006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For each state q of A, S maintains summary of computation of A started in state q moving left till return to same position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0066"/>
                </a:solidFill>
              </a:rPr>
              <a:t>          1. The state f(q) upon return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0066"/>
                </a:solidFill>
              </a:rPr>
              <a:t>          2. Variable x</a:t>
            </a:r>
            <a:r>
              <a:rPr lang="en-US" sz="2200" baseline="-25000">
                <a:solidFill>
                  <a:srgbClr val="000066"/>
                </a:solidFill>
              </a:rPr>
              <a:t>q</a:t>
            </a:r>
            <a:r>
              <a:rPr lang="en-US" sz="2200">
                <a:solidFill>
                  <a:srgbClr val="000066"/>
                </a:solidFill>
              </a:rPr>
              <a:t> storing output emitted during this run</a:t>
            </a: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AutoNum type="arabicPeriod"/>
            </a:pPr>
            <a:endParaRPr lang="en-US" sz="220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4" grpId="0" animBg="1"/>
      <p:bldP spid="65" grpId="0"/>
      <p:bldP spid="67" grpId="0"/>
      <p:bldP spid="6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Challenge for Consistent Update</a:t>
            </a:r>
          </a:p>
        </p:txBody>
      </p:sp>
      <p:cxnSp>
        <p:nvCxnSpPr>
          <p:cNvPr id="61442" name="Straight Arrow Connector 33"/>
          <p:cNvCxnSpPr>
            <a:cxnSpLocks noChangeShapeType="1"/>
          </p:cNvCxnSpPr>
          <p:nvPr/>
        </p:nvCxnSpPr>
        <p:spPr bwMode="auto">
          <a:xfrm>
            <a:off x="3352800" y="1524000"/>
            <a:ext cx="990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1443" name="Straight Arrow Connector 35"/>
          <p:cNvCxnSpPr>
            <a:cxnSpLocks noChangeShapeType="1"/>
          </p:cNvCxnSpPr>
          <p:nvPr/>
        </p:nvCxnSpPr>
        <p:spPr bwMode="auto">
          <a:xfrm>
            <a:off x="4495800" y="1524000"/>
            <a:ext cx="762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1444" name="Oval 36"/>
          <p:cNvSpPr>
            <a:spLocks noChangeArrowheads="1"/>
          </p:cNvSpPr>
          <p:nvPr/>
        </p:nvSpPr>
        <p:spPr bwMode="auto">
          <a:xfrm>
            <a:off x="4343400" y="13716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733800" y="1752600"/>
            <a:ext cx="344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q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04800" y="3124200"/>
            <a:ext cx="8839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Map f: Q -&gt; Q and variables x</a:t>
            </a:r>
            <a:r>
              <a:rPr lang="en-US" sz="2200" baseline="-25000">
                <a:solidFill>
                  <a:srgbClr val="006600"/>
                </a:solidFill>
              </a:rPr>
              <a:t>q </a:t>
            </a:r>
            <a:r>
              <a:rPr lang="en-US" sz="2200">
                <a:solidFill>
                  <a:srgbClr val="006600"/>
                </a:solidFill>
              </a:rPr>
              <a:t>need to be consistently updated at each step</a:t>
            </a:r>
            <a:r>
              <a:rPr lang="en-US" sz="2200" baseline="-250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6600"/>
                </a:solidFill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If transducer A moving left in state u on symbol a transitions to q, then updated f(u) and x</a:t>
            </a:r>
            <a:r>
              <a:rPr lang="en-US" sz="2200" baseline="-25000">
                <a:solidFill>
                  <a:srgbClr val="006600"/>
                </a:solidFill>
              </a:rPr>
              <a:t>u</a:t>
            </a:r>
            <a:r>
              <a:rPr lang="en-US" sz="2200">
                <a:solidFill>
                  <a:srgbClr val="006600"/>
                </a:solidFill>
              </a:rPr>
              <a:t> depend on current f(q) and x</a:t>
            </a:r>
            <a:r>
              <a:rPr lang="en-US" sz="2200" baseline="-25000">
                <a:solidFill>
                  <a:srgbClr val="006600"/>
                </a:solidFill>
              </a:rPr>
              <a:t>q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Problem: Two distinct states u and v may map to q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Then x</a:t>
            </a:r>
            <a:r>
              <a:rPr lang="en-US" sz="2200" baseline="-25000">
                <a:solidFill>
                  <a:srgbClr val="006600"/>
                </a:solidFill>
              </a:rPr>
              <a:t>u</a:t>
            </a:r>
            <a:r>
              <a:rPr lang="en-US" sz="2200">
                <a:solidFill>
                  <a:srgbClr val="006600"/>
                </a:solidFill>
              </a:rPr>
              <a:t> and x</a:t>
            </a:r>
            <a:r>
              <a:rPr lang="en-US" sz="2200" baseline="-25000">
                <a:solidFill>
                  <a:srgbClr val="006600"/>
                </a:solidFill>
              </a:rPr>
              <a:t>v</a:t>
            </a:r>
            <a:r>
              <a:rPr lang="en-US" sz="2200">
                <a:solidFill>
                  <a:srgbClr val="006600"/>
                </a:solidFill>
              </a:rPr>
              <a:t> use x</a:t>
            </a:r>
            <a:r>
              <a:rPr lang="en-US" sz="2200" baseline="-25000">
                <a:solidFill>
                  <a:srgbClr val="006600"/>
                </a:solidFill>
              </a:rPr>
              <a:t>q</a:t>
            </a:r>
            <a:r>
              <a:rPr lang="en-US" sz="2200">
                <a:solidFill>
                  <a:srgbClr val="006600"/>
                </a:solidFill>
              </a:rPr>
              <a:t>, but assignments must be copyless !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Solution requires careful analysis of sharing (required value of each x</a:t>
            </a:r>
            <a:r>
              <a:rPr lang="en-US" sz="2200" baseline="-25000">
                <a:solidFill>
                  <a:srgbClr val="006600"/>
                </a:solidFill>
              </a:rPr>
              <a:t>q</a:t>
            </a:r>
            <a:r>
              <a:rPr lang="en-US" sz="2200">
                <a:solidFill>
                  <a:srgbClr val="006600"/>
                </a:solidFill>
              </a:rPr>
              <a:t> maintained as a concatenation of multiple chunks)</a:t>
            </a:r>
          </a:p>
          <a:p>
            <a:pPr marL="342900" indent="-342900" eaLnBrk="0" hangingPunct="0">
              <a:spcBef>
                <a:spcPct val="20000"/>
              </a:spcBef>
              <a:buFontTx/>
              <a:buAutoNum type="arabicPeriod"/>
            </a:pPr>
            <a:endParaRPr lang="en-US" sz="2200">
              <a:solidFill>
                <a:srgbClr val="006600"/>
              </a:solidFill>
            </a:endParaRPr>
          </a:p>
        </p:txBody>
      </p:sp>
      <p:sp>
        <p:nvSpPr>
          <p:cNvPr id="61447" name="Curved Up Arrow 63"/>
          <p:cNvSpPr>
            <a:spLocks noChangeArrowheads="1"/>
          </p:cNvSpPr>
          <p:nvPr/>
        </p:nvSpPr>
        <p:spPr bwMode="auto">
          <a:xfrm rot="-5400000" flipH="1" flipV="1">
            <a:off x="2705100" y="1562100"/>
            <a:ext cx="533400" cy="137160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tx1"/>
          </a:solidFill>
          <a:ln w="9525" algn="ctr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3657600" y="2286000"/>
            <a:ext cx="7270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f(q)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828800" y="1981200"/>
            <a:ext cx="4730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 err="1">
                <a:latin typeface="+mj-lt"/>
              </a:rPr>
              <a:t>x</a:t>
            </a:r>
            <a:r>
              <a:rPr lang="en-US" sz="2400" baseline="-25000" dirty="0" err="1">
                <a:latin typeface="+mj-lt"/>
              </a:rPr>
              <a:t>q</a:t>
            </a:r>
            <a:endParaRPr lang="en-US" sz="2400" baseline="-25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1000" y="990600"/>
            <a:ext cx="381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00600" y="1828800"/>
            <a:ext cx="344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24400" y="2286000"/>
            <a:ext cx="7270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f(u)</a:t>
            </a:r>
          </a:p>
        </p:txBody>
      </p:sp>
      <p:cxnSp>
        <p:nvCxnSpPr>
          <p:cNvPr id="61453" name="Straight Arrow Connector 32"/>
          <p:cNvCxnSpPr>
            <a:cxnSpLocks noChangeShapeType="1"/>
          </p:cNvCxnSpPr>
          <p:nvPr/>
        </p:nvCxnSpPr>
        <p:spPr bwMode="auto">
          <a:xfrm>
            <a:off x="4191000" y="2057400"/>
            <a:ext cx="5334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61454" name="Straight Arrow Connector 42"/>
          <p:cNvCxnSpPr>
            <a:cxnSpLocks noChangeShapeType="1"/>
            <a:endCxn id="32" idx="1"/>
          </p:cNvCxnSpPr>
          <p:nvPr/>
        </p:nvCxnSpPr>
        <p:spPr bwMode="auto">
          <a:xfrm>
            <a:off x="4343400" y="2514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Heap-manipulating Programs</a:t>
            </a:r>
          </a:p>
        </p:txBody>
      </p:sp>
      <p:sp>
        <p:nvSpPr>
          <p:cNvPr id="63490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Sequential program +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Heap of cells containing data and next pointers +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Boolean variables +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Pointer variables that reference heap cells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Program operations can add cells, change next pointers, and traverse the heap by following next pointers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</a:rPr>
              <a:t>How to restrict operations to capture exactly regular transductions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	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10000" y="4648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63492" name="Straight Connector 4"/>
          <p:cNvCxnSpPr>
            <a:cxnSpLocks noChangeShapeType="1"/>
          </p:cNvCxnSpPr>
          <p:nvPr/>
        </p:nvCxnSpPr>
        <p:spPr bwMode="auto">
          <a:xfrm rot="16200000" flipH="1">
            <a:off x="3924301" y="4799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3493" name="Straight Arrow Connector 5"/>
          <p:cNvCxnSpPr>
            <a:cxnSpLocks noChangeShapeType="1"/>
          </p:cNvCxnSpPr>
          <p:nvPr/>
        </p:nvCxnSpPr>
        <p:spPr bwMode="auto">
          <a:xfrm>
            <a:off x="4343400" y="4800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4724400" y="4648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63495" name="Straight Connector 7"/>
          <p:cNvCxnSpPr>
            <a:cxnSpLocks noChangeShapeType="1"/>
          </p:cNvCxnSpPr>
          <p:nvPr/>
        </p:nvCxnSpPr>
        <p:spPr bwMode="auto">
          <a:xfrm rot="16200000" flipH="1">
            <a:off x="4838701" y="4799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3496" name="Straight Arrow Connector 8"/>
          <p:cNvCxnSpPr>
            <a:cxnSpLocks noChangeShapeType="1"/>
          </p:cNvCxnSpPr>
          <p:nvPr/>
        </p:nvCxnSpPr>
        <p:spPr bwMode="auto">
          <a:xfrm>
            <a:off x="5257800" y="4800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5638800" y="4648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63498" name="Straight Connector 10"/>
          <p:cNvCxnSpPr>
            <a:cxnSpLocks noChangeShapeType="1"/>
          </p:cNvCxnSpPr>
          <p:nvPr/>
        </p:nvCxnSpPr>
        <p:spPr bwMode="auto">
          <a:xfrm rot="16200000" flipH="1">
            <a:off x="5753101" y="4799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3499" name="Straight Arrow Connector 11"/>
          <p:cNvCxnSpPr>
            <a:cxnSpLocks noChangeShapeType="1"/>
          </p:cNvCxnSpPr>
          <p:nvPr/>
        </p:nvCxnSpPr>
        <p:spPr bwMode="auto">
          <a:xfrm>
            <a:off x="6172200" y="4800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6553200" y="4648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63501" name="Straight Connector 13"/>
          <p:cNvCxnSpPr>
            <a:cxnSpLocks noChangeShapeType="1"/>
          </p:cNvCxnSpPr>
          <p:nvPr/>
        </p:nvCxnSpPr>
        <p:spPr bwMode="auto">
          <a:xfrm rot="16200000" flipH="1">
            <a:off x="6667501" y="4799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3502" name="Straight Arrow Connector 14"/>
          <p:cNvCxnSpPr>
            <a:cxnSpLocks noChangeShapeType="1"/>
          </p:cNvCxnSpPr>
          <p:nvPr/>
        </p:nvCxnSpPr>
        <p:spPr bwMode="auto">
          <a:xfrm>
            <a:off x="7086600" y="4800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7467600" y="4648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63504" name="Straight Connector 16"/>
          <p:cNvCxnSpPr>
            <a:cxnSpLocks noChangeShapeType="1"/>
          </p:cNvCxnSpPr>
          <p:nvPr/>
        </p:nvCxnSpPr>
        <p:spPr bwMode="auto">
          <a:xfrm rot="16200000" flipH="1">
            <a:off x="7581901" y="4799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3505" name="TextBox 17"/>
          <p:cNvSpPr txBox="1">
            <a:spLocks noChangeArrowheads="1"/>
          </p:cNvSpPr>
          <p:nvPr/>
        </p:nvSpPr>
        <p:spPr bwMode="auto">
          <a:xfrm>
            <a:off x="3733800" y="3962400"/>
            <a:ext cx="698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/>
              <a:t>head</a:t>
            </a:r>
          </a:p>
        </p:txBody>
      </p:sp>
      <p:cxnSp>
        <p:nvCxnSpPr>
          <p:cNvPr id="19" name="Straight Arrow Connector 18"/>
          <p:cNvCxnSpPr>
            <a:stCxn id="63505" idx="2"/>
          </p:cNvCxnSpPr>
          <p:nvPr/>
        </p:nvCxnSpPr>
        <p:spPr bwMode="auto">
          <a:xfrm rot="5400000">
            <a:off x="3921919" y="4487069"/>
            <a:ext cx="315912" cy="635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507" name="TextBox 19"/>
          <p:cNvSpPr txBox="1">
            <a:spLocks noChangeArrowheads="1"/>
          </p:cNvSpPr>
          <p:nvPr/>
        </p:nvSpPr>
        <p:spPr bwMode="auto">
          <a:xfrm>
            <a:off x="4800600" y="3962400"/>
            <a:ext cx="657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/>
              <a:t>prev</a:t>
            </a:r>
          </a:p>
        </p:txBody>
      </p:sp>
      <p:sp>
        <p:nvSpPr>
          <p:cNvPr id="63508" name="TextBox 20"/>
          <p:cNvSpPr txBox="1">
            <a:spLocks noChangeArrowheads="1"/>
          </p:cNvSpPr>
          <p:nvPr/>
        </p:nvSpPr>
        <p:spPr bwMode="auto">
          <a:xfrm>
            <a:off x="4724400" y="4648200"/>
            <a:ext cx="30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3509" name="TextBox 21"/>
          <p:cNvSpPr txBox="1">
            <a:spLocks noChangeArrowheads="1"/>
          </p:cNvSpPr>
          <p:nvPr/>
        </p:nvSpPr>
        <p:spPr bwMode="auto">
          <a:xfrm>
            <a:off x="5638800" y="4648200"/>
            <a:ext cx="30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3510" name="TextBox 22"/>
          <p:cNvSpPr txBox="1">
            <a:spLocks noChangeArrowheads="1"/>
          </p:cNvSpPr>
          <p:nvPr/>
        </p:nvSpPr>
        <p:spPr bwMode="auto">
          <a:xfrm>
            <a:off x="6553200" y="4648200"/>
            <a:ext cx="30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3511" name="TextBox 23"/>
          <p:cNvSpPr txBox="1">
            <a:spLocks noChangeArrowheads="1"/>
          </p:cNvSpPr>
          <p:nvPr/>
        </p:nvSpPr>
        <p:spPr bwMode="auto">
          <a:xfrm>
            <a:off x="7467600" y="4648200"/>
            <a:ext cx="30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rot="5400000">
            <a:off x="4873625" y="4498975"/>
            <a:ext cx="317500" cy="635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513" name="TextBox 25"/>
          <p:cNvSpPr txBox="1">
            <a:spLocks noChangeArrowheads="1"/>
          </p:cNvSpPr>
          <p:nvPr/>
        </p:nvSpPr>
        <p:spPr bwMode="auto">
          <a:xfrm>
            <a:off x="5715000" y="3962400"/>
            <a:ext cx="644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/>
              <a:t>curr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rot="5400000">
            <a:off x="5788025" y="4498975"/>
            <a:ext cx="317500" cy="635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515" name="Rectangle 27"/>
          <p:cNvSpPr>
            <a:spLocks noChangeArrowheads="1"/>
          </p:cNvSpPr>
          <p:nvPr/>
        </p:nvSpPr>
        <p:spPr bwMode="auto">
          <a:xfrm>
            <a:off x="5105400" y="5410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63516" name="Straight Connector 28"/>
          <p:cNvCxnSpPr>
            <a:cxnSpLocks noChangeShapeType="1"/>
          </p:cNvCxnSpPr>
          <p:nvPr/>
        </p:nvCxnSpPr>
        <p:spPr bwMode="auto">
          <a:xfrm rot="16200000" flipH="1">
            <a:off x="5219701" y="5561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3517" name="Straight Arrow Connector 29"/>
          <p:cNvCxnSpPr>
            <a:cxnSpLocks noChangeShapeType="1"/>
            <a:endCxn id="63497" idx="2"/>
          </p:cNvCxnSpPr>
          <p:nvPr/>
        </p:nvCxnSpPr>
        <p:spPr bwMode="auto">
          <a:xfrm rot="5400000" flipH="1" flipV="1">
            <a:off x="5467350" y="5124450"/>
            <a:ext cx="609600" cy="2667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3518" name="TextBox 30"/>
          <p:cNvSpPr txBox="1">
            <a:spLocks noChangeArrowheads="1"/>
          </p:cNvSpPr>
          <p:nvPr/>
        </p:nvSpPr>
        <p:spPr bwMode="auto">
          <a:xfrm>
            <a:off x="5105400" y="5410200"/>
            <a:ext cx="30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3519" name="TextBox 36"/>
          <p:cNvSpPr txBox="1">
            <a:spLocks noChangeArrowheads="1"/>
          </p:cNvSpPr>
          <p:nvPr/>
        </p:nvSpPr>
        <p:spPr bwMode="auto">
          <a:xfrm>
            <a:off x="4038600" y="5410200"/>
            <a:ext cx="590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/>
              <a:t>new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4648200" y="5562600"/>
            <a:ext cx="450850" cy="1588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Representing Heaps in SST</a:t>
            </a:r>
          </a:p>
        </p:txBody>
      </p:sp>
      <p:grpSp>
        <p:nvGrpSpPr>
          <p:cNvPr id="65538" name="Group 54"/>
          <p:cNvGrpSpPr>
            <a:grpSpLocks/>
          </p:cNvGrpSpPr>
          <p:nvPr/>
        </p:nvGrpSpPr>
        <p:grpSpPr bwMode="auto">
          <a:xfrm>
            <a:off x="1676400" y="1066800"/>
            <a:ext cx="5943600" cy="2976563"/>
            <a:chOff x="1676400" y="1143000"/>
            <a:chExt cx="5943600" cy="2976265"/>
          </a:xfrm>
        </p:grpSpPr>
        <p:sp>
          <p:nvSpPr>
            <p:cNvPr id="65548" name="Oval 11"/>
            <p:cNvSpPr>
              <a:spLocks noChangeArrowheads="1"/>
            </p:cNvSpPr>
            <p:nvPr/>
          </p:nvSpPr>
          <p:spPr bwMode="auto">
            <a:xfrm>
              <a:off x="2286000" y="16764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49" name="Straight Arrow Connector 8"/>
            <p:cNvCxnSpPr>
              <a:cxnSpLocks noChangeShapeType="1"/>
            </p:cNvCxnSpPr>
            <p:nvPr/>
          </p:nvCxnSpPr>
          <p:spPr bwMode="auto">
            <a:xfrm>
              <a:off x="2438400" y="18288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65550" name="Straight Arrow Connector 9"/>
            <p:cNvCxnSpPr>
              <a:cxnSpLocks noChangeShapeType="1"/>
            </p:cNvCxnSpPr>
            <p:nvPr/>
          </p:nvCxnSpPr>
          <p:spPr bwMode="auto">
            <a:xfrm>
              <a:off x="39624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51" name="TextBox 12"/>
            <p:cNvSpPr txBox="1">
              <a:spLocks noChangeArrowheads="1"/>
            </p:cNvSpPr>
            <p:nvPr/>
          </p:nvSpPr>
          <p:spPr bwMode="auto">
            <a:xfrm>
              <a:off x="1676400" y="1143000"/>
              <a:ext cx="36580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/>
                <a:t>x</a:t>
              </a:r>
              <a:endParaRPr lang="en-US" sz="2400">
                <a:latin typeface="Symbol" pitchFamily="18" charset="2"/>
              </a:endParaRPr>
            </a:p>
          </p:txBody>
        </p:sp>
        <p:sp>
          <p:nvSpPr>
            <p:cNvPr id="65552" name="Oval 14"/>
            <p:cNvSpPr>
              <a:spLocks noChangeArrowheads="1"/>
            </p:cNvSpPr>
            <p:nvPr/>
          </p:nvSpPr>
          <p:spPr bwMode="auto">
            <a:xfrm>
              <a:off x="2667000" y="1905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53" name="Straight Arrow Connector 16"/>
            <p:cNvCxnSpPr>
              <a:cxnSpLocks noChangeShapeType="1"/>
            </p:cNvCxnSpPr>
            <p:nvPr/>
          </p:nvCxnSpPr>
          <p:spPr bwMode="auto">
            <a:xfrm>
              <a:off x="2057400" y="16002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65554" name="Straight Arrow Connector 17"/>
            <p:cNvCxnSpPr>
              <a:cxnSpLocks noChangeShapeType="1"/>
            </p:cNvCxnSpPr>
            <p:nvPr/>
          </p:nvCxnSpPr>
          <p:spPr bwMode="auto">
            <a:xfrm>
              <a:off x="2819400" y="20574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55" name="Oval 18"/>
            <p:cNvSpPr>
              <a:spLocks noChangeArrowheads="1"/>
            </p:cNvSpPr>
            <p:nvPr/>
          </p:nvSpPr>
          <p:spPr bwMode="auto">
            <a:xfrm>
              <a:off x="3048000" y="21336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56" name="Straight Arrow Connector 19"/>
            <p:cNvCxnSpPr>
              <a:cxnSpLocks noChangeShapeType="1"/>
            </p:cNvCxnSpPr>
            <p:nvPr/>
          </p:nvCxnSpPr>
          <p:spPr bwMode="auto">
            <a:xfrm>
              <a:off x="3200400" y="23622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57" name="Oval 20"/>
            <p:cNvSpPr>
              <a:spLocks noChangeArrowheads="1"/>
            </p:cNvSpPr>
            <p:nvPr/>
          </p:nvSpPr>
          <p:spPr bwMode="auto">
            <a:xfrm>
              <a:off x="3429000" y="24384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58" name="Straight Arrow Connector 21"/>
            <p:cNvCxnSpPr>
              <a:cxnSpLocks noChangeShapeType="1"/>
            </p:cNvCxnSpPr>
            <p:nvPr/>
          </p:nvCxnSpPr>
          <p:spPr bwMode="auto">
            <a:xfrm>
              <a:off x="3581400" y="25908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59" name="Oval 22"/>
            <p:cNvSpPr>
              <a:spLocks noChangeArrowheads="1"/>
            </p:cNvSpPr>
            <p:nvPr/>
          </p:nvSpPr>
          <p:spPr bwMode="auto">
            <a:xfrm>
              <a:off x="38100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60" name="Straight Arrow Connector 24"/>
            <p:cNvCxnSpPr>
              <a:cxnSpLocks noChangeShapeType="1"/>
            </p:cNvCxnSpPr>
            <p:nvPr/>
          </p:nvCxnSpPr>
          <p:spPr bwMode="auto">
            <a:xfrm>
              <a:off x="45720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61" name="Oval 27"/>
            <p:cNvSpPr>
              <a:spLocks noChangeArrowheads="1"/>
            </p:cNvSpPr>
            <p:nvPr/>
          </p:nvSpPr>
          <p:spPr bwMode="auto">
            <a:xfrm>
              <a:off x="44196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62" name="Straight Arrow Connector 28"/>
            <p:cNvCxnSpPr>
              <a:cxnSpLocks noChangeShapeType="1"/>
            </p:cNvCxnSpPr>
            <p:nvPr/>
          </p:nvCxnSpPr>
          <p:spPr bwMode="auto">
            <a:xfrm>
              <a:off x="51816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63" name="Oval 29"/>
            <p:cNvSpPr>
              <a:spLocks noChangeArrowheads="1"/>
            </p:cNvSpPr>
            <p:nvPr/>
          </p:nvSpPr>
          <p:spPr bwMode="auto">
            <a:xfrm>
              <a:off x="50292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64" name="Straight Arrow Connector 33"/>
            <p:cNvCxnSpPr>
              <a:cxnSpLocks noChangeShapeType="1"/>
            </p:cNvCxnSpPr>
            <p:nvPr/>
          </p:nvCxnSpPr>
          <p:spPr bwMode="auto">
            <a:xfrm>
              <a:off x="57912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65" name="Oval 34"/>
            <p:cNvSpPr>
              <a:spLocks noChangeArrowheads="1"/>
            </p:cNvSpPr>
            <p:nvPr/>
          </p:nvSpPr>
          <p:spPr bwMode="auto">
            <a:xfrm>
              <a:off x="56388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66" name="Straight Arrow Connector 35"/>
            <p:cNvCxnSpPr>
              <a:cxnSpLocks noChangeShapeType="1"/>
            </p:cNvCxnSpPr>
            <p:nvPr/>
          </p:nvCxnSpPr>
          <p:spPr bwMode="auto">
            <a:xfrm>
              <a:off x="64008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67" name="Oval 36"/>
            <p:cNvSpPr>
              <a:spLocks noChangeArrowheads="1"/>
            </p:cNvSpPr>
            <p:nvPr/>
          </p:nvSpPr>
          <p:spPr bwMode="auto">
            <a:xfrm>
              <a:off x="62484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68" name="Straight Arrow Connector 37"/>
            <p:cNvCxnSpPr>
              <a:cxnSpLocks noChangeShapeType="1"/>
            </p:cNvCxnSpPr>
            <p:nvPr/>
          </p:nvCxnSpPr>
          <p:spPr bwMode="auto">
            <a:xfrm>
              <a:off x="70104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69" name="Oval 38"/>
            <p:cNvSpPr>
              <a:spLocks noChangeArrowheads="1"/>
            </p:cNvSpPr>
            <p:nvPr/>
          </p:nvSpPr>
          <p:spPr bwMode="auto">
            <a:xfrm>
              <a:off x="68580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70" name="Straight Arrow Connector 39"/>
            <p:cNvCxnSpPr>
              <a:cxnSpLocks noChangeShapeType="1"/>
            </p:cNvCxnSpPr>
            <p:nvPr/>
          </p:nvCxnSpPr>
          <p:spPr bwMode="auto">
            <a:xfrm rot="5400000">
              <a:off x="6134894" y="2475706"/>
              <a:ext cx="3810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71" name="Oval 40"/>
            <p:cNvSpPr>
              <a:spLocks noChangeArrowheads="1"/>
            </p:cNvSpPr>
            <p:nvPr/>
          </p:nvSpPr>
          <p:spPr bwMode="auto">
            <a:xfrm>
              <a:off x="74676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72" name="Straight Arrow Connector 43"/>
            <p:cNvCxnSpPr>
              <a:cxnSpLocks noChangeShapeType="1"/>
            </p:cNvCxnSpPr>
            <p:nvPr/>
          </p:nvCxnSpPr>
          <p:spPr bwMode="auto">
            <a:xfrm flipV="1">
              <a:off x="2438400" y="35814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73" name="Oval 44"/>
            <p:cNvSpPr>
              <a:spLocks noChangeArrowheads="1"/>
            </p:cNvSpPr>
            <p:nvPr/>
          </p:nvSpPr>
          <p:spPr bwMode="auto">
            <a:xfrm flipV="1">
              <a:off x="2667000" y="3462478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74" name="Straight Arrow Connector 45"/>
            <p:cNvCxnSpPr>
              <a:cxnSpLocks noChangeShapeType="1"/>
            </p:cNvCxnSpPr>
            <p:nvPr/>
          </p:nvCxnSpPr>
          <p:spPr bwMode="auto">
            <a:xfrm flipV="1">
              <a:off x="2819400" y="33528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75" name="Oval 46"/>
            <p:cNvSpPr>
              <a:spLocks noChangeArrowheads="1"/>
            </p:cNvSpPr>
            <p:nvPr/>
          </p:nvSpPr>
          <p:spPr bwMode="auto">
            <a:xfrm flipV="1">
              <a:off x="3048000" y="3233878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76" name="Straight Arrow Connector 47"/>
            <p:cNvCxnSpPr>
              <a:cxnSpLocks noChangeShapeType="1"/>
            </p:cNvCxnSpPr>
            <p:nvPr/>
          </p:nvCxnSpPr>
          <p:spPr bwMode="auto">
            <a:xfrm flipV="1">
              <a:off x="3200400" y="30480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5577" name="Oval 48"/>
            <p:cNvSpPr>
              <a:spLocks noChangeArrowheads="1"/>
            </p:cNvSpPr>
            <p:nvPr/>
          </p:nvSpPr>
          <p:spPr bwMode="auto">
            <a:xfrm flipV="1">
              <a:off x="3429000" y="2929078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5578" name="Straight Arrow Connector 49"/>
            <p:cNvCxnSpPr>
              <a:cxnSpLocks noChangeShapeType="1"/>
            </p:cNvCxnSpPr>
            <p:nvPr/>
          </p:nvCxnSpPr>
          <p:spPr bwMode="auto">
            <a:xfrm flipV="1">
              <a:off x="3581400" y="28194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53" name="TextBox 52"/>
            <p:cNvSpPr txBox="1"/>
            <p:nvPr/>
          </p:nvSpPr>
          <p:spPr>
            <a:xfrm>
              <a:off x="2057400" y="3657348"/>
              <a:ext cx="344488" cy="46191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dirty="0">
                  <a:latin typeface="+mj-lt"/>
                </a:rPr>
                <a:t>y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172200" y="1752539"/>
              <a:ext cx="349250" cy="46191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dirty="0">
                  <a:latin typeface="+mj-lt"/>
                </a:rPr>
                <a:t>z</a:t>
              </a:r>
            </a:p>
          </p:txBody>
        </p:sp>
      </p:grp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914400" y="4648200"/>
            <a:ext cx="731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Shape (encoded in state of SST):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    x :  u</a:t>
            </a:r>
            <a:r>
              <a:rPr lang="en-US" sz="2200" baseline="-25000">
                <a:solidFill>
                  <a:srgbClr val="006600"/>
                </a:solidFill>
              </a:rPr>
              <a:t>1</a:t>
            </a:r>
            <a:r>
              <a:rPr lang="en-US" sz="2200">
                <a:solidFill>
                  <a:srgbClr val="006600"/>
                </a:solidFill>
              </a:rPr>
              <a:t> u</a:t>
            </a:r>
            <a:r>
              <a:rPr lang="en-US" sz="2200" baseline="-25000">
                <a:solidFill>
                  <a:srgbClr val="006600"/>
                </a:solidFill>
              </a:rPr>
              <a:t>2</a:t>
            </a:r>
            <a:r>
              <a:rPr lang="en-US" sz="2200">
                <a:solidFill>
                  <a:srgbClr val="006600"/>
                </a:solidFill>
              </a:rPr>
              <a:t> z ;  y :  u</a:t>
            </a:r>
            <a:r>
              <a:rPr lang="en-US" sz="2200" baseline="-25000">
                <a:solidFill>
                  <a:srgbClr val="006600"/>
                </a:solidFill>
              </a:rPr>
              <a:t>4</a:t>
            </a:r>
            <a:r>
              <a:rPr lang="en-US" sz="2200">
                <a:solidFill>
                  <a:srgbClr val="006600"/>
                </a:solidFill>
              </a:rPr>
              <a:t> u</a:t>
            </a:r>
            <a:r>
              <a:rPr lang="en-US" sz="2200" baseline="-25000">
                <a:solidFill>
                  <a:srgbClr val="006600"/>
                </a:solidFill>
              </a:rPr>
              <a:t>2</a:t>
            </a:r>
            <a:r>
              <a:rPr lang="en-US" sz="2200">
                <a:solidFill>
                  <a:srgbClr val="006600"/>
                </a:solidFill>
              </a:rPr>
              <a:t> z ;  z:  u</a:t>
            </a:r>
            <a:r>
              <a:rPr lang="en-US" sz="2200" baseline="-25000">
                <a:solidFill>
                  <a:srgbClr val="006600"/>
                </a:solidFill>
              </a:rPr>
              <a:t>3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String variables: u</a:t>
            </a:r>
            <a:r>
              <a:rPr lang="en-US" sz="2200" baseline="-25000">
                <a:solidFill>
                  <a:srgbClr val="006600"/>
                </a:solidFill>
              </a:rPr>
              <a:t>1</a:t>
            </a:r>
            <a:r>
              <a:rPr lang="en-US" sz="2200">
                <a:solidFill>
                  <a:srgbClr val="006600"/>
                </a:solidFill>
              </a:rPr>
              <a:t>, u</a:t>
            </a:r>
            <a:r>
              <a:rPr lang="en-US" sz="2200" baseline="-25000">
                <a:solidFill>
                  <a:srgbClr val="006600"/>
                </a:solidFill>
              </a:rPr>
              <a:t>2</a:t>
            </a:r>
            <a:r>
              <a:rPr lang="en-US" sz="2200">
                <a:solidFill>
                  <a:srgbClr val="006600"/>
                </a:solidFill>
              </a:rPr>
              <a:t>, u</a:t>
            </a:r>
            <a:r>
              <a:rPr lang="en-US" sz="2200" baseline="-25000">
                <a:solidFill>
                  <a:srgbClr val="006600"/>
                </a:solidFill>
              </a:rPr>
              <a:t>3</a:t>
            </a:r>
            <a:r>
              <a:rPr lang="en-US" sz="2200">
                <a:solidFill>
                  <a:srgbClr val="006600"/>
                </a:solidFill>
              </a:rPr>
              <a:t>, u</a:t>
            </a:r>
            <a:r>
              <a:rPr lang="en-US" sz="2200" baseline="-25000">
                <a:solidFill>
                  <a:srgbClr val="006600"/>
                </a:solidFill>
              </a:rPr>
              <a:t>4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Shape + values of string vars enough to encode heap</a:t>
            </a:r>
          </a:p>
        </p:txBody>
      </p:sp>
      <p:cxnSp>
        <p:nvCxnSpPr>
          <p:cNvPr id="59" name="Straight Arrow Connector 58"/>
          <p:cNvCxnSpPr>
            <a:cxnSpLocks noChangeShapeType="1"/>
          </p:cNvCxnSpPr>
          <p:nvPr/>
        </p:nvCxnSpPr>
        <p:spPr bwMode="auto">
          <a:xfrm>
            <a:off x="6858000" y="3048000"/>
            <a:ext cx="8382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1" name="TextBox 60"/>
          <p:cNvSpPr txBox="1"/>
          <p:nvPr/>
        </p:nvSpPr>
        <p:spPr>
          <a:xfrm>
            <a:off x="7086600" y="3124200"/>
            <a:ext cx="4699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3</a:t>
            </a:r>
          </a:p>
        </p:txBody>
      </p:sp>
      <p:cxnSp>
        <p:nvCxnSpPr>
          <p:cNvPr id="62" name="Straight Arrow Connector 61"/>
          <p:cNvCxnSpPr>
            <a:cxnSpLocks noChangeShapeType="1"/>
          </p:cNvCxnSpPr>
          <p:nvPr/>
        </p:nvCxnSpPr>
        <p:spPr bwMode="auto">
          <a:xfrm>
            <a:off x="3886200" y="2971800"/>
            <a:ext cx="21336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3" name="TextBox 62"/>
          <p:cNvSpPr txBox="1"/>
          <p:nvPr/>
        </p:nvSpPr>
        <p:spPr>
          <a:xfrm>
            <a:off x="4648200" y="3048000"/>
            <a:ext cx="4699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200400" y="1371600"/>
            <a:ext cx="4699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05200" y="3276600"/>
            <a:ext cx="4699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4</a:t>
            </a:r>
          </a:p>
        </p:txBody>
      </p:sp>
      <p:cxnSp>
        <p:nvCxnSpPr>
          <p:cNvPr id="68" name="Straight Arrow Connector 67"/>
          <p:cNvCxnSpPr>
            <a:cxnSpLocks noChangeShapeType="1"/>
          </p:cNvCxnSpPr>
          <p:nvPr/>
        </p:nvCxnSpPr>
        <p:spPr bwMode="auto">
          <a:xfrm>
            <a:off x="2819400" y="1676400"/>
            <a:ext cx="990600" cy="6096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70" name="Straight Arrow Connector 69"/>
          <p:cNvCxnSpPr>
            <a:cxnSpLocks noChangeShapeType="1"/>
          </p:cNvCxnSpPr>
          <p:nvPr/>
        </p:nvCxnSpPr>
        <p:spPr bwMode="auto">
          <a:xfrm flipV="1">
            <a:off x="3048000" y="3048000"/>
            <a:ext cx="762000" cy="5334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1" grpId="0"/>
      <p:bldP spid="63" grpId="0"/>
      <p:bldP spid="66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hlink"/>
                </a:solidFill>
              </a:rPr>
              <a:t>Recent Success Story: Software Model Checking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1143000"/>
            <a:ext cx="4495800" cy="266700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3300" smtClean="0">
              <a:solidFill>
                <a:srgbClr val="000066"/>
              </a:solidFill>
            </a:endParaRPr>
          </a:p>
          <a:p>
            <a:pPr>
              <a:spcBef>
                <a:spcPct val="35000"/>
              </a:spcBef>
              <a:buFont typeface="Wingdings" pitchFamily="2" charset="2"/>
              <a:buNone/>
            </a:pPr>
            <a:r>
              <a:rPr lang="en-US" sz="2100" smtClean="0">
                <a:solidFill>
                  <a:srgbClr val="000066"/>
                </a:solidFill>
              </a:rPr>
              <a:t>Microsoft success (SLAM, SDV)</a:t>
            </a:r>
          </a:p>
          <a:p>
            <a:pPr>
              <a:spcBef>
                <a:spcPct val="35000"/>
              </a:spcBef>
              <a:buFont typeface="Wingdings" pitchFamily="2" charset="2"/>
              <a:buNone/>
            </a:pPr>
            <a:r>
              <a:rPr lang="en-US" sz="2100" smtClean="0">
                <a:solidFill>
                  <a:srgbClr val="000066"/>
                </a:solidFill>
              </a:rPr>
              <a:t>	Theoretical advances + </a:t>
            </a:r>
          </a:p>
          <a:p>
            <a:pPr>
              <a:spcBef>
                <a:spcPct val="35000"/>
              </a:spcBef>
              <a:buFont typeface="Wingdings" pitchFamily="2" charset="2"/>
              <a:buNone/>
            </a:pPr>
            <a:r>
              <a:rPr lang="en-US" sz="2100" smtClean="0">
                <a:solidFill>
                  <a:srgbClr val="000066"/>
                </a:solidFill>
              </a:rPr>
              <a:t>	Tool engineering + </a:t>
            </a:r>
          </a:p>
          <a:p>
            <a:pPr>
              <a:spcBef>
                <a:spcPct val="35000"/>
              </a:spcBef>
              <a:buFont typeface="Wingdings" pitchFamily="2" charset="2"/>
              <a:buNone/>
            </a:pPr>
            <a:r>
              <a:rPr lang="en-US" sz="2100" smtClean="0">
                <a:solidFill>
                  <a:srgbClr val="000066"/>
                </a:solidFill>
              </a:rPr>
              <a:t>	Target choice (device drivers)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304800" y="1447800"/>
            <a:ext cx="4343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do{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KeAcquireSpinLock();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800" b="1">
                <a:solidFill>
                  <a:schemeClr val="tx1"/>
                </a:solidFill>
                <a:latin typeface="Courier New" pitchFamily="49" charset="0"/>
              </a:rPr>
              <a:t>nPacketsOld = nPackets; </a:t>
            </a:r>
            <a:endParaRPr lang="en-US" sz="1800" b="1">
              <a:solidFill>
                <a:schemeClr val="tx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 if(request){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	request = request-&gt;Next;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	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KeReleaseSpinLock();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sz="1800" b="1">
                <a:solidFill>
                  <a:schemeClr val="tx1"/>
                </a:solidFill>
                <a:latin typeface="Courier New" pitchFamily="49" charset="0"/>
              </a:rPr>
              <a:t>nPackets++;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}while(</a:t>
            </a:r>
            <a:r>
              <a:rPr lang="en-US" sz="1800" b="1">
                <a:solidFill>
                  <a:schemeClr val="tx1"/>
                </a:solidFill>
                <a:latin typeface="Courier New" pitchFamily="49" charset="0"/>
              </a:rPr>
              <a:t>nPackets!= nPacketsOld</a:t>
            </a: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);</a:t>
            </a:r>
            <a:endParaRPr lang="en-US" sz="1800" b="1">
              <a:solidFill>
                <a:srgbClr val="0000FF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KeReleaseSpinLock();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600" b="1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0" y="5105400"/>
            <a:ext cx="4343400" cy="1066800"/>
          </a:xfrm>
          <a:prstGeom prst="foldedCorner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chemeClr val="tx1"/>
                </a:solidFill>
                <a:latin typeface="Arial" charset="0"/>
              </a:rPr>
              <a:t>Do lock operations, acquire and</a:t>
            </a:r>
          </a:p>
          <a:p>
            <a:r>
              <a:rPr lang="en-US" sz="1800" b="1">
                <a:solidFill>
                  <a:schemeClr val="tx1"/>
                </a:solidFill>
                <a:latin typeface="Arial" charset="0"/>
              </a:rPr>
              <a:t>release  strictly alternate on every</a:t>
            </a:r>
          </a:p>
          <a:p>
            <a:r>
              <a:rPr lang="en-US" sz="1800" b="1">
                <a:solidFill>
                  <a:schemeClr val="tx1"/>
                </a:solidFill>
                <a:latin typeface="Arial" charset="0"/>
              </a:rPr>
              <a:t>program execution?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Simulating Heap Updates</a:t>
            </a:r>
          </a:p>
        </p:txBody>
      </p:sp>
      <p:grpSp>
        <p:nvGrpSpPr>
          <p:cNvPr id="67586" name="Group 54"/>
          <p:cNvGrpSpPr>
            <a:grpSpLocks/>
          </p:cNvGrpSpPr>
          <p:nvPr/>
        </p:nvGrpSpPr>
        <p:grpSpPr bwMode="auto">
          <a:xfrm>
            <a:off x="1676400" y="1066800"/>
            <a:ext cx="5943600" cy="2976563"/>
            <a:chOff x="1676400" y="1143000"/>
            <a:chExt cx="5943600" cy="2976265"/>
          </a:xfrm>
        </p:grpSpPr>
        <p:sp>
          <p:nvSpPr>
            <p:cNvPr id="67596" name="Oval 11"/>
            <p:cNvSpPr>
              <a:spLocks noChangeArrowheads="1"/>
            </p:cNvSpPr>
            <p:nvPr/>
          </p:nvSpPr>
          <p:spPr bwMode="auto">
            <a:xfrm>
              <a:off x="2286000" y="16764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597" name="Straight Arrow Connector 8"/>
            <p:cNvCxnSpPr>
              <a:cxnSpLocks noChangeShapeType="1"/>
            </p:cNvCxnSpPr>
            <p:nvPr/>
          </p:nvCxnSpPr>
          <p:spPr bwMode="auto">
            <a:xfrm>
              <a:off x="2438400" y="18288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67598" name="Straight Arrow Connector 9"/>
            <p:cNvCxnSpPr>
              <a:cxnSpLocks noChangeShapeType="1"/>
            </p:cNvCxnSpPr>
            <p:nvPr/>
          </p:nvCxnSpPr>
          <p:spPr bwMode="auto">
            <a:xfrm>
              <a:off x="39624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599" name="TextBox 12"/>
            <p:cNvSpPr txBox="1">
              <a:spLocks noChangeArrowheads="1"/>
            </p:cNvSpPr>
            <p:nvPr/>
          </p:nvSpPr>
          <p:spPr bwMode="auto">
            <a:xfrm>
              <a:off x="1676400" y="1143000"/>
              <a:ext cx="36580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/>
                <a:t>x</a:t>
              </a:r>
              <a:endParaRPr lang="en-US" sz="2400">
                <a:latin typeface="Symbol" pitchFamily="18" charset="2"/>
              </a:endParaRPr>
            </a:p>
          </p:txBody>
        </p:sp>
        <p:sp>
          <p:nvSpPr>
            <p:cNvPr id="67600" name="Oval 14"/>
            <p:cNvSpPr>
              <a:spLocks noChangeArrowheads="1"/>
            </p:cNvSpPr>
            <p:nvPr/>
          </p:nvSpPr>
          <p:spPr bwMode="auto">
            <a:xfrm>
              <a:off x="2667000" y="1905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01" name="Straight Arrow Connector 16"/>
            <p:cNvCxnSpPr>
              <a:cxnSpLocks noChangeShapeType="1"/>
            </p:cNvCxnSpPr>
            <p:nvPr/>
          </p:nvCxnSpPr>
          <p:spPr bwMode="auto">
            <a:xfrm>
              <a:off x="2057400" y="16002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67602" name="Straight Arrow Connector 17"/>
            <p:cNvCxnSpPr>
              <a:cxnSpLocks noChangeShapeType="1"/>
            </p:cNvCxnSpPr>
            <p:nvPr/>
          </p:nvCxnSpPr>
          <p:spPr bwMode="auto">
            <a:xfrm>
              <a:off x="2819400" y="20574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03" name="Oval 18"/>
            <p:cNvSpPr>
              <a:spLocks noChangeArrowheads="1"/>
            </p:cNvSpPr>
            <p:nvPr/>
          </p:nvSpPr>
          <p:spPr bwMode="auto">
            <a:xfrm>
              <a:off x="3048000" y="21336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04" name="Straight Arrow Connector 19"/>
            <p:cNvCxnSpPr>
              <a:cxnSpLocks noChangeShapeType="1"/>
            </p:cNvCxnSpPr>
            <p:nvPr/>
          </p:nvCxnSpPr>
          <p:spPr bwMode="auto">
            <a:xfrm>
              <a:off x="3200400" y="23622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05" name="Oval 20"/>
            <p:cNvSpPr>
              <a:spLocks noChangeArrowheads="1"/>
            </p:cNvSpPr>
            <p:nvPr/>
          </p:nvSpPr>
          <p:spPr bwMode="auto">
            <a:xfrm>
              <a:off x="3429000" y="24384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06" name="Straight Arrow Connector 21"/>
            <p:cNvCxnSpPr>
              <a:cxnSpLocks noChangeShapeType="1"/>
            </p:cNvCxnSpPr>
            <p:nvPr/>
          </p:nvCxnSpPr>
          <p:spPr bwMode="auto">
            <a:xfrm>
              <a:off x="3581400" y="25908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07" name="Oval 22"/>
            <p:cNvSpPr>
              <a:spLocks noChangeArrowheads="1"/>
            </p:cNvSpPr>
            <p:nvPr/>
          </p:nvSpPr>
          <p:spPr bwMode="auto">
            <a:xfrm>
              <a:off x="38100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08" name="Straight Arrow Connector 24"/>
            <p:cNvCxnSpPr>
              <a:cxnSpLocks noChangeShapeType="1"/>
            </p:cNvCxnSpPr>
            <p:nvPr/>
          </p:nvCxnSpPr>
          <p:spPr bwMode="auto">
            <a:xfrm>
              <a:off x="45720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09" name="Oval 27"/>
            <p:cNvSpPr>
              <a:spLocks noChangeArrowheads="1"/>
            </p:cNvSpPr>
            <p:nvPr/>
          </p:nvSpPr>
          <p:spPr bwMode="auto">
            <a:xfrm>
              <a:off x="44196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10" name="Straight Arrow Connector 28"/>
            <p:cNvCxnSpPr>
              <a:cxnSpLocks noChangeShapeType="1"/>
            </p:cNvCxnSpPr>
            <p:nvPr/>
          </p:nvCxnSpPr>
          <p:spPr bwMode="auto">
            <a:xfrm>
              <a:off x="51816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11" name="Oval 29"/>
            <p:cNvSpPr>
              <a:spLocks noChangeArrowheads="1"/>
            </p:cNvSpPr>
            <p:nvPr/>
          </p:nvSpPr>
          <p:spPr bwMode="auto">
            <a:xfrm>
              <a:off x="50292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12" name="Straight Arrow Connector 33"/>
            <p:cNvCxnSpPr>
              <a:cxnSpLocks noChangeShapeType="1"/>
            </p:cNvCxnSpPr>
            <p:nvPr/>
          </p:nvCxnSpPr>
          <p:spPr bwMode="auto">
            <a:xfrm>
              <a:off x="57912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13" name="Oval 34"/>
            <p:cNvSpPr>
              <a:spLocks noChangeArrowheads="1"/>
            </p:cNvSpPr>
            <p:nvPr/>
          </p:nvSpPr>
          <p:spPr bwMode="auto">
            <a:xfrm>
              <a:off x="56388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14" name="Straight Arrow Connector 35"/>
            <p:cNvCxnSpPr>
              <a:cxnSpLocks noChangeShapeType="1"/>
            </p:cNvCxnSpPr>
            <p:nvPr/>
          </p:nvCxnSpPr>
          <p:spPr bwMode="auto">
            <a:xfrm>
              <a:off x="64008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15" name="Oval 36"/>
            <p:cNvSpPr>
              <a:spLocks noChangeArrowheads="1"/>
            </p:cNvSpPr>
            <p:nvPr/>
          </p:nvSpPr>
          <p:spPr bwMode="auto">
            <a:xfrm>
              <a:off x="62484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16" name="Straight Arrow Connector 37"/>
            <p:cNvCxnSpPr>
              <a:cxnSpLocks noChangeShapeType="1"/>
            </p:cNvCxnSpPr>
            <p:nvPr/>
          </p:nvCxnSpPr>
          <p:spPr bwMode="auto">
            <a:xfrm>
              <a:off x="7010400" y="2819400"/>
              <a:ext cx="4572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17" name="Oval 38"/>
            <p:cNvSpPr>
              <a:spLocks noChangeArrowheads="1"/>
            </p:cNvSpPr>
            <p:nvPr/>
          </p:nvSpPr>
          <p:spPr bwMode="auto">
            <a:xfrm>
              <a:off x="68580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18" name="Straight Arrow Connector 39"/>
            <p:cNvCxnSpPr>
              <a:cxnSpLocks noChangeShapeType="1"/>
            </p:cNvCxnSpPr>
            <p:nvPr/>
          </p:nvCxnSpPr>
          <p:spPr bwMode="auto">
            <a:xfrm rot="5400000">
              <a:off x="6134894" y="2475706"/>
              <a:ext cx="381000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19" name="Oval 40"/>
            <p:cNvSpPr>
              <a:spLocks noChangeArrowheads="1"/>
            </p:cNvSpPr>
            <p:nvPr/>
          </p:nvSpPr>
          <p:spPr bwMode="auto">
            <a:xfrm>
              <a:off x="7467600" y="2667000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20" name="Straight Arrow Connector 43"/>
            <p:cNvCxnSpPr>
              <a:cxnSpLocks noChangeShapeType="1"/>
            </p:cNvCxnSpPr>
            <p:nvPr/>
          </p:nvCxnSpPr>
          <p:spPr bwMode="auto">
            <a:xfrm flipV="1">
              <a:off x="2438400" y="35814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21" name="Oval 44"/>
            <p:cNvSpPr>
              <a:spLocks noChangeArrowheads="1"/>
            </p:cNvSpPr>
            <p:nvPr/>
          </p:nvSpPr>
          <p:spPr bwMode="auto">
            <a:xfrm flipV="1">
              <a:off x="2667000" y="3462478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22" name="Straight Arrow Connector 45"/>
            <p:cNvCxnSpPr>
              <a:cxnSpLocks noChangeShapeType="1"/>
            </p:cNvCxnSpPr>
            <p:nvPr/>
          </p:nvCxnSpPr>
          <p:spPr bwMode="auto">
            <a:xfrm flipV="1">
              <a:off x="2819400" y="33528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23" name="Oval 46"/>
            <p:cNvSpPr>
              <a:spLocks noChangeArrowheads="1"/>
            </p:cNvSpPr>
            <p:nvPr/>
          </p:nvSpPr>
          <p:spPr bwMode="auto">
            <a:xfrm flipV="1">
              <a:off x="3048000" y="3233878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24" name="Straight Arrow Connector 47"/>
            <p:cNvCxnSpPr>
              <a:cxnSpLocks noChangeShapeType="1"/>
            </p:cNvCxnSpPr>
            <p:nvPr/>
          </p:nvCxnSpPr>
          <p:spPr bwMode="auto">
            <a:xfrm flipV="1">
              <a:off x="3200400" y="30480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625" name="Oval 48"/>
            <p:cNvSpPr>
              <a:spLocks noChangeArrowheads="1"/>
            </p:cNvSpPr>
            <p:nvPr/>
          </p:nvSpPr>
          <p:spPr bwMode="auto">
            <a:xfrm flipV="1">
              <a:off x="3429000" y="2929078"/>
              <a:ext cx="152400" cy="228600"/>
            </a:xfrm>
            <a:prstGeom prst="ellipse">
              <a:avLst/>
            </a:prstGeom>
            <a:solidFill>
              <a:srgbClr val="FFFF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cxnSp>
          <p:nvCxnSpPr>
            <p:cNvPr id="67626" name="Straight Arrow Connector 49"/>
            <p:cNvCxnSpPr>
              <a:cxnSpLocks noChangeShapeType="1"/>
            </p:cNvCxnSpPr>
            <p:nvPr/>
          </p:nvCxnSpPr>
          <p:spPr bwMode="auto">
            <a:xfrm flipV="1">
              <a:off x="3581400" y="2819400"/>
              <a:ext cx="282482" cy="18587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53" name="TextBox 52"/>
            <p:cNvSpPr txBox="1"/>
            <p:nvPr/>
          </p:nvSpPr>
          <p:spPr>
            <a:xfrm>
              <a:off x="2057400" y="3657348"/>
              <a:ext cx="344488" cy="46191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dirty="0">
                  <a:latin typeface="+mj-lt"/>
                </a:rPr>
                <a:t>y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172200" y="1752539"/>
              <a:ext cx="349250" cy="46191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dirty="0">
                  <a:latin typeface="+mj-lt"/>
                </a:rPr>
                <a:t>z</a:t>
              </a:r>
            </a:p>
          </p:txBody>
        </p:sp>
      </p:grp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04800" y="4876800"/>
            <a:ext cx="8839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Consider program instruction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                  y.next := z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How to update shape and string variables in SST?</a:t>
            </a:r>
          </a:p>
          <a:p>
            <a:pPr marL="342900" indent="-342900" eaLnBrk="0" hangingPunct="0">
              <a:spcBef>
                <a:spcPct val="20000"/>
              </a:spcBef>
              <a:buFontTx/>
              <a:buAutoNum type="arabicPeriod"/>
            </a:pPr>
            <a:endParaRPr lang="en-US" sz="2200">
              <a:solidFill>
                <a:srgbClr val="006600"/>
              </a:solidFill>
            </a:endParaRPr>
          </a:p>
        </p:txBody>
      </p:sp>
      <p:cxnSp>
        <p:nvCxnSpPr>
          <p:cNvPr id="67588" name="Straight Arrow Connector 58"/>
          <p:cNvCxnSpPr>
            <a:cxnSpLocks noChangeShapeType="1"/>
          </p:cNvCxnSpPr>
          <p:nvPr/>
        </p:nvCxnSpPr>
        <p:spPr bwMode="auto">
          <a:xfrm>
            <a:off x="6858000" y="3048000"/>
            <a:ext cx="8382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1" name="TextBox 60"/>
          <p:cNvSpPr txBox="1"/>
          <p:nvPr/>
        </p:nvSpPr>
        <p:spPr>
          <a:xfrm>
            <a:off x="7086600" y="3124200"/>
            <a:ext cx="4699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3</a:t>
            </a:r>
          </a:p>
        </p:txBody>
      </p:sp>
      <p:cxnSp>
        <p:nvCxnSpPr>
          <p:cNvPr id="67590" name="Straight Arrow Connector 61"/>
          <p:cNvCxnSpPr>
            <a:cxnSpLocks noChangeShapeType="1"/>
          </p:cNvCxnSpPr>
          <p:nvPr/>
        </p:nvCxnSpPr>
        <p:spPr bwMode="auto">
          <a:xfrm>
            <a:off x="3886200" y="2971800"/>
            <a:ext cx="21336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3" name="TextBox 62"/>
          <p:cNvSpPr txBox="1"/>
          <p:nvPr/>
        </p:nvSpPr>
        <p:spPr>
          <a:xfrm>
            <a:off x="4648200" y="3048000"/>
            <a:ext cx="4699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200400" y="1371600"/>
            <a:ext cx="4699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05200" y="3276600"/>
            <a:ext cx="4699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4</a:t>
            </a:r>
          </a:p>
        </p:txBody>
      </p:sp>
      <p:cxnSp>
        <p:nvCxnSpPr>
          <p:cNvPr id="67594" name="Straight Arrow Connector 67"/>
          <p:cNvCxnSpPr>
            <a:cxnSpLocks noChangeShapeType="1"/>
          </p:cNvCxnSpPr>
          <p:nvPr/>
        </p:nvCxnSpPr>
        <p:spPr bwMode="auto">
          <a:xfrm>
            <a:off x="2819400" y="1676400"/>
            <a:ext cx="990600" cy="6096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67595" name="Straight Arrow Connector 69"/>
          <p:cNvCxnSpPr>
            <a:cxnSpLocks noChangeShapeType="1"/>
          </p:cNvCxnSpPr>
          <p:nvPr/>
        </p:nvCxnSpPr>
        <p:spPr bwMode="auto">
          <a:xfrm flipV="1">
            <a:off x="3048000" y="3048000"/>
            <a:ext cx="762000" cy="5334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Simulating Heap Updates</a:t>
            </a:r>
          </a:p>
        </p:txBody>
      </p:sp>
      <p:sp>
        <p:nvSpPr>
          <p:cNvPr id="69634" name="Oval 11"/>
          <p:cNvSpPr>
            <a:spLocks noChangeArrowheads="1"/>
          </p:cNvSpPr>
          <p:nvPr/>
        </p:nvSpPr>
        <p:spPr bwMode="auto">
          <a:xfrm>
            <a:off x="2209800" y="13716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35" name="Straight Arrow Connector 8"/>
          <p:cNvCxnSpPr>
            <a:cxnSpLocks noChangeShapeType="1"/>
          </p:cNvCxnSpPr>
          <p:nvPr/>
        </p:nvCxnSpPr>
        <p:spPr bwMode="auto">
          <a:xfrm>
            <a:off x="2362200" y="1524000"/>
            <a:ext cx="282575" cy="185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9636" name="Straight Arrow Connector 9"/>
          <p:cNvCxnSpPr>
            <a:cxnSpLocks noChangeShapeType="1"/>
          </p:cNvCxnSpPr>
          <p:nvPr/>
        </p:nvCxnSpPr>
        <p:spPr bwMode="auto">
          <a:xfrm>
            <a:off x="3886200" y="25146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37" name="TextBox 12"/>
          <p:cNvSpPr txBox="1">
            <a:spLocks noChangeArrowheads="1"/>
          </p:cNvSpPr>
          <p:nvPr/>
        </p:nvSpPr>
        <p:spPr bwMode="auto">
          <a:xfrm>
            <a:off x="1600200" y="838200"/>
            <a:ext cx="36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x</a:t>
            </a:r>
            <a:endParaRPr lang="en-US" sz="2400">
              <a:latin typeface="Symbol" pitchFamily="18" charset="2"/>
            </a:endParaRPr>
          </a:p>
        </p:txBody>
      </p:sp>
      <p:sp>
        <p:nvSpPr>
          <p:cNvPr id="69638" name="Oval 14"/>
          <p:cNvSpPr>
            <a:spLocks noChangeArrowheads="1"/>
          </p:cNvSpPr>
          <p:nvPr/>
        </p:nvSpPr>
        <p:spPr bwMode="auto">
          <a:xfrm>
            <a:off x="2590800" y="16002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39" name="Straight Arrow Connector 16"/>
          <p:cNvCxnSpPr>
            <a:cxnSpLocks noChangeShapeType="1"/>
          </p:cNvCxnSpPr>
          <p:nvPr/>
        </p:nvCxnSpPr>
        <p:spPr bwMode="auto">
          <a:xfrm>
            <a:off x="1981200" y="1295400"/>
            <a:ext cx="282575" cy="185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9640" name="Straight Arrow Connector 17"/>
          <p:cNvCxnSpPr>
            <a:cxnSpLocks noChangeShapeType="1"/>
          </p:cNvCxnSpPr>
          <p:nvPr/>
        </p:nvCxnSpPr>
        <p:spPr bwMode="auto">
          <a:xfrm>
            <a:off x="2743200" y="1752600"/>
            <a:ext cx="282575" cy="185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41" name="Oval 18"/>
          <p:cNvSpPr>
            <a:spLocks noChangeArrowheads="1"/>
          </p:cNvSpPr>
          <p:nvPr/>
        </p:nvSpPr>
        <p:spPr bwMode="auto">
          <a:xfrm>
            <a:off x="2971800" y="18288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42" name="Straight Arrow Connector 19"/>
          <p:cNvCxnSpPr>
            <a:cxnSpLocks noChangeShapeType="1"/>
          </p:cNvCxnSpPr>
          <p:nvPr/>
        </p:nvCxnSpPr>
        <p:spPr bwMode="auto">
          <a:xfrm>
            <a:off x="3124200" y="2057400"/>
            <a:ext cx="282575" cy="185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43" name="Oval 20"/>
          <p:cNvSpPr>
            <a:spLocks noChangeArrowheads="1"/>
          </p:cNvSpPr>
          <p:nvPr/>
        </p:nvSpPr>
        <p:spPr bwMode="auto">
          <a:xfrm>
            <a:off x="3352800" y="21336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44" name="Straight Arrow Connector 21"/>
          <p:cNvCxnSpPr>
            <a:cxnSpLocks noChangeShapeType="1"/>
          </p:cNvCxnSpPr>
          <p:nvPr/>
        </p:nvCxnSpPr>
        <p:spPr bwMode="auto">
          <a:xfrm>
            <a:off x="3505200" y="2286000"/>
            <a:ext cx="282575" cy="185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45" name="Oval 22"/>
          <p:cNvSpPr>
            <a:spLocks noChangeArrowheads="1"/>
          </p:cNvSpPr>
          <p:nvPr/>
        </p:nvSpPr>
        <p:spPr bwMode="auto">
          <a:xfrm>
            <a:off x="3733800" y="23622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46" name="Straight Arrow Connector 24"/>
          <p:cNvCxnSpPr>
            <a:cxnSpLocks noChangeShapeType="1"/>
          </p:cNvCxnSpPr>
          <p:nvPr/>
        </p:nvCxnSpPr>
        <p:spPr bwMode="auto">
          <a:xfrm>
            <a:off x="4495800" y="25146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47" name="Oval 27"/>
          <p:cNvSpPr>
            <a:spLocks noChangeArrowheads="1"/>
          </p:cNvSpPr>
          <p:nvPr/>
        </p:nvSpPr>
        <p:spPr bwMode="auto">
          <a:xfrm>
            <a:off x="4343400" y="23622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48" name="Straight Arrow Connector 28"/>
          <p:cNvCxnSpPr>
            <a:cxnSpLocks noChangeShapeType="1"/>
          </p:cNvCxnSpPr>
          <p:nvPr/>
        </p:nvCxnSpPr>
        <p:spPr bwMode="auto">
          <a:xfrm>
            <a:off x="5105400" y="25146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49" name="Oval 29"/>
          <p:cNvSpPr>
            <a:spLocks noChangeArrowheads="1"/>
          </p:cNvSpPr>
          <p:nvPr/>
        </p:nvSpPr>
        <p:spPr bwMode="auto">
          <a:xfrm>
            <a:off x="4953000" y="23622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50" name="Straight Arrow Connector 33"/>
          <p:cNvCxnSpPr>
            <a:cxnSpLocks noChangeShapeType="1"/>
          </p:cNvCxnSpPr>
          <p:nvPr/>
        </p:nvCxnSpPr>
        <p:spPr bwMode="auto">
          <a:xfrm>
            <a:off x="5715000" y="25146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51" name="Oval 34"/>
          <p:cNvSpPr>
            <a:spLocks noChangeArrowheads="1"/>
          </p:cNvSpPr>
          <p:nvPr/>
        </p:nvSpPr>
        <p:spPr bwMode="auto">
          <a:xfrm>
            <a:off x="5562600" y="23622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52" name="Straight Arrow Connector 35"/>
          <p:cNvCxnSpPr>
            <a:cxnSpLocks noChangeShapeType="1"/>
          </p:cNvCxnSpPr>
          <p:nvPr/>
        </p:nvCxnSpPr>
        <p:spPr bwMode="auto">
          <a:xfrm>
            <a:off x="6324600" y="25146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53" name="Oval 36"/>
          <p:cNvSpPr>
            <a:spLocks noChangeArrowheads="1"/>
          </p:cNvSpPr>
          <p:nvPr/>
        </p:nvSpPr>
        <p:spPr bwMode="auto">
          <a:xfrm>
            <a:off x="6172200" y="23622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54" name="Straight Arrow Connector 37"/>
          <p:cNvCxnSpPr>
            <a:cxnSpLocks noChangeShapeType="1"/>
          </p:cNvCxnSpPr>
          <p:nvPr/>
        </p:nvCxnSpPr>
        <p:spPr bwMode="auto">
          <a:xfrm>
            <a:off x="6934200" y="2514600"/>
            <a:ext cx="457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55" name="Oval 38"/>
          <p:cNvSpPr>
            <a:spLocks noChangeArrowheads="1"/>
          </p:cNvSpPr>
          <p:nvPr/>
        </p:nvSpPr>
        <p:spPr bwMode="auto">
          <a:xfrm>
            <a:off x="6781800" y="23622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56" name="Straight Arrow Connector 39"/>
          <p:cNvCxnSpPr>
            <a:cxnSpLocks noChangeShapeType="1"/>
          </p:cNvCxnSpPr>
          <p:nvPr/>
        </p:nvCxnSpPr>
        <p:spPr bwMode="auto">
          <a:xfrm rot="5400000">
            <a:off x="6058694" y="2170906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57" name="Oval 40"/>
          <p:cNvSpPr>
            <a:spLocks noChangeArrowheads="1"/>
          </p:cNvSpPr>
          <p:nvPr/>
        </p:nvSpPr>
        <p:spPr bwMode="auto">
          <a:xfrm>
            <a:off x="7391400" y="23622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58" name="Straight Arrow Connector 43"/>
          <p:cNvCxnSpPr>
            <a:cxnSpLocks noChangeShapeType="1"/>
          </p:cNvCxnSpPr>
          <p:nvPr/>
        </p:nvCxnSpPr>
        <p:spPr bwMode="auto">
          <a:xfrm flipV="1">
            <a:off x="5486400" y="3048000"/>
            <a:ext cx="282575" cy="185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59" name="Oval 44"/>
          <p:cNvSpPr>
            <a:spLocks noChangeArrowheads="1"/>
          </p:cNvSpPr>
          <p:nvPr/>
        </p:nvSpPr>
        <p:spPr bwMode="auto">
          <a:xfrm flipV="1">
            <a:off x="5715000" y="2928938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60" name="Straight Arrow Connector 45"/>
          <p:cNvCxnSpPr>
            <a:cxnSpLocks noChangeShapeType="1"/>
            <a:endCxn id="69653" idx="4"/>
          </p:cNvCxnSpPr>
          <p:nvPr/>
        </p:nvCxnSpPr>
        <p:spPr bwMode="auto">
          <a:xfrm rot="5400000" flipH="1" flipV="1">
            <a:off x="5867400" y="2590800"/>
            <a:ext cx="381000" cy="3810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61" name="Oval 46"/>
          <p:cNvSpPr>
            <a:spLocks noChangeArrowheads="1"/>
          </p:cNvSpPr>
          <p:nvPr/>
        </p:nvSpPr>
        <p:spPr bwMode="auto">
          <a:xfrm flipV="1">
            <a:off x="2971800" y="2895600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62" name="Straight Arrow Connector 47"/>
          <p:cNvCxnSpPr>
            <a:cxnSpLocks noChangeShapeType="1"/>
          </p:cNvCxnSpPr>
          <p:nvPr/>
        </p:nvCxnSpPr>
        <p:spPr bwMode="auto">
          <a:xfrm flipV="1">
            <a:off x="3124200" y="2743200"/>
            <a:ext cx="282575" cy="185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63" name="Oval 48"/>
          <p:cNvSpPr>
            <a:spLocks noChangeArrowheads="1"/>
          </p:cNvSpPr>
          <p:nvPr/>
        </p:nvSpPr>
        <p:spPr bwMode="auto">
          <a:xfrm flipV="1">
            <a:off x="3352800" y="2624138"/>
            <a:ext cx="152400" cy="228600"/>
          </a:xfrm>
          <a:prstGeom prst="ellipse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69664" name="Straight Arrow Connector 49"/>
          <p:cNvCxnSpPr>
            <a:cxnSpLocks noChangeShapeType="1"/>
          </p:cNvCxnSpPr>
          <p:nvPr/>
        </p:nvCxnSpPr>
        <p:spPr bwMode="auto">
          <a:xfrm flipV="1">
            <a:off x="3505200" y="2514600"/>
            <a:ext cx="282575" cy="185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3" name="TextBox 52"/>
          <p:cNvSpPr txBox="1"/>
          <p:nvPr/>
        </p:nvSpPr>
        <p:spPr>
          <a:xfrm>
            <a:off x="5105400" y="3048000"/>
            <a:ext cx="344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y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96000" y="1447800"/>
            <a:ext cx="3492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z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04800" y="3733800"/>
            <a:ext cx="8153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New Shape:   x:  u</a:t>
            </a:r>
            <a:r>
              <a:rPr lang="en-US" sz="2200" baseline="-25000">
                <a:solidFill>
                  <a:srgbClr val="006600"/>
                </a:solidFill>
              </a:rPr>
              <a:t>1</a:t>
            </a:r>
            <a:r>
              <a:rPr lang="en-US" sz="2200">
                <a:solidFill>
                  <a:srgbClr val="006600"/>
                </a:solidFill>
              </a:rPr>
              <a:t> z ;  y :  z ; z :  u</a:t>
            </a:r>
            <a:r>
              <a:rPr lang="en-US" sz="2200" baseline="-25000">
                <a:solidFill>
                  <a:srgbClr val="006600"/>
                </a:solidFill>
              </a:rPr>
              <a:t>3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Variable update: u</a:t>
            </a:r>
            <a:r>
              <a:rPr lang="en-US" sz="2200" baseline="-25000">
                <a:solidFill>
                  <a:srgbClr val="006600"/>
                </a:solidFill>
              </a:rPr>
              <a:t>1</a:t>
            </a:r>
            <a:r>
              <a:rPr lang="en-US" sz="2200">
                <a:solidFill>
                  <a:srgbClr val="006600"/>
                </a:solidFill>
              </a:rPr>
              <a:t> := u</a:t>
            </a:r>
            <a:r>
              <a:rPr lang="en-US" sz="2200" baseline="-25000">
                <a:solidFill>
                  <a:srgbClr val="006600"/>
                </a:solidFill>
              </a:rPr>
              <a:t>1</a:t>
            </a:r>
            <a:r>
              <a:rPr lang="en-US" sz="2200">
                <a:solidFill>
                  <a:srgbClr val="006600"/>
                </a:solidFill>
              </a:rPr>
              <a:t> u</a:t>
            </a:r>
            <a:r>
              <a:rPr lang="en-US" sz="2200" baseline="-25000">
                <a:solidFill>
                  <a:srgbClr val="006600"/>
                </a:solidFill>
              </a:rPr>
              <a:t>2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Special cells: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Cells referenced by pointer vars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Cells that 2 or more (reachable) next pointers point to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Contents between special cells kept in a single string var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Number of special cells = 2(# of pointer vars) - 1</a:t>
            </a:r>
          </a:p>
          <a:p>
            <a:pPr marL="342900" indent="-342900" eaLnBrk="0" hangingPunct="0">
              <a:spcBef>
                <a:spcPct val="20000"/>
              </a:spcBef>
              <a:buFontTx/>
              <a:buAutoNum type="arabicPeriod"/>
            </a:pPr>
            <a:endParaRPr lang="en-US" sz="2200">
              <a:solidFill>
                <a:srgbClr val="006600"/>
              </a:solidFill>
            </a:endParaRPr>
          </a:p>
        </p:txBody>
      </p:sp>
      <p:cxnSp>
        <p:nvCxnSpPr>
          <p:cNvPr id="69668" name="Straight Arrow Connector 58"/>
          <p:cNvCxnSpPr>
            <a:cxnSpLocks noChangeShapeType="1"/>
          </p:cNvCxnSpPr>
          <p:nvPr/>
        </p:nvCxnSpPr>
        <p:spPr bwMode="auto">
          <a:xfrm>
            <a:off x="6781800" y="2819400"/>
            <a:ext cx="8382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1" name="TextBox 60"/>
          <p:cNvSpPr txBox="1"/>
          <p:nvPr/>
        </p:nvSpPr>
        <p:spPr>
          <a:xfrm>
            <a:off x="7010400" y="2895600"/>
            <a:ext cx="4699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3</a:t>
            </a:r>
          </a:p>
        </p:txBody>
      </p:sp>
      <p:cxnSp>
        <p:nvCxnSpPr>
          <p:cNvPr id="69670" name="Straight Arrow Connector 61"/>
          <p:cNvCxnSpPr>
            <a:cxnSpLocks noChangeShapeType="1"/>
          </p:cNvCxnSpPr>
          <p:nvPr/>
        </p:nvCxnSpPr>
        <p:spPr bwMode="auto">
          <a:xfrm>
            <a:off x="3657600" y="2057400"/>
            <a:ext cx="21336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6" name="TextBox 65"/>
          <p:cNvSpPr txBox="1"/>
          <p:nvPr/>
        </p:nvSpPr>
        <p:spPr>
          <a:xfrm>
            <a:off x="3733800" y="1447800"/>
            <a:ext cx="4699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+mj-lt"/>
              </a:rPr>
              <a:t>u</a:t>
            </a:r>
            <a:r>
              <a:rPr lang="en-US" sz="2400" baseline="-25000" dirty="0">
                <a:latin typeface="+mj-lt"/>
              </a:rPr>
              <a:t>1</a:t>
            </a:r>
          </a:p>
        </p:txBody>
      </p:sp>
      <p:cxnSp>
        <p:nvCxnSpPr>
          <p:cNvPr id="69672" name="Straight Arrow Connector 67"/>
          <p:cNvCxnSpPr>
            <a:cxnSpLocks noChangeShapeType="1"/>
          </p:cNvCxnSpPr>
          <p:nvPr/>
        </p:nvCxnSpPr>
        <p:spPr bwMode="auto">
          <a:xfrm>
            <a:off x="2743200" y="1447800"/>
            <a:ext cx="990600" cy="6096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Regular Heap Manipulating Programs</a:t>
            </a:r>
          </a:p>
        </p:txBody>
      </p:sp>
      <p:sp>
        <p:nvSpPr>
          <p:cNvPr id="71682" name="Rectangle 3"/>
          <p:cNvSpPr>
            <a:spLocks noChangeArrowheads="1"/>
          </p:cNvSpPr>
          <p:nvPr/>
        </p:nvSpPr>
        <p:spPr bwMode="auto">
          <a:xfrm>
            <a:off x="304800" y="1447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Update</a:t>
            </a:r>
            <a:endParaRPr lang="en-US" sz="2400">
              <a:solidFill>
                <a:srgbClr val="000066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2400">
                <a:solidFill>
                  <a:srgbClr val="000066"/>
                </a:solidFill>
              </a:rPr>
              <a:t>x.next := y         (changes heap shape destructively)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2400">
                <a:solidFill>
                  <a:srgbClr val="000066"/>
                </a:solidFill>
              </a:rPr>
              <a:t>x := new (a)        (adds new cell with data a and next nil)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Traversal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0066"/>
                </a:solidFill>
              </a:rPr>
              <a:t>curr := curr.next  (traversal of input list)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</a:rPr>
              <a:t>x := y.next            (disallowed in general)</a:t>
            </a:r>
          </a:p>
          <a:p>
            <a:pPr marL="800100" lvl="1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Theorem: Programs of above form can be analyzed by compiling into equivalent SSTs</a:t>
            </a:r>
            <a:endParaRPr lang="en-US" sz="2200">
              <a:solidFill>
                <a:srgbClr val="000066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0066"/>
                </a:solidFill>
              </a:rPr>
              <a:t>Single pass traversal of input list possible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0066"/>
                </a:solidFill>
              </a:rPr>
              <a:t>Pointers cannot be used as multiple read heads</a:t>
            </a:r>
            <a:endParaRPr lang="en-US" sz="220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Manipulating Data</a:t>
            </a:r>
          </a:p>
        </p:txBody>
      </p:sp>
      <p:sp>
        <p:nvSpPr>
          <p:cNvPr id="73730" name="Rectangle 3"/>
          <p:cNvSpPr>
            <a:spLocks noChangeArrowheads="1"/>
          </p:cNvSpPr>
          <p:nvPr/>
        </p:nvSpPr>
        <p:spPr bwMode="auto">
          <a:xfrm>
            <a:off x="0" y="9906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Each string element consists of (tag t, data d)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	    Tags are from finite set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	    Data is from unbounded set D that supports = and &lt; tests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Example of D: Names with lexicographic order</a:t>
            </a:r>
            <a:endParaRPr lang="en-US" sz="20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SSTs and list-processing programs generalized to allow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6600"/>
                </a:solidFill>
              </a:rPr>
              <a:t>         </a:t>
            </a:r>
            <a:r>
              <a:rPr lang="en-US" sz="2000">
                <a:solidFill>
                  <a:srgbClr val="000066"/>
                </a:solidFill>
              </a:rPr>
              <a:t>Finite set of data variables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Tests using = and &lt; between current value and data vars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 Input and output values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Checking equivalence remains decidable (in PSPACE) !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Many common routines fall in this class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6600"/>
                </a:solidFill>
              </a:rPr>
              <a:t>	</a:t>
            </a:r>
            <a:r>
              <a:rPr lang="en-US" sz="2000">
                <a:solidFill>
                  <a:srgbClr val="000066"/>
                </a:solidFill>
              </a:rPr>
              <a:t>    Check if list is sorted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	    Insert an element in a sorted list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         Delete all elements that equal input value </a:t>
            </a:r>
            <a:endParaRPr lang="en-US" sz="220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7696200" cy="6096000"/>
          </a:xfrm>
        </p:spPr>
        <p:txBody>
          <a:bodyPr lIns="90000" tIns="46800" rIns="90000" bIns="46800"/>
          <a:lstStyle/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solidFill>
                  <a:srgbClr val="FF0000"/>
                </a:solidFill>
                <a:latin typeface="Courier New" pitchFamily="49" charset="0"/>
              </a:rPr>
              <a:t>function delete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input ref curr;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input data v;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output ref result;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output bool flag := 0;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local ref prev;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while (curr != nil) &amp; (curr.data = v) 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curr := curr.next;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flag := 1;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}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result := curr;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prev:= curr;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if (curr != nil) then 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curr := curr.next;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prev.next := nil;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while (curr != nil) 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if (curr.data = v) then 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    curr := curr.next;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    flag := 1;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    }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else 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    prev.next := curr; 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    prev := curr;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    curr := curr.next; 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    prev.next := nil;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           }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smtClean="0">
                <a:latin typeface="Courier New" pitchFamily="49" charset="0"/>
              </a:rPr>
              <a:t>  }</a:t>
            </a:r>
          </a:p>
        </p:txBody>
      </p:sp>
      <p:sp>
        <p:nvSpPr>
          <p:cNvPr id="75778" name="Text Box 4"/>
          <p:cNvSpPr txBox="1">
            <a:spLocks noChangeArrowheads="1"/>
          </p:cNvSpPr>
          <p:nvPr/>
        </p:nvSpPr>
        <p:spPr bwMode="auto">
          <a:xfrm>
            <a:off x="5181600" y="5105400"/>
            <a:ext cx="3962400" cy="13112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chemeClr val="hlink"/>
                </a:solidFill>
              </a:rPr>
              <a:t>Decidable Analysis:</a:t>
            </a:r>
          </a:p>
          <a:p>
            <a:pPr eaLnBrk="0" hangingPunct="0"/>
            <a:r>
              <a:rPr lang="en-US" sz="2000">
                <a:solidFill>
                  <a:schemeClr val="hlink"/>
                </a:solidFill>
              </a:rPr>
              <a:t>  1. Assertion checks</a:t>
            </a:r>
          </a:p>
          <a:p>
            <a:pPr eaLnBrk="0" hangingPunct="0"/>
            <a:r>
              <a:rPr lang="en-US" sz="2000">
                <a:solidFill>
                  <a:schemeClr val="hlink"/>
                </a:solidFill>
              </a:rPr>
              <a:t>  2. Pre/post condition</a:t>
            </a:r>
          </a:p>
          <a:p>
            <a:pPr eaLnBrk="0" hangingPunct="0"/>
            <a:r>
              <a:rPr lang="en-US" sz="2000">
                <a:solidFill>
                  <a:schemeClr val="hlink"/>
                </a:solidFill>
              </a:rPr>
              <a:t>  3. Full functional correctness</a:t>
            </a:r>
          </a:p>
        </p:txBody>
      </p:sp>
      <p:sp>
        <p:nvSpPr>
          <p:cNvPr id="75780" name="Rectangle 2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600" b="1">
                <a:solidFill>
                  <a:schemeClr val="hlink"/>
                </a:solidFill>
              </a:rPr>
              <a:t>Algorithmic Verification of List-processing Programs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Recap</a:t>
            </a:r>
          </a:p>
        </p:txBody>
      </p:sp>
      <p:sp>
        <p:nvSpPr>
          <p:cNvPr id="77826" name="Rectangle 3"/>
          <p:cNvSpPr>
            <a:spLocks noChangeArrowheads="1"/>
          </p:cNvSpPr>
          <p:nvPr/>
        </p:nvSpPr>
        <p:spPr bwMode="auto">
          <a:xfrm>
            <a:off x="304800" y="1447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Streaming String Transducers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000">
                <a:solidFill>
                  <a:srgbClr val="000066"/>
                </a:solidFill>
              </a:rPr>
              <a:t>New model for computing string transformations in a single pass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000">
                <a:solidFill>
                  <a:srgbClr val="000066"/>
                </a:solidFill>
              </a:rPr>
              <a:t>Key to expressiveness: multiple string variables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000">
                <a:solidFill>
                  <a:srgbClr val="000066"/>
                </a:solidFill>
              </a:rPr>
              <a:t>Key to analyzability: copyless updates and write-only output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Decidable equivalence and type checking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Robust expressiveness equivalent to MSO and two-way models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Equivalent class of single pass list processing programs with solvable program analysis problems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Ongoing Research</a:t>
            </a:r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304800" y="1447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Theory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400" dirty="0">
                <a:solidFill>
                  <a:srgbClr val="000066"/>
                </a:solidFill>
              </a:rPr>
              <a:t>Adding </a:t>
            </a:r>
            <a:r>
              <a:rPr lang="en-US" sz="2400" dirty="0" err="1" smtClean="0">
                <a:solidFill>
                  <a:srgbClr val="000066"/>
                </a:solidFill>
              </a:rPr>
              <a:t>nondeterminism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2400" dirty="0" smtClean="0">
                <a:solidFill>
                  <a:srgbClr val="000066"/>
                </a:solidFill>
              </a:rPr>
              <a:t>		See ICALP Proceedings (with J. </a:t>
            </a:r>
            <a:r>
              <a:rPr lang="en-US" sz="2400" dirty="0" err="1" smtClean="0">
                <a:solidFill>
                  <a:srgbClr val="000066"/>
                </a:solidFill>
              </a:rPr>
              <a:t>Deshmukh</a:t>
            </a:r>
            <a:r>
              <a:rPr lang="en-US" sz="2400" dirty="0" smtClean="0">
                <a:solidFill>
                  <a:srgbClr val="000066"/>
                </a:solidFill>
              </a:rPr>
              <a:t>)</a:t>
            </a:r>
            <a:endParaRPr lang="en-US" sz="2400" dirty="0">
              <a:solidFill>
                <a:srgbClr val="000066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400" dirty="0">
                <a:solidFill>
                  <a:srgbClr val="000066"/>
                </a:solidFill>
              </a:rPr>
              <a:t>Transducers for tree-structured </a:t>
            </a:r>
            <a:r>
              <a:rPr lang="en-US" sz="2400" dirty="0" smtClean="0">
                <a:solidFill>
                  <a:srgbClr val="000066"/>
                </a:solidFill>
              </a:rPr>
              <a:t>data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2400" dirty="0" smtClean="0">
                <a:solidFill>
                  <a:srgbClr val="000066"/>
                </a:solidFill>
              </a:rPr>
              <a:t>		Joint work with L. </a:t>
            </a:r>
            <a:r>
              <a:rPr lang="en-US" sz="2400" dirty="0" err="1" smtClean="0">
                <a:solidFill>
                  <a:srgbClr val="000066"/>
                </a:solidFill>
              </a:rPr>
              <a:t>D’Antoni</a:t>
            </a:r>
            <a:endParaRPr lang="en-US" sz="2400" dirty="0">
              <a:solidFill>
                <a:srgbClr val="000066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400" dirty="0">
                <a:solidFill>
                  <a:srgbClr val="000066"/>
                </a:solidFill>
              </a:rPr>
              <a:t>Learning from input/output examples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Applications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Algorithmic verification of list processing programs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String sanitizers to address security vulnerabilities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Synthesis of string processing </a:t>
            </a:r>
            <a:r>
              <a:rPr lang="en-US" sz="2200" dirty="0" smtClean="0">
                <a:solidFill>
                  <a:srgbClr val="000066"/>
                </a:solidFill>
              </a:rPr>
              <a:t>macros</a:t>
            </a:r>
          </a:p>
          <a:p>
            <a:pPr marL="800100" lvl="1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0066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hlink"/>
                </a:solidFill>
              </a:rPr>
              <a:t>Open Problems and Challenges</a:t>
            </a:r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304800" y="1447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 smtClean="0">
                <a:solidFill>
                  <a:srgbClr val="006600"/>
                </a:solidFill>
              </a:rPr>
              <a:t>Complexity of equivalence of SSTs</a:t>
            </a:r>
            <a:endParaRPr lang="en-US" sz="2200" dirty="0">
              <a:solidFill>
                <a:srgbClr val="006600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400" dirty="0" smtClean="0">
                <a:solidFill>
                  <a:srgbClr val="000066"/>
                </a:solidFill>
              </a:rPr>
              <a:t>Lack of tests makes establishing hardness  difficult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400" dirty="0" smtClean="0">
                <a:solidFill>
                  <a:srgbClr val="000066"/>
                </a:solidFill>
              </a:rPr>
              <a:t>Improving upper bound probably requires solving string equations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 smtClean="0">
                <a:solidFill>
                  <a:srgbClr val="006600"/>
                </a:solidFill>
              </a:rPr>
              <a:t>Machine-independent characterization of “finite-state” string transductions</a:t>
            </a:r>
            <a:endParaRPr lang="en-US" sz="2200" dirty="0">
              <a:solidFill>
                <a:srgbClr val="006600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200" dirty="0" smtClean="0">
                <a:solidFill>
                  <a:srgbClr val="000066"/>
                </a:solidFill>
              </a:rPr>
              <a:t>To compute a function f : A* -&gt; B* which auxiliary functions must be computed ?</a:t>
            </a:r>
            <a:endParaRPr lang="en-US" sz="2200" dirty="0">
              <a:solidFill>
                <a:srgbClr val="000066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0066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 lIns="90000" tIns="46800" rIns="90000" bIns="46800"/>
          <a:lstStyle/>
          <a:p>
            <a:pPr defTabSz="457200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1" dirty="0" smtClean="0">
                <a:solidFill>
                  <a:schemeClr val="hlink"/>
                </a:solidFill>
              </a:rPr>
              <a:t>New Opportunity: Concurrent Data Structures</a:t>
            </a:r>
            <a:br>
              <a:rPr lang="en-GB" sz="2800" b="1" dirty="0" smtClean="0">
                <a:solidFill>
                  <a:schemeClr val="hlink"/>
                </a:solidFill>
              </a:rPr>
            </a:br>
            <a:endParaRPr lang="en-GB" sz="1800" b="1" dirty="0" smtClean="0">
              <a:solidFill>
                <a:schemeClr val="hlink"/>
              </a:solidFill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3" y="1347788"/>
            <a:ext cx="10058400" cy="5791200"/>
          </a:xfrm>
        </p:spPr>
        <p:txBody>
          <a:bodyPr lIns="90000" tIns="46800" rIns="90000" bIns="46800"/>
          <a:lstStyle/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err="1" smtClean="0">
                <a:latin typeface="Courier New" pitchFamily="49" charset="0"/>
              </a:rPr>
              <a:t>boolean</a:t>
            </a:r>
            <a:r>
              <a:rPr lang="en-GB" sz="1800" b="1" dirty="0" smtClean="0">
                <a:latin typeface="Courier New" pitchFamily="49" charset="0"/>
              </a:rPr>
              <a:t> </a:t>
            </a:r>
            <a:r>
              <a:rPr lang="en-GB" sz="1800" b="1" dirty="0" err="1" smtClean="0">
                <a:latin typeface="Courier New" pitchFamily="49" charset="0"/>
              </a:rPr>
              <a:t>dequeue</a:t>
            </a:r>
            <a:r>
              <a:rPr lang="en-GB" sz="1800" b="1" dirty="0" smtClean="0">
                <a:latin typeface="Courier New" pitchFamily="49" charset="0"/>
              </a:rPr>
              <a:t>(queue *queue, value *</a:t>
            </a:r>
            <a:r>
              <a:rPr lang="en-GB" sz="1800" b="1" dirty="0" err="1" smtClean="0">
                <a:latin typeface="Courier New" pitchFamily="49" charset="0"/>
              </a:rPr>
              <a:t>pvalue</a:t>
            </a:r>
            <a:r>
              <a:rPr lang="en-GB" sz="1800" b="1" dirty="0" smtClean="0">
                <a:latin typeface="Courier New" pitchFamily="49" charset="0"/>
              </a:rPr>
              <a:t>)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node *head;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node *tail;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node *next;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endParaRPr lang="en-GB" sz="1800" b="1" dirty="0" smtClean="0">
              <a:latin typeface="Courier New" pitchFamily="49" charset="0"/>
            </a:endParaRP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while (true) 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head = queue-&gt;head;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tail = queue-&gt;tail;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next = head-&gt;next;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if (head == queue-&gt;head) 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  if (head == tail) 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    if (next == 0)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      return false;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    </a:t>
            </a:r>
            <a:r>
              <a:rPr lang="en-GB" sz="1800" b="1" dirty="0" err="1" smtClean="0">
                <a:latin typeface="Courier New" pitchFamily="49" charset="0"/>
              </a:rPr>
              <a:t>cas</a:t>
            </a:r>
            <a:r>
              <a:rPr lang="en-GB" sz="1800" b="1" dirty="0" smtClean="0">
                <a:latin typeface="Courier New" pitchFamily="49" charset="0"/>
              </a:rPr>
              <a:t>(&amp;queue-&gt;tail, tail, next);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  } else {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    *</a:t>
            </a:r>
            <a:r>
              <a:rPr lang="en-GB" sz="1800" b="1" dirty="0" err="1" smtClean="0">
                <a:latin typeface="Courier New" pitchFamily="49" charset="0"/>
              </a:rPr>
              <a:t>pvalue</a:t>
            </a:r>
            <a:r>
              <a:rPr lang="en-GB" sz="1800" b="1" dirty="0" smtClean="0">
                <a:latin typeface="Courier New" pitchFamily="49" charset="0"/>
              </a:rPr>
              <a:t> = next-&gt;value;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    if (</a:t>
            </a:r>
            <a:r>
              <a:rPr lang="en-GB" sz="1800" b="1" dirty="0" err="1" smtClean="0">
                <a:latin typeface="Courier New" pitchFamily="49" charset="0"/>
              </a:rPr>
              <a:t>cas</a:t>
            </a:r>
            <a:r>
              <a:rPr lang="en-GB" sz="1800" b="1" dirty="0" smtClean="0">
                <a:latin typeface="Courier New" pitchFamily="49" charset="0"/>
              </a:rPr>
              <a:t>(&amp;queue-&gt;head, head, next))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      break;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  } 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  }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}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</a:t>
            </a:r>
            <a:r>
              <a:rPr lang="en-GB" sz="1800" b="1" dirty="0" err="1" smtClean="0">
                <a:latin typeface="Courier New" pitchFamily="49" charset="0"/>
              </a:rPr>
              <a:t>delete_node</a:t>
            </a:r>
            <a:r>
              <a:rPr lang="en-GB" sz="1800" b="1" dirty="0" smtClean="0">
                <a:latin typeface="Courier New" pitchFamily="49" charset="0"/>
              </a:rPr>
              <a:t>(head);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  return true;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 dirty="0" smtClean="0">
                <a:latin typeface="Courier New" pitchFamily="49" charset="0"/>
              </a:rPr>
              <a:t>}</a:t>
            </a: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endParaRPr lang="en-GB" sz="1800" b="1" dirty="0" smtClean="0">
              <a:latin typeface="Courier New" pitchFamily="49" charset="0"/>
            </a:endParaRPr>
          </a:p>
          <a:p>
            <a:pPr marL="339725" indent="-339725" defTabSz="457200"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endParaRPr lang="en-GB" sz="1800" b="1" dirty="0" smtClean="0">
              <a:latin typeface="Courier New" pitchFamily="49" charset="0"/>
            </a:endParaRPr>
          </a:p>
        </p:txBody>
      </p:sp>
      <p:sp>
        <p:nvSpPr>
          <p:cNvPr id="20483" name="Rectangle 8"/>
          <p:cNvSpPr>
            <a:spLocks noChangeArrowheads="1"/>
          </p:cNvSpPr>
          <p:nvPr/>
        </p:nvSpPr>
        <p:spPr bwMode="auto">
          <a:xfrm>
            <a:off x="4648200" y="2743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20484" name="Straight Connector 9"/>
          <p:cNvCxnSpPr>
            <a:cxnSpLocks noChangeShapeType="1"/>
          </p:cNvCxnSpPr>
          <p:nvPr/>
        </p:nvCxnSpPr>
        <p:spPr bwMode="auto">
          <a:xfrm rot="16200000" flipH="1">
            <a:off x="4762501" y="2894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5" name="Straight Arrow Connector 10"/>
          <p:cNvCxnSpPr>
            <a:cxnSpLocks noChangeShapeType="1"/>
          </p:cNvCxnSpPr>
          <p:nvPr/>
        </p:nvCxnSpPr>
        <p:spPr bwMode="auto">
          <a:xfrm>
            <a:off x="5181600" y="2895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486" name="Rectangle 11"/>
          <p:cNvSpPr>
            <a:spLocks noChangeArrowheads="1"/>
          </p:cNvSpPr>
          <p:nvPr/>
        </p:nvSpPr>
        <p:spPr bwMode="auto">
          <a:xfrm>
            <a:off x="5562600" y="2743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20487" name="Straight Connector 12"/>
          <p:cNvCxnSpPr>
            <a:cxnSpLocks noChangeShapeType="1"/>
          </p:cNvCxnSpPr>
          <p:nvPr/>
        </p:nvCxnSpPr>
        <p:spPr bwMode="auto">
          <a:xfrm rot="16200000" flipH="1">
            <a:off x="5676901" y="2894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8" name="Straight Arrow Connector 13"/>
          <p:cNvCxnSpPr>
            <a:cxnSpLocks noChangeShapeType="1"/>
          </p:cNvCxnSpPr>
          <p:nvPr/>
        </p:nvCxnSpPr>
        <p:spPr bwMode="auto">
          <a:xfrm>
            <a:off x="6096000" y="2895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489" name="Rectangle 14"/>
          <p:cNvSpPr>
            <a:spLocks noChangeArrowheads="1"/>
          </p:cNvSpPr>
          <p:nvPr/>
        </p:nvSpPr>
        <p:spPr bwMode="auto">
          <a:xfrm>
            <a:off x="6477000" y="2743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20490" name="Straight Connector 15"/>
          <p:cNvCxnSpPr>
            <a:cxnSpLocks noChangeShapeType="1"/>
          </p:cNvCxnSpPr>
          <p:nvPr/>
        </p:nvCxnSpPr>
        <p:spPr bwMode="auto">
          <a:xfrm rot="16200000" flipH="1">
            <a:off x="6591301" y="2894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1" name="Straight Arrow Connector 16"/>
          <p:cNvCxnSpPr>
            <a:cxnSpLocks noChangeShapeType="1"/>
          </p:cNvCxnSpPr>
          <p:nvPr/>
        </p:nvCxnSpPr>
        <p:spPr bwMode="auto">
          <a:xfrm>
            <a:off x="7010400" y="2895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492" name="Rectangle 17"/>
          <p:cNvSpPr>
            <a:spLocks noChangeArrowheads="1"/>
          </p:cNvSpPr>
          <p:nvPr/>
        </p:nvSpPr>
        <p:spPr bwMode="auto">
          <a:xfrm>
            <a:off x="7391400" y="2743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20493" name="Straight Connector 18"/>
          <p:cNvCxnSpPr>
            <a:cxnSpLocks noChangeShapeType="1"/>
          </p:cNvCxnSpPr>
          <p:nvPr/>
        </p:nvCxnSpPr>
        <p:spPr bwMode="auto">
          <a:xfrm rot="16200000" flipH="1">
            <a:off x="7505701" y="2894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4" name="Straight Arrow Connector 19"/>
          <p:cNvCxnSpPr>
            <a:cxnSpLocks noChangeShapeType="1"/>
          </p:cNvCxnSpPr>
          <p:nvPr/>
        </p:nvCxnSpPr>
        <p:spPr bwMode="auto">
          <a:xfrm>
            <a:off x="7924800" y="2895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495" name="Rectangle 20"/>
          <p:cNvSpPr>
            <a:spLocks noChangeArrowheads="1"/>
          </p:cNvSpPr>
          <p:nvPr/>
        </p:nvSpPr>
        <p:spPr bwMode="auto">
          <a:xfrm>
            <a:off x="8305800" y="2743200"/>
            <a:ext cx="533400" cy="304800"/>
          </a:xfrm>
          <a:prstGeom prst="rect">
            <a:avLst/>
          </a:prstGeom>
          <a:solidFill>
            <a:srgbClr val="FFFFCC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66"/>
              </a:solidFill>
            </a:endParaRPr>
          </a:p>
        </p:txBody>
      </p:sp>
      <p:cxnSp>
        <p:nvCxnSpPr>
          <p:cNvPr id="20496" name="Straight Connector 21"/>
          <p:cNvCxnSpPr>
            <a:cxnSpLocks noChangeShapeType="1"/>
          </p:cNvCxnSpPr>
          <p:nvPr/>
        </p:nvCxnSpPr>
        <p:spPr bwMode="auto">
          <a:xfrm rot="16200000" flipH="1">
            <a:off x="8420101" y="2894012"/>
            <a:ext cx="304800" cy="31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497" name="TextBox 22"/>
          <p:cNvSpPr txBox="1">
            <a:spLocks noChangeArrowheads="1"/>
          </p:cNvSpPr>
          <p:nvPr/>
        </p:nvSpPr>
        <p:spPr bwMode="auto">
          <a:xfrm>
            <a:off x="4572000" y="2057400"/>
            <a:ext cx="698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/>
              <a:t>head</a:t>
            </a:r>
          </a:p>
        </p:txBody>
      </p:sp>
      <p:cxnSp>
        <p:nvCxnSpPr>
          <p:cNvPr id="24" name="Straight Arrow Connector 23"/>
          <p:cNvCxnSpPr>
            <a:stCxn id="20497" idx="2"/>
            <a:endCxn id="20483" idx="0"/>
          </p:cNvCxnSpPr>
          <p:nvPr/>
        </p:nvCxnSpPr>
        <p:spPr bwMode="auto">
          <a:xfrm rot="5400000">
            <a:off x="4760119" y="2582069"/>
            <a:ext cx="315912" cy="635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499" name="TextBox 24"/>
          <p:cNvSpPr txBox="1">
            <a:spLocks noChangeArrowheads="1"/>
          </p:cNvSpPr>
          <p:nvPr/>
        </p:nvSpPr>
        <p:spPr bwMode="auto">
          <a:xfrm>
            <a:off x="8305800" y="2057400"/>
            <a:ext cx="538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/>
              <a:t>tail</a:t>
            </a:r>
          </a:p>
        </p:txBody>
      </p:sp>
      <p:sp>
        <p:nvSpPr>
          <p:cNvPr id="20500" name="TextBox 25"/>
          <p:cNvSpPr txBox="1">
            <a:spLocks noChangeArrowheads="1"/>
          </p:cNvSpPr>
          <p:nvPr/>
        </p:nvSpPr>
        <p:spPr bwMode="auto">
          <a:xfrm>
            <a:off x="5562600" y="2743200"/>
            <a:ext cx="30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501" name="TextBox 26"/>
          <p:cNvSpPr txBox="1">
            <a:spLocks noChangeArrowheads="1"/>
          </p:cNvSpPr>
          <p:nvPr/>
        </p:nvSpPr>
        <p:spPr bwMode="auto">
          <a:xfrm>
            <a:off x="6477000" y="2743200"/>
            <a:ext cx="30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0502" name="TextBox 27"/>
          <p:cNvSpPr txBox="1">
            <a:spLocks noChangeArrowheads="1"/>
          </p:cNvSpPr>
          <p:nvPr/>
        </p:nvSpPr>
        <p:spPr bwMode="auto">
          <a:xfrm>
            <a:off x="7391400" y="2743200"/>
            <a:ext cx="30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rot="5400000">
            <a:off x="8378825" y="2593975"/>
            <a:ext cx="317500" cy="635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050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733800"/>
            <a:ext cx="192563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Programs Manipulating Heap-allocated Data</a:t>
            </a:r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304800" y="1447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Heap consists of cells containing data, with a graph structure induced by next pointers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Operations on data structures traverse and update heap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All existing results show undecidability for simple properties (e.g. aliasing: can two pointers point to same cell?)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Why can’t we view a program as a transducer?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Operations such as insert, delete, reverse map sequences of data items to sequences of data items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Automata (NFA, pushdown, Buchi, tree) theory has provided foundations to algorithmic verification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String Transducers</a:t>
            </a: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A transducer maps a string over input alphabet to a string over output alphabet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Simplest transducer model: (Finite-state) Mealy Machines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At every step, read an input symbol, produce an output symbol and update state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Example: Replace every a and b by 0, and every c by 1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>
                <a:solidFill>
                  <a:srgbClr val="006600"/>
                </a:solidFill>
              </a:rPr>
              <a:t>		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>
                <a:solidFill>
                  <a:srgbClr val="006600"/>
                </a:solidFill>
              </a:rPr>
              <a:t>Analyzable like finite automata, but not very expressive 	</a:t>
            </a:r>
            <a:r>
              <a:rPr lang="en-US" sz="2200">
                <a:solidFill>
                  <a:srgbClr val="000066"/>
                </a:solidFill>
              </a:rPr>
              <a:t>What about “delete all a symbols”?</a:t>
            </a: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2590800" y="4038600"/>
            <a:ext cx="344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q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3886200" y="4038600"/>
            <a:ext cx="401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q’</a:t>
            </a:r>
          </a:p>
        </p:txBody>
      </p: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3048000" y="38100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a/0</a:t>
            </a:r>
          </a:p>
        </p:txBody>
      </p:sp>
      <p:cxnSp>
        <p:nvCxnSpPr>
          <p:cNvPr id="24582" name="Straight Arrow Connector 7"/>
          <p:cNvCxnSpPr>
            <a:cxnSpLocks noChangeShapeType="1"/>
          </p:cNvCxnSpPr>
          <p:nvPr/>
        </p:nvCxnSpPr>
        <p:spPr bwMode="auto">
          <a:xfrm>
            <a:off x="2971800" y="4343400"/>
            <a:ext cx="822325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hlink"/>
                </a:solidFill>
              </a:rPr>
              <a:t>Sequential Transducers</a:t>
            </a: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At every step, read an input </a:t>
            </a:r>
            <a:r>
              <a:rPr lang="en-US" sz="2200" dirty="0" smtClean="0">
                <a:solidFill>
                  <a:srgbClr val="006600"/>
                </a:solidFill>
              </a:rPr>
              <a:t>symbol, </a:t>
            </a:r>
            <a:r>
              <a:rPr lang="en-US" sz="2200" dirty="0">
                <a:solidFill>
                  <a:srgbClr val="006600"/>
                </a:solidFill>
              </a:rPr>
              <a:t>output zero or more symbols, and update state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Examples: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	Delete all a symbols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	Duplicate each symbol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	Insert 0 after first </a:t>
            </a:r>
            <a:r>
              <a:rPr lang="en-US" sz="2200" dirty="0" smtClean="0">
                <a:solidFill>
                  <a:srgbClr val="000066"/>
                </a:solidFill>
              </a:rPr>
              <a:t>b</a:t>
            </a: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Well-studied with some appealing properties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      Equivalence decidable for deterministic case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      Minimization </a:t>
            </a:r>
            <a:r>
              <a:rPr lang="en-US" sz="2200" dirty="0" smtClean="0">
                <a:solidFill>
                  <a:srgbClr val="000066"/>
                </a:solidFill>
              </a:rPr>
              <a:t>possible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 smtClean="0">
                <a:solidFill>
                  <a:srgbClr val="000066"/>
                </a:solidFill>
              </a:rPr>
              <a:t>		… but fragile theory</a:t>
            </a: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Expressive enough ? What about reverse?</a:t>
            </a: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2590800" y="2133600"/>
            <a:ext cx="344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q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4343400" y="2133600"/>
            <a:ext cx="401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q’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048000" y="1905000"/>
            <a:ext cx="1011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a/010</a:t>
            </a:r>
          </a:p>
        </p:txBody>
      </p:sp>
      <p:cxnSp>
        <p:nvCxnSpPr>
          <p:cNvPr id="26630" name="Straight Arrow Connector 7"/>
          <p:cNvCxnSpPr>
            <a:cxnSpLocks noChangeShapeType="1"/>
          </p:cNvCxnSpPr>
          <p:nvPr/>
        </p:nvCxnSpPr>
        <p:spPr bwMode="auto">
          <a:xfrm>
            <a:off x="2971800" y="2438400"/>
            <a:ext cx="12192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Deterministic Two-way Transducers</a:t>
            </a: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3048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Input stored on tape, with a read head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At each step, produce 0 or more output symbols, update state, move left/right, or stop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Examples: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	Reverse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	Copy entire string (map w to </a:t>
            </a:r>
            <a:r>
              <a:rPr lang="en-US" sz="2200" dirty="0" err="1">
                <a:solidFill>
                  <a:srgbClr val="000066"/>
                </a:solidFill>
              </a:rPr>
              <a:t>w.w</a:t>
            </a:r>
            <a:r>
              <a:rPr lang="en-US" sz="2200" dirty="0">
                <a:solidFill>
                  <a:srgbClr val="000066"/>
                </a:solidFill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	Delete a symbols if string ends with b (regular look-ahead</a:t>
            </a:r>
            <a:r>
              <a:rPr lang="en-US" sz="2200" dirty="0" smtClean="0">
                <a:solidFill>
                  <a:srgbClr val="000066"/>
                </a:solidFill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 smtClean="0">
                <a:solidFill>
                  <a:srgbClr val="000066"/>
                </a:solidFill>
              </a:rPr>
              <a:t>		Swapping of substrings</a:t>
            </a:r>
            <a:endParaRPr lang="en-US" sz="2200" dirty="0">
              <a:solidFill>
                <a:srgbClr val="000066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More expressive than det. </a:t>
            </a:r>
            <a:r>
              <a:rPr lang="en-US" sz="2200" dirty="0" smtClean="0">
                <a:solidFill>
                  <a:srgbClr val="006600"/>
                </a:solidFill>
              </a:rPr>
              <a:t>sequential </a:t>
            </a:r>
            <a:r>
              <a:rPr lang="en-US" sz="2200" dirty="0">
                <a:solidFill>
                  <a:srgbClr val="006600"/>
                </a:solidFill>
              </a:rPr>
              <a:t>transducers, and define the class of </a:t>
            </a:r>
            <a:r>
              <a:rPr lang="en-US" sz="2200" dirty="0">
                <a:solidFill>
                  <a:srgbClr val="FF0000"/>
                </a:solidFill>
              </a:rPr>
              <a:t>regular transductions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</p:txBody>
      </p:sp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5105400" y="3048000"/>
            <a:ext cx="344488" cy="461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q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4038600" y="2209800"/>
            <a:ext cx="2460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a  c  b  a  b  b  c</a:t>
            </a:r>
          </a:p>
        </p:txBody>
      </p:sp>
      <p:cxnSp>
        <p:nvCxnSpPr>
          <p:cNvPr id="28677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5068094" y="2856706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8680" name="Rectangle 10"/>
          <p:cNvSpPr>
            <a:spLocks noChangeArrowheads="1"/>
          </p:cNvSpPr>
          <p:nvPr/>
        </p:nvSpPr>
        <p:spPr bwMode="auto">
          <a:xfrm>
            <a:off x="4038600" y="2209800"/>
            <a:ext cx="25146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28681" name="Straight Arrow Connector 11"/>
          <p:cNvCxnSpPr>
            <a:cxnSpLocks noChangeShapeType="1"/>
          </p:cNvCxnSpPr>
          <p:nvPr/>
        </p:nvCxnSpPr>
        <p:spPr bwMode="auto">
          <a:xfrm>
            <a:off x="5486400" y="2895600"/>
            <a:ext cx="609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682" name="Straight Arrow Connector 12"/>
          <p:cNvCxnSpPr>
            <a:cxnSpLocks noChangeShapeType="1"/>
          </p:cNvCxnSpPr>
          <p:nvPr/>
        </p:nvCxnSpPr>
        <p:spPr bwMode="auto">
          <a:xfrm flipH="1">
            <a:off x="4419600" y="2895600"/>
            <a:ext cx="609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sz="2800" b="1" smtClean="0">
                <a:solidFill>
                  <a:schemeClr val="hlink"/>
                </a:solidFill>
              </a:rPr>
              <a:t>Two-way Transducers</a:t>
            </a: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Closed under operations such as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     Sequential composition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     Regular look-ahead: f(w) = if w in L then f</a:t>
            </a:r>
            <a:r>
              <a:rPr lang="en-US" sz="2200" baseline="-25000" dirty="0">
                <a:solidFill>
                  <a:srgbClr val="000066"/>
                </a:solidFill>
              </a:rPr>
              <a:t>1</a:t>
            </a:r>
            <a:r>
              <a:rPr lang="en-US" sz="2200" dirty="0">
                <a:solidFill>
                  <a:srgbClr val="000066"/>
                </a:solidFill>
              </a:rPr>
              <a:t>(w) else f</a:t>
            </a:r>
            <a:r>
              <a:rPr lang="en-US" sz="2200" baseline="-25000" dirty="0">
                <a:solidFill>
                  <a:srgbClr val="000066"/>
                </a:solidFill>
              </a:rPr>
              <a:t>2</a:t>
            </a:r>
            <a:r>
              <a:rPr lang="en-US" sz="2200" dirty="0">
                <a:solidFill>
                  <a:srgbClr val="000066"/>
                </a:solidFill>
              </a:rPr>
              <a:t>(w)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Equivalent characterization using MSO (monadic second-order logic) definable graph transductions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Checking equivalence is decidable !  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 dirty="0">
                <a:solidFill>
                  <a:srgbClr val="006600"/>
                </a:solidFill>
              </a:rPr>
              <a:t>But </a:t>
            </a:r>
            <a:r>
              <a:rPr lang="en-US" sz="2200" dirty="0" smtClean="0">
                <a:solidFill>
                  <a:srgbClr val="006600"/>
                </a:solidFill>
              </a:rPr>
              <a:t>not much used in program verification, </a:t>
            </a:r>
            <a:r>
              <a:rPr lang="en-US" sz="2200" dirty="0">
                <a:solidFill>
                  <a:srgbClr val="006600"/>
                </a:solidFill>
              </a:rPr>
              <a:t>Why?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6600"/>
                </a:solidFill>
              </a:rPr>
              <a:t>	</a:t>
            </a:r>
            <a:r>
              <a:rPr lang="en-US" sz="2200" dirty="0">
                <a:solidFill>
                  <a:srgbClr val="000066"/>
                </a:solidFill>
              </a:rPr>
              <a:t>     Not a suitable abstraction for programs over linked lists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</a:rPr>
              <a:t>	     A C program and a two-way transducer reverse a list in very 	different ways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200" dirty="0">
                <a:solidFill>
                  <a:srgbClr val="006600"/>
                </a:solidFill>
              </a:rPr>
              <a:t>	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2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33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33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27548</TotalTime>
  <Words>2544</Words>
  <Application>Microsoft Office PowerPoint</Application>
  <PresentationFormat>On-screen Show (4:3)</PresentationFormat>
  <Paragraphs>622</Paragraphs>
  <Slides>37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Default Design</vt:lpstr>
      <vt:lpstr>Slide 1</vt:lpstr>
      <vt:lpstr>Verifier</vt:lpstr>
      <vt:lpstr>Recent Success Story: Software Model Checking</vt:lpstr>
      <vt:lpstr>New Opportunity: Concurrent Data Structures </vt:lpstr>
      <vt:lpstr>Programs Manipulating Heap-allocated Data</vt:lpstr>
      <vt:lpstr>String Transducers</vt:lpstr>
      <vt:lpstr>Sequential Transducers</vt:lpstr>
      <vt:lpstr>Deterministic Two-way Transducers</vt:lpstr>
      <vt:lpstr>Two-way Transducers</vt:lpstr>
      <vt:lpstr>Streaming Transducer: Delete</vt:lpstr>
      <vt:lpstr>Streaming Transducer: Reverse</vt:lpstr>
      <vt:lpstr>Streaming Transducer: Regular Look Ahead</vt:lpstr>
      <vt:lpstr>Streaming Transducer: Concatenation</vt:lpstr>
      <vt:lpstr>Streaming String Transducer (SST)</vt:lpstr>
      <vt:lpstr>Transducer Application: String Sanitizers</vt:lpstr>
      <vt:lpstr>Transducer Application: Program Synthesis</vt:lpstr>
      <vt:lpstr>SST Properties</vt:lpstr>
      <vt:lpstr>Decision Problem: Type Checking</vt:lpstr>
      <vt:lpstr>Decision Problem: Equivalence</vt:lpstr>
      <vt:lpstr>Checking Equivalence of SSTs S and S’ (1)</vt:lpstr>
      <vt:lpstr>Checking Equivalence of SSTs S and S’ (2)</vt:lpstr>
      <vt:lpstr>Checking Equivalence of SSTs S and S’ (3)</vt:lpstr>
      <vt:lpstr>Checking Equivalence of SSTs S and S’ (4)</vt:lpstr>
      <vt:lpstr>Summary of Equivalence Check </vt:lpstr>
      <vt:lpstr>Expressiveness</vt:lpstr>
      <vt:lpstr>From Two-Way Transducers to SSTs</vt:lpstr>
      <vt:lpstr>Challenge for Consistent Update</vt:lpstr>
      <vt:lpstr>Heap-manipulating Programs</vt:lpstr>
      <vt:lpstr>Representing Heaps in SST</vt:lpstr>
      <vt:lpstr>Simulating Heap Updates</vt:lpstr>
      <vt:lpstr>Simulating Heap Updates</vt:lpstr>
      <vt:lpstr>Regular Heap Manipulating Programs</vt:lpstr>
      <vt:lpstr>Manipulating Data</vt:lpstr>
      <vt:lpstr>Slide 34</vt:lpstr>
      <vt:lpstr>Recap</vt:lpstr>
      <vt:lpstr>Ongoing Research</vt:lpstr>
      <vt:lpstr>Open Problems and Challenges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Radu Grosu</dc:creator>
  <cp:lastModifiedBy>Rajeev</cp:lastModifiedBy>
  <cp:revision>582</cp:revision>
  <cp:lastPrinted>1998-11-25T05:52:33Z</cp:lastPrinted>
  <dcterms:created xsi:type="dcterms:W3CDTF">1998-10-17T01:29:32Z</dcterms:created>
  <dcterms:modified xsi:type="dcterms:W3CDTF">2011-07-05T15:02:40Z</dcterms:modified>
</cp:coreProperties>
</file>