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69"/>
  </p:notesMasterIdLst>
  <p:sldIdLst>
    <p:sldId id="256" r:id="rId17"/>
    <p:sldId id="259" r:id="rId18"/>
    <p:sldId id="341" r:id="rId19"/>
    <p:sldId id="342" r:id="rId20"/>
    <p:sldId id="261" r:id="rId21"/>
    <p:sldId id="263" r:id="rId22"/>
    <p:sldId id="343" r:id="rId23"/>
    <p:sldId id="344" r:id="rId24"/>
    <p:sldId id="345" r:id="rId25"/>
    <p:sldId id="312" r:id="rId26"/>
    <p:sldId id="257" r:id="rId27"/>
    <p:sldId id="267" r:id="rId28"/>
    <p:sldId id="272" r:id="rId29"/>
    <p:sldId id="346" r:id="rId30"/>
    <p:sldId id="298" r:id="rId31"/>
    <p:sldId id="264" r:id="rId32"/>
    <p:sldId id="307" r:id="rId33"/>
    <p:sldId id="266" r:id="rId34"/>
    <p:sldId id="274" r:id="rId35"/>
    <p:sldId id="275" r:id="rId36"/>
    <p:sldId id="276" r:id="rId37"/>
    <p:sldId id="280" r:id="rId38"/>
    <p:sldId id="281" r:id="rId39"/>
    <p:sldId id="297" r:id="rId40"/>
    <p:sldId id="271" r:id="rId41"/>
    <p:sldId id="308" r:id="rId42"/>
    <p:sldId id="313" r:id="rId43"/>
    <p:sldId id="314" r:id="rId44"/>
    <p:sldId id="315" r:id="rId45"/>
    <p:sldId id="316" r:id="rId46"/>
    <p:sldId id="317" r:id="rId47"/>
    <p:sldId id="318" r:id="rId48"/>
    <p:sldId id="321" r:id="rId49"/>
    <p:sldId id="322" r:id="rId50"/>
    <p:sldId id="323" r:id="rId51"/>
    <p:sldId id="324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47" r:id="rId6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Times" charset="0"/>
        <a:ea typeface="ヒラギノ明朝 Pro W3" charset="0"/>
        <a:cs typeface="ヒラギノ明朝 Pro W3" charset="0"/>
        <a:sym typeface="Time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8B8FE"/>
    <a:srgbClr val="A14F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18" autoAdjust="0"/>
  </p:normalViewPr>
  <p:slideViewPr>
    <p:cSldViewPr>
      <p:cViewPr varScale="1">
        <p:scale>
          <a:sx n="49" d="100"/>
          <a:sy n="49" d="100"/>
        </p:scale>
        <p:origin x="-678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B9E9EA-6579-4FDE-89EC-24952CF0DDAD}" type="datetimeFigureOut">
              <a:rPr lang="en-US"/>
              <a:pPr>
                <a:defRPr/>
              </a:pPr>
              <a:t>8/29/2010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E22EB9-BFFF-4F18-BBE4-B04DBD1D8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0E5D9-B0F7-495C-BE99-1175322D015B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 W3" charset="0"/>
          <a:cs typeface="ヒラギノ角ゴ Pro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title"/>
          </p:nvPr>
        </p:nvSpPr>
        <p:spPr>
          <a:xfrm>
            <a:off x="1168400" y="1219200"/>
            <a:ext cx="10515600" cy="2286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Interfaces for Control Components</a:t>
            </a:r>
            <a:endParaRPr lang="en-US" sz="66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1244600" y="4724400"/>
            <a:ext cx="10464800" cy="3416300"/>
          </a:xfrm>
          <a:solidFill>
            <a:schemeClr val="accent1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Rajeev Alur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Times" charset="0"/>
                <a:cs typeface="Times" charset="0"/>
                <a:sym typeface="Times" charset="0"/>
              </a:rPr>
              <a:t>University of Pennsylvania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Joint work with Gera Weiss (and many others)</a:t>
            </a:r>
          </a:p>
          <a:p>
            <a:pPr marL="0" indent="0" eaLnBrk="1" hangingPunct="1">
              <a:buFontTx/>
              <a:buNone/>
            </a:pPr>
            <a:endParaRPr lang="en-US" dirty="0" smtClean="0"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3004800" cy="22225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nalyzing stability </a:t>
            </a:r>
            <a:r>
              <a:rPr lang="en-US" sz="44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with resource scheduling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3352800"/>
            <a:ext cx="11583987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30487" y="5294312"/>
            <a:ext cx="2032000" cy="2095500"/>
            <a:chOff x="0" y="0"/>
            <a:chExt cx="1280" cy="1320"/>
          </a:xfrm>
        </p:grpSpPr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 rot="10800000" flipH="1">
              <a:off x="367" y="0"/>
              <a:ext cx="560" cy="944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22" name="Rectangle 8"/>
            <p:cNvSpPr>
              <a:spLocks/>
            </p:cNvSpPr>
            <p:nvPr/>
          </p:nvSpPr>
          <p:spPr bwMode="auto">
            <a:xfrm>
              <a:off x="0" y="776"/>
              <a:ext cx="1280" cy="544"/>
            </a:xfrm>
            <a:prstGeom prst="rect">
              <a:avLst/>
            </a:prstGeom>
            <a:solidFill>
              <a:srgbClr val="F3EB00"/>
            </a:solidFill>
            <a:ln w="12700">
              <a:solidFill>
                <a:srgbClr val="7A75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chemeClr val="tx1"/>
                  </a:solidFill>
                  <a:cs typeface="Times" charset="0"/>
                </a:rPr>
                <a:t>t </a:t>
              </a:r>
              <a:r>
                <a:rPr lang="en-US" sz="2200" b="1">
                  <a:solidFill>
                    <a:schemeClr val="tx1"/>
                  </a:solidFill>
                  <a:cs typeface="Times" charset="0"/>
                </a:rPr>
                <a:t>models elapsed time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761287" y="2271712"/>
            <a:ext cx="4267200" cy="3213100"/>
            <a:chOff x="0" y="0"/>
            <a:chExt cx="2688" cy="2023"/>
          </a:xfrm>
        </p:grpSpPr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 flipH="1">
              <a:off x="1119" y="504"/>
              <a:ext cx="320" cy="1520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19" name="Line 11"/>
            <p:cNvSpPr>
              <a:spLocks noChangeShapeType="1"/>
            </p:cNvSpPr>
            <p:nvPr/>
          </p:nvSpPr>
          <p:spPr bwMode="auto">
            <a:xfrm>
              <a:off x="1527" y="480"/>
              <a:ext cx="688" cy="568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20" name="Rectangle 12"/>
            <p:cNvSpPr>
              <a:spLocks/>
            </p:cNvSpPr>
            <p:nvPr/>
          </p:nvSpPr>
          <p:spPr bwMode="auto">
            <a:xfrm>
              <a:off x="0" y="0"/>
              <a:ext cx="2688" cy="544"/>
            </a:xfrm>
            <a:prstGeom prst="rect">
              <a:avLst/>
            </a:prstGeom>
            <a:solidFill>
              <a:srgbClr val="F3EB00"/>
            </a:solidFill>
            <a:ln w="12700">
              <a:solidFill>
                <a:srgbClr val="7A75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chemeClr val="tx1"/>
                  </a:solidFill>
                  <a:cs typeface="Times" charset="0"/>
                </a:rPr>
                <a:t>Transitions happen at the beginning of Δ intervals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72387" y="6475412"/>
            <a:ext cx="5041900" cy="914400"/>
            <a:chOff x="0" y="0"/>
            <a:chExt cx="3176" cy="576"/>
          </a:xfrm>
        </p:grpSpPr>
        <p:sp>
          <p:nvSpPr>
            <p:cNvPr id="21516" name="Line 14"/>
            <p:cNvSpPr>
              <a:spLocks noChangeShapeType="1"/>
            </p:cNvSpPr>
            <p:nvPr/>
          </p:nvSpPr>
          <p:spPr bwMode="auto">
            <a:xfrm rot="10800000">
              <a:off x="0" y="0"/>
              <a:ext cx="592" cy="272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17" name="Rectangle 15"/>
            <p:cNvSpPr>
              <a:spLocks/>
            </p:cNvSpPr>
            <p:nvPr/>
          </p:nvSpPr>
          <p:spPr bwMode="auto">
            <a:xfrm>
              <a:off x="488" y="32"/>
              <a:ext cx="2688" cy="544"/>
            </a:xfrm>
            <a:prstGeom prst="rect">
              <a:avLst/>
            </a:prstGeom>
            <a:solidFill>
              <a:srgbClr val="F3EB00"/>
            </a:solidFill>
            <a:ln w="12700">
              <a:solidFill>
                <a:srgbClr val="7A75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chemeClr val="tx1"/>
                  </a:solidFill>
                  <a:cs typeface="Times" charset="0"/>
                </a:rPr>
                <a:t>Next discrete mode is determined by the schedule </a:t>
              </a:r>
              <a:r>
                <a:rPr lang="en-US" sz="2200" b="1" i="1">
                  <a:solidFill>
                    <a:schemeClr val="tx1"/>
                  </a:solidFill>
                  <a:cs typeface="Times" charset="0"/>
                </a:rPr>
                <a:t>σ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34987" y="2855912"/>
            <a:ext cx="7708900" cy="2032000"/>
            <a:chOff x="-112" y="0"/>
            <a:chExt cx="4855" cy="1280"/>
          </a:xfrm>
        </p:grpSpPr>
        <p:sp>
          <p:nvSpPr>
            <p:cNvPr id="21513" name="Line 17"/>
            <p:cNvSpPr>
              <a:spLocks noChangeShapeType="1"/>
            </p:cNvSpPr>
            <p:nvPr/>
          </p:nvSpPr>
          <p:spPr bwMode="auto">
            <a:xfrm>
              <a:off x="1247" y="504"/>
              <a:ext cx="888" cy="776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14" name="Line 18"/>
            <p:cNvSpPr>
              <a:spLocks noChangeShapeType="1"/>
            </p:cNvSpPr>
            <p:nvPr/>
          </p:nvSpPr>
          <p:spPr bwMode="auto">
            <a:xfrm>
              <a:off x="2695" y="480"/>
              <a:ext cx="2048" cy="799"/>
            </a:xfrm>
            <a:prstGeom prst="line">
              <a:avLst/>
            </a:prstGeom>
            <a:noFill/>
            <a:ln w="25400">
              <a:solidFill>
                <a:srgbClr val="7A750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 b="1"/>
            </a:p>
          </p:txBody>
        </p:sp>
        <p:sp>
          <p:nvSpPr>
            <p:cNvPr id="21515" name="Rectangle 19"/>
            <p:cNvSpPr>
              <a:spLocks/>
            </p:cNvSpPr>
            <p:nvPr/>
          </p:nvSpPr>
          <p:spPr bwMode="auto">
            <a:xfrm>
              <a:off x="-112" y="0"/>
              <a:ext cx="3072" cy="544"/>
            </a:xfrm>
            <a:prstGeom prst="rect">
              <a:avLst/>
            </a:prstGeom>
            <a:solidFill>
              <a:srgbClr val="F3EB00"/>
            </a:solidFill>
            <a:ln w="12700">
              <a:solidFill>
                <a:srgbClr val="7A75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chemeClr val="tx1"/>
                  </a:solidFill>
                  <a:cs typeface="Times" charset="0"/>
                </a:rPr>
                <a:t>Different dynamics </a:t>
              </a:r>
              <a:r>
                <a:rPr lang="en-US" sz="2200" b="1" dirty="0" smtClean="0">
                  <a:solidFill>
                    <a:schemeClr val="tx1"/>
                  </a:solidFill>
                  <a:cs typeface="Times" charset="0"/>
                </a:rPr>
                <a:t>based on </a:t>
              </a:r>
              <a:r>
                <a:rPr lang="en-US" sz="2200" b="1" dirty="0">
                  <a:solidFill>
                    <a:schemeClr val="tx1"/>
                  </a:solidFill>
                  <a:cs typeface="Times" charset="0"/>
                </a:rPr>
                <a:t>controller has the resource or not</a:t>
              </a:r>
            </a:p>
          </p:txBody>
        </p:sp>
      </p:grpSp>
      <p:sp>
        <p:nvSpPr>
          <p:cNvPr id="21" name="Rectangle 15"/>
          <p:cNvSpPr>
            <a:spLocks/>
          </p:cNvSpPr>
          <p:nvPr/>
        </p:nvSpPr>
        <p:spPr bwMode="auto">
          <a:xfrm>
            <a:off x="711200" y="8610600"/>
            <a:ext cx="11658600" cy="863600"/>
          </a:xfrm>
          <a:prstGeom prst="rect">
            <a:avLst/>
          </a:prstGeom>
          <a:solidFill>
            <a:srgbClr val="F3EB00"/>
          </a:solidFill>
          <a:ln w="12700">
            <a:solidFill>
              <a:srgbClr val="7A75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cs typeface="Times" charset="0"/>
              </a:rPr>
              <a:t>Challenge: Compute set of schedules </a:t>
            </a:r>
            <a:r>
              <a:rPr lang="en-US" sz="2800" b="1" i="1" dirty="0" smtClean="0">
                <a:solidFill>
                  <a:schemeClr val="tx1"/>
                </a:solidFill>
                <a:latin typeface="Symbol" pitchFamily="18" charset="2"/>
                <a:cs typeface="Times" charset="0"/>
              </a:rPr>
              <a:t>s</a:t>
            </a:r>
            <a:r>
              <a:rPr lang="en-US" sz="2800" b="1" i="1" dirty="0" smtClean="0">
                <a:solidFill>
                  <a:schemeClr val="tx1"/>
                </a:solidFill>
                <a:cs typeface="Times" charset="0"/>
              </a:rPr>
              <a:t> for which system is stable</a:t>
            </a:r>
            <a:endParaRPr lang="en-US" sz="2800" b="1" i="1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517248" presetClass="entr" presetSubtype="628905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517248" presetClass="entr" presetSubtype="46624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517248" presetClass="entr" presetSubtype="6289024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2517248" presetClass="entr" presetSubtype="569061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>
            <p:ph type="title"/>
          </p:nvPr>
        </p:nvSpPr>
        <p:spPr>
          <a:xfrm>
            <a:off x="1981200" y="-88900"/>
            <a:ext cx="94996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Stable modes </a:t>
            </a:r>
            <a:r>
              <a:rPr lang="en-US" sz="4400" b="1" smtClean="0">
                <a:solidFill>
                  <a:srgbClr val="FF0000"/>
                </a:solidFill>
                <a:latin typeface="Times" charset="0"/>
                <a:ea typeface="AppleMyungjo" charset="0"/>
                <a:cs typeface="AppleMyungjo" charset="0"/>
                <a:sym typeface="Times" charset="0"/>
              </a:rPr>
              <a:t>⇏</a:t>
            </a:r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 Stability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1530350" y="7512050"/>
            <a:ext cx="125571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000">
                <a:solidFill>
                  <a:schemeClr val="tx1"/>
                </a:solidFill>
                <a:cs typeface="Times" charset="0"/>
              </a:rPr>
              <a:t>stable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5187950" y="7512050"/>
            <a:ext cx="125571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000">
                <a:solidFill>
                  <a:schemeClr val="tx1"/>
                </a:solidFill>
                <a:cs typeface="Times" charset="0"/>
              </a:rPr>
              <a:t>stable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8613775" y="7512050"/>
            <a:ext cx="16383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000">
                <a:solidFill>
                  <a:schemeClr val="tx1"/>
                </a:solidFill>
                <a:cs typeface="Times" charset="0"/>
              </a:rPr>
              <a:t>unstable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989263"/>
            <a:ext cx="1652588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2989263"/>
            <a:ext cx="1652588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2570163"/>
            <a:ext cx="4414838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37" name="Rectangle 8"/>
          <p:cNvSpPr>
            <a:spLocks/>
          </p:cNvSpPr>
          <p:nvPr/>
        </p:nvSpPr>
        <p:spPr bwMode="auto">
          <a:xfrm>
            <a:off x="2468563" y="8680450"/>
            <a:ext cx="8054975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9E2213"/>
                </a:solidFill>
                <a:cs typeface="Times" charset="0"/>
              </a:rPr>
              <a:t>Switching may introduce instability !</a:t>
            </a: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9504363" y="4197350"/>
            <a:ext cx="19050" cy="296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rot="10800000">
            <a:off x="8164513" y="5691188"/>
            <a:ext cx="28463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2239963" y="4222750"/>
            <a:ext cx="19050" cy="296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rot="10800000">
            <a:off x="900113" y="5716588"/>
            <a:ext cx="28463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5910263" y="4197350"/>
            <a:ext cx="19050" cy="296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rot="10800000">
            <a:off x="4570413" y="5691188"/>
            <a:ext cx="28463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4" name="AutoShape 15"/>
          <p:cNvSpPr>
            <a:spLocks/>
          </p:cNvSpPr>
          <p:nvPr/>
        </p:nvSpPr>
        <p:spPr bwMode="auto">
          <a:xfrm>
            <a:off x="1828800" y="4811713"/>
            <a:ext cx="817563" cy="1738312"/>
          </a:xfrm>
          <a:custGeom>
            <a:avLst/>
            <a:gdLst>
              <a:gd name="T0" fmla="*/ 16182134 w 20888"/>
              <a:gd name="T1" fmla="*/ 71454451 h 21371"/>
              <a:gd name="T2" fmla="*/ 0 60000 65536"/>
              <a:gd name="T3" fmla="*/ 0 w 20888"/>
              <a:gd name="T4" fmla="*/ 0 h 21371"/>
              <a:gd name="T5" fmla="*/ 20888 w 20888"/>
              <a:gd name="T6" fmla="*/ 21371 h 21371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0888" h="21371">
                <a:moveTo>
                  <a:pt x="10444" y="0"/>
                </a:moveTo>
                <a:cubicBezTo>
                  <a:pt x="10444" y="0"/>
                  <a:pt x="21363" y="114"/>
                  <a:pt x="20888" y="10857"/>
                </a:cubicBezTo>
                <a:cubicBezTo>
                  <a:pt x="20414" y="21600"/>
                  <a:pt x="9970" y="21371"/>
                  <a:pt x="9970" y="21371"/>
                </a:cubicBezTo>
                <a:cubicBezTo>
                  <a:pt x="9970" y="21371"/>
                  <a:pt x="-237" y="20343"/>
                  <a:pt x="0" y="10971"/>
                </a:cubicBezTo>
                <a:cubicBezTo>
                  <a:pt x="238" y="1600"/>
                  <a:pt x="11631" y="1486"/>
                  <a:pt x="13530" y="8343"/>
                </a:cubicBezTo>
                <a:lnTo>
                  <a:pt x="14264" y="10705"/>
                </a:lnTo>
              </a:path>
            </a:pathLst>
          </a:custGeom>
          <a:noFill/>
          <a:ln w="63500">
            <a:solidFill>
              <a:srgbClr val="3B00A4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5" name="AutoShape 16"/>
          <p:cNvSpPr>
            <a:spLocks/>
          </p:cNvSpPr>
          <p:nvPr/>
        </p:nvSpPr>
        <p:spPr bwMode="auto">
          <a:xfrm>
            <a:off x="5030788" y="5238750"/>
            <a:ext cx="1651000" cy="887413"/>
          </a:xfrm>
          <a:custGeom>
            <a:avLst/>
            <a:gdLst>
              <a:gd name="T0" fmla="*/ 63788960 w 21082"/>
              <a:gd name="T1" fmla="*/ 20396894 h 20420"/>
              <a:gd name="T2" fmla="*/ 0 60000 65536"/>
              <a:gd name="T3" fmla="*/ 0 w 21082"/>
              <a:gd name="T4" fmla="*/ 0 h 20420"/>
              <a:gd name="T5" fmla="*/ 21082 w 21082"/>
              <a:gd name="T6" fmla="*/ 20420 h 2042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082" h="20420">
                <a:moveTo>
                  <a:pt x="76" y="10051"/>
                </a:moveTo>
                <a:cubicBezTo>
                  <a:pt x="-399" y="10051"/>
                  <a:pt x="1025" y="0"/>
                  <a:pt x="11113" y="0"/>
                </a:cubicBezTo>
                <a:cubicBezTo>
                  <a:pt x="21201" y="0"/>
                  <a:pt x="21082" y="9838"/>
                  <a:pt x="21082" y="9838"/>
                </a:cubicBezTo>
                <a:cubicBezTo>
                  <a:pt x="21082" y="9838"/>
                  <a:pt x="21201" y="19034"/>
                  <a:pt x="11469" y="20317"/>
                </a:cubicBezTo>
                <a:cubicBezTo>
                  <a:pt x="1737" y="21600"/>
                  <a:pt x="3517" y="10693"/>
                  <a:pt x="3517" y="10693"/>
                </a:cubicBezTo>
                <a:cubicBezTo>
                  <a:pt x="3517" y="10693"/>
                  <a:pt x="4704" y="5774"/>
                  <a:pt x="8739" y="6844"/>
                </a:cubicBezTo>
                <a:lnTo>
                  <a:pt x="10764" y="7327"/>
                </a:lnTo>
              </a:path>
            </a:pathLst>
          </a:custGeom>
          <a:noFill/>
          <a:ln w="50800">
            <a:solidFill>
              <a:srgbClr val="FD9A00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6" name="Freeform 17"/>
          <p:cNvSpPr>
            <a:spLocks/>
          </p:cNvSpPr>
          <p:nvPr/>
        </p:nvSpPr>
        <p:spPr bwMode="auto">
          <a:xfrm>
            <a:off x="9229725" y="5265738"/>
            <a:ext cx="292100" cy="419100"/>
          </a:xfrm>
          <a:custGeom>
            <a:avLst/>
            <a:gdLst>
              <a:gd name="T0" fmla="*/ 0 w 21600"/>
              <a:gd name="T1" fmla="*/ 419100 h 21600"/>
              <a:gd name="T2" fmla="*/ 29210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21600"/>
                </a:moveTo>
                <a:cubicBezTo>
                  <a:pt x="0" y="21600"/>
                  <a:pt x="771" y="2880"/>
                  <a:pt x="21600" y="0"/>
                </a:cubicBezTo>
              </a:path>
            </a:pathLst>
          </a:custGeom>
          <a:noFill/>
          <a:ln w="63500">
            <a:solidFill>
              <a:srgbClr val="3B00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7" name="Freeform 18"/>
          <p:cNvSpPr>
            <a:spLocks/>
          </p:cNvSpPr>
          <p:nvPr/>
        </p:nvSpPr>
        <p:spPr bwMode="auto">
          <a:xfrm>
            <a:off x="9526588" y="5246688"/>
            <a:ext cx="930275" cy="447675"/>
          </a:xfrm>
          <a:custGeom>
            <a:avLst/>
            <a:gdLst>
              <a:gd name="T0" fmla="*/ 0 w 21600"/>
              <a:gd name="T1" fmla="*/ 10994 h 17346"/>
              <a:gd name="T2" fmla="*/ 930275 w 21600"/>
              <a:gd name="T3" fmla="*/ 447675 h 17346"/>
              <a:gd name="T4" fmla="*/ 0 60000 65536"/>
              <a:gd name="T5" fmla="*/ 0 60000 65536"/>
              <a:gd name="T6" fmla="*/ 0 w 21600"/>
              <a:gd name="T7" fmla="*/ 0 h 17346"/>
              <a:gd name="T8" fmla="*/ 21600 w 21600"/>
              <a:gd name="T9" fmla="*/ 17346 h 17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7346">
                <a:moveTo>
                  <a:pt x="0" y="426"/>
                </a:moveTo>
                <a:cubicBezTo>
                  <a:pt x="0" y="426"/>
                  <a:pt x="21168" y="-4254"/>
                  <a:pt x="21600" y="17346"/>
                </a:cubicBezTo>
              </a:path>
            </a:pathLst>
          </a:custGeom>
          <a:noFill/>
          <a:ln w="50800">
            <a:solidFill>
              <a:srgbClr val="FD9A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48" name="AutoShape 19"/>
          <p:cNvSpPr>
            <a:spLocks/>
          </p:cNvSpPr>
          <p:nvPr/>
        </p:nvSpPr>
        <p:spPr bwMode="auto">
          <a:xfrm>
            <a:off x="9321800" y="5699125"/>
            <a:ext cx="1146175" cy="1752600"/>
          </a:xfrm>
          <a:custGeom>
            <a:avLst/>
            <a:gdLst>
              <a:gd name="T0" fmla="*/ 40765086 w 18656"/>
              <a:gd name="T1" fmla="*/ 74159833 h 21150"/>
              <a:gd name="T2" fmla="*/ 0 60000 65536"/>
              <a:gd name="T3" fmla="*/ 0 w 18656"/>
              <a:gd name="T4" fmla="*/ 0 h 21150"/>
              <a:gd name="T5" fmla="*/ 18656 w 18656"/>
              <a:gd name="T6" fmla="*/ 21150 h 2115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8656" h="21150">
                <a:moveTo>
                  <a:pt x="18452" y="0"/>
                </a:moveTo>
                <a:cubicBezTo>
                  <a:pt x="18452" y="0"/>
                  <a:pt x="21600" y="21600"/>
                  <a:pt x="3161" y="21150"/>
                </a:cubicBezTo>
                <a:lnTo>
                  <a:pt x="0" y="21148"/>
                </a:lnTo>
              </a:path>
            </a:pathLst>
          </a:custGeom>
          <a:noFill/>
          <a:ln w="63500">
            <a:solidFill>
              <a:srgbClr val="3B00A4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7" grpId="0"/>
      <p:bldP spid="22538" grpId="0" animBg="1"/>
      <p:bldP spid="22539" grpId="0" animBg="1"/>
      <p:bldP spid="22546" grpId="0" animBg="1"/>
      <p:bldP spid="22547" grpId="0" animBg="1"/>
      <p:bldP spid="225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5410200"/>
            <a:ext cx="12911137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>
            <p:ph type="title"/>
          </p:nvPr>
        </p:nvSpPr>
        <p:spPr>
          <a:xfrm>
            <a:off x="419100" y="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Can we express stability </a:t>
            </a:r>
            <a:r>
              <a:rPr lang="en-US" sz="4400" b="1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/>
            </a:r>
            <a:br>
              <a:rPr lang="en-US" sz="4400" b="1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with a Finite Automaton?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54000" y="2514600"/>
            <a:ext cx="12750800" cy="275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>
                <a:solidFill>
                  <a:srgbClr val="0044FE"/>
                </a:solidFill>
                <a:cs typeface="Times" charset="0"/>
              </a:rPr>
              <a:t>Answer</a:t>
            </a:r>
            <a:r>
              <a:rPr lang="en-US" sz="3600">
                <a:solidFill>
                  <a:schemeClr val="tx1"/>
                </a:solidFill>
                <a:cs typeface="Times" charset="0"/>
              </a:rPr>
              <a:t>: No! (Language of stable schedules is not regular)</a:t>
            </a:r>
          </a:p>
          <a:p>
            <a:pPr algn="l"/>
            <a:endParaRPr lang="en-US" sz="3600">
              <a:solidFill>
                <a:schemeClr val="tx1"/>
              </a:solidFill>
              <a:cs typeface="Times" charset="0"/>
            </a:endParaRPr>
          </a:p>
          <a:p>
            <a:pPr algn="l"/>
            <a:r>
              <a:rPr lang="en-US" sz="3600">
                <a:solidFill>
                  <a:srgbClr val="0044FE"/>
                </a:solidFill>
                <a:cs typeface="Times" charset="0"/>
              </a:rPr>
              <a:t>Proof</a:t>
            </a:r>
            <a:r>
              <a:rPr lang="en-US" sz="3600">
                <a:solidFill>
                  <a:schemeClr val="tx1"/>
                </a:solidFill>
                <a:cs typeface="Times" charset="0"/>
              </a:rPr>
              <a:t>: Transform a stable word to an unstable one by pumping</a:t>
            </a:r>
          </a:p>
          <a:p>
            <a:pPr algn="l"/>
            <a:endParaRPr lang="en-US" sz="360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812800" y="9296400"/>
            <a:ext cx="121920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518784" presetClass="entr" presetSubtype="466236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518784" presetClass="entr" presetSubtype="466236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>
            <p:ph type="title"/>
          </p:nvPr>
        </p:nvSpPr>
        <p:spPr>
          <a:xfrm>
            <a:off x="152400" y="127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Exponential Stability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849688"/>
            <a:ext cx="122809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2563813"/>
            <a:ext cx="1101566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8" name="Oval 4"/>
          <p:cNvSpPr>
            <a:spLocks/>
          </p:cNvSpPr>
          <p:nvPr/>
        </p:nvSpPr>
        <p:spPr bwMode="auto">
          <a:xfrm>
            <a:off x="3721100" y="6299200"/>
            <a:ext cx="3683000" cy="1600200"/>
          </a:xfrm>
          <a:prstGeom prst="ellipse">
            <a:avLst/>
          </a:prstGeom>
          <a:solidFill>
            <a:srgbClr val="F3EB00">
              <a:alpha val="29999"/>
            </a:srgbClr>
          </a:solidFill>
          <a:ln w="25400" cap="flat">
            <a:solidFill>
              <a:schemeClr val="tx1">
                <a:alpha val="29999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6629" name="Oval 5"/>
          <p:cNvSpPr>
            <a:spLocks/>
          </p:cNvSpPr>
          <p:nvPr/>
        </p:nvSpPr>
        <p:spPr bwMode="auto">
          <a:xfrm>
            <a:off x="5461000" y="6299200"/>
            <a:ext cx="3683000" cy="1600200"/>
          </a:xfrm>
          <a:prstGeom prst="ellipse">
            <a:avLst/>
          </a:prstGeom>
          <a:solidFill>
            <a:srgbClr val="98B7FE">
              <a:alpha val="29999"/>
            </a:srgbClr>
          </a:solidFill>
          <a:ln w="25400" cap="flat">
            <a:solidFill>
              <a:schemeClr val="tx1">
                <a:alpha val="29999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583" name="Oval 6"/>
          <p:cNvSpPr>
            <a:spLocks/>
          </p:cNvSpPr>
          <p:nvPr/>
        </p:nvSpPr>
        <p:spPr bwMode="auto">
          <a:xfrm>
            <a:off x="5803900" y="6464300"/>
            <a:ext cx="1270000" cy="1270000"/>
          </a:xfrm>
          <a:prstGeom prst="ellipse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Rectangle 7"/>
          <p:cNvSpPr>
            <a:spLocks/>
          </p:cNvSpPr>
          <p:nvPr/>
        </p:nvSpPr>
        <p:spPr bwMode="auto">
          <a:xfrm>
            <a:off x="8639175" y="7689850"/>
            <a:ext cx="1147763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" charset="0"/>
              </a:rPr>
              <a:t>Stability</a:t>
            </a:r>
          </a:p>
        </p:txBody>
      </p:sp>
      <p:sp>
        <p:nvSpPr>
          <p:cNvPr id="24585" name="Rectangle 8"/>
          <p:cNvSpPr>
            <a:spLocks/>
          </p:cNvSpPr>
          <p:nvPr/>
        </p:nvSpPr>
        <p:spPr bwMode="auto">
          <a:xfrm>
            <a:off x="3086100" y="7689850"/>
            <a:ext cx="10795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" charset="0"/>
              </a:rPr>
              <a:t>Regular</a:t>
            </a:r>
          </a:p>
        </p:txBody>
      </p:sp>
      <p:sp>
        <p:nvSpPr>
          <p:cNvPr id="24586" name="Rectangle 9"/>
          <p:cNvSpPr>
            <a:spLocks/>
          </p:cNvSpPr>
          <p:nvPr/>
        </p:nvSpPr>
        <p:spPr bwMode="auto">
          <a:xfrm>
            <a:off x="5505450" y="7943850"/>
            <a:ext cx="17907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Times" charset="0"/>
              </a:rPr>
              <a:t>Exp. Stability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482600" y="8763000"/>
            <a:ext cx="12293600" cy="774700"/>
          </a:xfrm>
          <a:prstGeom prst="rect">
            <a:avLst/>
          </a:prstGeom>
          <a:solidFill>
            <a:srgbClr val="F3EB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cs typeface="Times" charset="0"/>
              </a:rPr>
              <a:t>Quantified version of stability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 autoUpdateAnimBg="0"/>
      <p:bldP spid="266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Automata-based Interfaces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254000" y="6096000"/>
            <a:ext cx="127508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rot="10800000" flipH="1">
            <a:off x="2910841" y="3505200"/>
            <a:ext cx="45719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254000" y="3962400"/>
            <a:ext cx="124206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cs typeface="Times" charset="0"/>
              </a:rPr>
              <a:t>Interface: 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Regular language for desired allocation on time-triggered platform 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19812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711200" y="5638800"/>
            <a:ext cx="11887200" cy="76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6781800"/>
            <a:ext cx="3987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Line 13"/>
          <p:cNvSpPr>
            <a:spLocks noChangeShapeType="1"/>
          </p:cNvSpPr>
          <p:nvPr/>
        </p:nvSpPr>
        <p:spPr bwMode="auto">
          <a:xfrm rot="10800000" flipH="1">
            <a:off x="2933700" y="5943600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5054600" y="1600200"/>
            <a:ext cx="76454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Control Designer: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Specify all acceptable allocation sequences as a regular language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E.g. Periodicity, Exponential stability, Fairness</a:t>
            </a:r>
          </a:p>
        </p:txBody>
      </p:sp>
      <p:sp>
        <p:nvSpPr>
          <p:cNvPr id="22" name="Rectangle 6"/>
          <p:cNvSpPr>
            <a:spLocks/>
          </p:cNvSpPr>
          <p:nvPr/>
        </p:nvSpPr>
        <p:spPr bwMode="auto">
          <a:xfrm>
            <a:off x="5359400" y="6096000"/>
            <a:ext cx="7162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System Integrator: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Can resource requirements of all the components be met?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Find a schedule acceptable to all using automata constructions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863600" y="3200400"/>
            <a:ext cx="11836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17500" algn="l">
              <a:spcBef>
                <a:spcPts val="2200"/>
              </a:spcBef>
              <a:buClr>
                <a:srgbClr val="000080"/>
              </a:buClr>
              <a:buSzPct val="92000"/>
              <a:buFont typeface="Zapf Dingbats" charset="0"/>
              <a:buChar char="➡"/>
            </a:pPr>
            <a:r>
              <a:rPr lang="en-US" sz="4000" dirty="0">
                <a:solidFill>
                  <a:srgbClr val="200063"/>
                </a:solidFill>
                <a:cs typeface="Times" charset="0"/>
              </a:rPr>
              <a:t> Embedded Control Software</a:t>
            </a:r>
          </a:p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4000" dirty="0">
                <a:solidFill>
                  <a:srgbClr val="98B7FE"/>
                </a:solidFill>
                <a:cs typeface="Times" charset="0"/>
              </a:rPr>
              <a:t> Networked Control </a:t>
            </a:r>
            <a:r>
              <a:rPr lang="en-US" sz="4000" dirty="0" smtClean="0">
                <a:solidFill>
                  <a:srgbClr val="98B7FE"/>
                </a:solidFill>
                <a:cs typeface="Times" charset="0"/>
              </a:rPr>
              <a:t>Systems</a:t>
            </a:r>
          </a:p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4000" dirty="0" smtClean="0">
                <a:solidFill>
                  <a:srgbClr val="98B7FE"/>
                </a:solidFill>
                <a:cs typeface="Times" charset="0"/>
              </a:rPr>
              <a:t> Wireless Control Networks</a:t>
            </a:r>
            <a:endParaRPr lang="en-US" sz="4000" dirty="0">
              <a:solidFill>
                <a:srgbClr val="98B7FE"/>
              </a:solidFill>
              <a:cs typeface="Times" charset="0"/>
            </a:endParaRP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330200" y="1676400"/>
            <a:ext cx="9067800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Times" charset="0"/>
              </a:rPr>
              <a:t>Talk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400" y="3429000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4000" dirty="0" smtClean="0">
                <a:solidFill>
                  <a:srgbClr val="98B7FE"/>
                </a:solidFill>
                <a:cs typeface="Times" charset="0"/>
              </a:rPr>
              <a:t> Motivation</a:t>
            </a:r>
            <a:endParaRPr lang="en-US" sz="4000" dirty="0">
              <a:solidFill>
                <a:srgbClr val="98B7FE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013" y="4181475"/>
            <a:ext cx="3987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>
            <p:ph type="title"/>
          </p:nvPr>
        </p:nvSpPr>
        <p:spPr>
          <a:xfrm>
            <a:off x="203200" y="-1016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Embedded Control Software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158875" y="2987675"/>
            <a:ext cx="10528300" cy="4826000"/>
            <a:chOff x="0" y="0"/>
            <a:chExt cx="6632" cy="3040"/>
          </a:xfrm>
        </p:grpSpPr>
        <p:sp>
          <p:nvSpPr>
            <p:cNvPr id="27654" name="Line 4"/>
            <p:cNvSpPr>
              <a:spLocks noChangeShapeType="1"/>
            </p:cNvSpPr>
            <p:nvPr/>
          </p:nvSpPr>
          <p:spPr bwMode="auto">
            <a:xfrm>
              <a:off x="5939" y="435"/>
              <a:ext cx="16" cy="7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5" name="Line 5"/>
            <p:cNvSpPr>
              <a:spLocks noChangeShapeType="1"/>
            </p:cNvSpPr>
            <p:nvPr/>
          </p:nvSpPr>
          <p:spPr bwMode="auto">
            <a:xfrm>
              <a:off x="5939" y="1832"/>
              <a:ext cx="16" cy="7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6" name="Rectangle 6"/>
            <p:cNvSpPr>
              <a:spLocks/>
            </p:cNvSpPr>
            <p:nvPr/>
          </p:nvSpPr>
          <p:spPr bwMode="auto">
            <a:xfrm>
              <a:off x="2002" y="0"/>
              <a:ext cx="2667" cy="909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Discrete Control</a:t>
              </a:r>
            </a:p>
            <a:p>
              <a:pPr>
                <a:lnSpc>
                  <a:spcPct val="90000"/>
                </a:lnSpc>
              </a:pPr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(Software)</a:t>
              </a:r>
            </a:p>
          </p:txBody>
        </p:sp>
        <p:sp>
          <p:nvSpPr>
            <p:cNvPr id="27657" name="Rectangle 7"/>
            <p:cNvSpPr>
              <a:spLocks/>
            </p:cNvSpPr>
            <p:nvPr/>
          </p:nvSpPr>
          <p:spPr bwMode="auto">
            <a:xfrm>
              <a:off x="1649" y="2125"/>
              <a:ext cx="3352" cy="91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Physical Plant</a:t>
              </a:r>
            </a:p>
            <a:p>
              <a:pPr>
                <a:lnSpc>
                  <a:spcPct val="90000"/>
                </a:lnSpc>
              </a:pPr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(Continuous Dynamics)</a:t>
              </a:r>
            </a:p>
          </p:txBody>
        </p:sp>
        <p:sp>
          <p:nvSpPr>
            <p:cNvPr id="27658" name="Rectangle 8"/>
            <p:cNvSpPr>
              <a:spLocks/>
            </p:cNvSpPr>
            <p:nvPr/>
          </p:nvSpPr>
          <p:spPr bwMode="auto">
            <a:xfrm>
              <a:off x="0" y="1198"/>
              <a:ext cx="1381" cy="61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Sensors</a:t>
              </a:r>
            </a:p>
          </p:txBody>
        </p:sp>
        <p:sp>
          <p:nvSpPr>
            <p:cNvPr id="27659" name="Rectangle 9"/>
            <p:cNvSpPr>
              <a:spLocks/>
            </p:cNvSpPr>
            <p:nvPr/>
          </p:nvSpPr>
          <p:spPr bwMode="auto">
            <a:xfrm>
              <a:off x="5250" y="1214"/>
              <a:ext cx="1382" cy="61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chemeClr val="tx1"/>
                  </a:solidFill>
                  <a:cs typeface="Times" charset="0"/>
                </a:rPr>
                <a:t>Actuators</a:t>
              </a: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689" y="1807"/>
              <a:ext cx="17" cy="7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704" y="418"/>
              <a:ext cx="16" cy="7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>
              <a:off x="698" y="416"/>
              <a:ext cx="12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>
              <a:off x="4664" y="432"/>
              <a:ext cx="12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>
              <a:off x="5001" y="2623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>
              <a:off x="706" y="2598"/>
              <a:ext cx="9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713" name="Rectangle 17"/>
          <p:cNvSpPr>
            <a:spLocks/>
          </p:cNvSpPr>
          <p:nvPr/>
        </p:nvSpPr>
        <p:spPr bwMode="auto">
          <a:xfrm>
            <a:off x="4310063" y="2127250"/>
            <a:ext cx="4241800" cy="774700"/>
          </a:xfrm>
          <a:prstGeom prst="rect">
            <a:avLst/>
          </a:prstGeom>
          <a:solidFill>
            <a:srgbClr val="FE7038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cs typeface="Times" charset="0"/>
              </a:rPr>
              <a:t>Java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>
          <a:xfrm>
            <a:off x="203200" y="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Java for Real-Time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1143000" y="2387600"/>
            <a:ext cx="11264900" cy="694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algn="l">
              <a:spcBef>
                <a:spcPts val="1000"/>
              </a:spcBef>
            </a:pPr>
            <a:r>
              <a:rPr lang="en-US" sz="3800">
                <a:solidFill>
                  <a:srgbClr val="00FF00"/>
                </a:solidFill>
                <a:cs typeface="Times" charset="0"/>
              </a:rPr>
              <a:t>Java</a:t>
            </a:r>
            <a:r>
              <a:rPr lang="en-US" sz="3800">
                <a:solidFill>
                  <a:srgbClr val="66B132"/>
                </a:solidFill>
                <a:cs typeface="Times" charset="0"/>
              </a:rPr>
              <a:t> </a:t>
            </a:r>
          </a:p>
          <a:p>
            <a:pPr algn="l">
              <a:spcBef>
                <a:spcPts val="1000"/>
              </a:spcBef>
            </a:pPr>
            <a:r>
              <a:rPr lang="en-US" sz="3800">
                <a:solidFill>
                  <a:schemeClr val="tx1"/>
                </a:solidFill>
                <a:cs typeface="Times" charset="0"/>
              </a:rPr>
              <a:t>Bytecode portability</a:t>
            </a:r>
          </a:p>
          <a:p>
            <a:pPr algn="l">
              <a:spcBef>
                <a:spcPts val="1000"/>
              </a:spcBef>
            </a:pPr>
            <a:r>
              <a:rPr lang="en-US" sz="3800">
                <a:solidFill>
                  <a:schemeClr val="tx1"/>
                </a:solidFill>
                <a:cs typeface="Times" charset="0"/>
              </a:rPr>
              <a:t>Component based</a:t>
            </a:r>
          </a:p>
          <a:p>
            <a:pPr algn="l">
              <a:spcBef>
                <a:spcPts val="3800"/>
              </a:spcBef>
            </a:pPr>
            <a:r>
              <a:rPr lang="en-US" sz="3800">
                <a:solidFill>
                  <a:srgbClr val="00FF00"/>
                </a:solidFill>
                <a:cs typeface="Times" charset="0"/>
              </a:rPr>
              <a:t>Java RTS </a:t>
            </a:r>
          </a:p>
          <a:p>
            <a:pPr algn="l">
              <a:spcBef>
                <a:spcPts val="1000"/>
              </a:spcBef>
            </a:pPr>
            <a:r>
              <a:rPr lang="en-US" sz="3800">
                <a:solidFill>
                  <a:schemeClr val="tx1"/>
                </a:solidFill>
                <a:cs typeface="Times" charset="0"/>
              </a:rPr>
              <a:t>Real-time guarantees  </a:t>
            </a:r>
            <a:endParaRPr lang="en-US" sz="3800">
              <a:solidFill>
                <a:srgbClr val="0044FE"/>
              </a:solidFill>
              <a:cs typeface="Times" charset="0"/>
            </a:endParaRPr>
          </a:p>
          <a:p>
            <a:pPr algn="l">
              <a:spcBef>
                <a:spcPts val="3800"/>
              </a:spcBef>
            </a:pPr>
            <a:r>
              <a:rPr lang="en-US" sz="3800">
                <a:solidFill>
                  <a:srgbClr val="FF0000"/>
                </a:solidFill>
                <a:cs typeface="Times" charset="0"/>
              </a:rPr>
              <a:t>No timing portability!</a:t>
            </a:r>
          </a:p>
          <a:p>
            <a:pPr algn="l">
              <a:spcBef>
                <a:spcPts val="1000"/>
              </a:spcBef>
            </a:pPr>
            <a:r>
              <a:rPr lang="en-US" sz="3800">
                <a:solidFill>
                  <a:schemeClr val="tx1"/>
                </a:solidFill>
                <a:cs typeface="Times" charset="0"/>
              </a:rPr>
              <a:t>Can I run the same code on a faster machine and expect better performance?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650" y="2284413"/>
            <a:ext cx="5727700" cy="330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844800" y="5473700"/>
            <a:ext cx="7912100" cy="2120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3403600"/>
            <a:ext cx="3517900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>
            <p:ph type="title"/>
          </p:nvPr>
        </p:nvSpPr>
        <p:spPr>
          <a:xfrm>
            <a:off x="165100" y="-1524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RTComposer 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9701" name="Rectangle 4"/>
          <p:cNvSpPr>
            <a:spLocks/>
          </p:cNvSpPr>
          <p:nvPr/>
        </p:nvSpPr>
        <p:spPr bwMode="auto">
          <a:xfrm>
            <a:off x="266700" y="2165350"/>
            <a:ext cx="1248410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>
              <a:spcBef>
                <a:spcPts val="4500"/>
              </a:spcBef>
            </a:pPr>
            <a:r>
              <a:rPr lang="en-US" sz="3800">
                <a:solidFill>
                  <a:schemeClr val="tx1"/>
                </a:solidFill>
                <a:cs typeface="Times" charset="0"/>
              </a:rPr>
              <a:t>A tool for building modular Real-Time Java applications</a:t>
            </a:r>
          </a:p>
        </p:txBody>
      </p:sp>
      <p:sp>
        <p:nvSpPr>
          <p:cNvPr id="29702" name="Rectangle 5"/>
          <p:cNvSpPr>
            <a:spLocks/>
          </p:cNvSpPr>
          <p:nvPr/>
        </p:nvSpPr>
        <p:spPr bwMode="auto">
          <a:xfrm>
            <a:off x="484188" y="8839200"/>
            <a:ext cx="12026900" cy="584200"/>
          </a:xfrm>
          <a:prstGeom prst="rect">
            <a:avLst/>
          </a:prstGeom>
          <a:solidFill>
            <a:srgbClr val="F3EB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cs typeface="Times" charset="0"/>
              </a:rPr>
              <a:t>Java Class + Automaton specifying patterns of method calls</a:t>
            </a:r>
          </a:p>
        </p:txBody>
      </p:sp>
      <p:sp>
        <p:nvSpPr>
          <p:cNvPr id="29703" name="Rectangle 6"/>
          <p:cNvSpPr>
            <a:spLocks/>
          </p:cNvSpPr>
          <p:nvPr/>
        </p:nvSpPr>
        <p:spPr bwMode="auto">
          <a:xfrm>
            <a:off x="269875" y="8229600"/>
            <a:ext cx="21240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chemeClr val="tx1"/>
                </a:solidFill>
                <a:cs typeface="Times" charset="0"/>
              </a:rPr>
              <a:t>Component:</a:t>
            </a:r>
          </a:p>
        </p:txBody>
      </p:sp>
      <p:sp>
        <p:nvSpPr>
          <p:cNvPr id="29704" name="Rectangle 7"/>
          <p:cNvSpPr>
            <a:spLocks/>
          </p:cNvSpPr>
          <p:nvPr/>
        </p:nvSpPr>
        <p:spPr bwMode="auto">
          <a:xfrm>
            <a:off x="2819400" y="6858000"/>
            <a:ext cx="7937500" cy="711200"/>
          </a:xfrm>
          <a:prstGeom prst="rect">
            <a:avLst/>
          </a:prstGeom>
          <a:solidFill>
            <a:srgbClr val="84DDF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cs typeface="Times" charset="0"/>
              </a:rPr>
              <a:t>Real-Time Operating System</a:t>
            </a:r>
          </a:p>
        </p:txBody>
      </p:sp>
      <p:sp>
        <p:nvSpPr>
          <p:cNvPr id="29705" name="Rectangle 8"/>
          <p:cNvSpPr>
            <a:spLocks/>
          </p:cNvSpPr>
          <p:nvPr/>
        </p:nvSpPr>
        <p:spPr bwMode="auto">
          <a:xfrm>
            <a:off x="2819400" y="6159500"/>
            <a:ext cx="7937500" cy="711200"/>
          </a:xfrm>
          <a:prstGeom prst="rect">
            <a:avLst/>
          </a:prstGeom>
          <a:solidFill>
            <a:srgbClr val="84DDF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cs typeface="Times" charset="0"/>
              </a:rPr>
              <a:t>Real-Time Java</a:t>
            </a:r>
          </a:p>
        </p:txBody>
      </p:sp>
      <p:sp>
        <p:nvSpPr>
          <p:cNvPr id="29706" name="Rectangle 9"/>
          <p:cNvSpPr>
            <a:spLocks/>
          </p:cNvSpPr>
          <p:nvPr/>
        </p:nvSpPr>
        <p:spPr bwMode="auto">
          <a:xfrm>
            <a:off x="2819400" y="5473700"/>
            <a:ext cx="4152900" cy="711200"/>
          </a:xfrm>
          <a:prstGeom prst="rect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000">
                <a:solidFill>
                  <a:schemeClr val="tx1"/>
                </a:solidFill>
                <a:cs typeface="Times" charset="0"/>
              </a:rPr>
              <a:t>RTComposer</a:t>
            </a:r>
          </a:p>
        </p:txBody>
      </p:sp>
      <p:sp>
        <p:nvSpPr>
          <p:cNvPr id="29707" name="Rectangle 10"/>
          <p:cNvSpPr>
            <a:spLocks/>
          </p:cNvSpPr>
          <p:nvPr/>
        </p:nvSpPr>
        <p:spPr bwMode="auto">
          <a:xfrm>
            <a:off x="6972300" y="5473700"/>
            <a:ext cx="1638300" cy="711200"/>
          </a:xfrm>
          <a:prstGeom prst="rect">
            <a:avLst/>
          </a:prstGeom>
          <a:solidFill>
            <a:srgbClr val="84DDF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cs typeface="Times" charset="0"/>
              </a:rPr>
              <a:t>Interrupts</a:t>
            </a:r>
          </a:p>
        </p:txBody>
      </p:sp>
      <p:sp>
        <p:nvSpPr>
          <p:cNvPr id="29708" name="Rectangle 11"/>
          <p:cNvSpPr>
            <a:spLocks/>
          </p:cNvSpPr>
          <p:nvPr/>
        </p:nvSpPr>
        <p:spPr bwMode="auto">
          <a:xfrm>
            <a:off x="8585200" y="5473700"/>
            <a:ext cx="2171700" cy="711200"/>
          </a:xfrm>
          <a:prstGeom prst="rect">
            <a:avLst/>
          </a:prstGeom>
          <a:solidFill>
            <a:srgbClr val="84DDF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cs typeface="Times" charset="0"/>
              </a:rPr>
              <a:t>Non Real-Time</a:t>
            </a:r>
          </a:p>
        </p:txBody>
      </p:sp>
      <p:sp>
        <p:nvSpPr>
          <p:cNvPr id="29709" name="AutoShape 12"/>
          <p:cNvSpPr>
            <a:spLocks/>
          </p:cNvSpPr>
          <p:nvPr/>
        </p:nvSpPr>
        <p:spPr bwMode="auto">
          <a:xfrm>
            <a:off x="1128713" y="5219700"/>
            <a:ext cx="1838325" cy="3025775"/>
          </a:xfrm>
          <a:custGeom>
            <a:avLst/>
            <a:gdLst>
              <a:gd name="T0" fmla="*/ 78227786 w 21600"/>
              <a:gd name="T1" fmla="*/ 211928636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115" y="21600"/>
                </a:moveTo>
                <a:lnTo>
                  <a:pt x="0" y="0"/>
                </a:lnTo>
                <a:lnTo>
                  <a:pt x="21600" y="44"/>
                </a:lnTo>
              </a:path>
            </a:pathLst>
          </a:custGeom>
          <a:noFill/>
          <a:ln w="50800">
            <a:solidFill>
              <a:srgbClr val="001F67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>
            <p:ph type="title"/>
          </p:nvPr>
        </p:nvSpPr>
        <p:spPr>
          <a:xfrm>
            <a:off x="165100" y="-6604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Logical Execution Time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558800" y="1676400"/>
            <a:ext cx="12115800" cy="1422400"/>
          </a:xfrm>
        </p:spPr>
        <p:txBody>
          <a:bodyPr rIns="40639" anchor="t"/>
          <a:lstStyle/>
          <a:p>
            <a:pPr eaLnBrk="1" hangingPunct="1">
              <a:lnSpc>
                <a:spcPct val="90000"/>
              </a:lnSpc>
            </a:pPr>
            <a:r>
              <a:rPr lang="en-US" sz="3400" smtClean="0">
                <a:solidFill>
                  <a:srgbClr val="0044FE"/>
                </a:solidFill>
                <a:latin typeface="Times" charset="0"/>
                <a:cs typeface="Times" charset="0"/>
                <a:sym typeface="Times" charset="0"/>
              </a:rPr>
              <a:t>Macro Schedule</a:t>
            </a:r>
            <a:r>
              <a:rPr lang="en-US" sz="3400" smtClean="0">
                <a:latin typeface="Times" charset="0"/>
                <a:cs typeface="Times" charset="0"/>
                <a:sym typeface="Times" charset="0"/>
              </a:rPr>
              <a:t>: Assignment of methods to time slots</a:t>
            </a:r>
            <a:endParaRPr lang="en-US" sz="3400" smtClean="0">
              <a:solidFill>
                <a:srgbClr val="0044FE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  <a:p>
            <a:pPr eaLnBrk="1" hangingPunct="1">
              <a:lnSpc>
                <a:spcPct val="90000"/>
              </a:lnSpc>
              <a:spcBef>
                <a:spcPts val="2200"/>
              </a:spcBef>
            </a:pPr>
            <a:r>
              <a:rPr lang="en-US" sz="3400" smtClean="0">
                <a:solidFill>
                  <a:srgbClr val="0044FE"/>
                </a:solidFill>
                <a:latin typeface="Times" charset="0"/>
                <a:cs typeface="Times" charset="0"/>
                <a:sym typeface="Times" charset="0"/>
              </a:rPr>
              <a:t>Micro Schedule</a:t>
            </a:r>
            <a:r>
              <a:rPr lang="en-US" sz="3400" smtClean="0">
                <a:latin typeface="Times" charset="0"/>
                <a:cs typeface="Times" charset="0"/>
                <a:sym typeface="Times" charset="0"/>
              </a:rPr>
              <a:t>: CPU scheduling within each slot</a:t>
            </a:r>
            <a:endParaRPr lang="en-US" sz="3400" smtClean="0"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  <a:p>
            <a:pPr eaLnBrk="1" hangingPunct="1">
              <a:lnSpc>
                <a:spcPct val="90000"/>
              </a:lnSpc>
              <a:spcBef>
                <a:spcPts val="4500"/>
              </a:spcBef>
            </a:pPr>
            <a:endParaRPr lang="en-US" sz="3400" smtClean="0"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/>
        </p:nvGraphicFramePr>
        <p:xfrm>
          <a:off x="1793875" y="4508500"/>
          <a:ext cx="9828213" cy="695960"/>
        </p:xfrm>
        <a:graphic>
          <a:graphicData uri="http://schemas.openxmlformats.org/drawingml/2006/table">
            <a:tbl>
              <a:tblPr/>
              <a:tblGrid>
                <a:gridCol w="1965325"/>
                <a:gridCol w="1965325"/>
                <a:gridCol w="1966913"/>
                <a:gridCol w="1965325"/>
                <a:gridCol w="1965325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1793875" y="5295900"/>
          <a:ext cx="9828213" cy="695960"/>
        </p:xfrm>
        <a:graphic>
          <a:graphicData uri="http://schemas.openxmlformats.org/drawingml/2006/table">
            <a:tbl>
              <a:tblPr/>
              <a:tblGrid>
                <a:gridCol w="1965325"/>
                <a:gridCol w="1965325"/>
                <a:gridCol w="1966913"/>
                <a:gridCol w="1965325"/>
                <a:gridCol w="1965325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558800" algn="l"/>
                        </a:tabLst>
                      </a:pPr>
                      <a:endParaRPr kumimoji="0" lang="en-US" sz="3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明朝 Pro W3" charset="0"/>
                        <a:cs typeface="ヒラギノ明朝 Pro W3" charset="0"/>
                        <a:sym typeface="Times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6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2" name="Rectangle 47"/>
          <p:cNvSpPr>
            <a:spLocks/>
          </p:cNvSpPr>
          <p:nvPr/>
        </p:nvSpPr>
        <p:spPr bwMode="auto">
          <a:xfrm>
            <a:off x="490538" y="4513263"/>
            <a:ext cx="13589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cs typeface="Times" charset="0"/>
              </a:rPr>
              <a:t>Macro </a:t>
            </a:r>
          </a:p>
        </p:txBody>
      </p:sp>
      <p:sp>
        <p:nvSpPr>
          <p:cNvPr id="30753" name="Rectangle 48"/>
          <p:cNvSpPr>
            <a:spLocks/>
          </p:cNvSpPr>
          <p:nvPr/>
        </p:nvSpPr>
        <p:spPr bwMode="auto">
          <a:xfrm>
            <a:off x="493713" y="5286375"/>
            <a:ext cx="1168400" cy="63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cs typeface="Times" charset="0"/>
              </a:rPr>
              <a:t>Micro</a:t>
            </a:r>
          </a:p>
        </p:txBody>
      </p:sp>
      <p:sp>
        <p:nvSpPr>
          <p:cNvPr id="32817" name="AutoShape 49"/>
          <p:cNvSpPr>
            <a:spLocks/>
          </p:cNvSpPr>
          <p:nvPr/>
        </p:nvSpPr>
        <p:spPr bwMode="auto">
          <a:xfrm>
            <a:off x="1844675" y="4594225"/>
            <a:ext cx="407988" cy="474663"/>
          </a:xfrm>
          <a:prstGeom prst="roundRect">
            <a:avLst>
              <a:gd name="adj" fmla="val 46856"/>
            </a:avLst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18" name="AutoShape 50"/>
          <p:cNvSpPr>
            <a:spLocks/>
          </p:cNvSpPr>
          <p:nvPr/>
        </p:nvSpPr>
        <p:spPr bwMode="auto">
          <a:xfrm>
            <a:off x="2303463" y="4594225"/>
            <a:ext cx="1117600" cy="474663"/>
          </a:xfrm>
          <a:prstGeom prst="roundRect">
            <a:avLst>
              <a:gd name="adj" fmla="val 40051"/>
            </a:avLst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19" name="AutoShape 51"/>
          <p:cNvSpPr>
            <a:spLocks/>
          </p:cNvSpPr>
          <p:nvPr/>
        </p:nvSpPr>
        <p:spPr bwMode="auto">
          <a:xfrm>
            <a:off x="3810000" y="4594225"/>
            <a:ext cx="406400" cy="474663"/>
          </a:xfrm>
          <a:prstGeom prst="roundRect">
            <a:avLst>
              <a:gd name="adj" fmla="val 46856"/>
            </a:avLst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0" name="AutoShape 52"/>
          <p:cNvSpPr>
            <a:spLocks/>
          </p:cNvSpPr>
          <p:nvPr/>
        </p:nvSpPr>
        <p:spPr bwMode="auto">
          <a:xfrm>
            <a:off x="4267200" y="4594225"/>
            <a:ext cx="1119188" cy="474663"/>
          </a:xfrm>
          <a:prstGeom prst="roundRect">
            <a:avLst>
              <a:gd name="adj" fmla="val 40051"/>
            </a:avLst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1" name="Rectangle 53"/>
          <p:cNvSpPr>
            <a:spLocks/>
          </p:cNvSpPr>
          <p:nvPr/>
        </p:nvSpPr>
        <p:spPr bwMode="auto">
          <a:xfrm>
            <a:off x="1844675" y="5367338"/>
            <a:ext cx="265113" cy="476250"/>
          </a:xfrm>
          <a:prstGeom prst="rect">
            <a:avLst/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2" name="Rectangle 54"/>
          <p:cNvSpPr>
            <a:spLocks/>
          </p:cNvSpPr>
          <p:nvPr/>
        </p:nvSpPr>
        <p:spPr bwMode="auto">
          <a:xfrm>
            <a:off x="2176463" y="5367338"/>
            <a:ext cx="361950" cy="476250"/>
          </a:xfrm>
          <a:prstGeom prst="rect">
            <a:avLst/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3" name="Rectangle 55"/>
          <p:cNvSpPr>
            <a:spLocks/>
          </p:cNvSpPr>
          <p:nvPr/>
        </p:nvSpPr>
        <p:spPr bwMode="auto">
          <a:xfrm>
            <a:off x="3130550" y="5367338"/>
            <a:ext cx="495300" cy="476250"/>
          </a:xfrm>
          <a:prstGeom prst="rect">
            <a:avLst/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4" name="Rectangle 56"/>
          <p:cNvSpPr>
            <a:spLocks/>
          </p:cNvSpPr>
          <p:nvPr/>
        </p:nvSpPr>
        <p:spPr bwMode="auto">
          <a:xfrm flipH="1">
            <a:off x="2751138" y="5367338"/>
            <a:ext cx="165100" cy="476250"/>
          </a:xfrm>
          <a:prstGeom prst="rect">
            <a:avLst/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5" name="Rectangle 57"/>
          <p:cNvSpPr>
            <a:spLocks/>
          </p:cNvSpPr>
          <p:nvPr/>
        </p:nvSpPr>
        <p:spPr bwMode="auto">
          <a:xfrm flipH="1">
            <a:off x="2982913" y="5367338"/>
            <a:ext cx="82550" cy="476250"/>
          </a:xfrm>
          <a:prstGeom prst="rect">
            <a:avLst/>
          </a:prstGeom>
          <a:solidFill>
            <a:srgbClr val="D90B0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6" name="Rectangle 58"/>
          <p:cNvSpPr>
            <a:spLocks/>
          </p:cNvSpPr>
          <p:nvPr/>
        </p:nvSpPr>
        <p:spPr bwMode="auto">
          <a:xfrm flipH="1">
            <a:off x="2603500" y="5367338"/>
            <a:ext cx="82550" cy="476250"/>
          </a:xfrm>
          <a:prstGeom prst="rect">
            <a:avLst/>
          </a:prstGeom>
          <a:solidFill>
            <a:srgbClr val="D90B0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7" name="Rectangle 59"/>
          <p:cNvSpPr>
            <a:spLocks/>
          </p:cNvSpPr>
          <p:nvPr/>
        </p:nvSpPr>
        <p:spPr bwMode="auto">
          <a:xfrm>
            <a:off x="4700588" y="5367338"/>
            <a:ext cx="263525" cy="476250"/>
          </a:xfrm>
          <a:prstGeom prst="rect">
            <a:avLst/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8" name="Rectangle 60"/>
          <p:cNvSpPr>
            <a:spLocks/>
          </p:cNvSpPr>
          <p:nvPr/>
        </p:nvSpPr>
        <p:spPr bwMode="auto">
          <a:xfrm>
            <a:off x="3810000" y="5367338"/>
            <a:ext cx="361950" cy="476250"/>
          </a:xfrm>
          <a:prstGeom prst="rect">
            <a:avLst/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29" name="Rectangle 61"/>
          <p:cNvSpPr>
            <a:spLocks/>
          </p:cNvSpPr>
          <p:nvPr/>
        </p:nvSpPr>
        <p:spPr bwMode="auto">
          <a:xfrm>
            <a:off x="5178425" y="5367338"/>
            <a:ext cx="406400" cy="476250"/>
          </a:xfrm>
          <a:prstGeom prst="rect">
            <a:avLst/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0" name="Rectangle 62"/>
          <p:cNvSpPr>
            <a:spLocks/>
          </p:cNvSpPr>
          <p:nvPr/>
        </p:nvSpPr>
        <p:spPr bwMode="auto">
          <a:xfrm flipH="1">
            <a:off x="4232275" y="5367338"/>
            <a:ext cx="187325" cy="476250"/>
          </a:xfrm>
          <a:prstGeom prst="rect">
            <a:avLst/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1" name="Rectangle 63"/>
          <p:cNvSpPr>
            <a:spLocks/>
          </p:cNvSpPr>
          <p:nvPr/>
        </p:nvSpPr>
        <p:spPr bwMode="auto">
          <a:xfrm flipH="1">
            <a:off x="5030788" y="5367338"/>
            <a:ext cx="82550" cy="476250"/>
          </a:xfrm>
          <a:prstGeom prst="rect">
            <a:avLst/>
          </a:prstGeom>
          <a:solidFill>
            <a:srgbClr val="D90B0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2" name="Rectangle 64"/>
          <p:cNvSpPr>
            <a:spLocks/>
          </p:cNvSpPr>
          <p:nvPr/>
        </p:nvSpPr>
        <p:spPr bwMode="auto">
          <a:xfrm flipH="1">
            <a:off x="4502150" y="5367338"/>
            <a:ext cx="82550" cy="476250"/>
          </a:xfrm>
          <a:prstGeom prst="rect">
            <a:avLst/>
          </a:prstGeom>
          <a:solidFill>
            <a:srgbClr val="D90B0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3" name="AutoShape 65"/>
          <p:cNvSpPr>
            <a:spLocks/>
          </p:cNvSpPr>
          <p:nvPr/>
        </p:nvSpPr>
        <p:spPr bwMode="auto">
          <a:xfrm>
            <a:off x="2152650" y="6557963"/>
            <a:ext cx="419100" cy="317500"/>
          </a:xfrm>
          <a:prstGeom prst="roundRect">
            <a:avLst>
              <a:gd name="adj" fmla="val 47005"/>
            </a:avLst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4" name="AutoShape 66"/>
          <p:cNvSpPr>
            <a:spLocks/>
          </p:cNvSpPr>
          <p:nvPr/>
        </p:nvSpPr>
        <p:spPr bwMode="auto">
          <a:xfrm>
            <a:off x="1778000" y="7269163"/>
            <a:ext cx="844550" cy="322262"/>
          </a:xfrm>
          <a:prstGeom prst="roundRect">
            <a:avLst>
              <a:gd name="adj" fmla="val 50000"/>
            </a:avLst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72" name="Rectangle 67"/>
          <p:cNvSpPr>
            <a:spLocks/>
          </p:cNvSpPr>
          <p:nvPr/>
        </p:nvSpPr>
        <p:spPr bwMode="auto">
          <a:xfrm>
            <a:off x="6438900" y="6386513"/>
            <a:ext cx="24892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>
              <a:lnSpc>
                <a:spcPct val="190000"/>
              </a:lnSpc>
            </a:pPr>
            <a:r>
              <a:rPr lang="en-US" sz="2500">
                <a:solidFill>
                  <a:schemeClr val="tx1"/>
                </a:solidFill>
                <a:cs typeface="Times" charset="0"/>
              </a:rPr>
              <a:t>Component 1</a:t>
            </a:r>
          </a:p>
          <a:p>
            <a:pPr marL="39688" algn="l">
              <a:lnSpc>
                <a:spcPct val="190000"/>
              </a:lnSpc>
            </a:pPr>
            <a:r>
              <a:rPr lang="en-US" sz="2500">
                <a:solidFill>
                  <a:schemeClr val="tx1"/>
                </a:solidFill>
                <a:cs typeface="Times" charset="0"/>
              </a:rPr>
              <a:t>Component 2</a:t>
            </a:r>
          </a:p>
          <a:p>
            <a:pPr marL="39688" algn="l">
              <a:lnSpc>
                <a:spcPct val="190000"/>
              </a:lnSpc>
            </a:pPr>
            <a:endParaRPr lang="en-US" sz="250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2836" name="Oval 68"/>
          <p:cNvSpPr>
            <a:spLocks/>
          </p:cNvSpPr>
          <p:nvPr/>
        </p:nvSpPr>
        <p:spPr bwMode="auto">
          <a:xfrm>
            <a:off x="5989638" y="6437313"/>
            <a:ext cx="293687" cy="354012"/>
          </a:xfrm>
          <a:prstGeom prst="ellipse">
            <a:avLst/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7" name="Oval 69"/>
          <p:cNvSpPr>
            <a:spLocks/>
          </p:cNvSpPr>
          <p:nvPr/>
        </p:nvSpPr>
        <p:spPr bwMode="auto">
          <a:xfrm>
            <a:off x="5989638" y="7135813"/>
            <a:ext cx="293687" cy="354012"/>
          </a:xfrm>
          <a:prstGeom prst="ellipse">
            <a:avLst/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838" name="Oval 70"/>
          <p:cNvSpPr>
            <a:spLocks/>
          </p:cNvSpPr>
          <p:nvPr/>
        </p:nvSpPr>
        <p:spPr bwMode="auto">
          <a:xfrm>
            <a:off x="9817100" y="6434138"/>
            <a:ext cx="295275" cy="354012"/>
          </a:xfrm>
          <a:prstGeom prst="ellipse">
            <a:avLst/>
          </a:prstGeom>
          <a:solidFill>
            <a:srgbClr val="D90B0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76" name="Rectangle 71"/>
          <p:cNvSpPr>
            <a:spLocks/>
          </p:cNvSpPr>
          <p:nvPr/>
        </p:nvSpPr>
        <p:spPr bwMode="auto">
          <a:xfrm>
            <a:off x="2847975" y="6459538"/>
            <a:ext cx="24130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>
              <a:lnSpc>
                <a:spcPct val="190000"/>
              </a:lnSpc>
            </a:pPr>
            <a:r>
              <a:rPr lang="en-US" sz="2500">
                <a:solidFill>
                  <a:schemeClr val="tx1"/>
                </a:solidFill>
                <a:cs typeface="Times" charset="0"/>
              </a:rPr>
              <a:t>Short method</a:t>
            </a:r>
          </a:p>
          <a:p>
            <a:pPr marL="39688" algn="l">
              <a:lnSpc>
                <a:spcPct val="190000"/>
              </a:lnSpc>
            </a:pPr>
            <a:r>
              <a:rPr lang="en-US" sz="2500">
                <a:solidFill>
                  <a:schemeClr val="tx1"/>
                </a:solidFill>
                <a:cs typeface="Times" charset="0"/>
              </a:rPr>
              <a:t>Heavy method</a:t>
            </a:r>
          </a:p>
        </p:txBody>
      </p:sp>
      <p:sp>
        <p:nvSpPr>
          <p:cNvPr id="30777" name="Rectangle 72"/>
          <p:cNvSpPr>
            <a:spLocks/>
          </p:cNvSpPr>
          <p:nvPr/>
        </p:nvSpPr>
        <p:spPr bwMode="auto">
          <a:xfrm>
            <a:off x="6470650" y="44370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0778" name="Rectangle 73"/>
          <p:cNvSpPr>
            <a:spLocks/>
          </p:cNvSpPr>
          <p:nvPr/>
        </p:nvSpPr>
        <p:spPr bwMode="auto">
          <a:xfrm>
            <a:off x="6470650" y="52244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0779" name="Rectangle 74"/>
          <p:cNvSpPr>
            <a:spLocks/>
          </p:cNvSpPr>
          <p:nvPr/>
        </p:nvSpPr>
        <p:spPr bwMode="auto">
          <a:xfrm>
            <a:off x="8535988" y="52244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0780" name="Rectangle 75"/>
          <p:cNvSpPr>
            <a:spLocks/>
          </p:cNvSpPr>
          <p:nvPr/>
        </p:nvSpPr>
        <p:spPr bwMode="auto">
          <a:xfrm>
            <a:off x="8535988" y="44370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0781" name="Rectangle 76"/>
          <p:cNvSpPr>
            <a:spLocks/>
          </p:cNvSpPr>
          <p:nvPr/>
        </p:nvSpPr>
        <p:spPr bwMode="auto">
          <a:xfrm>
            <a:off x="10315575" y="6340475"/>
            <a:ext cx="17399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>
              <a:lnSpc>
                <a:spcPct val="190000"/>
              </a:lnSpc>
            </a:pPr>
            <a:r>
              <a:rPr lang="en-US" sz="2500">
                <a:solidFill>
                  <a:schemeClr val="tx1"/>
                </a:solidFill>
                <a:cs typeface="Times" charset="0"/>
              </a:rPr>
              <a:t>Interrupts</a:t>
            </a:r>
          </a:p>
        </p:txBody>
      </p:sp>
      <p:sp>
        <p:nvSpPr>
          <p:cNvPr id="30782" name="Line 77"/>
          <p:cNvSpPr>
            <a:spLocks noChangeShapeType="1"/>
          </p:cNvSpPr>
          <p:nvPr/>
        </p:nvSpPr>
        <p:spPr bwMode="auto">
          <a:xfrm rot="10800000" flipH="1">
            <a:off x="1792288" y="4179888"/>
            <a:ext cx="0" cy="314325"/>
          </a:xfrm>
          <a:prstGeom prst="line">
            <a:avLst/>
          </a:prstGeom>
          <a:noFill/>
          <a:ln w="12700">
            <a:solidFill>
              <a:srgbClr val="2B0B22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3" name="Rectangle 78"/>
          <p:cNvSpPr>
            <a:spLocks/>
          </p:cNvSpPr>
          <p:nvPr/>
        </p:nvSpPr>
        <p:spPr bwMode="auto">
          <a:xfrm>
            <a:off x="1539875" y="3708400"/>
            <a:ext cx="698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 b="1">
                <a:solidFill>
                  <a:srgbClr val="6E2938"/>
                </a:solidFill>
                <a:cs typeface="Times" charset="0"/>
              </a:rPr>
              <a:t>I/O</a:t>
            </a:r>
          </a:p>
        </p:txBody>
      </p:sp>
      <p:sp>
        <p:nvSpPr>
          <p:cNvPr id="30784" name="Line 79"/>
          <p:cNvSpPr>
            <a:spLocks noChangeShapeType="1"/>
          </p:cNvSpPr>
          <p:nvPr/>
        </p:nvSpPr>
        <p:spPr bwMode="auto">
          <a:xfrm rot="10800000" flipH="1">
            <a:off x="3757613" y="4141788"/>
            <a:ext cx="0" cy="314325"/>
          </a:xfrm>
          <a:prstGeom prst="line">
            <a:avLst/>
          </a:prstGeom>
          <a:noFill/>
          <a:ln w="12700">
            <a:solidFill>
              <a:srgbClr val="2B0B22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5" name="Rectangle 80"/>
          <p:cNvSpPr>
            <a:spLocks/>
          </p:cNvSpPr>
          <p:nvPr/>
        </p:nvSpPr>
        <p:spPr bwMode="auto">
          <a:xfrm>
            <a:off x="3505200" y="3708400"/>
            <a:ext cx="698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 b="1">
                <a:solidFill>
                  <a:srgbClr val="6E2938"/>
                </a:solidFill>
                <a:cs typeface="Times" charset="0"/>
              </a:rPr>
              <a:t>I/O</a:t>
            </a:r>
          </a:p>
        </p:txBody>
      </p:sp>
      <p:sp>
        <p:nvSpPr>
          <p:cNvPr id="30786" name="Line 81"/>
          <p:cNvSpPr>
            <a:spLocks noChangeShapeType="1"/>
          </p:cNvSpPr>
          <p:nvPr/>
        </p:nvSpPr>
        <p:spPr bwMode="auto">
          <a:xfrm rot="10800000" flipH="1">
            <a:off x="5722938" y="4141788"/>
            <a:ext cx="0" cy="314325"/>
          </a:xfrm>
          <a:prstGeom prst="line">
            <a:avLst/>
          </a:prstGeom>
          <a:noFill/>
          <a:ln w="12700">
            <a:solidFill>
              <a:srgbClr val="2B0B22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7" name="Rectangle 82"/>
          <p:cNvSpPr>
            <a:spLocks/>
          </p:cNvSpPr>
          <p:nvPr/>
        </p:nvSpPr>
        <p:spPr bwMode="auto">
          <a:xfrm>
            <a:off x="5453063" y="3708400"/>
            <a:ext cx="6604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 b="1">
                <a:solidFill>
                  <a:srgbClr val="6E2938"/>
                </a:solidFill>
                <a:cs typeface="Times" charset="0"/>
              </a:rPr>
              <a:t>I/O</a:t>
            </a:r>
          </a:p>
        </p:txBody>
      </p:sp>
      <p:sp>
        <p:nvSpPr>
          <p:cNvPr id="30788" name="Line 83"/>
          <p:cNvSpPr>
            <a:spLocks noChangeShapeType="1"/>
          </p:cNvSpPr>
          <p:nvPr/>
        </p:nvSpPr>
        <p:spPr bwMode="auto">
          <a:xfrm rot="10800000" flipH="1">
            <a:off x="7670800" y="4179888"/>
            <a:ext cx="0" cy="314325"/>
          </a:xfrm>
          <a:prstGeom prst="line">
            <a:avLst/>
          </a:prstGeom>
          <a:noFill/>
          <a:ln w="12700">
            <a:solidFill>
              <a:srgbClr val="2B0B22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9" name="Rectangle 84"/>
          <p:cNvSpPr>
            <a:spLocks/>
          </p:cNvSpPr>
          <p:nvPr/>
        </p:nvSpPr>
        <p:spPr bwMode="auto">
          <a:xfrm>
            <a:off x="7400925" y="3746500"/>
            <a:ext cx="6604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 b="1">
                <a:solidFill>
                  <a:srgbClr val="6E2938"/>
                </a:solidFill>
                <a:cs typeface="Times" charset="0"/>
              </a:rPr>
              <a:t>I/O</a:t>
            </a:r>
          </a:p>
        </p:txBody>
      </p:sp>
      <p:sp>
        <p:nvSpPr>
          <p:cNvPr id="30790" name="Line 85"/>
          <p:cNvSpPr>
            <a:spLocks noChangeShapeType="1"/>
          </p:cNvSpPr>
          <p:nvPr/>
        </p:nvSpPr>
        <p:spPr bwMode="auto">
          <a:xfrm rot="10800000" flipH="1">
            <a:off x="9652000" y="4179888"/>
            <a:ext cx="0" cy="314325"/>
          </a:xfrm>
          <a:prstGeom prst="line">
            <a:avLst/>
          </a:prstGeom>
          <a:noFill/>
          <a:ln w="12700">
            <a:solidFill>
              <a:srgbClr val="2B0B22"/>
            </a:solidFill>
            <a:round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91" name="Rectangle 86"/>
          <p:cNvSpPr>
            <a:spLocks/>
          </p:cNvSpPr>
          <p:nvPr/>
        </p:nvSpPr>
        <p:spPr bwMode="auto">
          <a:xfrm>
            <a:off x="9383713" y="3746500"/>
            <a:ext cx="6350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400" b="1">
                <a:solidFill>
                  <a:srgbClr val="6E2938"/>
                </a:solidFill>
                <a:cs typeface="Times" charset="0"/>
              </a:rPr>
              <a:t>I/O</a:t>
            </a:r>
          </a:p>
        </p:txBody>
      </p:sp>
      <p:sp>
        <p:nvSpPr>
          <p:cNvPr id="30792" name="Rectangle 87"/>
          <p:cNvSpPr>
            <a:spLocks/>
          </p:cNvSpPr>
          <p:nvPr/>
        </p:nvSpPr>
        <p:spPr bwMode="auto">
          <a:xfrm>
            <a:off x="10450513" y="52244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0793" name="Rectangle 88"/>
          <p:cNvSpPr>
            <a:spLocks/>
          </p:cNvSpPr>
          <p:nvPr/>
        </p:nvSpPr>
        <p:spPr bwMode="auto">
          <a:xfrm>
            <a:off x="10450513" y="4437063"/>
            <a:ext cx="44767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l"/>
            <a:r>
              <a:rPr lang="en-US" sz="2900">
                <a:solidFill>
                  <a:schemeClr val="tx1"/>
                </a:solidFill>
                <a:ea typeface="新細明體" charset="-120"/>
              </a:rPr>
              <a:t></a:t>
            </a:r>
          </a:p>
        </p:txBody>
      </p:sp>
      <p:sp>
        <p:nvSpPr>
          <p:cNvPr id="32857" name="Rectangle 89"/>
          <p:cNvSpPr>
            <a:spLocks/>
          </p:cNvSpPr>
          <p:nvPr/>
        </p:nvSpPr>
        <p:spPr bwMode="auto">
          <a:xfrm>
            <a:off x="95250" y="7988300"/>
            <a:ext cx="12814300" cy="698500"/>
          </a:xfrm>
          <a:prstGeom prst="rect">
            <a:avLst/>
          </a:prstGeom>
          <a:solidFill>
            <a:srgbClr val="F3EB00"/>
          </a:solidFill>
          <a:ln w="254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2800">
                <a:solidFill>
                  <a:schemeClr val="tx1"/>
                </a:solidFill>
                <a:ea typeface="Symbol" charset="2"/>
                <a:cs typeface="Symbol" charset="2"/>
              </a:rPr>
              <a:t>Tasks finish in allotted slots ⇒ Dynamics determined by macro schedule</a:t>
            </a:r>
          </a:p>
        </p:txBody>
      </p:sp>
      <p:sp>
        <p:nvSpPr>
          <p:cNvPr id="32858" name="Rectangle 90"/>
          <p:cNvSpPr>
            <a:spLocks/>
          </p:cNvSpPr>
          <p:nvPr/>
        </p:nvSpPr>
        <p:spPr bwMode="auto">
          <a:xfrm>
            <a:off x="95250" y="8877300"/>
            <a:ext cx="12814300" cy="698500"/>
          </a:xfrm>
          <a:prstGeom prst="rect">
            <a:avLst/>
          </a:prstGeom>
          <a:solidFill>
            <a:srgbClr val="F3EB00"/>
          </a:solidFill>
          <a:ln w="254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2800">
                <a:solidFill>
                  <a:schemeClr val="tx1"/>
                </a:solidFill>
                <a:cs typeface="Times" charset="0"/>
              </a:rPr>
              <a:t>We use automata interfaces for specifying macro schedules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7" grpId="0" animBg="1" autoUpdateAnimBg="0"/>
      <p:bldP spid="328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Interface-based  Control Design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254000" y="6096000"/>
            <a:ext cx="127508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rot="10800000">
            <a:off x="2616200" y="3505200"/>
            <a:ext cx="3362325" cy="12938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rot="10800000" flipH="1">
            <a:off x="7539038" y="3505200"/>
            <a:ext cx="2392362" cy="13001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rot="10800000" flipH="1">
            <a:off x="6688138" y="3775075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1244600" y="3962400"/>
            <a:ext cx="120396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cs typeface="Times" charset="0"/>
              </a:rPr>
              <a:t>Interface: 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Simplified description useful for system integration 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9812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19812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0" y="19050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711200" y="5638800"/>
            <a:ext cx="11887200" cy="76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6858000"/>
            <a:ext cx="3987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Line 13"/>
          <p:cNvSpPr>
            <a:spLocks noChangeShapeType="1"/>
          </p:cNvSpPr>
          <p:nvPr/>
        </p:nvSpPr>
        <p:spPr bwMode="auto">
          <a:xfrm rot="10800000" flipH="1">
            <a:off x="6654800" y="5943600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9169400" y="4038600"/>
            <a:ext cx="3276600" cy="838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Control Designs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9321800" y="6553200"/>
            <a:ext cx="3276600" cy="990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Implementation Platforms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177800" y="-2921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Example component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2873375" y="2125663"/>
            <a:ext cx="3462338" cy="2173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l"/>
            <a:r>
              <a:rPr lang="en-US" sz="26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public class Example {</a:t>
            </a:r>
          </a:p>
          <a:p>
            <a:pPr marL="342900" indent="-342900" algn="l"/>
            <a:r>
              <a:rPr lang="en-US" sz="26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	void p() {...};</a:t>
            </a:r>
          </a:p>
          <a:p>
            <a:pPr marL="342900" indent="-342900" algn="l"/>
            <a:r>
              <a:rPr lang="en-US" sz="26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	void q() {...};</a:t>
            </a:r>
          </a:p>
          <a:p>
            <a:pPr marL="342900" indent="-342900" algn="l"/>
            <a:r>
              <a:rPr lang="en-US" sz="26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	void r() {...};</a:t>
            </a:r>
          </a:p>
          <a:p>
            <a:pPr marL="342900" indent="-342900" algn="l"/>
            <a:r>
              <a:rPr lang="en-US" sz="26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	}</a:t>
            </a:r>
            <a:endParaRPr lang="en-US" sz="26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2787650" y="4719638"/>
            <a:ext cx="9779000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2600" dirty="0" smtClean="0">
                <a:solidFill>
                  <a:schemeClr val="tx1"/>
                </a:solidFill>
                <a:cs typeface="Times" charset="0"/>
              </a:rPr>
              <a:t>Methods p </a:t>
            </a:r>
            <a:r>
              <a:rPr lang="en-US" sz="2600" dirty="0">
                <a:solidFill>
                  <a:schemeClr val="tx1"/>
                </a:solidFill>
                <a:cs typeface="Times" charset="0"/>
              </a:rPr>
              <a:t>and q not invoked for 3 consecutive slots </a:t>
            </a:r>
            <a:endParaRPr lang="en-US" sz="2600" dirty="0" smtClean="0">
              <a:solidFill>
                <a:schemeClr val="tx1"/>
              </a:solidFill>
              <a:cs typeface="Times" charset="0"/>
            </a:endParaRPr>
          </a:p>
          <a:p>
            <a:pPr marL="39688" algn="l"/>
            <a:r>
              <a:rPr lang="en-US" sz="2600" dirty="0">
                <a:solidFill>
                  <a:schemeClr val="tx1"/>
                </a:solidFill>
                <a:ea typeface="Symbol" charset="2"/>
                <a:cs typeface="Symbol" charset="2"/>
              </a:rPr>
              <a:t>	</a:t>
            </a:r>
            <a:r>
              <a:rPr lang="en-US" sz="2600" dirty="0" smtClean="0">
                <a:solidFill>
                  <a:schemeClr val="tx1"/>
                </a:solidFill>
                <a:ea typeface="Symbol" charset="2"/>
                <a:cs typeface="Symbol" charset="2"/>
              </a:rPr>
              <a:t>⇒</a:t>
            </a:r>
            <a:r>
              <a:rPr lang="en-US" sz="26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cs typeface="Times" charset="0"/>
              </a:rPr>
              <a:t>q must run in the next </a:t>
            </a:r>
            <a:r>
              <a:rPr lang="en-US" sz="2600" dirty="0" smtClean="0">
                <a:solidFill>
                  <a:schemeClr val="tx1"/>
                </a:solidFill>
                <a:cs typeface="Times" charset="0"/>
              </a:rPr>
              <a:t>slot</a:t>
            </a:r>
            <a:endParaRPr lang="en-US" sz="26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1749" name="Rectangle 4"/>
          <p:cNvSpPr>
            <a:spLocks/>
          </p:cNvSpPr>
          <p:nvPr/>
        </p:nvSpPr>
        <p:spPr bwMode="auto">
          <a:xfrm>
            <a:off x="103188" y="5921375"/>
            <a:ext cx="3454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000">
                <a:solidFill>
                  <a:srgbClr val="200063"/>
                </a:solidFill>
                <a:cs typeface="Times" charset="0"/>
              </a:rPr>
              <a:t>Temporal logic:</a:t>
            </a:r>
          </a:p>
        </p:txBody>
      </p:sp>
      <p:sp>
        <p:nvSpPr>
          <p:cNvPr id="31750" name="Rectangle 5"/>
          <p:cNvSpPr>
            <a:spLocks/>
          </p:cNvSpPr>
          <p:nvPr/>
        </p:nvSpPr>
        <p:spPr bwMode="auto">
          <a:xfrm>
            <a:off x="107950" y="7131050"/>
            <a:ext cx="2684463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000">
                <a:solidFill>
                  <a:srgbClr val="200063"/>
                </a:solidFill>
                <a:cs typeface="Times" charset="0"/>
              </a:rPr>
              <a:t>Automaton:</a:t>
            </a: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103188" y="4718050"/>
            <a:ext cx="24003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000">
                <a:solidFill>
                  <a:srgbClr val="200063"/>
                </a:solidFill>
                <a:cs typeface="Times" charset="0"/>
              </a:rPr>
              <a:t>Requirement:</a:t>
            </a:r>
          </a:p>
        </p:txBody>
      </p:sp>
      <p:sp>
        <p:nvSpPr>
          <p:cNvPr id="31752" name="Rectangle 7"/>
          <p:cNvSpPr>
            <a:spLocks/>
          </p:cNvSpPr>
          <p:nvPr/>
        </p:nvSpPr>
        <p:spPr bwMode="auto">
          <a:xfrm>
            <a:off x="103188" y="2036763"/>
            <a:ext cx="2794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000">
                <a:solidFill>
                  <a:srgbClr val="200063"/>
                </a:solidFill>
                <a:cs typeface="Times" charset="0"/>
              </a:rPr>
              <a:t>Class signature: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6813550"/>
            <a:ext cx="2795587" cy="26289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317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6019800"/>
            <a:ext cx="9544050" cy="3683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>
            <p:ph type="title"/>
          </p:nvPr>
        </p:nvSpPr>
        <p:spPr>
          <a:xfrm>
            <a:off x="203200" y="177800"/>
            <a:ext cx="12585700" cy="1193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Proposed Methodology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 rot="10800000" flipH="1">
            <a:off x="6997700" y="4941888"/>
            <a:ext cx="1965325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4540250" y="4438650"/>
            <a:ext cx="2414588" cy="1008063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Product Automaton</a:t>
            </a: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8991600" y="4041775"/>
            <a:ext cx="1978025" cy="1647825"/>
          </a:xfrm>
          <a:prstGeom prst="roundRect">
            <a:avLst>
              <a:gd name="adj" fmla="val 11565"/>
            </a:avLst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Platform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8820150" y="4665663"/>
            <a:ext cx="2332038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Automaton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rot="10800000">
            <a:off x="5745163" y="5446713"/>
            <a:ext cx="0" cy="7381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>
            <a:off x="5984875" y="2159000"/>
            <a:ext cx="2332038" cy="1585913"/>
          </a:xfrm>
          <a:prstGeom prst="roundRect">
            <a:avLst>
              <a:gd name="adj" fmla="val 12000"/>
            </a:avLst>
          </a:prstGeom>
          <a:solidFill>
            <a:srgbClr val="5D203A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rgbClr val="FFFFFF"/>
                </a:solidFill>
                <a:cs typeface="Times" charset="0"/>
              </a:rPr>
              <a:t>Component</a:t>
            </a: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3013075" y="2159000"/>
            <a:ext cx="2332038" cy="1585913"/>
          </a:xfrm>
          <a:prstGeom prst="roundRect">
            <a:avLst>
              <a:gd name="adj" fmla="val 12000"/>
            </a:avLst>
          </a:prstGeom>
          <a:solidFill>
            <a:srgbClr val="002D99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 dirty="0">
                <a:solidFill>
                  <a:srgbClr val="FFFFFF"/>
                </a:solidFill>
                <a:cs typeface="Times" charset="0"/>
              </a:rPr>
              <a:t>Component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6754813" y="3336925"/>
            <a:ext cx="25400" cy="1079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>
            <a:off x="4681538" y="3336925"/>
            <a:ext cx="23812" cy="10795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7" name="Rectangle 11"/>
          <p:cNvSpPr>
            <a:spLocks/>
          </p:cNvSpPr>
          <p:nvPr/>
        </p:nvSpPr>
        <p:spPr bwMode="auto">
          <a:xfrm>
            <a:off x="2828925" y="2719388"/>
            <a:ext cx="2716213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Automaton</a:t>
            </a: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5821363" y="2719388"/>
            <a:ext cx="2714625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Automaton</a:t>
            </a:r>
          </a:p>
        </p:txBody>
      </p:sp>
      <p:sp>
        <p:nvSpPr>
          <p:cNvPr id="32782" name="Rectangle 13"/>
          <p:cNvSpPr>
            <a:spLocks/>
          </p:cNvSpPr>
          <p:nvPr/>
        </p:nvSpPr>
        <p:spPr bwMode="auto">
          <a:xfrm>
            <a:off x="3057525" y="4341813"/>
            <a:ext cx="16732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200">
                <a:solidFill>
                  <a:srgbClr val="CD0000"/>
                </a:solidFill>
                <a:cs typeface="Times" charset="0"/>
              </a:rPr>
              <a:t>empty?</a:t>
            </a:r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>
            <a:off x="3910013" y="6213475"/>
            <a:ext cx="3648075" cy="530225"/>
          </a:xfrm>
          <a:prstGeom prst="roundRect">
            <a:avLst>
              <a:gd name="adj" fmla="val 36000"/>
            </a:avLst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Macro Scheduler</a:t>
            </a:r>
          </a:p>
          <a:p>
            <a:pPr marL="39688">
              <a:defRPr/>
            </a:pPr>
            <a:endParaRPr lang="en-US" sz="320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5857875" y="6818313"/>
            <a:ext cx="43783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200" b="1" dirty="0">
                <a:solidFill>
                  <a:srgbClr val="002060"/>
                </a:solidFill>
                <a:cs typeface="Times" charset="0"/>
              </a:rPr>
              <a:t>inter-slot schedule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10800000">
            <a:off x="5705475" y="8016875"/>
            <a:ext cx="0" cy="7381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rot="10800000">
            <a:off x="5705475" y="6731000"/>
            <a:ext cx="0" cy="7381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5" name="Rectangle 19"/>
          <p:cNvSpPr>
            <a:spLocks/>
          </p:cNvSpPr>
          <p:nvPr/>
        </p:nvSpPr>
        <p:spPr bwMode="auto">
          <a:xfrm>
            <a:off x="5857874" y="8104188"/>
            <a:ext cx="39973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200" b="1" dirty="0">
                <a:solidFill>
                  <a:srgbClr val="002060"/>
                </a:solidFill>
                <a:cs typeface="Times" charset="0"/>
              </a:rPr>
              <a:t>intra-slot schedule</a:t>
            </a:r>
          </a:p>
        </p:txBody>
      </p:sp>
      <p:sp>
        <p:nvSpPr>
          <p:cNvPr id="34836" name="AutoShape 20"/>
          <p:cNvSpPr>
            <a:spLocks/>
          </p:cNvSpPr>
          <p:nvPr/>
        </p:nvSpPr>
        <p:spPr bwMode="auto">
          <a:xfrm>
            <a:off x="3910013" y="7499350"/>
            <a:ext cx="3648075" cy="528638"/>
          </a:xfrm>
          <a:prstGeom prst="roundRect">
            <a:avLst>
              <a:gd name="adj" fmla="val 36000"/>
            </a:avLst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Micro Scheduler</a:t>
            </a:r>
          </a:p>
          <a:p>
            <a:pPr marL="39688">
              <a:defRPr/>
            </a:pPr>
            <a:endParaRPr lang="en-US" sz="320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rot="10800000" flipH="1">
            <a:off x="7607300" y="7769225"/>
            <a:ext cx="1179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2859088" y="7737475"/>
            <a:ext cx="10350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rot="10800000" flipH="1">
            <a:off x="2868613" y="4951413"/>
            <a:ext cx="16827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2795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08500"/>
            <a:ext cx="9525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" name="Rectangle 5"/>
          <p:cNvSpPr>
            <a:spLocks/>
          </p:cNvSpPr>
          <p:nvPr/>
        </p:nvSpPr>
        <p:spPr bwMode="auto">
          <a:xfrm>
            <a:off x="8788400" y="7467600"/>
            <a:ext cx="3886200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Background tasks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4749800" y="8763000"/>
            <a:ext cx="2332038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CPU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0" name="Rectangle 5"/>
          <p:cNvSpPr>
            <a:spLocks/>
          </p:cNvSpPr>
          <p:nvPr/>
        </p:nvSpPr>
        <p:spPr bwMode="auto">
          <a:xfrm>
            <a:off x="558800" y="7467600"/>
            <a:ext cx="2332038" cy="579437"/>
          </a:xfrm>
          <a:prstGeom prst="rect">
            <a:avLst/>
          </a:prstGeom>
          <a:solidFill>
            <a:srgbClr val="DFDAE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 marL="39688">
              <a:defRPr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Interrupts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9321800" y="2209800"/>
            <a:ext cx="3683000" cy="1447800"/>
          </a:xfrm>
          <a:prstGeom prst="wedgeRoundRectCallout">
            <a:avLst>
              <a:gd name="adj1" fmla="val -32433"/>
              <a:gd name="adj2" fmla="val 74228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Which methods can be executed together within a slot?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>
            <p:ph type="title"/>
          </p:nvPr>
        </p:nvSpPr>
        <p:spPr>
          <a:xfrm>
            <a:off x="165100" y="-342900"/>
            <a:ext cx="12585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Timing Portability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520700" y="1981200"/>
            <a:ext cx="12204700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/>
            <a:r>
              <a:rPr lang="en-US" sz="3000">
                <a:solidFill>
                  <a:schemeClr val="tx1"/>
                </a:solidFill>
                <a:cs typeface="Times" charset="0"/>
              </a:rPr>
              <a:t>Bytecode portability </a:t>
            </a:r>
            <a:r>
              <a:rPr lang="en-US" sz="3000">
                <a:solidFill>
                  <a:srgbClr val="D90B00"/>
                </a:solidFill>
                <a:cs typeface="Times" charset="0"/>
              </a:rPr>
              <a:t>is not enough</a:t>
            </a:r>
            <a:r>
              <a:rPr lang="en-US" sz="3000">
                <a:solidFill>
                  <a:schemeClr val="tx1"/>
                </a:solidFill>
                <a:cs typeface="Times" charset="0"/>
              </a:rPr>
              <a:t> for real-time systems</a:t>
            </a:r>
          </a:p>
          <a:p>
            <a:pPr marL="39688" algn="l">
              <a:spcBef>
                <a:spcPts val="2500"/>
              </a:spcBef>
            </a:pPr>
            <a:r>
              <a:rPr lang="en-US" sz="3000">
                <a:solidFill>
                  <a:schemeClr val="tx1"/>
                </a:solidFill>
                <a:cs typeface="Times" charset="0"/>
              </a:rPr>
              <a:t>Previous approaches:  </a:t>
            </a:r>
          </a:p>
          <a:p>
            <a:pPr marL="39688" algn="l"/>
            <a:r>
              <a:rPr lang="en-US" sz="3000">
                <a:solidFill>
                  <a:schemeClr val="tx1"/>
                </a:solidFill>
                <a:cs typeface="Times" charset="0"/>
              </a:rPr>
              <a:t>Same timing on fast and slow machines [Giotto, Metronome, Exotasks]</a:t>
            </a:r>
          </a:p>
          <a:p>
            <a:pPr marL="39688" algn="l">
              <a:spcBef>
                <a:spcPts val="2500"/>
              </a:spcBef>
            </a:pPr>
            <a:r>
              <a:rPr lang="en-US" sz="3000">
                <a:solidFill>
                  <a:schemeClr val="tx1"/>
                </a:solidFill>
                <a:cs typeface="Times" charset="0"/>
              </a:rPr>
              <a:t>RTComposer:  </a:t>
            </a:r>
          </a:p>
          <a:p>
            <a:pPr marL="39688" algn="l"/>
            <a:r>
              <a:rPr lang="en-US" sz="3000">
                <a:solidFill>
                  <a:srgbClr val="002D99"/>
                </a:solidFill>
                <a:cs typeface="Times" charset="0"/>
              </a:rPr>
              <a:t>Faster machines allow better performance </a:t>
            </a:r>
            <a:r>
              <a:rPr lang="en-US" sz="3000">
                <a:solidFill>
                  <a:schemeClr val="tx1"/>
                </a:solidFill>
                <a:cs typeface="Times" charset="0"/>
              </a:rPr>
              <a:t>(faster convergence)</a:t>
            </a:r>
            <a:r>
              <a:rPr lang="en-US" sz="3000">
                <a:solidFill>
                  <a:srgbClr val="002D99"/>
                </a:solidFill>
                <a:cs typeface="Times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46475" y="5743575"/>
            <a:ext cx="5499100" cy="4125913"/>
            <a:chOff x="0" y="0"/>
            <a:chExt cx="3464" cy="2599"/>
          </a:xfrm>
        </p:grpSpPr>
        <p:sp>
          <p:nvSpPr>
            <p:cNvPr id="33797" name="Rectangle 4"/>
            <p:cNvSpPr>
              <a:spLocks/>
            </p:cNvSpPr>
            <p:nvPr/>
          </p:nvSpPr>
          <p:spPr bwMode="auto">
            <a:xfrm>
              <a:off x="1639" y="2255"/>
              <a:ext cx="1032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l"/>
              <a:r>
                <a:rPr lang="en-US" sz="1400">
                  <a:solidFill>
                    <a:srgbClr val="1D300D"/>
                  </a:solidFill>
                  <a:cs typeface="Times" charset="0"/>
                </a:rPr>
                <a:t>Time (milliseconds)</a:t>
              </a:r>
            </a:p>
          </p:txBody>
        </p:sp>
        <p:sp>
          <p:nvSpPr>
            <p:cNvPr id="33798" name="Rectangle 5"/>
            <p:cNvSpPr>
              <a:spLocks/>
            </p:cNvSpPr>
            <p:nvPr/>
          </p:nvSpPr>
          <p:spPr bwMode="auto">
            <a:xfrm rot="-5400000">
              <a:off x="-612" y="655"/>
              <a:ext cx="1575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l"/>
              <a:r>
                <a:rPr lang="en-US" sz="1400">
                  <a:solidFill>
                    <a:srgbClr val="1D300D"/>
                  </a:solidFill>
                  <a:cs typeface="Times" charset="0"/>
                </a:rPr>
                <a:t>Displacement (millimeters)</a:t>
              </a:r>
            </a:p>
          </p:txBody>
        </p:sp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" y="0"/>
              <a:ext cx="3200" cy="224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>
            <p:ph type="title"/>
          </p:nvPr>
        </p:nvSpPr>
        <p:spPr>
          <a:xfrm>
            <a:off x="419100" y="-457200"/>
            <a:ext cx="12585700" cy="2438400"/>
          </a:xfrm>
        </p:spPr>
        <p:txBody>
          <a:bodyPr rIns="40639"/>
          <a:lstStyle/>
          <a:p>
            <a:pPr marL="39688"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Dynamic Scheduling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482600" y="1905000"/>
            <a:ext cx="122555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>
              <a:spcBef>
                <a:spcPts val="15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Static schedules [Giotto, Exotasks]: </a:t>
            </a:r>
          </a:p>
          <a:p>
            <a:pPr marL="39688" algn="l">
              <a:spcBef>
                <a:spcPts val="4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Same set of methods in all execution slots. </a:t>
            </a:r>
          </a:p>
          <a:p>
            <a:pPr marL="39688" algn="l">
              <a:spcBef>
                <a:spcPts val="47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RTComposer: </a:t>
            </a:r>
          </a:p>
          <a:p>
            <a:pPr marL="39688" algn="l">
              <a:spcBef>
                <a:spcPts val="400"/>
              </a:spcBef>
            </a:pPr>
            <a:r>
              <a:rPr lang="en-US" sz="2800">
                <a:solidFill>
                  <a:schemeClr val="tx1"/>
                </a:solidFill>
                <a:cs typeface="Times" charset="0"/>
              </a:rPr>
              <a:t>Dynamic assignment of methods to execution slots allows to</a:t>
            </a:r>
            <a:r>
              <a:rPr lang="en-US" sz="2800">
                <a:solidFill>
                  <a:srgbClr val="002D99"/>
                </a:solidFill>
                <a:cs typeface="Times" charset="0"/>
              </a:rPr>
              <a:t> </a:t>
            </a:r>
            <a:r>
              <a:rPr lang="en-US" sz="2800">
                <a:solidFill>
                  <a:srgbClr val="539921"/>
                </a:solidFill>
                <a:cs typeface="Times" charset="0"/>
              </a:rPr>
              <a:t>adjust to changing conditions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21050" y="5227638"/>
            <a:ext cx="6018213" cy="4533900"/>
            <a:chOff x="0" y="0"/>
            <a:chExt cx="3790" cy="2856"/>
          </a:xfrm>
        </p:grpSpPr>
        <p:sp>
          <p:nvSpPr>
            <p:cNvPr id="34821" name="Rectangle 4"/>
            <p:cNvSpPr>
              <a:spLocks/>
            </p:cNvSpPr>
            <p:nvPr/>
          </p:nvSpPr>
          <p:spPr bwMode="auto">
            <a:xfrm>
              <a:off x="1624" y="2520"/>
              <a:ext cx="10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l"/>
              <a:r>
                <a:rPr lang="en-US" sz="1400">
                  <a:solidFill>
                    <a:srgbClr val="1D300D"/>
                  </a:solidFill>
                  <a:cs typeface="Times" charset="0"/>
                </a:rPr>
                <a:t>Time (milliseconds)</a:t>
              </a:r>
            </a:p>
          </p:txBody>
        </p:sp>
        <p:sp>
          <p:nvSpPr>
            <p:cNvPr id="34822" name="Rectangle 5"/>
            <p:cNvSpPr>
              <a:spLocks/>
            </p:cNvSpPr>
            <p:nvPr/>
          </p:nvSpPr>
          <p:spPr bwMode="auto">
            <a:xfrm rot="-5400000">
              <a:off x="-552" y="1078"/>
              <a:ext cx="1448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l"/>
              <a:r>
                <a:rPr lang="en-US" sz="1400">
                  <a:solidFill>
                    <a:srgbClr val="1D300D"/>
                  </a:solidFill>
                  <a:cs typeface="Times" charset="0"/>
                </a:rPr>
                <a:t>Displacement (millimeters)</a:t>
              </a:r>
            </a:p>
          </p:txBody>
        </p:sp>
        <p:pic>
          <p:nvPicPr>
            <p:cNvPr id="3482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2" y="0"/>
              <a:ext cx="3568" cy="251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1244600" y="1600200"/>
            <a:ext cx="3757613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Times" charset="0"/>
              </a:rPr>
              <a:t>Talk Overview</a:t>
            </a:r>
          </a:p>
        </p:txBody>
      </p:sp>
      <p:sp>
        <p:nvSpPr>
          <p:cNvPr id="36867" name="Rectangle 2"/>
          <p:cNvSpPr>
            <a:spLocks/>
          </p:cNvSpPr>
          <p:nvPr/>
        </p:nvSpPr>
        <p:spPr bwMode="auto">
          <a:xfrm>
            <a:off x="863600" y="3581400"/>
            <a:ext cx="11557000" cy="420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3600" dirty="0">
                <a:solidFill>
                  <a:srgbClr val="98B7FE"/>
                </a:solidFill>
                <a:cs typeface="Times" charset="0"/>
              </a:rPr>
              <a:t> Motivation </a:t>
            </a:r>
          </a:p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3600" dirty="0">
                <a:solidFill>
                  <a:srgbClr val="98B7FE"/>
                </a:solidFill>
                <a:cs typeface="Times" charset="0"/>
              </a:rPr>
              <a:t> </a:t>
            </a:r>
            <a:r>
              <a:rPr lang="en-US" sz="3600" dirty="0">
                <a:solidFill>
                  <a:srgbClr val="98B8FE"/>
                </a:solidFill>
                <a:cs typeface="Times" charset="0"/>
              </a:rPr>
              <a:t>Embedded Control Software</a:t>
            </a:r>
          </a:p>
          <a:p>
            <a:pPr marL="317500" algn="l">
              <a:spcBef>
                <a:spcPts val="2200"/>
              </a:spcBef>
              <a:buClr>
                <a:srgbClr val="000080"/>
              </a:buClr>
              <a:buSzPct val="92000"/>
              <a:buFont typeface="Zapf Dingbats" charset="0"/>
              <a:buChar char="➡"/>
            </a:pPr>
            <a:r>
              <a:rPr lang="en-US" sz="3600" dirty="0">
                <a:solidFill>
                  <a:srgbClr val="200063"/>
                </a:solidFill>
                <a:cs typeface="Times" charset="0"/>
              </a:rPr>
              <a:t> Networked Control </a:t>
            </a:r>
            <a:r>
              <a:rPr lang="en-US" sz="3600" dirty="0" smtClean="0">
                <a:solidFill>
                  <a:srgbClr val="200063"/>
                </a:solidFill>
                <a:cs typeface="Times" charset="0"/>
              </a:rPr>
              <a:t>Systems</a:t>
            </a:r>
            <a:endParaRPr lang="en-US" sz="3600" dirty="0">
              <a:solidFill>
                <a:srgbClr val="200063"/>
              </a:solidFill>
              <a:cs typeface="Times" charset="0"/>
            </a:endParaRPr>
          </a:p>
          <a:p>
            <a:pPr marL="317500" algn="l">
              <a:spcBef>
                <a:spcPts val="2200"/>
              </a:spcBef>
              <a:buClr>
                <a:srgbClr val="000080"/>
              </a:buClr>
              <a:buSzPct val="92000"/>
              <a:buFont typeface="Zapf Dingbats" charset="0"/>
              <a:buChar char="➡"/>
            </a:pPr>
            <a:r>
              <a:rPr lang="en-US" sz="3600" dirty="0">
                <a:solidFill>
                  <a:srgbClr val="98B8FE"/>
                </a:solidFill>
                <a:cs typeface="Times" charset="0"/>
              </a:rPr>
              <a:t> </a:t>
            </a:r>
            <a:r>
              <a:rPr lang="en-US" sz="3600" dirty="0" smtClean="0">
                <a:solidFill>
                  <a:srgbClr val="98B8FE"/>
                </a:solidFill>
                <a:cs typeface="Times" charset="0"/>
              </a:rPr>
              <a:t>Wireless Control Networks</a:t>
            </a:r>
            <a:endParaRPr lang="en-US" sz="3600" dirty="0">
              <a:solidFill>
                <a:srgbClr val="98B8FE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/>
          </p:cNvSpPr>
          <p:nvPr/>
        </p:nvSpPr>
        <p:spPr bwMode="auto">
          <a:xfrm>
            <a:off x="711200" y="3200400"/>
            <a:ext cx="11018837" cy="624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Systems where control loops are closed through a real-time network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State of the art: 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Static time-triggered scheduling mechanisms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Our focus:  </a:t>
            </a:r>
          </a:p>
          <a:p>
            <a:pPr algn="l"/>
            <a:r>
              <a:rPr lang="en-US" sz="3600" dirty="0">
                <a:solidFill>
                  <a:srgbClr val="0044F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Dynamic network scheduling 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based on sensor reading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title"/>
          </p:nvPr>
        </p:nvSpPr>
        <p:spPr>
          <a:xfrm>
            <a:off x="9398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Networked Control Systems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2788" y="1444625"/>
            <a:ext cx="2946400" cy="160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711200" y="0"/>
            <a:ext cx="1173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Resource Allocation for Communication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90000" y="9626600"/>
            <a:ext cx="13004800" cy="1055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14200" y="7924800"/>
            <a:ext cx="13004800" cy="1055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2862263"/>
            <a:ext cx="16155988" cy="1122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8" name="Freeform 10"/>
          <p:cNvSpPr>
            <a:spLocks/>
          </p:cNvSpPr>
          <p:nvPr/>
        </p:nvSpPr>
        <p:spPr bwMode="auto">
          <a:xfrm>
            <a:off x="4737100" y="2792413"/>
            <a:ext cx="7158038" cy="2955925"/>
          </a:xfrm>
          <a:custGeom>
            <a:avLst/>
            <a:gdLst>
              <a:gd name="T0" fmla="*/ 6760038 w 21600"/>
              <a:gd name="T1" fmla="*/ 2727251 h 21600"/>
              <a:gd name="T2" fmla="*/ 6751753 w 21600"/>
              <a:gd name="T3" fmla="*/ 2955925 h 21600"/>
              <a:gd name="T4" fmla="*/ 7158038 w 21600"/>
              <a:gd name="T5" fmla="*/ 2938956 h 21600"/>
              <a:gd name="T6" fmla="*/ 7149422 w 21600"/>
              <a:gd name="T7" fmla="*/ 0 h 21600"/>
              <a:gd name="T8" fmla="*/ 0 w 21600"/>
              <a:gd name="T9" fmla="*/ 0 h 21600"/>
              <a:gd name="T10" fmla="*/ 0 w 21600"/>
              <a:gd name="T11" fmla="*/ 876651 h 21600"/>
              <a:gd name="T12" fmla="*/ 203142 w 21600"/>
              <a:gd name="T13" fmla="*/ 880893 h 21600"/>
              <a:gd name="T14" fmla="*/ 203142 w 21600"/>
              <a:gd name="T15" fmla="*/ 622523 h 21600"/>
              <a:gd name="T16" fmla="*/ 6971797 w 21600"/>
              <a:gd name="T17" fmla="*/ 622523 h 21600"/>
              <a:gd name="T18" fmla="*/ 6971797 w 21600"/>
              <a:gd name="T19" fmla="*/ 2718767 h 21600"/>
              <a:gd name="T20" fmla="*/ 6760038 w 21600"/>
              <a:gd name="T21" fmla="*/ 2727251 h 21600"/>
              <a:gd name="T22" fmla="*/ 6760038 w 21600"/>
              <a:gd name="T23" fmla="*/ 2727251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00"/>
              <a:gd name="T37" fmla="*/ 0 h 21600"/>
              <a:gd name="T38" fmla="*/ 21600 w 21600"/>
              <a:gd name="T39" fmla="*/ 21600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20399" y="19929"/>
                </a:moveTo>
                <a:lnTo>
                  <a:pt x="20374" y="21600"/>
                </a:lnTo>
                <a:lnTo>
                  <a:pt x="21600" y="21476"/>
                </a:lnTo>
                <a:lnTo>
                  <a:pt x="21574" y="0"/>
                </a:lnTo>
                <a:lnTo>
                  <a:pt x="0" y="0"/>
                </a:lnTo>
                <a:lnTo>
                  <a:pt x="0" y="6406"/>
                </a:lnTo>
                <a:lnTo>
                  <a:pt x="613" y="6437"/>
                </a:lnTo>
                <a:lnTo>
                  <a:pt x="613" y="4549"/>
                </a:lnTo>
                <a:lnTo>
                  <a:pt x="21038" y="4549"/>
                </a:lnTo>
                <a:lnTo>
                  <a:pt x="21038" y="19867"/>
                </a:lnTo>
                <a:lnTo>
                  <a:pt x="20399" y="19929"/>
                </a:lnTo>
                <a:close/>
                <a:moveTo>
                  <a:pt x="20399" y="19929"/>
                </a:moveTo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99013" y="4692650"/>
            <a:ext cx="4127500" cy="1905000"/>
            <a:chOff x="0" y="0"/>
            <a:chExt cx="2600" cy="1200"/>
          </a:xfrm>
        </p:grpSpPr>
        <p:sp>
          <p:nvSpPr>
            <p:cNvPr id="38921" name="Rectangle 12"/>
            <p:cNvSpPr>
              <a:spLocks/>
            </p:cNvSpPr>
            <p:nvPr/>
          </p:nvSpPr>
          <p:spPr bwMode="auto">
            <a:xfrm>
              <a:off x="1480" y="912"/>
              <a:ext cx="11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44FE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Low Priority</a:t>
              </a:r>
            </a:p>
          </p:txBody>
        </p:sp>
        <p:sp>
          <p:nvSpPr>
            <p:cNvPr id="38922" name="Rectangle 13"/>
            <p:cNvSpPr>
              <a:spLocks/>
            </p:cNvSpPr>
            <p:nvPr/>
          </p:nvSpPr>
          <p:spPr bwMode="auto">
            <a:xfrm>
              <a:off x="0" y="0"/>
              <a:ext cx="13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44FE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High Priority</a:t>
              </a:r>
            </a:p>
          </p:txBody>
        </p:sp>
      </p:grpSp>
      <p:sp>
        <p:nvSpPr>
          <p:cNvPr id="40974" name="Rectangle 14"/>
          <p:cNvSpPr>
            <a:spLocks/>
          </p:cNvSpPr>
          <p:nvPr/>
        </p:nvSpPr>
        <p:spPr bwMode="auto">
          <a:xfrm>
            <a:off x="0" y="8502650"/>
            <a:ext cx="12992100" cy="749300"/>
          </a:xfrm>
          <a:prstGeom prst="rect">
            <a:avLst/>
          </a:prstGeom>
          <a:solidFill>
            <a:srgbClr val="F3EB00"/>
          </a:solidFill>
          <a:ln w="12700">
            <a:noFill/>
            <a:miter lim="800000"/>
            <a:headEnd/>
            <a:tailEnd/>
          </a:ln>
        </p:spPr>
        <p:txBody>
          <a:bodyPr lIns="114300" tIns="114300" rIns="114300" bIns="114300" anchor="ctr"/>
          <a:lstStyle/>
          <a:p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When should the node near the sensor send messages?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448832" presetClass="entr" presetSubtype="722946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>
            <p:ph type="title"/>
          </p:nvPr>
        </p:nvSpPr>
        <p:spPr>
          <a:xfrm>
            <a:off x="1244600" y="-3048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Static Schedules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27300"/>
            <a:ext cx="4152900" cy="279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0" y="2806700"/>
            <a:ext cx="21183600" cy="2005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/>
          </p:cNvSpPr>
          <p:nvPr/>
        </p:nvSpPr>
        <p:spPr bwMode="auto">
          <a:xfrm>
            <a:off x="406400" y="5867400"/>
            <a:ext cx="12598400" cy="35625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ts val="3500"/>
              </a:spcBef>
            </a:pPr>
            <a:r>
              <a:rPr lang="en-US" sz="3600" dirty="0">
                <a:solidFill>
                  <a:srgbClr val="66B13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Advantages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Lightweight implementation, analyzable</a:t>
            </a:r>
          </a:p>
          <a:p>
            <a:pPr algn="l">
              <a:spcBef>
                <a:spcPts val="3500"/>
              </a:spcBef>
            </a:pPr>
            <a:r>
              <a:rPr lang="en-US" sz="3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Limitation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Cannot adjust to changing conditions</a:t>
            </a:r>
          </a:p>
          <a:p>
            <a:pPr algn="l">
              <a:spcBef>
                <a:spcPts val="3500"/>
              </a:spcBef>
            </a:pPr>
            <a:r>
              <a:rPr lang="en-US" sz="360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Challenge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: Use sensor reading to </a:t>
            </a:r>
            <a:r>
              <a:rPr lang="en-US" sz="36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generate </a:t>
            </a:r>
            <a:r>
              <a:rPr lang="en-US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schedules</a:t>
            </a:r>
            <a:r>
              <a:rPr lang="en-US" sz="36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?</a:t>
            </a:r>
          </a:p>
          <a:p>
            <a:pPr algn="l">
              <a:spcBef>
                <a:spcPts val="3500"/>
              </a:spcBef>
            </a:pPr>
            <a:r>
              <a:rPr lang="en-US" sz="36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	Constraint: Light-weight and analyzable computation</a:t>
            </a:r>
            <a:endParaRPr lang="en-US" sz="3600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2888" y="4818063"/>
            <a:ext cx="12179300" cy="7670800"/>
            <a:chOff x="0" y="0"/>
            <a:chExt cx="7672" cy="4832"/>
          </a:xfrm>
        </p:grpSpPr>
        <p:sp>
          <p:nvSpPr>
            <p:cNvPr id="40969" name="AutoShape 2"/>
            <p:cNvSpPr>
              <a:spLocks/>
            </p:cNvSpPr>
            <p:nvPr/>
          </p:nvSpPr>
          <p:spPr bwMode="auto">
            <a:xfrm>
              <a:off x="0" y="0"/>
              <a:ext cx="5038" cy="1744"/>
            </a:xfrm>
            <a:prstGeom prst="roundRect">
              <a:avLst>
                <a:gd name="adj" fmla="val 6875"/>
              </a:avLst>
            </a:prstGeom>
            <a:solidFill>
              <a:srgbClr val="E6E6E6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097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1" y="1801"/>
              <a:ext cx="4361" cy="30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0971" name="Line 4"/>
            <p:cNvSpPr>
              <a:spLocks noChangeShapeType="1"/>
            </p:cNvSpPr>
            <p:nvPr/>
          </p:nvSpPr>
          <p:spPr bwMode="auto">
            <a:xfrm rot="10800000">
              <a:off x="4148" y="1751"/>
              <a:ext cx="65" cy="274"/>
            </a:xfrm>
            <a:prstGeom prst="line">
              <a:avLst/>
            </a:prstGeom>
            <a:noFill/>
            <a:ln w="38100">
              <a:solidFill>
                <a:srgbClr val="9A9A9A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63" name="Rectangle 5"/>
          <p:cNvSpPr>
            <a:spLocks/>
          </p:cNvSpPr>
          <p:nvPr/>
        </p:nvSpPr>
        <p:spPr bwMode="auto">
          <a:xfrm>
            <a:off x="939800" y="-457200"/>
            <a:ext cx="11150600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Automata Based Dynamic Scheduling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851025"/>
            <a:ext cx="12344400" cy="2503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5041900"/>
            <a:ext cx="12522200" cy="110759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7620000"/>
            <a:ext cx="13017500" cy="2146300"/>
            <a:chOff x="0" y="0"/>
            <a:chExt cx="8199" cy="1352"/>
          </a:xfrm>
        </p:grpSpPr>
        <p:sp>
          <p:nvSpPr>
            <p:cNvPr id="40967" name="Rectangle 9"/>
            <p:cNvSpPr>
              <a:spLocks/>
            </p:cNvSpPr>
            <p:nvPr/>
          </p:nvSpPr>
          <p:spPr bwMode="auto">
            <a:xfrm>
              <a:off x="4663" y="0"/>
              <a:ext cx="3536" cy="135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10"/>
            <p:cNvSpPr>
              <a:spLocks/>
            </p:cNvSpPr>
            <p:nvPr/>
          </p:nvSpPr>
          <p:spPr bwMode="auto">
            <a:xfrm>
              <a:off x="0" y="556"/>
              <a:ext cx="8184" cy="472"/>
            </a:xfrm>
            <a:prstGeom prst="rect">
              <a:avLst/>
            </a:prstGeom>
            <a:solidFill>
              <a:srgbClr val="F3EB00"/>
            </a:solidFill>
            <a:ln w="12700">
              <a:noFill/>
              <a:miter lim="800000"/>
              <a:headEnd/>
              <a:tailEnd/>
            </a:ln>
          </p:spPr>
          <p:txBody>
            <a:bodyPr lIns="114300" tIns="114300" rIns="114300" bIns="114300" anchor="ctr"/>
            <a:lstStyle/>
            <a:p>
              <a:r>
                <a:rPr lang="en-US" sz="360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Challenge: Design such automata in a systematic way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/>
          </p:cNvSpPr>
          <p:nvPr/>
        </p:nvSpPr>
        <p:spPr bwMode="auto">
          <a:xfrm>
            <a:off x="1270000" y="-6223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Problem Formulation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95725" y="6648450"/>
            <a:ext cx="5233988" cy="2603500"/>
            <a:chOff x="0" y="0"/>
            <a:chExt cx="3297" cy="1640"/>
          </a:xfrm>
        </p:grpSpPr>
        <p:grpSp>
          <p:nvGrpSpPr>
            <p:cNvPr id="41989" name="Group 3"/>
            <p:cNvGrpSpPr>
              <a:grpSpLocks/>
            </p:cNvGrpSpPr>
            <p:nvPr/>
          </p:nvGrpSpPr>
          <p:grpSpPr bwMode="auto">
            <a:xfrm>
              <a:off x="1034" y="278"/>
              <a:ext cx="2119" cy="727"/>
              <a:chOff x="0" y="0"/>
              <a:chExt cx="2119" cy="726"/>
            </a:xfrm>
          </p:grpSpPr>
          <p:sp>
            <p:nvSpPr>
              <p:cNvPr id="42009" name="AutoShape 4"/>
              <p:cNvSpPr>
                <a:spLocks/>
              </p:cNvSpPr>
              <p:nvPr/>
            </p:nvSpPr>
            <p:spPr bwMode="auto">
              <a:xfrm>
                <a:off x="0" y="0"/>
                <a:ext cx="1971" cy="726"/>
              </a:xfrm>
              <a:custGeom>
                <a:avLst/>
                <a:gdLst>
                  <a:gd name="T0" fmla="*/ 90 w 21600"/>
                  <a:gd name="T1" fmla="*/ 12 h 21600"/>
                  <a:gd name="T2" fmla="*/ 0 60000 65536"/>
                  <a:gd name="T3" fmla="*/ 0 w 21600"/>
                  <a:gd name="T4" fmla="*/ 0 h 21600"/>
                  <a:gd name="T5" fmla="*/ 21600 w 21600"/>
                  <a:gd name="T6" fmla="*/ 21600 h 2160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21600" h="2160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noFill/>
              <a:ln w="25400">
                <a:solidFill>
                  <a:srgbClr val="4A00E6"/>
                </a:solidFill>
                <a:miter lim="800000"/>
                <a:headEnd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201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17" y="83"/>
                <a:ext cx="102" cy="18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</p:grpSp>
        <p:sp>
          <p:nvSpPr>
            <p:cNvPr id="44038" name="Rectangle 6"/>
            <p:cNvSpPr>
              <a:spLocks/>
            </p:cNvSpPr>
            <p:nvPr/>
          </p:nvSpPr>
          <p:spPr bwMode="auto">
            <a:xfrm>
              <a:off x="423" y="32"/>
              <a:ext cx="1395" cy="304"/>
            </a:xfrm>
            <a:prstGeom prst="rect">
              <a:avLst/>
            </a:prstGeom>
            <a:solidFill>
              <a:srgbClr val="FFFCA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Switched System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1812" y="167"/>
              <a:ext cx="3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rot="10800000">
              <a:off x="1082" y="341"/>
              <a:ext cx="1" cy="5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2213" y="32"/>
              <a:ext cx="1084" cy="304"/>
            </a:xfrm>
            <a:prstGeom prst="rect">
              <a:avLst/>
            </a:prstGeom>
            <a:solidFill>
              <a:srgbClr val="FFFF3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Transducer</a:t>
              </a:r>
            </a:p>
          </p:txBody>
        </p: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694" y="824"/>
              <a:ext cx="802" cy="816"/>
              <a:chOff x="0" y="0"/>
              <a:chExt cx="801" cy="815"/>
            </a:xfrm>
          </p:grpSpPr>
          <p:sp>
            <p:nvSpPr>
              <p:cNvPr id="42001" name="AutoShape 11"/>
              <p:cNvSpPr>
                <a:spLocks/>
              </p:cNvSpPr>
              <p:nvPr/>
            </p:nvSpPr>
            <p:spPr bwMode="auto">
              <a:xfrm rot="5400000" flipH="1">
                <a:off x="76" y="246"/>
                <a:ext cx="92" cy="92"/>
              </a:xfrm>
              <a:custGeom>
                <a:avLst/>
                <a:gdLst>
                  <a:gd name="T0" fmla="*/ 0 w 19679"/>
                  <a:gd name="T1" fmla="*/ 0 h 19679"/>
                  <a:gd name="T2" fmla="*/ 0 60000 65536"/>
                  <a:gd name="T3" fmla="*/ 0 w 19679"/>
                  <a:gd name="T4" fmla="*/ 0 h 19679"/>
                  <a:gd name="T5" fmla="*/ 19679 w 19679"/>
                  <a:gd name="T6" fmla="*/ 19679 h 19679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7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2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123" y="340"/>
                <a:ext cx="0" cy="3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3" name="Rectangle 13"/>
              <p:cNvSpPr>
                <a:spLocks/>
              </p:cNvSpPr>
              <p:nvPr/>
            </p:nvSpPr>
            <p:spPr bwMode="auto">
              <a:xfrm>
                <a:off x="0" y="585"/>
                <a:ext cx="229" cy="230"/>
              </a:xfrm>
              <a:prstGeom prst="rect">
                <a:avLst/>
              </a:prstGeom>
              <a:solidFill>
                <a:srgbClr val="FEFDD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2004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" y="617"/>
                <a:ext cx="77" cy="149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sp>
            <p:nvSpPr>
              <p:cNvPr id="42005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566" y="340"/>
                <a:ext cx="0" cy="2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6" name="AutoShape 16"/>
              <p:cNvSpPr>
                <a:spLocks/>
              </p:cNvSpPr>
              <p:nvPr/>
            </p:nvSpPr>
            <p:spPr bwMode="auto">
              <a:xfrm rot="5400000" flipH="1">
                <a:off x="518" y="252"/>
                <a:ext cx="92" cy="92"/>
              </a:xfrm>
              <a:custGeom>
                <a:avLst/>
                <a:gdLst>
                  <a:gd name="T0" fmla="*/ 0 w 19679"/>
                  <a:gd name="T1" fmla="*/ 0 h 19679"/>
                  <a:gd name="T2" fmla="*/ 0 60000 65536"/>
                  <a:gd name="T3" fmla="*/ 0 w 19679"/>
                  <a:gd name="T4" fmla="*/ 0 h 19679"/>
                  <a:gd name="T5" fmla="*/ 19679 w 19679"/>
                  <a:gd name="T6" fmla="*/ 19679 h 19679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7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205" y="17"/>
                <a:ext cx="185" cy="2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0" name="Rectangle 18"/>
              <p:cNvSpPr>
                <a:spLocks/>
              </p:cNvSpPr>
              <p:nvPr/>
            </p:nvSpPr>
            <p:spPr bwMode="auto">
              <a:xfrm>
                <a:off x="341" y="585"/>
                <a:ext cx="460" cy="230"/>
              </a:xfrm>
              <a:prstGeom prst="rect">
                <a:avLst/>
              </a:prstGeom>
              <a:solidFill>
                <a:srgbClr val="FEFDD5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rand</a:t>
                </a:r>
              </a:p>
            </p:txBody>
          </p:sp>
        </p:grpSp>
        <p:pic>
          <p:nvPicPr>
            <p:cNvPr id="41995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3" y="374"/>
              <a:ext cx="107" cy="9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41996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8" y="364"/>
              <a:ext cx="107" cy="9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41997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41" y="0"/>
              <a:ext cx="92" cy="13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41998" name="AutoShape 22"/>
            <p:cNvSpPr>
              <a:spLocks/>
            </p:cNvSpPr>
            <p:nvPr/>
          </p:nvSpPr>
          <p:spPr bwMode="auto">
            <a:xfrm>
              <a:off x="1079" y="348"/>
              <a:ext cx="1462" cy="278"/>
            </a:xfrm>
            <a:custGeom>
              <a:avLst/>
              <a:gdLst>
                <a:gd name="T0" fmla="*/ 49 w 21600"/>
                <a:gd name="T1" fmla="*/ 2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457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Line 23"/>
            <p:cNvSpPr>
              <a:spLocks noChangeShapeType="1"/>
            </p:cNvSpPr>
            <p:nvPr/>
          </p:nvSpPr>
          <p:spPr bwMode="auto">
            <a:xfrm>
              <a:off x="0" y="167"/>
              <a:ext cx="3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0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9" y="15"/>
              <a:ext cx="82" cy="101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pic>
        <p:nvPicPr>
          <p:cNvPr id="41988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0" y="1447800"/>
            <a:ext cx="12072938" cy="48768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1270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Interface Specs: Desirable Properties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482600" y="1981200"/>
            <a:ext cx="11836400" cy="670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spcBef>
                <a:spcPts val="4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cs typeface="Times" charset="0"/>
              </a:rPr>
              <a:t>Compositional: </a:t>
            </a:r>
            <a:endParaRPr lang="en-US" sz="3200" dirty="0" smtClean="0">
              <a:solidFill>
                <a:srgbClr val="002060"/>
              </a:solidFill>
              <a:cs typeface="Times" charset="0"/>
            </a:endParaRPr>
          </a:p>
          <a:p>
            <a:pPr algn="l">
              <a:spcBef>
                <a:spcPts val="4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Design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each component in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isolation</a:t>
            </a:r>
          </a:p>
          <a:p>
            <a:pPr algn="l">
              <a:spcBef>
                <a:spcPts val="400"/>
              </a:spcBef>
              <a:buSzPct val="69000"/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Dependable</a:t>
            </a:r>
            <a:r>
              <a:rPr lang="en-US" sz="3200" dirty="0">
                <a:solidFill>
                  <a:srgbClr val="002060"/>
                </a:solidFill>
                <a:cs typeface="Times" charset="0"/>
              </a:rPr>
              <a:t>: </a:t>
            </a:r>
            <a:endParaRPr lang="en-US" sz="3200" dirty="0" smtClean="0">
              <a:solidFill>
                <a:srgbClr val="002060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If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interface spec is satisfied, performance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goals are met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Separation </a:t>
            </a:r>
            <a:r>
              <a:rPr lang="en-US" sz="3200" dirty="0">
                <a:solidFill>
                  <a:srgbClr val="002060"/>
                </a:solidFill>
                <a:cs typeface="Times" charset="0"/>
              </a:rPr>
              <a:t>of concerns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: </a:t>
            </a:r>
            <a:endParaRPr lang="en-US" sz="32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Between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control and software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engineers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Analyzability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: </a:t>
            </a:r>
            <a:endParaRPr lang="en-US" sz="32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Tool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support to check if all interface specs can be met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>
            <p:ph type="title"/>
          </p:nvPr>
        </p:nvSpPr>
        <p:spPr>
          <a:xfrm>
            <a:off x="13208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First Step: Alarm Automaton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34138"/>
            <a:ext cx="13139738" cy="187706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2743200"/>
            <a:ext cx="12530137" cy="3505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5061" name="Oval 5"/>
          <p:cNvSpPr>
            <a:spLocks/>
          </p:cNvSpPr>
          <p:nvPr/>
        </p:nvSpPr>
        <p:spPr bwMode="auto">
          <a:xfrm>
            <a:off x="660400" y="7048500"/>
            <a:ext cx="317500" cy="317500"/>
          </a:xfrm>
          <a:prstGeom prst="ellipse">
            <a:avLst/>
          </a:prstGeom>
          <a:solidFill>
            <a:srgbClr val="FF2712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2" name="Oval 6"/>
          <p:cNvSpPr>
            <a:spLocks/>
          </p:cNvSpPr>
          <p:nvPr/>
        </p:nvSpPr>
        <p:spPr bwMode="auto">
          <a:xfrm>
            <a:off x="660400" y="7048500"/>
            <a:ext cx="317500" cy="317500"/>
          </a:xfrm>
          <a:prstGeom prst="ellipse">
            <a:avLst/>
          </a:prstGeom>
          <a:solidFill>
            <a:srgbClr val="FF2712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450752" presetClass="entr" presetSubtype="569553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450752" presetClass="entr" presetSubtype="56920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7450752" presetClass="entr" presetSubtype="5690644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>
            <p:ph type="title"/>
          </p:nvPr>
        </p:nvSpPr>
        <p:spPr>
          <a:xfrm>
            <a:off x="1320800" y="-3048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Computing the Guards</a:t>
            </a:r>
          </a:p>
        </p:txBody>
      </p:sp>
      <p:sp>
        <p:nvSpPr>
          <p:cNvPr id="44035" name="Line 2"/>
          <p:cNvSpPr>
            <a:spLocks noChangeShapeType="1"/>
          </p:cNvSpPr>
          <p:nvPr/>
        </p:nvSpPr>
        <p:spPr bwMode="auto">
          <a:xfrm flipH="1">
            <a:off x="2814638" y="2466975"/>
            <a:ext cx="0" cy="2247900"/>
          </a:xfrm>
          <a:prstGeom prst="line">
            <a:avLst/>
          </a:prstGeom>
          <a:noFill/>
          <a:ln w="38100">
            <a:solidFill>
              <a:srgbClr val="B3B3B3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Line 3"/>
          <p:cNvSpPr>
            <a:spLocks noChangeShapeType="1"/>
          </p:cNvSpPr>
          <p:nvPr/>
        </p:nvSpPr>
        <p:spPr bwMode="auto">
          <a:xfrm rot="10800000">
            <a:off x="1582738" y="3592513"/>
            <a:ext cx="2489200" cy="0"/>
          </a:xfrm>
          <a:prstGeom prst="line">
            <a:avLst/>
          </a:prstGeom>
          <a:noFill/>
          <a:ln w="38100">
            <a:solidFill>
              <a:srgbClr val="B3B3B3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Oval 4"/>
          <p:cNvSpPr>
            <a:spLocks/>
          </p:cNvSpPr>
          <p:nvPr/>
        </p:nvSpPr>
        <p:spPr bwMode="auto">
          <a:xfrm>
            <a:off x="2043113" y="2806700"/>
            <a:ext cx="1573212" cy="1570038"/>
          </a:xfrm>
          <a:prstGeom prst="ellipse">
            <a:avLst/>
          </a:prstGeom>
          <a:noFill/>
          <a:ln w="50800">
            <a:solidFill>
              <a:srgbClr val="0044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H="1">
            <a:off x="9291638" y="2505075"/>
            <a:ext cx="0" cy="2247900"/>
          </a:xfrm>
          <a:prstGeom prst="line">
            <a:avLst/>
          </a:prstGeom>
          <a:noFill/>
          <a:ln w="38100">
            <a:solidFill>
              <a:srgbClr val="B3B3B3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rot="10800000">
            <a:off x="8059738" y="3617913"/>
            <a:ext cx="2489200" cy="0"/>
          </a:xfrm>
          <a:prstGeom prst="line">
            <a:avLst/>
          </a:prstGeom>
          <a:noFill/>
          <a:ln w="38100">
            <a:solidFill>
              <a:srgbClr val="B3B3B3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Oval 7"/>
          <p:cNvSpPr>
            <a:spLocks/>
          </p:cNvSpPr>
          <p:nvPr/>
        </p:nvSpPr>
        <p:spPr bwMode="auto">
          <a:xfrm rot="2198047">
            <a:off x="8764588" y="2527300"/>
            <a:ext cx="1079500" cy="2197100"/>
          </a:xfrm>
          <a:prstGeom prst="ellipse">
            <a:avLst/>
          </a:prstGeom>
          <a:noFill/>
          <a:ln w="50800">
            <a:solidFill>
              <a:srgbClr val="0044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Oval 8"/>
          <p:cNvSpPr>
            <a:spLocks/>
          </p:cNvSpPr>
          <p:nvPr/>
        </p:nvSpPr>
        <p:spPr bwMode="auto">
          <a:xfrm>
            <a:off x="8520113" y="2844800"/>
            <a:ext cx="1573212" cy="1570038"/>
          </a:xfrm>
          <a:prstGeom prst="ellipse">
            <a:avLst/>
          </a:prstGeom>
          <a:noFill/>
          <a:ln w="25400">
            <a:solidFill>
              <a:srgbClr val="9A9A9A"/>
            </a:solidFill>
            <a:prstDash val="dash"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 rot="10800000">
            <a:off x="4795838" y="3619500"/>
            <a:ext cx="2463800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23288" y="2695575"/>
            <a:ext cx="1571625" cy="1863725"/>
            <a:chOff x="0" y="0"/>
            <a:chExt cx="990" cy="1173"/>
          </a:xfrm>
        </p:grpSpPr>
        <p:sp>
          <p:nvSpPr>
            <p:cNvPr id="44069" name="Freeform 11"/>
            <p:cNvSpPr>
              <a:spLocks/>
            </p:cNvSpPr>
            <p:nvPr/>
          </p:nvSpPr>
          <p:spPr bwMode="auto">
            <a:xfrm>
              <a:off x="0" y="784"/>
              <a:ext cx="446" cy="389"/>
            </a:xfrm>
            <a:custGeom>
              <a:avLst/>
              <a:gdLst>
                <a:gd name="T0" fmla="*/ 15 w 16910"/>
                <a:gd name="T1" fmla="*/ 0 h 13968"/>
                <a:gd name="T2" fmla="*/ 446 w 16910"/>
                <a:gd name="T3" fmla="*/ 309 h 13968"/>
                <a:gd name="T4" fmla="*/ 0 60000 65536"/>
                <a:gd name="T5" fmla="*/ 0 60000 65536"/>
                <a:gd name="T6" fmla="*/ 0 w 16910"/>
                <a:gd name="T7" fmla="*/ 0 h 13968"/>
                <a:gd name="T8" fmla="*/ 16910 w 16910"/>
                <a:gd name="T9" fmla="*/ 13968 h 139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10" h="13968">
                  <a:moveTo>
                    <a:pt x="559" y="0"/>
                  </a:moveTo>
                  <a:cubicBezTo>
                    <a:pt x="559" y="0"/>
                    <a:pt x="-4690" y="21600"/>
                    <a:pt x="16910" y="11087"/>
                  </a:cubicBezTo>
                </a:path>
              </a:pathLst>
            </a:cu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70" name="Freeform 12"/>
            <p:cNvSpPr>
              <a:spLocks/>
            </p:cNvSpPr>
            <p:nvPr/>
          </p:nvSpPr>
          <p:spPr bwMode="auto">
            <a:xfrm rot="10800000">
              <a:off x="534" y="0"/>
              <a:ext cx="456" cy="376"/>
            </a:xfrm>
            <a:custGeom>
              <a:avLst/>
              <a:gdLst>
                <a:gd name="T0" fmla="*/ 15 w 16910"/>
                <a:gd name="T1" fmla="*/ 0 h 13968"/>
                <a:gd name="T2" fmla="*/ 456 w 16910"/>
                <a:gd name="T3" fmla="*/ 298 h 13968"/>
                <a:gd name="T4" fmla="*/ 0 60000 65536"/>
                <a:gd name="T5" fmla="*/ 0 60000 65536"/>
                <a:gd name="T6" fmla="*/ 0 w 16910"/>
                <a:gd name="T7" fmla="*/ 0 h 13968"/>
                <a:gd name="T8" fmla="*/ 16910 w 16910"/>
                <a:gd name="T9" fmla="*/ 13968 h 139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10" h="13968">
                  <a:moveTo>
                    <a:pt x="559" y="0"/>
                  </a:moveTo>
                  <a:cubicBezTo>
                    <a:pt x="559" y="0"/>
                    <a:pt x="-4690" y="21600"/>
                    <a:pt x="16910" y="11087"/>
                  </a:cubicBezTo>
                </a:path>
              </a:pathLst>
            </a:cu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5400000">
            <a:off x="2157413" y="2911475"/>
            <a:ext cx="1371600" cy="1358900"/>
            <a:chOff x="0" y="0"/>
            <a:chExt cx="864" cy="855"/>
          </a:xfrm>
        </p:grpSpPr>
        <p:sp>
          <p:nvSpPr>
            <p:cNvPr id="44067" name="Freeform 14"/>
            <p:cNvSpPr>
              <a:spLocks/>
            </p:cNvSpPr>
            <p:nvPr/>
          </p:nvSpPr>
          <p:spPr bwMode="auto">
            <a:xfrm>
              <a:off x="0" y="632"/>
              <a:ext cx="194" cy="223"/>
            </a:xfrm>
            <a:custGeom>
              <a:avLst/>
              <a:gdLst>
                <a:gd name="T0" fmla="*/ 0 w 21600"/>
                <a:gd name="T1" fmla="*/ 0 h 21600"/>
                <a:gd name="T2" fmla="*/ 194 w 21600"/>
                <a:gd name="T3" fmla="*/ 223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0" y="0"/>
                    <a:pt x="4670" y="14567"/>
                    <a:pt x="21600" y="21600"/>
                  </a:cubicBezTo>
                </a:path>
              </a:pathLst>
            </a:cu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8" name="Freeform 15"/>
            <p:cNvSpPr>
              <a:spLocks/>
            </p:cNvSpPr>
            <p:nvPr/>
          </p:nvSpPr>
          <p:spPr bwMode="auto">
            <a:xfrm rot="10800000">
              <a:off x="627" y="0"/>
              <a:ext cx="237" cy="210"/>
            </a:xfrm>
            <a:custGeom>
              <a:avLst/>
              <a:gdLst>
                <a:gd name="T0" fmla="*/ 0 w 21600"/>
                <a:gd name="T1" fmla="*/ 0 h 21600"/>
                <a:gd name="T2" fmla="*/ 237 w 21600"/>
                <a:gd name="T3" fmla="*/ 21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0" y="0"/>
                    <a:pt x="4670" y="14567"/>
                    <a:pt x="21600" y="21600"/>
                  </a:cubicBezTo>
                </a:path>
              </a:pathLst>
            </a:cu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5400000">
            <a:off x="2132013" y="2925763"/>
            <a:ext cx="1409700" cy="1346200"/>
            <a:chOff x="0" y="0"/>
            <a:chExt cx="888" cy="848"/>
          </a:xfrm>
        </p:grpSpPr>
        <p:sp>
          <p:nvSpPr>
            <p:cNvPr id="44065" name="Freeform 17"/>
            <p:cNvSpPr>
              <a:spLocks/>
            </p:cNvSpPr>
            <p:nvPr/>
          </p:nvSpPr>
          <p:spPr bwMode="auto">
            <a:xfrm>
              <a:off x="447" y="0"/>
              <a:ext cx="441" cy="435"/>
            </a:xfrm>
            <a:custGeom>
              <a:avLst/>
              <a:gdLst>
                <a:gd name="T0" fmla="*/ 0 w 21600"/>
                <a:gd name="T1" fmla="*/ 435 h 21600"/>
                <a:gd name="T2" fmla="*/ 199 w 21600"/>
                <a:gd name="T3" fmla="*/ 0 h 21600"/>
                <a:gd name="T4" fmla="*/ 441 w 21600"/>
                <a:gd name="T5" fmla="*/ 194 h 21600"/>
                <a:gd name="T6" fmla="*/ 0 w 21600"/>
                <a:gd name="T7" fmla="*/ 435 h 21600"/>
                <a:gd name="T8" fmla="*/ 0 w 21600"/>
                <a:gd name="T9" fmla="*/ 435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9730" y="0"/>
                  </a:lnTo>
                  <a:lnTo>
                    <a:pt x="21600" y="9643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FF2712"/>
            </a:solidFill>
            <a:ln w="254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66" name="Freeform 18"/>
            <p:cNvSpPr>
              <a:spLocks/>
            </p:cNvSpPr>
            <p:nvPr/>
          </p:nvSpPr>
          <p:spPr bwMode="auto">
            <a:xfrm>
              <a:off x="0" y="459"/>
              <a:ext cx="428" cy="389"/>
            </a:xfrm>
            <a:custGeom>
              <a:avLst/>
              <a:gdLst>
                <a:gd name="T0" fmla="*/ 428 w 21600"/>
                <a:gd name="T1" fmla="*/ 0 h 21600"/>
                <a:gd name="T2" fmla="*/ 0 w 21600"/>
                <a:gd name="T3" fmla="*/ 183 h 21600"/>
                <a:gd name="T4" fmla="*/ 198 w 21600"/>
                <a:gd name="T5" fmla="*/ 389 h 21600"/>
                <a:gd name="T6" fmla="*/ 428 w 21600"/>
                <a:gd name="T7" fmla="*/ 0 h 21600"/>
                <a:gd name="T8" fmla="*/ 42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21600" y="0"/>
                  </a:moveTo>
                  <a:lnTo>
                    <a:pt x="0" y="10152"/>
                  </a:lnTo>
                  <a:lnTo>
                    <a:pt x="9968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FF2712"/>
            </a:solidFill>
            <a:ln w="254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53038" y="6167438"/>
            <a:ext cx="2489200" cy="2268537"/>
            <a:chOff x="0" y="0"/>
            <a:chExt cx="1568" cy="1429"/>
          </a:xfrm>
        </p:grpSpPr>
        <p:grpSp>
          <p:nvGrpSpPr>
            <p:cNvPr id="44052" name="Group 20"/>
            <p:cNvGrpSpPr>
              <a:grpSpLocks/>
            </p:cNvGrpSpPr>
            <p:nvPr/>
          </p:nvGrpSpPr>
          <p:grpSpPr bwMode="auto">
            <a:xfrm>
              <a:off x="0" y="13"/>
              <a:ext cx="1568" cy="1416"/>
              <a:chOff x="0" y="0"/>
              <a:chExt cx="1568" cy="1416"/>
            </a:xfrm>
          </p:grpSpPr>
          <p:sp>
            <p:nvSpPr>
              <p:cNvPr id="44056" name="Line 21"/>
              <p:cNvSpPr>
                <a:spLocks noChangeShapeType="1"/>
              </p:cNvSpPr>
              <p:nvPr/>
            </p:nvSpPr>
            <p:spPr bwMode="auto">
              <a:xfrm flipH="1">
                <a:off x="775" y="0"/>
                <a:ext cx="0" cy="1416"/>
              </a:xfrm>
              <a:prstGeom prst="line">
                <a:avLst/>
              </a:prstGeom>
              <a:noFill/>
              <a:ln w="38100">
                <a:solidFill>
                  <a:srgbClr val="B3B3B3"/>
                </a:solidFill>
                <a:miter lim="800000"/>
                <a:headEnd type="stealth" w="med" len="med"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7" name="Line 22"/>
              <p:cNvSpPr>
                <a:spLocks noChangeShapeType="1"/>
              </p:cNvSpPr>
              <p:nvPr/>
            </p:nvSpPr>
            <p:spPr bwMode="auto">
              <a:xfrm rot="10800000">
                <a:off x="0" y="708"/>
                <a:ext cx="1568" cy="0"/>
              </a:xfrm>
              <a:prstGeom prst="line">
                <a:avLst/>
              </a:prstGeom>
              <a:noFill/>
              <a:ln w="38100">
                <a:solidFill>
                  <a:srgbClr val="B3B3B3"/>
                </a:solidFill>
                <a:miter lim="800000"/>
                <a:headEnd type="stealth" w="med" len="med"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058" name="Oval 23"/>
              <p:cNvSpPr>
                <a:spLocks/>
              </p:cNvSpPr>
              <p:nvPr/>
            </p:nvSpPr>
            <p:spPr bwMode="auto">
              <a:xfrm>
                <a:off x="290" y="213"/>
                <a:ext cx="990" cy="989"/>
              </a:xfrm>
              <a:prstGeom prst="ellipse">
                <a:avLst/>
              </a:prstGeom>
              <a:noFill/>
              <a:ln w="50800">
                <a:solidFill>
                  <a:srgbClr val="0044FE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44059" name="Group 24"/>
              <p:cNvGrpSpPr>
                <a:grpSpLocks/>
              </p:cNvGrpSpPr>
              <p:nvPr/>
            </p:nvGrpSpPr>
            <p:grpSpPr bwMode="auto">
              <a:xfrm rot="5400000">
                <a:off x="362" y="279"/>
                <a:ext cx="864" cy="856"/>
                <a:chOff x="0" y="0"/>
                <a:chExt cx="864" cy="855"/>
              </a:xfrm>
            </p:grpSpPr>
            <p:sp>
              <p:nvSpPr>
                <p:cNvPr id="44063" name="Freeform 25"/>
                <p:cNvSpPr>
                  <a:spLocks/>
                </p:cNvSpPr>
                <p:nvPr/>
              </p:nvSpPr>
              <p:spPr bwMode="auto">
                <a:xfrm>
                  <a:off x="0" y="632"/>
                  <a:ext cx="194" cy="223"/>
                </a:xfrm>
                <a:custGeom>
                  <a:avLst/>
                  <a:gdLst>
                    <a:gd name="T0" fmla="*/ 0 w 21600"/>
                    <a:gd name="T1" fmla="*/ 0 h 21600"/>
                    <a:gd name="T2" fmla="*/ 194 w 21600"/>
                    <a:gd name="T3" fmla="*/ 223 h 21600"/>
                    <a:gd name="T4" fmla="*/ 0 60000 65536"/>
                    <a:gd name="T5" fmla="*/ 0 60000 65536"/>
                    <a:gd name="T6" fmla="*/ 0 w 21600"/>
                    <a:gd name="T7" fmla="*/ 0 h 21600"/>
                    <a:gd name="T8" fmla="*/ 21600 w 21600"/>
                    <a:gd name="T9" fmla="*/ 21600 h 216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4670" y="14567"/>
                        <a:pt x="21600" y="21600"/>
                      </a:cubicBezTo>
                    </a:path>
                  </a:pathLst>
                </a:custGeom>
                <a:noFill/>
                <a:ln w="63500">
                  <a:solidFill>
                    <a:srgbClr val="FF271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064" name="Freeform 26"/>
                <p:cNvSpPr>
                  <a:spLocks/>
                </p:cNvSpPr>
                <p:nvPr/>
              </p:nvSpPr>
              <p:spPr bwMode="auto">
                <a:xfrm rot="10800000">
                  <a:off x="627" y="0"/>
                  <a:ext cx="237" cy="210"/>
                </a:xfrm>
                <a:custGeom>
                  <a:avLst/>
                  <a:gdLst>
                    <a:gd name="T0" fmla="*/ 0 w 21600"/>
                    <a:gd name="T1" fmla="*/ 0 h 21600"/>
                    <a:gd name="T2" fmla="*/ 237 w 21600"/>
                    <a:gd name="T3" fmla="*/ 210 h 21600"/>
                    <a:gd name="T4" fmla="*/ 0 60000 65536"/>
                    <a:gd name="T5" fmla="*/ 0 60000 65536"/>
                    <a:gd name="T6" fmla="*/ 0 w 21600"/>
                    <a:gd name="T7" fmla="*/ 0 h 21600"/>
                    <a:gd name="T8" fmla="*/ 21600 w 21600"/>
                    <a:gd name="T9" fmla="*/ 21600 h 216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600" h="21600">
                      <a:moveTo>
                        <a:pt x="0" y="0"/>
                      </a:moveTo>
                      <a:cubicBezTo>
                        <a:pt x="0" y="0"/>
                        <a:pt x="4670" y="14567"/>
                        <a:pt x="21600" y="21600"/>
                      </a:cubicBezTo>
                    </a:path>
                  </a:pathLst>
                </a:custGeom>
                <a:noFill/>
                <a:ln w="63500">
                  <a:solidFill>
                    <a:srgbClr val="FF271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44060" name="Group 27"/>
              <p:cNvGrpSpPr>
                <a:grpSpLocks/>
              </p:cNvGrpSpPr>
              <p:nvPr/>
            </p:nvGrpSpPr>
            <p:grpSpPr bwMode="auto">
              <a:xfrm rot="5400000">
                <a:off x="345" y="289"/>
                <a:ext cx="888" cy="848"/>
                <a:chOff x="0" y="0"/>
                <a:chExt cx="888" cy="848"/>
              </a:xfrm>
            </p:grpSpPr>
            <p:sp>
              <p:nvSpPr>
                <p:cNvPr id="44061" name="Freeform 28"/>
                <p:cNvSpPr>
                  <a:spLocks/>
                </p:cNvSpPr>
                <p:nvPr/>
              </p:nvSpPr>
              <p:spPr bwMode="auto">
                <a:xfrm>
                  <a:off x="447" y="0"/>
                  <a:ext cx="441" cy="435"/>
                </a:xfrm>
                <a:custGeom>
                  <a:avLst/>
                  <a:gdLst>
                    <a:gd name="T0" fmla="*/ 0 w 21600"/>
                    <a:gd name="T1" fmla="*/ 435 h 21600"/>
                    <a:gd name="T2" fmla="*/ 199 w 21600"/>
                    <a:gd name="T3" fmla="*/ 0 h 21600"/>
                    <a:gd name="T4" fmla="*/ 441 w 21600"/>
                    <a:gd name="T5" fmla="*/ 194 h 21600"/>
                    <a:gd name="T6" fmla="*/ 0 w 21600"/>
                    <a:gd name="T7" fmla="*/ 435 h 21600"/>
                    <a:gd name="T8" fmla="*/ 0 w 21600"/>
                    <a:gd name="T9" fmla="*/ 435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lnTo>
                        <a:pt x="9730" y="0"/>
                      </a:lnTo>
                      <a:lnTo>
                        <a:pt x="21600" y="9643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FF2712"/>
                </a:solidFill>
                <a:ln w="25400">
                  <a:solidFill>
                    <a:srgbClr val="FF271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062" name="Freeform 29"/>
                <p:cNvSpPr>
                  <a:spLocks/>
                </p:cNvSpPr>
                <p:nvPr/>
              </p:nvSpPr>
              <p:spPr bwMode="auto">
                <a:xfrm>
                  <a:off x="0" y="459"/>
                  <a:ext cx="428" cy="389"/>
                </a:xfrm>
                <a:custGeom>
                  <a:avLst/>
                  <a:gdLst>
                    <a:gd name="T0" fmla="*/ 428 w 21600"/>
                    <a:gd name="T1" fmla="*/ 0 h 21600"/>
                    <a:gd name="T2" fmla="*/ 0 w 21600"/>
                    <a:gd name="T3" fmla="*/ 183 h 21600"/>
                    <a:gd name="T4" fmla="*/ 198 w 21600"/>
                    <a:gd name="T5" fmla="*/ 389 h 21600"/>
                    <a:gd name="T6" fmla="*/ 428 w 21600"/>
                    <a:gd name="T7" fmla="*/ 0 h 21600"/>
                    <a:gd name="T8" fmla="*/ 428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21600" y="0"/>
                      </a:moveTo>
                      <a:lnTo>
                        <a:pt x="0" y="10152"/>
                      </a:lnTo>
                      <a:lnTo>
                        <a:pt x="9968" y="2160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2712"/>
                </a:solidFill>
                <a:ln w="25400">
                  <a:solidFill>
                    <a:srgbClr val="FF2712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44053" name="Line 30"/>
            <p:cNvSpPr>
              <a:spLocks noChangeShapeType="1"/>
            </p:cNvSpPr>
            <p:nvPr/>
          </p:nvSpPr>
          <p:spPr bwMode="auto">
            <a:xfrm flipH="1">
              <a:off x="201" y="117"/>
              <a:ext cx="1186" cy="1179"/>
            </a:xfrm>
            <a:prstGeom prst="line">
              <a:avLst/>
            </a:prstGeom>
            <a:noFill/>
            <a:ln w="19050">
              <a:solidFill>
                <a:srgbClr val="002939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4" name="Line 31"/>
            <p:cNvSpPr>
              <a:spLocks noChangeShapeType="1"/>
            </p:cNvSpPr>
            <p:nvPr/>
          </p:nvSpPr>
          <p:spPr bwMode="auto">
            <a:xfrm>
              <a:off x="76" y="193"/>
              <a:ext cx="1156" cy="1163"/>
            </a:xfrm>
            <a:prstGeom prst="line">
              <a:avLst/>
            </a:prstGeom>
            <a:noFill/>
            <a:ln w="19050">
              <a:solidFill>
                <a:srgbClr val="002939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55" name="Line 32"/>
            <p:cNvSpPr>
              <a:spLocks noChangeShapeType="1"/>
            </p:cNvSpPr>
            <p:nvPr/>
          </p:nvSpPr>
          <p:spPr bwMode="auto">
            <a:xfrm>
              <a:off x="282" y="0"/>
              <a:ext cx="1156" cy="1163"/>
            </a:xfrm>
            <a:prstGeom prst="line">
              <a:avLst/>
            </a:prstGeom>
            <a:noFill/>
            <a:ln w="19050">
              <a:solidFill>
                <a:srgbClr val="002939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978900"/>
            <a:ext cx="6856412" cy="40481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4048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038" y="2049463"/>
            <a:ext cx="630237" cy="4254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4049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2338" y="2049463"/>
            <a:ext cx="1468437" cy="4254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405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5838" y="2811463"/>
            <a:ext cx="2546350" cy="4572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8" y="5091113"/>
            <a:ext cx="11680825" cy="4460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7451136" presetClass="entr" presetSubtype="72297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7451136" presetClass="entr" presetSubtype="5690649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7451136" presetClass="entr" presetSubtype="569206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7451136" presetClass="entr" presetSubtype="72298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7451136" presetClass="entr" presetSubtype="722978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7451136" presetClass="entr" presetSubtype="7229798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>
            <p:ph type="title"/>
          </p:nvPr>
        </p:nvSpPr>
        <p:spPr>
          <a:xfrm>
            <a:off x="-63500" y="1016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From Automaton to Transducer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0" y="8655050"/>
            <a:ext cx="12992100" cy="749300"/>
          </a:xfrm>
          <a:prstGeom prst="rect">
            <a:avLst/>
          </a:prstGeom>
          <a:solidFill>
            <a:srgbClr val="F3EB00"/>
          </a:solidFill>
          <a:ln w="12700">
            <a:noFill/>
            <a:miter lim="800000"/>
            <a:headEnd/>
            <a:tailEnd/>
          </a:ln>
        </p:spPr>
        <p:txBody>
          <a:bodyPr lIns="114300" tIns="114300" rIns="114300" bIns="114300" anchor="ctr"/>
          <a:lstStyle/>
          <a:p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This scheme </a:t>
            </a:r>
            <a:r>
              <a:rPr lang="en-US" sz="3200">
                <a:solidFill>
                  <a:srgbClr val="003DC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ensures</a:t>
            </a:r>
            <a:r>
              <a:rPr lang="en-US" sz="3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stable words, unless the initial state is </a:t>
            </a:r>
            <a:r>
              <a:rPr lang="en-US" sz="3200">
                <a:solidFill>
                  <a:srgbClr val="DB2F1B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bad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8288" y="2451100"/>
            <a:ext cx="136525" cy="1968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5061" name="AutoShape 4"/>
          <p:cNvSpPr>
            <a:spLocks/>
          </p:cNvSpPr>
          <p:nvPr/>
        </p:nvSpPr>
        <p:spPr bwMode="auto">
          <a:xfrm rot="5400000" flipH="1">
            <a:off x="4786313" y="4184650"/>
            <a:ext cx="136525" cy="136525"/>
          </a:xfrm>
          <a:custGeom>
            <a:avLst/>
            <a:gdLst>
              <a:gd name="T0" fmla="*/ 473554 w 19679"/>
              <a:gd name="T1" fmla="*/ 519807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 rot="10800000" flipH="1">
            <a:off x="4856163" y="4325938"/>
            <a:ext cx="0" cy="4460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4672013" y="4691063"/>
            <a:ext cx="342900" cy="341312"/>
          </a:xfrm>
          <a:prstGeom prst="rect">
            <a:avLst/>
          </a:prstGeom>
          <a:solidFill>
            <a:srgbClr val="FEFDD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4738688"/>
            <a:ext cx="114300" cy="2206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7112" name="Rectangle 8"/>
          <p:cNvSpPr>
            <a:spLocks/>
          </p:cNvSpPr>
          <p:nvPr/>
        </p:nvSpPr>
        <p:spPr bwMode="auto">
          <a:xfrm>
            <a:off x="4357688" y="2500313"/>
            <a:ext cx="2078037" cy="450850"/>
          </a:xfrm>
          <a:prstGeom prst="rect">
            <a:avLst/>
          </a:prstGeom>
          <a:solidFill>
            <a:srgbClr val="FFFCA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Switched System</a:t>
            </a: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rot="10800000" flipH="1">
            <a:off x="5681663" y="4325938"/>
            <a:ext cx="0" cy="4445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7" name="AutoShape 10"/>
          <p:cNvSpPr>
            <a:spLocks/>
          </p:cNvSpPr>
          <p:nvPr/>
        </p:nvSpPr>
        <p:spPr bwMode="auto">
          <a:xfrm rot="5400000" flipH="1">
            <a:off x="5610225" y="4194175"/>
            <a:ext cx="136525" cy="136525"/>
          </a:xfrm>
          <a:custGeom>
            <a:avLst/>
            <a:gdLst>
              <a:gd name="T0" fmla="*/ 473554 w 19679"/>
              <a:gd name="T1" fmla="*/ 519807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rot="10800000" flipH="1">
            <a:off x="4978400" y="3705225"/>
            <a:ext cx="361950" cy="5032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9" name="AutoShape 12"/>
          <p:cNvSpPr>
            <a:spLocks/>
          </p:cNvSpPr>
          <p:nvPr/>
        </p:nvSpPr>
        <p:spPr bwMode="auto">
          <a:xfrm>
            <a:off x="5226050" y="2865438"/>
            <a:ext cx="2976563" cy="1082675"/>
          </a:xfrm>
          <a:custGeom>
            <a:avLst/>
            <a:gdLst>
              <a:gd name="T0" fmla="*/ 205090835 w 21600"/>
              <a:gd name="T1" fmla="*/ 2713394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38100">
            <a:solidFill>
              <a:srgbClr val="0044FE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>
            <a:off x="6426200" y="2700338"/>
            <a:ext cx="5937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Line 14"/>
          <p:cNvSpPr>
            <a:spLocks noChangeShapeType="1"/>
          </p:cNvSpPr>
          <p:nvPr/>
        </p:nvSpPr>
        <p:spPr bwMode="auto">
          <a:xfrm rot="10800000">
            <a:off x="5338763" y="2959100"/>
            <a:ext cx="1587" cy="7715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Rectangle 15"/>
          <p:cNvSpPr>
            <a:spLocks/>
          </p:cNvSpPr>
          <p:nvPr/>
        </p:nvSpPr>
        <p:spPr bwMode="auto">
          <a:xfrm>
            <a:off x="7023100" y="2500313"/>
            <a:ext cx="1614488" cy="450850"/>
          </a:xfrm>
          <a:prstGeom prst="rect">
            <a:avLst/>
          </a:prstGeom>
          <a:solidFill>
            <a:srgbClr val="FFFCA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Transducer</a:t>
            </a:r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5346700" y="4689475"/>
            <a:ext cx="684213" cy="342900"/>
          </a:xfrm>
          <a:prstGeom prst="rect">
            <a:avLst/>
          </a:prstGeom>
          <a:solidFill>
            <a:srgbClr val="FEFDD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rand</a:t>
            </a:r>
          </a:p>
        </p:txBody>
      </p:sp>
      <p:pic>
        <p:nvPicPr>
          <p:cNvPr id="4507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008313"/>
            <a:ext cx="158750" cy="1444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5075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2994025"/>
            <a:ext cx="158750" cy="1444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5076" name="AutoShape 19"/>
          <p:cNvSpPr>
            <a:spLocks/>
          </p:cNvSpPr>
          <p:nvPr/>
        </p:nvSpPr>
        <p:spPr bwMode="auto">
          <a:xfrm>
            <a:off x="5334000" y="2963863"/>
            <a:ext cx="2178050" cy="420687"/>
          </a:xfrm>
          <a:custGeom>
            <a:avLst/>
            <a:gdLst>
              <a:gd name="T0" fmla="*/ 109812552 w 21600"/>
              <a:gd name="T1" fmla="*/ 4096712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455" y="0"/>
                </a:ln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7" name="Rectangle 20"/>
          <p:cNvSpPr>
            <a:spLocks/>
          </p:cNvSpPr>
          <p:nvPr/>
        </p:nvSpPr>
        <p:spPr bwMode="auto">
          <a:xfrm>
            <a:off x="6394450" y="3924300"/>
            <a:ext cx="1433513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rgbClr val="0044FE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???</a:t>
            </a:r>
          </a:p>
        </p:txBody>
      </p:sp>
      <p:pic>
        <p:nvPicPr>
          <p:cNvPr id="45078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75" y="2990850"/>
            <a:ext cx="152400" cy="2730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5079" name="Line 22"/>
          <p:cNvSpPr>
            <a:spLocks noChangeShapeType="1"/>
          </p:cNvSpPr>
          <p:nvPr/>
        </p:nvSpPr>
        <p:spPr bwMode="auto">
          <a:xfrm>
            <a:off x="3752850" y="2706688"/>
            <a:ext cx="55086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80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5575" y="2471738"/>
            <a:ext cx="131763" cy="1651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200" y="5867400"/>
            <a:ext cx="12412663" cy="18288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7451520" presetClass="entr" presetSubtype="569207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7451520" presetClass="entr" presetSubtype="569196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>
            <p:ph type="title"/>
          </p:nvPr>
        </p:nvSpPr>
        <p:spPr>
          <a:xfrm>
            <a:off x="-63500" y="-762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Scheduling Scheme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6037263"/>
            <a:ext cx="11785600" cy="819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87600" y="2209800"/>
            <a:ext cx="7239000" cy="4624388"/>
            <a:chOff x="0" y="0"/>
            <a:chExt cx="4192" cy="2657"/>
          </a:xfrm>
        </p:grpSpPr>
        <p:sp>
          <p:nvSpPr>
            <p:cNvPr id="48135" name="Line 5"/>
            <p:cNvSpPr>
              <a:spLocks noChangeShapeType="1"/>
            </p:cNvSpPr>
            <p:nvPr/>
          </p:nvSpPr>
          <p:spPr bwMode="auto">
            <a:xfrm>
              <a:off x="2614" y="2140"/>
              <a:ext cx="176" cy="517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6" name="AutoShape 6"/>
            <p:cNvSpPr>
              <a:spLocks/>
            </p:cNvSpPr>
            <p:nvPr/>
          </p:nvSpPr>
          <p:spPr bwMode="auto">
            <a:xfrm>
              <a:off x="0" y="0"/>
              <a:ext cx="4192" cy="2192"/>
            </a:xfrm>
            <a:prstGeom prst="roundRect">
              <a:avLst>
                <a:gd name="adj" fmla="val 5472"/>
              </a:avLst>
            </a:prstGeom>
            <a:solidFill>
              <a:srgbClr val="FFFF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813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" y="116"/>
              <a:ext cx="3656" cy="19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724400"/>
            <a:ext cx="13208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2769536" presetClass="entr" presetSubtype="569210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>
            <p:ph type="title"/>
          </p:nvPr>
        </p:nvSpPr>
        <p:spPr>
          <a:xfrm>
            <a:off x="-63500" y="-762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Simulation Results</a:t>
            </a:r>
            <a:br>
              <a:rPr lang="en-US" sz="4400" b="1" smtClean="0">
                <a:solidFill>
                  <a:srgbClr val="FF0000"/>
                </a:solidFill>
              </a:rPr>
            </a:br>
            <a:r>
              <a:rPr lang="en-US" sz="4400" b="1" smtClean="0">
                <a:solidFill>
                  <a:srgbClr val="FF0000"/>
                </a:solidFill>
              </a:rPr>
              <a:t>Varying Load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388" y="2695575"/>
            <a:ext cx="7832725" cy="264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80100" y="4535488"/>
            <a:ext cx="6883400" cy="2413000"/>
            <a:chOff x="0" y="0"/>
            <a:chExt cx="4336" cy="1519"/>
          </a:xfrm>
        </p:grpSpPr>
        <p:sp>
          <p:nvSpPr>
            <p:cNvPr id="49161" name="Line 5"/>
            <p:cNvSpPr>
              <a:spLocks noChangeShapeType="1"/>
            </p:cNvSpPr>
            <p:nvPr/>
          </p:nvSpPr>
          <p:spPr bwMode="auto">
            <a:xfrm rot="10800000" flipH="1">
              <a:off x="0" y="957"/>
              <a:ext cx="742" cy="562"/>
            </a:xfrm>
            <a:prstGeom prst="line">
              <a:avLst/>
            </a:prstGeom>
            <a:noFill/>
            <a:ln w="76200">
              <a:solidFill>
                <a:srgbClr val="D90B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2" name="Rectangle 6"/>
            <p:cNvSpPr>
              <a:spLocks/>
            </p:cNvSpPr>
            <p:nvPr/>
          </p:nvSpPr>
          <p:spPr bwMode="auto">
            <a:xfrm>
              <a:off x="590" y="0"/>
              <a:ext cx="3746" cy="1046"/>
            </a:xfrm>
            <a:prstGeom prst="rect">
              <a:avLst/>
            </a:prstGeom>
            <a:solidFill>
              <a:srgbClr val="D90B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rgbClr val="F3EB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Static schedules will give worst case response all the time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8655050"/>
            <a:ext cx="12992100" cy="749300"/>
            <a:chOff x="0" y="0"/>
            <a:chExt cx="8184" cy="472"/>
          </a:xfrm>
        </p:grpSpPr>
        <p:sp>
          <p:nvSpPr>
            <p:cNvPr id="49159" name="Rectangle 8"/>
            <p:cNvSpPr>
              <a:spLocks/>
            </p:cNvSpPr>
            <p:nvPr/>
          </p:nvSpPr>
          <p:spPr bwMode="auto">
            <a:xfrm>
              <a:off x="0" y="0"/>
              <a:ext cx="8184" cy="472"/>
            </a:xfrm>
            <a:prstGeom prst="rect">
              <a:avLst/>
            </a:prstGeom>
            <a:solidFill>
              <a:srgbClr val="F3EB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6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5" y="64"/>
              <a:ext cx="5857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0" y="8655050"/>
            <a:ext cx="12992100" cy="749300"/>
          </a:xfrm>
          <a:prstGeom prst="rect">
            <a:avLst/>
          </a:prstGeom>
          <a:solidFill>
            <a:srgbClr val="F3EB00"/>
          </a:solidFill>
          <a:ln w="12700">
            <a:noFill/>
            <a:miter lim="800000"/>
            <a:headEnd/>
            <a:tailEnd/>
          </a:ln>
        </p:spPr>
        <p:txBody>
          <a:bodyPr lIns="114300" tIns="114300" rIns="114300" bIns="114300" anchor="ctr"/>
          <a:lstStyle/>
          <a:p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With our approach: High load comes only after disturbances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46250" y="3341688"/>
            <a:ext cx="11168063" cy="2881312"/>
            <a:chOff x="0" y="0"/>
            <a:chExt cx="7034" cy="1814"/>
          </a:xfrm>
        </p:grpSpPr>
        <p:sp>
          <p:nvSpPr>
            <p:cNvPr id="50182" name="Line 3"/>
            <p:cNvSpPr>
              <a:spLocks noChangeShapeType="1"/>
            </p:cNvSpPr>
            <p:nvPr/>
          </p:nvSpPr>
          <p:spPr bwMode="auto">
            <a:xfrm>
              <a:off x="0" y="0"/>
              <a:ext cx="3335" cy="11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3" name="Line 4"/>
            <p:cNvSpPr>
              <a:spLocks noChangeShapeType="1"/>
            </p:cNvSpPr>
            <p:nvPr/>
          </p:nvSpPr>
          <p:spPr bwMode="auto">
            <a:xfrm>
              <a:off x="2826" y="9"/>
              <a:ext cx="656" cy="776"/>
            </a:xfrm>
            <a:prstGeom prst="line">
              <a:avLst/>
            </a:prstGeom>
            <a:noFill/>
            <a:ln w="76200">
              <a:solidFill>
                <a:srgbClr val="D90B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4" name="Rectangle 5"/>
            <p:cNvSpPr>
              <a:spLocks/>
            </p:cNvSpPr>
            <p:nvPr/>
          </p:nvSpPr>
          <p:spPr bwMode="auto">
            <a:xfrm>
              <a:off x="3442" y="766"/>
              <a:ext cx="3592" cy="1048"/>
            </a:xfrm>
            <a:prstGeom prst="rect">
              <a:avLst/>
            </a:prstGeom>
            <a:solidFill>
              <a:srgbClr val="D90B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rgbClr val="F3EB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 static schedule must keep a constant (high) network load</a:t>
              </a:r>
            </a:p>
          </p:txBody>
        </p:sp>
      </p:grpSp>
      <p:sp>
        <p:nvSpPr>
          <p:cNvPr id="50180" name="Rectangle 6"/>
          <p:cNvSpPr>
            <a:spLocks/>
          </p:cNvSpPr>
          <p:nvPr/>
        </p:nvSpPr>
        <p:spPr bwMode="auto">
          <a:xfrm>
            <a:off x="-63500" y="-76200"/>
            <a:ext cx="12979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Simulation Results</a:t>
            </a:r>
          </a:p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Sporadic Disturbances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2898775"/>
            <a:ext cx="7650162" cy="264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2770304" presetClass="entr" presetSubtype="727971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>
            <p:ph type="body" idx="1"/>
          </p:nvPr>
        </p:nvSpPr>
        <p:spPr>
          <a:xfrm>
            <a:off x="88900" y="2286000"/>
            <a:ext cx="12839700" cy="7340600"/>
          </a:xfrm>
        </p:spPr>
        <p:txBody>
          <a:bodyPr anchor="t"/>
          <a:lstStyle/>
          <a:p>
            <a:pPr marL="685800" indent="-368300" eaLnBrk="1" hangingPunct="1">
              <a:buSzPct val="99000"/>
              <a:buFontTx/>
              <a:buAutoNum type="arabicPeriod"/>
            </a:pPr>
            <a:r>
              <a:rPr lang="en-US" sz="3600" smtClean="0"/>
              <a:t> Automaton generation in Mathematica</a:t>
            </a:r>
          </a:p>
          <a:p>
            <a:pPr marL="685800" indent="-368300" eaLnBrk="1" hangingPunct="1">
              <a:buSzPct val="99000"/>
              <a:buFontTx/>
              <a:buAutoNum type="arabicPeriod"/>
            </a:pPr>
            <a:r>
              <a:rPr lang="en-US" sz="3600" smtClean="0"/>
              <a:t> Simulation in TrueTime based on Network Code Machine</a:t>
            </a:r>
          </a:p>
          <a:p>
            <a:pPr marL="685800" indent="-368300" eaLnBrk="1" hangingPunct="1">
              <a:buSzPct val="99000"/>
              <a:buFontTx/>
              <a:buAutoNum type="arabicPeriod"/>
            </a:pPr>
            <a:r>
              <a:rPr lang="en-US" sz="3600" smtClean="0"/>
              <a:t> Software prototype on CAN, Ethernet+RTLinux</a:t>
            </a:r>
          </a:p>
          <a:p>
            <a:pPr marL="685800" indent="-368300" eaLnBrk="1" hangingPunct="1">
              <a:buSzPct val="99000"/>
              <a:buFontTx/>
              <a:buAutoNum type="arabicPeriod"/>
            </a:pPr>
            <a:r>
              <a:rPr lang="en-US" sz="3600" smtClean="0"/>
              <a:t> FPGA IP core working at line speed on 100Mb Ethernet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34200"/>
            <a:ext cx="4094163" cy="24511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8712200" y="6477000"/>
            <a:ext cx="4067175" cy="2971800"/>
            <a:chOff x="0" y="0"/>
            <a:chExt cx="3330" cy="2528"/>
          </a:xfrm>
        </p:grpSpPr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30" cy="2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208" name="Rectangle 5"/>
            <p:cNvSpPr>
              <a:spLocks/>
            </p:cNvSpPr>
            <p:nvPr/>
          </p:nvSpPr>
          <p:spPr bwMode="auto">
            <a:xfrm>
              <a:off x="99" y="2297"/>
              <a:ext cx="30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80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Courtesy of Robert Trausmuth et al.</a:t>
              </a:r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0" y="-304800"/>
            <a:ext cx="129286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State of the Work</a:t>
            </a: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6248400"/>
            <a:ext cx="3657600" cy="31194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762000" y="2667000"/>
            <a:ext cx="116840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3600">
                <a:solidFill>
                  <a:srgbClr val="98B7FE"/>
                </a:solidFill>
                <a:cs typeface="Times" charset="0"/>
              </a:rPr>
              <a:t> Motivation</a:t>
            </a:r>
          </a:p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3600">
                <a:solidFill>
                  <a:srgbClr val="98B7FE"/>
                </a:solidFill>
                <a:cs typeface="Times" charset="0"/>
              </a:rPr>
              <a:t> Embedded Control Software</a:t>
            </a:r>
          </a:p>
          <a:p>
            <a:pPr marL="317500" algn="l">
              <a:spcBef>
                <a:spcPts val="2200"/>
              </a:spcBef>
              <a:buSzPct val="92000"/>
              <a:buFont typeface="Zapf Dingbats" charset="0"/>
              <a:buChar char="➡"/>
            </a:pPr>
            <a:r>
              <a:rPr lang="en-US" sz="3600">
                <a:solidFill>
                  <a:srgbClr val="98B7FE"/>
                </a:solidFill>
                <a:cs typeface="Times" charset="0"/>
              </a:rPr>
              <a:t> Network Control Systems</a:t>
            </a:r>
          </a:p>
          <a:p>
            <a:pPr marL="317500" algn="l">
              <a:spcBef>
                <a:spcPts val="2200"/>
              </a:spcBef>
              <a:buClr>
                <a:srgbClr val="000080"/>
              </a:buClr>
              <a:buSzPct val="92000"/>
              <a:buFont typeface="Zapf Dingbats" charset="0"/>
              <a:buChar char="➡"/>
            </a:pPr>
            <a:r>
              <a:rPr lang="en-US" sz="3600">
                <a:solidFill>
                  <a:srgbClr val="200063"/>
                </a:solidFill>
                <a:cs typeface="Times" charset="0"/>
              </a:rPr>
              <a:t> Wireless Control Networks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1778000" y="1219200"/>
            <a:ext cx="3757613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Times" charset="0"/>
              </a:rPr>
              <a:t>Talk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>
            <p:ph type="title"/>
          </p:nvPr>
        </p:nvSpPr>
        <p:spPr>
          <a:xfrm>
            <a:off x="1270000" y="-1270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546100" y="3143250"/>
            <a:ext cx="11899900" cy="392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algn="l">
              <a:lnSpc>
                <a:spcPct val="90000"/>
              </a:lnSpc>
              <a:spcBef>
                <a:spcPts val="4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000">
                <a:solidFill>
                  <a:srgbClr val="2D4141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Growing use of wireless technologies for control</a:t>
            </a:r>
          </a:p>
          <a:p>
            <a:pPr algn="l">
              <a:lnSpc>
                <a:spcPct val="90000"/>
              </a:lnSpc>
              <a:spcBef>
                <a:spcPts val="4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000">
                <a:solidFill>
                  <a:srgbClr val="2D4141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Sensors, controllers, and actuators communicate using </a:t>
            </a:r>
            <a:r>
              <a:rPr lang="en-US" sz="4000">
                <a:solidFill>
                  <a:srgbClr val="0044FE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multi-hop</a:t>
            </a:r>
            <a:r>
              <a:rPr lang="en-US" sz="4000">
                <a:solidFill>
                  <a:srgbClr val="2D4141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 network</a:t>
            </a:r>
          </a:p>
          <a:p>
            <a:pPr algn="l">
              <a:lnSpc>
                <a:spcPct val="90000"/>
              </a:lnSpc>
              <a:spcBef>
                <a:spcPts val="4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000">
                <a:solidFill>
                  <a:srgbClr val="2D4141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Aspects: Control design, network topology, routing, scheduling</a:t>
            </a:r>
          </a:p>
          <a:p>
            <a:pPr algn="l">
              <a:lnSpc>
                <a:spcPct val="90000"/>
              </a:lnSpc>
              <a:spcBef>
                <a:spcPts val="4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000">
                <a:solidFill>
                  <a:srgbClr val="0044FE"/>
                </a:solidFill>
                <a:latin typeface="Futura Condensed" charset="0"/>
                <a:ea typeface="Futura Condensed" charset="0"/>
                <a:cs typeface="Futura Condensed" charset="0"/>
                <a:sym typeface="Futura Condensed" charset="0"/>
              </a:rPr>
              <a:t>Compositional analysis for co-design of network and control</a:t>
            </a:r>
          </a:p>
        </p:txBody>
      </p:sp>
      <p:pic>
        <p:nvPicPr>
          <p:cNvPr id="53252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493713"/>
            <a:ext cx="8763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8001000"/>
            <a:ext cx="10287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4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36400" y="533400"/>
            <a:ext cx="8636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36000" y="80772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8400" y="8001000"/>
            <a:ext cx="13589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7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3800" y="1066800"/>
            <a:ext cx="8128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8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379200" y="7924800"/>
            <a:ext cx="7239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9" name="Picture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55200" y="990600"/>
            <a:ext cx="10033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>
            <p:ph type="title"/>
          </p:nvPr>
        </p:nvSpPr>
        <p:spPr>
          <a:xfrm>
            <a:off x="0" y="-304800"/>
            <a:ext cx="128143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Multi-Hop Control Networks</a:t>
            </a:r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 flipH="1">
            <a:off x="3976688" y="6191250"/>
            <a:ext cx="987425" cy="4587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 rot="10800000">
            <a:off x="3987800" y="7107238"/>
            <a:ext cx="976313" cy="520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7" name="Oval 4"/>
          <p:cNvSpPr>
            <a:spLocks/>
          </p:cNvSpPr>
          <p:nvPr/>
        </p:nvSpPr>
        <p:spPr bwMode="auto">
          <a:xfrm>
            <a:off x="4954588" y="5911850"/>
            <a:ext cx="546100" cy="55403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8" name="Oval 5"/>
          <p:cNvSpPr>
            <a:spLocks/>
          </p:cNvSpPr>
          <p:nvPr/>
        </p:nvSpPr>
        <p:spPr bwMode="auto">
          <a:xfrm>
            <a:off x="4954588" y="7380288"/>
            <a:ext cx="546100" cy="554037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Oval 6"/>
          <p:cNvSpPr>
            <a:spLocks/>
          </p:cNvSpPr>
          <p:nvPr/>
        </p:nvSpPr>
        <p:spPr bwMode="auto">
          <a:xfrm>
            <a:off x="6215063" y="7380288"/>
            <a:ext cx="547687" cy="554037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0" name="Line 7"/>
          <p:cNvSpPr>
            <a:spLocks noChangeShapeType="1"/>
          </p:cNvSpPr>
          <p:nvPr/>
        </p:nvSpPr>
        <p:spPr bwMode="auto">
          <a:xfrm rot="10800000">
            <a:off x="5511800" y="6192838"/>
            <a:ext cx="6921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1" name="Line 8"/>
          <p:cNvSpPr>
            <a:spLocks noChangeShapeType="1"/>
          </p:cNvSpPr>
          <p:nvPr/>
        </p:nvSpPr>
        <p:spPr bwMode="auto">
          <a:xfrm rot="10800000">
            <a:off x="5511800" y="7651750"/>
            <a:ext cx="70326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Rectangle 9"/>
          <p:cNvSpPr>
            <a:spLocks/>
          </p:cNvSpPr>
          <p:nvPr/>
        </p:nvSpPr>
        <p:spPr bwMode="auto">
          <a:xfrm>
            <a:off x="2400300" y="6445250"/>
            <a:ext cx="1587500" cy="850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cs typeface="Times" charset="0"/>
              </a:rPr>
              <a:t>Plant 1</a:t>
            </a:r>
          </a:p>
        </p:txBody>
      </p:sp>
      <p:sp>
        <p:nvSpPr>
          <p:cNvPr id="54283" name="Rectangle 10"/>
          <p:cNvSpPr>
            <a:spLocks/>
          </p:cNvSpPr>
          <p:nvPr/>
        </p:nvSpPr>
        <p:spPr bwMode="auto">
          <a:xfrm>
            <a:off x="5745163" y="4303713"/>
            <a:ext cx="1587500" cy="85248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cs typeface="Times" charset="0"/>
              </a:rPr>
              <a:t>Plant 2</a:t>
            </a:r>
          </a:p>
        </p:txBody>
      </p:sp>
      <p:sp>
        <p:nvSpPr>
          <p:cNvPr id="54284" name="Rectangle 11"/>
          <p:cNvSpPr>
            <a:spLocks/>
          </p:cNvSpPr>
          <p:nvPr/>
        </p:nvSpPr>
        <p:spPr bwMode="auto">
          <a:xfrm>
            <a:off x="5745163" y="8596313"/>
            <a:ext cx="1587500" cy="850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cs typeface="Times" charset="0"/>
              </a:rPr>
              <a:t>Plant 3</a:t>
            </a:r>
          </a:p>
        </p:txBody>
      </p:sp>
      <p:sp>
        <p:nvSpPr>
          <p:cNvPr id="54285" name="Rectangle 12"/>
          <p:cNvSpPr>
            <a:spLocks/>
          </p:cNvSpPr>
          <p:nvPr/>
        </p:nvSpPr>
        <p:spPr bwMode="auto">
          <a:xfrm>
            <a:off x="7747000" y="6445250"/>
            <a:ext cx="2184400" cy="850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cs typeface="Times" charset="0"/>
              </a:rPr>
              <a:t>Controller</a:t>
            </a:r>
          </a:p>
        </p:txBody>
      </p:sp>
      <p:sp>
        <p:nvSpPr>
          <p:cNvPr id="54286" name="Line 13"/>
          <p:cNvSpPr>
            <a:spLocks noChangeShapeType="1"/>
          </p:cNvSpPr>
          <p:nvPr/>
        </p:nvSpPr>
        <p:spPr bwMode="auto">
          <a:xfrm flipH="1">
            <a:off x="6753225" y="7129463"/>
            <a:ext cx="99695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Line 14"/>
          <p:cNvSpPr>
            <a:spLocks noChangeShapeType="1"/>
          </p:cNvSpPr>
          <p:nvPr/>
        </p:nvSpPr>
        <p:spPr bwMode="auto">
          <a:xfrm rot="10800000">
            <a:off x="6762750" y="6169025"/>
            <a:ext cx="976313" cy="5222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8" name="Oval 15"/>
          <p:cNvSpPr>
            <a:spLocks/>
          </p:cNvSpPr>
          <p:nvPr/>
        </p:nvSpPr>
        <p:spPr bwMode="auto">
          <a:xfrm>
            <a:off x="6215063" y="5911850"/>
            <a:ext cx="547687" cy="55403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9" name="Line 16"/>
          <p:cNvSpPr>
            <a:spLocks noChangeShapeType="1"/>
          </p:cNvSpPr>
          <p:nvPr/>
        </p:nvSpPr>
        <p:spPr bwMode="auto">
          <a:xfrm flipH="1">
            <a:off x="6486525" y="51816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 flipH="1">
            <a:off x="6486525" y="791845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1" name="Rectangle 18"/>
          <p:cNvSpPr>
            <a:spLocks/>
          </p:cNvSpPr>
          <p:nvPr/>
        </p:nvSpPr>
        <p:spPr bwMode="auto">
          <a:xfrm>
            <a:off x="406400" y="2209800"/>
            <a:ext cx="119888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2800"/>
              </a:spcBef>
            </a:pPr>
            <a:r>
              <a:rPr lang="en-US" sz="4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 distributed system of sensor and actuator nodes interconnected by communication links:</a:t>
            </a:r>
          </a:p>
        </p:txBody>
      </p:sp>
      <p:sp>
        <p:nvSpPr>
          <p:cNvPr id="55315" name="AutoShape 19"/>
          <p:cNvSpPr>
            <a:spLocks/>
          </p:cNvSpPr>
          <p:nvPr/>
        </p:nvSpPr>
        <p:spPr bwMode="auto">
          <a:xfrm>
            <a:off x="1930400" y="7391400"/>
            <a:ext cx="2425700" cy="825500"/>
          </a:xfrm>
          <a:prstGeom prst="rightArrow">
            <a:avLst>
              <a:gd name="adj1" fmla="val 67028"/>
              <a:gd name="adj2" fmla="val 78380"/>
            </a:avLst>
          </a:prstGeom>
          <a:solidFill>
            <a:srgbClr val="F3E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1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measurement</a:t>
            </a:r>
          </a:p>
        </p:txBody>
      </p:sp>
      <p:sp>
        <p:nvSpPr>
          <p:cNvPr id="55316" name="AutoShape 20"/>
          <p:cNvSpPr>
            <a:spLocks/>
          </p:cNvSpPr>
          <p:nvPr/>
        </p:nvSpPr>
        <p:spPr bwMode="auto">
          <a:xfrm flipH="1">
            <a:off x="7721600" y="7315200"/>
            <a:ext cx="2438400" cy="825500"/>
          </a:xfrm>
          <a:prstGeom prst="rightArrow">
            <a:avLst>
              <a:gd name="adj1" fmla="val 67028"/>
              <a:gd name="adj2" fmla="val 78377"/>
            </a:avLst>
          </a:prstGeom>
          <a:solidFill>
            <a:srgbClr val="F3E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feedback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 animBg="1" autoUpdateAnimBg="0"/>
      <p:bldP spid="5531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Execution Period as Interface Spec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254000" y="6096000"/>
            <a:ext cx="127508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rot="10800000">
            <a:off x="2616200" y="3505200"/>
            <a:ext cx="3362325" cy="12938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rot="10800000" flipH="1">
            <a:off x="6688138" y="3775075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635000" y="3962400"/>
            <a:ext cx="120396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cs typeface="Times" charset="0"/>
              </a:rPr>
              <a:t>Interface: 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Period at which sense-compute-actuate cycle to be executed 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9812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19812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711200" y="5638800"/>
            <a:ext cx="11887200" cy="76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6781800"/>
            <a:ext cx="3987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Line 13"/>
          <p:cNvSpPr>
            <a:spLocks noChangeShapeType="1"/>
          </p:cNvSpPr>
          <p:nvPr/>
        </p:nvSpPr>
        <p:spPr bwMode="auto">
          <a:xfrm rot="10800000" flipH="1">
            <a:off x="2235200" y="5943600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8636000" y="1600200"/>
            <a:ext cx="43688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Control Designer: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Does sampling frequency ensure performance spec?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Discrete-time control theory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807200" y="3962400"/>
            <a:ext cx="13716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3 ms</a:t>
            </a: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292600" y="3581400"/>
            <a:ext cx="13716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 ms</a:t>
            </a:r>
          </a:p>
        </p:txBody>
      </p:sp>
      <p:sp>
        <p:nvSpPr>
          <p:cNvPr id="22" name="Rectangle 6"/>
          <p:cNvSpPr>
            <a:spLocks/>
          </p:cNvSpPr>
          <p:nvPr/>
        </p:nvSpPr>
        <p:spPr bwMode="auto">
          <a:xfrm>
            <a:off x="6121400" y="6096000"/>
            <a:ext cx="6400800" cy="312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System Integrator: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Can resource requirements of all the components be met?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Platform-specific WCET analysis</a:t>
            </a: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Real-time scheduling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>
            <p:ph type="title"/>
          </p:nvPr>
        </p:nvSpPr>
        <p:spPr>
          <a:xfrm>
            <a:off x="1270000" y="-4572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WirelessHART™</a:t>
            </a:r>
          </a:p>
        </p:txBody>
      </p:sp>
      <p:sp>
        <p:nvSpPr>
          <p:cNvPr id="55299" name="Rectangle 2"/>
          <p:cNvSpPr>
            <a:spLocks/>
          </p:cNvSpPr>
          <p:nvPr/>
        </p:nvSpPr>
        <p:spPr bwMode="auto">
          <a:xfrm>
            <a:off x="571500" y="2133600"/>
            <a:ext cx="12192000" cy="676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Time Division Multiple Access (TDMA)</a:t>
            </a:r>
          </a:p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Each device maintains a precise sense of time</a:t>
            </a:r>
          </a:p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Communication is done in pre-scheduled time frames</a:t>
            </a:r>
          </a:p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 periodic schedule, called Superframe, is distributed </a:t>
            </a:r>
          </a:p>
          <a:p>
            <a:pPr algn="l">
              <a:spcBef>
                <a:spcPts val="2600"/>
              </a:spcBef>
            </a:pPr>
            <a:endParaRPr lang="en-US" sz="36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/>
            </a:r>
            <a:b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endParaRPr lang="en-US" sz="360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  <a:p>
            <a:pPr algn="l">
              <a:spcBef>
                <a:spcPts val="26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Challenge: </a:t>
            </a:r>
            <a:r>
              <a:rPr lang="en-US" sz="3600">
                <a:solidFill>
                  <a:srgbClr val="0079A5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Systematic design and evaluation of schedules?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6029325"/>
            <a:ext cx="14193837" cy="663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>
            <p:ph type="title"/>
          </p:nvPr>
        </p:nvSpPr>
        <p:spPr>
          <a:xfrm>
            <a:off x="1270000" y="1524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>Formal </a:t>
            </a:r>
            <a:r>
              <a:rPr lang="en-US" sz="4400" b="1" dirty="0" smtClean="0">
                <a:solidFill>
                  <a:srgbClr val="FF0000"/>
                </a:solidFill>
              </a:rPr>
              <a:t>Model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58370" name="AutoShape 2"/>
          <p:cNvSpPr>
            <a:spLocks/>
          </p:cNvSpPr>
          <p:nvPr/>
        </p:nvSpPr>
        <p:spPr bwMode="auto">
          <a:xfrm flipH="1">
            <a:off x="7431088" y="3556000"/>
            <a:ext cx="5372100" cy="1219200"/>
          </a:xfrm>
          <a:prstGeom prst="rightArrow">
            <a:avLst>
              <a:gd name="adj1" fmla="val 100000"/>
              <a:gd name="adj2" fmla="val 4471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Dynamics of plants and controllers, names of input and  output signals</a:t>
            </a:r>
          </a:p>
        </p:txBody>
      </p:sp>
      <p:sp>
        <p:nvSpPr>
          <p:cNvPr id="58371" name="AutoShape 3"/>
          <p:cNvSpPr>
            <a:spLocks/>
          </p:cNvSpPr>
          <p:nvPr/>
        </p:nvSpPr>
        <p:spPr bwMode="auto">
          <a:xfrm flipH="1">
            <a:off x="7431088" y="7023100"/>
            <a:ext cx="5372100" cy="1219200"/>
          </a:xfrm>
          <a:prstGeom prst="rightArrow">
            <a:avLst>
              <a:gd name="adj1" fmla="val 100000"/>
              <a:gd name="adj2" fmla="val 4471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Communication channels, assignment of signals to nodes, and routing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3200400"/>
            <a:ext cx="6718300" cy="552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>
            <p:ph type="title"/>
          </p:nvPr>
        </p:nvSpPr>
        <p:spPr>
          <a:xfrm>
            <a:off x="393700" y="0"/>
            <a:ext cx="119507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5734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225" y="2286000"/>
            <a:ext cx="4902200" cy="753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04275" y="2765425"/>
            <a:ext cx="3783013" cy="2632075"/>
            <a:chOff x="0" y="0"/>
            <a:chExt cx="2383" cy="1658"/>
          </a:xfrm>
        </p:grpSpPr>
        <p:sp>
          <p:nvSpPr>
            <p:cNvPr id="57352" name="Line 4"/>
            <p:cNvSpPr>
              <a:spLocks noChangeShapeType="1"/>
            </p:cNvSpPr>
            <p:nvPr/>
          </p:nvSpPr>
          <p:spPr bwMode="auto">
            <a:xfrm flipH="1">
              <a:off x="485" y="611"/>
              <a:ext cx="304" cy="140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3" name="Line 5"/>
            <p:cNvSpPr>
              <a:spLocks noChangeShapeType="1"/>
            </p:cNvSpPr>
            <p:nvPr/>
          </p:nvSpPr>
          <p:spPr bwMode="auto">
            <a:xfrm rot="10800000">
              <a:off x="489" y="891"/>
              <a:ext cx="300" cy="161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8" name="Oval 6"/>
            <p:cNvSpPr>
              <a:spLocks/>
            </p:cNvSpPr>
            <p:nvPr/>
          </p:nvSpPr>
          <p:spPr bwMode="auto">
            <a:xfrm>
              <a:off x="786" y="493"/>
              <a:ext cx="200" cy="2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000"/>
                </a:lnSpc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1</a:t>
              </a:r>
            </a:p>
          </p:txBody>
        </p:sp>
        <p:sp>
          <p:nvSpPr>
            <p:cNvPr id="57355" name="Line 7"/>
            <p:cNvSpPr>
              <a:spLocks noChangeShapeType="1"/>
            </p:cNvSpPr>
            <p:nvPr/>
          </p:nvSpPr>
          <p:spPr bwMode="auto">
            <a:xfrm flipH="1">
              <a:off x="998" y="607"/>
              <a:ext cx="161" cy="4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6" name="Line 8"/>
            <p:cNvSpPr>
              <a:spLocks noChangeShapeType="1"/>
            </p:cNvSpPr>
            <p:nvPr/>
          </p:nvSpPr>
          <p:spPr bwMode="auto">
            <a:xfrm rot="10800000">
              <a:off x="991" y="1056"/>
              <a:ext cx="184" cy="3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1" name="Rectangle 9"/>
            <p:cNvSpPr>
              <a:spLocks/>
            </p:cNvSpPr>
            <p:nvPr/>
          </p:nvSpPr>
          <p:spPr bwMode="auto">
            <a:xfrm>
              <a:off x="0" y="688"/>
              <a:ext cx="489" cy="26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Plant 1</a:t>
              </a:r>
            </a:p>
          </p:txBody>
        </p:sp>
        <p:sp>
          <p:nvSpPr>
            <p:cNvPr id="59402" name="Rectangle 10"/>
            <p:cNvSpPr>
              <a:spLocks/>
            </p:cNvSpPr>
            <p:nvPr/>
          </p:nvSpPr>
          <p:spPr bwMode="auto">
            <a:xfrm>
              <a:off x="1030" y="0"/>
              <a:ext cx="489" cy="2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Plant 2</a:t>
              </a:r>
            </a:p>
          </p:txBody>
        </p:sp>
        <p:sp>
          <p:nvSpPr>
            <p:cNvPr id="59403" name="Rectangle 11"/>
            <p:cNvSpPr>
              <a:spLocks/>
            </p:cNvSpPr>
            <p:nvPr/>
          </p:nvSpPr>
          <p:spPr bwMode="auto">
            <a:xfrm>
              <a:off x="1030" y="1396"/>
              <a:ext cx="489" cy="26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Plant 3</a:t>
              </a:r>
            </a:p>
          </p:txBody>
        </p:sp>
        <p:sp>
          <p:nvSpPr>
            <p:cNvPr id="59404" name="Rectangle 12"/>
            <p:cNvSpPr>
              <a:spLocks/>
            </p:cNvSpPr>
            <p:nvPr/>
          </p:nvSpPr>
          <p:spPr bwMode="auto">
            <a:xfrm>
              <a:off x="1647" y="687"/>
              <a:ext cx="736" cy="26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Controller</a:t>
              </a:r>
            </a:p>
          </p:txBody>
        </p:sp>
        <p:sp>
          <p:nvSpPr>
            <p:cNvPr id="57361" name="Line 13"/>
            <p:cNvSpPr>
              <a:spLocks noChangeShapeType="1"/>
            </p:cNvSpPr>
            <p:nvPr/>
          </p:nvSpPr>
          <p:spPr bwMode="auto">
            <a:xfrm flipH="1">
              <a:off x="1384" y="898"/>
              <a:ext cx="264" cy="116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Line 14"/>
            <p:cNvSpPr>
              <a:spLocks noChangeShapeType="1"/>
            </p:cNvSpPr>
            <p:nvPr/>
          </p:nvSpPr>
          <p:spPr bwMode="auto">
            <a:xfrm rot="10800000">
              <a:off x="1363" y="628"/>
              <a:ext cx="282" cy="136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3" name="Line 15"/>
            <p:cNvSpPr>
              <a:spLocks noChangeShapeType="1"/>
            </p:cNvSpPr>
            <p:nvPr/>
          </p:nvSpPr>
          <p:spPr bwMode="auto">
            <a:xfrm flipH="1">
              <a:off x="1259" y="269"/>
              <a:ext cx="0" cy="220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Line 16"/>
            <p:cNvSpPr>
              <a:spLocks noChangeShapeType="1"/>
            </p:cNvSpPr>
            <p:nvPr/>
          </p:nvSpPr>
          <p:spPr bwMode="auto">
            <a:xfrm flipH="1">
              <a:off x="1267" y="1172"/>
              <a:ext cx="0" cy="221"/>
            </a:xfrm>
            <a:prstGeom prst="line">
              <a:avLst/>
            </a:prstGeom>
            <a:noFill/>
            <a:ln w="25400">
              <a:solidFill>
                <a:srgbClr val="091754"/>
              </a:solidFill>
              <a:miter lim="800000"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9" name="Oval 17"/>
            <p:cNvSpPr>
              <a:spLocks/>
            </p:cNvSpPr>
            <p:nvPr/>
          </p:nvSpPr>
          <p:spPr bwMode="auto">
            <a:xfrm>
              <a:off x="1154" y="493"/>
              <a:ext cx="200" cy="2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000"/>
                </a:lnSpc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2</a:t>
              </a:r>
            </a:p>
          </p:txBody>
        </p:sp>
        <p:sp>
          <p:nvSpPr>
            <p:cNvPr id="59410" name="Oval 18"/>
            <p:cNvSpPr>
              <a:spLocks/>
            </p:cNvSpPr>
            <p:nvPr/>
          </p:nvSpPr>
          <p:spPr bwMode="auto">
            <a:xfrm>
              <a:off x="786" y="941"/>
              <a:ext cx="200" cy="2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000"/>
                </a:lnSpc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3</a:t>
              </a:r>
            </a:p>
          </p:txBody>
        </p:sp>
        <p:sp>
          <p:nvSpPr>
            <p:cNvPr id="59411" name="Oval 19"/>
            <p:cNvSpPr>
              <a:spLocks/>
            </p:cNvSpPr>
            <p:nvPr/>
          </p:nvSpPr>
          <p:spPr bwMode="auto">
            <a:xfrm>
              <a:off x="1170" y="941"/>
              <a:ext cx="200" cy="23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9175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lnSpc>
                  <a:spcPct val="1000"/>
                </a:lnSpc>
                <a:defRPr/>
              </a:pPr>
              <a:r>
                <a:rPr lang="en-US" sz="14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4</a:t>
              </a:r>
            </a:p>
          </p:txBody>
        </p:sp>
      </p:grpSp>
      <p:sp>
        <p:nvSpPr>
          <p:cNvPr id="57349" name="Rectangle 20"/>
          <p:cNvSpPr>
            <a:spLocks/>
          </p:cNvSpPr>
          <p:nvPr/>
        </p:nvSpPr>
        <p:spPr bwMode="auto">
          <a:xfrm>
            <a:off x="114300" y="2730500"/>
            <a:ext cx="7950200" cy="30607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7350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0775" y="5784850"/>
            <a:ext cx="3975100" cy="345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7351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3200400"/>
            <a:ext cx="6718300" cy="552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4241800"/>
            <a:ext cx="128524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ChangeArrowheads="1"/>
          </p:cNvSpPr>
          <p:nvPr>
            <p:ph type="title"/>
          </p:nvPr>
        </p:nvSpPr>
        <p:spPr>
          <a:xfrm>
            <a:off x="1270000" y="-2794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>Resource Allocation Schedules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58372" name="Line 3"/>
          <p:cNvSpPr>
            <a:spLocks noChangeShapeType="1"/>
          </p:cNvSpPr>
          <p:nvPr/>
        </p:nvSpPr>
        <p:spPr bwMode="auto">
          <a:xfrm flipH="1">
            <a:off x="5435600" y="5678488"/>
            <a:ext cx="482600" cy="22225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3" name="Line 4"/>
          <p:cNvSpPr>
            <a:spLocks noChangeShapeType="1"/>
          </p:cNvSpPr>
          <p:nvPr/>
        </p:nvSpPr>
        <p:spPr bwMode="auto">
          <a:xfrm rot="10800000">
            <a:off x="5440363" y="6124575"/>
            <a:ext cx="477837" cy="25400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1" name="Oval 5"/>
          <p:cNvSpPr>
            <a:spLocks/>
          </p:cNvSpPr>
          <p:nvPr/>
        </p:nvSpPr>
        <p:spPr bwMode="auto">
          <a:xfrm>
            <a:off x="5913438" y="5491163"/>
            <a:ext cx="317500" cy="3683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>
              <a:lnSpc>
                <a:spcPct val="1000"/>
              </a:lnSpc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 flipH="1">
            <a:off x="6210300" y="5673725"/>
            <a:ext cx="295275" cy="317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rot="10800000">
            <a:off x="6238875" y="6386513"/>
            <a:ext cx="290513" cy="317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4664075" y="5802313"/>
            <a:ext cx="776288" cy="4143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 1</a:t>
            </a:r>
          </a:p>
        </p:txBody>
      </p:sp>
      <p:sp>
        <p:nvSpPr>
          <p:cNvPr id="60425" name="Rectangle 9"/>
          <p:cNvSpPr>
            <a:spLocks/>
          </p:cNvSpPr>
          <p:nvPr/>
        </p:nvSpPr>
        <p:spPr bwMode="auto">
          <a:xfrm>
            <a:off x="6300788" y="4708525"/>
            <a:ext cx="776287" cy="4143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 2</a:t>
            </a:r>
          </a:p>
        </p:txBody>
      </p:sp>
      <p:sp>
        <p:nvSpPr>
          <p:cNvPr id="60426" name="Rectangle 10"/>
          <p:cNvSpPr>
            <a:spLocks/>
          </p:cNvSpPr>
          <p:nvPr/>
        </p:nvSpPr>
        <p:spPr bwMode="auto">
          <a:xfrm>
            <a:off x="6300788" y="6913563"/>
            <a:ext cx="776287" cy="4143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 3</a:t>
            </a:r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7278688" y="5799138"/>
            <a:ext cx="1206500" cy="419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Controller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 flipH="1">
            <a:off x="6861175" y="6135688"/>
            <a:ext cx="419100" cy="18415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 rot="10800000">
            <a:off x="6827838" y="5707063"/>
            <a:ext cx="447675" cy="214312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 flipH="1">
            <a:off x="6662738" y="5135563"/>
            <a:ext cx="0" cy="350837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4" name="Line 15"/>
          <p:cNvSpPr>
            <a:spLocks noChangeShapeType="1"/>
          </p:cNvSpPr>
          <p:nvPr/>
        </p:nvSpPr>
        <p:spPr bwMode="auto">
          <a:xfrm flipH="1">
            <a:off x="6675438" y="6570663"/>
            <a:ext cx="0" cy="34925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2" name="Oval 16"/>
          <p:cNvSpPr>
            <a:spLocks/>
          </p:cNvSpPr>
          <p:nvPr/>
        </p:nvSpPr>
        <p:spPr bwMode="auto">
          <a:xfrm>
            <a:off x="6497638" y="5491163"/>
            <a:ext cx="317500" cy="3683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>
              <a:lnSpc>
                <a:spcPct val="1000"/>
              </a:lnSpc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60433" name="Oval 17"/>
          <p:cNvSpPr>
            <a:spLocks/>
          </p:cNvSpPr>
          <p:nvPr/>
        </p:nvSpPr>
        <p:spPr bwMode="auto">
          <a:xfrm>
            <a:off x="5913438" y="6202363"/>
            <a:ext cx="317500" cy="3683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>
              <a:lnSpc>
                <a:spcPct val="1000"/>
              </a:lnSpc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60434" name="Oval 18"/>
          <p:cNvSpPr>
            <a:spLocks/>
          </p:cNvSpPr>
          <p:nvPr/>
        </p:nvSpPr>
        <p:spPr bwMode="auto">
          <a:xfrm>
            <a:off x="6523038" y="6202363"/>
            <a:ext cx="317500" cy="3683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>
              <a:lnSpc>
                <a:spcPct val="1000"/>
              </a:lnSpc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58388" name="Rectangle 19"/>
          <p:cNvSpPr>
            <a:spLocks/>
          </p:cNvSpPr>
          <p:nvPr/>
        </p:nvSpPr>
        <p:spPr bwMode="auto">
          <a:xfrm>
            <a:off x="593725" y="4400550"/>
            <a:ext cx="17907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Example</a:t>
            </a:r>
          </a:p>
        </p:txBody>
      </p:sp>
      <p:pic>
        <p:nvPicPr>
          <p:cNvPr id="58389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3138" y="2012950"/>
            <a:ext cx="11576050" cy="156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8390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13" y="7700963"/>
            <a:ext cx="121539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>
            <p:ph type="title"/>
          </p:nvPr>
        </p:nvSpPr>
        <p:spPr>
          <a:xfrm>
            <a:off x="1397000" y="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Switched System Semantics</a:t>
            </a:r>
          </a:p>
        </p:txBody>
      </p:sp>
      <p:pic>
        <p:nvPicPr>
          <p:cNvPr id="5939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3924300"/>
            <a:ext cx="122555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/>
          </p:cNvSpPr>
          <p:nvPr/>
        </p:nvSpPr>
        <p:spPr bwMode="auto">
          <a:xfrm>
            <a:off x="5526088" y="5681663"/>
            <a:ext cx="3949700" cy="2108200"/>
          </a:xfrm>
          <a:prstGeom prst="rect">
            <a:avLst/>
          </a:prstGeom>
          <a:solidFill>
            <a:srgbClr val="A3D979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2971800"/>
            <a:ext cx="10694988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919663"/>
            <a:ext cx="11252200" cy="366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>
            <p:ph type="title"/>
          </p:nvPr>
        </p:nvSpPr>
        <p:spPr>
          <a:xfrm>
            <a:off x="1651000" y="-368300"/>
            <a:ext cx="104648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Mathematica Based Tool</a:t>
            </a:r>
          </a:p>
        </p:txBody>
      </p:sp>
      <p:sp>
        <p:nvSpPr>
          <p:cNvPr id="62466" name="AutoShape 2"/>
          <p:cNvSpPr>
            <a:spLocks/>
          </p:cNvSpPr>
          <p:nvPr/>
        </p:nvSpPr>
        <p:spPr bwMode="auto">
          <a:xfrm>
            <a:off x="546100" y="2184400"/>
            <a:ext cx="2881313" cy="2921000"/>
          </a:xfrm>
          <a:prstGeom prst="roundRect">
            <a:avLst>
              <a:gd name="adj" fmla="val 661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Multi-Hop Control Network</a:t>
            </a:r>
          </a:p>
        </p:txBody>
      </p:sp>
      <p:sp>
        <p:nvSpPr>
          <p:cNvPr id="62467" name="AutoShape 3"/>
          <p:cNvSpPr>
            <a:spLocks/>
          </p:cNvSpPr>
          <p:nvPr/>
        </p:nvSpPr>
        <p:spPr bwMode="auto">
          <a:xfrm>
            <a:off x="5054600" y="2184400"/>
            <a:ext cx="2881313" cy="2921000"/>
          </a:xfrm>
          <a:prstGeom prst="roundRect">
            <a:avLst>
              <a:gd name="adj" fmla="val 661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Switched Systems</a:t>
            </a:r>
          </a:p>
        </p:txBody>
      </p:sp>
      <p:sp>
        <p:nvSpPr>
          <p:cNvPr id="62468" name="AutoShape 4"/>
          <p:cNvSpPr>
            <a:spLocks/>
          </p:cNvSpPr>
          <p:nvPr/>
        </p:nvSpPr>
        <p:spPr bwMode="auto">
          <a:xfrm>
            <a:off x="9563100" y="2184400"/>
            <a:ext cx="2881313" cy="2921000"/>
          </a:xfrm>
          <a:prstGeom prst="roundRect">
            <a:avLst>
              <a:gd name="adj" fmla="val 661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Schedules &amp;</a:t>
            </a:r>
          </a:p>
          <a:p>
            <a:pPr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Controller Design</a:t>
            </a:r>
          </a:p>
        </p:txBody>
      </p:sp>
      <p:sp>
        <p:nvSpPr>
          <p:cNvPr id="60422" name="AutoShape 5"/>
          <p:cNvSpPr>
            <a:spLocks/>
          </p:cNvSpPr>
          <p:nvPr/>
        </p:nvSpPr>
        <p:spPr bwMode="auto">
          <a:xfrm>
            <a:off x="3810000" y="3454400"/>
            <a:ext cx="850900" cy="381000"/>
          </a:xfrm>
          <a:prstGeom prst="rightArrow">
            <a:avLst>
              <a:gd name="adj1" fmla="val 36028"/>
              <a:gd name="adj2" fmla="val 91546"/>
            </a:avLst>
          </a:prstGeom>
          <a:solidFill>
            <a:schemeClr val="accent1"/>
          </a:solidFill>
          <a:ln w="25400">
            <a:solidFill>
              <a:srgbClr val="32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3" name="AutoShape 6"/>
          <p:cNvSpPr>
            <a:spLocks/>
          </p:cNvSpPr>
          <p:nvPr/>
        </p:nvSpPr>
        <p:spPr bwMode="auto">
          <a:xfrm>
            <a:off x="8318500" y="3454400"/>
            <a:ext cx="850900" cy="381000"/>
          </a:xfrm>
          <a:prstGeom prst="rightArrow">
            <a:avLst>
              <a:gd name="adj1" fmla="val 36028"/>
              <a:gd name="adj2" fmla="val 91546"/>
            </a:avLst>
          </a:prstGeom>
          <a:solidFill>
            <a:schemeClr val="accent1"/>
          </a:solidFill>
          <a:ln w="25400">
            <a:solidFill>
              <a:srgbClr val="3240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330200" y="5638800"/>
            <a:ext cx="123444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81000" indent="-368300" algn="l">
              <a:spcBef>
                <a:spcPts val="1400"/>
              </a:spcBef>
              <a:buSzPct val="125000"/>
              <a:buFont typeface="Gill Sans" charset="0"/>
              <a:buChar char="•"/>
            </a:pPr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Input syntax: the mathematical model presented earlier</a:t>
            </a:r>
          </a:p>
          <a:p>
            <a:pPr marL="381000" indent="-368300" algn="l">
              <a:spcBef>
                <a:spcPts val="1400"/>
              </a:spcBef>
              <a:buSzPct val="125000"/>
              <a:buFont typeface="Gill Sans" charset="0"/>
              <a:buChar char="•"/>
            </a:pPr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Automatic translation to switched systems</a:t>
            </a:r>
          </a:p>
          <a:p>
            <a:pPr marL="381000" indent="-368300" algn="l">
              <a:spcBef>
                <a:spcPts val="1400"/>
              </a:spcBef>
              <a:buSzPct val="125000"/>
              <a:buFont typeface="Gill Sans" charset="0"/>
              <a:buChar char="•"/>
            </a:pPr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 implementation of some design methodologies</a:t>
            </a:r>
          </a:p>
          <a:p>
            <a:pPr marL="381000" indent="-368300" algn="l">
              <a:spcBef>
                <a:spcPts val="1400"/>
              </a:spcBef>
              <a:buSzPct val="125000"/>
              <a:buFont typeface="Gill Sans" charset="0"/>
              <a:buChar char="•"/>
            </a:pPr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Supports compositional analysis </a:t>
            </a:r>
            <a:b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</a:br>
            <a:r>
              <a:rPr lang="en-US" sz="34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(separate model for each control loop)</a:t>
            </a:r>
          </a:p>
        </p:txBody>
      </p:sp>
      <p:pic>
        <p:nvPicPr>
          <p:cNvPr id="604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381000"/>
            <a:ext cx="10858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/>
          </p:cNvSpPr>
          <p:nvPr/>
        </p:nvSpPr>
        <p:spPr bwMode="auto">
          <a:xfrm>
            <a:off x="330200" y="2870200"/>
            <a:ext cx="122936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algn="l">
              <a:lnSpc>
                <a:spcPct val="90000"/>
              </a:lnSpc>
              <a:spcBef>
                <a:spcPts val="7100"/>
              </a:spcBef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We demonstrate an application of the following recipe:</a:t>
            </a:r>
          </a:p>
          <a:p>
            <a:pPr algn="l">
              <a:lnSpc>
                <a:spcPct val="90000"/>
              </a:lnSpc>
              <a:spcBef>
                <a:spcPts val="7100"/>
              </a:spcBef>
              <a:buFontTx/>
              <a:buAutoNum type="arabicParenR"/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Model the Multi-Hop Control Network, including schedules</a:t>
            </a:r>
          </a:p>
          <a:p>
            <a:pPr algn="l">
              <a:lnSpc>
                <a:spcPct val="90000"/>
              </a:lnSpc>
              <a:spcBef>
                <a:spcPts val="7100"/>
              </a:spcBef>
              <a:buFontTx/>
              <a:buAutoNum type="arabicParenR"/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Design a parametric controller for each control loop</a:t>
            </a:r>
          </a:p>
          <a:p>
            <a:pPr algn="l">
              <a:lnSpc>
                <a:spcPct val="90000"/>
              </a:lnSpc>
              <a:spcBef>
                <a:spcPts val="7100"/>
              </a:spcBef>
              <a:buFontTx/>
              <a:buAutoNum type="arabicParenR"/>
            </a:pPr>
            <a:r>
              <a:rPr lang="en-US" sz="36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Resolve parameters, using the Mathematica based tool, by requiring stability of the switched system</a:t>
            </a:r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241300" y="-76200"/>
            <a:ext cx="125349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Example 1: Controller Design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>
            <p:ph type="title"/>
          </p:nvPr>
        </p:nvSpPr>
        <p:spPr>
          <a:xfrm>
            <a:off x="25400" y="0"/>
            <a:ext cx="12979400" cy="19177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Example 1: Controller Design</a:t>
            </a:r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7940675" y="2427288"/>
            <a:ext cx="812800" cy="558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H="1">
            <a:off x="8759825" y="2236788"/>
            <a:ext cx="685800" cy="300037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 rot="10800000">
            <a:off x="8767763" y="2835275"/>
            <a:ext cx="677862" cy="341313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7" name="Oval 5"/>
          <p:cNvSpPr>
            <a:spLocks/>
          </p:cNvSpPr>
          <p:nvPr/>
        </p:nvSpPr>
        <p:spPr bwMode="auto">
          <a:xfrm>
            <a:off x="9439275" y="1985963"/>
            <a:ext cx="450850" cy="49371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 rot="10800000">
            <a:off x="9874250" y="3186113"/>
            <a:ext cx="414338" cy="4762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>
            <a:off x="11374438" y="2401888"/>
            <a:ext cx="1549400" cy="558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Controller</a:t>
            </a:r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H="1">
            <a:off x="10785475" y="2849563"/>
            <a:ext cx="595313" cy="247650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 rot="10800000">
            <a:off x="10737850" y="2274888"/>
            <a:ext cx="635000" cy="288925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2" name="Oval 10"/>
          <p:cNvSpPr>
            <a:spLocks/>
          </p:cNvSpPr>
          <p:nvPr/>
        </p:nvSpPr>
        <p:spPr bwMode="auto">
          <a:xfrm>
            <a:off x="10280650" y="1985963"/>
            <a:ext cx="450850" cy="49371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64523" name="Oval 11"/>
          <p:cNvSpPr>
            <a:spLocks/>
          </p:cNvSpPr>
          <p:nvPr/>
        </p:nvSpPr>
        <p:spPr bwMode="auto">
          <a:xfrm>
            <a:off x="9439275" y="2940050"/>
            <a:ext cx="450850" cy="49371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64524" name="Oval 12"/>
          <p:cNvSpPr>
            <a:spLocks/>
          </p:cNvSpPr>
          <p:nvPr/>
        </p:nvSpPr>
        <p:spPr bwMode="auto">
          <a:xfrm>
            <a:off x="10317163" y="2940050"/>
            <a:ext cx="450850" cy="49371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1000"/>
              </a:lnSpc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sp>
        <p:nvSpPr>
          <p:cNvPr id="64525" name="AutoShape 13"/>
          <p:cNvSpPr>
            <a:spLocks/>
          </p:cNvSpPr>
          <p:nvPr/>
        </p:nvSpPr>
        <p:spPr bwMode="auto">
          <a:xfrm flipH="1">
            <a:off x="7875588" y="3987800"/>
            <a:ext cx="4940300" cy="1016000"/>
          </a:xfrm>
          <a:prstGeom prst="rightArrow">
            <a:avLst>
              <a:gd name="adj1" fmla="val 100000"/>
              <a:gd name="adj2" fmla="val 2717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Multi Hop Control Network</a:t>
            </a:r>
          </a:p>
        </p:txBody>
      </p:sp>
      <p:sp>
        <p:nvSpPr>
          <p:cNvPr id="64526" name="AutoShape 14"/>
          <p:cNvSpPr>
            <a:spLocks/>
          </p:cNvSpPr>
          <p:nvPr/>
        </p:nvSpPr>
        <p:spPr bwMode="auto">
          <a:xfrm flipH="1">
            <a:off x="7431088" y="6134100"/>
            <a:ext cx="5384800" cy="1016000"/>
          </a:xfrm>
          <a:prstGeom prst="rightArrow">
            <a:avLst>
              <a:gd name="adj1" fmla="val 100000"/>
              <a:gd name="adj2" fmla="val 271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Obtain a switched system dynamics</a:t>
            </a: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 flipH="1">
            <a:off x="7113588" y="8255000"/>
            <a:ext cx="5702300" cy="1016000"/>
          </a:xfrm>
          <a:prstGeom prst="rightArrow">
            <a:avLst>
              <a:gd name="adj1" fmla="val 100000"/>
              <a:gd name="adj2" fmla="val 2717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Choose parameters by solving a </a:t>
            </a:r>
          </a:p>
          <a:p>
            <a:pPr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pole assignment equation</a:t>
            </a:r>
          </a:p>
        </p:txBody>
      </p:sp>
      <p:pic>
        <p:nvPicPr>
          <p:cNvPr id="6248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8229600"/>
            <a:ext cx="6713538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8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6015038"/>
            <a:ext cx="3692525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83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" y="2419350"/>
            <a:ext cx="6615113" cy="272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84" name="Line 19"/>
          <p:cNvSpPr>
            <a:spLocks noChangeShapeType="1"/>
          </p:cNvSpPr>
          <p:nvPr/>
        </p:nvSpPr>
        <p:spPr bwMode="auto">
          <a:xfrm rot="10800000">
            <a:off x="9937750" y="2220913"/>
            <a:ext cx="414338" cy="4762"/>
          </a:xfrm>
          <a:prstGeom prst="line">
            <a:avLst/>
          </a:prstGeom>
          <a:noFill/>
          <a:ln w="381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>
            <p:ph type="title"/>
          </p:nvPr>
        </p:nvSpPr>
        <p:spPr>
          <a:xfrm>
            <a:off x="0" y="-228600"/>
            <a:ext cx="12776200" cy="27051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Example 2: Stability Verification</a:t>
            </a:r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9359900" y="3308350"/>
            <a:ext cx="566738" cy="4365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</a:t>
            </a:r>
          </a:p>
        </p:txBody>
      </p:sp>
      <p:sp>
        <p:nvSpPr>
          <p:cNvPr id="63492" name="Line 3"/>
          <p:cNvSpPr>
            <a:spLocks noChangeShapeType="1"/>
          </p:cNvSpPr>
          <p:nvPr/>
        </p:nvSpPr>
        <p:spPr bwMode="auto">
          <a:xfrm flipH="1">
            <a:off x="9931400" y="3160713"/>
            <a:ext cx="515938" cy="233362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 rot="10800000">
            <a:off x="9937750" y="3627438"/>
            <a:ext cx="509588" cy="265112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1" name="Oval 5"/>
          <p:cNvSpPr>
            <a:spLocks/>
          </p:cNvSpPr>
          <p:nvPr/>
        </p:nvSpPr>
        <p:spPr bwMode="auto">
          <a:xfrm>
            <a:off x="10442575" y="2963863"/>
            <a:ext cx="339725" cy="38576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000"/>
              </a:lnSpc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1</a:t>
            </a:r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 flipH="1">
            <a:off x="10769600" y="3154363"/>
            <a:ext cx="306388" cy="20637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6" name="Line 7"/>
          <p:cNvSpPr>
            <a:spLocks noChangeShapeType="1"/>
          </p:cNvSpPr>
          <p:nvPr/>
        </p:nvSpPr>
        <p:spPr bwMode="auto">
          <a:xfrm rot="10800000">
            <a:off x="10790238" y="3900488"/>
            <a:ext cx="311150" cy="4762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4" name="Rectangle 8"/>
          <p:cNvSpPr>
            <a:spLocks/>
          </p:cNvSpPr>
          <p:nvPr/>
        </p:nvSpPr>
        <p:spPr bwMode="auto">
          <a:xfrm>
            <a:off x="11899900" y="3290888"/>
            <a:ext cx="1003300" cy="431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Controller</a:t>
            </a:r>
          </a:p>
        </p:txBody>
      </p:sp>
      <p:sp>
        <p:nvSpPr>
          <p:cNvPr id="63498" name="Line 9"/>
          <p:cNvSpPr>
            <a:spLocks noChangeShapeType="1"/>
          </p:cNvSpPr>
          <p:nvPr/>
        </p:nvSpPr>
        <p:spPr bwMode="auto">
          <a:xfrm flipH="1">
            <a:off x="11456988" y="3638550"/>
            <a:ext cx="447675" cy="192088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Line 10"/>
          <p:cNvSpPr>
            <a:spLocks noChangeShapeType="1"/>
          </p:cNvSpPr>
          <p:nvPr/>
        </p:nvSpPr>
        <p:spPr bwMode="auto">
          <a:xfrm rot="10800000">
            <a:off x="11420475" y="3189288"/>
            <a:ext cx="477838" cy="22542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47" name="Oval 11"/>
          <p:cNvSpPr>
            <a:spLocks/>
          </p:cNvSpPr>
          <p:nvPr/>
        </p:nvSpPr>
        <p:spPr bwMode="auto">
          <a:xfrm>
            <a:off x="11066463" y="2963863"/>
            <a:ext cx="339725" cy="38576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000"/>
              </a:lnSpc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2</a:t>
            </a:r>
          </a:p>
        </p:txBody>
      </p:sp>
      <p:sp>
        <p:nvSpPr>
          <p:cNvPr id="65548" name="Oval 12"/>
          <p:cNvSpPr>
            <a:spLocks/>
          </p:cNvSpPr>
          <p:nvPr/>
        </p:nvSpPr>
        <p:spPr bwMode="auto">
          <a:xfrm>
            <a:off x="10442575" y="3708400"/>
            <a:ext cx="339725" cy="38576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000"/>
              </a:lnSpc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3</a:t>
            </a:r>
          </a:p>
        </p:txBody>
      </p:sp>
      <p:sp>
        <p:nvSpPr>
          <p:cNvPr id="65549" name="Oval 13"/>
          <p:cNvSpPr>
            <a:spLocks/>
          </p:cNvSpPr>
          <p:nvPr/>
        </p:nvSpPr>
        <p:spPr bwMode="auto">
          <a:xfrm>
            <a:off x="11093450" y="3708400"/>
            <a:ext cx="339725" cy="38576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000"/>
              </a:lnSpc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4</a:t>
            </a:r>
          </a:p>
        </p:txBody>
      </p:sp>
      <p:pic>
        <p:nvPicPr>
          <p:cNvPr id="6350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895600"/>
            <a:ext cx="10272713" cy="241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50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5715000"/>
            <a:ext cx="12031663" cy="267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505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9021763"/>
            <a:ext cx="1196181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3017500" cy="2209800"/>
          </a:xfrm>
        </p:spPr>
        <p:txBody>
          <a:bodyPr lIns="0" tIns="0" rIns="0" bIns="0"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Example 3: Compositional Analysis</a:t>
            </a:r>
          </a:p>
        </p:txBody>
      </p:sp>
      <p:sp>
        <p:nvSpPr>
          <p:cNvPr id="64515" name="Line 2"/>
          <p:cNvSpPr>
            <a:spLocks noChangeShapeType="1"/>
          </p:cNvSpPr>
          <p:nvPr/>
        </p:nvSpPr>
        <p:spPr bwMode="auto">
          <a:xfrm rot="10800000">
            <a:off x="9405938" y="3937000"/>
            <a:ext cx="596900" cy="26352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6" name="Line 3"/>
          <p:cNvSpPr>
            <a:spLocks noChangeShapeType="1"/>
          </p:cNvSpPr>
          <p:nvPr/>
        </p:nvSpPr>
        <p:spPr bwMode="auto">
          <a:xfrm rot="10800000">
            <a:off x="10401300" y="4241800"/>
            <a:ext cx="355600" cy="1270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11698288" y="3602038"/>
            <a:ext cx="1206500" cy="12573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Controller</a:t>
            </a:r>
          </a:p>
        </p:txBody>
      </p:sp>
      <p:sp>
        <p:nvSpPr>
          <p:cNvPr id="64518" name="Line 5"/>
          <p:cNvSpPr>
            <a:spLocks noChangeShapeType="1"/>
          </p:cNvSpPr>
          <p:nvPr/>
        </p:nvSpPr>
        <p:spPr bwMode="auto">
          <a:xfrm flipH="1">
            <a:off x="11169650" y="4229100"/>
            <a:ext cx="514350" cy="11113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 flipH="1">
            <a:off x="9399588" y="3476625"/>
            <a:ext cx="603250" cy="230188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0" name="Oval 7"/>
          <p:cNvSpPr>
            <a:spLocks/>
          </p:cNvSpPr>
          <p:nvPr/>
        </p:nvSpPr>
        <p:spPr bwMode="auto">
          <a:xfrm>
            <a:off x="9996488" y="32813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 flipH="1">
            <a:off x="10388600" y="3470275"/>
            <a:ext cx="336550" cy="952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 rot="10800000">
            <a:off x="11137900" y="3517900"/>
            <a:ext cx="561975" cy="20955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3" name="Oval 10"/>
          <p:cNvSpPr>
            <a:spLocks/>
          </p:cNvSpPr>
          <p:nvPr/>
        </p:nvSpPr>
        <p:spPr bwMode="auto">
          <a:xfrm>
            <a:off x="10726738" y="32813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4" name="Oval 11"/>
          <p:cNvSpPr>
            <a:spLocks/>
          </p:cNvSpPr>
          <p:nvPr/>
        </p:nvSpPr>
        <p:spPr bwMode="auto">
          <a:xfrm>
            <a:off x="9996488" y="40560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5" name="Oval 12"/>
          <p:cNvSpPr>
            <a:spLocks/>
          </p:cNvSpPr>
          <p:nvPr/>
        </p:nvSpPr>
        <p:spPr bwMode="auto">
          <a:xfrm>
            <a:off x="10758488" y="40560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 rot="10800000">
            <a:off x="9399588" y="4724400"/>
            <a:ext cx="603250" cy="230188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7" name="Oval 14"/>
          <p:cNvSpPr>
            <a:spLocks/>
          </p:cNvSpPr>
          <p:nvPr/>
        </p:nvSpPr>
        <p:spPr bwMode="auto">
          <a:xfrm rot="10800000" flipH="1">
            <a:off x="9996488" y="47672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 flipH="1">
            <a:off x="10391775" y="4954588"/>
            <a:ext cx="339725" cy="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 flipH="1">
            <a:off x="11141075" y="4703763"/>
            <a:ext cx="558800" cy="222250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0" name="Oval 17"/>
          <p:cNvSpPr>
            <a:spLocks/>
          </p:cNvSpPr>
          <p:nvPr/>
        </p:nvSpPr>
        <p:spPr bwMode="auto">
          <a:xfrm rot="10800000" flipH="1">
            <a:off x="10726738" y="4767263"/>
            <a:ext cx="396875" cy="3810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917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 flipH="1">
            <a:off x="9405938" y="4256088"/>
            <a:ext cx="596900" cy="263525"/>
          </a:xfrm>
          <a:prstGeom prst="line">
            <a:avLst/>
          </a:prstGeom>
          <a:noFill/>
          <a:ln w="25400">
            <a:solidFill>
              <a:srgbClr val="091754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79" name="Rectangle 19"/>
          <p:cNvSpPr>
            <a:spLocks/>
          </p:cNvSpPr>
          <p:nvPr/>
        </p:nvSpPr>
        <p:spPr bwMode="auto">
          <a:xfrm>
            <a:off x="8485188" y="3597275"/>
            <a:ext cx="909637" cy="4302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 1</a:t>
            </a:r>
          </a:p>
        </p:txBody>
      </p:sp>
      <p:sp>
        <p:nvSpPr>
          <p:cNvPr id="66580" name="Rectangle 20"/>
          <p:cNvSpPr>
            <a:spLocks/>
          </p:cNvSpPr>
          <p:nvPr/>
        </p:nvSpPr>
        <p:spPr bwMode="auto">
          <a:xfrm>
            <a:off x="8485188" y="4395788"/>
            <a:ext cx="909637" cy="431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rgbClr val="09175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Plant 2</a:t>
            </a:r>
          </a:p>
        </p:txBody>
      </p:sp>
      <p:pic>
        <p:nvPicPr>
          <p:cNvPr id="6453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3035300"/>
            <a:ext cx="7331075" cy="158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35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5526088"/>
            <a:ext cx="8929687" cy="152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36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063" y="7964488"/>
            <a:ext cx="92075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711200" y="1981200"/>
            <a:ext cx="122936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600" dirty="0">
                <a:solidFill>
                  <a:srgbClr val="FF0000"/>
                </a:solidFill>
                <a:cs typeface="Times" charset="0"/>
              </a:rPr>
              <a:t>Challenges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: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Composition, adaptation to changes in resource availability, online admission control, performance optimization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lvl="1" algn="l"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Composing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two periodic specs does not give periodic spec</a:t>
            </a:r>
          </a:p>
          <a:p>
            <a:pPr lvl="1" algn="l"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Should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component be executed more frequently, if possible?</a:t>
            </a:r>
          </a:p>
          <a:p>
            <a:pPr lvl="1" algn="l"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How </a:t>
            </a:r>
            <a:r>
              <a:rPr lang="en-US" sz="3200" dirty="0">
                <a:solidFill>
                  <a:schemeClr val="tx1"/>
                </a:solidFill>
                <a:cs typeface="Times" charset="0"/>
              </a:rPr>
              <a:t>does period relate to control performance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?</a:t>
            </a:r>
          </a:p>
        </p:txBody>
      </p:sp>
      <p:sp>
        <p:nvSpPr>
          <p:cNvPr id="18435" name="Rectangle 2"/>
          <p:cNvSpPr>
            <a:spLocks noChangeArrowheads="1"/>
          </p:cNvSpPr>
          <p:nvPr>
            <p:ph type="title"/>
          </p:nvPr>
        </p:nvSpPr>
        <p:spPr>
          <a:xfrm>
            <a:off x="50800" y="-4318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Execution Period as an Interface Spec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1270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Case Study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482600" y="1524000"/>
            <a:ext cx="12192000" cy="739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spcBef>
                <a:spcPts val="4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Separation of minerals using floatation cells </a:t>
            </a:r>
          </a:p>
          <a:p>
            <a:pPr algn="l">
              <a:spcBef>
                <a:spcPts val="4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Boliden mine, </a:t>
            </a:r>
            <a:r>
              <a:rPr lang="en-US" sz="3200" dirty="0" err="1" smtClean="0">
                <a:solidFill>
                  <a:schemeClr val="tx1"/>
                </a:solidFill>
                <a:cs typeface="Times" charset="0"/>
              </a:rPr>
              <a:t>Garpenberg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, Sweden</a:t>
            </a:r>
          </a:p>
          <a:p>
            <a:pPr algn="l">
              <a:spcBef>
                <a:spcPts val="400"/>
              </a:spcBef>
              <a:buSzPct val="69000"/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17 Control loops communicating using </a:t>
            </a:r>
            <a:r>
              <a:rPr lang="en-US" sz="3200" dirty="0" err="1" smtClean="0">
                <a:solidFill>
                  <a:srgbClr val="002060"/>
                </a:solidFill>
                <a:cs typeface="Times" charset="0"/>
              </a:rPr>
              <a:t>WirelessHART</a:t>
            </a:r>
            <a:endParaRPr lang="en-US" sz="32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Computed set of acceptable schedules/routes for each loop</a:t>
            </a:r>
            <a:endParaRPr lang="en-US" sz="32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Schedule generated by </a:t>
            </a:r>
            <a:r>
              <a:rPr lang="en-US" sz="3200" dirty="0" err="1" smtClean="0">
                <a:solidFill>
                  <a:srgbClr val="002060"/>
                </a:solidFill>
                <a:cs typeface="Times" charset="0"/>
              </a:rPr>
              <a:t>interesecting</a:t>
            </a:r>
            <a:r>
              <a:rPr lang="en-US" sz="3200" dirty="0" smtClean="0">
                <a:solidFill>
                  <a:srgbClr val="002060"/>
                </a:solidFill>
                <a:cs typeface="Times" charset="0"/>
              </a:rPr>
              <a:t> 17 automata using </a:t>
            </a:r>
            <a:r>
              <a:rPr lang="en-US" sz="3200" dirty="0" err="1" smtClean="0">
                <a:solidFill>
                  <a:srgbClr val="002060"/>
                </a:solidFill>
                <a:cs typeface="Times" charset="0"/>
              </a:rPr>
              <a:t>NuSMV</a:t>
            </a:r>
            <a:endParaRPr lang="en-US" sz="32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Shortest path generated by SMV as a counter-example to the 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claim that no schedule exists that is acceptable to all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endParaRPr lang="en-US" sz="3200" dirty="0" smtClean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0" y="-22860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References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482600" y="1524000"/>
            <a:ext cx="12522200" cy="822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400"/>
              </a:spcBef>
              <a:buSzPct val="69000"/>
            </a:pP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 Automata based interfaces for control and scheduling</a:t>
            </a:r>
          </a:p>
          <a:p>
            <a:pPr algn="l">
              <a:spcBef>
                <a:spcPts val="400"/>
              </a:spcBef>
              <a:buSzPct val="69000"/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Weiss, Alur. HSCC 2007</a:t>
            </a:r>
          </a:p>
          <a:p>
            <a:pPr algn="l">
              <a:spcBef>
                <a:spcPts val="400"/>
              </a:spcBef>
              <a:buSzPct val="69000"/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accent2"/>
                </a:solidFill>
                <a:cs typeface="Times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cs typeface="Times" charset="0"/>
              </a:rPr>
              <a:t>RTComposer</a:t>
            </a: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: A framework for real-time components with 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accent2"/>
                </a:solidFill>
                <a:cs typeface="Times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  scheduling interfaces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Alur, Weiss. EMSOFT 2008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 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Specification and analysis of network resource requirements of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accent2"/>
                </a:solidFill>
                <a:cs typeface="Times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   control systems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Weiss, 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Fischmeister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Anand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, Alur. HSCC 2008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Modeling and analysis of multi-hop control networks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Alur, 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D’Innocenzo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, Johansson, Pappas, Weiss. RTAS 2008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 smtClean="0">
                <a:solidFill>
                  <a:schemeClr val="accent2"/>
                </a:solidFill>
                <a:cs typeface="Times" charset="0"/>
              </a:rPr>
              <a:t>Scalable scheduling algorithms for wireless networked control</a:t>
            </a:r>
          </a:p>
          <a:p>
            <a:pPr algn="l">
              <a:lnSpc>
                <a:spcPct val="50000"/>
              </a:lnSpc>
              <a:spcBef>
                <a:spcPts val="2200"/>
              </a:spcBef>
              <a:buSzPct val="69000"/>
            </a:pPr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D’Innocenzo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, Weiss, Alur, 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Isaksson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, Johansson, Pappas. CASE 2009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129794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Recap: Automata-based Interfaces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254000" y="6096000"/>
            <a:ext cx="12750800" cy="329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spcBef>
                <a:spcPts val="1700"/>
              </a:spcBef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rot="10800000">
            <a:off x="2890517" y="3200400"/>
            <a:ext cx="45719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330200" y="3429000"/>
            <a:ext cx="124206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rgbClr val="002060"/>
                </a:solidFill>
                <a:cs typeface="Times" charset="0"/>
              </a:rPr>
              <a:t>Interface: 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Regular language for desired allocation on time-triggered platform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676400"/>
            <a:ext cx="2311400" cy="138379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558800" y="5105400"/>
            <a:ext cx="11887200" cy="762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6248400"/>
            <a:ext cx="3987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Line 13"/>
          <p:cNvSpPr>
            <a:spLocks noChangeShapeType="1"/>
          </p:cNvSpPr>
          <p:nvPr/>
        </p:nvSpPr>
        <p:spPr bwMode="auto">
          <a:xfrm rot="10800000" flipH="1">
            <a:off x="2921000" y="5257800"/>
            <a:ext cx="0" cy="1028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5054600" y="1600200"/>
            <a:ext cx="76454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Control Designer: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Specify all acceptable allocation sequences as a regular language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E.g. Periodicity, Exponential stability, Fairness</a:t>
            </a:r>
          </a:p>
        </p:txBody>
      </p:sp>
      <p:sp>
        <p:nvSpPr>
          <p:cNvPr id="22" name="Rectangle 6"/>
          <p:cNvSpPr>
            <a:spLocks/>
          </p:cNvSpPr>
          <p:nvPr/>
        </p:nvSpPr>
        <p:spPr bwMode="auto">
          <a:xfrm>
            <a:off x="5359400" y="5410200"/>
            <a:ext cx="7162800" cy="289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System Integrator:</a:t>
            </a:r>
          </a:p>
          <a:p>
            <a:pPr algn="l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Can resource requirements of all the components be met?</a:t>
            </a:r>
          </a:p>
          <a:p>
            <a:pPr algn="l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cs typeface="Times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Find a schedule acceptable to all using automata constructions</a:t>
            </a:r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330200" y="8534400"/>
            <a:ext cx="12115800" cy="1016000"/>
          </a:xfrm>
          <a:prstGeom prst="rect">
            <a:avLst/>
          </a:prstGeom>
          <a:solidFill>
            <a:srgbClr val="FFFF00"/>
          </a:solidFill>
          <a:ln w="12700">
            <a:solidFill>
              <a:srgbClr val="7A75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Applications: Real-time Java components, Networked sensors/actuators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Times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	   Wireless control network (</a:t>
            </a:r>
            <a:r>
              <a:rPr lang="en-US" sz="2800" dirty="0" err="1" smtClean="0">
                <a:solidFill>
                  <a:schemeClr val="tx1"/>
                </a:solidFill>
                <a:cs typeface="Times" charset="0"/>
              </a:rPr>
              <a:t>WirelessHART</a:t>
            </a:r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)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50800" y="0"/>
            <a:ext cx="12979400" cy="1828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Time-triggered  Resource Scheduling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784225" y="3427413"/>
            <a:ext cx="11514138" cy="2747962"/>
            <a:chOff x="0" y="0"/>
            <a:chExt cx="7252" cy="1730"/>
          </a:xfrm>
        </p:grpSpPr>
        <p:sp>
          <p:nvSpPr>
            <p:cNvPr id="19490" name="Oval 3"/>
            <p:cNvSpPr>
              <a:spLocks/>
            </p:cNvSpPr>
            <p:nvPr/>
          </p:nvSpPr>
          <p:spPr bwMode="auto">
            <a:xfrm>
              <a:off x="3110" y="1338"/>
              <a:ext cx="1072" cy="392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</a:pPr>
              <a:r>
                <a:rPr lang="en-US" sz="2100">
                  <a:solidFill>
                    <a:schemeClr val="tx1"/>
                  </a:solidFill>
                  <a:cs typeface="Times" charset="0"/>
                </a:rPr>
                <a:t>Resource</a:t>
              </a:r>
            </a:p>
          </p:txBody>
        </p:sp>
        <p:sp>
          <p:nvSpPr>
            <p:cNvPr id="19491" name="Line 4"/>
            <p:cNvSpPr>
              <a:spLocks noChangeShapeType="1"/>
            </p:cNvSpPr>
            <p:nvPr/>
          </p:nvSpPr>
          <p:spPr bwMode="auto">
            <a:xfrm rot="10800000">
              <a:off x="3638" y="1123"/>
              <a:ext cx="0" cy="2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2" name="Oval 5"/>
            <p:cNvSpPr>
              <a:spLocks/>
            </p:cNvSpPr>
            <p:nvPr/>
          </p:nvSpPr>
          <p:spPr bwMode="auto">
            <a:xfrm rot="5400000">
              <a:off x="3609" y="1091"/>
              <a:ext cx="66" cy="57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3" name="Oval 6"/>
            <p:cNvSpPr>
              <a:spLocks/>
            </p:cNvSpPr>
            <p:nvPr/>
          </p:nvSpPr>
          <p:spPr bwMode="auto">
            <a:xfrm rot="5400000">
              <a:off x="3468" y="850"/>
              <a:ext cx="67" cy="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4" name="Oval 7"/>
            <p:cNvSpPr>
              <a:spLocks/>
            </p:cNvSpPr>
            <p:nvPr/>
          </p:nvSpPr>
          <p:spPr bwMode="auto">
            <a:xfrm rot="5400000">
              <a:off x="3749" y="850"/>
              <a:ext cx="67" cy="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5" name="Line 8"/>
            <p:cNvSpPr>
              <a:spLocks noChangeShapeType="1"/>
            </p:cNvSpPr>
            <p:nvPr/>
          </p:nvSpPr>
          <p:spPr bwMode="auto">
            <a:xfrm>
              <a:off x="3513" y="804"/>
              <a:ext cx="130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6" name="AutoShape 9"/>
            <p:cNvSpPr>
              <a:spLocks/>
            </p:cNvSpPr>
            <p:nvPr/>
          </p:nvSpPr>
          <p:spPr bwMode="auto">
            <a:xfrm rot="10800000">
              <a:off x="5144" y="1478"/>
              <a:ext cx="1033" cy="219"/>
            </a:xfrm>
            <a:custGeom>
              <a:avLst/>
              <a:gdLst>
                <a:gd name="T0" fmla="*/ 25 w 21600"/>
                <a:gd name="T1" fmla="*/ 1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483" y="0"/>
                  </a:lnTo>
                  <a:lnTo>
                    <a:pt x="21600" y="195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7" name="AutoShape 10"/>
            <p:cNvSpPr>
              <a:spLocks/>
            </p:cNvSpPr>
            <p:nvPr/>
          </p:nvSpPr>
          <p:spPr bwMode="auto">
            <a:xfrm>
              <a:off x="5107" y="255"/>
              <a:ext cx="1033" cy="218"/>
            </a:xfrm>
            <a:custGeom>
              <a:avLst/>
              <a:gdLst>
                <a:gd name="T0" fmla="*/ 25 w 21600"/>
                <a:gd name="T1" fmla="*/ 1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483" y="0"/>
                  </a:lnTo>
                  <a:lnTo>
                    <a:pt x="21600" y="195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8" name="Rectangle 11"/>
            <p:cNvSpPr>
              <a:spLocks/>
            </p:cNvSpPr>
            <p:nvPr/>
          </p:nvSpPr>
          <p:spPr bwMode="auto">
            <a:xfrm>
              <a:off x="4480" y="461"/>
              <a:ext cx="733" cy="103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Rectangle 12"/>
            <p:cNvSpPr>
              <a:spLocks/>
            </p:cNvSpPr>
            <p:nvPr/>
          </p:nvSpPr>
          <p:spPr bwMode="auto">
            <a:xfrm>
              <a:off x="5998" y="456"/>
              <a:ext cx="733" cy="103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0" name="AutoShape 13"/>
            <p:cNvSpPr>
              <a:spLocks/>
            </p:cNvSpPr>
            <p:nvPr/>
          </p:nvSpPr>
          <p:spPr bwMode="auto">
            <a:xfrm rot="10800000" flipH="1">
              <a:off x="1118" y="1483"/>
              <a:ext cx="1033" cy="219"/>
            </a:xfrm>
            <a:custGeom>
              <a:avLst/>
              <a:gdLst>
                <a:gd name="T0" fmla="*/ 25 w 21600"/>
                <a:gd name="T1" fmla="*/ 1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483" y="0"/>
                  </a:lnTo>
                  <a:lnTo>
                    <a:pt x="21600" y="195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1" name="AutoShape 14"/>
            <p:cNvSpPr>
              <a:spLocks/>
            </p:cNvSpPr>
            <p:nvPr/>
          </p:nvSpPr>
          <p:spPr bwMode="auto">
            <a:xfrm flipH="1">
              <a:off x="1115" y="252"/>
              <a:ext cx="1033" cy="219"/>
            </a:xfrm>
            <a:custGeom>
              <a:avLst/>
              <a:gdLst>
                <a:gd name="T0" fmla="*/ 25 w 21600"/>
                <a:gd name="T1" fmla="*/ 1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483" y="0"/>
                  </a:lnTo>
                  <a:lnTo>
                    <a:pt x="21600" y="195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2" name="Rectangle 15"/>
            <p:cNvSpPr>
              <a:spLocks/>
            </p:cNvSpPr>
            <p:nvPr/>
          </p:nvSpPr>
          <p:spPr bwMode="auto">
            <a:xfrm flipH="1">
              <a:off x="2066" y="458"/>
              <a:ext cx="733" cy="103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3" name="Rectangle 16"/>
            <p:cNvSpPr>
              <a:spLocks/>
            </p:cNvSpPr>
            <p:nvPr/>
          </p:nvSpPr>
          <p:spPr bwMode="auto">
            <a:xfrm flipH="1">
              <a:off x="548" y="453"/>
              <a:ext cx="733" cy="103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4" name="Line 17"/>
            <p:cNvSpPr>
              <a:spLocks noChangeShapeType="1"/>
            </p:cNvSpPr>
            <p:nvPr/>
          </p:nvSpPr>
          <p:spPr bwMode="auto">
            <a:xfrm rot="10800000">
              <a:off x="3808" y="876"/>
              <a:ext cx="67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5" name="Line 18"/>
            <p:cNvSpPr>
              <a:spLocks noChangeShapeType="1"/>
            </p:cNvSpPr>
            <p:nvPr/>
          </p:nvSpPr>
          <p:spPr bwMode="auto">
            <a:xfrm>
              <a:off x="2794" y="876"/>
              <a:ext cx="672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6" name="Rectangle 19"/>
            <p:cNvSpPr>
              <a:spLocks/>
            </p:cNvSpPr>
            <p:nvPr/>
          </p:nvSpPr>
          <p:spPr bwMode="auto">
            <a:xfrm>
              <a:off x="3961" y="0"/>
              <a:ext cx="1112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600">
                  <a:solidFill>
                    <a:schemeClr val="tx1"/>
                  </a:solidFill>
                  <a:cs typeface="Times" charset="0"/>
                </a:rPr>
                <a:t>Controller 2</a:t>
              </a:r>
            </a:p>
          </p:txBody>
        </p:sp>
        <p:sp>
          <p:nvSpPr>
            <p:cNvPr id="19507" name="Rectangle 20"/>
            <p:cNvSpPr>
              <a:spLocks/>
            </p:cNvSpPr>
            <p:nvPr/>
          </p:nvSpPr>
          <p:spPr bwMode="auto">
            <a:xfrm>
              <a:off x="2255" y="1"/>
              <a:ext cx="1112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600">
                  <a:solidFill>
                    <a:schemeClr val="tx1"/>
                  </a:solidFill>
                  <a:cs typeface="Times" charset="0"/>
                </a:rPr>
                <a:t>Controller 1</a:t>
              </a:r>
            </a:p>
          </p:txBody>
        </p:sp>
        <p:sp>
          <p:nvSpPr>
            <p:cNvPr id="19508" name="Rectangle 21"/>
            <p:cNvSpPr>
              <a:spLocks/>
            </p:cNvSpPr>
            <p:nvPr/>
          </p:nvSpPr>
          <p:spPr bwMode="auto">
            <a:xfrm>
              <a:off x="6140" y="1"/>
              <a:ext cx="1112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600">
                  <a:solidFill>
                    <a:schemeClr val="tx1"/>
                  </a:solidFill>
                  <a:cs typeface="Times" charset="0"/>
                </a:rPr>
                <a:t>Plant 2</a:t>
              </a:r>
            </a:p>
          </p:txBody>
        </p:sp>
        <p:sp>
          <p:nvSpPr>
            <p:cNvPr id="19509" name="Rectangle 22"/>
            <p:cNvSpPr>
              <a:spLocks/>
            </p:cNvSpPr>
            <p:nvPr/>
          </p:nvSpPr>
          <p:spPr bwMode="auto">
            <a:xfrm>
              <a:off x="0" y="0"/>
              <a:ext cx="1112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600">
                  <a:solidFill>
                    <a:schemeClr val="tx1"/>
                  </a:solidFill>
                  <a:cs typeface="Times" charset="0"/>
                </a:rPr>
                <a:t>Plant 1</a:t>
              </a:r>
            </a:p>
          </p:txBody>
        </p:sp>
      </p:grpSp>
      <p:grpSp>
        <p:nvGrpSpPr>
          <p:cNvPr id="19460" name="Group 23"/>
          <p:cNvGrpSpPr>
            <a:grpSpLocks/>
          </p:cNvGrpSpPr>
          <p:nvPr/>
        </p:nvGrpSpPr>
        <p:grpSpPr bwMode="auto">
          <a:xfrm>
            <a:off x="754063" y="7550150"/>
            <a:ext cx="11647487" cy="1585913"/>
            <a:chOff x="0" y="0"/>
            <a:chExt cx="7337" cy="999"/>
          </a:xfrm>
        </p:grpSpPr>
        <p:sp>
          <p:nvSpPr>
            <p:cNvPr id="19461" name="Rectangle 24"/>
            <p:cNvSpPr>
              <a:spLocks/>
            </p:cNvSpPr>
            <p:nvPr/>
          </p:nvSpPr>
          <p:spPr bwMode="auto">
            <a:xfrm>
              <a:off x="0" y="0"/>
              <a:ext cx="967" cy="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sz="2200">
                  <a:solidFill>
                    <a:schemeClr val="tx1"/>
                  </a:solidFill>
                  <a:cs typeface="Times" charset="0"/>
                </a:rPr>
                <a:t>Controller 1</a:t>
              </a:r>
            </a:p>
          </p:txBody>
        </p:sp>
        <p:sp>
          <p:nvSpPr>
            <p:cNvPr id="19462" name="Rectangle 25"/>
            <p:cNvSpPr>
              <a:spLocks/>
            </p:cNvSpPr>
            <p:nvPr/>
          </p:nvSpPr>
          <p:spPr bwMode="auto">
            <a:xfrm>
              <a:off x="0" y="219"/>
              <a:ext cx="967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sz="2200">
                  <a:solidFill>
                    <a:schemeClr val="tx1"/>
                  </a:solidFill>
                  <a:cs typeface="Times" charset="0"/>
                </a:rPr>
                <a:t>Controller 2</a:t>
              </a:r>
            </a:p>
          </p:txBody>
        </p:sp>
        <p:sp>
          <p:nvSpPr>
            <p:cNvPr id="19463" name="Rectangle 26"/>
            <p:cNvSpPr>
              <a:spLocks/>
            </p:cNvSpPr>
            <p:nvPr/>
          </p:nvSpPr>
          <p:spPr bwMode="auto">
            <a:xfrm>
              <a:off x="1025" y="66"/>
              <a:ext cx="6220" cy="167"/>
            </a:xfrm>
            <a:prstGeom prst="rect">
              <a:avLst/>
            </a:prstGeom>
            <a:noFill/>
            <a:ln w="25400">
              <a:solidFill>
                <a:srgbClr val="6293F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4" name="Rectangle 27"/>
            <p:cNvSpPr>
              <a:spLocks/>
            </p:cNvSpPr>
            <p:nvPr/>
          </p:nvSpPr>
          <p:spPr bwMode="auto">
            <a:xfrm>
              <a:off x="1018" y="271"/>
              <a:ext cx="6241" cy="167"/>
            </a:xfrm>
            <a:prstGeom prst="rect">
              <a:avLst/>
            </a:prstGeom>
            <a:noFill/>
            <a:ln w="25400">
              <a:solidFill>
                <a:srgbClr val="6293F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5" name="Rectangle 28"/>
            <p:cNvSpPr>
              <a:spLocks/>
            </p:cNvSpPr>
            <p:nvPr/>
          </p:nvSpPr>
          <p:spPr bwMode="auto">
            <a:xfrm>
              <a:off x="1018" y="271"/>
              <a:ext cx="769" cy="171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6" name="Rectangle 29"/>
            <p:cNvSpPr>
              <a:spLocks/>
            </p:cNvSpPr>
            <p:nvPr/>
          </p:nvSpPr>
          <p:spPr bwMode="auto">
            <a:xfrm>
              <a:off x="1802" y="63"/>
              <a:ext cx="769" cy="170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7" name="Rectangle 30"/>
            <p:cNvSpPr>
              <a:spLocks/>
            </p:cNvSpPr>
            <p:nvPr/>
          </p:nvSpPr>
          <p:spPr bwMode="auto">
            <a:xfrm>
              <a:off x="2585" y="63"/>
              <a:ext cx="770" cy="170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8" name="Rectangle 31"/>
            <p:cNvSpPr>
              <a:spLocks/>
            </p:cNvSpPr>
            <p:nvPr/>
          </p:nvSpPr>
          <p:spPr bwMode="auto">
            <a:xfrm>
              <a:off x="4153" y="271"/>
              <a:ext cx="769" cy="171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Rectangle 32"/>
            <p:cNvSpPr>
              <a:spLocks/>
            </p:cNvSpPr>
            <p:nvPr/>
          </p:nvSpPr>
          <p:spPr bwMode="auto">
            <a:xfrm>
              <a:off x="4937" y="63"/>
              <a:ext cx="769" cy="170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0" name="Rectangle 33"/>
            <p:cNvSpPr>
              <a:spLocks/>
            </p:cNvSpPr>
            <p:nvPr/>
          </p:nvSpPr>
          <p:spPr bwMode="auto">
            <a:xfrm>
              <a:off x="5721" y="271"/>
              <a:ext cx="769" cy="171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Rectangle 34"/>
            <p:cNvSpPr>
              <a:spLocks/>
            </p:cNvSpPr>
            <p:nvPr/>
          </p:nvSpPr>
          <p:spPr bwMode="auto">
            <a:xfrm>
              <a:off x="6490" y="271"/>
              <a:ext cx="769" cy="171"/>
            </a:xfrm>
            <a:prstGeom prst="rect">
              <a:avLst/>
            </a:prstGeom>
            <a:solidFill>
              <a:srgbClr val="003DCC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2" name="Line 35"/>
            <p:cNvSpPr>
              <a:spLocks noChangeShapeType="1"/>
            </p:cNvSpPr>
            <p:nvPr/>
          </p:nvSpPr>
          <p:spPr bwMode="auto">
            <a:xfrm flipH="1">
              <a:off x="1794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3" name="Line 36"/>
            <p:cNvSpPr>
              <a:spLocks noChangeShapeType="1"/>
            </p:cNvSpPr>
            <p:nvPr/>
          </p:nvSpPr>
          <p:spPr bwMode="auto">
            <a:xfrm flipH="1">
              <a:off x="2578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4" name="Line 37"/>
            <p:cNvSpPr>
              <a:spLocks noChangeShapeType="1"/>
            </p:cNvSpPr>
            <p:nvPr/>
          </p:nvSpPr>
          <p:spPr bwMode="auto">
            <a:xfrm flipH="1">
              <a:off x="3347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5" name="Line 38"/>
            <p:cNvSpPr>
              <a:spLocks noChangeShapeType="1"/>
            </p:cNvSpPr>
            <p:nvPr/>
          </p:nvSpPr>
          <p:spPr bwMode="auto">
            <a:xfrm flipH="1">
              <a:off x="4146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6" name="Line 39"/>
            <p:cNvSpPr>
              <a:spLocks noChangeShapeType="1"/>
            </p:cNvSpPr>
            <p:nvPr/>
          </p:nvSpPr>
          <p:spPr bwMode="auto">
            <a:xfrm flipH="1">
              <a:off x="4930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Line 40"/>
            <p:cNvSpPr>
              <a:spLocks noChangeShapeType="1"/>
            </p:cNvSpPr>
            <p:nvPr/>
          </p:nvSpPr>
          <p:spPr bwMode="auto">
            <a:xfrm flipH="1">
              <a:off x="5714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Line 41"/>
            <p:cNvSpPr>
              <a:spLocks noChangeShapeType="1"/>
            </p:cNvSpPr>
            <p:nvPr/>
          </p:nvSpPr>
          <p:spPr bwMode="auto">
            <a:xfrm flipH="1">
              <a:off x="6490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Line 42"/>
            <p:cNvSpPr>
              <a:spLocks noChangeShapeType="1"/>
            </p:cNvSpPr>
            <p:nvPr/>
          </p:nvSpPr>
          <p:spPr bwMode="auto">
            <a:xfrm flipH="1">
              <a:off x="7252" y="21"/>
              <a:ext cx="0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80" name="Picture 4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0" y="537"/>
              <a:ext cx="99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1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8" y="537"/>
              <a:ext cx="165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2" name="Picture 4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7" y="537"/>
              <a:ext cx="165" cy="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3" name="Picture 4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5" y="537"/>
              <a:ext cx="169" cy="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4" name="Picture 4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9" y="537"/>
              <a:ext cx="165" cy="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5" name="Picture 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33" y="537"/>
              <a:ext cx="165" cy="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6" name="Picture 4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17" y="537"/>
              <a:ext cx="165" cy="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9487" name="Picture 5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172" y="537"/>
              <a:ext cx="165" cy="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9488" name="Rectangle 51"/>
            <p:cNvSpPr>
              <a:spLocks/>
            </p:cNvSpPr>
            <p:nvPr/>
          </p:nvSpPr>
          <p:spPr bwMode="auto">
            <a:xfrm>
              <a:off x="1063" y="759"/>
              <a:ext cx="504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chemeClr val="tx1"/>
                  </a:solidFill>
                  <a:cs typeface="Times" charset="0"/>
                </a:rPr>
                <a:t>Time</a:t>
              </a:r>
            </a:p>
          </p:txBody>
        </p:sp>
        <p:sp>
          <p:nvSpPr>
            <p:cNvPr id="19489" name="Line 52"/>
            <p:cNvSpPr>
              <a:spLocks noChangeShapeType="1"/>
            </p:cNvSpPr>
            <p:nvPr/>
          </p:nvSpPr>
          <p:spPr bwMode="auto">
            <a:xfrm rot="10800000">
              <a:off x="1047" y="754"/>
              <a:ext cx="529" cy="0"/>
            </a:xfrm>
            <a:prstGeom prst="line">
              <a:avLst/>
            </a:prstGeom>
            <a:noFill/>
            <a:ln w="38100">
              <a:solidFill>
                <a:srgbClr val="290082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50800" y="-5588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Automata Based Interfaces</a:t>
            </a:r>
            <a:endParaRPr lang="en-US" sz="4400" b="1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87400" y="1600200"/>
            <a:ext cx="11150600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chemeClr val="tx1"/>
                </a:solidFill>
                <a:cs typeface="Times" charset="0"/>
              </a:rPr>
              <a:t>Generalization of the periodic interface: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rgbClr val="002D99"/>
                </a:solidFill>
                <a:cs typeface="Times" charset="0"/>
              </a:rPr>
              <a:t>Automaton  (regular language) for each component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rgbClr val="002D99"/>
                </a:solidFill>
                <a:cs typeface="Times" charset="0"/>
              </a:rPr>
              <a:t>specifying allowed patterns of resource allocations 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49600" y="52578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378200" y="52578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406900" y="52578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>
            <a:off x="2768600" y="53340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4406900" y="63627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149600" y="63627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24" name="Straight Arrow Connector 23"/>
          <p:cNvCxnSpPr>
            <a:stCxn id="15" idx="4"/>
            <a:endCxn id="21" idx="0"/>
          </p:cNvCxnSpPr>
          <p:nvPr/>
        </p:nvCxnSpPr>
        <p:spPr bwMode="auto">
          <a:xfrm rot="5400000">
            <a:off x="4083050" y="5924550"/>
            <a:ext cx="8763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22" idx="6"/>
          </p:cNvCxnSpPr>
          <p:nvPr/>
        </p:nvCxnSpPr>
        <p:spPr bwMode="auto">
          <a:xfrm rot="10800000">
            <a:off x="3378200" y="6477000"/>
            <a:ext cx="1019456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2" idx="0"/>
            <a:endCxn id="11" idx="4"/>
          </p:cNvCxnSpPr>
          <p:nvPr/>
        </p:nvCxnSpPr>
        <p:spPr bwMode="auto">
          <a:xfrm rot="5400000" flipH="1" flipV="1">
            <a:off x="2825750" y="5924550"/>
            <a:ext cx="8763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1"/>
            <a:endCxn id="11" idx="5"/>
          </p:cNvCxnSpPr>
          <p:nvPr/>
        </p:nvCxnSpPr>
        <p:spPr bwMode="auto">
          <a:xfrm rot="16200000" flipV="1">
            <a:off x="3420922" y="5376722"/>
            <a:ext cx="943256" cy="109565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6"/>
          <p:cNvSpPr>
            <a:spLocks/>
          </p:cNvSpPr>
          <p:nvPr/>
        </p:nvSpPr>
        <p:spPr bwMode="auto">
          <a:xfrm>
            <a:off x="3683000" y="48006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2" name="Rectangle 6"/>
          <p:cNvSpPr>
            <a:spLocks/>
          </p:cNvSpPr>
          <p:nvPr/>
        </p:nvSpPr>
        <p:spPr bwMode="auto">
          <a:xfrm>
            <a:off x="4521200" y="56388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3" name="Rectangle 6"/>
          <p:cNvSpPr>
            <a:spLocks/>
          </p:cNvSpPr>
          <p:nvPr/>
        </p:nvSpPr>
        <p:spPr bwMode="auto">
          <a:xfrm>
            <a:off x="3683000" y="64770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2844800" y="57150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35" name="Rectangle 6"/>
          <p:cNvSpPr>
            <a:spLocks/>
          </p:cNvSpPr>
          <p:nvPr/>
        </p:nvSpPr>
        <p:spPr bwMode="auto">
          <a:xfrm>
            <a:off x="3530600" y="5791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10800000">
            <a:off x="3378200" y="54102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6"/>
          <p:cNvSpPr>
            <a:spLocks/>
          </p:cNvSpPr>
          <p:nvPr/>
        </p:nvSpPr>
        <p:spPr bwMode="auto">
          <a:xfrm>
            <a:off x="3911600" y="5410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4" name="Curved Connector 43"/>
          <p:cNvCxnSpPr/>
          <p:nvPr/>
        </p:nvCxnSpPr>
        <p:spPr bwMode="auto">
          <a:xfrm rot="16200000" flipV="1">
            <a:off x="3225800" y="51816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6"/>
          <p:cNvSpPr>
            <a:spLocks/>
          </p:cNvSpPr>
          <p:nvPr/>
        </p:nvSpPr>
        <p:spPr bwMode="auto">
          <a:xfrm>
            <a:off x="3073400" y="4343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51" name="Rectangle 6"/>
          <p:cNvSpPr>
            <a:spLocks/>
          </p:cNvSpPr>
          <p:nvPr/>
        </p:nvSpPr>
        <p:spPr bwMode="auto">
          <a:xfrm>
            <a:off x="1930400" y="7391400"/>
            <a:ext cx="6324600" cy="1828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cs typeface="Times" charset="0"/>
              </a:rPr>
              <a:t>0:  Slot not allocated to the component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cs typeface="Times" charset="0"/>
              </a:rPr>
              <a:t>1:  Slot allocated to the component </a:t>
            </a:r>
          </a:p>
          <a:p>
            <a:pPr algn="l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52" name="Rectangle 15"/>
          <p:cNvSpPr>
            <a:spLocks/>
          </p:cNvSpPr>
          <p:nvPr/>
        </p:nvSpPr>
        <p:spPr bwMode="auto">
          <a:xfrm>
            <a:off x="5359400" y="5257800"/>
            <a:ext cx="70104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7A75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Spec: Component must get at least one slot 	in a window of 4 slots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50800" y="-5588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cs typeface="Times" charset="0"/>
                <a:sym typeface="Times" charset="0"/>
              </a:rPr>
              <a:t>Automata Based Interfaces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787400" y="1600200"/>
            <a:ext cx="11150600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Infinite schedules specified using </a:t>
            </a:r>
            <a:r>
              <a:rPr lang="en-US" sz="3200" dirty="0" err="1" smtClean="0">
                <a:solidFill>
                  <a:schemeClr val="tx1"/>
                </a:solidFill>
                <a:cs typeface="Times" charset="0"/>
              </a:rPr>
              <a:t>Buchi</a:t>
            </a: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 automata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20800" y="4495800"/>
            <a:ext cx="228600" cy="228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49400" y="44958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78100" y="44958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>
            <a:off x="939800" y="45720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6"/>
          <p:cNvSpPr>
            <a:spLocks/>
          </p:cNvSpPr>
          <p:nvPr/>
        </p:nvSpPr>
        <p:spPr bwMode="auto">
          <a:xfrm>
            <a:off x="1854200" y="40386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10800000">
            <a:off x="1549400" y="46482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6"/>
          <p:cNvSpPr>
            <a:spLocks/>
          </p:cNvSpPr>
          <p:nvPr/>
        </p:nvSpPr>
        <p:spPr bwMode="auto">
          <a:xfrm>
            <a:off x="1854200" y="4648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4" name="Curved Connector 43"/>
          <p:cNvCxnSpPr/>
          <p:nvPr/>
        </p:nvCxnSpPr>
        <p:spPr bwMode="auto">
          <a:xfrm rot="16200000" flipV="1">
            <a:off x="1397000" y="44196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6"/>
          <p:cNvSpPr>
            <a:spLocks/>
          </p:cNvSpPr>
          <p:nvPr/>
        </p:nvSpPr>
        <p:spPr bwMode="auto">
          <a:xfrm>
            <a:off x="1244600" y="3581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51" name="Rectangle 6"/>
          <p:cNvSpPr>
            <a:spLocks/>
          </p:cNvSpPr>
          <p:nvPr/>
        </p:nvSpPr>
        <p:spPr bwMode="auto">
          <a:xfrm>
            <a:off x="558800" y="8229600"/>
            <a:ext cx="95250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52" name="Rectangle 15"/>
          <p:cNvSpPr>
            <a:spLocks/>
          </p:cNvSpPr>
          <p:nvPr/>
        </p:nvSpPr>
        <p:spPr bwMode="auto">
          <a:xfrm>
            <a:off x="3987800" y="3810000"/>
            <a:ext cx="76454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7A75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cs typeface="Times" charset="0"/>
              </a:rPr>
              <a:t>Spec: Component must get infinitely many slots</a:t>
            </a:r>
            <a:endParaRPr lang="en-US" sz="2800" dirty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25" name="Curved Connector 24"/>
          <p:cNvCxnSpPr/>
          <p:nvPr/>
        </p:nvCxnSpPr>
        <p:spPr bwMode="auto">
          <a:xfrm rot="16200000" flipV="1">
            <a:off x="2692400" y="44196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6"/>
          <p:cNvSpPr>
            <a:spLocks/>
          </p:cNvSpPr>
          <p:nvPr/>
        </p:nvSpPr>
        <p:spPr bwMode="auto">
          <a:xfrm>
            <a:off x="2540000" y="3581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29" name="Rectangle 2"/>
          <p:cNvSpPr>
            <a:spLocks/>
          </p:cNvSpPr>
          <p:nvPr/>
        </p:nvSpPr>
        <p:spPr bwMode="auto">
          <a:xfrm>
            <a:off x="863600" y="5715000"/>
            <a:ext cx="11150600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Example specs: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rgbClr val="002D99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rgbClr val="002D99"/>
                </a:solidFill>
                <a:cs typeface="Times" charset="0"/>
              </a:rPr>
              <a:t>Component must get at least 2 slots in a window of 5 </a:t>
            </a:r>
            <a:endParaRPr lang="en-US" sz="3200" dirty="0">
              <a:solidFill>
                <a:srgbClr val="002D99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rgbClr val="002D99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rgbClr val="002D99"/>
                </a:solidFill>
                <a:cs typeface="Times" charset="0"/>
              </a:rPr>
              <a:t>Eventually component must get every alternate slot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>
                <a:solidFill>
                  <a:srgbClr val="002D99"/>
                </a:solidFill>
                <a:cs typeface="Times" charset="0"/>
              </a:rPr>
              <a:t>	</a:t>
            </a:r>
            <a:r>
              <a:rPr lang="en-US" sz="3200" dirty="0" smtClean="0">
                <a:solidFill>
                  <a:srgbClr val="002D99"/>
                </a:solidFill>
                <a:cs typeface="Times" charset="0"/>
              </a:rPr>
              <a:t>Periodic: (k 0’s . 1) *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50800" y="-558800"/>
            <a:ext cx="12979400" cy="24384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" charset="0"/>
                <a:ea typeface="ヒラギノ明朝 Pro W3" charset="0"/>
                <a:cs typeface="ヒラギノ明朝 Pro W3" charset="0"/>
                <a:sym typeface="Times" charset="0"/>
              </a:rPr>
              <a:t>Composing Specs</a:t>
            </a:r>
            <a:endParaRPr lang="en-US" sz="4400" b="1" dirty="0" smtClean="0">
              <a:solidFill>
                <a:srgbClr val="FF0000"/>
              </a:solidFill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635000" y="1752600"/>
            <a:ext cx="11150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200" dirty="0" smtClean="0">
                <a:solidFill>
                  <a:schemeClr val="tx1"/>
                </a:solidFill>
                <a:cs typeface="Times" charset="0"/>
              </a:rPr>
              <a:t>Composition : Rename followed by intersection (product)</a:t>
            </a:r>
            <a:endParaRPr lang="en-US" sz="3200" dirty="0">
              <a:solidFill>
                <a:schemeClr val="tx1"/>
              </a:solidFill>
              <a:cs typeface="Times" charset="0"/>
            </a:endParaRP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3200" dirty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40000" y="36576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768599" y="36576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797300" y="36576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>
            <a:off x="2159000" y="37338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6"/>
          <p:cNvSpPr>
            <a:spLocks/>
          </p:cNvSpPr>
          <p:nvPr/>
        </p:nvSpPr>
        <p:spPr bwMode="auto">
          <a:xfrm>
            <a:off x="3035299" y="3200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10800000">
            <a:off x="2768600" y="38100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6"/>
          <p:cNvSpPr>
            <a:spLocks/>
          </p:cNvSpPr>
          <p:nvPr/>
        </p:nvSpPr>
        <p:spPr bwMode="auto">
          <a:xfrm>
            <a:off x="3035299" y="38100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4" name="Curved Connector 43"/>
          <p:cNvCxnSpPr/>
          <p:nvPr/>
        </p:nvCxnSpPr>
        <p:spPr bwMode="auto">
          <a:xfrm rot="16200000" flipV="1">
            <a:off x="2616200" y="35814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6"/>
          <p:cNvSpPr>
            <a:spLocks/>
          </p:cNvSpPr>
          <p:nvPr/>
        </p:nvSpPr>
        <p:spPr bwMode="auto">
          <a:xfrm>
            <a:off x="2463800" y="2743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51" name="Rectangle 6"/>
          <p:cNvSpPr>
            <a:spLocks/>
          </p:cNvSpPr>
          <p:nvPr/>
        </p:nvSpPr>
        <p:spPr bwMode="auto">
          <a:xfrm>
            <a:off x="1930400" y="4191000"/>
            <a:ext cx="23622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Times" charset="0"/>
              </a:rPr>
              <a:t>Component  A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511800" y="3657600"/>
            <a:ext cx="228600" cy="228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740399" y="36576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769100" y="36576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36" name="Straight Arrow Connector 35"/>
          <p:cNvCxnSpPr>
            <a:endCxn id="25" idx="2"/>
          </p:cNvCxnSpPr>
          <p:nvPr/>
        </p:nvCxnSpPr>
        <p:spPr bwMode="auto">
          <a:xfrm>
            <a:off x="5130800" y="37338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6"/>
          <p:cNvSpPr>
            <a:spLocks/>
          </p:cNvSpPr>
          <p:nvPr/>
        </p:nvSpPr>
        <p:spPr bwMode="auto">
          <a:xfrm>
            <a:off x="6007099" y="3200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>
            <a:off x="5740400" y="38100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6"/>
          <p:cNvSpPr>
            <a:spLocks/>
          </p:cNvSpPr>
          <p:nvPr/>
        </p:nvSpPr>
        <p:spPr bwMode="auto">
          <a:xfrm>
            <a:off x="6007099" y="38100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2" name="Curved Connector 41"/>
          <p:cNvCxnSpPr/>
          <p:nvPr/>
        </p:nvCxnSpPr>
        <p:spPr bwMode="auto">
          <a:xfrm rot="16200000" flipV="1">
            <a:off x="5588000" y="35814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6"/>
          <p:cNvSpPr>
            <a:spLocks/>
          </p:cNvSpPr>
          <p:nvPr/>
        </p:nvSpPr>
        <p:spPr bwMode="auto">
          <a:xfrm>
            <a:off x="5435600" y="2743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1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45" name="Curved Connector 44"/>
          <p:cNvCxnSpPr/>
          <p:nvPr/>
        </p:nvCxnSpPr>
        <p:spPr bwMode="auto">
          <a:xfrm rot="16200000" flipV="1">
            <a:off x="6883400" y="35814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6"/>
          <p:cNvSpPr>
            <a:spLocks/>
          </p:cNvSpPr>
          <p:nvPr/>
        </p:nvSpPr>
        <p:spPr bwMode="auto">
          <a:xfrm>
            <a:off x="6731000" y="2743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0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47" name="Rectangle 6"/>
          <p:cNvSpPr>
            <a:spLocks/>
          </p:cNvSpPr>
          <p:nvPr/>
        </p:nvSpPr>
        <p:spPr bwMode="auto">
          <a:xfrm>
            <a:off x="4978400" y="4191000"/>
            <a:ext cx="23622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Times" charset="0"/>
              </a:rPr>
              <a:t>Component  B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2882901" y="76200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111501" y="76200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4140201" y="76200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54" name="Straight Arrow Connector 53"/>
          <p:cNvCxnSpPr>
            <a:endCxn id="48" idx="2"/>
          </p:cNvCxnSpPr>
          <p:nvPr/>
        </p:nvCxnSpPr>
        <p:spPr bwMode="auto">
          <a:xfrm>
            <a:off x="2501901" y="76962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"/>
          <p:cNvSpPr>
            <a:spLocks/>
          </p:cNvSpPr>
          <p:nvPr/>
        </p:nvSpPr>
        <p:spPr bwMode="auto">
          <a:xfrm>
            <a:off x="3378201" y="71628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0/B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rot="10800000">
            <a:off x="3111501" y="77724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"/>
          <p:cNvSpPr>
            <a:spLocks/>
          </p:cNvSpPr>
          <p:nvPr/>
        </p:nvSpPr>
        <p:spPr bwMode="auto">
          <a:xfrm>
            <a:off x="3378201" y="76962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A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68" name="Curved Connector 67"/>
          <p:cNvCxnSpPr/>
          <p:nvPr/>
        </p:nvCxnSpPr>
        <p:spPr bwMode="auto">
          <a:xfrm rot="16200000" flipV="1">
            <a:off x="2959101" y="75438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"/>
          <p:cNvSpPr>
            <a:spLocks/>
          </p:cNvSpPr>
          <p:nvPr/>
        </p:nvSpPr>
        <p:spPr bwMode="auto">
          <a:xfrm>
            <a:off x="2806701" y="67056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A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778501" y="7620000"/>
            <a:ext cx="228600" cy="2286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6007100" y="76200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7035801" y="76200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cxnSp>
        <p:nvCxnSpPr>
          <p:cNvPr id="73" name="Straight Arrow Connector 72"/>
          <p:cNvCxnSpPr>
            <a:endCxn id="70" idx="2"/>
          </p:cNvCxnSpPr>
          <p:nvPr/>
        </p:nvCxnSpPr>
        <p:spPr bwMode="auto">
          <a:xfrm>
            <a:off x="5397501" y="7696200"/>
            <a:ext cx="381000" cy="381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6"/>
          <p:cNvSpPr>
            <a:spLocks/>
          </p:cNvSpPr>
          <p:nvPr/>
        </p:nvSpPr>
        <p:spPr bwMode="auto">
          <a:xfrm>
            <a:off x="6273800" y="71628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0/A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rot="10800000">
            <a:off x="6007101" y="7772400"/>
            <a:ext cx="990600" cy="158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6"/>
          <p:cNvSpPr>
            <a:spLocks/>
          </p:cNvSpPr>
          <p:nvPr/>
        </p:nvSpPr>
        <p:spPr bwMode="auto">
          <a:xfrm>
            <a:off x="6273800" y="77724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B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77" name="Curved Connector 76"/>
          <p:cNvCxnSpPr/>
          <p:nvPr/>
        </p:nvCxnSpPr>
        <p:spPr bwMode="auto">
          <a:xfrm rot="16200000" flipV="1">
            <a:off x="5854701" y="75438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6"/>
          <p:cNvSpPr>
            <a:spLocks/>
          </p:cNvSpPr>
          <p:nvPr/>
        </p:nvSpPr>
        <p:spPr bwMode="auto">
          <a:xfrm>
            <a:off x="5702301" y="67056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Times" charset="0"/>
              </a:rPr>
              <a:t>B</a:t>
            </a:r>
            <a:endParaRPr lang="en-US" sz="2000" dirty="0" smtClean="0">
              <a:solidFill>
                <a:schemeClr val="tx1"/>
              </a:solidFill>
              <a:cs typeface="Times" charset="0"/>
            </a:endParaRPr>
          </a:p>
        </p:txBody>
      </p:sp>
      <p:cxnSp>
        <p:nvCxnSpPr>
          <p:cNvPr id="79" name="Curved Connector 78"/>
          <p:cNvCxnSpPr/>
          <p:nvPr/>
        </p:nvCxnSpPr>
        <p:spPr bwMode="auto">
          <a:xfrm rot="16200000" flipV="1">
            <a:off x="7150101" y="7543800"/>
            <a:ext cx="109678" cy="109678"/>
          </a:xfrm>
          <a:prstGeom prst="curvedConnector3">
            <a:avLst>
              <a:gd name="adj1" fmla="val 4225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6"/>
          <p:cNvSpPr>
            <a:spLocks/>
          </p:cNvSpPr>
          <p:nvPr/>
        </p:nvSpPr>
        <p:spPr bwMode="auto">
          <a:xfrm>
            <a:off x="6997701" y="6705600"/>
            <a:ext cx="457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cs typeface="Times" charset="0"/>
              </a:rPr>
              <a:t>0/A</a:t>
            </a:r>
          </a:p>
        </p:txBody>
      </p:sp>
      <p:sp>
        <p:nvSpPr>
          <p:cNvPr id="81" name="Down Arrow 80"/>
          <p:cNvSpPr/>
          <p:nvPr/>
        </p:nvSpPr>
        <p:spPr bwMode="auto">
          <a:xfrm>
            <a:off x="3416301" y="5829300"/>
            <a:ext cx="304800" cy="533400"/>
          </a:xfrm>
          <a:prstGeom prst="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82" name="Down Arrow 81"/>
          <p:cNvSpPr/>
          <p:nvPr/>
        </p:nvSpPr>
        <p:spPr bwMode="auto">
          <a:xfrm>
            <a:off x="6311901" y="5829300"/>
            <a:ext cx="304800" cy="533400"/>
          </a:xfrm>
          <a:prstGeom prst="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83" name="Rectangle 6"/>
          <p:cNvSpPr>
            <a:spLocks/>
          </p:cNvSpPr>
          <p:nvPr/>
        </p:nvSpPr>
        <p:spPr bwMode="auto">
          <a:xfrm>
            <a:off x="4254501" y="5715000"/>
            <a:ext cx="15240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Times" charset="0"/>
              </a:rPr>
              <a:t>Rename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9969501" y="5867400"/>
            <a:ext cx="1866900" cy="2667000"/>
            <a:chOff x="9931400" y="5257800"/>
            <a:chExt cx="1866900" cy="2667000"/>
          </a:xfrm>
        </p:grpSpPr>
        <p:sp>
          <p:nvSpPr>
            <p:cNvPr id="140" name="Oval 139"/>
            <p:cNvSpPr/>
            <p:nvPr/>
          </p:nvSpPr>
          <p:spPr bwMode="auto">
            <a:xfrm>
              <a:off x="10312400" y="61722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 bwMode="auto">
            <a:xfrm>
              <a:off x="10541000" y="61722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2" name="Oval 141"/>
            <p:cNvSpPr/>
            <p:nvPr/>
          </p:nvSpPr>
          <p:spPr bwMode="auto">
            <a:xfrm>
              <a:off x="11569700" y="61722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 bwMode="auto">
            <a:xfrm>
              <a:off x="9931400" y="7315200"/>
              <a:ext cx="381000" cy="3810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Oval 143"/>
            <p:cNvSpPr/>
            <p:nvPr/>
          </p:nvSpPr>
          <p:spPr bwMode="auto">
            <a:xfrm>
              <a:off x="11569700" y="72771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10312400" y="72771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148" name="Straight Arrow Connector 147"/>
            <p:cNvCxnSpPr>
              <a:stCxn id="145" idx="0"/>
              <a:endCxn id="140" idx="4"/>
            </p:cNvCxnSpPr>
            <p:nvPr/>
          </p:nvCxnSpPr>
          <p:spPr bwMode="auto">
            <a:xfrm rot="5400000" flipH="1" flipV="1">
              <a:off x="9988550" y="6838950"/>
              <a:ext cx="8763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0" name="Rectangle 6"/>
            <p:cNvSpPr>
              <a:spLocks/>
            </p:cNvSpPr>
            <p:nvPr/>
          </p:nvSpPr>
          <p:spPr bwMode="auto">
            <a:xfrm>
              <a:off x="10845800" y="57150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0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152" name="Rectangle 6"/>
            <p:cNvSpPr>
              <a:spLocks/>
            </p:cNvSpPr>
            <p:nvPr/>
          </p:nvSpPr>
          <p:spPr bwMode="auto">
            <a:xfrm>
              <a:off x="10922000" y="74676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B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153" name="Rectangle 6"/>
            <p:cNvSpPr>
              <a:spLocks/>
            </p:cNvSpPr>
            <p:nvPr/>
          </p:nvSpPr>
          <p:spPr bwMode="auto">
            <a:xfrm>
              <a:off x="10007600" y="66294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A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154" name="Rectangle 6"/>
            <p:cNvSpPr>
              <a:spLocks/>
            </p:cNvSpPr>
            <p:nvPr/>
          </p:nvSpPr>
          <p:spPr bwMode="auto">
            <a:xfrm>
              <a:off x="10693400" y="69342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0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155" name="Straight Arrow Connector 154"/>
            <p:cNvCxnSpPr/>
            <p:nvPr/>
          </p:nvCxnSpPr>
          <p:spPr bwMode="auto">
            <a:xfrm rot="10800000">
              <a:off x="10541000" y="63246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6" name="Rectangle 6"/>
            <p:cNvSpPr>
              <a:spLocks/>
            </p:cNvSpPr>
            <p:nvPr/>
          </p:nvSpPr>
          <p:spPr bwMode="auto">
            <a:xfrm>
              <a:off x="10845800" y="62484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A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157" name="Curved Connector 156"/>
            <p:cNvCxnSpPr/>
            <p:nvPr/>
          </p:nvCxnSpPr>
          <p:spPr bwMode="auto">
            <a:xfrm rot="16200000" flipV="1">
              <a:off x="10388600" y="6096000"/>
              <a:ext cx="109678" cy="109678"/>
            </a:xfrm>
            <a:prstGeom prst="curvedConnector3">
              <a:avLst>
                <a:gd name="adj1" fmla="val 42251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8" name="Rectangle 6"/>
            <p:cNvSpPr>
              <a:spLocks/>
            </p:cNvSpPr>
            <p:nvPr/>
          </p:nvSpPr>
          <p:spPr bwMode="auto">
            <a:xfrm>
              <a:off x="10236200" y="52578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A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159" name="Straight Arrow Connector 158"/>
            <p:cNvCxnSpPr/>
            <p:nvPr/>
          </p:nvCxnSpPr>
          <p:spPr bwMode="auto">
            <a:xfrm>
              <a:off x="10541000" y="73914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 bwMode="auto">
            <a:xfrm rot="5400000" flipH="1" flipV="1">
              <a:off x="10541000" y="6324600"/>
              <a:ext cx="943256" cy="109565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 rot="16200000" flipH="1">
              <a:off x="10541000" y="6324600"/>
              <a:ext cx="943256" cy="109565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4" name="Rectangle 6"/>
            <p:cNvSpPr>
              <a:spLocks/>
            </p:cNvSpPr>
            <p:nvPr/>
          </p:nvSpPr>
          <p:spPr bwMode="auto">
            <a:xfrm>
              <a:off x="10464800" y="65532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B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166" name="Straight Arrow Connector 165"/>
            <p:cNvCxnSpPr>
              <a:stCxn id="144" idx="7"/>
              <a:endCxn id="140" idx="6"/>
            </p:cNvCxnSpPr>
            <p:nvPr/>
          </p:nvCxnSpPr>
          <p:spPr bwMode="auto">
            <a:xfrm rot="16200000" flipV="1">
              <a:off x="10640872" y="6186628"/>
              <a:ext cx="1024078" cy="1223822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Rectangle 6"/>
            <p:cNvSpPr>
              <a:spLocks/>
            </p:cNvSpPr>
            <p:nvPr/>
          </p:nvSpPr>
          <p:spPr bwMode="auto">
            <a:xfrm>
              <a:off x="11303000" y="67056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A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</p:grpSp>
      <p:sp>
        <p:nvSpPr>
          <p:cNvPr id="168" name="Right Arrow 167"/>
          <p:cNvSpPr/>
          <p:nvPr/>
        </p:nvSpPr>
        <p:spPr bwMode="auto">
          <a:xfrm>
            <a:off x="8140701" y="7467600"/>
            <a:ext cx="762000" cy="304800"/>
          </a:xfrm>
          <a:prstGeom prst="right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169" name="Rectangle 6"/>
          <p:cNvSpPr>
            <a:spLocks/>
          </p:cNvSpPr>
          <p:nvPr/>
        </p:nvSpPr>
        <p:spPr bwMode="auto">
          <a:xfrm>
            <a:off x="7912101" y="6705600"/>
            <a:ext cx="15240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Times" charset="0"/>
              </a:rPr>
              <a:t>Product</a:t>
            </a:r>
          </a:p>
        </p:txBody>
      </p:sp>
      <p:sp>
        <p:nvSpPr>
          <p:cNvPr id="193" name="Rectangle 15"/>
          <p:cNvSpPr>
            <a:spLocks/>
          </p:cNvSpPr>
          <p:nvPr/>
        </p:nvSpPr>
        <p:spPr bwMode="auto">
          <a:xfrm>
            <a:off x="711200" y="8610600"/>
            <a:ext cx="11658600" cy="863600"/>
          </a:xfrm>
          <a:prstGeom prst="rect">
            <a:avLst/>
          </a:prstGeom>
          <a:solidFill>
            <a:srgbClr val="F3EB00"/>
          </a:solidFill>
          <a:ln w="12700">
            <a:solidFill>
              <a:srgbClr val="7A75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  <a:cs typeface="Times" charset="0"/>
              </a:rPr>
              <a:t>Schedulability</a:t>
            </a:r>
            <a:r>
              <a:rPr lang="en-US" sz="2800" b="1" i="1" dirty="0" smtClean="0">
                <a:solidFill>
                  <a:schemeClr val="tx1"/>
                </a:solidFill>
                <a:cs typeface="Times" charset="0"/>
              </a:rPr>
              <a:t> Test: Check if composition of all specs is nonempty</a:t>
            </a:r>
            <a:endParaRPr lang="en-US" sz="2800" b="1" i="1" dirty="0">
              <a:solidFill>
                <a:schemeClr val="tx1"/>
              </a:solidFill>
              <a:cs typeface="Times" charset="0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9931400" y="2362200"/>
            <a:ext cx="1866900" cy="2667000"/>
            <a:chOff x="9931400" y="5257800"/>
            <a:chExt cx="1866900" cy="2667000"/>
          </a:xfrm>
        </p:grpSpPr>
        <p:sp>
          <p:nvSpPr>
            <p:cNvPr id="195" name="Oval 194"/>
            <p:cNvSpPr/>
            <p:nvPr/>
          </p:nvSpPr>
          <p:spPr bwMode="auto">
            <a:xfrm>
              <a:off x="10312400" y="61722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 bwMode="auto">
            <a:xfrm>
              <a:off x="10541000" y="61722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7" name="Oval 196"/>
            <p:cNvSpPr/>
            <p:nvPr/>
          </p:nvSpPr>
          <p:spPr bwMode="auto">
            <a:xfrm>
              <a:off x="11569700" y="61722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198" name="Straight Arrow Connector 197"/>
            <p:cNvCxnSpPr/>
            <p:nvPr/>
          </p:nvCxnSpPr>
          <p:spPr bwMode="auto">
            <a:xfrm>
              <a:off x="9931400" y="7315200"/>
              <a:ext cx="381000" cy="3810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9" name="Oval 198"/>
            <p:cNvSpPr/>
            <p:nvPr/>
          </p:nvSpPr>
          <p:spPr bwMode="auto">
            <a:xfrm>
              <a:off x="11569700" y="72771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10312400" y="7277100"/>
              <a:ext cx="228600" cy="2286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ヒラギノ明朝 Pro W3" charset="0"/>
                <a:cs typeface="ヒラギノ明朝 Pro W3" charset="0"/>
                <a:sym typeface="Times" charset="0"/>
              </a:endParaRPr>
            </a:p>
          </p:txBody>
        </p:sp>
        <p:cxnSp>
          <p:nvCxnSpPr>
            <p:cNvPr id="201" name="Straight Arrow Connector 200"/>
            <p:cNvCxnSpPr>
              <a:stCxn id="200" idx="0"/>
              <a:endCxn id="195" idx="4"/>
            </p:cNvCxnSpPr>
            <p:nvPr/>
          </p:nvCxnSpPr>
          <p:spPr bwMode="auto">
            <a:xfrm rot="5400000" flipH="1" flipV="1">
              <a:off x="9988550" y="6838950"/>
              <a:ext cx="8763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2" name="Rectangle 6"/>
            <p:cNvSpPr>
              <a:spLocks/>
            </p:cNvSpPr>
            <p:nvPr/>
          </p:nvSpPr>
          <p:spPr bwMode="auto">
            <a:xfrm>
              <a:off x="10845800" y="57150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0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203" name="Rectangle 6"/>
            <p:cNvSpPr>
              <a:spLocks/>
            </p:cNvSpPr>
            <p:nvPr/>
          </p:nvSpPr>
          <p:spPr bwMode="auto">
            <a:xfrm>
              <a:off x="10922000" y="74676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204" name="Rectangle 6"/>
            <p:cNvSpPr>
              <a:spLocks/>
            </p:cNvSpPr>
            <p:nvPr/>
          </p:nvSpPr>
          <p:spPr bwMode="auto">
            <a:xfrm>
              <a:off x="10007600" y="66294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sp>
          <p:nvSpPr>
            <p:cNvPr id="205" name="Rectangle 6"/>
            <p:cNvSpPr>
              <a:spLocks/>
            </p:cNvSpPr>
            <p:nvPr/>
          </p:nvSpPr>
          <p:spPr bwMode="auto">
            <a:xfrm>
              <a:off x="10693400" y="69342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0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rot="10800000">
              <a:off x="10541000" y="63246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7" name="Rectangle 6"/>
            <p:cNvSpPr>
              <a:spLocks/>
            </p:cNvSpPr>
            <p:nvPr/>
          </p:nvSpPr>
          <p:spPr bwMode="auto">
            <a:xfrm>
              <a:off x="10845800" y="62484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208" name="Curved Connector 207"/>
            <p:cNvCxnSpPr/>
            <p:nvPr/>
          </p:nvCxnSpPr>
          <p:spPr bwMode="auto">
            <a:xfrm rot="16200000" flipV="1">
              <a:off x="10388600" y="6096000"/>
              <a:ext cx="109678" cy="109678"/>
            </a:xfrm>
            <a:prstGeom prst="curvedConnector3">
              <a:avLst>
                <a:gd name="adj1" fmla="val 42251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9" name="Rectangle 6"/>
            <p:cNvSpPr>
              <a:spLocks/>
            </p:cNvSpPr>
            <p:nvPr/>
          </p:nvSpPr>
          <p:spPr bwMode="auto">
            <a:xfrm>
              <a:off x="10236200" y="52578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210" name="Straight Arrow Connector 209"/>
            <p:cNvCxnSpPr/>
            <p:nvPr/>
          </p:nvCxnSpPr>
          <p:spPr bwMode="auto">
            <a:xfrm>
              <a:off x="10541000" y="7391400"/>
              <a:ext cx="990600" cy="158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 bwMode="auto">
            <a:xfrm rot="5400000" flipH="1" flipV="1">
              <a:off x="10541000" y="6324600"/>
              <a:ext cx="943256" cy="109565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 bwMode="auto">
            <a:xfrm rot="16200000" flipH="1">
              <a:off x="10541000" y="6324600"/>
              <a:ext cx="943256" cy="1095656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3" name="Rectangle 6"/>
            <p:cNvSpPr>
              <a:spLocks/>
            </p:cNvSpPr>
            <p:nvPr/>
          </p:nvSpPr>
          <p:spPr bwMode="auto">
            <a:xfrm>
              <a:off x="10464800" y="65532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  <p:cxnSp>
          <p:nvCxnSpPr>
            <p:cNvPr id="214" name="Straight Arrow Connector 213"/>
            <p:cNvCxnSpPr>
              <a:stCxn id="199" idx="7"/>
              <a:endCxn id="195" idx="6"/>
            </p:cNvCxnSpPr>
            <p:nvPr/>
          </p:nvCxnSpPr>
          <p:spPr bwMode="auto">
            <a:xfrm rot="16200000" flipV="1">
              <a:off x="10640872" y="6186628"/>
              <a:ext cx="1024078" cy="1223822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5" name="Rectangle 6"/>
            <p:cNvSpPr>
              <a:spLocks/>
            </p:cNvSpPr>
            <p:nvPr/>
          </p:nvSpPr>
          <p:spPr bwMode="auto">
            <a:xfrm>
              <a:off x="11303000" y="6705600"/>
              <a:ext cx="4572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  <a:cs typeface="Times" charset="0"/>
                </a:rPr>
                <a:t>1</a:t>
              </a:r>
              <a:endParaRPr lang="en-US" sz="2000" dirty="0" smtClean="0">
                <a:solidFill>
                  <a:schemeClr val="tx1"/>
                </a:solidFill>
                <a:cs typeface="Times" charset="0"/>
              </a:endParaRPr>
            </a:p>
          </p:txBody>
        </p:sp>
      </p:grpSp>
      <p:sp>
        <p:nvSpPr>
          <p:cNvPr id="216" name="Down Arrow 215"/>
          <p:cNvSpPr/>
          <p:nvPr/>
        </p:nvSpPr>
        <p:spPr bwMode="auto">
          <a:xfrm flipV="1">
            <a:off x="10845800" y="5257800"/>
            <a:ext cx="304800" cy="533400"/>
          </a:xfrm>
          <a:prstGeom prst="downArrow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 W3" charset="0"/>
              <a:cs typeface="ヒラギノ明朝 Pro W3" charset="0"/>
              <a:sym typeface="Times" charset="0"/>
            </a:endParaRPr>
          </a:p>
        </p:txBody>
      </p:sp>
      <p:sp>
        <p:nvSpPr>
          <p:cNvPr id="217" name="Rectangle 6"/>
          <p:cNvSpPr>
            <a:spLocks/>
          </p:cNvSpPr>
          <p:nvPr/>
        </p:nvSpPr>
        <p:spPr bwMode="auto">
          <a:xfrm>
            <a:off x="9169400" y="5181600"/>
            <a:ext cx="15240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cs typeface="Times" charset="0"/>
              </a:rPr>
              <a:t>Rename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61" grpId="0"/>
      <p:bldP spid="67" grpId="0"/>
      <p:bldP spid="69" grpId="0"/>
      <p:bldP spid="70" grpId="0" animBg="1"/>
      <p:bldP spid="72" grpId="0" animBg="1"/>
      <p:bldP spid="74" grpId="0"/>
      <p:bldP spid="76" grpId="0"/>
      <p:bldP spid="78" grpId="0"/>
      <p:bldP spid="80" grpId="0"/>
      <p:bldP spid="81" grpId="0" animBg="1"/>
      <p:bldP spid="82" grpId="0" animBg="1"/>
      <p:bldP spid="83" grpId="0"/>
      <p:bldP spid="168" grpId="0" animBg="1"/>
      <p:bldP spid="169" grpId="0"/>
      <p:bldP spid="193" grpId="0" animBg="1"/>
      <p:bldP spid="216" grpId="0" animBg="1"/>
      <p:bldP spid="2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766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DB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 W3"/>
        <a:cs typeface="ヒラギノ角ゴ Pro W3"/>
      </a:majorFont>
      <a:minorFont>
        <a:latin typeface="Gill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 W3" charset="0"/>
            <a:cs typeface="ヒラギノ明朝 Pro W3" charset="0"/>
            <a:sym typeface="Time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12661</TotalTime>
  <Pages>0</Pages>
  <Words>1356</Words>
  <Characters>0</Characters>
  <PresentationFormat>Custom</PresentationFormat>
  <Lines>0</Lines>
  <Paragraphs>432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52</vt:i4>
      </vt:variant>
    </vt:vector>
  </HeadingPairs>
  <TitlesOfParts>
    <vt:vector size="80" baseType="lpstr">
      <vt:lpstr>Times</vt:lpstr>
      <vt:lpstr>ヒラギノ明朝 Pro W3</vt:lpstr>
      <vt:lpstr>Arial</vt:lpstr>
      <vt:lpstr>Gill Sans</vt:lpstr>
      <vt:lpstr>ヒラギノ角ゴ Pro W3</vt:lpstr>
      <vt:lpstr>Calibri</vt:lpstr>
      <vt:lpstr>AppleMyungjo</vt:lpstr>
      <vt:lpstr>Zapf Dingbats</vt:lpstr>
      <vt:lpstr>新細明體</vt:lpstr>
      <vt:lpstr>Symbol</vt:lpstr>
      <vt:lpstr>Helvetica</vt:lpstr>
      <vt:lpstr>Futura Condensed</vt:lpstr>
      <vt:lpstr>Title &amp; Subtitle</vt:lpstr>
      <vt:lpstr>Title &amp; Bullets</vt:lpstr>
      <vt:lpstr>1_Title &amp; Bullets</vt:lpstr>
      <vt:lpstr>2_Title &amp; 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Bullets</vt:lpstr>
      <vt:lpstr>Interfaces for Control Components</vt:lpstr>
      <vt:lpstr>Interface-based  Control Design</vt:lpstr>
      <vt:lpstr>Interface Specs: Desirable Properties</vt:lpstr>
      <vt:lpstr>Execution Period as Interface Spec</vt:lpstr>
      <vt:lpstr>Execution Period as an Interface Spec</vt:lpstr>
      <vt:lpstr>Time-triggered  Resource Scheduling</vt:lpstr>
      <vt:lpstr>Automata Based Interfaces</vt:lpstr>
      <vt:lpstr>Automata Based Interfaces</vt:lpstr>
      <vt:lpstr>Composing Specs</vt:lpstr>
      <vt:lpstr>Analyzing stability with resource scheduling</vt:lpstr>
      <vt:lpstr>Stable modes ⇏ Stability</vt:lpstr>
      <vt:lpstr>Can we express stability  with a Finite Automaton?</vt:lpstr>
      <vt:lpstr>Exponential Stability</vt:lpstr>
      <vt:lpstr>Automata-based Interfaces</vt:lpstr>
      <vt:lpstr>Slide 15</vt:lpstr>
      <vt:lpstr>Embedded Control Software</vt:lpstr>
      <vt:lpstr>Java for Real-Time</vt:lpstr>
      <vt:lpstr>RTComposer </vt:lpstr>
      <vt:lpstr>Logical Execution Time</vt:lpstr>
      <vt:lpstr>Example component</vt:lpstr>
      <vt:lpstr>Proposed Methodology</vt:lpstr>
      <vt:lpstr>Timing Portability</vt:lpstr>
      <vt:lpstr>Dynamic Scheduling</vt:lpstr>
      <vt:lpstr>Slide 24</vt:lpstr>
      <vt:lpstr>Networked Control Systems</vt:lpstr>
      <vt:lpstr>Slide 26</vt:lpstr>
      <vt:lpstr>Static Schedules</vt:lpstr>
      <vt:lpstr>Slide 28</vt:lpstr>
      <vt:lpstr>Slide 29</vt:lpstr>
      <vt:lpstr>First Step: Alarm Automaton</vt:lpstr>
      <vt:lpstr>Computing the Guards</vt:lpstr>
      <vt:lpstr>From Automaton to Transducer</vt:lpstr>
      <vt:lpstr>Scheduling Scheme</vt:lpstr>
      <vt:lpstr>Simulation Results Varying Load</vt:lpstr>
      <vt:lpstr>Slide 35</vt:lpstr>
      <vt:lpstr>Slide 36</vt:lpstr>
      <vt:lpstr>Slide 37</vt:lpstr>
      <vt:lpstr>Motivation </vt:lpstr>
      <vt:lpstr>Multi-Hop Control Networks</vt:lpstr>
      <vt:lpstr>WirelessHART™</vt:lpstr>
      <vt:lpstr>Formal Model</vt:lpstr>
      <vt:lpstr>Example</vt:lpstr>
      <vt:lpstr>Resource Allocation Schedules</vt:lpstr>
      <vt:lpstr>Switched System Semantics</vt:lpstr>
      <vt:lpstr>Mathematica Based Tool</vt:lpstr>
      <vt:lpstr>Slide 46</vt:lpstr>
      <vt:lpstr>Example 1: Controller Design</vt:lpstr>
      <vt:lpstr>Example 2: Stability Verification</vt:lpstr>
      <vt:lpstr>Example 3: Compositional Analysis</vt:lpstr>
      <vt:lpstr>Case Study</vt:lpstr>
      <vt:lpstr>References</vt:lpstr>
      <vt:lpstr>Recap: Automata-based Interfaces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for Control Components</dc:title>
  <dc:creator>Rajeev</dc:creator>
  <cp:lastModifiedBy>Rajeev</cp:lastModifiedBy>
  <cp:revision>125</cp:revision>
  <dcterms:modified xsi:type="dcterms:W3CDTF">2010-09-04T16:18:42Z</dcterms:modified>
</cp:coreProperties>
</file>