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330" r:id="rId2"/>
    <p:sldId id="896" r:id="rId3"/>
    <p:sldId id="852" r:id="rId4"/>
    <p:sldId id="914" r:id="rId5"/>
    <p:sldId id="935" r:id="rId6"/>
    <p:sldId id="845" r:id="rId7"/>
    <p:sldId id="854" r:id="rId8"/>
    <p:sldId id="936" r:id="rId9"/>
    <p:sldId id="901" r:id="rId10"/>
    <p:sldId id="681" r:id="rId11"/>
    <p:sldId id="918" r:id="rId12"/>
    <p:sldId id="919" r:id="rId13"/>
    <p:sldId id="920" r:id="rId14"/>
    <p:sldId id="921" r:id="rId15"/>
    <p:sldId id="687" r:id="rId16"/>
    <p:sldId id="902" r:id="rId17"/>
    <p:sldId id="903" r:id="rId18"/>
    <p:sldId id="947" r:id="rId19"/>
    <p:sldId id="897" r:id="rId20"/>
    <p:sldId id="948" r:id="rId21"/>
    <p:sldId id="699" r:id="rId22"/>
    <p:sldId id="700" r:id="rId23"/>
    <p:sldId id="701" r:id="rId24"/>
    <p:sldId id="922" r:id="rId25"/>
    <p:sldId id="924" r:id="rId26"/>
    <p:sldId id="950" r:id="rId27"/>
    <p:sldId id="927" r:id="rId28"/>
    <p:sldId id="827" r:id="rId29"/>
    <p:sldId id="829" r:id="rId30"/>
    <p:sldId id="830" r:id="rId31"/>
    <p:sldId id="831" r:id="rId32"/>
    <p:sldId id="929" r:id="rId33"/>
    <p:sldId id="930" r:id="rId34"/>
    <p:sldId id="864" r:id="rId35"/>
    <p:sldId id="889" r:id="rId36"/>
    <p:sldId id="931" r:id="rId37"/>
    <p:sldId id="932" r:id="rId38"/>
    <p:sldId id="933" r:id="rId39"/>
    <p:sldId id="934" r:id="rId40"/>
    <p:sldId id="954" r:id="rId41"/>
    <p:sldId id="955" r:id="rId42"/>
    <p:sldId id="721" r:id="rId43"/>
    <p:sldId id="819" r:id="rId44"/>
    <p:sldId id="895" r:id="rId45"/>
    <p:sldId id="910" r:id="rId46"/>
    <p:sldId id="899" r:id="rId47"/>
    <p:sldId id="898" r:id="rId48"/>
    <p:sldId id="909" r:id="rId49"/>
    <p:sldId id="944" r:id="rId50"/>
    <p:sldId id="945" r:id="rId51"/>
    <p:sldId id="946" r:id="rId52"/>
    <p:sldId id="821" r:id="rId53"/>
    <p:sldId id="956" r:id="rId54"/>
    <p:sldId id="958" r:id="rId55"/>
    <p:sldId id="966" r:id="rId56"/>
    <p:sldId id="967" r:id="rId57"/>
    <p:sldId id="959" r:id="rId58"/>
    <p:sldId id="960" r:id="rId59"/>
    <p:sldId id="968" r:id="rId60"/>
    <p:sldId id="963" r:id="rId61"/>
    <p:sldId id="969" r:id="rId62"/>
    <p:sldId id="970" r:id="rId63"/>
    <p:sldId id="971" r:id="rId64"/>
    <p:sldId id="957" r:id="rId65"/>
    <p:sldId id="869" r:id="rId66"/>
    <p:sldId id="938" r:id="rId67"/>
    <p:sldId id="939" r:id="rId68"/>
    <p:sldId id="940" r:id="rId69"/>
    <p:sldId id="907" r:id="rId70"/>
  </p:sldIdLst>
  <p:sldSz cx="9144000" cy="6858000" type="screen4x3"/>
  <p:notesSz cx="6881813" cy="9296400"/>
  <p:defaultTextStyle>
    <a:defPPr>
      <a:defRPr lang="en-US"/>
    </a:defPPr>
    <a:lvl1pPr algn="l" rtl="0" fontAlgn="base">
      <a:spcBef>
        <a:spcPct val="0"/>
      </a:spcBef>
      <a:spcAft>
        <a:spcPct val="0"/>
      </a:spcAft>
      <a:defRPr sz="1000" b="1" kern="1200">
        <a:solidFill>
          <a:schemeClr val="accent2"/>
        </a:solidFill>
        <a:latin typeface="Comic Sans MS" pitchFamily="66" charset="0"/>
        <a:ea typeface="+mn-ea"/>
        <a:cs typeface="+mn-cs"/>
      </a:defRPr>
    </a:lvl1pPr>
    <a:lvl2pPr marL="457200" algn="l" rtl="0" fontAlgn="base">
      <a:spcBef>
        <a:spcPct val="0"/>
      </a:spcBef>
      <a:spcAft>
        <a:spcPct val="0"/>
      </a:spcAft>
      <a:defRPr sz="1000" b="1" kern="1200">
        <a:solidFill>
          <a:schemeClr val="accent2"/>
        </a:solidFill>
        <a:latin typeface="Comic Sans MS" pitchFamily="66" charset="0"/>
        <a:ea typeface="+mn-ea"/>
        <a:cs typeface="+mn-cs"/>
      </a:defRPr>
    </a:lvl2pPr>
    <a:lvl3pPr marL="914400" algn="l" rtl="0" fontAlgn="base">
      <a:spcBef>
        <a:spcPct val="0"/>
      </a:spcBef>
      <a:spcAft>
        <a:spcPct val="0"/>
      </a:spcAft>
      <a:defRPr sz="1000" b="1" kern="1200">
        <a:solidFill>
          <a:schemeClr val="accent2"/>
        </a:solidFill>
        <a:latin typeface="Comic Sans MS" pitchFamily="66" charset="0"/>
        <a:ea typeface="+mn-ea"/>
        <a:cs typeface="+mn-cs"/>
      </a:defRPr>
    </a:lvl3pPr>
    <a:lvl4pPr marL="1371600" algn="l" rtl="0" fontAlgn="base">
      <a:spcBef>
        <a:spcPct val="0"/>
      </a:spcBef>
      <a:spcAft>
        <a:spcPct val="0"/>
      </a:spcAft>
      <a:defRPr sz="1000" b="1" kern="1200">
        <a:solidFill>
          <a:schemeClr val="accent2"/>
        </a:solidFill>
        <a:latin typeface="Comic Sans MS" pitchFamily="66" charset="0"/>
        <a:ea typeface="+mn-ea"/>
        <a:cs typeface="+mn-cs"/>
      </a:defRPr>
    </a:lvl4pPr>
    <a:lvl5pPr marL="1828800" algn="l" rtl="0" fontAlgn="base">
      <a:spcBef>
        <a:spcPct val="0"/>
      </a:spcBef>
      <a:spcAft>
        <a:spcPct val="0"/>
      </a:spcAft>
      <a:defRPr sz="1000" b="1" kern="1200">
        <a:solidFill>
          <a:schemeClr val="accent2"/>
        </a:solidFill>
        <a:latin typeface="Comic Sans MS" pitchFamily="66" charset="0"/>
        <a:ea typeface="+mn-ea"/>
        <a:cs typeface="+mn-cs"/>
      </a:defRPr>
    </a:lvl5pPr>
    <a:lvl6pPr marL="2286000" algn="l" defTabSz="914400" rtl="0" eaLnBrk="1" latinLnBrk="0" hangingPunct="1">
      <a:defRPr sz="1000" b="1" kern="1200">
        <a:solidFill>
          <a:schemeClr val="accent2"/>
        </a:solidFill>
        <a:latin typeface="Comic Sans MS" pitchFamily="66" charset="0"/>
        <a:ea typeface="+mn-ea"/>
        <a:cs typeface="+mn-cs"/>
      </a:defRPr>
    </a:lvl6pPr>
    <a:lvl7pPr marL="2743200" algn="l" defTabSz="914400" rtl="0" eaLnBrk="1" latinLnBrk="0" hangingPunct="1">
      <a:defRPr sz="1000" b="1" kern="1200">
        <a:solidFill>
          <a:schemeClr val="accent2"/>
        </a:solidFill>
        <a:latin typeface="Comic Sans MS" pitchFamily="66" charset="0"/>
        <a:ea typeface="+mn-ea"/>
        <a:cs typeface="+mn-cs"/>
      </a:defRPr>
    </a:lvl7pPr>
    <a:lvl8pPr marL="3200400" algn="l" defTabSz="914400" rtl="0" eaLnBrk="1" latinLnBrk="0" hangingPunct="1">
      <a:defRPr sz="1000" b="1" kern="1200">
        <a:solidFill>
          <a:schemeClr val="accent2"/>
        </a:solidFill>
        <a:latin typeface="Comic Sans MS" pitchFamily="66" charset="0"/>
        <a:ea typeface="+mn-ea"/>
        <a:cs typeface="+mn-cs"/>
      </a:defRPr>
    </a:lvl8pPr>
    <a:lvl9pPr marL="3657600" algn="l" defTabSz="914400" rtl="0" eaLnBrk="1" latinLnBrk="0" hangingPunct="1">
      <a:defRPr sz="1000" b="1" kern="1200">
        <a:solidFill>
          <a:schemeClr val="accent2"/>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FFFFCC"/>
    <a:srgbClr val="336600"/>
    <a:srgbClr val="FF0000"/>
    <a:srgbClr val="CCCCFF"/>
    <a:srgbClr val="CCFFFF"/>
    <a:srgbClr val="FFCCFF"/>
    <a:srgbClr val="FFFF66"/>
    <a:srgbClr val="CCEC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59" autoAdjust="0"/>
    <p:restoredTop sz="85563" autoAdjust="0"/>
  </p:normalViewPr>
  <p:slideViewPr>
    <p:cSldViewPr>
      <p:cViewPr varScale="1">
        <p:scale>
          <a:sx n="111" d="100"/>
          <a:sy n="111" d="100"/>
        </p:scale>
        <p:origin x="1500" y="9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Lst>
  </p:outlineViewPr>
  <p:notesTextViewPr>
    <p:cViewPr>
      <p:scale>
        <a:sx n="100" d="100"/>
        <a:sy n="100" d="100"/>
      </p:scale>
      <p:origin x="0" y="0"/>
    </p:cViewPr>
  </p:notesTextViewPr>
  <p:sorterViewPr>
    <p:cViewPr varScale="1">
      <p:scale>
        <a:sx n="1" d="1"/>
        <a:sy n="1" d="1"/>
      </p:scale>
      <p:origin x="0" y="-2118"/>
    </p:cViewPr>
  </p:sorterViewPr>
  <p:notesViewPr>
    <p:cSldViewPr>
      <p:cViewPr varScale="1">
        <p:scale>
          <a:sx n="70" d="100"/>
          <a:sy n="70" d="100"/>
        </p:scale>
        <p:origin x="3043" y="5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8" Type="http://schemas.openxmlformats.org/officeDocument/2006/relationships/slide" Target="slides/slide29.xml"/><Relationship Id="rId13" Type="http://schemas.openxmlformats.org/officeDocument/2006/relationships/slide" Target="slides/slide35.xml"/><Relationship Id="rId18" Type="http://schemas.openxmlformats.org/officeDocument/2006/relationships/slide" Target="slides/slide43.xml"/><Relationship Id="rId26" Type="http://schemas.openxmlformats.org/officeDocument/2006/relationships/slide" Target="slides/slide59.xml"/><Relationship Id="rId3" Type="http://schemas.openxmlformats.org/officeDocument/2006/relationships/slide" Target="slides/slide22.xml"/><Relationship Id="rId21" Type="http://schemas.openxmlformats.org/officeDocument/2006/relationships/slide" Target="slides/slide46.xml"/><Relationship Id="rId7" Type="http://schemas.openxmlformats.org/officeDocument/2006/relationships/slide" Target="slides/slide27.xml"/><Relationship Id="rId12" Type="http://schemas.openxmlformats.org/officeDocument/2006/relationships/slide" Target="slides/slide34.xml"/><Relationship Id="rId17" Type="http://schemas.openxmlformats.org/officeDocument/2006/relationships/slide" Target="slides/slide39.xml"/><Relationship Id="rId25" Type="http://schemas.openxmlformats.org/officeDocument/2006/relationships/slide" Target="slides/slide56.xml"/><Relationship Id="rId2" Type="http://schemas.openxmlformats.org/officeDocument/2006/relationships/slide" Target="slides/slide21.xml"/><Relationship Id="rId16" Type="http://schemas.openxmlformats.org/officeDocument/2006/relationships/slide" Target="slides/slide38.xml"/><Relationship Id="rId20" Type="http://schemas.openxmlformats.org/officeDocument/2006/relationships/slide" Target="slides/slide45.xml"/><Relationship Id="rId29" Type="http://schemas.openxmlformats.org/officeDocument/2006/relationships/slide" Target="slides/slide63.xml"/><Relationship Id="rId1" Type="http://schemas.openxmlformats.org/officeDocument/2006/relationships/slide" Target="slides/slide7.xml"/><Relationship Id="rId6" Type="http://schemas.openxmlformats.org/officeDocument/2006/relationships/slide" Target="slides/slide25.xml"/><Relationship Id="rId11" Type="http://schemas.openxmlformats.org/officeDocument/2006/relationships/slide" Target="slides/slide33.xml"/><Relationship Id="rId24" Type="http://schemas.openxmlformats.org/officeDocument/2006/relationships/slide" Target="slides/slide55.xml"/><Relationship Id="rId5" Type="http://schemas.openxmlformats.org/officeDocument/2006/relationships/slide" Target="slides/slide24.xml"/><Relationship Id="rId15" Type="http://schemas.openxmlformats.org/officeDocument/2006/relationships/slide" Target="slides/slide37.xml"/><Relationship Id="rId23" Type="http://schemas.openxmlformats.org/officeDocument/2006/relationships/slide" Target="slides/slide48.xml"/><Relationship Id="rId28" Type="http://schemas.openxmlformats.org/officeDocument/2006/relationships/slide" Target="slides/slide62.xml"/><Relationship Id="rId10" Type="http://schemas.openxmlformats.org/officeDocument/2006/relationships/slide" Target="slides/slide31.xml"/><Relationship Id="rId19" Type="http://schemas.openxmlformats.org/officeDocument/2006/relationships/slide" Target="slides/slide44.xml"/><Relationship Id="rId4" Type="http://schemas.openxmlformats.org/officeDocument/2006/relationships/slide" Target="slides/slide23.xml"/><Relationship Id="rId9" Type="http://schemas.openxmlformats.org/officeDocument/2006/relationships/slide" Target="slides/slide30.xml"/><Relationship Id="rId14" Type="http://schemas.openxmlformats.org/officeDocument/2006/relationships/slide" Target="slides/slide36.xml"/><Relationship Id="rId22" Type="http://schemas.openxmlformats.org/officeDocument/2006/relationships/slide" Target="slides/slide47.xml"/><Relationship Id="rId27"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1" y="1"/>
            <a:ext cx="2945976" cy="466033"/>
          </a:xfrm>
          <a:prstGeom prst="rect">
            <a:avLst/>
          </a:prstGeom>
          <a:noFill/>
          <a:ln w="12700">
            <a:noFill/>
            <a:miter lim="800000"/>
            <a:headEnd/>
            <a:tailEnd/>
          </a:ln>
          <a:effectLst/>
        </p:spPr>
        <p:txBody>
          <a:bodyPr vert="horz" wrap="none" lIns="92087" tIns="46044" rIns="92087" bIns="46044" numCol="1" anchor="t" anchorCtr="0" compatLnSpc="1">
            <a:prstTxWarp prst="textNoShape">
              <a:avLst/>
            </a:prstTxWarp>
          </a:bodyPr>
          <a:lstStyle>
            <a:lvl1pPr algn="l" eaLnBrk="0" hangingPunct="0">
              <a:defRPr sz="1200" b="0">
                <a:solidFill>
                  <a:schemeClr val="tx1"/>
                </a:solidFill>
                <a:latin typeface="Times New Roman" pitchFamily="18" charset="0"/>
              </a:defRPr>
            </a:lvl1pPr>
          </a:lstStyle>
          <a:p>
            <a:pPr>
              <a:defRPr/>
            </a:pPr>
            <a:endParaRPr lang="en-US"/>
          </a:p>
        </p:txBody>
      </p:sp>
      <p:sp>
        <p:nvSpPr>
          <p:cNvPr id="35843" name="Rectangle 3"/>
          <p:cNvSpPr>
            <a:spLocks noGrp="1" noChangeArrowheads="1"/>
          </p:cNvSpPr>
          <p:nvPr>
            <p:ph type="dt" sz="quarter" idx="1"/>
          </p:nvPr>
        </p:nvSpPr>
        <p:spPr bwMode="auto">
          <a:xfrm>
            <a:off x="3927968" y="1"/>
            <a:ext cx="2945976" cy="466033"/>
          </a:xfrm>
          <a:prstGeom prst="rect">
            <a:avLst/>
          </a:prstGeom>
          <a:noFill/>
          <a:ln w="12700">
            <a:noFill/>
            <a:miter lim="800000"/>
            <a:headEnd/>
            <a:tailEnd/>
          </a:ln>
          <a:effectLst/>
        </p:spPr>
        <p:txBody>
          <a:bodyPr vert="horz" wrap="none" lIns="92087" tIns="46044" rIns="92087" bIns="46044" numCol="1" anchor="t" anchorCtr="0" compatLnSpc="1">
            <a:prstTxWarp prst="textNoShape">
              <a:avLst/>
            </a:prstTxWarp>
          </a:bodyPr>
          <a:lstStyle>
            <a:lvl1pPr algn="r" eaLnBrk="0" hangingPunct="0">
              <a:defRPr sz="1200" b="0">
                <a:solidFill>
                  <a:schemeClr val="tx1"/>
                </a:solidFill>
                <a:latin typeface="Times New Roman" pitchFamily="18" charset="0"/>
              </a:defRPr>
            </a:lvl1pPr>
          </a:lstStyle>
          <a:p>
            <a:pPr>
              <a:defRPr/>
            </a:pPr>
            <a:endParaRPr lang="en-US"/>
          </a:p>
        </p:txBody>
      </p:sp>
      <p:sp>
        <p:nvSpPr>
          <p:cNvPr id="35844" name="Rectangle 4"/>
          <p:cNvSpPr>
            <a:spLocks noGrp="1" noChangeArrowheads="1"/>
          </p:cNvSpPr>
          <p:nvPr>
            <p:ph type="ftr" sz="quarter" idx="2"/>
          </p:nvPr>
        </p:nvSpPr>
        <p:spPr bwMode="auto">
          <a:xfrm>
            <a:off x="1" y="8854640"/>
            <a:ext cx="2945976" cy="466033"/>
          </a:xfrm>
          <a:prstGeom prst="rect">
            <a:avLst/>
          </a:prstGeom>
          <a:noFill/>
          <a:ln w="12700">
            <a:noFill/>
            <a:miter lim="800000"/>
            <a:headEnd/>
            <a:tailEnd/>
          </a:ln>
          <a:effectLst/>
        </p:spPr>
        <p:txBody>
          <a:bodyPr vert="horz" wrap="none" lIns="92087" tIns="46044" rIns="92087" bIns="46044" numCol="1" anchor="b" anchorCtr="0" compatLnSpc="1">
            <a:prstTxWarp prst="textNoShape">
              <a:avLst/>
            </a:prstTxWarp>
          </a:bodyPr>
          <a:lstStyle>
            <a:lvl1pPr algn="l" eaLnBrk="0" hangingPunct="0">
              <a:defRPr sz="1200" b="0">
                <a:solidFill>
                  <a:schemeClr val="tx1"/>
                </a:solidFill>
                <a:latin typeface="Times New Roman" pitchFamily="18" charset="0"/>
              </a:defRPr>
            </a:lvl1pPr>
          </a:lstStyle>
          <a:p>
            <a:pPr>
              <a:defRPr/>
            </a:pPr>
            <a:endParaRPr lang="en-US"/>
          </a:p>
        </p:txBody>
      </p:sp>
      <p:sp>
        <p:nvSpPr>
          <p:cNvPr id="35845" name="Rectangle 5"/>
          <p:cNvSpPr>
            <a:spLocks noGrp="1" noChangeArrowheads="1"/>
          </p:cNvSpPr>
          <p:nvPr>
            <p:ph type="sldNum" sz="quarter" idx="3"/>
          </p:nvPr>
        </p:nvSpPr>
        <p:spPr bwMode="auto">
          <a:xfrm>
            <a:off x="3927968" y="8854640"/>
            <a:ext cx="2945976" cy="466033"/>
          </a:xfrm>
          <a:prstGeom prst="rect">
            <a:avLst/>
          </a:prstGeom>
          <a:noFill/>
          <a:ln w="12700">
            <a:noFill/>
            <a:miter lim="800000"/>
            <a:headEnd/>
            <a:tailEnd/>
          </a:ln>
          <a:effectLst/>
        </p:spPr>
        <p:txBody>
          <a:bodyPr vert="horz" wrap="none" lIns="92087" tIns="46044" rIns="92087" bIns="46044" numCol="1" anchor="b" anchorCtr="0" compatLnSpc="1">
            <a:prstTxWarp prst="textNoShape">
              <a:avLst/>
            </a:prstTxWarp>
          </a:bodyPr>
          <a:lstStyle>
            <a:lvl1pPr algn="r" eaLnBrk="0" hangingPunct="0">
              <a:defRPr sz="1200" b="0">
                <a:solidFill>
                  <a:schemeClr val="tx1"/>
                </a:solidFill>
                <a:latin typeface="Times New Roman" pitchFamily="18" charset="0"/>
              </a:defRPr>
            </a:lvl1pPr>
          </a:lstStyle>
          <a:p>
            <a:pPr>
              <a:defRPr/>
            </a:pPr>
            <a:fld id="{47D258D6-BCB9-4D50-AB21-8631C66BEA3E}" type="slidenum">
              <a:rPr lang="en-US"/>
              <a:pPr>
                <a:defRPr/>
              </a:pPr>
              <a:t>‹#›</a:t>
            </a:fld>
            <a:endParaRPr lang="en-US"/>
          </a:p>
        </p:txBody>
      </p:sp>
    </p:spTree>
    <p:extLst>
      <p:ext uri="{BB962C8B-B14F-4D97-AF65-F5344CB8AC3E}">
        <p14:creationId xmlns:p14="http://schemas.microsoft.com/office/powerpoint/2010/main" val="2681867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bwMode="auto">
          <a:xfrm>
            <a:off x="1" y="1"/>
            <a:ext cx="2945976" cy="466033"/>
          </a:xfrm>
          <a:prstGeom prst="rect">
            <a:avLst/>
          </a:prstGeom>
          <a:noFill/>
          <a:ln w="9525">
            <a:noFill/>
            <a:miter lim="800000"/>
            <a:headEnd/>
            <a:tailEnd/>
          </a:ln>
          <a:effectLst/>
        </p:spPr>
        <p:txBody>
          <a:bodyPr vert="horz" wrap="square" lIns="92087" tIns="46044" rIns="92087" bIns="46044" numCol="1" anchor="t" anchorCtr="0" compatLnSpc="1">
            <a:prstTxWarp prst="textNoShape">
              <a:avLst/>
            </a:prstTxWarp>
          </a:bodyPr>
          <a:lstStyle>
            <a:lvl1pPr algn="l" eaLnBrk="0" hangingPunct="0">
              <a:defRPr sz="1200"/>
            </a:lvl1pPr>
          </a:lstStyle>
          <a:p>
            <a:pPr>
              <a:defRPr/>
            </a:pPr>
            <a:endParaRPr lang="en-US"/>
          </a:p>
        </p:txBody>
      </p:sp>
      <p:sp>
        <p:nvSpPr>
          <p:cNvPr id="106499" name="Rectangle 3"/>
          <p:cNvSpPr>
            <a:spLocks noGrp="1" noChangeArrowheads="1"/>
          </p:cNvSpPr>
          <p:nvPr>
            <p:ph type="dt" idx="1"/>
          </p:nvPr>
        </p:nvSpPr>
        <p:spPr bwMode="auto">
          <a:xfrm>
            <a:off x="3927968" y="1"/>
            <a:ext cx="2945976" cy="466033"/>
          </a:xfrm>
          <a:prstGeom prst="rect">
            <a:avLst/>
          </a:prstGeom>
          <a:noFill/>
          <a:ln w="9525">
            <a:noFill/>
            <a:miter lim="800000"/>
            <a:headEnd/>
            <a:tailEnd/>
          </a:ln>
          <a:effectLst/>
        </p:spPr>
        <p:txBody>
          <a:bodyPr vert="horz" wrap="square" lIns="92087" tIns="46044" rIns="92087" bIns="46044" numCol="1" anchor="t" anchorCtr="0" compatLnSpc="1">
            <a:prstTxWarp prst="textNoShape">
              <a:avLst/>
            </a:prstTxWarp>
          </a:bodyPr>
          <a:lstStyle>
            <a:lvl1pPr algn="r" eaLnBrk="0" hangingPunct="0">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08075" y="700088"/>
            <a:ext cx="4657725" cy="3494087"/>
          </a:xfrm>
          <a:prstGeom prst="rect">
            <a:avLst/>
          </a:prstGeom>
          <a:noFill/>
          <a:ln w="9525">
            <a:solidFill>
              <a:srgbClr val="000000"/>
            </a:solidFill>
            <a:miter lim="800000"/>
            <a:headEnd/>
            <a:tailEnd/>
          </a:ln>
        </p:spPr>
      </p:sp>
      <p:sp>
        <p:nvSpPr>
          <p:cNvPr id="106501" name="Rectangle 5"/>
          <p:cNvSpPr>
            <a:spLocks noGrp="1" noChangeArrowheads="1"/>
          </p:cNvSpPr>
          <p:nvPr>
            <p:ph type="body" sz="quarter" idx="3"/>
          </p:nvPr>
        </p:nvSpPr>
        <p:spPr bwMode="auto">
          <a:xfrm>
            <a:off x="906454" y="4427319"/>
            <a:ext cx="5061036" cy="4194303"/>
          </a:xfrm>
          <a:prstGeom prst="rect">
            <a:avLst/>
          </a:prstGeom>
          <a:noFill/>
          <a:ln w="9525">
            <a:noFill/>
            <a:miter lim="800000"/>
            <a:headEnd/>
            <a:tailEnd/>
          </a:ln>
          <a:effectLst/>
        </p:spPr>
        <p:txBody>
          <a:bodyPr vert="horz" wrap="square" lIns="92087" tIns="46044" rIns="92087" bIns="460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6502" name="Rectangle 6"/>
          <p:cNvSpPr>
            <a:spLocks noGrp="1" noChangeArrowheads="1"/>
          </p:cNvSpPr>
          <p:nvPr>
            <p:ph type="ftr" sz="quarter" idx="4"/>
          </p:nvPr>
        </p:nvSpPr>
        <p:spPr bwMode="auto">
          <a:xfrm>
            <a:off x="1" y="8854640"/>
            <a:ext cx="2945976" cy="466033"/>
          </a:xfrm>
          <a:prstGeom prst="rect">
            <a:avLst/>
          </a:prstGeom>
          <a:noFill/>
          <a:ln w="9525">
            <a:noFill/>
            <a:miter lim="800000"/>
            <a:headEnd/>
            <a:tailEnd/>
          </a:ln>
          <a:effectLst/>
        </p:spPr>
        <p:txBody>
          <a:bodyPr vert="horz" wrap="square" lIns="92087" tIns="46044" rIns="92087" bIns="46044" numCol="1" anchor="b" anchorCtr="0" compatLnSpc="1">
            <a:prstTxWarp prst="textNoShape">
              <a:avLst/>
            </a:prstTxWarp>
          </a:bodyPr>
          <a:lstStyle>
            <a:lvl1pPr algn="l" eaLnBrk="0" hangingPunct="0">
              <a:defRPr sz="1200"/>
            </a:lvl1pPr>
          </a:lstStyle>
          <a:p>
            <a:pPr>
              <a:defRPr/>
            </a:pPr>
            <a:endParaRPr lang="en-US"/>
          </a:p>
        </p:txBody>
      </p:sp>
      <p:sp>
        <p:nvSpPr>
          <p:cNvPr id="106503" name="Rectangle 7"/>
          <p:cNvSpPr>
            <a:spLocks noGrp="1" noChangeArrowheads="1"/>
          </p:cNvSpPr>
          <p:nvPr>
            <p:ph type="sldNum" sz="quarter" idx="5"/>
          </p:nvPr>
        </p:nvSpPr>
        <p:spPr bwMode="auto">
          <a:xfrm>
            <a:off x="3927968" y="8854640"/>
            <a:ext cx="2945976" cy="466033"/>
          </a:xfrm>
          <a:prstGeom prst="rect">
            <a:avLst/>
          </a:prstGeom>
          <a:noFill/>
          <a:ln w="9525">
            <a:noFill/>
            <a:miter lim="800000"/>
            <a:headEnd/>
            <a:tailEnd/>
          </a:ln>
          <a:effectLst/>
        </p:spPr>
        <p:txBody>
          <a:bodyPr vert="horz" wrap="square" lIns="92087" tIns="46044" rIns="92087" bIns="46044" numCol="1" anchor="b" anchorCtr="0" compatLnSpc="1">
            <a:prstTxWarp prst="textNoShape">
              <a:avLst/>
            </a:prstTxWarp>
          </a:bodyPr>
          <a:lstStyle>
            <a:lvl1pPr algn="r" eaLnBrk="0" hangingPunct="0">
              <a:defRPr sz="1200"/>
            </a:lvl1pPr>
          </a:lstStyle>
          <a:p>
            <a:pPr>
              <a:defRPr/>
            </a:pPr>
            <a:fld id="{435DFC6C-95E9-4139-871F-4DBC4934A8D2}" type="slidenum">
              <a:rPr lang="en-US"/>
              <a:pPr>
                <a:defRPr/>
              </a:pPr>
              <a:t>‹#›</a:t>
            </a:fld>
            <a:endParaRPr lang="en-US"/>
          </a:p>
        </p:txBody>
      </p:sp>
    </p:spTree>
    <p:extLst>
      <p:ext uri="{BB962C8B-B14F-4D97-AF65-F5344CB8AC3E}">
        <p14:creationId xmlns:p14="http://schemas.microsoft.com/office/powerpoint/2010/main" val="41985205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35DFC6C-95E9-4139-871F-4DBC4934A8D2}" type="slidenum">
              <a:rPr lang="en-US" smtClean="0"/>
              <a:pPr>
                <a:defRPr/>
              </a:pPr>
              <a:t>1</a:t>
            </a:fld>
            <a:endParaRPr lang="en-US"/>
          </a:p>
        </p:txBody>
      </p:sp>
    </p:spTree>
    <p:extLst>
      <p:ext uri="{BB962C8B-B14F-4D97-AF65-F5344CB8AC3E}">
        <p14:creationId xmlns:p14="http://schemas.microsoft.com/office/powerpoint/2010/main" val="19345104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25</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142570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27</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26072584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29</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673388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30</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524734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31</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093422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33</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3110574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34</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8797127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35</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1550947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36</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23557869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37</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3580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txBox="1">
            <a:spLocks noGrp="1" noChangeArrowheads="1"/>
          </p:cNvSpPr>
          <p:nvPr/>
        </p:nvSpPr>
        <p:spPr bwMode="auto">
          <a:xfrm>
            <a:off x="3927968" y="8854640"/>
            <a:ext cx="2945976" cy="466033"/>
          </a:xfrm>
          <a:prstGeom prst="rect">
            <a:avLst/>
          </a:prstGeom>
          <a:noFill/>
          <a:ln w="9525">
            <a:noFill/>
            <a:miter lim="800000"/>
            <a:headEnd/>
            <a:tailEnd/>
          </a:ln>
        </p:spPr>
        <p:txBody>
          <a:bodyPr lIns="92087" tIns="46044" rIns="92087" bIns="46044" anchor="b"/>
          <a:lstStyle/>
          <a:p>
            <a:pPr algn="r" eaLnBrk="0" hangingPunct="0"/>
            <a:fld id="{1FC924C8-256B-458D-8383-EE3420443D19}" type="slidenum">
              <a:rPr lang="en-US" sz="1200"/>
              <a:pPr algn="r" eaLnBrk="0" hangingPunct="0"/>
              <a:t>7</a:t>
            </a:fld>
            <a:endParaRPr lang="en-US" sz="1200" dirty="0"/>
          </a:p>
        </p:txBody>
      </p:sp>
      <p:sp>
        <p:nvSpPr>
          <p:cNvPr id="28674" name="Rectangle 2"/>
          <p:cNvSpPr>
            <a:spLocks noGrp="1" noRot="1" noChangeAspect="1" noChangeArrowheads="1" noTextEdit="1"/>
          </p:cNvSpPr>
          <p:nvPr>
            <p:ph type="sldImg"/>
          </p:nvPr>
        </p:nvSpPr>
        <p:spPr>
          <a:xfrm>
            <a:off x="1117600" y="698500"/>
            <a:ext cx="4645025" cy="3484563"/>
          </a:xfrm>
          <a:ln/>
        </p:spPr>
      </p:sp>
      <p:sp>
        <p:nvSpPr>
          <p:cNvPr id="28675" name="Rectangle 3"/>
          <p:cNvSpPr>
            <a:spLocks noGrp="1" noChangeArrowheads="1"/>
          </p:cNvSpPr>
          <p:nvPr>
            <p:ph type="body" idx="1"/>
          </p:nvPr>
        </p:nvSpPr>
        <p:spPr>
          <a:xfrm>
            <a:off x="917471" y="4415994"/>
            <a:ext cx="5046872" cy="4182974"/>
          </a:xfrm>
          <a:noFill/>
          <a:ln/>
        </p:spPr>
        <p:txBody>
          <a:bodyPr/>
          <a:lstStyle/>
          <a:p>
            <a:r>
              <a:rPr lang="en-US" smtClean="0"/>
              <a:t> </a:t>
            </a:r>
          </a:p>
        </p:txBody>
      </p:sp>
    </p:spTree>
    <p:extLst>
      <p:ext uri="{BB962C8B-B14F-4D97-AF65-F5344CB8AC3E}">
        <p14:creationId xmlns:p14="http://schemas.microsoft.com/office/powerpoint/2010/main" val="35666300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38</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22689540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39</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2377916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43</a:t>
            </a:fld>
            <a:endParaRPr lang="en-US"/>
          </a:p>
        </p:txBody>
      </p:sp>
      <p:sp>
        <p:nvSpPr>
          <p:cNvPr id="63491" name="Rectangle 2"/>
          <p:cNvSpPr>
            <a:spLocks noGrp="1" noRot="1" noChangeAspect="1" noChangeArrowheads="1" noTextEdit="1"/>
          </p:cNvSpPr>
          <p:nvPr>
            <p:ph type="sldImg"/>
          </p:nvPr>
        </p:nvSpPr>
        <p:spPr>
          <a:xfrm>
            <a:off x="1117600" y="698500"/>
            <a:ext cx="4645025" cy="3484563"/>
          </a:xfrm>
          <a:ln/>
        </p:spPr>
      </p:sp>
      <p:sp>
        <p:nvSpPr>
          <p:cNvPr id="63492" name="Rectangle 3"/>
          <p:cNvSpPr>
            <a:spLocks noGrp="1" noChangeArrowheads="1"/>
          </p:cNvSpPr>
          <p:nvPr>
            <p:ph type="body" idx="1"/>
          </p:nvPr>
        </p:nvSpPr>
        <p:spPr>
          <a:xfrm>
            <a:off x="917471" y="4415994"/>
            <a:ext cx="5046872" cy="4182974"/>
          </a:xfrm>
          <a:noFill/>
          <a:ln/>
        </p:spPr>
        <p:txBody>
          <a:bodyPr/>
          <a:lstStyle/>
          <a:p>
            <a:r>
              <a:rPr lang="en-US" smtClean="0"/>
              <a:t> </a:t>
            </a:r>
          </a:p>
        </p:txBody>
      </p:sp>
    </p:spTree>
    <p:extLst>
      <p:ext uri="{BB962C8B-B14F-4D97-AF65-F5344CB8AC3E}">
        <p14:creationId xmlns:p14="http://schemas.microsoft.com/office/powerpoint/2010/main" val="36611758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solidFill>
                  <a:srgbClr val="3333CC"/>
                </a:solidFill>
              </a:rPr>
              <a:pPr/>
              <a:t>44</a:t>
            </a:fld>
            <a:endParaRPr lang="en-US">
              <a:solidFill>
                <a:srgbClr val="3333CC"/>
              </a:solidFill>
            </a:endParaRPr>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2027644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45</a:t>
            </a:fld>
            <a:endParaRPr lang="en-US"/>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6587721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solidFill>
                  <a:srgbClr val="3333CC"/>
                </a:solidFill>
              </a:rPr>
              <a:pPr/>
              <a:t>46</a:t>
            </a:fld>
            <a:endParaRPr lang="en-US">
              <a:solidFill>
                <a:srgbClr val="3333CC"/>
              </a:solidFill>
            </a:endParaRPr>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0873036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solidFill>
                  <a:srgbClr val="3333CC"/>
                </a:solidFill>
              </a:rPr>
              <a:pPr/>
              <a:t>47</a:t>
            </a:fld>
            <a:endParaRPr lang="en-US">
              <a:solidFill>
                <a:srgbClr val="3333CC"/>
              </a:solidFill>
            </a:endParaRPr>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42538197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solidFill>
                  <a:srgbClr val="3333CC"/>
                </a:solidFill>
              </a:rPr>
              <a:pPr/>
              <a:t>48</a:t>
            </a:fld>
            <a:endParaRPr lang="en-US">
              <a:solidFill>
                <a:srgbClr val="3333CC"/>
              </a:solidFill>
            </a:endParaRPr>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26289225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D157E928-E04A-43F4-A165-C503D6E9330E}" type="slidenum">
              <a:rPr lang="en-US" smtClean="0">
                <a:solidFill>
                  <a:srgbClr val="C0504D"/>
                </a:solidFill>
              </a:rPr>
              <a:pPr/>
              <a:t>54</a:t>
            </a:fld>
            <a:endParaRPr lang="en-US" smtClean="0">
              <a:solidFill>
                <a:srgbClr val="C0504D"/>
              </a:solidFill>
            </a:endParaRPr>
          </a:p>
        </p:txBody>
      </p:sp>
      <p:sp>
        <p:nvSpPr>
          <p:cNvPr id="23554" name="Rectangle 2"/>
          <p:cNvSpPr>
            <a:spLocks noGrp="1" noRot="1" noChangeAspect="1" noChangeArrowheads="1" noTextEdit="1"/>
          </p:cNvSpPr>
          <p:nvPr>
            <p:ph type="sldImg"/>
          </p:nvPr>
        </p:nvSpPr>
        <p:spPr>
          <a:xfrm>
            <a:off x="1179513" y="696913"/>
            <a:ext cx="4649787" cy="3486150"/>
          </a:xfrm>
          <a:ln/>
        </p:spPr>
      </p:sp>
      <p:sp>
        <p:nvSpPr>
          <p:cNvPr id="23555" name="Rectangle 3"/>
          <p:cNvSpPr>
            <a:spLocks noGrp="1" noChangeArrowheads="1"/>
          </p:cNvSpPr>
          <p:nvPr>
            <p:ph type="body" idx="1"/>
          </p:nvPr>
        </p:nvSpPr>
        <p:spPr>
          <a:xfrm>
            <a:off x="701040" y="4415790"/>
            <a:ext cx="5608320" cy="4183380"/>
          </a:xfrm>
          <a:noFill/>
          <a:ln/>
        </p:spPr>
        <p:txBody>
          <a:bodyPr/>
          <a:lstStyle/>
          <a:p>
            <a:endParaRPr lang="en-US" smtClean="0"/>
          </a:p>
          <a:p>
            <a:endParaRPr lang="en-US" smtClean="0"/>
          </a:p>
          <a:p>
            <a:r>
              <a:rPr lang="en-US" smtClean="0"/>
              <a:t>Implemenations are plenty... choose one that has typical features</a:t>
            </a:r>
          </a:p>
        </p:txBody>
      </p:sp>
    </p:spTree>
    <p:extLst>
      <p:ext uri="{BB962C8B-B14F-4D97-AF65-F5344CB8AC3E}">
        <p14:creationId xmlns:p14="http://schemas.microsoft.com/office/powerpoint/2010/main" val="2857464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solidFill>
                  <a:srgbClr val="3333CC"/>
                </a:solidFill>
              </a:rPr>
              <a:pPr/>
              <a:t>55</a:t>
            </a:fld>
            <a:endParaRPr lang="en-US">
              <a:solidFill>
                <a:srgbClr val="3333CC"/>
              </a:solidFill>
            </a:endParaRPr>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832382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12</a:t>
            </a:fld>
            <a:endParaRPr lang="en-US"/>
          </a:p>
        </p:txBody>
      </p:sp>
    </p:spTree>
    <p:extLst>
      <p:ext uri="{BB962C8B-B14F-4D97-AF65-F5344CB8AC3E}">
        <p14:creationId xmlns:p14="http://schemas.microsoft.com/office/powerpoint/2010/main" val="6372508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solidFill>
                  <a:srgbClr val="3333CC"/>
                </a:solidFill>
              </a:rPr>
              <a:pPr/>
              <a:t>56</a:t>
            </a:fld>
            <a:endParaRPr lang="en-US">
              <a:solidFill>
                <a:srgbClr val="3333CC"/>
              </a:solidFill>
            </a:endParaRPr>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3703330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D157E928-E04A-43F4-A165-C503D6E9330E}" type="slidenum">
              <a:rPr lang="en-US" smtClean="0">
                <a:solidFill>
                  <a:srgbClr val="C0504D"/>
                </a:solidFill>
              </a:rPr>
              <a:pPr/>
              <a:t>57</a:t>
            </a:fld>
            <a:endParaRPr lang="en-US" smtClean="0">
              <a:solidFill>
                <a:srgbClr val="C0504D"/>
              </a:solidFill>
            </a:endParaRPr>
          </a:p>
        </p:txBody>
      </p:sp>
      <p:sp>
        <p:nvSpPr>
          <p:cNvPr id="23554" name="Rectangle 2"/>
          <p:cNvSpPr>
            <a:spLocks noGrp="1" noRot="1" noChangeAspect="1" noChangeArrowheads="1" noTextEdit="1"/>
          </p:cNvSpPr>
          <p:nvPr>
            <p:ph type="sldImg"/>
          </p:nvPr>
        </p:nvSpPr>
        <p:spPr>
          <a:xfrm>
            <a:off x="1143000" y="685800"/>
            <a:ext cx="4570413" cy="3429000"/>
          </a:xfrm>
          <a:ln/>
        </p:spPr>
      </p:sp>
      <p:sp>
        <p:nvSpPr>
          <p:cNvPr id="23555" name="Rectangle 3"/>
          <p:cNvSpPr>
            <a:spLocks noGrp="1" noChangeArrowheads="1"/>
          </p:cNvSpPr>
          <p:nvPr>
            <p:ph type="body" idx="1"/>
          </p:nvPr>
        </p:nvSpPr>
        <p:spPr>
          <a:xfrm>
            <a:off x="685800" y="4343400"/>
            <a:ext cx="5486400" cy="4114800"/>
          </a:xfrm>
          <a:noFill/>
          <a:ln/>
        </p:spPr>
        <p:txBody>
          <a:bodyPr/>
          <a:lstStyle/>
          <a:p>
            <a:endParaRPr lang="en-US" smtClean="0"/>
          </a:p>
          <a:p>
            <a:endParaRPr lang="en-US" smtClean="0"/>
          </a:p>
          <a:p>
            <a:r>
              <a:rPr lang="en-US" smtClean="0"/>
              <a:t>Implemenations are plenty... choose one that has typical features</a:t>
            </a:r>
          </a:p>
        </p:txBody>
      </p:sp>
    </p:spTree>
    <p:extLst>
      <p:ext uri="{BB962C8B-B14F-4D97-AF65-F5344CB8AC3E}">
        <p14:creationId xmlns:p14="http://schemas.microsoft.com/office/powerpoint/2010/main" val="37911398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D157E928-E04A-43F4-A165-C503D6E9330E}" type="slidenum">
              <a:rPr lang="en-US" smtClean="0">
                <a:solidFill>
                  <a:srgbClr val="C0504D"/>
                </a:solidFill>
              </a:rPr>
              <a:pPr/>
              <a:t>58</a:t>
            </a:fld>
            <a:endParaRPr lang="en-US" smtClean="0">
              <a:solidFill>
                <a:srgbClr val="C0504D"/>
              </a:solidFill>
            </a:endParaRPr>
          </a:p>
        </p:txBody>
      </p:sp>
      <p:sp>
        <p:nvSpPr>
          <p:cNvPr id="23554" name="Rectangle 2"/>
          <p:cNvSpPr>
            <a:spLocks noGrp="1" noRot="1" noChangeAspect="1" noChangeArrowheads="1" noTextEdit="1"/>
          </p:cNvSpPr>
          <p:nvPr>
            <p:ph type="sldImg"/>
          </p:nvPr>
        </p:nvSpPr>
        <p:spPr>
          <a:xfrm>
            <a:off x="1143000" y="685800"/>
            <a:ext cx="4570413" cy="3429000"/>
          </a:xfrm>
          <a:ln/>
        </p:spPr>
      </p:sp>
      <p:sp>
        <p:nvSpPr>
          <p:cNvPr id="23555" name="Rectangle 3"/>
          <p:cNvSpPr>
            <a:spLocks noGrp="1" noChangeArrowheads="1"/>
          </p:cNvSpPr>
          <p:nvPr>
            <p:ph type="body" idx="1"/>
          </p:nvPr>
        </p:nvSpPr>
        <p:spPr>
          <a:xfrm>
            <a:off x="685800" y="4343400"/>
            <a:ext cx="5486400" cy="4114800"/>
          </a:xfrm>
          <a:noFill/>
          <a:ln/>
        </p:spPr>
        <p:txBody>
          <a:bodyPr/>
          <a:lstStyle/>
          <a:p>
            <a:endParaRPr lang="en-US" smtClean="0"/>
          </a:p>
          <a:p>
            <a:endParaRPr lang="en-US" smtClean="0"/>
          </a:p>
          <a:p>
            <a:r>
              <a:rPr lang="en-US" smtClean="0"/>
              <a:t>Implemenations are plenty... choose one that has typical features</a:t>
            </a:r>
          </a:p>
        </p:txBody>
      </p:sp>
    </p:spTree>
    <p:extLst>
      <p:ext uri="{BB962C8B-B14F-4D97-AF65-F5344CB8AC3E}">
        <p14:creationId xmlns:p14="http://schemas.microsoft.com/office/powerpoint/2010/main" val="32281267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solidFill>
                  <a:srgbClr val="3333CC"/>
                </a:solidFill>
              </a:rPr>
              <a:pPr/>
              <a:t>59</a:t>
            </a:fld>
            <a:endParaRPr lang="en-US">
              <a:solidFill>
                <a:srgbClr val="3333CC"/>
              </a:solidFill>
            </a:endParaRPr>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35223927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D157E928-E04A-43F4-A165-C503D6E9330E}" type="slidenum">
              <a:rPr lang="en-US" smtClean="0">
                <a:solidFill>
                  <a:srgbClr val="C0504D"/>
                </a:solidFill>
              </a:rPr>
              <a:pPr/>
              <a:t>60</a:t>
            </a:fld>
            <a:endParaRPr lang="en-US" smtClean="0">
              <a:solidFill>
                <a:srgbClr val="C0504D"/>
              </a:solidFill>
            </a:endParaRPr>
          </a:p>
        </p:txBody>
      </p:sp>
      <p:sp>
        <p:nvSpPr>
          <p:cNvPr id="23554" name="Rectangle 2"/>
          <p:cNvSpPr>
            <a:spLocks noGrp="1" noRot="1" noChangeAspect="1" noChangeArrowheads="1" noTextEdit="1"/>
          </p:cNvSpPr>
          <p:nvPr>
            <p:ph type="sldImg"/>
          </p:nvPr>
        </p:nvSpPr>
        <p:spPr>
          <a:xfrm>
            <a:off x="1143000" y="685800"/>
            <a:ext cx="4570413" cy="3429000"/>
          </a:xfrm>
          <a:ln/>
        </p:spPr>
      </p:sp>
      <p:sp>
        <p:nvSpPr>
          <p:cNvPr id="23555" name="Rectangle 3"/>
          <p:cNvSpPr>
            <a:spLocks noGrp="1" noChangeArrowheads="1"/>
          </p:cNvSpPr>
          <p:nvPr>
            <p:ph type="body" idx="1"/>
          </p:nvPr>
        </p:nvSpPr>
        <p:spPr>
          <a:xfrm>
            <a:off x="685800" y="4343400"/>
            <a:ext cx="5486400" cy="4114800"/>
          </a:xfrm>
          <a:noFill/>
          <a:ln/>
        </p:spPr>
        <p:txBody>
          <a:bodyPr/>
          <a:lstStyle/>
          <a:p>
            <a:endParaRPr lang="en-US" smtClean="0"/>
          </a:p>
          <a:p>
            <a:endParaRPr lang="en-US" smtClean="0"/>
          </a:p>
          <a:p>
            <a:r>
              <a:rPr lang="en-US" smtClean="0"/>
              <a:t>Implemenations are plenty... choose one that has typical features</a:t>
            </a:r>
          </a:p>
        </p:txBody>
      </p:sp>
    </p:spTree>
    <p:extLst>
      <p:ext uri="{BB962C8B-B14F-4D97-AF65-F5344CB8AC3E}">
        <p14:creationId xmlns:p14="http://schemas.microsoft.com/office/powerpoint/2010/main" val="19790996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solidFill>
                  <a:srgbClr val="3333CC"/>
                </a:solidFill>
              </a:rPr>
              <a:pPr/>
              <a:t>61</a:t>
            </a:fld>
            <a:endParaRPr lang="en-US">
              <a:solidFill>
                <a:srgbClr val="3333CC"/>
              </a:solidFill>
            </a:endParaRPr>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7602426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solidFill>
                  <a:srgbClr val="3333CC"/>
                </a:solidFill>
              </a:rPr>
              <a:pPr/>
              <a:t>62</a:t>
            </a:fld>
            <a:endParaRPr lang="en-US">
              <a:solidFill>
                <a:srgbClr val="3333CC"/>
              </a:solidFill>
            </a:endParaRPr>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28962777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solidFill>
                  <a:srgbClr val="3333CC"/>
                </a:solidFill>
              </a:rPr>
              <a:pPr/>
              <a:t>63</a:t>
            </a:fld>
            <a:endParaRPr lang="en-US">
              <a:solidFill>
                <a:srgbClr val="3333CC"/>
              </a:solidFill>
            </a:endParaRPr>
          </a:p>
        </p:txBody>
      </p:sp>
      <p:sp>
        <p:nvSpPr>
          <p:cNvPr id="63491" name="Rectangle 2"/>
          <p:cNvSpPr>
            <a:spLocks noGrp="1" noRot="1" noChangeAspect="1" noChangeArrowheads="1" noTextEdit="1"/>
          </p:cNvSpPr>
          <p:nvPr>
            <p:ph type="sldImg"/>
          </p:nvPr>
        </p:nvSpPr>
        <p:spPr>
          <a:xfrm>
            <a:off x="1257300" y="720725"/>
            <a:ext cx="4799013" cy="3598863"/>
          </a:xfrm>
          <a:ln/>
        </p:spPr>
      </p:sp>
      <p:sp>
        <p:nvSpPr>
          <p:cNvPr id="63492" name="Rectangle 3"/>
          <p:cNvSpPr>
            <a:spLocks noGrp="1" noChangeArrowheads="1"/>
          </p:cNvSpPr>
          <p:nvPr>
            <p:ph type="body" idx="1"/>
          </p:nvPr>
        </p:nvSpPr>
        <p:spPr>
          <a:xfrm>
            <a:off x="975249" y="4560780"/>
            <a:ext cx="5364702" cy="4320121"/>
          </a:xfrm>
          <a:noFill/>
          <a:ln/>
        </p:spPr>
        <p:txBody>
          <a:bodyPr/>
          <a:lstStyle/>
          <a:p>
            <a:r>
              <a:rPr lang="en-US" smtClean="0"/>
              <a:t> </a:t>
            </a:r>
          </a:p>
        </p:txBody>
      </p:sp>
    </p:spTree>
    <p:extLst>
      <p:ext uri="{BB962C8B-B14F-4D97-AF65-F5344CB8AC3E}">
        <p14:creationId xmlns:p14="http://schemas.microsoft.com/office/powerpoint/2010/main" val="1021149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13</a:t>
            </a:fld>
            <a:endParaRPr lang="en-US"/>
          </a:p>
        </p:txBody>
      </p:sp>
    </p:spTree>
    <p:extLst>
      <p:ext uri="{BB962C8B-B14F-4D97-AF65-F5344CB8AC3E}">
        <p14:creationId xmlns:p14="http://schemas.microsoft.com/office/powerpoint/2010/main" val="110858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next several slides visualize a verification problem for a given program, in this case one that implements selection sort. The precondition, not shown, gives that </a:t>
            </a:r>
            <a:r>
              <a:rPr lang="en-US" dirty="0" smtClean="0"/>
              <a:t>n is length</a:t>
            </a:r>
            <a:r>
              <a:rPr lang="en-US" baseline="0" dirty="0" smtClean="0"/>
              <a:t> of A; the </a:t>
            </a:r>
            <a:r>
              <a:rPr lang="en-US" baseline="0" dirty="0" err="1" smtClean="0"/>
              <a:t>postcondition</a:t>
            </a:r>
            <a:r>
              <a:rPr lang="en-US" baseline="0" dirty="0" smtClean="0"/>
              <a:t> is given at the bottom of the slide: that each element of the array is in ascending order (and also that it is a permutation of the initial array, but this part is not shown).  The goal of verification is to prove that, given input that satisfies the precondition, running the program will always produce output that satisfies the </a:t>
            </a:r>
            <a:r>
              <a:rPr lang="en-US" baseline="0" dirty="0" err="1" smtClean="0"/>
              <a:t>postcondition</a:t>
            </a:r>
            <a:r>
              <a:rPr lang="en-US" baseline="0" dirty="0" smtClean="0"/>
              <a:t>.</a:t>
            </a:r>
          </a:p>
          <a:p>
            <a:endParaRPr lang="en-US" baseline="0" dirty="0" smtClean="0"/>
          </a:p>
          <a:p>
            <a:r>
              <a:rPr lang="en-US" baseline="0" dirty="0" smtClean="0"/>
              <a:t>Then we show how this same approach can be slightly generalized to synthesize most of the program, rather than verify it.  This is the PTS </a:t>
            </a:r>
            <a:r>
              <a:rPr lang="en-US" baseline="0" smtClean="0"/>
              <a:t>approach developed by </a:t>
            </a:r>
            <a:r>
              <a:rPr lang="en-US" baseline="0" dirty="0" err="1" smtClean="0"/>
              <a:t>Gulwani</a:t>
            </a:r>
            <a:r>
              <a:rPr lang="en-US" baseline="0" dirty="0" smtClean="0"/>
              <a:t>, </a:t>
            </a:r>
            <a:r>
              <a:rPr lang="en-US" baseline="0" dirty="0" err="1" smtClean="0"/>
              <a:t>Srivastava</a:t>
            </a:r>
            <a:r>
              <a:rPr lang="en-US" baseline="0" dirty="0" smtClean="0"/>
              <a:t>, and Foster.</a:t>
            </a:r>
            <a:endParaRPr lang="en-US" dirty="0"/>
          </a:p>
        </p:txBody>
      </p:sp>
      <p:sp>
        <p:nvSpPr>
          <p:cNvPr id="4" name="Slide Number Placeholder 3"/>
          <p:cNvSpPr>
            <a:spLocks noGrp="1"/>
          </p:cNvSpPr>
          <p:nvPr>
            <p:ph type="sldNum" sz="quarter" idx="10"/>
          </p:nvPr>
        </p:nvSpPr>
        <p:spPr/>
        <p:txBody>
          <a:bodyPr/>
          <a:lstStyle/>
          <a:p>
            <a:pPr>
              <a:defRPr/>
            </a:pPr>
            <a:fld id="{3BE1D89F-7E71-4B67-8585-18F5E4BA1E61}" type="slidenum">
              <a:rPr lang="en-US" smtClean="0"/>
              <a:pPr>
                <a:defRPr/>
              </a:pPr>
              <a:t>14</a:t>
            </a:fld>
            <a:endParaRPr lang="en-US"/>
          </a:p>
        </p:txBody>
      </p:sp>
    </p:spTree>
    <p:extLst>
      <p:ext uri="{BB962C8B-B14F-4D97-AF65-F5344CB8AC3E}">
        <p14:creationId xmlns:p14="http://schemas.microsoft.com/office/powerpoint/2010/main" val="237172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21</a:t>
            </a:fld>
            <a:endParaRPr lang="en-US"/>
          </a:p>
        </p:txBody>
      </p:sp>
      <p:sp>
        <p:nvSpPr>
          <p:cNvPr id="63491" name="Rectangle 2"/>
          <p:cNvSpPr>
            <a:spLocks noGrp="1" noRot="1" noChangeAspect="1" noChangeArrowheads="1" noTextEdit="1"/>
          </p:cNvSpPr>
          <p:nvPr>
            <p:ph type="sldImg"/>
          </p:nvPr>
        </p:nvSpPr>
        <p:spPr>
          <a:xfrm>
            <a:off x="1117600" y="698500"/>
            <a:ext cx="4645025" cy="3484563"/>
          </a:xfrm>
          <a:ln/>
        </p:spPr>
      </p:sp>
      <p:sp>
        <p:nvSpPr>
          <p:cNvPr id="63492" name="Rectangle 3"/>
          <p:cNvSpPr>
            <a:spLocks noGrp="1" noChangeArrowheads="1"/>
          </p:cNvSpPr>
          <p:nvPr>
            <p:ph type="body" idx="1"/>
          </p:nvPr>
        </p:nvSpPr>
        <p:spPr>
          <a:xfrm>
            <a:off x="917471" y="4415994"/>
            <a:ext cx="5046872" cy="4182974"/>
          </a:xfrm>
          <a:noFill/>
          <a:ln/>
        </p:spPr>
        <p:txBody>
          <a:bodyPr/>
          <a:lstStyle/>
          <a:p>
            <a:r>
              <a:rPr lang="en-US" smtClean="0"/>
              <a:t> </a:t>
            </a:r>
          </a:p>
        </p:txBody>
      </p:sp>
    </p:spTree>
    <p:extLst>
      <p:ext uri="{BB962C8B-B14F-4D97-AF65-F5344CB8AC3E}">
        <p14:creationId xmlns:p14="http://schemas.microsoft.com/office/powerpoint/2010/main" val="1631048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22</a:t>
            </a:fld>
            <a:endParaRPr lang="en-US"/>
          </a:p>
        </p:txBody>
      </p:sp>
      <p:sp>
        <p:nvSpPr>
          <p:cNvPr id="63491" name="Rectangle 2"/>
          <p:cNvSpPr>
            <a:spLocks noGrp="1" noRot="1" noChangeAspect="1" noChangeArrowheads="1" noTextEdit="1"/>
          </p:cNvSpPr>
          <p:nvPr>
            <p:ph type="sldImg"/>
          </p:nvPr>
        </p:nvSpPr>
        <p:spPr>
          <a:xfrm>
            <a:off x="1117600" y="698500"/>
            <a:ext cx="4645025" cy="3484563"/>
          </a:xfrm>
          <a:ln/>
        </p:spPr>
      </p:sp>
      <p:sp>
        <p:nvSpPr>
          <p:cNvPr id="63492" name="Rectangle 3"/>
          <p:cNvSpPr>
            <a:spLocks noGrp="1" noChangeArrowheads="1"/>
          </p:cNvSpPr>
          <p:nvPr>
            <p:ph type="body" idx="1"/>
          </p:nvPr>
        </p:nvSpPr>
        <p:spPr>
          <a:xfrm>
            <a:off x="917471" y="4415994"/>
            <a:ext cx="5046872" cy="4182974"/>
          </a:xfrm>
          <a:noFill/>
          <a:ln/>
        </p:spPr>
        <p:txBody>
          <a:bodyPr/>
          <a:lstStyle/>
          <a:p>
            <a:r>
              <a:rPr lang="en-US" smtClean="0"/>
              <a:t> </a:t>
            </a:r>
          </a:p>
        </p:txBody>
      </p:sp>
    </p:spTree>
    <p:extLst>
      <p:ext uri="{BB962C8B-B14F-4D97-AF65-F5344CB8AC3E}">
        <p14:creationId xmlns:p14="http://schemas.microsoft.com/office/powerpoint/2010/main" val="22179726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23</a:t>
            </a:fld>
            <a:endParaRPr lang="en-US"/>
          </a:p>
        </p:txBody>
      </p:sp>
      <p:sp>
        <p:nvSpPr>
          <p:cNvPr id="63491" name="Rectangle 2"/>
          <p:cNvSpPr>
            <a:spLocks noGrp="1" noRot="1" noChangeAspect="1" noChangeArrowheads="1" noTextEdit="1"/>
          </p:cNvSpPr>
          <p:nvPr>
            <p:ph type="sldImg"/>
          </p:nvPr>
        </p:nvSpPr>
        <p:spPr>
          <a:xfrm>
            <a:off x="1117600" y="698500"/>
            <a:ext cx="4645025" cy="3484563"/>
          </a:xfrm>
          <a:ln/>
        </p:spPr>
      </p:sp>
      <p:sp>
        <p:nvSpPr>
          <p:cNvPr id="63492" name="Rectangle 3"/>
          <p:cNvSpPr>
            <a:spLocks noGrp="1" noChangeArrowheads="1"/>
          </p:cNvSpPr>
          <p:nvPr>
            <p:ph type="body" idx="1"/>
          </p:nvPr>
        </p:nvSpPr>
        <p:spPr>
          <a:xfrm>
            <a:off x="917471" y="4415994"/>
            <a:ext cx="5046872" cy="4182974"/>
          </a:xfrm>
          <a:noFill/>
          <a:ln/>
        </p:spPr>
        <p:txBody>
          <a:bodyPr/>
          <a:lstStyle/>
          <a:p>
            <a:r>
              <a:rPr lang="en-US" smtClean="0"/>
              <a:t> </a:t>
            </a:r>
          </a:p>
        </p:txBody>
      </p:sp>
    </p:spTree>
    <p:extLst>
      <p:ext uri="{BB962C8B-B14F-4D97-AF65-F5344CB8AC3E}">
        <p14:creationId xmlns:p14="http://schemas.microsoft.com/office/powerpoint/2010/main" val="2591342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3922BEA-E6C9-4E8A-88A7-78A20D995D92}" type="slidenum">
              <a:rPr lang="en-US"/>
              <a:pPr/>
              <a:t>24</a:t>
            </a:fld>
            <a:endParaRPr lang="en-US"/>
          </a:p>
        </p:txBody>
      </p:sp>
      <p:sp>
        <p:nvSpPr>
          <p:cNvPr id="63491" name="Rectangle 2"/>
          <p:cNvSpPr>
            <a:spLocks noGrp="1" noRot="1" noChangeAspect="1" noChangeArrowheads="1" noTextEdit="1"/>
          </p:cNvSpPr>
          <p:nvPr>
            <p:ph type="sldImg"/>
          </p:nvPr>
        </p:nvSpPr>
        <p:spPr>
          <a:xfrm>
            <a:off x="1117600" y="698500"/>
            <a:ext cx="4645025" cy="3484563"/>
          </a:xfrm>
          <a:ln/>
        </p:spPr>
      </p:sp>
      <p:sp>
        <p:nvSpPr>
          <p:cNvPr id="63492" name="Rectangle 3"/>
          <p:cNvSpPr>
            <a:spLocks noGrp="1" noChangeArrowheads="1"/>
          </p:cNvSpPr>
          <p:nvPr>
            <p:ph type="body" idx="1"/>
          </p:nvPr>
        </p:nvSpPr>
        <p:spPr>
          <a:xfrm>
            <a:off x="917471" y="4415994"/>
            <a:ext cx="5046872" cy="4182974"/>
          </a:xfrm>
          <a:noFill/>
          <a:ln/>
        </p:spPr>
        <p:txBody>
          <a:bodyPr/>
          <a:lstStyle/>
          <a:p>
            <a:r>
              <a:rPr lang="en-US" smtClean="0"/>
              <a:t> </a:t>
            </a:r>
          </a:p>
        </p:txBody>
      </p:sp>
    </p:spTree>
    <p:extLst>
      <p:ext uri="{BB962C8B-B14F-4D97-AF65-F5344CB8AC3E}">
        <p14:creationId xmlns:p14="http://schemas.microsoft.com/office/powerpoint/2010/main" val="1873390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DA6D38-3BB4-4A1E-AA05-D7CFE74403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88705A-0553-4CCD-BA46-BB14A0B782F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0E002C-9929-43DB-9D57-BE4B0940B0A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529A9EF-C723-4E6D-B148-3F65053D62C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4A57DC-A179-4662-B060-4AF71103849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2F24CD-C2F0-42E3-B7B4-4BB208E6D9A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2E993E8-7C3E-4316-B833-91AF914FE31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F31A7C9-85DB-4850-A45E-3B4665B5EB9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24D1435-4905-40F1-8D65-E580AB760BD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17A1CEF-3392-4D55-BC6D-BB98B65C811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121960-DE7E-4497-8CCB-7477E87538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b="0">
                <a:solidFill>
                  <a:schemeClr val="tx1"/>
                </a:solidFill>
                <a:latin typeface="Times New Roman"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b="0">
                <a:solidFill>
                  <a:schemeClr val="tx1"/>
                </a:solidFill>
                <a:latin typeface="Times New Roman"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b="0">
                <a:solidFill>
                  <a:schemeClr val="tx1"/>
                </a:solidFill>
                <a:latin typeface="Times New Roman" pitchFamily="18" charset="0"/>
              </a:defRPr>
            </a:lvl1pPr>
          </a:lstStyle>
          <a:p>
            <a:pPr>
              <a:defRPr/>
            </a:pPr>
            <a:fld id="{A6B22ACF-9C77-4D68-BC6F-7D475F136E8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eaLnBrk="0" fontAlgn="base" hangingPunct="0">
        <a:spcBef>
          <a:spcPct val="0"/>
        </a:spcBef>
        <a:spcAft>
          <a:spcPct val="0"/>
        </a:spcAft>
        <a:defRPr sz="4400">
          <a:solidFill>
            <a:schemeClr val="tx2"/>
          </a:solidFill>
          <a:latin typeface="Comic Sans MS" pitchFamily="66" charset="0"/>
        </a:defRPr>
      </a:lvl6pPr>
      <a:lvl7pPr marL="914400" algn="ctr" rtl="0" eaLnBrk="0" fontAlgn="base" hangingPunct="0">
        <a:spcBef>
          <a:spcPct val="0"/>
        </a:spcBef>
        <a:spcAft>
          <a:spcPct val="0"/>
        </a:spcAft>
        <a:defRPr sz="4400">
          <a:solidFill>
            <a:schemeClr val="tx2"/>
          </a:solidFill>
          <a:latin typeface="Comic Sans MS" pitchFamily="66" charset="0"/>
        </a:defRPr>
      </a:lvl7pPr>
      <a:lvl8pPr marL="1371600" algn="ctr" rtl="0" eaLnBrk="0" fontAlgn="base" hangingPunct="0">
        <a:spcBef>
          <a:spcPct val="0"/>
        </a:spcBef>
        <a:spcAft>
          <a:spcPct val="0"/>
        </a:spcAft>
        <a:defRPr sz="4400">
          <a:solidFill>
            <a:schemeClr val="tx2"/>
          </a:solidFill>
          <a:latin typeface="Comic Sans MS" pitchFamily="66" charset="0"/>
        </a:defRPr>
      </a:lvl8pPr>
      <a:lvl9pPr marL="1828800" algn="ctr" rtl="0" eaLnBrk="0" fontAlgn="base" hangingPunct="0">
        <a:spcBef>
          <a:spcPct val="0"/>
        </a:spcBef>
        <a:spcAft>
          <a:spcPct val="0"/>
        </a:spcAft>
        <a:defRPr sz="4400">
          <a:solidFill>
            <a:schemeClr val="tx2"/>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7.xml"/><Relationship Id="rId4" Type="http://schemas.openxmlformats.org/officeDocument/2006/relationships/image" Target="../media/image21.emf"/></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ChangeArrowheads="1"/>
          </p:cNvSpPr>
          <p:nvPr/>
        </p:nvSpPr>
        <p:spPr bwMode="auto">
          <a:xfrm>
            <a:off x="0" y="762000"/>
            <a:ext cx="9144000" cy="1600200"/>
          </a:xfrm>
          <a:prstGeom prst="rect">
            <a:avLst/>
          </a:prstGeom>
          <a:solidFill>
            <a:srgbClr val="FFCC99"/>
          </a:solidFill>
          <a:ln w="9525">
            <a:noFill/>
            <a:miter lim="800000"/>
            <a:headEnd/>
            <a:tailEnd/>
          </a:ln>
          <a:effectLst/>
        </p:spPr>
        <p:txBody>
          <a:bodyPr lIns="92075" tIns="46038" rIns="92075" bIns="46038" anchor="ctr"/>
          <a:lstStyle/>
          <a:p>
            <a:pPr algn="ctr" eaLnBrk="0" hangingPunct="0">
              <a:defRPr/>
            </a:pPr>
            <a:r>
              <a:rPr lang="en-US" sz="3200" dirty="0" smtClean="0">
                <a:solidFill>
                  <a:srgbClr val="C00000"/>
                </a:solidFill>
              </a:rPr>
              <a:t>Syntax-Guided Program Synthesis</a:t>
            </a:r>
          </a:p>
        </p:txBody>
      </p:sp>
      <p:sp>
        <p:nvSpPr>
          <p:cNvPr id="15362" name="Rectangle 3"/>
          <p:cNvSpPr>
            <a:spLocks noChangeArrowheads="1"/>
          </p:cNvSpPr>
          <p:nvPr/>
        </p:nvSpPr>
        <p:spPr bwMode="auto">
          <a:xfrm>
            <a:off x="0" y="3505200"/>
            <a:ext cx="9144000" cy="762000"/>
          </a:xfrm>
          <a:prstGeom prst="rect">
            <a:avLst/>
          </a:prstGeom>
          <a:noFill/>
          <a:ln w="9525">
            <a:noFill/>
            <a:miter lim="800000"/>
            <a:headEnd/>
            <a:tailEnd/>
          </a:ln>
        </p:spPr>
        <p:txBody>
          <a:bodyPr lIns="92075" tIns="46038" rIns="92075" bIns="46038"/>
          <a:lstStyle/>
          <a:p>
            <a:pPr marL="342900" indent="-342900" algn="ctr" defTabSz="762000" eaLnBrk="0" hangingPunct="0">
              <a:spcBef>
                <a:spcPct val="20000"/>
              </a:spcBef>
            </a:pPr>
            <a:r>
              <a:rPr lang="en-US" sz="3200" dirty="0" smtClean="0">
                <a:solidFill>
                  <a:srgbClr val="002060"/>
                </a:solidFill>
              </a:rPr>
              <a:t>Rajeev Alur</a:t>
            </a:r>
            <a:endParaRPr lang="en-US" sz="2800" dirty="0">
              <a:solidFill>
                <a:srgbClr val="002060"/>
              </a:solidFill>
            </a:endParaRPr>
          </a:p>
        </p:txBody>
      </p:sp>
      <p:sp>
        <p:nvSpPr>
          <p:cNvPr id="7" name="Text Box 4"/>
          <p:cNvSpPr txBox="1">
            <a:spLocks noChangeArrowheads="1"/>
          </p:cNvSpPr>
          <p:nvPr/>
        </p:nvSpPr>
        <p:spPr bwMode="auto">
          <a:xfrm>
            <a:off x="2539239" y="4755803"/>
            <a:ext cx="4065537" cy="461665"/>
          </a:xfrm>
          <a:prstGeom prst="rect">
            <a:avLst/>
          </a:prstGeom>
          <a:noFill/>
          <a:ln w="9525">
            <a:noFill/>
            <a:miter lim="800000"/>
            <a:headEnd/>
            <a:tailEnd/>
          </a:ln>
        </p:spPr>
        <p:txBody>
          <a:bodyPr wrap="none">
            <a:spAutoFit/>
          </a:bodyPr>
          <a:lstStyle/>
          <a:p>
            <a:pPr algn="ctr" eaLnBrk="0" hangingPunct="0"/>
            <a:r>
              <a:rPr lang="en-US" sz="2400" dirty="0" smtClean="0">
                <a:solidFill>
                  <a:srgbClr val="002060"/>
                </a:solidFill>
              </a:rPr>
              <a:t>University of Pennsylvania</a:t>
            </a:r>
            <a:endParaRPr lang="en-US" sz="2400" dirty="0">
              <a:solidFill>
                <a:srgbClr val="002060"/>
              </a:solidFill>
            </a:endParaRPr>
          </a:p>
        </p:txBody>
      </p:sp>
      <p:pic>
        <p:nvPicPr>
          <p:cNvPr id="10" name="Picture 3"/>
          <p:cNvPicPr>
            <a:picLocks noChangeAspect="1" noChangeArrowheads="1"/>
          </p:cNvPicPr>
          <p:nvPr/>
        </p:nvPicPr>
        <p:blipFill>
          <a:blip r:embed="rId3" cstate="print"/>
          <a:srcRect/>
          <a:stretch>
            <a:fillRect/>
          </a:stretch>
        </p:blipFill>
        <p:spPr bwMode="auto">
          <a:xfrm>
            <a:off x="7086600" y="6114937"/>
            <a:ext cx="1962150" cy="706374"/>
          </a:xfrm>
          <a:prstGeom prst="rect">
            <a:avLst/>
          </a:prstGeom>
          <a:noFill/>
          <a:ln w="9525">
            <a:noFill/>
            <a:miter lim="800000"/>
            <a:headEnd/>
            <a:tailEnd/>
          </a:ln>
        </p:spPr>
      </p:pic>
      <p:pic>
        <p:nvPicPr>
          <p:cNvPr id="90114" name="Picture 2" descr="SyGuS"/>
          <p:cNvPicPr>
            <a:picLocks noChangeAspect="1" noChangeArrowheads="1"/>
          </p:cNvPicPr>
          <p:nvPr/>
        </p:nvPicPr>
        <p:blipFill>
          <a:blip r:embed="rId4" cstate="print"/>
          <a:srcRect/>
          <a:stretch>
            <a:fillRect/>
          </a:stretch>
        </p:blipFill>
        <p:spPr bwMode="auto">
          <a:xfrm>
            <a:off x="0" y="5802489"/>
            <a:ext cx="2133600" cy="10668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err="1" smtClean="0">
                <a:solidFill>
                  <a:srgbClr val="C00000"/>
                </a:solidFill>
              </a:rPr>
              <a:t>Superoptimization</a:t>
            </a:r>
            <a:r>
              <a:rPr lang="en-US" sz="2800" dirty="0" smtClean="0">
                <a:solidFill>
                  <a:srgbClr val="C00000"/>
                </a:solidFill>
              </a:rPr>
              <a:t> Illustration </a:t>
            </a:r>
            <a:endParaRPr lang="en-US" sz="3200" dirty="0" smtClean="0">
              <a:solidFill>
                <a:srgbClr val="C00000"/>
              </a:solidFill>
            </a:endParaRPr>
          </a:p>
        </p:txBody>
      </p:sp>
      <p:sp>
        <p:nvSpPr>
          <p:cNvPr id="5123" name="Rectangle 3"/>
          <p:cNvSpPr>
            <a:spLocks noGrp="1" noChangeArrowheads="1"/>
          </p:cNvSpPr>
          <p:nvPr>
            <p:ph type="body" idx="1"/>
          </p:nvPr>
        </p:nvSpPr>
        <p:spPr>
          <a:xfrm>
            <a:off x="152400" y="1600200"/>
            <a:ext cx="8763000" cy="533400"/>
          </a:xfrm>
        </p:spPr>
        <p:txBody>
          <a:bodyPr/>
          <a:lstStyle/>
          <a:p>
            <a:pPr marL="0" indent="0">
              <a:lnSpc>
                <a:spcPct val="90000"/>
              </a:lnSpc>
              <a:buNone/>
            </a:pPr>
            <a:r>
              <a:rPr lang="en-US" sz="2000" dirty="0" smtClean="0">
                <a:solidFill>
                  <a:srgbClr val="003300"/>
                </a:solidFill>
              </a:rPr>
              <a:t>Given a program P, find a “better” equivalent program P’ </a:t>
            </a:r>
          </a:p>
          <a:p>
            <a:pPr marL="0" indent="0">
              <a:lnSpc>
                <a:spcPct val="90000"/>
              </a:lnSpc>
              <a:buNone/>
            </a:pPr>
            <a:endParaRPr lang="en-US" sz="2000" dirty="0" smtClean="0">
              <a:solidFill>
                <a:srgbClr val="003300"/>
              </a:solidFill>
            </a:endParaRPr>
          </a:p>
        </p:txBody>
      </p:sp>
      <p:sp>
        <p:nvSpPr>
          <p:cNvPr id="4" name="Rectangle 5"/>
          <p:cNvSpPr>
            <a:spLocks noChangeArrowheads="1"/>
          </p:cNvSpPr>
          <p:nvPr/>
        </p:nvSpPr>
        <p:spPr bwMode="auto">
          <a:xfrm>
            <a:off x="419100" y="2286000"/>
            <a:ext cx="44196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average (</a:t>
            </a:r>
            <a:r>
              <a:rPr lang="en-US" sz="1800" dirty="0" err="1" smtClean="0">
                <a:solidFill>
                  <a:schemeClr val="tx2"/>
                </a:solidFill>
                <a:latin typeface="Courier New" pitchFamily="49" charset="0"/>
              </a:rPr>
              <a:t>bitvec</a:t>
            </a:r>
            <a:r>
              <a:rPr lang="en-US" sz="1800" dirty="0" smtClean="0">
                <a:solidFill>
                  <a:schemeClr val="tx2"/>
                </a:solidFill>
                <a:latin typeface="Courier New" pitchFamily="49" charset="0"/>
              </a:rPr>
              <a:t>[32] x, y) </a:t>
            </a:r>
            <a:r>
              <a:rPr lang="en-US" sz="1800" dirty="0">
                <a:solidFill>
                  <a:schemeClr val="tx2"/>
                </a:solidFill>
                <a:latin typeface="Courier New" pitchFamily="49" charset="0"/>
              </a:rPr>
              <a:t>{</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a:t>
            </a:r>
            <a:r>
              <a:rPr lang="en-US" sz="1800" dirty="0" err="1" smtClean="0">
                <a:solidFill>
                  <a:schemeClr val="tx2"/>
                </a:solidFill>
                <a:latin typeface="Courier New" pitchFamily="49" charset="0"/>
              </a:rPr>
              <a:t>bitvec</a:t>
            </a:r>
            <a:r>
              <a:rPr lang="en-US" sz="1800" dirty="0" smtClean="0">
                <a:solidFill>
                  <a:schemeClr val="tx2"/>
                </a:solidFill>
                <a:latin typeface="Courier New" pitchFamily="49" charset="0"/>
              </a:rPr>
              <a:t>[64] x1 = x;</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a:t>
            </a:r>
            <a:r>
              <a:rPr lang="en-US" sz="1800" dirty="0" err="1" smtClean="0">
                <a:solidFill>
                  <a:schemeClr val="tx2"/>
                </a:solidFill>
                <a:latin typeface="Courier New" pitchFamily="49" charset="0"/>
              </a:rPr>
              <a:t>bitvec</a:t>
            </a:r>
            <a:r>
              <a:rPr lang="en-US" sz="1800" dirty="0" smtClean="0">
                <a:solidFill>
                  <a:schemeClr val="tx2"/>
                </a:solidFill>
                <a:latin typeface="Courier New" pitchFamily="49" charset="0"/>
              </a:rPr>
              <a:t>[64] y1 = </a:t>
            </a:r>
            <a:r>
              <a:rPr lang="en-US" sz="1800" dirty="0">
                <a:solidFill>
                  <a:schemeClr val="tx2"/>
                </a:solidFill>
                <a:latin typeface="Courier New" pitchFamily="49" charset="0"/>
              </a:rPr>
              <a:t>y</a:t>
            </a:r>
            <a:r>
              <a:rPr lang="en-US" sz="1800" dirty="0" smtClean="0">
                <a:solidFill>
                  <a:schemeClr val="tx2"/>
                </a:solidFill>
                <a:latin typeface="Courier New" pitchFamily="49" charset="0"/>
              </a:rPr>
              <a:t>;</a:t>
            </a:r>
            <a:endParaRPr lang="en-US" sz="1800" dirty="0">
              <a:solidFill>
                <a:schemeClr val="tx2"/>
              </a:solidFill>
              <a:latin typeface="Courier New" pitchFamily="49" charset="0"/>
            </a:endParaRPr>
          </a:p>
          <a:p>
            <a:pPr marL="342900" indent="-342900" eaLnBrk="1" hangingPunct="1">
              <a:lnSpc>
                <a:spcPct val="90000"/>
              </a:lnSpc>
              <a:spcBef>
                <a:spcPct val="20000"/>
              </a:spcBef>
              <a:buClr>
                <a:schemeClr val="accent2"/>
              </a:buClr>
              <a:buFont typeface="Wingdings" pitchFamily="2" charset="2"/>
              <a:buNone/>
            </a:pPr>
            <a:r>
              <a:rPr lang="en-US" sz="1800" dirty="0" smtClean="0">
                <a:solidFill>
                  <a:schemeClr val="tx2"/>
                </a:solidFill>
                <a:latin typeface="Courier New" pitchFamily="49" charset="0"/>
              </a:rPr>
              <a:t>   </a:t>
            </a:r>
            <a:r>
              <a:rPr lang="en-US" sz="1800" dirty="0" err="1" smtClean="0">
                <a:solidFill>
                  <a:schemeClr val="tx2"/>
                </a:solidFill>
                <a:latin typeface="Courier New" pitchFamily="49" charset="0"/>
              </a:rPr>
              <a:t>bitvec</a:t>
            </a:r>
            <a:r>
              <a:rPr lang="en-US" sz="1800" dirty="0" smtClean="0">
                <a:solidFill>
                  <a:schemeClr val="tx2"/>
                </a:solidFill>
                <a:latin typeface="Courier New" pitchFamily="49" charset="0"/>
              </a:rPr>
              <a:t>[64] z1 = </a:t>
            </a:r>
            <a:r>
              <a:rPr lang="en-US" sz="1800" smtClean="0">
                <a:solidFill>
                  <a:schemeClr val="tx2"/>
                </a:solidFill>
                <a:latin typeface="Courier New" pitchFamily="49" charset="0"/>
              </a:rPr>
              <a:t>(x1+y1)/</a:t>
            </a:r>
            <a:r>
              <a:rPr lang="en-US" sz="1800" dirty="0" smtClean="0">
                <a:solidFill>
                  <a:schemeClr val="tx2"/>
                </a:solidFill>
                <a:latin typeface="Courier New" pitchFamily="49" charset="0"/>
              </a:rPr>
              <a:t>2;</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a:t>
            </a:r>
            <a:r>
              <a:rPr lang="en-US" sz="1800" dirty="0" err="1" smtClean="0">
                <a:solidFill>
                  <a:schemeClr val="tx2"/>
                </a:solidFill>
                <a:latin typeface="Courier New" pitchFamily="49" charset="0"/>
              </a:rPr>
              <a:t>bitvec</a:t>
            </a:r>
            <a:r>
              <a:rPr lang="en-US" sz="1800" dirty="0" smtClean="0">
                <a:solidFill>
                  <a:schemeClr val="tx2"/>
                </a:solidFill>
                <a:latin typeface="Courier New" pitchFamily="49" charset="0"/>
              </a:rPr>
              <a:t>[32] z = z1;</a:t>
            </a:r>
          </a:p>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  return z</a:t>
            </a:r>
          </a:p>
          <a:p>
            <a:pPr marL="342900" indent="-342900" eaLnBrk="1" hangingPunct="1">
              <a:lnSpc>
                <a:spcPct val="90000"/>
              </a:lnSpc>
              <a:spcBef>
                <a:spcPct val="20000"/>
              </a:spcBef>
              <a:buClr>
                <a:schemeClr val="accent2"/>
              </a:buClr>
              <a:buFont typeface="Wingdings" pitchFamily="2" charset="2"/>
              <a:buNone/>
            </a:pPr>
            <a:r>
              <a:rPr lang="en-US" sz="1800" dirty="0" smtClean="0">
                <a:solidFill>
                  <a:schemeClr val="tx2"/>
                </a:solidFill>
                <a:latin typeface="Courier New" pitchFamily="49" charset="0"/>
              </a:rPr>
              <a:t>}</a:t>
            </a:r>
            <a:endParaRPr lang="en-US" sz="1800" dirty="0">
              <a:solidFill>
                <a:schemeClr val="tx2"/>
              </a:solidFill>
              <a:latin typeface="Courier New" pitchFamily="49" charset="0"/>
            </a:endParaRPr>
          </a:p>
        </p:txBody>
      </p:sp>
      <p:sp>
        <p:nvSpPr>
          <p:cNvPr id="5" name="Rectangle 3"/>
          <p:cNvSpPr txBox="1">
            <a:spLocks noChangeArrowheads="1"/>
          </p:cNvSpPr>
          <p:nvPr/>
        </p:nvSpPr>
        <p:spPr bwMode="auto">
          <a:xfrm>
            <a:off x="5181600" y="2743200"/>
            <a:ext cx="3670479" cy="762000"/>
          </a:xfrm>
          <a:prstGeom prst="rect">
            <a:avLst/>
          </a:prstGeom>
          <a:solidFill>
            <a:srgbClr val="FFFFCC">
              <a:alpha val="34000"/>
            </a:srgb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90000"/>
              </a:lnSpc>
              <a:buNone/>
            </a:pPr>
            <a:r>
              <a:rPr lang="en-US" sz="2000" b="0" kern="0" dirty="0" smtClean="0">
                <a:solidFill>
                  <a:srgbClr val="003300"/>
                </a:solidFill>
              </a:rPr>
              <a:t>Find equivalent code without extension to 64 bit vectors</a:t>
            </a: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10</a:t>
            </a:fld>
            <a:endParaRPr lang="en-US" b="1" dirty="0"/>
          </a:p>
        </p:txBody>
      </p:sp>
      <p:sp>
        <p:nvSpPr>
          <p:cNvPr id="10" name="Rectangle 5"/>
          <p:cNvSpPr>
            <a:spLocks noChangeArrowheads="1"/>
          </p:cNvSpPr>
          <p:nvPr/>
        </p:nvSpPr>
        <p:spPr bwMode="auto">
          <a:xfrm>
            <a:off x="506186" y="4800600"/>
            <a:ext cx="8001000" cy="914400"/>
          </a:xfrm>
          <a:prstGeom prst="rect">
            <a:avLst/>
          </a:prstGeom>
          <a:solidFill>
            <a:srgbClr val="FFFFCC"/>
          </a:solidFill>
          <a:ln>
            <a:noFill/>
          </a:ln>
          <a:effectLst/>
          <a:extLst/>
        </p:spPr>
        <p:txBody>
          <a:bodyPr/>
          <a:lstStyle/>
          <a:p>
            <a:pPr marL="342900" indent="-342900" eaLnBrk="1" hangingPunct="1">
              <a:lnSpc>
                <a:spcPct val="90000"/>
              </a:lnSpc>
              <a:spcBef>
                <a:spcPct val="20000"/>
              </a:spcBef>
              <a:buClr>
                <a:schemeClr val="accent2"/>
              </a:buClr>
              <a:buFont typeface="Wingdings" pitchFamily="2" charset="2"/>
              <a:buNone/>
            </a:pPr>
            <a:r>
              <a:rPr lang="en-US" sz="1800" dirty="0">
                <a:solidFill>
                  <a:schemeClr val="tx2"/>
                </a:solidFill>
                <a:latin typeface="Courier New" pitchFamily="49" charset="0"/>
              </a:rPr>
              <a:t> </a:t>
            </a:r>
            <a:r>
              <a:rPr lang="en-US" sz="1800" dirty="0" smtClean="0">
                <a:solidFill>
                  <a:schemeClr val="tx2"/>
                </a:solidFill>
                <a:latin typeface="Courier New" pitchFamily="49" charset="0"/>
              </a:rPr>
              <a:t>average (x, y) =</a:t>
            </a:r>
          </a:p>
          <a:p>
            <a:pPr marL="342900" indent="-342900" eaLnBrk="1" hangingPunct="1">
              <a:lnSpc>
                <a:spcPct val="90000"/>
              </a:lnSpc>
              <a:spcBef>
                <a:spcPct val="20000"/>
              </a:spcBef>
              <a:buClr>
                <a:schemeClr val="accent2"/>
              </a:buClr>
              <a:buFont typeface="Wingdings" pitchFamily="2" charset="2"/>
              <a:buNone/>
            </a:pPr>
            <a:r>
              <a:rPr lang="en-US" sz="1800" dirty="0" smtClean="0">
                <a:solidFill>
                  <a:schemeClr val="tx2"/>
                </a:solidFill>
                <a:latin typeface="Courier New" pitchFamily="49" charset="0"/>
              </a:rPr>
              <a:t>	(x and y) + [(x </a:t>
            </a:r>
            <a:r>
              <a:rPr lang="en-US" sz="1800" dirty="0" err="1" smtClean="0">
                <a:solidFill>
                  <a:schemeClr val="tx2"/>
                </a:solidFill>
                <a:latin typeface="Courier New" pitchFamily="49" charset="0"/>
              </a:rPr>
              <a:t>xor</a:t>
            </a:r>
            <a:r>
              <a:rPr lang="en-US" sz="1800" dirty="0" smtClean="0">
                <a:solidFill>
                  <a:schemeClr val="tx2"/>
                </a:solidFill>
                <a:latin typeface="Courier New" pitchFamily="49" charset="0"/>
              </a:rPr>
              <a:t> y) shift-right 1 ]</a:t>
            </a:r>
            <a:endParaRPr lang="en-US" sz="1800" dirty="0">
              <a:solidFill>
                <a:schemeClr val="tx2"/>
              </a:solidFill>
              <a:latin typeface="Courier New" pitchFamily="49" charset="0"/>
            </a:endParaRPr>
          </a:p>
        </p:txBody>
      </p:sp>
    </p:spTree>
    <p:extLst>
      <p:ext uri="{BB962C8B-B14F-4D97-AF65-F5344CB8AC3E}">
        <p14:creationId xmlns:p14="http://schemas.microsoft.com/office/powerpoint/2010/main" val="206471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29862" y="152400"/>
            <a:ext cx="9296400" cy="762000"/>
          </a:xfrm>
        </p:spPr>
        <p:txBody>
          <a:bodyPr/>
          <a:lstStyle/>
          <a:p>
            <a:r>
              <a:rPr lang="en-US" altLang="ko-KR" sz="2800" dirty="0" smtClean="0">
                <a:solidFill>
                  <a:srgbClr val="C00000"/>
                </a:solidFill>
                <a:ea typeface="Gulim" pitchFamily="34" charset="-127"/>
              </a:rPr>
              <a:t>3.</a:t>
            </a:r>
            <a:r>
              <a:rPr lang="en-US" altLang="ko-KR" sz="2800" dirty="0" smtClean="0">
                <a:solidFill>
                  <a:srgbClr val="C00000"/>
                </a:solidFill>
                <a:ea typeface="Gulim" pitchFamily="34" charset="-127"/>
              </a:rPr>
              <a:t> Repair/Feedback for </a:t>
            </a:r>
            <a:r>
              <a:rPr lang="en-US" altLang="ko-KR" sz="2800" dirty="0" smtClean="0">
                <a:solidFill>
                  <a:srgbClr val="C00000"/>
                </a:solidFill>
                <a:ea typeface="Gulim" pitchFamily="34" charset="-127"/>
              </a:rPr>
              <a:t>Programming </a:t>
            </a:r>
            <a:r>
              <a:rPr lang="en-US" altLang="ko-KR" sz="2800" dirty="0" err="1" smtClean="0">
                <a:solidFill>
                  <a:srgbClr val="C00000"/>
                </a:solidFill>
                <a:ea typeface="Gulim" pitchFamily="34" charset="-127"/>
              </a:rPr>
              <a:t>Homeworks</a:t>
            </a:r>
            <a:r>
              <a:rPr lang="en-US" altLang="ko-KR" sz="2800" dirty="0" smtClean="0">
                <a:solidFill>
                  <a:srgbClr val="C00000"/>
                </a:solidFill>
                <a:ea typeface="Gulim" pitchFamily="34" charset="-127"/>
              </a:rPr>
              <a:t/>
            </a:r>
            <a:br>
              <a:rPr lang="en-US" altLang="ko-KR" sz="2800" dirty="0" smtClean="0">
                <a:solidFill>
                  <a:srgbClr val="C00000"/>
                </a:solidFill>
                <a:ea typeface="Gulim" pitchFamily="34" charset="-127"/>
              </a:rPr>
            </a:br>
            <a:r>
              <a:rPr lang="en-US" altLang="ko-KR" sz="2800" dirty="0">
                <a:solidFill>
                  <a:srgbClr val="C00000"/>
                </a:solidFill>
                <a:ea typeface="Gulim" pitchFamily="34" charset="-127"/>
              </a:rPr>
              <a:t>	</a:t>
            </a:r>
            <a:r>
              <a:rPr lang="en-US" altLang="ko-KR" sz="2800" dirty="0" smtClean="0">
                <a:solidFill>
                  <a:srgbClr val="C00000"/>
                </a:solidFill>
                <a:ea typeface="Gulim" pitchFamily="34" charset="-127"/>
              </a:rPr>
              <a:t>					</a:t>
            </a:r>
            <a:r>
              <a:rPr lang="en-US" altLang="ko-KR" sz="2000" dirty="0" smtClean="0">
                <a:solidFill>
                  <a:srgbClr val="C00000"/>
                </a:solidFill>
                <a:ea typeface="Gulim" pitchFamily="34" charset="-127"/>
              </a:rPr>
              <a:t>Singh et al (PLDI 2013)</a:t>
            </a:r>
            <a:endParaRPr lang="en-US" altLang="ko-KR" sz="2800" dirty="0" smtClean="0">
              <a:solidFill>
                <a:srgbClr val="C00000"/>
              </a:solidFill>
              <a:ea typeface="Gulim" pitchFamily="34" charset="-127"/>
            </a:endParaRPr>
          </a:p>
        </p:txBody>
      </p:sp>
      <p:pic>
        <p:nvPicPr>
          <p:cNvPr id="4" name="Picture 3"/>
          <p:cNvPicPr>
            <a:picLocks noChangeAspect="1"/>
          </p:cNvPicPr>
          <p:nvPr/>
        </p:nvPicPr>
        <p:blipFill>
          <a:blip r:embed="rId2" cstate="print"/>
          <a:stretch>
            <a:fillRect/>
          </a:stretch>
        </p:blipFill>
        <p:spPr>
          <a:xfrm>
            <a:off x="0" y="1066800"/>
            <a:ext cx="4827114" cy="2667000"/>
          </a:xfrm>
          <a:prstGeom prst="rect">
            <a:avLst/>
          </a:prstGeom>
        </p:spPr>
      </p:pic>
      <p:pic>
        <p:nvPicPr>
          <p:cNvPr id="5" name="Picture 4"/>
          <p:cNvPicPr>
            <a:picLocks noChangeAspect="1"/>
          </p:cNvPicPr>
          <p:nvPr/>
        </p:nvPicPr>
        <p:blipFill>
          <a:blip r:embed="rId3" cstate="print"/>
          <a:stretch>
            <a:fillRect/>
          </a:stretch>
        </p:blipFill>
        <p:spPr>
          <a:xfrm>
            <a:off x="3556680" y="3810000"/>
            <a:ext cx="5587320" cy="2649733"/>
          </a:xfrm>
          <a:prstGeom prst="rect">
            <a:avLst/>
          </a:prstGeom>
        </p:spPr>
      </p:pic>
      <p:sp>
        <p:nvSpPr>
          <p:cNvPr id="6" name="TextBox 5"/>
          <p:cNvSpPr txBox="1"/>
          <p:nvPr/>
        </p:nvSpPr>
        <p:spPr>
          <a:xfrm>
            <a:off x="5105400" y="1524000"/>
            <a:ext cx="3852201" cy="1015663"/>
          </a:xfrm>
          <a:prstGeom prst="rect">
            <a:avLst/>
          </a:prstGeom>
          <a:noFill/>
        </p:spPr>
        <p:txBody>
          <a:bodyPr wrap="square" rtlCol="0">
            <a:spAutoFit/>
          </a:bodyPr>
          <a:lstStyle/>
          <a:p>
            <a:r>
              <a:rPr lang="en-US" sz="2000" b="0" dirty="0" smtClean="0">
                <a:solidFill>
                  <a:srgbClr val="336600"/>
                </a:solidFill>
                <a:cs typeface="Segoe UI Light" panose="020B0502040204020203" pitchFamily="34" charset="0"/>
              </a:rPr>
              <a:t>Student Solution P</a:t>
            </a:r>
          </a:p>
          <a:p>
            <a:r>
              <a:rPr lang="en-US" sz="2000" b="0" dirty="0" smtClean="0">
                <a:solidFill>
                  <a:srgbClr val="336600"/>
                </a:solidFill>
                <a:cs typeface="Segoe UI Light" panose="020B0502040204020203" pitchFamily="34" charset="0"/>
              </a:rPr>
              <a:t>+ Reference Solution R</a:t>
            </a:r>
          </a:p>
          <a:p>
            <a:r>
              <a:rPr lang="en-US" sz="2000" b="0" dirty="0" smtClean="0">
                <a:solidFill>
                  <a:srgbClr val="336600"/>
                </a:solidFill>
                <a:cs typeface="Segoe UI Light" panose="020B0502040204020203" pitchFamily="34" charset="0"/>
              </a:rPr>
              <a:t>+ Error Model</a:t>
            </a:r>
            <a:endParaRPr lang="en-US" sz="2000" b="0" dirty="0">
              <a:solidFill>
                <a:srgbClr val="336600"/>
              </a:solidFill>
              <a:cs typeface="Segoe UI Light" panose="020B0502040204020203" pitchFamily="34" charset="0"/>
            </a:endParaRPr>
          </a:p>
        </p:txBody>
      </p:sp>
      <p:sp>
        <p:nvSpPr>
          <p:cNvPr id="7" name="Down Arrow 6"/>
          <p:cNvSpPr/>
          <p:nvPr/>
        </p:nvSpPr>
        <p:spPr bwMode="auto">
          <a:xfrm>
            <a:off x="5943600" y="2895600"/>
            <a:ext cx="457200" cy="685800"/>
          </a:xfrm>
          <a:prstGeom prst="downArrow">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11</a:t>
            </a:fld>
            <a:endParaRPr lang="en-US" b="1" dirty="0"/>
          </a:p>
        </p:txBody>
      </p:sp>
      <p:sp>
        <p:nvSpPr>
          <p:cNvPr id="9" name="TextBox 8"/>
          <p:cNvSpPr txBox="1"/>
          <p:nvPr/>
        </p:nvSpPr>
        <p:spPr>
          <a:xfrm>
            <a:off x="99777" y="5171978"/>
            <a:ext cx="3664074" cy="70788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Find min no of edits to P so as to make it equivalent to R</a:t>
            </a:r>
          </a:p>
        </p:txBody>
      </p:sp>
    </p:spTree>
    <p:extLst>
      <p:ext uri="{BB962C8B-B14F-4D97-AF65-F5344CB8AC3E}">
        <p14:creationId xmlns:p14="http://schemas.microsoft.com/office/powerpoint/2010/main" val="4064235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166688"/>
            <a:ext cx="8972550" cy="1096962"/>
          </a:xfrm>
        </p:spPr>
        <p:txBody>
          <a:bodyPr/>
          <a:lstStyle/>
          <a:p>
            <a:r>
              <a:rPr lang="en-US" sz="2800" dirty="0" smtClean="0">
                <a:solidFill>
                  <a:srgbClr val="C00000"/>
                </a:solidFill>
              </a:rPr>
              <a:t>4. Automatic </a:t>
            </a:r>
            <a:r>
              <a:rPr lang="en-US" sz="2800" dirty="0" smtClean="0">
                <a:solidFill>
                  <a:srgbClr val="C00000"/>
                </a:solidFill>
              </a:rPr>
              <a:t>Invariant Generation</a:t>
            </a:r>
            <a:endParaRPr lang="en-US" sz="2800" dirty="0">
              <a:solidFill>
                <a:srgbClr val="C00000"/>
              </a:solidFill>
            </a:endParaRPr>
          </a:p>
        </p:txBody>
      </p:sp>
      <p:sp>
        <p:nvSpPr>
          <p:cNvPr id="40" name="Freeform 39"/>
          <p:cNvSpPr/>
          <p:nvPr/>
        </p:nvSpPr>
        <p:spPr>
          <a:xfrm>
            <a:off x="2797316" y="-865818"/>
            <a:ext cx="3653452" cy="6797260"/>
          </a:xfrm>
          <a:custGeom>
            <a:avLst/>
            <a:gdLst>
              <a:gd name="connsiteX0" fmla="*/ 204384 w 3653452"/>
              <a:gd name="connsiteY0" fmla="*/ 6118447 h 6797260"/>
              <a:gd name="connsiteX1" fmla="*/ 377559 w 3653452"/>
              <a:gd name="connsiteY1" fmla="*/ 6233890 h 6797260"/>
              <a:gd name="connsiteX2" fmla="*/ 3653452 w 3653452"/>
              <a:gd name="connsiteY2" fmla="*/ 0 h 6797260"/>
            </a:gdLst>
            <a:ahLst/>
            <a:cxnLst>
              <a:cxn ang="0">
                <a:pos x="connsiteX0" y="connsiteY0"/>
              </a:cxn>
              <a:cxn ang="0">
                <a:pos x="connsiteX1" y="connsiteY1"/>
              </a:cxn>
              <a:cxn ang="0">
                <a:pos x="connsiteX2" y="connsiteY2"/>
              </a:cxn>
            </a:cxnLst>
            <a:rect l="l" t="t" r="r" b="b"/>
            <a:pathLst>
              <a:path w="3653452" h="6797260">
                <a:moveTo>
                  <a:pt x="204384" y="6118447"/>
                </a:moveTo>
                <a:cubicBezTo>
                  <a:pt x="3549" y="6686039"/>
                  <a:pt x="-197286" y="7253631"/>
                  <a:pt x="377559" y="6233890"/>
                </a:cubicBezTo>
                <a:cubicBezTo>
                  <a:pt x="952404" y="5214149"/>
                  <a:pt x="3653452" y="0"/>
                  <a:pt x="3653452" y="0"/>
                </a:cubicBezTo>
              </a:path>
            </a:pathLst>
          </a:custGeom>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50" name="TextBox 49"/>
          <p:cNvSpPr txBox="1"/>
          <p:nvPr/>
        </p:nvSpPr>
        <p:spPr>
          <a:xfrm>
            <a:off x="838200" y="1447800"/>
            <a:ext cx="3810000" cy="4247317"/>
          </a:xfrm>
          <a:prstGeom prst="rect">
            <a:avLst/>
          </a:prstGeom>
          <a:noFill/>
          <a:ln>
            <a:solidFill>
              <a:schemeClr val="tx1"/>
            </a:solidFill>
          </a:ln>
        </p:spPr>
        <p:txBody>
          <a:bodyPr wrap="square" rtlCol="0">
            <a:spAutoFit/>
          </a:bodyPr>
          <a:lstStyle/>
          <a:p>
            <a:r>
              <a:rPr lang="en-US" sz="1800" b="0" dirty="0" err="1" smtClean="0">
                <a:solidFill>
                  <a:srgbClr val="003300"/>
                </a:solidFill>
              </a:rPr>
              <a:t>SelectionSort</a:t>
            </a:r>
            <a:r>
              <a:rPr lang="en-US" sz="1800" b="0" dirty="0">
                <a:solidFill>
                  <a:srgbClr val="003300"/>
                </a:solidFill>
              </a:rPr>
              <a:t>(</a:t>
            </a:r>
            <a:r>
              <a:rPr lang="en-US" sz="1800" b="0" dirty="0" err="1">
                <a:solidFill>
                  <a:srgbClr val="003300"/>
                </a:solidFill>
              </a:rPr>
              <a:t>int</a:t>
            </a:r>
            <a:r>
              <a:rPr lang="en-US" sz="1800" b="0" dirty="0">
                <a:solidFill>
                  <a:srgbClr val="003300"/>
                </a:solidFill>
              </a:rPr>
              <a:t> A[],n) {</a:t>
            </a:r>
          </a:p>
          <a:p>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 := 0</a:t>
            </a:r>
            <a:r>
              <a:rPr lang="en-US" sz="1800" b="0" dirty="0">
                <a:solidFill>
                  <a:srgbClr val="003300"/>
                </a:solidFill>
              </a:rPr>
              <a:t>;</a:t>
            </a:r>
          </a:p>
          <a:p>
            <a:r>
              <a:rPr lang="en-US" sz="1800" b="0" dirty="0" smtClean="0">
                <a:solidFill>
                  <a:srgbClr val="003300"/>
                </a:solidFill>
              </a:rPr>
              <a:t>  while(</a:t>
            </a:r>
            <a:r>
              <a:rPr lang="en-US" sz="1800" b="0" dirty="0" err="1" smtClean="0">
                <a:solidFill>
                  <a:srgbClr val="003300"/>
                </a:solidFill>
              </a:rPr>
              <a:t>i</a:t>
            </a:r>
            <a:r>
              <a:rPr lang="en-US" sz="1800" b="0" dirty="0" smtClean="0">
                <a:solidFill>
                  <a:srgbClr val="003300"/>
                </a:solidFill>
              </a:rPr>
              <a:t> &lt; n</a:t>
            </a:r>
            <a:r>
              <a:rPr lang="en-US" sz="1800" b="0" dirty="0">
                <a:solidFill>
                  <a:srgbClr val="003300"/>
                </a:solidFill>
              </a:rPr>
              <a:t>−1) {</a:t>
            </a:r>
          </a:p>
          <a:p>
            <a:r>
              <a:rPr lang="en-US" sz="1800" b="0" dirty="0">
                <a:solidFill>
                  <a:srgbClr val="003300"/>
                </a:solidFill>
              </a:rPr>
              <a:t>  </a:t>
            </a:r>
            <a:r>
              <a:rPr lang="en-US" sz="1800" b="0" dirty="0" smtClean="0">
                <a:solidFill>
                  <a:srgbClr val="003300"/>
                </a:solidFill>
              </a:rPr>
              <a:t>  v </a:t>
            </a:r>
            <a:r>
              <a:rPr lang="en-US" sz="1800" b="0" dirty="0">
                <a:solidFill>
                  <a:srgbClr val="003300"/>
                </a:solidFill>
              </a:rPr>
              <a:t>:</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 </a:t>
            </a:r>
            <a:r>
              <a:rPr lang="en-US" sz="1800" b="0" dirty="0">
                <a:solidFill>
                  <a:srgbClr val="003300"/>
                </a:solidFill>
              </a:rPr>
              <a:t>:</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 + 1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while (</a:t>
            </a:r>
            <a:r>
              <a:rPr lang="en-US" sz="1800" b="0" dirty="0">
                <a:solidFill>
                  <a:srgbClr val="003300"/>
                </a:solidFill>
              </a:rPr>
              <a:t>j</a:t>
            </a:r>
            <a:r>
              <a:rPr lang="en-US" sz="1800" b="0" dirty="0" smtClean="0">
                <a:solidFill>
                  <a:srgbClr val="003300"/>
                </a:solidFill>
              </a:rPr>
              <a:t> &lt; n</a:t>
            </a:r>
            <a:r>
              <a:rPr lang="en-US" sz="1800" b="0" dirty="0">
                <a:solidFill>
                  <a:srgbClr val="003300"/>
                </a:solidFill>
              </a:rPr>
              <a:t>) {</a:t>
            </a:r>
          </a:p>
          <a:p>
            <a:r>
              <a:rPr lang="en-US" sz="1800" b="0" dirty="0">
                <a:solidFill>
                  <a:srgbClr val="003300"/>
                </a:solidFill>
              </a:rPr>
              <a:t>    </a:t>
            </a:r>
            <a:r>
              <a:rPr lang="en-US" sz="1800" b="0" dirty="0" smtClean="0">
                <a:solidFill>
                  <a:srgbClr val="003300"/>
                </a:solidFill>
              </a:rPr>
              <a:t>  if </a:t>
            </a:r>
            <a:r>
              <a:rPr lang="en-US" sz="1800" b="0" dirty="0">
                <a:solidFill>
                  <a:srgbClr val="003300"/>
                </a:solidFill>
              </a:rPr>
              <a:t>(</a:t>
            </a:r>
            <a:r>
              <a:rPr lang="en-US" sz="1800" b="0" dirty="0" smtClean="0">
                <a:solidFill>
                  <a:srgbClr val="003300"/>
                </a:solidFill>
              </a:rPr>
              <a:t>A[</a:t>
            </a:r>
            <a:r>
              <a:rPr lang="en-US" sz="1800" b="0" dirty="0">
                <a:solidFill>
                  <a:srgbClr val="003300"/>
                </a:solidFill>
              </a:rPr>
              <a:t>j</a:t>
            </a:r>
            <a:r>
              <a:rPr lang="en-US" sz="1800" b="0" dirty="0" smtClean="0">
                <a:solidFill>
                  <a:srgbClr val="003300"/>
                </a:solidFill>
              </a:rPr>
              <a:t>]&lt;A[v])</a:t>
            </a:r>
          </a:p>
          <a:p>
            <a:r>
              <a:rPr lang="en-US" sz="1800" b="0" dirty="0">
                <a:solidFill>
                  <a:srgbClr val="003300"/>
                </a:solidFill>
              </a:rPr>
              <a:t> </a:t>
            </a:r>
            <a:r>
              <a:rPr lang="en-US" sz="1800" b="0" dirty="0" smtClean="0">
                <a:solidFill>
                  <a:srgbClr val="003300"/>
                </a:solidFill>
              </a:rPr>
              <a:t>       v </a:t>
            </a:r>
            <a:r>
              <a:rPr lang="en-US" sz="1800" b="0" dirty="0">
                <a:solidFill>
                  <a:srgbClr val="003300"/>
                </a:solidFill>
              </a:rPr>
              <a:t>:</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swap(A[</a:t>
            </a:r>
            <a:r>
              <a:rPr lang="en-US" sz="1800" b="0" dirty="0" err="1" smtClean="0">
                <a:solidFill>
                  <a:srgbClr val="003300"/>
                </a:solidFill>
              </a:rPr>
              <a:t>i</a:t>
            </a:r>
            <a:r>
              <a:rPr lang="en-US" sz="1800" b="0" dirty="0" smtClean="0">
                <a:solidFill>
                  <a:srgbClr val="003300"/>
                </a:solidFill>
              </a:rPr>
              <a:t>], A[v]);</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a:t>
            </a:r>
            <a:endParaRPr lang="en-US" sz="1800" b="0" dirty="0">
              <a:solidFill>
                <a:srgbClr val="003300"/>
              </a:solidFill>
            </a:endParaRPr>
          </a:p>
          <a:p>
            <a:r>
              <a:rPr lang="en-US" sz="1800" b="0" dirty="0" smtClean="0">
                <a:solidFill>
                  <a:srgbClr val="003300"/>
                </a:solidFill>
              </a:rPr>
              <a:t>  }</a:t>
            </a:r>
            <a:endParaRPr lang="en-US" sz="1800" b="0" dirty="0">
              <a:solidFill>
                <a:srgbClr val="003300"/>
              </a:solidFill>
            </a:endParaRPr>
          </a:p>
          <a:p>
            <a:r>
              <a:rPr lang="en-US" sz="1800" b="0" dirty="0" smtClean="0">
                <a:solidFill>
                  <a:srgbClr val="003300"/>
                </a:solidFill>
              </a:rPr>
              <a:t>  return </a:t>
            </a:r>
            <a:r>
              <a:rPr lang="en-US" sz="1800" b="0" dirty="0">
                <a:solidFill>
                  <a:srgbClr val="003300"/>
                </a:solidFill>
              </a:rPr>
              <a:t>A;</a:t>
            </a:r>
          </a:p>
          <a:p>
            <a:r>
              <a:rPr lang="en-US" sz="1800" b="0" dirty="0" smtClean="0">
                <a:solidFill>
                  <a:srgbClr val="003300"/>
                </a:solidFill>
              </a:rPr>
              <a:t>}</a:t>
            </a:r>
          </a:p>
        </p:txBody>
      </p:sp>
      <p:sp>
        <p:nvSpPr>
          <p:cNvPr id="58" name="Rectangle 57"/>
          <p:cNvSpPr/>
          <p:nvPr/>
        </p:nvSpPr>
        <p:spPr>
          <a:xfrm>
            <a:off x="609600" y="5867400"/>
            <a:ext cx="4038600" cy="369332"/>
          </a:xfrm>
          <a:prstGeom prst="rect">
            <a:avLst/>
          </a:prstGeom>
          <a:ln>
            <a:solidFill>
              <a:schemeClr val="tx1"/>
            </a:solidFill>
          </a:ln>
        </p:spPr>
        <p:txBody>
          <a:bodyPr wrap="square">
            <a:spAutoFit/>
          </a:bodyPr>
          <a:lstStyle/>
          <a:p>
            <a:r>
              <a:rPr lang="en-US" sz="1800" b="0" dirty="0">
                <a:solidFill>
                  <a:srgbClr val="003300"/>
                </a:solidFill>
              </a:rPr>
              <a:t>post:  </a:t>
            </a:r>
            <a:r>
              <a:rPr lang="cs-CZ" sz="1800" b="0" dirty="0">
                <a:solidFill>
                  <a:srgbClr val="003300"/>
                </a:solidFill>
              </a:rPr>
              <a:t>∀k : 0 ≤k&lt;n ⇒ A[k]≤A[k + 1]  </a:t>
            </a:r>
            <a:endParaRPr lang="en-US" sz="1800" b="0" dirty="0">
              <a:solidFill>
                <a:srgbClr val="003300"/>
              </a:solidFill>
            </a:endParaRPr>
          </a:p>
        </p:txBody>
      </p:sp>
      <p:sp>
        <p:nvSpPr>
          <p:cNvPr id="7" name="Rectangular Callout 6"/>
          <p:cNvSpPr/>
          <p:nvPr/>
        </p:nvSpPr>
        <p:spPr bwMode="auto">
          <a:xfrm>
            <a:off x="4800600" y="1600200"/>
            <a:ext cx="2133600" cy="571500"/>
          </a:xfrm>
          <a:prstGeom prst="wedgeRectCallout">
            <a:avLst>
              <a:gd name="adj1" fmla="val -146193"/>
              <a:gd name="adj2" fmla="val 68875"/>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0" dirty="0" smtClean="0">
                <a:solidFill>
                  <a:srgbClr val="002060"/>
                </a:solidFill>
              </a:rPr>
              <a:t>Invariant: ?</a:t>
            </a:r>
          </a:p>
        </p:txBody>
      </p:sp>
      <p:sp>
        <p:nvSpPr>
          <p:cNvPr id="8" name="Rectangular Callout 7"/>
          <p:cNvSpPr/>
          <p:nvPr/>
        </p:nvSpPr>
        <p:spPr bwMode="auto">
          <a:xfrm>
            <a:off x="5181600" y="3200400"/>
            <a:ext cx="1981200" cy="533400"/>
          </a:xfrm>
          <a:prstGeom prst="wedgeRectCallout">
            <a:avLst>
              <a:gd name="adj1" fmla="val -173293"/>
              <a:gd name="adj2" fmla="val -82724"/>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cs-CZ" sz="1800" b="0" dirty="0" smtClean="0">
                <a:solidFill>
                  <a:srgbClr val="002060"/>
                </a:solidFill>
              </a:rPr>
              <a:t>Invariant: ?</a:t>
            </a:r>
          </a:p>
        </p:txBody>
      </p:sp>
      <p:sp>
        <p:nvSpPr>
          <p:cNvPr id="9"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12</a:t>
            </a:fld>
            <a:endParaRPr lang="en-US" b="1" dirty="0"/>
          </a:p>
        </p:txBody>
      </p:sp>
    </p:spTree>
    <p:extLst>
      <p:ext uri="{BB962C8B-B14F-4D97-AF65-F5344CB8AC3E}">
        <p14:creationId xmlns:p14="http://schemas.microsoft.com/office/powerpoint/2010/main" val="3810432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48200" y="2438400"/>
            <a:ext cx="3810000" cy="2895600"/>
            <a:chOff x="4648200" y="2438400"/>
            <a:chExt cx="3810000" cy="2895600"/>
          </a:xfrm>
        </p:grpSpPr>
        <p:sp>
          <p:nvSpPr>
            <p:cNvPr id="14" name="Down Arrow 13"/>
            <p:cNvSpPr/>
            <p:nvPr/>
          </p:nvSpPr>
          <p:spPr bwMode="auto">
            <a:xfrm>
              <a:off x="7543800" y="2438400"/>
              <a:ext cx="304800" cy="2362200"/>
            </a:xfrm>
            <a:prstGeom prst="downArrow">
              <a:avLst/>
            </a:prstGeom>
            <a:solidFill>
              <a:schemeClr val="tx1">
                <a:lumMod val="75000"/>
                <a:lumOff val="2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12" name="Rounded Rectangle 11"/>
            <p:cNvSpPr/>
            <p:nvPr/>
          </p:nvSpPr>
          <p:spPr bwMode="auto">
            <a:xfrm>
              <a:off x="5486400" y="4800600"/>
              <a:ext cx="2971800" cy="533400"/>
            </a:xfrm>
            <a:prstGeom prst="roundRect">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i="0" u="none" strike="noStrike" cap="none" normalizeH="0" baseline="0" dirty="0" smtClean="0">
                  <a:ln>
                    <a:noFill/>
                  </a:ln>
                  <a:solidFill>
                    <a:srgbClr val="002060"/>
                  </a:solidFill>
                  <a:effectLst/>
                  <a:latin typeface="Consolas" pitchFamily="49" charset="0"/>
                </a:rPr>
                <a:t>Constraint solver</a:t>
              </a:r>
            </a:p>
          </p:txBody>
        </p:sp>
        <p:sp>
          <p:nvSpPr>
            <p:cNvPr id="13" name="Down Arrow 12"/>
            <p:cNvSpPr/>
            <p:nvPr/>
          </p:nvSpPr>
          <p:spPr bwMode="auto">
            <a:xfrm>
              <a:off x="6477000" y="3733800"/>
              <a:ext cx="381000" cy="1066800"/>
            </a:xfrm>
            <a:prstGeom prst="downArrow">
              <a:avLst/>
            </a:prstGeom>
            <a:solidFill>
              <a:schemeClr val="tx1">
                <a:lumMod val="75000"/>
                <a:lumOff val="2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15" name="Down Arrow 14"/>
            <p:cNvSpPr/>
            <p:nvPr/>
          </p:nvSpPr>
          <p:spPr bwMode="auto">
            <a:xfrm rot="16200000">
              <a:off x="4876800" y="4648200"/>
              <a:ext cx="381000" cy="838200"/>
            </a:xfrm>
            <a:prstGeom prst="downArrow">
              <a:avLst/>
            </a:prstGeom>
            <a:solidFill>
              <a:schemeClr val="tx1">
                <a:lumMod val="75000"/>
                <a:lumOff val="2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grpSp>
      <p:sp>
        <p:nvSpPr>
          <p:cNvPr id="2" name="Title 1"/>
          <p:cNvSpPr>
            <a:spLocks noGrp="1"/>
          </p:cNvSpPr>
          <p:nvPr>
            <p:ph type="title"/>
          </p:nvPr>
        </p:nvSpPr>
        <p:spPr>
          <a:xfrm>
            <a:off x="171450" y="166688"/>
            <a:ext cx="8972550" cy="1096962"/>
          </a:xfrm>
        </p:spPr>
        <p:txBody>
          <a:bodyPr/>
          <a:lstStyle/>
          <a:p>
            <a:r>
              <a:rPr lang="en-US" sz="2800" dirty="0" smtClean="0">
                <a:solidFill>
                  <a:srgbClr val="C00000"/>
                </a:solidFill>
              </a:rPr>
              <a:t>Template-based Automatic Invariant Generation</a:t>
            </a:r>
            <a:endParaRPr lang="en-US" sz="2800" dirty="0">
              <a:solidFill>
                <a:srgbClr val="C00000"/>
              </a:solidFill>
            </a:endParaRPr>
          </a:p>
        </p:txBody>
      </p:sp>
      <p:sp>
        <p:nvSpPr>
          <p:cNvPr id="50" name="TextBox 49"/>
          <p:cNvSpPr txBox="1"/>
          <p:nvPr/>
        </p:nvSpPr>
        <p:spPr>
          <a:xfrm>
            <a:off x="838200" y="1447800"/>
            <a:ext cx="3810000" cy="4247317"/>
          </a:xfrm>
          <a:prstGeom prst="rect">
            <a:avLst/>
          </a:prstGeom>
          <a:noFill/>
          <a:ln>
            <a:solidFill>
              <a:schemeClr val="tx1"/>
            </a:solidFill>
          </a:ln>
        </p:spPr>
        <p:txBody>
          <a:bodyPr wrap="square" rtlCol="0">
            <a:spAutoFit/>
          </a:bodyPr>
          <a:lstStyle/>
          <a:p>
            <a:r>
              <a:rPr lang="en-US" sz="1800" b="0" dirty="0" err="1" smtClean="0">
                <a:solidFill>
                  <a:srgbClr val="003300"/>
                </a:solidFill>
              </a:rPr>
              <a:t>SelectionSort</a:t>
            </a:r>
            <a:r>
              <a:rPr lang="en-US" sz="1800" b="0" dirty="0">
                <a:solidFill>
                  <a:srgbClr val="003300"/>
                </a:solidFill>
              </a:rPr>
              <a:t>(</a:t>
            </a:r>
            <a:r>
              <a:rPr lang="en-US" sz="1800" b="0" dirty="0" err="1">
                <a:solidFill>
                  <a:srgbClr val="003300"/>
                </a:solidFill>
              </a:rPr>
              <a:t>int</a:t>
            </a:r>
            <a:r>
              <a:rPr lang="en-US" sz="1800" b="0" dirty="0">
                <a:solidFill>
                  <a:srgbClr val="003300"/>
                </a:solidFill>
              </a:rPr>
              <a:t> A[],n) {</a:t>
            </a:r>
          </a:p>
          <a:p>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 </a:t>
            </a:r>
            <a:r>
              <a:rPr lang="en-US" sz="1800" b="0" dirty="0">
                <a:solidFill>
                  <a:srgbClr val="003300"/>
                </a:solidFill>
              </a:rPr>
              <a:t>:=0;</a:t>
            </a:r>
          </a:p>
          <a:p>
            <a:r>
              <a:rPr lang="en-US" sz="1800" b="0" dirty="0" smtClean="0">
                <a:solidFill>
                  <a:srgbClr val="003300"/>
                </a:solidFill>
              </a:rPr>
              <a:t>  while(</a:t>
            </a:r>
            <a:r>
              <a:rPr lang="en-US" sz="1800" b="0" dirty="0" err="1" smtClean="0">
                <a:solidFill>
                  <a:srgbClr val="003300"/>
                </a:solidFill>
              </a:rPr>
              <a:t>i</a:t>
            </a:r>
            <a:r>
              <a:rPr lang="en-US" sz="1800" b="0" dirty="0" smtClean="0">
                <a:solidFill>
                  <a:srgbClr val="003300"/>
                </a:solidFill>
              </a:rPr>
              <a:t> &lt; n</a:t>
            </a:r>
            <a:r>
              <a:rPr lang="en-US" sz="1800" b="0" dirty="0">
                <a:solidFill>
                  <a:srgbClr val="003300"/>
                </a:solidFill>
              </a:rPr>
              <a:t>−1) {</a:t>
            </a:r>
          </a:p>
          <a:p>
            <a:r>
              <a:rPr lang="en-US" sz="1800" b="0" dirty="0">
                <a:solidFill>
                  <a:srgbClr val="003300"/>
                </a:solidFill>
              </a:rPr>
              <a:t>  </a:t>
            </a:r>
            <a:r>
              <a:rPr lang="en-US" sz="1800" b="0" dirty="0" smtClean="0">
                <a:solidFill>
                  <a:srgbClr val="003300"/>
                </a:solidFill>
              </a:rPr>
              <a:t>  v </a:t>
            </a:r>
            <a:r>
              <a:rPr lang="en-US" sz="1800" b="0" dirty="0">
                <a:solidFill>
                  <a:srgbClr val="003300"/>
                </a:solidFill>
              </a:rPr>
              <a:t>:</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 </a:t>
            </a:r>
            <a:r>
              <a:rPr lang="en-US" sz="1800" b="0" dirty="0">
                <a:solidFill>
                  <a:srgbClr val="003300"/>
                </a:solidFill>
              </a:rPr>
              <a:t>:</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 + 1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while (</a:t>
            </a:r>
            <a:r>
              <a:rPr lang="en-US" sz="1800" b="0" dirty="0">
                <a:solidFill>
                  <a:srgbClr val="003300"/>
                </a:solidFill>
              </a:rPr>
              <a:t>j</a:t>
            </a:r>
            <a:r>
              <a:rPr lang="en-US" sz="1800" b="0" dirty="0" smtClean="0">
                <a:solidFill>
                  <a:srgbClr val="003300"/>
                </a:solidFill>
              </a:rPr>
              <a:t> &lt; n</a:t>
            </a:r>
            <a:r>
              <a:rPr lang="en-US" sz="1800" b="0" dirty="0">
                <a:solidFill>
                  <a:srgbClr val="003300"/>
                </a:solidFill>
              </a:rPr>
              <a:t>) {</a:t>
            </a:r>
          </a:p>
          <a:p>
            <a:r>
              <a:rPr lang="en-US" sz="1800" b="0" dirty="0">
                <a:solidFill>
                  <a:srgbClr val="003300"/>
                </a:solidFill>
              </a:rPr>
              <a:t>    </a:t>
            </a:r>
            <a:r>
              <a:rPr lang="en-US" sz="1800" b="0" dirty="0" smtClean="0">
                <a:solidFill>
                  <a:srgbClr val="003300"/>
                </a:solidFill>
              </a:rPr>
              <a:t>  if </a:t>
            </a:r>
            <a:r>
              <a:rPr lang="en-US" sz="1800" b="0" dirty="0">
                <a:solidFill>
                  <a:srgbClr val="003300"/>
                </a:solidFill>
              </a:rPr>
              <a:t>(</a:t>
            </a:r>
            <a:r>
              <a:rPr lang="en-US" sz="1800" b="0" dirty="0" smtClean="0">
                <a:solidFill>
                  <a:srgbClr val="003300"/>
                </a:solidFill>
              </a:rPr>
              <a:t>A[</a:t>
            </a:r>
            <a:r>
              <a:rPr lang="en-US" sz="1800" b="0" dirty="0">
                <a:solidFill>
                  <a:srgbClr val="003300"/>
                </a:solidFill>
              </a:rPr>
              <a:t>j</a:t>
            </a:r>
            <a:r>
              <a:rPr lang="en-US" sz="1800" b="0" dirty="0" smtClean="0">
                <a:solidFill>
                  <a:srgbClr val="003300"/>
                </a:solidFill>
              </a:rPr>
              <a:t>]&lt;A[v])</a:t>
            </a:r>
          </a:p>
          <a:p>
            <a:r>
              <a:rPr lang="en-US" sz="1800" b="0" dirty="0">
                <a:solidFill>
                  <a:srgbClr val="003300"/>
                </a:solidFill>
              </a:rPr>
              <a:t> </a:t>
            </a:r>
            <a:r>
              <a:rPr lang="en-US" sz="1800" b="0" dirty="0" smtClean="0">
                <a:solidFill>
                  <a:srgbClr val="003300"/>
                </a:solidFill>
              </a:rPr>
              <a:t>       v </a:t>
            </a:r>
            <a:r>
              <a:rPr lang="en-US" sz="1800" b="0" dirty="0">
                <a:solidFill>
                  <a:srgbClr val="003300"/>
                </a:solidFill>
              </a:rPr>
              <a:t>:</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swap(A[</a:t>
            </a:r>
            <a:r>
              <a:rPr lang="en-US" sz="1800" b="0" dirty="0" err="1" smtClean="0">
                <a:solidFill>
                  <a:srgbClr val="003300"/>
                </a:solidFill>
              </a:rPr>
              <a:t>i</a:t>
            </a:r>
            <a:r>
              <a:rPr lang="en-US" sz="1800" b="0" dirty="0" smtClean="0">
                <a:solidFill>
                  <a:srgbClr val="003300"/>
                </a:solidFill>
              </a:rPr>
              <a:t>], A[v]);</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a:t>
            </a:r>
            <a:endParaRPr lang="en-US" sz="1800" b="0" dirty="0">
              <a:solidFill>
                <a:srgbClr val="003300"/>
              </a:solidFill>
            </a:endParaRPr>
          </a:p>
          <a:p>
            <a:r>
              <a:rPr lang="en-US" sz="1800" b="0" dirty="0" smtClean="0">
                <a:solidFill>
                  <a:srgbClr val="003300"/>
                </a:solidFill>
              </a:rPr>
              <a:t>  }</a:t>
            </a:r>
            <a:endParaRPr lang="en-US" sz="1800" b="0" dirty="0">
              <a:solidFill>
                <a:srgbClr val="003300"/>
              </a:solidFill>
            </a:endParaRPr>
          </a:p>
          <a:p>
            <a:r>
              <a:rPr lang="en-US" sz="1800" b="0" dirty="0" smtClean="0">
                <a:solidFill>
                  <a:srgbClr val="003300"/>
                </a:solidFill>
              </a:rPr>
              <a:t>  return </a:t>
            </a:r>
            <a:r>
              <a:rPr lang="en-US" sz="1800" b="0" dirty="0">
                <a:solidFill>
                  <a:srgbClr val="003300"/>
                </a:solidFill>
              </a:rPr>
              <a:t>A;</a:t>
            </a:r>
          </a:p>
          <a:p>
            <a:r>
              <a:rPr lang="en-US" sz="1800" b="0" dirty="0" smtClean="0">
                <a:solidFill>
                  <a:srgbClr val="003300"/>
                </a:solidFill>
              </a:rPr>
              <a:t>}</a:t>
            </a:r>
          </a:p>
        </p:txBody>
      </p:sp>
      <p:sp>
        <p:nvSpPr>
          <p:cNvPr id="58" name="Rectangle 57"/>
          <p:cNvSpPr/>
          <p:nvPr/>
        </p:nvSpPr>
        <p:spPr>
          <a:xfrm>
            <a:off x="609600" y="5867400"/>
            <a:ext cx="4038600" cy="369332"/>
          </a:xfrm>
          <a:prstGeom prst="rect">
            <a:avLst/>
          </a:prstGeom>
          <a:ln>
            <a:solidFill>
              <a:schemeClr val="tx1"/>
            </a:solidFill>
          </a:ln>
        </p:spPr>
        <p:txBody>
          <a:bodyPr wrap="square">
            <a:spAutoFit/>
          </a:bodyPr>
          <a:lstStyle/>
          <a:p>
            <a:r>
              <a:rPr lang="en-US" sz="1800" b="0" dirty="0">
                <a:solidFill>
                  <a:srgbClr val="003300"/>
                </a:solidFill>
              </a:rPr>
              <a:t>post:  </a:t>
            </a:r>
            <a:r>
              <a:rPr lang="cs-CZ" sz="1800" b="0" dirty="0">
                <a:solidFill>
                  <a:srgbClr val="003300"/>
                </a:solidFill>
              </a:rPr>
              <a:t>∀k : 0 ≤k&lt;n ⇒ A[k]≤A[k + 1] </a:t>
            </a:r>
            <a:endParaRPr lang="en-US" sz="1800" b="0" dirty="0">
              <a:solidFill>
                <a:srgbClr val="003300"/>
              </a:solidFill>
            </a:endParaRPr>
          </a:p>
        </p:txBody>
      </p:sp>
      <p:grpSp>
        <p:nvGrpSpPr>
          <p:cNvPr id="3" name="Group 2"/>
          <p:cNvGrpSpPr/>
          <p:nvPr/>
        </p:nvGrpSpPr>
        <p:grpSpPr>
          <a:xfrm>
            <a:off x="4800600" y="1600200"/>
            <a:ext cx="3657600" cy="2133600"/>
            <a:chOff x="4800600" y="1600200"/>
            <a:chExt cx="3657600" cy="2133600"/>
          </a:xfrm>
          <a:solidFill>
            <a:srgbClr val="FFFFCC"/>
          </a:solidFill>
        </p:grpSpPr>
        <p:sp>
          <p:nvSpPr>
            <p:cNvPr id="9" name="Rectangular Callout 8"/>
            <p:cNvSpPr/>
            <p:nvPr/>
          </p:nvSpPr>
          <p:spPr bwMode="auto">
            <a:xfrm>
              <a:off x="4800600" y="1600200"/>
              <a:ext cx="3657600" cy="838200"/>
            </a:xfrm>
            <a:prstGeom prst="wedgeRectCallout">
              <a:avLst>
                <a:gd name="adj1" fmla="val -108700"/>
                <a:gd name="adj2" fmla="val 23395"/>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0" dirty="0" smtClean="0">
                  <a:solidFill>
                    <a:srgbClr val="002060"/>
                  </a:solidFill>
                </a:rPr>
                <a:t>Invariant:</a:t>
              </a:r>
            </a:p>
            <a:p>
              <a:r>
                <a:rPr lang="en-US" sz="1800" b="0" dirty="0" smtClean="0">
                  <a:solidFill>
                    <a:srgbClr val="002060"/>
                  </a:solidFill>
                </a:rPr>
                <a:t>∀</a:t>
              </a:r>
              <a:r>
                <a:rPr lang="en-US" sz="1800" b="0" dirty="0">
                  <a:solidFill>
                    <a:srgbClr val="002060"/>
                  </a:solidFill>
                </a:rPr>
                <a:t>k1,k2. </a:t>
              </a:r>
              <a:r>
                <a:rPr lang="en-US" sz="1800" b="0" dirty="0" smtClean="0">
                  <a:solidFill>
                    <a:srgbClr val="002060"/>
                  </a:solidFill>
                </a:rPr>
                <a:t>? ∧ ?</a:t>
              </a:r>
              <a:endParaRPr lang="en-US" sz="1800" b="0" dirty="0">
                <a:solidFill>
                  <a:srgbClr val="002060"/>
                </a:solidFill>
              </a:endParaRPr>
            </a:p>
          </p:txBody>
        </p:sp>
        <p:sp>
          <p:nvSpPr>
            <p:cNvPr id="10" name="Rectangular Callout 9"/>
            <p:cNvSpPr/>
            <p:nvPr/>
          </p:nvSpPr>
          <p:spPr bwMode="auto">
            <a:xfrm>
              <a:off x="4876800" y="2667000"/>
              <a:ext cx="3429000" cy="1066800"/>
            </a:xfrm>
            <a:prstGeom prst="wedgeRectCallout">
              <a:avLst>
                <a:gd name="adj1" fmla="val -112454"/>
                <a:gd name="adj2" fmla="val -23704"/>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cs-CZ" sz="1800" b="0" dirty="0" smtClean="0">
                  <a:solidFill>
                    <a:srgbClr val="002060"/>
                  </a:solidFill>
                </a:rPr>
                <a:t>Invariant:</a:t>
              </a:r>
            </a:p>
            <a:p>
              <a:r>
                <a:rPr lang="cs-CZ" sz="1800" b="0" dirty="0" smtClean="0">
                  <a:solidFill>
                    <a:srgbClr val="002060"/>
                  </a:solidFill>
                </a:rPr>
                <a:t>? ∧ ? ∧</a:t>
              </a:r>
            </a:p>
            <a:p>
              <a:r>
                <a:rPr lang="cs-CZ" sz="1800" b="0" dirty="0" smtClean="0">
                  <a:solidFill>
                    <a:srgbClr val="002060"/>
                  </a:solidFill>
                </a:rPr>
                <a:t>(∀</a:t>
              </a:r>
              <a:r>
                <a:rPr lang="cs-CZ" sz="1800" b="0" dirty="0">
                  <a:solidFill>
                    <a:srgbClr val="002060"/>
                  </a:solidFill>
                </a:rPr>
                <a:t>k1,k2. </a:t>
              </a:r>
              <a:r>
                <a:rPr lang="cs-CZ" sz="1800" b="0" dirty="0" smtClean="0">
                  <a:solidFill>
                    <a:srgbClr val="002060"/>
                  </a:solidFill>
                </a:rPr>
                <a:t>? ∧ ?) ∧ (∀</a:t>
              </a:r>
              <a:r>
                <a:rPr lang="cs-CZ" sz="1800" b="0" dirty="0">
                  <a:solidFill>
                    <a:srgbClr val="002060"/>
                  </a:solidFill>
                </a:rPr>
                <a:t>k. </a:t>
              </a:r>
              <a:r>
                <a:rPr lang="cs-CZ" sz="1800" b="0" dirty="0" smtClean="0">
                  <a:solidFill>
                    <a:srgbClr val="002060"/>
                  </a:solidFill>
                </a:rPr>
                <a:t>? ∧ ?)</a:t>
              </a:r>
              <a:endParaRPr lang="en-US" sz="1800" b="0" dirty="0">
                <a:solidFill>
                  <a:srgbClr val="002060"/>
                </a:solidFill>
              </a:endParaRPr>
            </a:p>
          </p:txBody>
        </p:sp>
      </p:grpSp>
      <p:sp>
        <p:nvSpPr>
          <p:cNvPr id="17"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13</a:t>
            </a:fld>
            <a:endParaRPr lang="en-US" b="1" dirty="0"/>
          </a:p>
        </p:txBody>
      </p:sp>
    </p:spTree>
    <p:extLst>
      <p:ext uri="{BB962C8B-B14F-4D97-AF65-F5344CB8AC3E}">
        <p14:creationId xmlns:p14="http://schemas.microsoft.com/office/powerpoint/2010/main" val="424398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 y="166688"/>
            <a:ext cx="8972550" cy="1096962"/>
          </a:xfrm>
        </p:spPr>
        <p:txBody>
          <a:bodyPr/>
          <a:lstStyle/>
          <a:p>
            <a:r>
              <a:rPr lang="en-US" sz="2800" dirty="0" smtClean="0">
                <a:solidFill>
                  <a:srgbClr val="C00000"/>
                </a:solidFill>
              </a:rPr>
              <a:t>Template-based Automatic Invariant Generation</a:t>
            </a:r>
            <a:endParaRPr lang="en-US" sz="2800" dirty="0">
              <a:solidFill>
                <a:srgbClr val="C00000"/>
              </a:solidFill>
            </a:endParaRPr>
          </a:p>
        </p:txBody>
      </p:sp>
      <p:sp>
        <p:nvSpPr>
          <p:cNvPr id="40" name="Freeform 39"/>
          <p:cNvSpPr/>
          <p:nvPr/>
        </p:nvSpPr>
        <p:spPr>
          <a:xfrm>
            <a:off x="2797316" y="-865818"/>
            <a:ext cx="3653452" cy="6797260"/>
          </a:xfrm>
          <a:custGeom>
            <a:avLst/>
            <a:gdLst>
              <a:gd name="connsiteX0" fmla="*/ 204384 w 3653452"/>
              <a:gd name="connsiteY0" fmla="*/ 6118447 h 6797260"/>
              <a:gd name="connsiteX1" fmla="*/ 377559 w 3653452"/>
              <a:gd name="connsiteY1" fmla="*/ 6233890 h 6797260"/>
              <a:gd name="connsiteX2" fmla="*/ 3653452 w 3653452"/>
              <a:gd name="connsiteY2" fmla="*/ 0 h 6797260"/>
            </a:gdLst>
            <a:ahLst/>
            <a:cxnLst>
              <a:cxn ang="0">
                <a:pos x="connsiteX0" y="connsiteY0"/>
              </a:cxn>
              <a:cxn ang="0">
                <a:pos x="connsiteX1" y="connsiteY1"/>
              </a:cxn>
              <a:cxn ang="0">
                <a:pos x="connsiteX2" y="connsiteY2"/>
              </a:cxn>
            </a:cxnLst>
            <a:rect l="l" t="t" r="r" b="b"/>
            <a:pathLst>
              <a:path w="3653452" h="6797260">
                <a:moveTo>
                  <a:pt x="204384" y="6118447"/>
                </a:moveTo>
                <a:cubicBezTo>
                  <a:pt x="3549" y="6686039"/>
                  <a:pt x="-197286" y="7253631"/>
                  <a:pt x="377559" y="6233890"/>
                </a:cubicBezTo>
                <a:cubicBezTo>
                  <a:pt x="952404" y="5214149"/>
                  <a:pt x="3653452" y="0"/>
                  <a:pt x="3653452" y="0"/>
                </a:cubicBezTo>
              </a:path>
            </a:pathLst>
          </a:custGeom>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onsolas" pitchFamily="49" charset="0"/>
            </a:endParaRPr>
          </a:p>
        </p:txBody>
      </p:sp>
      <p:sp>
        <p:nvSpPr>
          <p:cNvPr id="50" name="TextBox 49"/>
          <p:cNvSpPr txBox="1"/>
          <p:nvPr/>
        </p:nvSpPr>
        <p:spPr>
          <a:xfrm>
            <a:off x="838200" y="1447800"/>
            <a:ext cx="3810000" cy="4247317"/>
          </a:xfrm>
          <a:prstGeom prst="rect">
            <a:avLst/>
          </a:prstGeom>
          <a:noFill/>
          <a:ln>
            <a:solidFill>
              <a:schemeClr val="tx1"/>
            </a:solidFill>
          </a:ln>
        </p:spPr>
        <p:txBody>
          <a:bodyPr wrap="square" rtlCol="0">
            <a:spAutoFit/>
          </a:bodyPr>
          <a:lstStyle/>
          <a:p>
            <a:r>
              <a:rPr lang="en-US" sz="1800" b="0" dirty="0" err="1" smtClean="0">
                <a:solidFill>
                  <a:srgbClr val="003300"/>
                </a:solidFill>
              </a:rPr>
              <a:t>SelectionSort</a:t>
            </a:r>
            <a:r>
              <a:rPr lang="en-US" sz="1800" b="0" dirty="0">
                <a:solidFill>
                  <a:srgbClr val="003300"/>
                </a:solidFill>
              </a:rPr>
              <a:t>(</a:t>
            </a:r>
            <a:r>
              <a:rPr lang="en-US" sz="1800" b="0" dirty="0" err="1">
                <a:solidFill>
                  <a:srgbClr val="003300"/>
                </a:solidFill>
              </a:rPr>
              <a:t>int</a:t>
            </a:r>
            <a:r>
              <a:rPr lang="en-US" sz="1800" b="0" dirty="0">
                <a:solidFill>
                  <a:srgbClr val="003300"/>
                </a:solidFill>
              </a:rPr>
              <a:t> A[],n) {</a:t>
            </a:r>
          </a:p>
          <a:p>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 </a:t>
            </a:r>
            <a:r>
              <a:rPr lang="en-US" sz="1800" b="0" dirty="0">
                <a:solidFill>
                  <a:srgbClr val="003300"/>
                </a:solidFill>
              </a:rPr>
              <a:t>:=0;</a:t>
            </a:r>
          </a:p>
          <a:p>
            <a:r>
              <a:rPr lang="en-US" sz="1800" b="0" dirty="0" smtClean="0">
                <a:solidFill>
                  <a:srgbClr val="003300"/>
                </a:solidFill>
              </a:rPr>
              <a:t>  while(</a:t>
            </a:r>
            <a:r>
              <a:rPr lang="en-US" sz="1800" b="0" dirty="0" err="1" smtClean="0">
                <a:solidFill>
                  <a:srgbClr val="003300"/>
                </a:solidFill>
              </a:rPr>
              <a:t>i</a:t>
            </a:r>
            <a:r>
              <a:rPr lang="en-US" sz="1800" b="0" dirty="0" smtClean="0">
                <a:solidFill>
                  <a:srgbClr val="003300"/>
                </a:solidFill>
              </a:rPr>
              <a:t> &lt; n</a:t>
            </a:r>
            <a:r>
              <a:rPr lang="en-US" sz="1800" b="0" dirty="0">
                <a:solidFill>
                  <a:srgbClr val="003300"/>
                </a:solidFill>
              </a:rPr>
              <a:t>−1) {</a:t>
            </a:r>
          </a:p>
          <a:p>
            <a:r>
              <a:rPr lang="en-US" sz="1800" b="0" dirty="0">
                <a:solidFill>
                  <a:srgbClr val="003300"/>
                </a:solidFill>
              </a:rPr>
              <a:t>  </a:t>
            </a:r>
            <a:r>
              <a:rPr lang="en-US" sz="1800" b="0" dirty="0" smtClean="0">
                <a:solidFill>
                  <a:srgbClr val="003300"/>
                </a:solidFill>
              </a:rPr>
              <a:t>  v </a:t>
            </a:r>
            <a:r>
              <a:rPr lang="en-US" sz="1800" b="0" dirty="0">
                <a:solidFill>
                  <a:srgbClr val="003300"/>
                </a:solidFill>
              </a:rPr>
              <a:t>:</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 </a:t>
            </a:r>
            <a:r>
              <a:rPr lang="en-US" sz="1800" b="0" dirty="0">
                <a:solidFill>
                  <a:srgbClr val="003300"/>
                </a:solidFill>
              </a:rPr>
              <a:t>:</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 + 1</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while (</a:t>
            </a:r>
            <a:r>
              <a:rPr lang="en-US" sz="1800" b="0" dirty="0">
                <a:solidFill>
                  <a:srgbClr val="003300"/>
                </a:solidFill>
              </a:rPr>
              <a:t>j</a:t>
            </a:r>
            <a:r>
              <a:rPr lang="en-US" sz="1800" b="0" dirty="0" smtClean="0">
                <a:solidFill>
                  <a:srgbClr val="003300"/>
                </a:solidFill>
              </a:rPr>
              <a:t> &lt; n</a:t>
            </a:r>
            <a:r>
              <a:rPr lang="en-US" sz="1800" b="0" dirty="0">
                <a:solidFill>
                  <a:srgbClr val="003300"/>
                </a:solidFill>
              </a:rPr>
              <a:t>) {</a:t>
            </a:r>
          </a:p>
          <a:p>
            <a:r>
              <a:rPr lang="en-US" sz="1800" b="0" dirty="0">
                <a:solidFill>
                  <a:srgbClr val="003300"/>
                </a:solidFill>
              </a:rPr>
              <a:t>    </a:t>
            </a:r>
            <a:r>
              <a:rPr lang="en-US" sz="1800" b="0" dirty="0" smtClean="0">
                <a:solidFill>
                  <a:srgbClr val="003300"/>
                </a:solidFill>
              </a:rPr>
              <a:t>  if </a:t>
            </a:r>
            <a:r>
              <a:rPr lang="en-US" sz="1800" b="0" dirty="0">
                <a:solidFill>
                  <a:srgbClr val="003300"/>
                </a:solidFill>
              </a:rPr>
              <a:t>(</a:t>
            </a:r>
            <a:r>
              <a:rPr lang="en-US" sz="1800" b="0" dirty="0" smtClean="0">
                <a:solidFill>
                  <a:srgbClr val="003300"/>
                </a:solidFill>
              </a:rPr>
              <a:t>A[</a:t>
            </a:r>
            <a:r>
              <a:rPr lang="en-US" sz="1800" b="0" dirty="0">
                <a:solidFill>
                  <a:srgbClr val="003300"/>
                </a:solidFill>
              </a:rPr>
              <a:t>j</a:t>
            </a:r>
            <a:r>
              <a:rPr lang="en-US" sz="1800" b="0" dirty="0" smtClean="0">
                <a:solidFill>
                  <a:srgbClr val="003300"/>
                </a:solidFill>
              </a:rPr>
              <a:t>]&lt;A[v])</a:t>
            </a:r>
          </a:p>
          <a:p>
            <a:r>
              <a:rPr lang="en-US" sz="1800" b="0" dirty="0">
                <a:solidFill>
                  <a:srgbClr val="003300"/>
                </a:solidFill>
              </a:rPr>
              <a:t> </a:t>
            </a:r>
            <a:r>
              <a:rPr lang="en-US" sz="1800" b="0" dirty="0" smtClean="0">
                <a:solidFill>
                  <a:srgbClr val="003300"/>
                </a:solidFill>
              </a:rPr>
              <a:t>       v </a:t>
            </a:r>
            <a:r>
              <a:rPr lang="en-US" sz="1800" b="0" dirty="0">
                <a:solidFill>
                  <a:srgbClr val="003300"/>
                </a:solidFill>
              </a:rPr>
              <a:t>:</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a:t>
            </a:r>
            <a:r>
              <a:rPr lang="en-US" sz="1800" b="0" dirty="0">
                <a:solidFill>
                  <a:srgbClr val="003300"/>
                </a:solidFill>
              </a:rPr>
              <a:t>j</a:t>
            </a:r>
            <a:r>
              <a:rPr lang="en-US" sz="1800" b="0" dirty="0" smtClean="0">
                <a:solidFill>
                  <a:srgbClr val="003300"/>
                </a:solidFill>
              </a:rPr>
              <a:t>++;</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swap(A[</a:t>
            </a:r>
            <a:r>
              <a:rPr lang="en-US" sz="1800" b="0" dirty="0" err="1" smtClean="0">
                <a:solidFill>
                  <a:srgbClr val="003300"/>
                </a:solidFill>
              </a:rPr>
              <a:t>i</a:t>
            </a:r>
            <a:r>
              <a:rPr lang="en-US" sz="1800" b="0" dirty="0" smtClean="0">
                <a:solidFill>
                  <a:srgbClr val="003300"/>
                </a:solidFill>
              </a:rPr>
              <a:t>], A[v]);</a:t>
            </a:r>
            <a:endParaRPr lang="en-US" sz="1800" b="0" dirty="0">
              <a:solidFill>
                <a:srgbClr val="003300"/>
              </a:solidFill>
            </a:endParaRPr>
          </a:p>
          <a:p>
            <a:r>
              <a:rPr lang="en-US" sz="1800" b="0" dirty="0">
                <a:solidFill>
                  <a:srgbClr val="003300"/>
                </a:solidFill>
              </a:rPr>
              <a:t>  </a:t>
            </a:r>
            <a:r>
              <a:rPr lang="en-US" sz="1800" b="0" dirty="0" smtClean="0">
                <a:solidFill>
                  <a:srgbClr val="003300"/>
                </a:solidFill>
              </a:rPr>
              <a:t>  </a:t>
            </a:r>
            <a:r>
              <a:rPr lang="en-US" sz="1800" b="0" dirty="0" err="1" smtClean="0">
                <a:solidFill>
                  <a:srgbClr val="003300"/>
                </a:solidFill>
              </a:rPr>
              <a:t>i</a:t>
            </a:r>
            <a:r>
              <a:rPr lang="en-US" sz="1800" b="0" dirty="0" smtClean="0">
                <a:solidFill>
                  <a:srgbClr val="003300"/>
                </a:solidFill>
              </a:rPr>
              <a:t>++;</a:t>
            </a:r>
            <a:endParaRPr lang="en-US" sz="1800" b="0" dirty="0">
              <a:solidFill>
                <a:srgbClr val="003300"/>
              </a:solidFill>
            </a:endParaRPr>
          </a:p>
          <a:p>
            <a:r>
              <a:rPr lang="en-US" sz="1800" b="0" dirty="0" smtClean="0">
                <a:solidFill>
                  <a:srgbClr val="003300"/>
                </a:solidFill>
              </a:rPr>
              <a:t>  }</a:t>
            </a:r>
            <a:endParaRPr lang="en-US" sz="1800" b="0" dirty="0">
              <a:solidFill>
                <a:srgbClr val="003300"/>
              </a:solidFill>
            </a:endParaRPr>
          </a:p>
          <a:p>
            <a:r>
              <a:rPr lang="en-US" sz="1800" b="0" dirty="0" smtClean="0">
                <a:solidFill>
                  <a:srgbClr val="003300"/>
                </a:solidFill>
              </a:rPr>
              <a:t>  return </a:t>
            </a:r>
            <a:r>
              <a:rPr lang="en-US" sz="1800" b="0" dirty="0">
                <a:solidFill>
                  <a:srgbClr val="003300"/>
                </a:solidFill>
              </a:rPr>
              <a:t>A;</a:t>
            </a:r>
          </a:p>
          <a:p>
            <a:r>
              <a:rPr lang="en-US" sz="1800" b="0" dirty="0" smtClean="0">
                <a:solidFill>
                  <a:srgbClr val="003300"/>
                </a:solidFill>
              </a:rPr>
              <a:t>}</a:t>
            </a:r>
          </a:p>
        </p:txBody>
      </p:sp>
      <p:sp>
        <p:nvSpPr>
          <p:cNvPr id="58" name="Rectangle 57"/>
          <p:cNvSpPr/>
          <p:nvPr/>
        </p:nvSpPr>
        <p:spPr>
          <a:xfrm>
            <a:off x="609600" y="5867400"/>
            <a:ext cx="4038600" cy="369332"/>
          </a:xfrm>
          <a:prstGeom prst="rect">
            <a:avLst/>
          </a:prstGeom>
          <a:ln>
            <a:solidFill>
              <a:schemeClr val="tx1"/>
            </a:solidFill>
          </a:ln>
        </p:spPr>
        <p:txBody>
          <a:bodyPr wrap="square">
            <a:spAutoFit/>
          </a:bodyPr>
          <a:lstStyle/>
          <a:p>
            <a:r>
              <a:rPr lang="en-US" sz="1800" b="0" dirty="0">
                <a:solidFill>
                  <a:srgbClr val="003300"/>
                </a:solidFill>
              </a:rPr>
              <a:t>post:  </a:t>
            </a:r>
            <a:r>
              <a:rPr lang="cs-CZ" sz="1800" b="0" dirty="0">
                <a:solidFill>
                  <a:srgbClr val="003300"/>
                </a:solidFill>
              </a:rPr>
              <a:t>∀k : 0 ≤k&lt;n ⇒ A[k]≤A[k + 1] </a:t>
            </a:r>
            <a:endParaRPr lang="en-US" sz="1800" b="0" dirty="0">
              <a:solidFill>
                <a:srgbClr val="003300"/>
              </a:solidFill>
            </a:endParaRPr>
          </a:p>
        </p:txBody>
      </p:sp>
      <p:sp>
        <p:nvSpPr>
          <p:cNvPr id="16" name="Rectangular Callout 15"/>
          <p:cNvSpPr/>
          <p:nvPr/>
        </p:nvSpPr>
        <p:spPr bwMode="auto">
          <a:xfrm>
            <a:off x="4800600" y="1600200"/>
            <a:ext cx="3657600" cy="1143000"/>
          </a:xfrm>
          <a:prstGeom prst="wedgeRectCallout">
            <a:avLst>
              <a:gd name="adj1" fmla="val -108700"/>
              <a:gd name="adj2" fmla="val 3523"/>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0" dirty="0" smtClean="0">
                <a:solidFill>
                  <a:srgbClr val="002060"/>
                </a:solidFill>
              </a:rPr>
              <a:t>Invariant:</a:t>
            </a:r>
          </a:p>
          <a:p>
            <a:r>
              <a:rPr lang="en-US" sz="1800" b="0" dirty="0" smtClean="0">
                <a:solidFill>
                  <a:srgbClr val="002060"/>
                </a:solidFill>
              </a:rPr>
              <a:t>∀</a:t>
            </a:r>
            <a:r>
              <a:rPr lang="en-US" sz="1800" b="0" dirty="0">
                <a:solidFill>
                  <a:srgbClr val="002060"/>
                </a:solidFill>
              </a:rPr>
              <a:t>k1,k2. </a:t>
            </a:r>
            <a:r>
              <a:rPr lang="en-US" sz="1800" b="0" dirty="0">
                <a:solidFill>
                  <a:srgbClr val="FF0000"/>
                </a:solidFill>
              </a:rPr>
              <a:t>0≤k1&lt;k2&lt;n </a:t>
            </a:r>
            <a:r>
              <a:rPr lang="en-US" sz="1800" b="0" dirty="0">
                <a:solidFill>
                  <a:srgbClr val="002060"/>
                </a:solidFill>
              </a:rPr>
              <a:t>∧</a:t>
            </a:r>
          </a:p>
          <a:p>
            <a:r>
              <a:rPr lang="en-US" sz="1800" b="0" dirty="0">
                <a:solidFill>
                  <a:srgbClr val="002060"/>
                </a:solidFill>
              </a:rPr>
              <a:t>     </a:t>
            </a:r>
            <a:r>
              <a:rPr lang="en-US" sz="1800" b="0" dirty="0" smtClean="0">
                <a:solidFill>
                  <a:srgbClr val="FF0000"/>
                </a:solidFill>
              </a:rPr>
              <a:t>k1&lt;</a:t>
            </a:r>
            <a:r>
              <a:rPr lang="en-US" sz="1800" b="0" dirty="0" err="1" smtClean="0">
                <a:solidFill>
                  <a:srgbClr val="FF0000"/>
                </a:solidFill>
              </a:rPr>
              <a:t>i</a:t>
            </a:r>
            <a:r>
              <a:rPr lang="en-US" sz="1800" b="0" dirty="0" smtClean="0">
                <a:solidFill>
                  <a:srgbClr val="FF0000"/>
                </a:solidFill>
              </a:rPr>
              <a:t> </a:t>
            </a:r>
            <a:r>
              <a:rPr lang="en-US" sz="1800" b="0" dirty="0">
                <a:solidFill>
                  <a:srgbClr val="FF0000"/>
                </a:solidFill>
              </a:rPr>
              <a:t>⇒ A[k1]≤A[k2]</a:t>
            </a:r>
          </a:p>
        </p:txBody>
      </p:sp>
      <p:sp>
        <p:nvSpPr>
          <p:cNvPr id="17" name="Rectangular Callout 16"/>
          <p:cNvSpPr/>
          <p:nvPr/>
        </p:nvSpPr>
        <p:spPr bwMode="auto">
          <a:xfrm>
            <a:off x="4953000" y="3048000"/>
            <a:ext cx="3657600" cy="2209800"/>
          </a:xfrm>
          <a:prstGeom prst="wedgeRectCallout">
            <a:avLst>
              <a:gd name="adj1" fmla="val -110752"/>
              <a:gd name="adj2" fmla="val -53167"/>
            </a:avLst>
          </a:prstGeom>
          <a:solidFill>
            <a:srgbClr val="FF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cs-CZ" sz="1800" b="0" dirty="0" smtClean="0">
                <a:solidFill>
                  <a:srgbClr val="002060"/>
                </a:solidFill>
              </a:rPr>
              <a:t>Invariant:</a:t>
            </a:r>
          </a:p>
          <a:p>
            <a:r>
              <a:rPr lang="cs-CZ" sz="1800" b="0" dirty="0" smtClean="0">
                <a:solidFill>
                  <a:srgbClr val="FF0000"/>
                </a:solidFill>
              </a:rPr>
              <a:t>i&lt;</a:t>
            </a:r>
            <a:r>
              <a:rPr lang="en-US" sz="1800" b="0" dirty="0" smtClean="0">
                <a:solidFill>
                  <a:srgbClr val="FF0000"/>
                </a:solidFill>
              </a:rPr>
              <a:t>j</a:t>
            </a:r>
            <a:r>
              <a:rPr lang="cs-CZ" sz="1800" b="0" dirty="0" smtClean="0">
                <a:solidFill>
                  <a:srgbClr val="002060"/>
                </a:solidFill>
              </a:rPr>
              <a:t> </a:t>
            </a:r>
            <a:r>
              <a:rPr lang="cs-CZ" sz="1800" b="0" dirty="0">
                <a:solidFill>
                  <a:srgbClr val="002060"/>
                </a:solidFill>
              </a:rPr>
              <a:t>∧</a:t>
            </a:r>
          </a:p>
          <a:p>
            <a:r>
              <a:rPr lang="cs-CZ" sz="1800" b="0" dirty="0" smtClean="0">
                <a:solidFill>
                  <a:srgbClr val="FF0000"/>
                </a:solidFill>
              </a:rPr>
              <a:t>i≤v&lt;n </a:t>
            </a:r>
            <a:r>
              <a:rPr lang="cs-CZ" sz="1800" b="0" dirty="0">
                <a:solidFill>
                  <a:srgbClr val="002060"/>
                </a:solidFill>
              </a:rPr>
              <a:t>∧</a:t>
            </a:r>
          </a:p>
          <a:p>
            <a:r>
              <a:rPr lang="cs-CZ" sz="1800" b="0" dirty="0" smtClean="0">
                <a:solidFill>
                  <a:srgbClr val="002060"/>
                </a:solidFill>
              </a:rPr>
              <a:t>(∀</a:t>
            </a:r>
            <a:r>
              <a:rPr lang="cs-CZ" sz="1800" b="0" dirty="0">
                <a:solidFill>
                  <a:srgbClr val="002060"/>
                </a:solidFill>
              </a:rPr>
              <a:t>k1,k2. </a:t>
            </a:r>
            <a:r>
              <a:rPr lang="cs-CZ" sz="1800" b="0" dirty="0">
                <a:solidFill>
                  <a:srgbClr val="FF0000"/>
                </a:solidFill>
              </a:rPr>
              <a:t>0≤k1&lt;k2&lt;n </a:t>
            </a:r>
            <a:r>
              <a:rPr lang="cs-CZ" sz="1800" b="0" dirty="0">
                <a:solidFill>
                  <a:srgbClr val="002060"/>
                </a:solidFill>
              </a:rPr>
              <a:t>∧</a:t>
            </a:r>
          </a:p>
          <a:p>
            <a:r>
              <a:rPr lang="cs-CZ" sz="1800" b="0" dirty="0">
                <a:solidFill>
                  <a:srgbClr val="002060"/>
                </a:solidFill>
              </a:rPr>
              <a:t>   </a:t>
            </a:r>
            <a:r>
              <a:rPr lang="cs-CZ" sz="1800" b="0" dirty="0" smtClean="0">
                <a:solidFill>
                  <a:srgbClr val="FF0000"/>
                </a:solidFill>
              </a:rPr>
              <a:t>k1&lt;i </a:t>
            </a:r>
            <a:r>
              <a:rPr lang="cs-CZ" sz="1800" b="0" dirty="0">
                <a:solidFill>
                  <a:srgbClr val="FF0000"/>
                </a:solidFill>
              </a:rPr>
              <a:t>⇒ A[k1]≤A[k2</a:t>
            </a:r>
            <a:r>
              <a:rPr lang="cs-CZ" sz="1800" b="0" dirty="0" smtClean="0">
                <a:solidFill>
                  <a:srgbClr val="FF0000"/>
                </a:solidFill>
              </a:rPr>
              <a:t>]</a:t>
            </a:r>
            <a:r>
              <a:rPr lang="cs-CZ" sz="1800" b="0" dirty="0" smtClean="0">
                <a:solidFill>
                  <a:srgbClr val="336600"/>
                </a:solidFill>
              </a:rPr>
              <a:t>)</a:t>
            </a:r>
            <a:r>
              <a:rPr lang="cs-CZ" sz="1800" b="0" dirty="0" smtClean="0">
                <a:solidFill>
                  <a:srgbClr val="FF0000"/>
                </a:solidFill>
              </a:rPr>
              <a:t> </a:t>
            </a:r>
            <a:r>
              <a:rPr lang="cs-CZ" sz="1800" b="0" dirty="0" smtClean="0">
                <a:solidFill>
                  <a:srgbClr val="002060"/>
                </a:solidFill>
              </a:rPr>
              <a:t>∧</a:t>
            </a:r>
            <a:endParaRPr lang="cs-CZ" sz="1800" b="0" dirty="0">
              <a:solidFill>
                <a:srgbClr val="002060"/>
              </a:solidFill>
            </a:endParaRPr>
          </a:p>
          <a:p>
            <a:r>
              <a:rPr lang="cs-CZ" sz="1800" b="0" dirty="0" smtClean="0">
                <a:solidFill>
                  <a:srgbClr val="002060"/>
                </a:solidFill>
              </a:rPr>
              <a:t>(∀</a:t>
            </a:r>
            <a:r>
              <a:rPr lang="cs-CZ" sz="1800" b="0" dirty="0">
                <a:solidFill>
                  <a:srgbClr val="002060"/>
                </a:solidFill>
              </a:rPr>
              <a:t>k. </a:t>
            </a:r>
            <a:r>
              <a:rPr lang="cs-CZ" sz="1800" b="0" dirty="0">
                <a:solidFill>
                  <a:srgbClr val="FF0000"/>
                </a:solidFill>
              </a:rPr>
              <a:t>i1≤</a:t>
            </a:r>
            <a:r>
              <a:rPr lang="cs-CZ" sz="1800" b="0" dirty="0" smtClean="0">
                <a:solidFill>
                  <a:srgbClr val="FF0000"/>
                </a:solidFill>
              </a:rPr>
              <a:t>k&lt;</a:t>
            </a:r>
            <a:r>
              <a:rPr lang="en-US" sz="1800" b="0" dirty="0" smtClean="0">
                <a:solidFill>
                  <a:srgbClr val="FF0000"/>
                </a:solidFill>
              </a:rPr>
              <a:t>j</a:t>
            </a:r>
            <a:r>
              <a:rPr lang="cs-CZ" sz="1800" b="0" dirty="0" smtClean="0">
                <a:solidFill>
                  <a:srgbClr val="FF0000"/>
                </a:solidFill>
              </a:rPr>
              <a:t> </a:t>
            </a:r>
            <a:r>
              <a:rPr lang="cs-CZ" sz="1800" b="0" dirty="0">
                <a:solidFill>
                  <a:srgbClr val="002060"/>
                </a:solidFill>
              </a:rPr>
              <a:t>∧</a:t>
            </a:r>
          </a:p>
          <a:p>
            <a:r>
              <a:rPr lang="cs-CZ" sz="1800" b="0" dirty="0">
                <a:solidFill>
                  <a:srgbClr val="002060"/>
                </a:solidFill>
              </a:rPr>
              <a:t>   </a:t>
            </a:r>
            <a:r>
              <a:rPr lang="cs-CZ" sz="1800" b="0" dirty="0">
                <a:solidFill>
                  <a:srgbClr val="FF0000"/>
                </a:solidFill>
              </a:rPr>
              <a:t>k≥0 ⇒ </a:t>
            </a:r>
            <a:r>
              <a:rPr lang="cs-CZ" sz="1800" b="0" dirty="0" smtClean="0">
                <a:solidFill>
                  <a:srgbClr val="FF0000"/>
                </a:solidFill>
              </a:rPr>
              <a:t>A[v]</a:t>
            </a:r>
            <a:r>
              <a:rPr lang="cs-CZ" sz="1800" b="0" dirty="0">
                <a:solidFill>
                  <a:srgbClr val="FF0000"/>
                </a:solidFill>
              </a:rPr>
              <a:t>≤A[k</a:t>
            </a:r>
            <a:r>
              <a:rPr lang="cs-CZ" sz="1800" b="0" dirty="0" smtClean="0">
                <a:solidFill>
                  <a:srgbClr val="FF0000"/>
                </a:solidFill>
              </a:rPr>
              <a:t>]</a:t>
            </a:r>
            <a:r>
              <a:rPr lang="cs-CZ" sz="1800" b="0" dirty="0" smtClean="0">
                <a:solidFill>
                  <a:srgbClr val="336600"/>
                </a:solidFill>
              </a:rPr>
              <a:t>)</a:t>
            </a:r>
            <a:endParaRPr lang="en-US" sz="1800" b="0" dirty="0">
              <a:solidFill>
                <a:srgbClr val="336600"/>
              </a:solidFill>
            </a:endParaRPr>
          </a:p>
        </p:txBody>
      </p:sp>
      <p:sp>
        <p:nvSpPr>
          <p:cNvPr id="1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14</a:t>
            </a:fld>
            <a:endParaRPr lang="en-US" b="1" dirty="0"/>
          </a:p>
        </p:txBody>
      </p:sp>
    </p:spTree>
    <p:extLst>
      <p:ext uri="{BB962C8B-B14F-4D97-AF65-F5344CB8AC3E}">
        <p14:creationId xmlns:p14="http://schemas.microsoft.com/office/powerpoint/2010/main" val="19617542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Syntax-Guided Program Synthesis</a:t>
            </a:r>
            <a:endParaRPr lang="en-US" sz="3200" dirty="0" smtClean="0">
              <a:solidFill>
                <a:srgbClr val="C00000"/>
              </a:solidFill>
            </a:endParaRPr>
          </a:p>
        </p:txBody>
      </p:sp>
      <p:sp>
        <p:nvSpPr>
          <p:cNvPr id="5123" name="Rectangle 3"/>
          <p:cNvSpPr>
            <a:spLocks noGrp="1" noChangeArrowheads="1"/>
          </p:cNvSpPr>
          <p:nvPr>
            <p:ph type="body" idx="1"/>
          </p:nvPr>
        </p:nvSpPr>
        <p:spPr>
          <a:xfrm>
            <a:off x="3717" y="1642199"/>
            <a:ext cx="9064083" cy="4566424"/>
          </a:xfrm>
        </p:spPr>
        <p:txBody>
          <a:bodyPr/>
          <a:lstStyle/>
          <a:p>
            <a:pPr marL="0" indent="0">
              <a:lnSpc>
                <a:spcPct val="90000"/>
              </a:lnSpc>
              <a:buNone/>
            </a:pPr>
            <a:r>
              <a:rPr lang="en-US" sz="2000" dirty="0" smtClean="0"/>
              <a:t>Rich variety of projects in programming systems and software engineering</a:t>
            </a:r>
          </a:p>
          <a:p>
            <a:pPr marL="0" indent="0">
              <a:lnSpc>
                <a:spcPct val="90000"/>
              </a:lnSpc>
              <a:buNone/>
            </a:pPr>
            <a:endParaRPr lang="en-US" sz="2000" dirty="0" smtClean="0"/>
          </a:p>
          <a:p>
            <a:pPr marL="914400" lvl="1" indent="-457200">
              <a:lnSpc>
                <a:spcPct val="90000"/>
              </a:lnSpc>
              <a:buFont typeface="+mj-lt"/>
              <a:buAutoNum type="arabicPeriod"/>
            </a:pPr>
            <a:r>
              <a:rPr lang="en-US" sz="2000" dirty="0" smtClean="0">
                <a:solidFill>
                  <a:srgbClr val="003300"/>
                </a:solidFill>
              </a:rPr>
              <a:t>Programming by examples</a:t>
            </a:r>
          </a:p>
          <a:p>
            <a:pPr marL="914400" lvl="1" indent="-457200">
              <a:lnSpc>
                <a:spcPct val="90000"/>
              </a:lnSpc>
              <a:buFont typeface="+mj-lt"/>
              <a:buAutoNum type="arabicPeriod"/>
            </a:pPr>
            <a:r>
              <a:rPr lang="en-US" sz="2000" dirty="0">
                <a:solidFill>
                  <a:srgbClr val="003300"/>
                </a:solidFill>
              </a:rPr>
              <a:t>Program </a:t>
            </a:r>
            <a:r>
              <a:rPr lang="en-US" sz="2000" dirty="0" err="1">
                <a:solidFill>
                  <a:srgbClr val="003300"/>
                </a:solidFill>
              </a:rPr>
              <a:t>superoptimization</a:t>
            </a:r>
            <a:endParaRPr lang="en-US" sz="2000" dirty="0">
              <a:solidFill>
                <a:srgbClr val="003300"/>
              </a:solidFill>
            </a:endParaRPr>
          </a:p>
          <a:p>
            <a:pPr marL="914400" lvl="1" indent="-457200">
              <a:lnSpc>
                <a:spcPct val="90000"/>
              </a:lnSpc>
              <a:buFont typeface="+mj-lt"/>
              <a:buAutoNum type="arabicPeriod"/>
            </a:pPr>
            <a:r>
              <a:rPr lang="en-US" sz="2000" dirty="0" smtClean="0">
                <a:solidFill>
                  <a:srgbClr val="003300"/>
                </a:solidFill>
              </a:rPr>
              <a:t>Automatic </a:t>
            </a:r>
            <a:r>
              <a:rPr lang="en-US" sz="2000" dirty="0" smtClean="0">
                <a:solidFill>
                  <a:srgbClr val="003300"/>
                </a:solidFill>
              </a:rPr>
              <a:t>program repair</a:t>
            </a:r>
          </a:p>
          <a:p>
            <a:pPr marL="914400" lvl="1" indent="-457200">
              <a:lnSpc>
                <a:spcPct val="90000"/>
              </a:lnSpc>
              <a:buFont typeface="+mj-lt"/>
              <a:buAutoNum type="arabicPeriod"/>
            </a:pPr>
            <a:r>
              <a:rPr lang="en-US" sz="2000" dirty="0" smtClean="0">
                <a:solidFill>
                  <a:srgbClr val="003300"/>
                </a:solidFill>
              </a:rPr>
              <a:t>Template-guided </a:t>
            </a:r>
            <a:r>
              <a:rPr lang="en-US" sz="2000" dirty="0">
                <a:solidFill>
                  <a:srgbClr val="003300"/>
                </a:solidFill>
              </a:rPr>
              <a:t>i</a:t>
            </a:r>
            <a:r>
              <a:rPr lang="en-US" sz="2000" dirty="0" smtClean="0">
                <a:solidFill>
                  <a:srgbClr val="003300"/>
                </a:solidFill>
              </a:rPr>
              <a:t>nvariant generation</a:t>
            </a:r>
          </a:p>
          <a:p>
            <a:pPr marL="457200" lvl="1" indent="0">
              <a:lnSpc>
                <a:spcPct val="90000"/>
              </a:lnSpc>
              <a:buNone/>
            </a:pPr>
            <a:endParaRPr lang="en-US" sz="2000" dirty="0" smtClean="0">
              <a:solidFill>
                <a:srgbClr val="002060"/>
              </a:solidFill>
            </a:endParaRPr>
          </a:p>
          <a:p>
            <a:pPr marL="457200" lvl="1" indent="0">
              <a:lnSpc>
                <a:spcPct val="90000"/>
              </a:lnSpc>
              <a:buNone/>
            </a:pPr>
            <a:endParaRPr lang="en-US" sz="2000" dirty="0" smtClean="0">
              <a:solidFill>
                <a:srgbClr val="002060"/>
              </a:solidFill>
            </a:endParaRPr>
          </a:p>
          <a:p>
            <a:pPr marL="57150" indent="0">
              <a:lnSpc>
                <a:spcPct val="90000"/>
              </a:lnSpc>
              <a:buNone/>
            </a:pPr>
            <a:r>
              <a:rPr lang="en-US" sz="2000" dirty="0" smtClean="0">
                <a:solidFill>
                  <a:srgbClr val="C00000"/>
                </a:solidFill>
              </a:rPr>
              <a:t>Computational problem at the core of all these synthesis projects:</a:t>
            </a:r>
          </a:p>
          <a:p>
            <a:pPr marL="57150" indent="0">
              <a:lnSpc>
                <a:spcPct val="90000"/>
              </a:lnSpc>
              <a:buNone/>
            </a:pPr>
            <a:r>
              <a:rPr lang="en-US" sz="2000" dirty="0" smtClean="0">
                <a:solidFill>
                  <a:srgbClr val="C00000"/>
                </a:solidFill>
              </a:rPr>
              <a:t>       Find a program that meets given syntactic and semantic constraints</a:t>
            </a:r>
            <a:endParaRPr lang="en-US" sz="2000" dirty="0" smtClean="0">
              <a:solidFill>
                <a:srgbClr val="002060"/>
              </a:solidFill>
            </a:endParaRPr>
          </a:p>
          <a:p>
            <a:pPr marL="57150" indent="0">
              <a:lnSpc>
                <a:spcPct val="90000"/>
              </a:lnSpc>
              <a:buNone/>
            </a:pPr>
            <a:endParaRPr lang="en-US" sz="2000" dirty="0">
              <a:solidFill>
                <a:srgbClr val="00206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15</a:t>
            </a:fld>
            <a:endParaRPr lang="en-US" b="1" dirty="0"/>
          </a:p>
        </p:txBody>
      </p:sp>
    </p:spTree>
    <p:extLst>
      <p:ext uri="{BB962C8B-B14F-4D97-AF65-F5344CB8AC3E}">
        <p14:creationId xmlns:p14="http://schemas.microsoft.com/office/powerpoint/2010/main" val="12526402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76657" y="25431"/>
            <a:ext cx="7772400" cy="1143000"/>
          </a:xfrm>
        </p:spPr>
        <p:txBody>
          <a:bodyPr/>
          <a:lstStyle/>
          <a:p>
            <a:pPr algn="l"/>
            <a:r>
              <a:rPr lang="en-US" sz="2800" dirty="0" smtClean="0">
                <a:solidFill>
                  <a:srgbClr val="C00000"/>
                </a:solidFill>
              </a:rPr>
              <a:t>Classical Program Synthesis</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16</a:t>
            </a:fld>
            <a:endParaRPr lang="en-US" b="1" dirty="0"/>
          </a:p>
        </p:txBody>
      </p:sp>
      <p:sp>
        <p:nvSpPr>
          <p:cNvPr id="19" name="Flowchart: Alternate Process 18"/>
          <p:cNvSpPr/>
          <p:nvPr/>
        </p:nvSpPr>
        <p:spPr>
          <a:xfrm>
            <a:off x="1363435" y="1752600"/>
            <a:ext cx="1814120" cy="1000132"/>
          </a:xfrm>
          <a:prstGeom prst="flowChartAlternateProcess">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C00000"/>
                </a:solidFill>
                <a:latin typeface="Comic Sans MS" panose="030F0702030302020204" pitchFamily="66" charset="0"/>
              </a:rPr>
              <a:t>Specification</a:t>
            </a:r>
          </a:p>
          <a:p>
            <a:pPr algn="ctr"/>
            <a:r>
              <a:rPr lang="en-US" sz="1600" dirty="0" smtClean="0">
                <a:solidFill>
                  <a:srgbClr val="C00000"/>
                </a:solidFill>
                <a:latin typeface="Comic Sans MS" panose="030F0702030302020204" pitchFamily="66" charset="0"/>
              </a:rPr>
              <a:t>“What” </a:t>
            </a:r>
          </a:p>
        </p:txBody>
      </p:sp>
      <p:sp>
        <p:nvSpPr>
          <p:cNvPr id="3" name="Oval Callout 2"/>
          <p:cNvSpPr/>
          <p:nvPr/>
        </p:nvSpPr>
        <p:spPr bwMode="auto">
          <a:xfrm>
            <a:off x="4441372" y="1609732"/>
            <a:ext cx="3352800" cy="1143000"/>
          </a:xfrm>
          <a:prstGeom prst="wedgeEllipseCallout">
            <a:avLst>
              <a:gd name="adj1" fmla="val -88134"/>
              <a:gd name="adj2" fmla="val 8056"/>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rPr>
              <a:t>Logical relation </a:t>
            </a:r>
            <a:r>
              <a:rPr kumimoji="0" lang="en-US" sz="1800" b="0" i="0" u="none" strike="noStrike" cap="none" normalizeH="0" baseline="0" dirty="0" smtClean="0">
                <a:ln>
                  <a:noFill/>
                </a:ln>
                <a:solidFill>
                  <a:schemeClr val="tx1"/>
                </a:solidFill>
                <a:effectLst/>
                <a:latin typeface="Symbol" panose="05050102010706020507" pitchFamily="18" charset="2"/>
              </a:rPr>
              <a:t>j</a:t>
            </a:r>
            <a:r>
              <a:rPr kumimoji="0" lang="en-US" sz="1800" b="0" i="0" u="none" strike="noStrike" cap="none" normalizeH="0" baseline="0" dirty="0" smtClean="0">
                <a:ln>
                  <a:noFill/>
                </a:ln>
                <a:solidFill>
                  <a:schemeClr val="tx1"/>
                </a:solidFill>
                <a:effectLst/>
              </a:rPr>
              <a:t>(</a:t>
            </a:r>
            <a:r>
              <a:rPr kumimoji="0" lang="en-US" sz="1800" b="0" i="0" u="none" strike="noStrike" cap="none" normalizeH="0" baseline="0" dirty="0" err="1" smtClean="0">
                <a:ln>
                  <a:noFill/>
                </a:ln>
                <a:solidFill>
                  <a:schemeClr val="tx1"/>
                </a:solidFill>
                <a:effectLst/>
              </a:rPr>
              <a:t>x,y</a:t>
            </a:r>
            <a:r>
              <a:rPr kumimoji="0" lang="en-US" sz="1800" b="0" i="0" u="none" strike="noStrike" cap="none" normalizeH="0" baseline="0" dirty="0" smtClean="0">
                <a:ln>
                  <a:noFill/>
                </a:ln>
                <a:solidFill>
                  <a:schemeClr val="tx1"/>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rPr>
              <a:t>among input x and output y</a:t>
            </a:r>
          </a:p>
        </p:txBody>
      </p:sp>
      <p:sp>
        <p:nvSpPr>
          <p:cNvPr id="23" name="Flowchart: Alternate Process 22"/>
          <p:cNvSpPr/>
          <p:nvPr/>
        </p:nvSpPr>
        <p:spPr>
          <a:xfrm>
            <a:off x="1363435" y="3429000"/>
            <a:ext cx="1814120" cy="1000132"/>
          </a:xfrm>
          <a:prstGeom prst="flowChartAlternateProcess">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C00000"/>
                </a:solidFill>
                <a:latin typeface="Comic Sans MS" panose="030F0702030302020204" pitchFamily="66" charset="0"/>
              </a:rPr>
              <a:t>Synthesizer</a:t>
            </a:r>
          </a:p>
        </p:txBody>
      </p:sp>
      <p:sp>
        <p:nvSpPr>
          <p:cNvPr id="24" name="Flowchart: Alternate Process 23"/>
          <p:cNvSpPr/>
          <p:nvPr/>
        </p:nvSpPr>
        <p:spPr>
          <a:xfrm>
            <a:off x="1349828" y="5082937"/>
            <a:ext cx="1814120" cy="1000132"/>
          </a:xfrm>
          <a:prstGeom prst="flowChartAlternateProcess">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C00000"/>
                </a:solidFill>
                <a:latin typeface="Comic Sans MS" panose="030F0702030302020204" pitchFamily="66" charset="0"/>
              </a:rPr>
              <a:t>Implementation</a:t>
            </a:r>
          </a:p>
          <a:p>
            <a:pPr algn="ctr"/>
            <a:r>
              <a:rPr lang="en-US" sz="1600" dirty="0" smtClean="0">
                <a:solidFill>
                  <a:srgbClr val="C00000"/>
                </a:solidFill>
                <a:latin typeface="Comic Sans MS" panose="030F0702030302020204" pitchFamily="66" charset="0"/>
              </a:rPr>
              <a:t>“How” </a:t>
            </a:r>
          </a:p>
        </p:txBody>
      </p:sp>
      <p:cxnSp>
        <p:nvCxnSpPr>
          <p:cNvPr id="6" name="Straight Arrow Connector 5"/>
          <p:cNvCxnSpPr/>
          <p:nvPr/>
        </p:nvCxnSpPr>
        <p:spPr bwMode="auto">
          <a:xfrm>
            <a:off x="2270495" y="2752732"/>
            <a:ext cx="0" cy="676268"/>
          </a:xfrm>
          <a:prstGeom prst="straightConnector1">
            <a:avLst/>
          </a:prstGeom>
          <a:solidFill>
            <a:srgbClr val="333399"/>
          </a:solidFill>
          <a:ln w="38100" cap="flat" cmpd="sng" algn="ctr">
            <a:solidFill>
              <a:schemeClr val="tx1"/>
            </a:solidFill>
            <a:prstDash val="solid"/>
            <a:round/>
            <a:headEnd type="none" w="med" len="med"/>
            <a:tailEnd type="triangle"/>
          </a:ln>
          <a:effectLst/>
        </p:spPr>
      </p:cxnSp>
      <p:cxnSp>
        <p:nvCxnSpPr>
          <p:cNvPr id="25" name="Straight Arrow Connector 24"/>
          <p:cNvCxnSpPr/>
          <p:nvPr/>
        </p:nvCxnSpPr>
        <p:spPr bwMode="auto">
          <a:xfrm flipH="1">
            <a:off x="2248724" y="4431853"/>
            <a:ext cx="16329" cy="676268"/>
          </a:xfrm>
          <a:prstGeom prst="straightConnector1">
            <a:avLst/>
          </a:prstGeom>
          <a:solidFill>
            <a:srgbClr val="333399"/>
          </a:solidFill>
          <a:ln w="38100" cap="flat" cmpd="sng" algn="ctr">
            <a:solidFill>
              <a:schemeClr val="tx1"/>
            </a:solidFill>
            <a:prstDash val="solid"/>
            <a:round/>
            <a:headEnd type="none" w="med" len="med"/>
            <a:tailEnd type="triangle"/>
          </a:ln>
          <a:effectLst/>
        </p:spPr>
      </p:cxnSp>
      <p:sp>
        <p:nvSpPr>
          <p:cNvPr id="26" name="Oval Callout 25"/>
          <p:cNvSpPr/>
          <p:nvPr/>
        </p:nvSpPr>
        <p:spPr bwMode="auto">
          <a:xfrm>
            <a:off x="4441372" y="3250753"/>
            <a:ext cx="3352800" cy="1143000"/>
          </a:xfrm>
          <a:prstGeom prst="wedgeEllipseCallout">
            <a:avLst>
              <a:gd name="adj1" fmla="val -88134"/>
              <a:gd name="adj2" fmla="val 8056"/>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0" dirty="0" smtClean="0">
                <a:solidFill>
                  <a:schemeClr val="tx1"/>
                </a:solidFill>
              </a:rPr>
              <a:t>Constructive proof of</a:t>
            </a:r>
            <a:r>
              <a:rPr kumimoji="0" lang="en-US" sz="1800" b="0" i="0" u="none" strike="noStrike" cap="none" normalizeH="0" baseline="0" dirty="0" smtClean="0">
                <a:ln>
                  <a:noFill/>
                </a:ln>
                <a:solidFill>
                  <a:schemeClr val="tx1"/>
                </a:solidFill>
                <a:effectLst/>
              </a:rPr>
              <a:t> </a:t>
            </a:r>
          </a:p>
          <a:p>
            <a:pPr algn="ctr" eaLnBrk="0" hangingPunct="0"/>
            <a:r>
              <a:rPr lang="en-US" sz="1800" b="0" dirty="0" smtClean="0">
                <a:solidFill>
                  <a:schemeClr val="tx1"/>
                </a:solidFill>
              </a:rPr>
              <a:t>Exists f. For all x. </a:t>
            </a:r>
            <a:r>
              <a:rPr lang="en-US" sz="1800" b="0" dirty="0" smtClean="0">
                <a:solidFill>
                  <a:schemeClr val="tx1"/>
                </a:solidFill>
                <a:latin typeface="Symbol" panose="05050102010706020507" pitchFamily="18" charset="2"/>
              </a:rPr>
              <a:t>j</a:t>
            </a:r>
            <a:r>
              <a:rPr lang="en-US" sz="1800" b="0" dirty="0" smtClean="0">
                <a:solidFill>
                  <a:schemeClr val="tx1"/>
                </a:solidFill>
              </a:rPr>
              <a:t>(</a:t>
            </a:r>
            <a:r>
              <a:rPr lang="en-US" sz="1800" b="0" dirty="0" err="1" smtClean="0">
                <a:solidFill>
                  <a:schemeClr val="tx1"/>
                </a:solidFill>
              </a:rPr>
              <a:t>x,f</a:t>
            </a:r>
            <a:r>
              <a:rPr lang="en-US" sz="1800" b="0" dirty="0" smtClean="0">
                <a:solidFill>
                  <a:schemeClr val="tx1"/>
                </a:solidFill>
              </a:rPr>
              <a:t>(x))</a:t>
            </a:r>
            <a:endParaRPr kumimoji="0" lang="en-US" sz="1800" b="0" i="0" u="none" strike="noStrike" cap="none" normalizeH="0" baseline="0" dirty="0" smtClean="0">
              <a:ln>
                <a:noFill/>
              </a:ln>
              <a:solidFill>
                <a:schemeClr val="tx1"/>
              </a:solidFill>
              <a:effectLst/>
            </a:endParaRPr>
          </a:p>
        </p:txBody>
      </p:sp>
      <p:sp>
        <p:nvSpPr>
          <p:cNvPr id="13" name="Oval Callout 12"/>
          <p:cNvSpPr/>
          <p:nvPr/>
        </p:nvSpPr>
        <p:spPr bwMode="auto">
          <a:xfrm>
            <a:off x="4441372" y="4940069"/>
            <a:ext cx="3352800" cy="1143000"/>
          </a:xfrm>
          <a:prstGeom prst="wedgeEllipseCallout">
            <a:avLst>
              <a:gd name="adj1" fmla="val -88134"/>
              <a:gd name="adj2" fmla="val 8056"/>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0" dirty="0" smtClean="0">
                <a:solidFill>
                  <a:schemeClr val="tx1"/>
                </a:solidFill>
              </a:rPr>
              <a:t>Function f(x) such that</a:t>
            </a:r>
            <a:r>
              <a:rPr kumimoji="0" lang="en-US" sz="1800" b="0" i="0" u="none" strike="noStrike" cap="none" normalizeH="0" baseline="0" dirty="0" smtClean="0">
                <a:ln>
                  <a:noFill/>
                </a:ln>
                <a:solidFill>
                  <a:schemeClr val="tx1"/>
                </a:solidFill>
                <a:effectLst/>
              </a:rPr>
              <a:t> </a:t>
            </a:r>
          </a:p>
          <a:p>
            <a:pPr algn="ctr" eaLnBrk="0" hangingPunct="0"/>
            <a:r>
              <a:rPr lang="en-US" sz="1800" b="0" dirty="0" smtClean="0">
                <a:solidFill>
                  <a:schemeClr val="tx1"/>
                </a:solidFill>
              </a:rPr>
              <a:t> </a:t>
            </a:r>
            <a:r>
              <a:rPr lang="en-US" sz="1800" b="0" dirty="0" smtClean="0">
                <a:solidFill>
                  <a:schemeClr val="tx1"/>
                </a:solidFill>
                <a:latin typeface="Symbol" panose="05050102010706020507" pitchFamily="18" charset="2"/>
              </a:rPr>
              <a:t>j</a:t>
            </a:r>
            <a:r>
              <a:rPr lang="en-US" sz="1800" b="0" dirty="0" smtClean="0">
                <a:solidFill>
                  <a:schemeClr val="tx1"/>
                </a:solidFill>
              </a:rPr>
              <a:t>(</a:t>
            </a:r>
            <a:r>
              <a:rPr lang="en-US" sz="1800" b="0" dirty="0" err="1" smtClean="0">
                <a:solidFill>
                  <a:schemeClr val="tx1"/>
                </a:solidFill>
              </a:rPr>
              <a:t>x,f</a:t>
            </a:r>
            <a:r>
              <a:rPr lang="en-US" sz="1800" b="0" dirty="0" smtClean="0">
                <a:solidFill>
                  <a:schemeClr val="tx1"/>
                </a:solidFill>
              </a:rPr>
              <a:t>(x))</a:t>
            </a:r>
            <a:endParaRPr kumimoji="0" lang="en-US" sz="1800" b="0" i="0" u="none" strike="noStrike" cap="none" normalizeH="0" baseline="0" dirty="0" smtClean="0">
              <a:ln>
                <a:noFill/>
              </a:ln>
              <a:solidFill>
                <a:schemeClr val="tx1"/>
              </a:solidFill>
              <a:effectLst/>
            </a:endParaRPr>
          </a:p>
        </p:txBody>
      </p:sp>
      <p:sp>
        <p:nvSpPr>
          <p:cNvPr id="14" name="Rectangle 3"/>
          <p:cNvSpPr txBox="1">
            <a:spLocks noChangeArrowheads="1"/>
          </p:cNvSpPr>
          <p:nvPr/>
        </p:nvSpPr>
        <p:spPr bwMode="auto">
          <a:xfrm>
            <a:off x="4267200" y="889731"/>
            <a:ext cx="2358483" cy="7200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90000"/>
              </a:lnSpc>
              <a:buFontTx/>
              <a:buNone/>
            </a:pPr>
            <a:r>
              <a:rPr lang="en-US" sz="2000" b="0" kern="0" dirty="0" smtClean="0">
                <a:solidFill>
                  <a:srgbClr val="C00000"/>
                </a:solidFill>
              </a:rPr>
              <a:t>Church (1957)</a:t>
            </a:r>
            <a:r>
              <a:rPr lang="en-US" sz="2000" b="0" kern="0" dirty="0" smtClean="0">
                <a:solidFill>
                  <a:srgbClr val="002060"/>
                </a:solidFill>
              </a:rPr>
              <a:t>	</a:t>
            </a:r>
          </a:p>
          <a:p>
            <a:pPr marL="57150" indent="0">
              <a:lnSpc>
                <a:spcPct val="90000"/>
              </a:lnSpc>
              <a:buFontTx/>
              <a:buNone/>
            </a:pPr>
            <a:endParaRPr lang="en-US" sz="2000" b="0" kern="0" dirty="0">
              <a:solidFill>
                <a:srgbClr val="002060"/>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05439" y="96629"/>
            <a:ext cx="1352550" cy="1807499"/>
          </a:xfrm>
          <a:prstGeom prst="rect">
            <a:avLst/>
          </a:prstGeom>
        </p:spPr>
      </p:pic>
    </p:spTree>
    <p:extLst>
      <p:ext uri="{BB962C8B-B14F-4D97-AF65-F5344CB8AC3E}">
        <p14:creationId xmlns:p14="http://schemas.microsoft.com/office/powerpoint/2010/main" val="3167493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6"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55172" y="152400"/>
            <a:ext cx="7772400" cy="1143000"/>
          </a:xfrm>
        </p:spPr>
        <p:txBody>
          <a:bodyPr/>
          <a:lstStyle/>
          <a:p>
            <a:pPr algn="l"/>
            <a:r>
              <a:rPr lang="en-US" sz="2800" dirty="0" smtClean="0">
                <a:solidFill>
                  <a:srgbClr val="C00000"/>
                </a:solidFill>
              </a:rPr>
              <a:t>Syntax-Guided Program Synthesis</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17</a:t>
            </a:fld>
            <a:endParaRPr lang="en-US" b="1" dirty="0"/>
          </a:p>
        </p:txBody>
      </p:sp>
      <p:sp>
        <p:nvSpPr>
          <p:cNvPr id="19" name="Flowchart: Alternate Process 18"/>
          <p:cNvSpPr/>
          <p:nvPr/>
        </p:nvSpPr>
        <p:spPr>
          <a:xfrm>
            <a:off x="2833007" y="1677422"/>
            <a:ext cx="1814120" cy="1000132"/>
          </a:xfrm>
          <a:prstGeom prst="flowChartAlternateProcess">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C00000"/>
                </a:solidFill>
                <a:latin typeface="Comic Sans MS" panose="030F0702030302020204" pitchFamily="66" charset="0"/>
              </a:rPr>
              <a:t>Semantic</a:t>
            </a:r>
          </a:p>
          <a:p>
            <a:pPr algn="ctr"/>
            <a:r>
              <a:rPr lang="en-US" sz="1600" dirty="0" smtClean="0">
                <a:solidFill>
                  <a:srgbClr val="C00000"/>
                </a:solidFill>
                <a:latin typeface="Comic Sans MS" panose="030F0702030302020204" pitchFamily="66" charset="0"/>
              </a:rPr>
              <a:t>Specification </a:t>
            </a:r>
          </a:p>
        </p:txBody>
      </p:sp>
      <p:sp>
        <p:nvSpPr>
          <p:cNvPr id="3" name="Oval Callout 2"/>
          <p:cNvSpPr/>
          <p:nvPr/>
        </p:nvSpPr>
        <p:spPr bwMode="auto">
          <a:xfrm flipH="1">
            <a:off x="38100" y="1791722"/>
            <a:ext cx="2111828" cy="771532"/>
          </a:xfrm>
          <a:prstGeom prst="wedgeEllipseCallout">
            <a:avLst>
              <a:gd name="adj1" fmla="val -82722"/>
              <a:gd name="adj2" fmla="val 648"/>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0" dirty="0" smtClean="0">
                <a:solidFill>
                  <a:schemeClr val="tx1"/>
                </a:solidFill>
              </a:rPr>
              <a:t>Logical formula</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rPr>
              <a:t> </a:t>
            </a:r>
            <a:r>
              <a:rPr kumimoji="0" lang="en-US" sz="1800" b="0" i="0" u="none" strike="noStrike" cap="none" normalizeH="0" baseline="0" dirty="0" smtClean="0">
                <a:ln>
                  <a:noFill/>
                </a:ln>
                <a:solidFill>
                  <a:schemeClr val="tx1"/>
                </a:solidFill>
                <a:effectLst/>
                <a:latin typeface="Symbol" panose="05050102010706020507" pitchFamily="18" charset="2"/>
              </a:rPr>
              <a:t>j</a:t>
            </a:r>
            <a:r>
              <a:rPr kumimoji="0" lang="en-US" sz="1800" b="0" i="0" u="none" strike="noStrike" cap="none" normalizeH="0" baseline="0" dirty="0" smtClean="0">
                <a:ln>
                  <a:noFill/>
                </a:ln>
                <a:solidFill>
                  <a:schemeClr val="tx1"/>
                </a:solidFill>
                <a:effectLst/>
              </a:rPr>
              <a:t>(</a:t>
            </a:r>
            <a:r>
              <a:rPr kumimoji="0" lang="en-US" sz="1800" b="0" i="0" u="none" strike="noStrike" cap="none" normalizeH="0" baseline="0" dirty="0" err="1" smtClean="0">
                <a:ln>
                  <a:noFill/>
                </a:ln>
                <a:solidFill>
                  <a:schemeClr val="tx1"/>
                </a:solidFill>
                <a:effectLst/>
              </a:rPr>
              <a:t>x,y</a:t>
            </a:r>
            <a:r>
              <a:rPr kumimoji="0" lang="en-US" sz="1800" b="0" i="0" u="none" strike="noStrike" cap="none" normalizeH="0" baseline="0" dirty="0" smtClean="0">
                <a:ln>
                  <a:noFill/>
                </a:ln>
                <a:solidFill>
                  <a:schemeClr val="tx1"/>
                </a:solidFill>
                <a:effectLst/>
              </a:rPr>
              <a:t>) </a:t>
            </a:r>
          </a:p>
        </p:txBody>
      </p:sp>
      <p:sp>
        <p:nvSpPr>
          <p:cNvPr id="23" name="Flowchart: Alternate Process 22"/>
          <p:cNvSpPr/>
          <p:nvPr/>
        </p:nvSpPr>
        <p:spPr>
          <a:xfrm>
            <a:off x="3886200" y="3342590"/>
            <a:ext cx="1814120" cy="1000132"/>
          </a:xfrm>
          <a:prstGeom prst="flowChartAlternateProcess">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C00000"/>
                </a:solidFill>
                <a:latin typeface="Comic Sans MS" panose="030F0702030302020204" pitchFamily="66" charset="0"/>
              </a:rPr>
              <a:t>Synthesizer</a:t>
            </a:r>
          </a:p>
        </p:txBody>
      </p:sp>
      <p:sp>
        <p:nvSpPr>
          <p:cNvPr id="24" name="Flowchart: Alternate Process 23"/>
          <p:cNvSpPr/>
          <p:nvPr/>
        </p:nvSpPr>
        <p:spPr>
          <a:xfrm>
            <a:off x="3918857" y="5007759"/>
            <a:ext cx="1814120" cy="1000132"/>
          </a:xfrm>
          <a:prstGeom prst="flowChartAlternateProcess">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C00000"/>
                </a:solidFill>
                <a:latin typeface="Comic Sans MS" panose="030F0702030302020204" pitchFamily="66" charset="0"/>
              </a:rPr>
              <a:t>Implementation </a:t>
            </a:r>
          </a:p>
        </p:txBody>
      </p:sp>
      <p:cxnSp>
        <p:nvCxnSpPr>
          <p:cNvPr id="6" name="Straight Arrow Connector 5"/>
          <p:cNvCxnSpPr/>
          <p:nvPr/>
        </p:nvCxnSpPr>
        <p:spPr bwMode="auto">
          <a:xfrm flipH="1">
            <a:off x="4114800" y="2677554"/>
            <a:ext cx="6267" cy="679334"/>
          </a:xfrm>
          <a:prstGeom prst="straightConnector1">
            <a:avLst/>
          </a:prstGeom>
          <a:solidFill>
            <a:srgbClr val="333399"/>
          </a:solidFill>
          <a:ln w="38100" cap="flat" cmpd="sng" algn="ctr">
            <a:solidFill>
              <a:schemeClr val="tx1"/>
            </a:solidFill>
            <a:prstDash val="solid"/>
            <a:round/>
            <a:headEnd type="none" w="med" len="med"/>
            <a:tailEnd type="triangle"/>
          </a:ln>
          <a:effectLst/>
        </p:spPr>
      </p:cxnSp>
      <p:cxnSp>
        <p:nvCxnSpPr>
          <p:cNvPr id="25" name="Straight Arrow Connector 24"/>
          <p:cNvCxnSpPr/>
          <p:nvPr/>
        </p:nvCxnSpPr>
        <p:spPr bwMode="auto">
          <a:xfrm flipH="1">
            <a:off x="4817753" y="4356675"/>
            <a:ext cx="16329" cy="676268"/>
          </a:xfrm>
          <a:prstGeom prst="straightConnector1">
            <a:avLst/>
          </a:prstGeom>
          <a:solidFill>
            <a:srgbClr val="333399"/>
          </a:solidFill>
          <a:ln w="38100" cap="flat" cmpd="sng" algn="ctr">
            <a:solidFill>
              <a:schemeClr val="tx1"/>
            </a:solidFill>
            <a:prstDash val="solid"/>
            <a:round/>
            <a:headEnd type="none" w="med" len="med"/>
            <a:tailEnd type="triangle"/>
          </a:ln>
          <a:effectLst/>
        </p:spPr>
      </p:cxnSp>
      <p:sp>
        <p:nvSpPr>
          <p:cNvPr id="15" name="Flowchart: Alternate Process 14"/>
          <p:cNvSpPr/>
          <p:nvPr/>
        </p:nvSpPr>
        <p:spPr>
          <a:xfrm>
            <a:off x="4898572" y="1677422"/>
            <a:ext cx="1814120" cy="1000132"/>
          </a:xfrm>
          <a:prstGeom prst="flowChartAlternateProcess">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rgbClr val="C00000"/>
                </a:solidFill>
                <a:latin typeface="Comic Sans MS" panose="030F0702030302020204" pitchFamily="66" charset="0"/>
              </a:rPr>
              <a:t>Syntactic</a:t>
            </a:r>
          </a:p>
          <a:p>
            <a:pPr algn="ctr"/>
            <a:r>
              <a:rPr lang="en-US" sz="1600" dirty="0" smtClean="0">
                <a:solidFill>
                  <a:srgbClr val="C00000"/>
                </a:solidFill>
                <a:latin typeface="Comic Sans MS" panose="030F0702030302020204" pitchFamily="66" charset="0"/>
              </a:rPr>
              <a:t>Specification </a:t>
            </a:r>
          </a:p>
        </p:txBody>
      </p:sp>
      <p:cxnSp>
        <p:nvCxnSpPr>
          <p:cNvPr id="16" name="Straight Arrow Connector 15"/>
          <p:cNvCxnSpPr/>
          <p:nvPr/>
        </p:nvCxnSpPr>
        <p:spPr bwMode="auto">
          <a:xfrm flipH="1">
            <a:off x="5433620" y="2677554"/>
            <a:ext cx="6267" cy="679334"/>
          </a:xfrm>
          <a:prstGeom prst="straightConnector1">
            <a:avLst/>
          </a:prstGeom>
          <a:solidFill>
            <a:srgbClr val="333399"/>
          </a:solidFill>
          <a:ln w="38100" cap="flat" cmpd="sng" algn="ctr">
            <a:solidFill>
              <a:schemeClr val="tx1"/>
            </a:solidFill>
            <a:prstDash val="solid"/>
            <a:round/>
            <a:headEnd type="none" w="med" len="med"/>
            <a:tailEnd type="triangle"/>
          </a:ln>
          <a:effectLst/>
        </p:spPr>
      </p:cxnSp>
      <p:sp>
        <p:nvSpPr>
          <p:cNvPr id="17" name="Oval Callout 16"/>
          <p:cNvSpPr/>
          <p:nvPr/>
        </p:nvSpPr>
        <p:spPr bwMode="auto">
          <a:xfrm>
            <a:off x="7458363" y="1791722"/>
            <a:ext cx="1660896" cy="771532"/>
          </a:xfrm>
          <a:prstGeom prst="wedgeEllipseCallout">
            <a:avLst>
              <a:gd name="adj1" fmla="val -96160"/>
              <a:gd name="adj2" fmla="val -409"/>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0" dirty="0" smtClean="0">
                <a:solidFill>
                  <a:schemeClr val="tx1"/>
                </a:solidFill>
              </a:rPr>
              <a:t>Set E of </a:t>
            </a:r>
          </a:p>
          <a:p>
            <a:pPr marL="0" marR="0" indent="0" algn="ctr" defTabSz="914400" rtl="0" eaLnBrk="0" fontAlgn="base" latinLnBrk="0" hangingPunct="0">
              <a:lnSpc>
                <a:spcPct val="100000"/>
              </a:lnSpc>
              <a:spcBef>
                <a:spcPct val="0"/>
              </a:spcBef>
              <a:spcAft>
                <a:spcPct val="0"/>
              </a:spcAft>
              <a:buClrTx/>
              <a:buSzTx/>
              <a:buFontTx/>
              <a:buNone/>
              <a:tabLst/>
            </a:pPr>
            <a:r>
              <a:rPr lang="en-US" sz="1800" b="0" dirty="0" smtClean="0">
                <a:solidFill>
                  <a:schemeClr val="tx1"/>
                </a:solidFill>
              </a:rPr>
              <a:t> expressions</a:t>
            </a:r>
          </a:p>
        </p:txBody>
      </p:sp>
      <p:sp>
        <p:nvSpPr>
          <p:cNvPr id="18" name="Oval Callout 17"/>
          <p:cNvSpPr/>
          <p:nvPr/>
        </p:nvSpPr>
        <p:spPr bwMode="auto">
          <a:xfrm>
            <a:off x="6680859" y="3147071"/>
            <a:ext cx="2438400" cy="1391170"/>
          </a:xfrm>
          <a:prstGeom prst="wedgeEllipseCallout">
            <a:avLst>
              <a:gd name="adj1" fmla="val -88773"/>
              <a:gd name="adj2" fmla="val -3002"/>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0" dirty="0" smtClean="0">
                <a:solidFill>
                  <a:srgbClr val="C00000"/>
                </a:solidFill>
              </a:rPr>
              <a:t>Search</a:t>
            </a:r>
            <a:r>
              <a:rPr lang="en-US" sz="1800" b="0" dirty="0" smtClean="0">
                <a:solidFill>
                  <a:schemeClr val="tx1"/>
                </a:solidFill>
              </a:rPr>
              <a:t> for e in E</a:t>
            </a:r>
            <a:r>
              <a:rPr kumimoji="0" lang="en-US" sz="1800" b="0" i="0" u="none" strike="noStrike" cap="none" normalizeH="0" baseline="0" dirty="0" smtClean="0">
                <a:ln>
                  <a:noFill/>
                </a:ln>
                <a:solidFill>
                  <a:schemeClr val="tx1"/>
                </a:solidFill>
                <a:effectLst/>
              </a:rPr>
              <a:t> </a:t>
            </a:r>
          </a:p>
          <a:p>
            <a:pPr algn="ctr" eaLnBrk="0" hangingPunct="0"/>
            <a:r>
              <a:rPr lang="en-US" sz="1800" b="0" dirty="0" err="1" smtClean="0">
                <a:solidFill>
                  <a:schemeClr val="tx1"/>
                </a:solidFill>
              </a:rPr>
              <a:t>s.t.</a:t>
            </a:r>
            <a:r>
              <a:rPr lang="en-US" sz="1800" b="0" dirty="0" smtClean="0">
                <a:solidFill>
                  <a:schemeClr val="tx1"/>
                </a:solidFill>
              </a:rPr>
              <a:t> </a:t>
            </a:r>
            <a:r>
              <a:rPr lang="en-US" sz="1800" b="0" dirty="0" smtClean="0">
                <a:solidFill>
                  <a:schemeClr val="tx1"/>
                </a:solidFill>
                <a:latin typeface="Symbol" panose="05050102010706020507" pitchFamily="18" charset="2"/>
              </a:rPr>
              <a:t>j</a:t>
            </a:r>
            <a:r>
              <a:rPr lang="en-US" sz="1800" b="0" dirty="0" smtClean="0">
                <a:solidFill>
                  <a:schemeClr val="tx1"/>
                </a:solidFill>
              </a:rPr>
              <a:t>(</a:t>
            </a:r>
            <a:r>
              <a:rPr lang="en-US" sz="1800" b="0" dirty="0" err="1" smtClean="0">
                <a:solidFill>
                  <a:schemeClr val="tx1"/>
                </a:solidFill>
              </a:rPr>
              <a:t>x,e</a:t>
            </a:r>
            <a:r>
              <a:rPr lang="en-US" sz="1800" b="0" dirty="0" smtClean="0">
                <a:solidFill>
                  <a:schemeClr val="tx1"/>
                </a:solidFill>
              </a:rPr>
              <a:t>(x))</a:t>
            </a:r>
            <a:endParaRPr kumimoji="0" lang="en-US" sz="1800" b="0" i="0" u="none" strike="noStrike" cap="none" normalizeH="0" baseline="0" dirty="0" smtClean="0">
              <a:ln>
                <a:noFill/>
              </a:ln>
              <a:solidFill>
                <a:schemeClr val="tx1"/>
              </a:solidFill>
              <a:effectLst/>
            </a:endParaRPr>
          </a:p>
        </p:txBody>
      </p:sp>
      <p:pic>
        <p:nvPicPr>
          <p:cNvPr id="20" name="Picture 2" descr="SyGuS"/>
          <p:cNvPicPr>
            <a:picLocks noChangeAspect="1" noChangeArrowheads="1"/>
          </p:cNvPicPr>
          <p:nvPr/>
        </p:nvPicPr>
        <p:blipFill>
          <a:blip r:embed="rId2" cstate="print"/>
          <a:srcRect/>
          <a:stretch>
            <a:fillRect/>
          </a:stretch>
        </p:blipFill>
        <p:spPr bwMode="auto">
          <a:xfrm>
            <a:off x="7010400" y="0"/>
            <a:ext cx="2133600" cy="1066800"/>
          </a:xfrm>
          <a:prstGeom prst="rect">
            <a:avLst/>
          </a:prstGeom>
          <a:noFill/>
        </p:spPr>
      </p:pic>
      <p:sp>
        <p:nvSpPr>
          <p:cNvPr id="21" name="Text Box 4"/>
          <p:cNvSpPr txBox="1">
            <a:spLocks noChangeArrowheads="1"/>
          </p:cNvSpPr>
          <p:nvPr/>
        </p:nvSpPr>
        <p:spPr bwMode="auto">
          <a:xfrm>
            <a:off x="6798486" y="990600"/>
            <a:ext cx="2345514" cy="461665"/>
          </a:xfrm>
          <a:prstGeom prst="rect">
            <a:avLst/>
          </a:prstGeom>
          <a:noFill/>
          <a:ln w="9525">
            <a:noFill/>
            <a:miter lim="800000"/>
            <a:headEnd/>
            <a:tailEnd/>
          </a:ln>
        </p:spPr>
        <p:txBody>
          <a:bodyPr wrap="none">
            <a:spAutoFit/>
          </a:bodyPr>
          <a:lstStyle/>
          <a:p>
            <a:pPr algn="ctr" eaLnBrk="0" hangingPunct="0"/>
            <a:r>
              <a:rPr lang="en-US" sz="2400" dirty="0" smtClean="0">
                <a:solidFill>
                  <a:schemeClr val="tx1"/>
                </a:solidFill>
              </a:rPr>
              <a:t>www.sygus.org</a:t>
            </a:r>
            <a:endParaRPr lang="en-US" sz="2400" dirty="0">
              <a:solidFill>
                <a:schemeClr val="tx1"/>
              </a:solidFill>
            </a:endParaRPr>
          </a:p>
        </p:txBody>
      </p:sp>
    </p:spTree>
    <p:extLst>
      <p:ext uri="{BB962C8B-B14F-4D97-AF65-F5344CB8AC3E}">
        <p14:creationId xmlns:p14="http://schemas.microsoft.com/office/powerpoint/2010/main" val="219079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7" grpId="0" animBg="1"/>
      <p:bldP spid="1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09600" y="2438400"/>
            <a:ext cx="7924800" cy="1981200"/>
          </a:xfrm>
        </p:spPr>
        <p:txBody>
          <a:bodyPr/>
          <a:lstStyle/>
          <a:p>
            <a:r>
              <a:rPr lang="en-US" sz="2800" dirty="0" smtClean="0">
                <a:solidFill>
                  <a:srgbClr val="C00000"/>
                </a:solidFill>
              </a:rPr>
              <a:t>Part II</a:t>
            </a:r>
            <a:br>
              <a:rPr lang="en-US" sz="2800" dirty="0" smtClean="0">
                <a:solidFill>
                  <a:srgbClr val="C00000"/>
                </a:solidFill>
              </a:rPr>
            </a:br>
            <a:r>
              <a:rPr lang="en-US" sz="2800" dirty="0" smtClean="0">
                <a:solidFill>
                  <a:srgbClr val="C00000"/>
                </a:solidFill>
              </a:rPr>
              <a:t/>
            </a:r>
            <a:br>
              <a:rPr lang="en-US" sz="2800" dirty="0" smtClean="0">
                <a:solidFill>
                  <a:srgbClr val="C00000"/>
                </a:solidFill>
              </a:rPr>
            </a:br>
            <a:r>
              <a:rPr lang="en-US" sz="2800" dirty="0" smtClean="0">
                <a:solidFill>
                  <a:srgbClr val="C00000"/>
                </a:solidFill>
              </a:rPr>
              <a:t>Syntax-guided Synthesis: Formalization</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18</a:t>
            </a:fld>
            <a:endParaRPr lang="en-US" b="1" dirty="0"/>
          </a:p>
        </p:txBody>
      </p:sp>
    </p:spTree>
    <p:extLst>
      <p:ext uri="{BB962C8B-B14F-4D97-AF65-F5344CB8AC3E}">
        <p14:creationId xmlns:p14="http://schemas.microsoft.com/office/powerpoint/2010/main" val="10866771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pPr algn="l"/>
            <a:r>
              <a:rPr lang="en-US" sz="2800" dirty="0" smtClean="0">
                <a:solidFill>
                  <a:srgbClr val="C00000"/>
                </a:solidFill>
              </a:rPr>
              <a:t>Syntax-Guided Program Synthesis</a:t>
            </a:r>
            <a:endParaRPr lang="en-US" sz="3200" dirty="0" smtClean="0">
              <a:solidFill>
                <a:srgbClr val="C00000"/>
              </a:solidFill>
            </a:endParaRPr>
          </a:p>
        </p:txBody>
      </p:sp>
      <p:sp>
        <p:nvSpPr>
          <p:cNvPr id="5123" name="Rectangle 3"/>
          <p:cNvSpPr>
            <a:spLocks noGrp="1" noChangeArrowheads="1"/>
          </p:cNvSpPr>
          <p:nvPr>
            <p:ph type="body" idx="1"/>
          </p:nvPr>
        </p:nvSpPr>
        <p:spPr>
          <a:xfrm>
            <a:off x="0" y="1894336"/>
            <a:ext cx="8863693" cy="2623324"/>
          </a:xfrm>
        </p:spPr>
        <p:txBody>
          <a:bodyPr/>
          <a:lstStyle/>
          <a:p>
            <a:pPr>
              <a:lnSpc>
                <a:spcPct val="90000"/>
              </a:lnSpc>
              <a:buFont typeface="Wingdings" panose="05000000000000000000" pitchFamily="2" charset="2"/>
              <a:buChar char="q"/>
            </a:pPr>
            <a:r>
              <a:rPr lang="en-US" sz="2000" dirty="0" smtClean="0"/>
              <a:t>Find a program snippet </a:t>
            </a:r>
            <a:r>
              <a:rPr lang="en-US" sz="2000" dirty="0"/>
              <a:t>e</a:t>
            </a:r>
            <a:r>
              <a:rPr lang="en-US" sz="2000" dirty="0" smtClean="0"/>
              <a:t> such that</a:t>
            </a:r>
          </a:p>
          <a:p>
            <a:pPr marL="0" indent="0">
              <a:lnSpc>
                <a:spcPct val="90000"/>
              </a:lnSpc>
              <a:buNone/>
            </a:pPr>
            <a:r>
              <a:rPr lang="en-US" sz="2000" dirty="0"/>
              <a:t>	</a:t>
            </a:r>
            <a:r>
              <a:rPr lang="en-US" sz="2000" dirty="0" smtClean="0"/>
              <a:t>1. e is in a set E of programs (syntactic constraint)</a:t>
            </a:r>
          </a:p>
          <a:p>
            <a:pPr marL="0" indent="0">
              <a:lnSpc>
                <a:spcPct val="90000"/>
              </a:lnSpc>
              <a:buNone/>
            </a:pPr>
            <a:r>
              <a:rPr lang="en-US" sz="2000" dirty="0"/>
              <a:t>	</a:t>
            </a:r>
            <a:r>
              <a:rPr lang="en-US" sz="2000" dirty="0" smtClean="0"/>
              <a:t>2. e satisfies logical specification </a:t>
            </a:r>
            <a:r>
              <a:rPr lang="en-US" sz="2000" dirty="0" smtClean="0">
                <a:latin typeface="Symbol" pitchFamily="18" charset="2"/>
              </a:rPr>
              <a:t>j</a:t>
            </a:r>
            <a:r>
              <a:rPr lang="en-US" sz="2000" dirty="0" smtClean="0"/>
              <a:t> (semantic constraint)</a:t>
            </a:r>
          </a:p>
          <a:p>
            <a:pPr>
              <a:lnSpc>
                <a:spcPct val="90000"/>
              </a:lnSpc>
              <a:buFont typeface="Wingdings" pitchFamily="2" charset="2"/>
              <a:buChar char="q"/>
            </a:pPr>
            <a:endParaRPr lang="en-US" sz="2000" dirty="0"/>
          </a:p>
          <a:p>
            <a:pPr>
              <a:lnSpc>
                <a:spcPct val="90000"/>
              </a:lnSpc>
              <a:buFont typeface="Wingdings" pitchFamily="2" charset="2"/>
              <a:buChar char="q"/>
            </a:pPr>
            <a:r>
              <a:rPr lang="en-US" sz="2000" dirty="0" smtClean="0"/>
              <a:t>Core computational problem in many synthesis tools/applications</a:t>
            </a:r>
          </a:p>
          <a:p>
            <a:pPr marL="57150" indent="0">
              <a:lnSpc>
                <a:spcPct val="90000"/>
              </a:lnSpc>
              <a:buNone/>
            </a:pPr>
            <a:endParaRPr lang="en-US" sz="2000" dirty="0">
              <a:solidFill>
                <a:srgbClr val="00206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19</a:t>
            </a:fld>
            <a:endParaRPr lang="en-US" b="1" dirty="0"/>
          </a:p>
        </p:txBody>
      </p:sp>
      <p:pic>
        <p:nvPicPr>
          <p:cNvPr id="6" name="Picture 2" descr="SyGuS"/>
          <p:cNvPicPr>
            <a:picLocks noChangeAspect="1" noChangeArrowheads="1"/>
          </p:cNvPicPr>
          <p:nvPr/>
        </p:nvPicPr>
        <p:blipFill>
          <a:blip r:embed="rId2" cstate="print"/>
          <a:srcRect/>
          <a:stretch>
            <a:fillRect/>
          </a:stretch>
        </p:blipFill>
        <p:spPr bwMode="auto">
          <a:xfrm>
            <a:off x="7010400" y="0"/>
            <a:ext cx="2133600" cy="1066800"/>
          </a:xfrm>
          <a:prstGeom prst="rect">
            <a:avLst/>
          </a:prstGeom>
          <a:noFill/>
        </p:spPr>
      </p:pic>
      <p:sp>
        <p:nvSpPr>
          <p:cNvPr id="7" name="Text Box 4"/>
          <p:cNvSpPr txBox="1">
            <a:spLocks noChangeArrowheads="1"/>
          </p:cNvSpPr>
          <p:nvPr/>
        </p:nvSpPr>
        <p:spPr bwMode="auto">
          <a:xfrm>
            <a:off x="6798486" y="990600"/>
            <a:ext cx="2345514" cy="461665"/>
          </a:xfrm>
          <a:prstGeom prst="rect">
            <a:avLst/>
          </a:prstGeom>
          <a:noFill/>
          <a:ln w="9525">
            <a:noFill/>
            <a:miter lim="800000"/>
            <a:headEnd/>
            <a:tailEnd/>
          </a:ln>
        </p:spPr>
        <p:txBody>
          <a:bodyPr wrap="none">
            <a:spAutoFit/>
          </a:bodyPr>
          <a:lstStyle/>
          <a:p>
            <a:pPr algn="ctr" eaLnBrk="0" hangingPunct="0"/>
            <a:r>
              <a:rPr lang="en-US" sz="2400" dirty="0" smtClean="0">
                <a:solidFill>
                  <a:srgbClr val="002060"/>
                </a:solidFill>
              </a:rPr>
              <a:t>www.sygus.org</a:t>
            </a:r>
            <a:endParaRPr lang="en-US" sz="2400" dirty="0">
              <a:solidFill>
                <a:srgbClr val="002060"/>
              </a:solidFill>
            </a:endParaRPr>
          </a:p>
        </p:txBody>
      </p:sp>
      <p:sp>
        <p:nvSpPr>
          <p:cNvPr id="8" name="TextBox 7"/>
          <p:cNvSpPr txBox="1"/>
          <p:nvPr/>
        </p:nvSpPr>
        <p:spPr>
          <a:xfrm>
            <a:off x="266700" y="4648200"/>
            <a:ext cx="8305800" cy="1015663"/>
          </a:xfrm>
          <a:prstGeom prst="rect">
            <a:avLst/>
          </a:prstGeom>
          <a:solidFill>
            <a:srgbClr val="FFFFCC"/>
          </a:solidFill>
          <a:ln w="28575" cmpd="sng">
            <a:noFill/>
          </a:ln>
        </p:spPr>
        <p:txBody>
          <a:bodyPr wrap="square" rtlCol="0">
            <a:spAutoFit/>
          </a:bodyPr>
          <a:lstStyle/>
          <a:p>
            <a:r>
              <a:rPr lang="en-US" sz="2000" b="0" dirty="0" smtClean="0">
                <a:solidFill>
                  <a:srgbClr val="C00000"/>
                </a:solidFill>
              </a:rPr>
              <a:t>Can we formalize and standardize this computational problem?</a:t>
            </a:r>
          </a:p>
          <a:p>
            <a:endParaRPr lang="en-US" sz="2000" b="0" dirty="0">
              <a:solidFill>
                <a:srgbClr val="C00000"/>
              </a:solidFill>
            </a:endParaRPr>
          </a:p>
          <a:p>
            <a:r>
              <a:rPr lang="en-US" sz="2000" b="0" dirty="0" smtClean="0">
                <a:solidFill>
                  <a:srgbClr val="C00000"/>
                </a:solidFill>
              </a:rPr>
              <a:t>Inspiration: Success of SMT solvers in formal verification </a:t>
            </a:r>
          </a:p>
        </p:txBody>
      </p:sp>
    </p:spTree>
    <p:extLst>
      <p:ext uri="{BB962C8B-B14F-4D97-AF65-F5344CB8AC3E}">
        <p14:creationId xmlns:p14="http://schemas.microsoft.com/office/powerpoint/2010/main" val="1315278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09600" y="2438400"/>
            <a:ext cx="7924800" cy="1981200"/>
          </a:xfrm>
        </p:spPr>
        <p:txBody>
          <a:bodyPr/>
          <a:lstStyle/>
          <a:p>
            <a:r>
              <a:rPr lang="en-US" sz="2800" dirty="0" smtClean="0">
                <a:solidFill>
                  <a:srgbClr val="C00000"/>
                </a:solidFill>
              </a:rPr>
              <a:t>Part I</a:t>
            </a:r>
            <a:br>
              <a:rPr lang="en-US" sz="2800" dirty="0" smtClean="0">
                <a:solidFill>
                  <a:srgbClr val="C00000"/>
                </a:solidFill>
              </a:rPr>
            </a:br>
            <a:r>
              <a:rPr lang="en-US" sz="2800" dirty="0" smtClean="0">
                <a:solidFill>
                  <a:srgbClr val="C00000"/>
                </a:solidFill>
              </a:rPr>
              <a:t/>
            </a:r>
            <a:br>
              <a:rPr lang="en-US" sz="2800" dirty="0" smtClean="0">
                <a:solidFill>
                  <a:srgbClr val="C00000"/>
                </a:solidFill>
              </a:rPr>
            </a:br>
            <a:r>
              <a:rPr lang="en-US" sz="2800" dirty="0" smtClean="0">
                <a:solidFill>
                  <a:srgbClr val="C00000"/>
                </a:solidFill>
              </a:rPr>
              <a:t>(Syntax-guided) Synthesis: Why and What ?</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r>
              <a:rPr lang="en-US" b="1" dirty="0"/>
              <a:t>3</a:t>
            </a:r>
            <a:endParaRPr lang="en-US" b="1" dirty="0"/>
          </a:p>
        </p:txBody>
      </p:sp>
    </p:spTree>
    <p:extLst>
      <p:ext uri="{BB962C8B-B14F-4D97-AF65-F5344CB8AC3E}">
        <p14:creationId xmlns:p14="http://schemas.microsoft.com/office/powerpoint/2010/main" val="22913425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SMT: </a:t>
            </a:r>
            <a:r>
              <a:rPr lang="en-US" sz="2800" dirty="0" err="1" smtClean="0">
                <a:solidFill>
                  <a:srgbClr val="C00000"/>
                </a:solidFill>
              </a:rPr>
              <a:t>Satisfiability</a:t>
            </a:r>
            <a:r>
              <a:rPr lang="en-US" sz="2800" dirty="0" smtClean="0">
                <a:solidFill>
                  <a:srgbClr val="C00000"/>
                </a:solidFill>
              </a:rPr>
              <a:t> Modulo Theories</a:t>
            </a:r>
            <a:endParaRPr lang="en-US" sz="3200" dirty="0" smtClean="0">
              <a:solidFill>
                <a:srgbClr val="C00000"/>
              </a:solidFill>
            </a:endParaRPr>
          </a:p>
        </p:txBody>
      </p:sp>
      <p:sp>
        <p:nvSpPr>
          <p:cNvPr id="5123" name="Rectangle 3"/>
          <p:cNvSpPr>
            <a:spLocks noGrp="1" noChangeArrowheads="1"/>
          </p:cNvSpPr>
          <p:nvPr>
            <p:ph type="body" idx="1"/>
          </p:nvPr>
        </p:nvSpPr>
        <p:spPr>
          <a:xfrm>
            <a:off x="304800" y="1600200"/>
            <a:ext cx="8839200" cy="4953000"/>
          </a:xfrm>
        </p:spPr>
        <p:txBody>
          <a:bodyPr/>
          <a:lstStyle/>
          <a:p>
            <a:pPr>
              <a:lnSpc>
                <a:spcPct val="90000"/>
              </a:lnSpc>
              <a:buFont typeface="Wingdings" pitchFamily="2" charset="2"/>
              <a:buChar char="q"/>
            </a:pPr>
            <a:r>
              <a:rPr lang="en-US" sz="2000" dirty="0" smtClean="0">
                <a:solidFill>
                  <a:srgbClr val="003300"/>
                </a:solidFill>
              </a:rPr>
              <a:t>Computational problem: Find a satisfying assignment to a formula</a:t>
            </a:r>
          </a:p>
          <a:p>
            <a:pPr>
              <a:lnSpc>
                <a:spcPct val="90000"/>
              </a:lnSpc>
              <a:buFont typeface="Wingdings" pitchFamily="2" charset="2"/>
              <a:buChar char="q"/>
            </a:pPr>
            <a:endParaRPr lang="en-US" sz="2000" dirty="0" smtClean="0">
              <a:solidFill>
                <a:srgbClr val="003300"/>
              </a:solidFill>
            </a:endParaRPr>
          </a:p>
          <a:p>
            <a:pPr lvl="1">
              <a:lnSpc>
                <a:spcPct val="90000"/>
              </a:lnSpc>
              <a:buFont typeface="Wingdings" panose="05000000000000000000" pitchFamily="2" charset="2"/>
              <a:buChar char="§"/>
            </a:pPr>
            <a:r>
              <a:rPr lang="en-US" sz="2000" dirty="0" smtClean="0">
                <a:solidFill>
                  <a:srgbClr val="002060"/>
                </a:solidFill>
              </a:rPr>
              <a:t>Boolean + </a:t>
            </a:r>
            <a:r>
              <a:rPr lang="en-US" sz="2000" dirty="0" err="1" smtClean="0">
                <a:solidFill>
                  <a:srgbClr val="002060"/>
                </a:solidFill>
              </a:rPr>
              <a:t>Int</a:t>
            </a:r>
            <a:r>
              <a:rPr lang="en-US" sz="2000" dirty="0" smtClean="0">
                <a:solidFill>
                  <a:srgbClr val="002060"/>
                </a:solidFill>
              </a:rPr>
              <a:t> types, logical connectives, arithmetic operators</a:t>
            </a:r>
          </a:p>
          <a:p>
            <a:pPr lvl="1">
              <a:lnSpc>
                <a:spcPct val="90000"/>
              </a:lnSpc>
              <a:buFont typeface="Wingdings" panose="05000000000000000000" pitchFamily="2" charset="2"/>
              <a:buChar char="§"/>
            </a:pPr>
            <a:r>
              <a:rPr lang="en-US" sz="2000" dirty="0" smtClean="0">
                <a:solidFill>
                  <a:srgbClr val="002060"/>
                </a:solidFill>
              </a:rPr>
              <a:t>Bit-vectors + bit-manipulation operations in C</a:t>
            </a:r>
          </a:p>
          <a:p>
            <a:pPr lvl="1">
              <a:lnSpc>
                <a:spcPct val="90000"/>
              </a:lnSpc>
              <a:buFont typeface="Wingdings" panose="05000000000000000000" pitchFamily="2" charset="2"/>
              <a:buChar char="§"/>
            </a:pPr>
            <a:r>
              <a:rPr lang="en-US" sz="2000" dirty="0" smtClean="0">
                <a:solidFill>
                  <a:srgbClr val="002060"/>
                </a:solidFill>
              </a:rPr>
              <a:t>Boolean + </a:t>
            </a:r>
            <a:r>
              <a:rPr lang="en-US" sz="2000" dirty="0" err="1" smtClean="0">
                <a:solidFill>
                  <a:srgbClr val="002060"/>
                </a:solidFill>
              </a:rPr>
              <a:t>Int</a:t>
            </a:r>
            <a:r>
              <a:rPr lang="en-US" sz="2000" dirty="0">
                <a:solidFill>
                  <a:srgbClr val="002060"/>
                </a:solidFill>
              </a:rPr>
              <a:t> </a:t>
            </a:r>
            <a:r>
              <a:rPr lang="en-US" sz="2000" dirty="0" smtClean="0">
                <a:solidFill>
                  <a:srgbClr val="002060"/>
                </a:solidFill>
              </a:rPr>
              <a:t>types, logical/arithmetic ops + </a:t>
            </a:r>
            <a:r>
              <a:rPr lang="en-US" sz="2000" dirty="0" err="1" smtClean="0">
                <a:solidFill>
                  <a:srgbClr val="002060"/>
                </a:solidFill>
              </a:rPr>
              <a:t>Uninterpreted</a:t>
            </a:r>
            <a:r>
              <a:rPr lang="en-US" sz="2000" dirty="0" smtClean="0">
                <a:solidFill>
                  <a:srgbClr val="002060"/>
                </a:solidFill>
              </a:rPr>
              <a:t> </a:t>
            </a:r>
            <a:r>
              <a:rPr lang="en-US" sz="2000" dirty="0" err="1" smtClean="0">
                <a:solidFill>
                  <a:srgbClr val="002060"/>
                </a:solidFill>
              </a:rPr>
              <a:t>functs</a:t>
            </a:r>
            <a:endParaRPr lang="en-US" sz="2000" dirty="0" smtClean="0">
              <a:solidFill>
                <a:srgbClr val="002060"/>
              </a:solidFill>
            </a:endParaRPr>
          </a:p>
          <a:p>
            <a:pPr>
              <a:lnSpc>
                <a:spcPct val="90000"/>
              </a:lnSpc>
              <a:buFont typeface="Wingdings" pitchFamily="2" charset="2"/>
              <a:buChar char="q"/>
            </a:pPr>
            <a:endParaRPr lang="en-US" sz="2000" dirty="0" smtClean="0">
              <a:solidFill>
                <a:srgbClr val="003300"/>
              </a:solidFill>
            </a:endParaRPr>
          </a:p>
          <a:p>
            <a:pPr>
              <a:lnSpc>
                <a:spcPct val="90000"/>
              </a:lnSpc>
              <a:buFont typeface="Wingdings" pitchFamily="2" charset="2"/>
              <a:buChar char="q"/>
            </a:pPr>
            <a:r>
              <a:rPr lang="en-US" sz="2000" dirty="0" smtClean="0">
                <a:solidFill>
                  <a:srgbClr val="003300"/>
                </a:solidFill>
              </a:rPr>
              <a:t>“Modulo Theory”: Interpretation for symbols is fixed</a:t>
            </a:r>
          </a:p>
          <a:p>
            <a:pPr marL="0" indent="0">
              <a:lnSpc>
                <a:spcPct val="90000"/>
              </a:lnSpc>
              <a:buNone/>
            </a:pPr>
            <a:endParaRPr lang="en-US" sz="2000" dirty="0">
              <a:solidFill>
                <a:srgbClr val="003300"/>
              </a:solidFill>
            </a:endParaRPr>
          </a:p>
          <a:p>
            <a:pPr lvl="1">
              <a:lnSpc>
                <a:spcPct val="90000"/>
              </a:lnSpc>
              <a:buFont typeface="Wingdings" panose="05000000000000000000" pitchFamily="2" charset="2"/>
              <a:buChar char="§"/>
            </a:pPr>
            <a:r>
              <a:rPr lang="en-US" sz="2000" dirty="0" smtClean="0">
                <a:solidFill>
                  <a:srgbClr val="002060"/>
                </a:solidFill>
              </a:rPr>
              <a:t>Can use specialized algorithms (e.g. for arithmetic constraints)</a:t>
            </a:r>
            <a:endParaRPr lang="en-US" sz="2000" dirty="0">
              <a:solidFill>
                <a:srgbClr val="002060"/>
              </a:solidFill>
            </a:endParaRPr>
          </a:p>
          <a:p>
            <a:pPr lvl="1">
              <a:lnSpc>
                <a:spcPct val="90000"/>
              </a:lnSpc>
              <a:buBlip>
                <a:blip r:embed="rId2"/>
              </a:buBlip>
            </a:pPr>
            <a:endParaRPr lang="en-US" sz="2000" dirty="0" smtClean="0">
              <a:solidFill>
                <a:srgbClr val="002060"/>
              </a:solidFill>
            </a:endParaRPr>
          </a:p>
          <a:p>
            <a:pPr marL="0" indent="0">
              <a:lnSpc>
                <a:spcPct val="90000"/>
              </a:lnSpc>
              <a:buNone/>
            </a:pPr>
            <a:endParaRPr lang="en-US" sz="2000" dirty="0" smtClean="0">
              <a:solidFill>
                <a:srgbClr val="0033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20</a:t>
            </a:fld>
            <a:endParaRPr lang="en-US" b="1" dirty="0"/>
          </a:p>
        </p:txBody>
      </p:sp>
      <p:sp>
        <p:nvSpPr>
          <p:cNvPr id="5" name="TextBox 4"/>
          <p:cNvSpPr txBox="1"/>
          <p:nvPr/>
        </p:nvSpPr>
        <p:spPr>
          <a:xfrm>
            <a:off x="838200" y="5512158"/>
            <a:ext cx="6934200" cy="1015663"/>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Little Engines of Proof</a:t>
            </a:r>
          </a:p>
          <a:p>
            <a:endParaRPr lang="en-US" sz="2000" b="0" dirty="0" smtClean="0">
              <a:solidFill>
                <a:srgbClr val="C00000"/>
              </a:solidFill>
            </a:endParaRPr>
          </a:p>
          <a:p>
            <a:r>
              <a:rPr lang="en-US" sz="2000" b="0" dirty="0">
                <a:solidFill>
                  <a:srgbClr val="C00000"/>
                </a:solidFill>
              </a:rPr>
              <a:t>	</a:t>
            </a:r>
            <a:r>
              <a:rPr lang="en-US" sz="2000" b="0" dirty="0" smtClean="0">
                <a:solidFill>
                  <a:srgbClr val="003300"/>
                </a:solidFill>
              </a:rPr>
              <a:t>SAT; Linear arithmetic; Congruence closure</a:t>
            </a:r>
          </a:p>
        </p:txBody>
      </p:sp>
    </p:spTree>
    <p:extLst>
      <p:ext uri="{BB962C8B-B14F-4D97-AF65-F5344CB8AC3E}">
        <p14:creationId xmlns:p14="http://schemas.microsoft.com/office/powerpoint/2010/main" val="3380273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Syntax-Guided Synthesis (</a:t>
            </a:r>
            <a:r>
              <a:rPr lang="en-US" sz="2800" dirty="0" err="1" smtClean="0">
                <a:solidFill>
                  <a:srgbClr val="C00000"/>
                </a:solidFill>
              </a:rPr>
              <a:t>SyGuS</a:t>
            </a:r>
            <a:r>
              <a:rPr lang="en-US" sz="2800" dirty="0" smtClean="0">
                <a:solidFill>
                  <a:srgbClr val="C00000"/>
                </a:solidFill>
              </a:rPr>
              <a:t>) Problem</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ea typeface="Gulim" pitchFamily="34" charset="-127"/>
              </a:rPr>
              <a:t>Fix a background theory T: fixes types and operations</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a:ea typeface="Gulim" pitchFamily="34" charset="-127"/>
              </a:rPr>
              <a:t>F</a:t>
            </a:r>
            <a:r>
              <a:rPr lang="en-US" altLang="ko-KR" sz="2000" dirty="0" smtClean="0">
                <a:ea typeface="Gulim" pitchFamily="34" charset="-127"/>
              </a:rPr>
              <a:t>unction to be synthesized: name f along with its type</a:t>
            </a:r>
          </a:p>
          <a:p>
            <a:pPr lvl="1">
              <a:lnSpc>
                <a:spcPct val="80000"/>
              </a:lnSpc>
              <a:spcBef>
                <a:spcPct val="35000"/>
              </a:spcBef>
              <a:buClr>
                <a:srgbClr val="006600"/>
              </a:buClr>
              <a:buFont typeface="Wingdings" panose="05000000000000000000" pitchFamily="2" charset="2"/>
              <a:buChar char="§"/>
            </a:pPr>
            <a:r>
              <a:rPr lang="en-US" altLang="ko-KR" sz="2000" i="1" dirty="0" smtClean="0">
                <a:solidFill>
                  <a:srgbClr val="002060"/>
                </a:solidFill>
                <a:ea typeface="Gulim" pitchFamily="34" charset="-127"/>
              </a:rPr>
              <a:t>	</a:t>
            </a:r>
            <a:r>
              <a:rPr lang="en-US" altLang="ko-KR" sz="2000" dirty="0" smtClean="0">
                <a:solidFill>
                  <a:srgbClr val="002060"/>
                </a:solidFill>
                <a:ea typeface="Gulim" pitchFamily="34" charset="-127"/>
              </a:rPr>
              <a:t>General case: multiple functions to be synthesized</a:t>
            </a:r>
          </a:p>
          <a:p>
            <a:pPr>
              <a:lnSpc>
                <a:spcPct val="80000"/>
              </a:lnSpc>
              <a:spcBef>
                <a:spcPct val="35000"/>
              </a:spcBef>
              <a:buClr>
                <a:srgbClr val="006600"/>
              </a:buClr>
              <a:buNone/>
            </a:pPr>
            <a:endParaRPr lang="en-US" altLang="ko-KR" sz="2400" i="1" dirty="0" smtClean="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Inputs to </a:t>
            </a:r>
            <a:r>
              <a:rPr lang="en-US" altLang="ko-KR" sz="2000" dirty="0" err="1" smtClean="0">
                <a:solidFill>
                  <a:srgbClr val="003300"/>
                </a:solidFill>
                <a:ea typeface="Gulim" pitchFamily="34" charset="-127"/>
              </a:rPr>
              <a:t>SyGuS</a:t>
            </a:r>
            <a:r>
              <a:rPr lang="en-US" altLang="ko-KR" sz="2000" dirty="0" smtClean="0">
                <a:solidFill>
                  <a:srgbClr val="003300"/>
                </a:solidFill>
                <a:ea typeface="Gulim" pitchFamily="34" charset="-127"/>
              </a:rPr>
              <a:t> problem:</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2060"/>
                </a:solidFill>
                <a:ea typeface="Gulim" pitchFamily="34" charset="-127"/>
              </a:rPr>
              <a:t>Specification </a:t>
            </a:r>
            <a:r>
              <a:rPr lang="en-US" altLang="ko-KR" sz="2000" dirty="0" smtClean="0">
                <a:solidFill>
                  <a:srgbClr val="002060"/>
                </a:solidFill>
                <a:latin typeface="Symbol" pitchFamily="18" charset="2"/>
                <a:ea typeface="Gulim" pitchFamily="34" charset="-127"/>
              </a:rPr>
              <a:t>j</a:t>
            </a:r>
            <a:r>
              <a:rPr lang="en-US" altLang="ko-KR" sz="2000" dirty="0" smtClean="0">
                <a:solidFill>
                  <a:srgbClr val="002060"/>
                </a:solidFill>
                <a:ea typeface="Gulim" pitchFamily="34" charset="-127"/>
              </a:rPr>
              <a:t>(x, f(x))</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Typed formula using symbols in T +  symbol f </a:t>
            </a:r>
          </a:p>
          <a:p>
            <a:pPr lvl="1">
              <a:lnSpc>
                <a:spcPct val="80000"/>
              </a:lnSpc>
              <a:spcBef>
                <a:spcPct val="35000"/>
              </a:spcBef>
              <a:buClr>
                <a:srgbClr val="006600"/>
              </a:buClr>
              <a:buFont typeface="Wingdings" panose="05000000000000000000" pitchFamily="2" charset="2"/>
              <a:buChar char="§"/>
            </a:pPr>
            <a:r>
              <a:rPr lang="en-US" altLang="ko-KR" sz="2000" dirty="0">
                <a:solidFill>
                  <a:srgbClr val="002060"/>
                </a:solidFill>
                <a:ea typeface="Gulim" pitchFamily="34" charset="-127"/>
              </a:rPr>
              <a:t>S</a:t>
            </a:r>
            <a:r>
              <a:rPr lang="en-US" altLang="ko-KR" sz="2000" dirty="0" smtClean="0">
                <a:solidFill>
                  <a:srgbClr val="002060"/>
                </a:solidFill>
                <a:ea typeface="Gulim" pitchFamily="34" charset="-127"/>
              </a:rPr>
              <a:t>et E of expressions given by a context-free grammar</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smtClean="0">
                <a:solidFill>
                  <a:srgbClr val="002060"/>
                </a:solidFill>
                <a:ea typeface="Gulim" pitchFamily="34" charset="-127"/>
              </a:rPr>
              <a:t>Set of candidate expressions that use symbols in T</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ea typeface="Gulim" pitchFamily="34" charset="-127"/>
              </a:rPr>
              <a:t>Computational problem: </a:t>
            </a:r>
          </a:p>
          <a:p>
            <a:pPr marL="0" indent="0">
              <a:lnSpc>
                <a:spcPct val="80000"/>
              </a:lnSpc>
              <a:spcBef>
                <a:spcPct val="35000"/>
              </a:spcBef>
              <a:buClr>
                <a:srgbClr val="006600"/>
              </a:buClr>
              <a:buNone/>
            </a:pPr>
            <a:r>
              <a:rPr lang="en-US" altLang="ko-KR" sz="2000" dirty="0">
                <a:ea typeface="Gulim" pitchFamily="34" charset="-127"/>
              </a:rPr>
              <a:t>	</a:t>
            </a:r>
            <a:r>
              <a:rPr lang="en-US" altLang="ko-KR" sz="2000" dirty="0" smtClean="0">
                <a:ea typeface="Gulim" pitchFamily="34" charset="-127"/>
              </a:rPr>
              <a:t>Output e in E such that </a:t>
            </a:r>
            <a:r>
              <a:rPr lang="en-US" altLang="ko-KR" sz="2000" dirty="0" smtClean="0">
                <a:latin typeface="Symbol" pitchFamily="18" charset="2"/>
                <a:ea typeface="Gulim" pitchFamily="34" charset="-127"/>
              </a:rPr>
              <a:t>j</a:t>
            </a:r>
            <a:r>
              <a:rPr lang="en-US" altLang="ko-KR" sz="2000" dirty="0" smtClean="0">
                <a:ea typeface="Gulim" pitchFamily="34" charset="-127"/>
              </a:rPr>
              <a:t>[f/e] is valid (in theory T)</a:t>
            </a:r>
          </a:p>
          <a:p>
            <a:pPr>
              <a:lnSpc>
                <a:spcPct val="80000"/>
              </a:lnSpc>
              <a:spcBef>
                <a:spcPct val="35000"/>
              </a:spcBef>
              <a:buClr>
                <a:srgbClr val="006600"/>
              </a:buClr>
              <a:buFont typeface="Wingdings" pitchFamily="2" charset="2"/>
              <a:buChar char="q"/>
            </a:pPr>
            <a:endParaRPr lang="en-US" altLang="ko-KR" sz="1600" dirty="0" smtClean="0">
              <a:solidFill>
                <a:srgbClr val="006600"/>
              </a:solidFill>
              <a:latin typeface="Symbol" pitchFamily="18" charset="2"/>
              <a:ea typeface="Gulim" pitchFamily="34" charset="-127"/>
            </a:endParaRPr>
          </a:p>
          <a:p>
            <a:pPr marL="57150" indent="0">
              <a:lnSpc>
                <a:spcPct val="90000"/>
              </a:lnSpc>
              <a:buNone/>
            </a:pPr>
            <a:r>
              <a:rPr lang="en-US" sz="2000" dirty="0">
                <a:solidFill>
                  <a:srgbClr val="C00000"/>
                </a:solidFill>
              </a:rPr>
              <a:t>Syntax-guided synthesis; FMCAD’13</a:t>
            </a:r>
          </a:p>
          <a:p>
            <a:pPr marL="57150" indent="0">
              <a:lnSpc>
                <a:spcPct val="90000"/>
              </a:lnSpc>
              <a:buNone/>
            </a:pPr>
            <a:r>
              <a:rPr lang="en-US" sz="2000" dirty="0">
                <a:solidFill>
                  <a:srgbClr val="C00000"/>
                </a:solidFill>
              </a:rPr>
              <a:t>    </a:t>
            </a:r>
            <a:r>
              <a:rPr lang="en-US" sz="1600" dirty="0">
                <a:solidFill>
                  <a:srgbClr val="C00000"/>
                </a:solidFill>
              </a:rPr>
              <a:t>with </a:t>
            </a:r>
            <a:r>
              <a:rPr lang="en-US" sz="1600" dirty="0" err="1">
                <a:solidFill>
                  <a:srgbClr val="C00000"/>
                </a:solidFill>
              </a:rPr>
              <a:t>Bodik</a:t>
            </a:r>
            <a:r>
              <a:rPr lang="en-US" sz="1600" dirty="0">
                <a:solidFill>
                  <a:srgbClr val="C00000"/>
                </a:solidFill>
              </a:rPr>
              <a:t>, </a:t>
            </a:r>
            <a:r>
              <a:rPr lang="en-US" sz="1600" dirty="0" err="1">
                <a:solidFill>
                  <a:srgbClr val="C00000"/>
                </a:solidFill>
              </a:rPr>
              <a:t>Juniwal</a:t>
            </a:r>
            <a:r>
              <a:rPr lang="en-US" sz="1600" dirty="0">
                <a:solidFill>
                  <a:srgbClr val="C00000"/>
                </a:solidFill>
              </a:rPr>
              <a:t>, Martin, </a:t>
            </a:r>
            <a:r>
              <a:rPr lang="en-US" sz="1600" dirty="0" err="1">
                <a:solidFill>
                  <a:srgbClr val="C00000"/>
                </a:solidFill>
              </a:rPr>
              <a:t>Raghothaman</a:t>
            </a:r>
            <a:r>
              <a:rPr lang="en-US" sz="1600" dirty="0">
                <a:solidFill>
                  <a:srgbClr val="C00000"/>
                </a:solidFill>
              </a:rPr>
              <a:t>, </a:t>
            </a:r>
            <a:r>
              <a:rPr lang="en-US" sz="1600" dirty="0" err="1">
                <a:solidFill>
                  <a:srgbClr val="C00000"/>
                </a:solidFill>
              </a:rPr>
              <a:t>Seshia</a:t>
            </a:r>
            <a:r>
              <a:rPr lang="en-US" sz="1600" dirty="0">
                <a:solidFill>
                  <a:srgbClr val="C00000"/>
                </a:solidFill>
              </a:rPr>
              <a:t>, Singh, Solar-</a:t>
            </a:r>
            <a:r>
              <a:rPr lang="en-US" sz="1600" dirty="0" err="1">
                <a:solidFill>
                  <a:srgbClr val="C00000"/>
                </a:solidFill>
              </a:rPr>
              <a:t>Lezama</a:t>
            </a:r>
            <a:r>
              <a:rPr lang="en-US" sz="1600" dirty="0">
                <a:solidFill>
                  <a:srgbClr val="C00000"/>
                </a:solidFill>
              </a:rPr>
              <a:t>, </a:t>
            </a:r>
            <a:r>
              <a:rPr lang="en-US" sz="1600" dirty="0" err="1">
                <a:solidFill>
                  <a:srgbClr val="C00000"/>
                </a:solidFill>
              </a:rPr>
              <a:t>Torlak</a:t>
            </a:r>
            <a:r>
              <a:rPr lang="en-US" sz="1600" dirty="0">
                <a:solidFill>
                  <a:srgbClr val="C00000"/>
                </a:solidFill>
              </a:rPr>
              <a:t>, </a:t>
            </a:r>
            <a:r>
              <a:rPr lang="en-US" sz="1600" dirty="0" err="1">
                <a:solidFill>
                  <a:srgbClr val="C00000"/>
                </a:solidFill>
              </a:rPr>
              <a:t>Udupa</a:t>
            </a:r>
            <a:endParaRPr lang="en-US" sz="1600" dirty="0">
              <a:solidFill>
                <a:srgbClr val="C00000"/>
              </a:solidFill>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21</a:t>
            </a:fld>
            <a:endParaRPr lang="en-US" b="1" dirty="0"/>
          </a:p>
        </p:txBody>
      </p:sp>
    </p:spTree>
    <p:extLst>
      <p:ext uri="{BB962C8B-B14F-4D97-AF65-F5344CB8AC3E}">
        <p14:creationId xmlns:p14="http://schemas.microsoft.com/office/powerpoint/2010/main" val="254494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072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2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2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072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723">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0723">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072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Example 1</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Theory QF-LIA (Quantifier-free linear integer arithmetic)</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Types: Integers and Booleans</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Logical connectives, Conditionals, and Linear arithmetic</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Quantifier-free formulas</a:t>
            </a:r>
            <a:endParaRPr lang="en-US" altLang="ko-KR" sz="2000" dirty="0">
              <a:solidFill>
                <a:srgbClr val="003300"/>
              </a:solidFill>
              <a:ea typeface="Gulim" pitchFamily="34" charset="-127"/>
            </a:endParaRPr>
          </a:p>
          <a:p>
            <a:pPr marL="0" indent="0">
              <a:lnSpc>
                <a:spcPct val="80000"/>
              </a:lnSpc>
              <a:spcBef>
                <a:spcPct val="35000"/>
              </a:spcBef>
              <a:buClr>
                <a:srgbClr val="006600"/>
              </a:buClr>
              <a:buNone/>
            </a:pPr>
            <a:endParaRPr lang="en-US" altLang="ko-KR" sz="2400" dirty="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Function to be synthesized  f (</a:t>
            </a:r>
            <a:r>
              <a:rPr lang="en-US" altLang="ko-KR" sz="2000" dirty="0" err="1" smtClean="0">
                <a:solidFill>
                  <a:srgbClr val="003300"/>
                </a:solidFill>
                <a:ea typeface="Gulim" pitchFamily="34" charset="-127"/>
              </a:rPr>
              <a:t>int</a:t>
            </a:r>
            <a:r>
              <a:rPr lang="en-US" altLang="ko-KR" sz="2000" dirty="0" smtClean="0">
                <a:solidFill>
                  <a:srgbClr val="003300"/>
                </a:solidFill>
                <a:ea typeface="Gulim" pitchFamily="34" charset="-127"/>
              </a:rPr>
              <a:t> x</a:t>
            </a:r>
            <a:r>
              <a:rPr lang="en-US" altLang="ko-KR" sz="2000" baseline="-25000" dirty="0" smtClean="0">
                <a:solidFill>
                  <a:srgbClr val="003300"/>
                </a:solidFill>
                <a:ea typeface="Gulim" pitchFamily="34" charset="-127"/>
              </a:rPr>
              <a:t>1</a:t>
            </a: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x</a:t>
            </a:r>
            <a:r>
              <a:rPr lang="en-US" altLang="ko-KR" sz="2000" baseline="-25000" dirty="0" smtClean="0">
                <a:solidFill>
                  <a:srgbClr val="003300"/>
                </a:solidFill>
                <a:ea typeface="Gulim" pitchFamily="34" charset="-127"/>
              </a:rPr>
              <a:t>2</a:t>
            </a:r>
            <a:r>
              <a:rPr lang="en-US" altLang="ko-KR" sz="2000" dirty="0" smtClean="0">
                <a:solidFill>
                  <a:srgbClr val="003300"/>
                </a:solidFill>
                <a:ea typeface="Gulim" pitchFamily="34" charset="-127"/>
              </a:rPr>
              <a:t>) :</a:t>
            </a:r>
            <a:r>
              <a:rPr lang="en-US" altLang="ko-KR" sz="2000" dirty="0" smtClean="0">
                <a:solidFill>
                  <a:srgbClr val="003300"/>
                </a:solidFill>
                <a:ea typeface="Gulim" pitchFamily="34" charset="-127"/>
                <a:sym typeface="Wingdings" pitchFamily="2" charset="2"/>
              </a:rPr>
              <a:t> </a:t>
            </a:r>
            <a:r>
              <a:rPr lang="en-US" altLang="ko-KR" sz="2000" dirty="0" err="1" smtClean="0">
                <a:solidFill>
                  <a:srgbClr val="003300"/>
                </a:solidFill>
                <a:ea typeface="Gulim" pitchFamily="34" charset="-127"/>
                <a:sym typeface="Wingdings" pitchFamily="2" charset="2"/>
              </a:rPr>
              <a:t>int</a:t>
            </a:r>
            <a:endParaRPr lang="en-US" altLang="ko-KR" sz="2000" dirty="0" smtClean="0">
              <a:solidFill>
                <a:srgbClr val="0033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endParaRPr lang="en-US" altLang="ko-KR" sz="2000" dirty="0">
              <a:solidFill>
                <a:srgbClr val="0033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sym typeface="Wingdings" pitchFamily="2" charset="2"/>
              </a:rPr>
              <a:t>Specification: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smtClean="0">
                <a:solidFill>
                  <a:srgbClr val="003300"/>
                </a:solidFill>
                <a:ea typeface="Gulim" pitchFamily="34" charset="-127"/>
                <a:sym typeface="Wingdings" pitchFamily="2" charset="2"/>
              </a:rPr>
              <a:t> </a:t>
            </a:r>
            <a:r>
              <a:rPr lang="cs-CZ" sz="2000" dirty="0">
                <a:solidFill>
                  <a:srgbClr val="003300"/>
                </a:solidFill>
              </a:rPr>
              <a:t>≤ </a:t>
            </a:r>
            <a:r>
              <a:rPr lang="en-US" altLang="ko-KR" sz="2000" dirty="0" smtClean="0">
                <a:solidFill>
                  <a:srgbClr val="003300"/>
                </a:solidFill>
                <a:ea typeface="Gulim" pitchFamily="34" charset="-127"/>
                <a:sym typeface="Wingdings" pitchFamily="2" charset="2"/>
              </a:rPr>
              <a:t>f(</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smtClean="0">
                <a:solidFill>
                  <a:srgbClr val="003300"/>
                </a:solidFill>
                <a:ea typeface="Gulim" pitchFamily="34" charset="-127"/>
                <a:sym typeface="Wingdings" pitchFamily="2" charset="2"/>
              </a:rPr>
              <a:t>,</a:t>
            </a: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x</a:t>
            </a:r>
            <a:r>
              <a:rPr lang="en-US" altLang="ko-KR" sz="2000" baseline="-25000" dirty="0" smtClean="0">
                <a:solidFill>
                  <a:srgbClr val="003300"/>
                </a:solidFill>
                <a:ea typeface="Gulim" pitchFamily="34" charset="-127"/>
              </a:rPr>
              <a:t>2</a:t>
            </a:r>
            <a:r>
              <a:rPr lang="en-US" altLang="ko-KR" sz="2000" dirty="0" smtClean="0">
                <a:solidFill>
                  <a:srgbClr val="003300"/>
                </a:solidFill>
                <a:ea typeface="Gulim" pitchFamily="34" charset="-127"/>
                <a:sym typeface="Wingdings" pitchFamily="2" charset="2"/>
              </a:rPr>
              <a:t>)) &amp; (</a:t>
            </a:r>
            <a:r>
              <a:rPr lang="en-US" altLang="ko-KR" sz="2000" dirty="0" smtClean="0">
                <a:solidFill>
                  <a:srgbClr val="003300"/>
                </a:solidFill>
                <a:ea typeface="Gulim" pitchFamily="34" charset="-127"/>
              </a:rPr>
              <a:t>x</a:t>
            </a:r>
            <a:r>
              <a:rPr lang="en-US" altLang="ko-KR" sz="2000" baseline="-25000" dirty="0" smtClean="0">
                <a:solidFill>
                  <a:srgbClr val="003300"/>
                </a:solidFill>
                <a:ea typeface="Gulim" pitchFamily="34" charset="-127"/>
              </a:rPr>
              <a:t>2</a:t>
            </a:r>
            <a:r>
              <a:rPr lang="en-US" altLang="ko-KR" sz="2000" dirty="0" smtClean="0">
                <a:solidFill>
                  <a:srgbClr val="003300"/>
                </a:solidFill>
                <a:ea typeface="Gulim" pitchFamily="34" charset="-127"/>
                <a:sym typeface="Wingdings" pitchFamily="2" charset="2"/>
              </a:rPr>
              <a:t> </a:t>
            </a:r>
            <a:r>
              <a:rPr lang="cs-CZ" sz="2000" dirty="0">
                <a:solidFill>
                  <a:srgbClr val="003300"/>
                </a:solidFill>
              </a:rPr>
              <a:t>≤ </a:t>
            </a:r>
            <a:r>
              <a:rPr lang="en-US" altLang="ko-KR" sz="2000" dirty="0" smtClean="0">
                <a:solidFill>
                  <a:srgbClr val="003300"/>
                </a:solidFill>
                <a:ea typeface="Gulim" pitchFamily="34" charset="-127"/>
                <a:sym typeface="Wingdings" pitchFamily="2" charset="2"/>
              </a:rPr>
              <a:t>f(</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smtClean="0">
                <a:solidFill>
                  <a:srgbClr val="003300"/>
                </a:solidFill>
                <a:ea typeface="Gulim" pitchFamily="34" charset="-127"/>
                <a:sym typeface="Wingdings" pitchFamily="2" charset="2"/>
              </a:rPr>
              <a:t>,</a:t>
            </a: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x</a:t>
            </a:r>
            <a:r>
              <a:rPr lang="en-US" altLang="ko-KR" sz="2000" baseline="-25000" dirty="0" smtClean="0">
                <a:solidFill>
                  <a:srgbClr val="003300"/>
                </a:solidFill>
                <a:ea typeface="Gulim" pitchFamily="34" charset="-127"/>
              </a:rPr>
              <a:t>2</a:t>
            </a:r>
            <a:r>
              <a:rPr lang="en-US" altLang="ko-KR" sz="2000" dirty="0" smtClean="0">
                <a:solidFill>
                  <a:srgbClr val="003300"/>
                </a:solidFill>
                <a:ea typeface="Gulim" pitchFamily="34" charset="-127"/>
                <a:sym typeface="Wingdings" pitchFamily="2" charset="2"/>
              </a:rPr>
              <a:t>))</a:t>
            </a:r>
          </a:p>
          <a:p>
            <a:pPr>
              <a:lnSpc>
                <a:spcPct val="80000"/>
              </a:lnSpc>
              <a:spcBef>
                <a:spcPct val="35000"/>
              </a:spcBef>
              <a:buClr>
                <a:srgbClr val="006600"/>
              </a:buClr>
              <a:buFont typeface="Wingdings" pitchFamily="2" charset="2"/>
              <a:buChar char="q"/>
            </a:pPr>
            <a:endParaRPr lang="en-US" altLang="ko-KR" sz="2000" dirty="0" smtClean="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Candidate Implementations: Linear expressions</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err="1" smtClean="0">
                <a:solidFill>
                  <a:srgbClr val="003300"/>
                </a:solidFill>
                <a:ea typeface="Gulim" pitchFamily="34" charset="-127"/>
              </a:rPr>
              <a:t>LinExp</a:t>
            </a:r>
            <a:r>
              <a:rPr lang="en-US" altLang="ko-KR" sz="2000" dirty="0" smtClean="0">
                <a:solidFill>
                  <a:srgbClr val="003300"/>
                </a:solidFill>
                <a:ea typeface="Gulim" pitchFamily="34" charset="-127"/>
              </a:rPr>
              <a:t> :=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smtClean="0">
                <a:solidFill>
                  <a:srgbClr val="003300"/>
                </a:solidFill>
                <a:ea typeface="Gulim" pitchFamily="34" charset="-127"/>
              </a:rPr>
              <a:t> | x</a:t>
            </a:r>
            <a:r>
              <a:rPr lang="en-US" altLang="ko-KR" sz="2000" baseline="-25000" dirty="0" smtClean="0">
                <a:solidFill>
                  <a:srgbClr val="003300"/>
                </a:solidFill>
                <a:ea typeface="Gulim" pitchFamily="34" charset="-127"/>
              </a:rPr>
              <a:t>2</a:t>
            </a:r>
            <a:r>
              <a:rPr lang="en-US" altLang="ko-KR" sz="2000" dirty="0" smtClean="0">
                <a:solidFill>
                  <a:srgbClr val="003300"/>
                </a:solidFill>
                <a:ea typeface="Gulim" pitchFamily="34" charset="-127"/>
              </a:rPr>
              <a:t> | </a:t>
            </a:r>
            <a:r>
              <a:rPr lang="en-US" altLang="ko-KR" sz="2000" dirty="0" err="1" smtClean="0">
                <a:solidFill>
                  <a:srgbClr val="003300"/>
                </a:solidFill>
                <a:ea typeface="Gulim" pitchFamily="34" charset="-127"/>
              </a:rPr>
              <a:t>Const</a:t>
            </a:r>
            <a:r>
              <a:rPr lang="en-US" altLang="ko-KR" sz="2000" dirty="0" smtClean="0">
                <a:solidFill>
                  <a:srgbClr val="003300"/>
                </a:solidFill>
                <a:ea typeface="Gulim" pitchFamily="34" charset="-127"/>
              </a:rPr>
              <a:t> | </a:t>
            </a:r>
            <a:r>
              <a:rPr lang="en-US" altLang="ko-KR" sz="2000" dirty="0" err="1" smtClean="0">
                <a:solidFill>
                  <a:srgbClr val="003300"/>
                </a:solidFill>
                <a:ea typeface="Gulim" pitchFamily="34" charset="-127"/>
              </a:rPr>
              <a:t>LinExp</a:t>
            </a:r>
            <a:r>
              <a:rPr lang="en-US" altLang="ko-KR" sz="2000" dirty="0" smtClean="0">
                <a:solidFill>
                  <a:srgbClr val="003300"/>
                </a:solidFill>
                <a:ea typeface="Gulim" pitchFamily="34" charset="-127"/>
              </a:rPr>
              <a:t> + </a:t>
            </a:r>
            <a:r>
              <a:rPr lang="en-US" altLang="ko-KR" sz="2000" dirty="0" err="1" smtClean="0">
                <a:solidFill>
                  <a:srgbClr val="003300"/>
                </a:solidFill>
                <a:ea typeface="Gulim" pitchFamily="34" charset="-127"/>
              </a:rPr>
              <a:t>LinExp</a:t>
            </a:r>
            <a:r>
              <a:rPr lang="en-US" altLang="ko-KR" sz="2000" dirty="0" smtClean="0">
                <a:solidFill>
                  <a:srgbClr val="003300"/>
                </a:solidFill>
                <a:ea typeface="Gulim" pitchFamily="34" charset="-127"/>
              </a:rPr>
              <a:t> | </a:t>
            </a:r>
            <a:r>
              <a:rPr lang="en-US" altLang="ko-KR" sz="2000" dirty="0" err="1" smtClean="0">
                <a:solidFill>
                  <a:srgbClr val="003300"/>
                </a:solidFill>
                <a:ea typeface="Gulim" pitchFamily="34" charset="-127"/>
              </a:rPr>
              <a:t>LinExp</a:t>
            </a:r>
            <a:r>
              <a:rPr lang="en-US" altLang="ko-KR" sz="2000" dirty="0" smtClean="0">
                <a:solidFill>
                  <a:srgbClr val="003300"/>
                </a:solidFill>
                <a:ea typeface="Gulim" pitchFamily="34" charset="-127"/>
              </a:rPr>
              <a:t> - </a:t>
            </a:r>
            <a:r>
              <a:rPr lang="en-US" altLang="ko-KR" sz="2000" dirty="0" err="1" smtClean="0">
                <a:solidFill>
                  <a:srgbClr val="003300"/>
                </a:solidFill>
                <a:ea typeface="Gulim" pitchFamily="34" charset="-127"/>
              </a:rPr>
              <a:t>LinExp</a:t>
            </a:r>
            <a:endParaRPr lang="en-US" altLang="ko-KR" sz="2000" dirty="0" smtClean="0">
              <a:solidFill>
                <a:srgbClr val="0033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dirty="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No solution exists</a:t>
            </a:r>
          </a:p>
          <a:p>
            <a:pPr>
              <a:lnSpc>
                <a:spcPct val="80000"/>
              </a:lnSpc>
              <a:spcBef>
                <a:spcPct val="35000"/>
              </a:spcBef>
              <a:buClr>
                <a:srgbClr val="006600"/>
              </a:buClr>
              <a:buFont typeface="Wingdings" pitchFamily="2" charset="2"/>
              <a:buChar char="q"/>
            </a:pP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22</a:t>
            </a:fld>
            <a:endParaRPr lang="en-US" b="1" dirty="0"/>
          </a:p>
        </p:txBody>
      </p:sp>
    </p:spTree>
    <p:extLst>
      <p:ext uri="{BB962C8B-B14F-4D97-AF65-F5344CB8AC3E}">
        <p14:creationId xmlns:p14="http://schemas.microsoft.com/office/powerpoint/2010/main" val="616283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07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Example 2</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Theory QF-LIA</a:t>
            </a:r>
          </a:p>
          <a:p>
            <a:pPr>
              <a:lnSpc>
                <a:spcPct val="80000"/>
              </a:lnSpc>
              <a:spcBef>
                <a:spcPct val="35000"/>
              </a:spcBef>
              <a:buClr>
                <a:srgbClr val="006600"/>
              </a:buClr>
              <a:buFont typeface="Wingdings" pitchFamily="2" charset="2"/>
              <a:buChar char="q"/>
            </a:pPr>
            <a:endParaRPr lang="en-US" altLang="ko-KR" sz="2400" dirty="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Function to be synthesized: f (</a:t>
            </a:r>
            <a:r>
              <a:rPr lang="en-US" altLang="ko-KR" sz="2000" dirty="0" err="1" smtClean="0">
                <a:solidFill>
                  <a:srgbClr val="003300"/>
                </a:solidFill>
                <a:ea typeface="Gulim" pitchFamily="34" charset="-127"/>
              </a:rPr>
              <a:t>int</a:t>
            </a:r>
            <a:r>
              <a:rPr lang="en-US" altLang="ko-KR" sz="2000" dirty="0" smtClean="0">
                <a:solidFill>
                  <a:srgbClr val="003300"/>
                </a:solidFill>
                <a:ea typeface="Gulim" pitchFamily="34" charset="-127"/>
              </a:rPr>
              <a:t> x</a:t>
            </a:r>
            <a:r>
              <a:rPr lang="en-US" altLang="ko-KR" sz="2000" baseline="-25000" dirty="0" smtClean="0">
                <a:solidFill>
                  <a:srgbClr val="003300"/>
                </a:solidFill>
                <a:ea typeface="Gulim" pitchFamily="34" charset="-127"/>
              </a:rPr>
              <a:t>1</a:t>
            </a: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 x</a:t>
            </a:r>
            <a:r>
              <a:rPr lang="en-US" altLang="ko-KR" sz="2000" baseline="-25000" dirty="0" smtClean="0">
                <a:solidFill>
                  <a:srgbClr val="003300"/>
                </a:solidFill>
                <a:ea typeface="Gulim" pitchFamily="34" charset="-127"/>
              </a:rPr>
              <a:t>2</a:t>
            </a:r>
            <a:r>
              <a:rPr lang="en-US" altLang="ko-KR" sz="2000" dirty="0" smtClean="0">
                <a:solidFill>
                  <a:srgbClr val="003300"/>
                </a:solidFill>
                <a:ea typeface="Gulim" pitchFamily="34" charset="-127"/>
              </a:rPr>
              <a:t>) :</a:t>
            </a:r>
            <a:r>
              <a:rPr lang="en-US" altLang="ko-KR" sz="2000" dirty="0" smtClean="0">
                <a:solidFill>
                  <a:srgbClr val="003300"/>
                </a:solidFill>
                <a:ea typeface="Gulim" pitchFamily="34" charset="-127"/>
                <a:sym typeface="Wingdings" pitchFamily="2" charset="2"/>
              </a:rPr>
              <a:t> </a:t>
            </a:r>
            <a:r>
              <a:rPr lang="en-US" altLang="ko-KR" sz="2000" dirty="0" err="1" smtClean="0">
                <a:solidFill>
                  <a:srgbClr val="003300"/>
                </a:solidFill>
                <a:ea typeface="Gulim" pitchFamily="34" charset="-127"/>
                <a:sym typeface="Wingdings" pitchFamily="2" charset="2"/>
              </a:rPr>
              <a:t>int</a:t>
            </a:r>
            <a:endParaRPr lang="en-US" altLang="ko-KR" sz="2000" dirty="0" smtClean="0">
              <a:solidFill>
                <a:srgbClr val="0033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endParaRPr lang="en-US" altLang="ko-KR" sz="2000" dirty="0">
              <a:solidFill>
                <a:srgbClr val="0033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sym typeface="Wingdings" pitchFamily="2" charset="2"/>
              </a:rPr>
              <a:t>Specification</a:t>
            </a:r>
            <a:r>
              <a:rPr lang="en-US" altLang="ko-KR" sz="2000" dirty="0">
                <a:solidFill>
                  <a:srgbClr val="003300"/>
                </a:solidFill>
                <a:ea typeface="Gulim" pitchFamily="34" charset="-127"/>
                <a:sym typeface="Wingdings" pitchFamily="2" charset="2"/>
              </a:rPr>
              <a:t>: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 </a:t>
            </a:r>
            <a:r>
              <a:rPr lang="cs-CZ" sz="2000" dirty="0">
                <a:solidFill>
                  <a:srgbClr val="003300"/>
                </a:solidFill>
              </a:rPr>
              <a:t>≤ </a:t>
            </a:r>
            <a:r>
              <a:rPr lang="en-US" altLang="ko-KR" sz="2000" dirty="0">
                <a:solidFill>
                  <a:srgbClr val="003300"/>
                </a:solidFill>
                <a:ea typeface="Gulim" pitchFamily="34" charset="-127"/>
                <a:sym typeface="Wingdings" pitchFamily="2" charset="2"/>
              </a:rPr>
              <a:t>f(</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 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 &amp;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 </a:t>
            </a:r>
            <a:r>
              <a:rPr lang="cs-CZ" sz="2000" dirty="0">
                <a:solidFill>
                  <a:srgbClr val="003300"/>
                </a:solidFill>
              </a:rPr>
              <a:t>≤ </a:t>
            </a:r>
            <a:r>
              <a:rPr lang="en-US" altLang="ko-KR" sz="2000" dirty="0">
                <a:solidFill>
                  <a:srgbClr val="003300"/>
                </a:solidFill>
                <a:ea typeface="Gulim" pitchFamily="34" charset="-127"/>
                <a:sym typeface="Wingdings" pitchFamily="2" charset="2"/>
              </a:rPr>
              <a:t>f(</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 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a:t>
            </a:r>
            <a:endParaRPr lang="en-US" altLang="ko-KR" sz="2000" dirty="0" smtClean="0">
              <a:solidFill>
                <a:srgbClr val="003300"/>
              </a:solidFill>
              <a:ea typeface="Gulim" pitchFamily="34" charset="-127"/>
              <a:sym typeface="Wingdings" pitchFamily="2" charset="2"/>
            </a:endParaRPr>
          </a:p>
          <a:p>
            <a:pPr>
              <a:lnSpc>
                <a:spcPct val="80000"/>
              </a:lnSpc>
              <a:spcBef>
                <a:spcPct val="35000"/>
              </a:spcBef>
              <a:buClr>
                <a:srgbClr val="006600"/>
              </a:buClr>
              <a:buFont typeface="Wingdings" pitchFamily="2" charset="2"/>
              <a:buChar char="q"/>
            </a:pPr>
            <a:endParaRPr lang="en-US" altLang="ko-KR" sz="2000" dirty="0" smtClean="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Candidate Implementations: Conditional expressions without +</a:t>
            </a:r>
          </a:p>
          <a:p>
            <a:pPr>
              <a:lnSpc>
                <a:spcPct val="80000"/>
              </a:lnSpc>
              <a:spcBef>
                <a:spcPct val="35000"/>
              </a:spcBef>
              <a:buClr>
                <a:srgbClr val="006600"/>
              </a:buClr>
              <a:buFont typeface="Wingdings" pitchFamily="2" charset="2"/>
              <a:buChar char="q"/>
            </a:pPr>
            <a:endParaRPr lang="en-US" altLang="ko-KR" sz="2000" dirty="0" smtClean="0">
              <a:solidFill>
                <a:srgbClr val="003300"/>
              </a:solidFill>
              <a:ea typeface="Gulim" pitchFamily="34" charset="-127"/>
            </a:endParaRP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Term :=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smtClean="0">
                <a:solidFill>
                  <a:srgbClr val="003300"/>
                </a:solidFill>
                <a:ea typeface="Gulim" pitchFamily="34" charset="-127"/>
              </a:rPr>
              <a:t> | x</a:t>
            </a:r>
            <a:r>
              <a:rPr lang="en-US" altLang="ko-KR" sz="2000" baseline="-25000" dirty="0" smtClean="0">
                <a:solidFill>
                  <a:srgbClr val="003300"/>
                </a:solidFill>
                <a:ea typeface="Gulim" pitchFamily="34" charset="-127"/>
              </a:rPr>
              <a:t>2</a:t>
            </a:r>
            <a:r>
              <a:rPr lang="en-US" altLang="ko-KR" sz="2000" dirty="0" smtClean="0">
                <a:solidFill>
                  <a:srgbClr val="003300"/>
                </a:solidFill>
                <a:ea typeface="Gulim" pitchFamily="34" charset="-127"/>
              </a:rPr>
              <a:t> | </a:t>
            </a:r>
            <a:r>
              <a:rPr lang="en-US" altLang="ko-KR" sz="2000" dirty="0" err="1" smtClean="0">
                <a:solidFill>
                  <a:srgbClr val="003300"/>
                </a:solidFill>
                <a:ea typeface="Gulim" pitchFamily="34" charset="-127"/>
              </a:rPr>
              <a:t>Const</a:t>
            </a:r>
            <a:r>
              <a:rPr lang="en-US" altLang="ko-KR" sz="2000" dirty="0" smtClean="0">
                <a:solidFill>
                  <a:srgbClr val="003300"/>
                </a:solidFill>
                <a:ea typeface="Gulim" pitchFamily="34" charset="-127"/>
              </a:rPr>
              <a:t> | If-Then-Else (Cond, Term, Term)</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Cond := Term </a:t>
            </a:r>
            <a:r>
              <a:rPr lang="cs-CZ" sz="2000" dirty="0">
                <a:solidFill>
                  <a:srgbClr val="003300"/>
                </a:solidFill>
              </a:rPr>
              <a:t>≤</a:t>
            </a:r>
            <a:r>
              <a:rPr lang="en-US" altLang="ko-KR" sz="2000" dirty="0" smtClean="0">
                <a:solidFill>
                  <a:srgbClr val="003300"/>
                </a:solidFill>
                <a:ea typeface="Gulim" pitchFamily="34" charset="-127"/>
              </a:rPr>
              <a:t> </a:t>
            </a:r>
            <a:r>
              <a:rPr lang="en-US" altLang="ko-KR" sz="2000" dirty="0" smtClean="0">
                <a:solidFill>
                  <a:srgbClr val="003300"/>
                </a:solidFill>
                <a:ea typeface="Gulim" pitchFamily="34" charset="-127"/>
              </a:rPr>
              <a:t>Term | Cond &amp; Cond | ~ Cond | (Cond)</a:t>
            </a:r>
          </a:p>
          <a:p>
            <a:pPr>
              <a:lnSpc>
                <a:spcPct val="80000"/>
              </a:lnSpc>
              <a:spcBef>
                <a:spcPct val="35000"/>
              </a:spcBef>
              <a:buClr>
                <a:srgbClr val="006600"/>
              </a:buClr>
              <a:buFont typeface="Wingdings" pitchFamily="2" charset="2"/>
              <a:buChar char="q"/>
            </a:pPr>
            <a:endParaRPr lang="en-US" altLang="ko-KR" sz="2000" dirty="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Possible solution:</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If-Then-Else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sz="2000" dirty="0" smtClean="0">
                <a:solidFill>
                  <a:srgbClr val="003300"/>
                </a:solidFill>
                <a:ea typeface="Gulim" pitchFamily="34" charset="-127"/>
              </a:rPr>
              <a:t> </a:t>
            </a:r>
            <a:r>
              <a:rPr lang="cs-CZ" sz="2000" dirty="0">
                <a:solidFill>
                  <a:srgbClr val="003300"/>
                </a:solidFill>
              </a:rPr>
              <a:t>≤</a:t>
            </a:r>
            <a:r>
              <a:rPr lang="en-US" sz="2000" dirty="0">
                <a:solidFill>
                  <a:srgbClr val="003300"/>
                </a:solidFill>
              </a:rPr>
              <a:t> </a:t>
            </a:r>
            <a:r>
              <a:rPr lang="en-US" altLang="ko-KR" sz="2000" dirty="0" smtClean="0">
                <a:solidFill>
                  <a:srgbClr val="003300"/>
                </a:solidFill>
                <a:ea typeface="Gulim" pitchFamily="34" charset="-127"/>
              </a:rPr>
              <a:t>x</a:t>
            </a:r>
            <a:r>
              <a:rPr lang="en-US" altLang="ko-KR" sz="2000" baseline="-25000" dirty="0" smtClean="0">
                <a:solidFill>
                  <a:srgbClr val="003300"/>
                </a:solidFill>
                <a:ea typeface="Gulim" pitchFamily="34" charset="-127"/>
              </a:rPr>
              <a:t>2</a:t>
            </a:r>
            <a:r>
              <a:rPr lang="en-US" sz="2000" dirty="0" smtClean="0">
                <a:solidFill>
                  <a:srgbClr val="003300"/>
                </a:solidFill>
                <a:ea typeface="Gulim" pitchFamily="34" charset="-127"/>
              </a:rPr>
              <a:t>, </a:t>
            </a:r>
            <a:r>
              <a:rPr lang="en-US" altLang="ko-KR" sz="2000" dirty="0" smtClean="0">
                <a:solidFill>
                  <a:srgbClr val="003300"/>
                </a:solidFill>
                <a:ea typeface="Gulim" pitchFamily="34" charset="-127"/>
              </a:rPr>
              <a:t>x</a:t>
            </a:r>
            <a:r>
              <a:rPr lang="en-US" altLang="ko-KR" sz="2000" baseline="-25000" dirty="0" smtClean="0">
                <a:solidFill>
                  <a:srgbClr val="003300"/>
                </a:solidFill>
                <a:ea typeface="Gulim" pitchFamily="34" charset="-127"/>
              </a:rPr>
              <a:t>2</a:t>
            </a:r>
            <a:r>
              <a:rPr lang="en-US" sz="2000" dirty="0" smtClean="0">
                <a:solidFill>
                  <a:srgbClr val="003300"/>
                </a:solidFill>
                <a:ea typeface="Gulim" pitchFamily="34" charset="-127"/>
              </a:rPr>
              <a:t>,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smtClean="0">
                <a:solidFill>
                  <a:srgbClr val="003300"/>
                </a:solidFill>
                <a:ea typeface="Gulim" pitchFamily="34" charset="-127"/>
              </a:rPr>
              <a:t>)</a:t>
            </a:r>
          </a:p>
          <a:p>
            <a:pPr>
              <a:lnSpc>
                <a:spcPct val="80000"/>
              </a:lnSpc>
              <a:spcBef>
                <a:spcPct val="35000"/>
              </a:spcBef>
              <a:buClr>
                <a:srgbClr val="006600"/>
              </a:buClr>
              <a:buFont typeface="Wingdings" pitchFamily="2" charset="2"/>
              <a:buChar char="q"/>
            </a:pPr>
            <a:endParaRPr lang="en-US" altLang="ko-KR" sz="160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23</a:t>
            </a:fld>
            <a:endParaRPr lang="en-US" b="1" dirty="0"/>
          </a:p>
        </p:txBody>
      </p:sp>
    </p:spTree>
    <p:extLst>
      <p:ext uri="{BB962C8B-B14F-4D97-AF65-F5344CB8AC3E}">
        <p14:creationId xmlns:p14="http://schemas.microsoft.com/office/powerpoint/2010/main" val="186567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3">
                                            <p:txEl>
                                              <p:pRg st="11" end="1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pPr algn="l"/>
            <a:r>
              <a:rPr lang="en-US" sz="2800" dirty="0" smtClean="0">
                <a:solidFill>
                  <a:srgbClr val="C00000"/>
                </a:solidFill>
              </a:rPr>
              <a:t>From </a:t>
            </a:r>
            <a:r>
              <a:rPr lang="en-US" sz="2400" dirty="0" smtClean="0">
                <a:solidFill>
                  <a:srgbClr val="C00000"/>
                </a:solidFill>
              </a:rPr>
              <a:t>SMT-LIB </a:t>
            </a:r>
            <a:r>
              <a:rPr lang="en-US" sz="2800" dirty="0" smtClean="0">
                <a:solidFill>
                  <a:srgbClr val="C00000"/>
                </a:solidFill>
              </a:rPr>
              <a:t>to </a:t>
            </a:r>
            <a:r>
              <a:rPr lang="en-US" sz="2400" dirty="0" smtClean="0">
                <a:solidFill>
                  <a:srgbClr val="C00000"/>
                </a:solidFill>
              </a:rPr>
              <a:t>SYNTH-LIB</a:t>
            </a:r>
          </a:p>
        </p:txBody>
      </p:sp>
      <p:sp>
        <p:nvSpPr>
          <p:cNvPr id="30723" name="Rectangle 3"/>
          <p:cNvSpPr>
            <a:spLocks noGrp="1" noChangeArrowheads="1"/>
          </p:cNvSpPr>
          <p:nvPr>
            <p:ph type="body" idx="1"/>
          </p:nvPr>
        </p:nvSpPr>
        <p:spPr>
          <a:xfrm>
            <a:off x="228600" y="1143000"/>
            <a:ext cx="6705600" cy="5562600"/>
          </a:xfrm>
        </p:spPr>
        <p:txBody>
          <a:bodyPr/>
          <a:lstStyle/>
          <a:p>
            <a:pPr lvl="1">
              <a:lnSpc>
                <a:spcPct val="80000"/>
              </a:lnSpc>
              <a:spcBef>
                <a:spcPct val="35000"/>
              </a:spcBef>
              <a:buClr>
                <a:srgbClr val="C3CDC6"/>
              </a:buClr>
              <a:buFont typeface="Wingdings" pitchFamily="2" charset="2"/>
              <a:buNone/>
            </a:pPr>
            <a:r>
              <a:rPr lang="en-US" sz="1800" dirty="0"/>
              <a:t>(set-logic LIA) </a:t>
            </a:r>
          </a:p>
          <a:p>
            <a:pPr lvl="1">
              <a:lnSpc>
                <a:spcPct val="80000"/>
              </a:lnSpc>
              <a:spcBef>
                <a:spcPct val="35000"/>
              </a:spcBef>
              <a:buClr>
                <a:srgbClr val="C3CDC6"/>
              </a:buClr>
              <a:buFont typeface="Wingdings" pitchFamily="2" charset="2"/>
              <a:buNone/>
            </a:pPr>
            <a:r>
              <a:rPr lang="en-US" sz="1800" dirty="0" smtClean="0"/>
              <a:t>(</a:t>
            </a:r>
            <a:r>
              <a:rPr lang="en-US" sz="1800" dirty="0"/>
              <a:t>synth-fun max2 ((x </a:t>
            </a:r>
            <a:r>
              <a:rPr lang="en-US" sz="1800" dirty="0" err="1"/>
              <a:t>Int</a:t>
            </a:r>
            <a:r>
              <a:rPr lang="en-US" sz="1800" dirty="0"/>
              <a:t>) (y </a:t>
            </a:r>
            <a:r>
              <a:rPr lang="en-US" sz="1800" dirty="0" err="1"/>
              <a:t>Int</a:t>
            </a:r>
            <a:r>
              <a:rPr lang="en-US" sz="1800" dirty="0"/>
              <a:t>)) </a:t>
            </a:r>
            <a:r>
              <a:rPr lang="en-US" sz="1800" dirty="0" err="1"/>
              <a:t>Int</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a:t>Start </a:t>
            </a:r>
            <a:r>
              <a:rPr lang="en-US" sz="1800" dirty="0" err="1"/>
              <a:t>Int</a:t>
            </a:r>
            <a:r>
              <a:rPr lang="en-US" sz="1800" dirty="0"/>
              <a:t> (x y 0 1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 </a:t>
            </a:r>
            <a:r>
              <a:rPr lang="en-US" sz="1800" dirty="0"/>
              <a:t>Start Start)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 </a:t>
            </a:r>
            <a:r>
              <a:rPr lang="en-US" sz="1800" dirty="0"/>
              <a:t>Start Start)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err="1"/>
              <a:t>ite</a:t>
            </a:r>
            <a:r>
              <a:rPr lang="en-US" sz="1800" dirty="0"/>
              <a:t> </a:t>
            </a:r>
            <a:r>
              <a:rPr lang="en-US" sz="1800" dirty="0" err="1"/>
              <a:t>StartBool</a:t>
            </a:r>
            <a:r>
              <a:rPr lang="en-US" sz="1800" dirty="0"/>
              <a:t> Start Start)))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err="1"/>
              <a:t>StartBool</a:t>
            </a:r>
            <a:r>
              <a:rPr lang="en-US" sz="1800" dirty="0"/>
              <a:t> </a:t>
            </a:r>
            <a:r>
              <a:rPr lang="en-US" sz="1800" dirty="0" err="1"/>
              <a:t>Bool</a:t>
            </a:r>
            <a:r>
              <a:rPr lang="en-US" sz="1800" dirty="0"/>
              <a:t> ((and </a:t>
            </a:r>
            <a:r>
              <a:rPr lang="en-US" sz="1800" dirty="0" err="1"/>
              <a:t>StartBool</a:t>
            </a:r>
            <a:r>
              <a:rPr lang="en-US" sz="1800" dirty="0"/>
              <a:t> </a:t>
            </a:r>
            <a:r>
              <a:rPr lang="en-US" sz="1800" dirty="0" err="1"/>
              <a:t>StartBool</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a:t>or </a:t>
            </a:r>
            <a:r>
              <a:rPr lang="en-US" sz="1800" dirty="0" err="1"/>
              <a:t>StartBool</a:t>
            </a:r>
            <a:r>
              <a:rPr lang="en-US" sz="1800" dirty="0"/>
              <a:t> </a:t>
            </a:r>
            <a:r>
              <a:rPr lang="en-US" sz="1800" dirty="0" err="1"/>
              <a:t>StartBool</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a:t>
            </a:r>
            <a:r>
              <a:rPr lang="en-US" sz="1800" dirty="0"/>
              <a:t>not </a:t>
            </a:r>
            <a:r>
              <a:rPr lang="en-US" sz="1800" dirty="0" err="1"/>
              <a:t>StartBool</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                             (&lt;= </a:t>
            </a:r>
            <a:r>
              <a:rPr lang="en-US" sz="1800" dirty="0"/>
              <a:t>Start Start</a:t>
            </a:r>
            <a:r>
              <a:rPr lang="en-US" sz="1800" dirty="0" smtClean="0"/>
              <a:t>)))) </a:t>
            </a:r>
          </a:p>
          <a:p>
            <a:pPr lvl="1">
              <a:lnSpc>
                <a:spcPct val="80000"/>
              </a:lnSpc>
              <a:spcBef>
                <a:spcPct val="35000"/>
              </a:spcBef>
              <a:buClr>
                <a:srgbClr val="C3CDC6"/>
              </a:buClr>
              <a:buFont typeface="Wingdings" pitchFamily="2" charset="2"/>
              <a:buNone/>
            </a:pPr>
            <a:r>
              <a:rPr lang="en-US" sz="1800" dirty="0" smtClean="0"/>
              <a:t> (</a:t>
            </a:r>
            <a:r>
              <a:rPr lang="en-US" sz="1800" dirty="0"/>
              <a:t>declare-</a:t>
            </a:r>
            <a:r>
              <a:rPr lang="en-US" sz="1800" dirty="0" err="1"/>
              <a:t>var</a:t>
            </a:r>
            <a:r>
              <a:rPr lang="en-US" sz="1800" dirty="0"/>
              <a:t> x </a:t>
            </a:r>
            <a:r>
              <a:rPr lang="en-US" sz="1800" dirty="0" err="1"/>
              <a:t>Int</a:t>
            </a:r>
            <a:r>
              <a:rPr lang="en-US" sz="1800" dirty="0"/>
              <a:t>) </a:t>
            </a:r>
          </a:p>
          <a:p>
            <a:pPr lvl="1">
              <a:lnSpc>
                <a:spcPct val="80000"/>
              </a:lnSpc>
              <a:spcBef>
                <a:spcPct val="35000"/>
              </a:spcBef>
              <a:buClr>
                <a:srgbClr val="C3CDC6"/>
              </a:buClr>
              <a:buFont typeface="Wingdings" pitchFamily="2" charset="2"/>
              <a:buNone/>
            </a:pPr>
            <a:r>
              <a:rPr lang="en-US" sz="1800" dirty="0" smtClean="0"/>
              <a:t> (</a:t>
            </a:r>
            <a:r>
              <a:rPr lang="en-US" sz="1800" dirty="0"/>
              <a:t>declare-</a:t>
            </a:r>
            <a:r>
              <a:rPr lang="en-US" sz="1800" dirty="0" err="1"/>
              <a:t>var</a:t>
            </a:r>
            <a:r>
              <a:rPr lang="en-US" sz="1800" dirty="0"/>
              <a:t> y </a:t>
            </a:r>
            <a:r>
              <a:rPr lang="en-US" sz="1800" dirty="0" err="1"/>
              <a:t>Int</a:t>
            </a:r>
            <a:r>
              <a:rPr lang="en-US" sz="1800" dirty="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a:t>
            </a:r>
            <a:r>
              <a:rPr lang="en-US" sz="1800" dirty="0"/>
              <a:t>constraint </a:t>
            </a:r>
            <a:r>
              <a:rPr lang="en-US" sz="1800" dirty="0" smtClean="0"/>
              <a:t>(</a:t>
            </a:r>
            <a:r>
              <a:rPr lang="cs-CZ" sz="1800" dirty="0" smtClean="0">
                <a:solidFill>
                  <a:srgbClr val="003300"/>
                </a:solidFill>
              </a:rPr>
              <a:t>≤</a:t>
            </a:r>
            <a:r>
              <a:rPr lang="en-US" sz="1800" dirty="0" smtClean="0">
                <a:solidFill>
                  <a:srgbClr val="003300"/>
                </a:solidFill>
              </a:rPr>
              <a:t>  x</a:t>
            </a:r>
            <a:r>
              <a:rPr lang="en-US" sz="1800" dirty="0" smtClean="0"/>
              <a:t> </a:t>
            </a:r>
            <a:r>
              <a:rPr lang="en-US" sz="1800" dirty="0"/>
              <a:t>(max2 x y</a:t>
            </a:r>
            <a:r>
              <a:rPr lang="en-US" sz="1800" dirty="0" smtClean="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a:t>
            </a:r>
            <a:r>
              <a:rPr lang="en-US" sz="1800" dirty="0"/>
              <a:t>constraint </a:t>
            </a:r>
            <a:r>
              <a:rPr lang="en-US" sz="1800" dirty="0" smtClean="0"/>
              <a:t>(</a:t>
            </a:r>
            <a:r>
              <a:rPr lang="cs-CZ" sz="1800" dirty="0" smtClean="0">
                <a:solidFill>
                  <a:srgbClr val="003300"/>
                </a:solidFill>
              </a:rPr>
              <a:t>≤</a:t>
            </a:r>
            <a:r>
              <a:rPr lang="en-US" sz="1800" dirty="0" smtClean="0">
                <a:solidFill>
                  <a:srgbClr val="003300"/>
                </a:solidFill>
              </a:rPr>
              <a:t>  y</a:t>
            </a:r>
            <a:r>
              <a:rPr lang="en-US" sz="1800" dirty="0" smtClean="0"/>
              <a:t> </a:t>
            </a:r>
            <a:r>
              <a:rPr lang="en-US" sz="1800" dirty="0"/>
              <a:t>(max2 x y</a:t>
            </a:r>
            <a:r>
              <a:rPr lang="en-US" sz="1800" dirty="0" smtClean="0"/>
              <a:t>))) </a:t>
            </a:r>
            <a:endParaRPr lang="en-US" sz="1800" dirty="0" smtClean="0"/>
          </a:p>
          <a:p>
            <a:pPr lvl="1">
              <a:lnSpc>
                <a:spcPct val="80000"/>
              </a:lnSpc>
              <a:spcBef>
                <a:spcPct val="35000"/>
              </a:spcBef>
              <a:buClr>
                <a:srgbClr val="C3CDC6"/>
              </a:buClr>
              <a:buFont typeface="Wingdings" pitchFamily="2" charset="2"/>
              <a:buNone/>
            </a:pPr>
            <a:r>
              <a:rPr lang="en-US" sz="1800" dirty="0"/>
              <a:t> </a:t>
            </a:r>
            <a:r>
              <a:rPr lang="en-US" sz="1800" dirty="0" smtClean="0"/>
              <a:t>(</a:t>
            </a:r>
            <a:r>
              <a:rPr lang="en-US" sz="1800" dirty="0"/>
              <a:t>constraint (or (= x (max2 x y)) (= y (max2 x y)))) </a:t>
            </a:r>
            <a:endParaRPr lang="en-US" sz="1800" dirty="0" smtClean="0"/>
          </a:p>
          <a:p>
            <a:pPr lvl="1">
              <a:lnSpc>
                <a:spcPct val="80000"/>
              </a:lnSpc>
              <a:spcBef>
                <a:spcPct val="35000"/>
              </a:spcBef>
              <a:buClr>
                <a:srgbClr val="C3CDC6"/>
              </a:buClr>
              <a:buFont typeface="Wingdings" pitchFamily="2" charset="2"/>
              <a:buNone/>
            </a:pPr>
            <a:r>
              <a:rPr lang="en-US" sz="1800" dirty="0" smtClean="0"/>
              <a:t> (</a:t>
            </a:r>
            <a:r>
              <a:rPr lang="en-US" sz="1800" dirty="0"/>
              <a:t>check-synth)</a:t>
            </a:r>
            <a:endParaRPr lang="en-US" sz="18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24</a:t>
            </a:fld>
            <a:endParaRPr lang="en-US" b="1" dirty="0"/>
          </a:p>
        </p:txBody>
      </p:sp>
      <p:pic>
        <p:nvPicPr>
          <p:cNvPr id="5" name="Picture 2" descr="SyGuS"/>
          <p:cNvPicPr>
            <a:picLocks noChangeAspect="1" noChangeArrowheads="1"/>
          </p:cNvPicPr>
          <p:nvPr/>
        </p:nvPicPr>
        <p:blipFill>
          <a:blip r:embed="rId3" cstate="print"/>
          <a:srcRect/>
          <a:stretch>
            <a:fillRect/>
          </a:stretch>
        </p:blipFill>
        <p:spPr bwMode="auto">
          <a:xfrm>
            <a:off x="6964392" y="64698"/>
            <a:ext cx="2133600" cy="1066800"/>
          </a:xfrm>
          <a:prstGeom prst="rect">
            <a:avLst/>
          </a:prstGeom>
          <a:noFill/>
        </p:spPr>
      </p:pic>
      <p:sp>
        <p:nvSpPr>
          <p:cNvPr id="6" name="Text Box 4"/>
          <p:cNvSpPr txBox="1">
            <a:spLocks noChangeArrowheads="1"/>
          </p:cNvSpPr>
          <p:nvPr/>
        </p:nvSpPr>
        <p:spPr bwMode="auto">
          <a:xfrm>
            <a:off x="6705600" y="1047315"/>
            <a:ext cx="2345514" cy="461665"/>
          </a:xfrm>
          <a:prstGeom prst="rect">
            <a:avLst/>
          </a:prstGeom>
          <a:noFill/>
          <a:ln w="9525">
            <a:noFill/>
            <a:miter lim="800000"/>
            <a:headEnd/>
            <a:tailEnd/>
          </a:ln>
        </p:spPr>
        <p:txBody>
          <a:bodyPr wrap="none">
            <a:spAutoFit/>
          </a:bodyPr>
          <a:lstStyle/>
          <a:p>
            <a:pPr algn="ctr" eaLnBrk="0" hangingPunct="0"/>
            <a:r>
              <a:rPr lang="en-US" sz="2400" dirty="0" smtClean="0">
                <a:solidFill>
                  <a:srgbClr val="002060"/>
                </a:solidFill>
              </a:rPr>
              <a:t>www.sygus.org</a:t>
            </a:r>
            <a:endParaRPr lang="en-US" sz="2400" dirty="0">
              <a:solidFill>
                <a:srgbClr val="002060"/>
              </a:solidFill>
            </a:endParaRPr>
          </a:p>
        </p:txBody>
      </p:sp>
    </p:spTree>
    <p:extLst>
      <p:ext uri="{BB962C8B-B14F-4D97-AF65-F5344CB8AC3E}">
        <p14:creationId xmlns:p14="http://schemas.microsoft.com/office/powerpoint/2010/main" val="7968439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Invariant Generation as </a:t>
            </a:r>
            <a:r>
              <a:rPr lang="en-US" sz="2800" dirty="0" err="1" smtClean="0">
                <a:solidFill>
                  <a:srgbClr val="C00000"/>
                </a:solidFill>
              </a:rPr>
              <a:t>SyGuS</a:t>
            </a:r>
            <a:endParaRPr lang="en-US" sz="28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25</a:t>
            </a:fld>
            <a:endParaRPr lang="en-US" b="1" dirty="0"/>
          </a:p>
        </p:txBody>
      </p:sp>
      <p:sp>
        <p:nvSpPr>
          <p:cNvPr id="6" name="TextBox 5"/>
          <p:cNvSpPr txBox="1"/>
          <p:nvPr/>
        </p:nvSpPr>
        <p:spPr>
          <a:xfrm>
            <a:off x="457200" y="1371600"/>
            <a:ext cx="1905000" cy="2585323"/>
          </a:xfrm>
          <a:prstGeom prst="rect">
            <a:avLst/>
          </a:prstGeom>
          <a:noFill/>
          <a:ln>
            <a:solidFill>
              <a:schemeClr val="tx1"/>
            </a:solidFill>
          </a:ln>
        </p:spPr>
        <p:txBody>
          <a:bodyPr wrap="square" rtlCol="0">
            <a:spAutoFit/>
          </a:bodyPr>
          <a:lstStyle/>
          <a:p>
            <a:endParaRPr lang="en-US" sz="1800" b="0" dirty="0">
              <a:solidFill>
                <a:srgbClr val="003300"/>
              </a:solidFill>
            </a:endParaRPr>
          </a:p>
          <a:p>
            <a:endParaRPr lang="en-US" sz="1800" b="0" dirty="0" smtClean="0">
              <a:solidFill>
                <a:srgbClr val="003300"/>
              </a:solidFill>
            </a:endParaRPr>
          </a:p>
          <a:p>
            <a:r>
              <a:rPr lang="en-US" sz="1800" b="0" dirty="0" err="1" smtClean="0">
                <a:solidFill>
                  <a:srgbClr val="003300"/>
                </a:solidFill>
              </a:rPr>
              <a:t>bool</a:t>
            </a:r>
            <a:r>
              <a:rPr lang="en-US" sz="1800" b="0" dirty="0" smtClean="0">
                <a:solidFill>
                  <a:srgbClr val="003300"/>
                </a:solidFill>
              </a:rPr>
              <a:t> x, y, z</a:t>
            </a:r>
          </a:p>
          <a:p>
            <a:r>
              <a:rPr lang="en-US" sz="1800" b="0" dirty="0" err="1" smtClean="0">
                <a:solidFill>
                  <a:srgbClr val="003300"/>
                </a:solidFill>
              </a:rPr>
              <a:t>int</a:t>
            </a:r>
            <a:r>
              <a:rPr lang="en-US" sz="1800" b="0" dirty="0" smtClean="0">
                <a:solidFill>
                  <a:srgbClr val="003300"/>
                </a:solidFill>
              </a:rPr>
              <a:t>  a, b, c</a:t>
            </a:r>
            <a:endParaRPr lang="en-US" sz="1800" b="0" dirty="0">
              <a:solidFill>
                <a:srgbClr val="003300"/>
              </a:solidFill>
            </a:endParaRPr>
          </a:p>
          <a:p>
            <a:endParaRPr lang="en-US" sz="1800" b="0" dirty="0" smtClean="0">
              <a:solidFill>
                <a:srgbClr val="003300"/>
              </a:solidFill>
            </a:endParaRPr>
          </a:p>
          <a:p>
            <a:r>
              <a:rPr lang="en-US" sz="1800" b="0" dirty="0" smtClean="0">
                <a:solidFill>
                  <a:srgbClr val="003300"/>
                </a:solidFill>
              </a:rPr>
              <a:t>while( Test ) </a:t>
            </a:r>
            <a:r>
              <a:rPr lang="en-US" sz="1800" b="0" dirty="0">
                <a:solidFill>
                  <a:srgbClr val="003300"/>
                </a:solidFill>
              </a:rPr>
              <a:t>{</a:t>
            </a:r>
          </a:p>
          <a:p>
            <a:r>
              <a:rPr lang="en-US" sz="1800" b="0" dirty="0">
                <a:solidFill>
                  <a:srgbClr val="003300"/>
                </a:solidFill>
              </a:rPr>
              <a:t>  </a:t>
            </a:r>
            <a:r>
              <a:rPr lang="en-US" sz="1800" b="0" dirty="0" smtClean="0">
                <a:solidFill>
                  <a:srgbClr val="003300"/>
                </a:solidFill>
              </a:rPr>
              <a:t>  loop-body</a:t>
            </a:r>
            <a:endParaRPr lang="en-US" sz="1800" b="0" dirty="0">
              <a:solidFill>
                <a:srgbClr val="003300"/>
              </a:solidFill>
            </a:endParaRPr>
          </a:p>
          <a:p>
            <a:r>
              <a:rPr lang="en-US" sz="1800" b="0" dirty="0" smtClean="0">
                <a:solidFill>
                  <a:srgbClr val="003300"/>
                </a:solidFill>
              </a:rPr>
              <a:t>    ….</a:t>
            </a:r>
          </a:p>
          <a:p>
            <a:r>
              <a:rPr lang="en-US" sz="1800" b="0" dirty="0" smtClean="0">
                <a:solidFill>
                  <a:srgbClr val="003300"/>
                </a:solidFill>
              </a:rPr>
              <a:t>}</a:t>
            </a:r>
          </a:p>
        </p:txBody>
      </p:sp>
      <p:sp>
        <p:nvSpPr>
          <p:cNvPr id="7" name="Rectangle 3"/>
          <p:cNvSpPr txBox="1">
            <a:spLocks noChangeArrowheads="1"/>
          </p:cNvSpPr>
          <p:nvPr/>
        </p:nvSpPr>
        <p:spPr bwMode="auto">
          <a:xfrm>
            <a:off x="2920285" y="1371600"/>
            <a:ext cx="620869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Goal: Find inductive loop invariant automatically</a:t>
            </a:r>
            <a:endParaRPr lang="en-US" sz="2000" b="0" kern="0" dirty="0" smtClean="0"/>
          </a:p>
        </p:txBody>
      </p:sp>
      <p:sp>
        <p:nvSpPr>
          <p:cNvPr id="8" name="Rectangle 3"/>
          <p:cNvSpPr txBox="1">
            <a:spLocks noChangeArrowheads="1"/>
          </p:cNvSpPr>
          <p:nvPr/>
        </p:nvSpPr>
        <p:spPr bwMode="auto">
          <a:xfrm>
            <a:off x="2920285" y="2209800"/>
            <a:ext cx="6071315"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Function to be synthesized</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Inv</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bool</a:t>
            </a:r>
            <a:r>
              <a:rPr lang="en-US" sz="2000" b="0" kern="0" dirty="0" smtClean="0">
                <a:solidFill>
                  <a:srgbClr val="006600"/>
                </a:solidFill>
                <a:ea typeface="Gulim" pitchFamily="34" charset="-127"/>
              </a:rPr>
              <a:t> x, </a:t>
            </a:r>
            <a:r>
              <a:rPr lang="en-US" sz="2000" b="0" kern="0" dirty="0" err="1" smtClean="0">
                <a:solidFill>
                  <a:srgbClr val="006600"/>
                </a:solidFill>
                <a:ea typeface="Gulim" pitchFamily="34" charset="-127"/>
              </a:rPr>
              <a:t>bool</a:t>
            </a:r>
            <a:r>
              <a:rPr lang="en-US" sz="2000" b="0" kern="0" dirty="0" smtClean="0">
                <a:solidFill>
                  <a:srgbClr val="006600"/>
                </a:solidFill>
                <a:ea typeface="Gulim" pitchFamily="34" charset="-127"/>
              </a:rPr>
              <a:t> z, </a:t>
            </a:r>
            <a:r>
              <a:rPr lang="en-US" sz="2000" b="0" kern="0" dirty="0" err="1" smtClean="0">
                <a:solidFill>
                  <a:srgbClr val="006600"/>
                </a:solidFill>
                <a:ea typeface="Gulim" pitchFamily="34" charset="-127"/>
              </a:rPr>
              <a:t>int</a:t>
            </a:r>
            <a:r>
              <a:rPr lang="en-US" sz="2000" b="0" kern="0" dirty="0" smtClean="0">
                <a:solidFill>
                  <a:srgbClr val="006600"/>
                </a:solidFill>
                <a:ea typeface="Gulim" pitchFamily="34" charset="-127"/>
              </a:rPr>
              <a:t> a, </a:t>
            </a:r>
            <a:r>
              <a:rPr lang="en-US" sz="2000" b="0" kern="0" dirty="0" err="1" smtClean="0">
                <a:solidFill>
                  <a:srgbClr val="006600"/>
                </a:solidFill>
                <a:ea typeface="Gulim" pitchFamily="34" charset="-127"/>
              </a:rPr>
              <a:t>int</a:t>
            </a:r>
            <a:r>
              <a:rPr lang="en-US" sz="2000" b="0" kern="0" dirty="0" smtClean="0">
                <a:solidFill>
                  <a:srgbClr val="006600"/>
                </a:solidFill>
                <a:ea typeface="Gulim" pitchFamily="34" charset="-127"/>
              </a:rPr>
              <a:t> b) : </a:t>
            </a:r>
            <a:r>
              <a:rPr lang="en-US" sz="2000" b="0" kern="0" dirty="0" err="1" smtClean="0">
                <a:solidFill>
                  <a:srgbClr val="006600"/>
                </a:solidFill>
                <a:ea typeface="Gulim" pitchFamily="34" charset="-127"/>
              </a:rPr>
              <a:t>bool</a:t>
            </a:r>
            <a:endParaRPr lang="en-US" sz="2000" b="0" kern="0" dirty="0" smtClean="0"/>
          </a:p>
        </p:txBody>
      </p:sp>
      <p:sp>
        <p:nvSpPr>
          <p:cNvPr id="9" name="Rectangle 3"/>
          <p:cNvSpPr txBox="1">
            <a:spLocks noChangeArrowheads="1"/>
          </p:cNvSpPr>
          <p:nvPr/>
        </p:nvSpPr>
        <p:spPr bwMode="auto">
          <a:xfrm>
            <a:off x="2920285" y="3276600"/>
            <a:ext cx="6071315"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Compile loop-body into a logical predicate</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   	</a:t>
            </a:r>
            <a:r>
              <a:rPr lang="en-US" sz="2000" b="0" kern="0" dirty="0" smtClean="0">
                <a:solidFill>
                  <a:srgbClr val="006600"/>
                </a:solidFill>
                <a:ea typeface="Gulim" pitchFamily="34" charset="-127"/>
              </a:rPr>
              <a:t>Update</a:t>
            </a:r>
            <a:r>
              <a:rPr lang="en-US" sz="2000" b="0" kern="0" dirty="0" smtClean="0">
                <a:solidFill>
                  <a:srgbClr val="006600"/>
                </a:solidFill>
                <a:ea typeface="Gulim" pitchFamily="34" charset="-127"/>
              </a:rPr>
              <a:t>(</a:t>
            </a:r>
            <a:r>
              <a:rPr lang="en-US" sz="2000" b="0" kern="0" dirty="0" err="1" smtClean="0">
                <a:solidFill>
                  <a:srgbClr val="006600"/>
                </a:solidFill>
                <a:ea typeface="Gulim" pitchFamily="34" charset="-127"/>
              </a:rPr>
              <a:t>x,y,z,a,b,c</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x’,y’,z’,a’,b’,c</a:t>
            </a:r>
            <a:r>
              <a:rPr lang="en-US" sz="2000" b="0" kern="0" dirty="0" smtClean="0">
                <a:solidFill>
                  <a:srgbClr val="006600"/>
                </a:solidFill>
                <a:ea typeface="Gulim" pitchFamily="34" charset="-127"/>
              </a:rPr>
              <a:t>’)</a:t>
            </a:r>
            <a:endParaRPr lang="en-US" sz="2000" b="0" kern="0" dirty="0" smtClean="0"/>
          </a:p>
        </p:txBody>
      </p:sp>
      <p:sp>
        <p:nvSpPr>
          <p:cNvPr id="10" name="Rectangle 3"/>
          <p:cNvSpPr txBox="1">
            <a:spLocks noChangeArrowheads="1"/>
          </p:cNvSpPr>
          <p:nvPr/>
        </p:nvSpPr>
        <p:spPr bwMode="auto">
          <a:xfrm>
            <a:off x="2920285" y="4299390"/>
            <a:ext cx="6099219" cy="10346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Specification:</a:t>
            </a:r>
          </a:p>
          <a:p>
            <a:pPr marL="0" indent="0">
              <a:lnSpc>
                <a:spcPct val="80000"/>
              </a:lnSpc>
              <a:spcBef>
                <a:spcPct val="35000"/>
              </a:spcBef>
              <a:buClr>
                <a:srgbClr val="006600"/>
              </a:buClr>
              <a:buNone/>
            </a:pPr>
            <a:r>
              <a:rPr lang="en-US" sz="2000" b="0" kern="0" dirty="0" smtClean="0">
                <a:solidFill>
                  <a:srgbClr val="006600"/>
                </a:solidFill>
                <a:ea typeface="Gulim" pitchFamily="34" charset="-127"/>
              </a:rPr>
              <a:t>	  ( </a:t>
            </a:r>
            <a:r>
              <a:rPr lang="en-US" sz="2000" b="0" kern="0" dirty="0" err="1" smtClean="0">
                <a:solidFill>
                  <a:srgbClr val="006600"/>
                </a:solidFill>
                <a:ea typeface="Gulim" pitchFamily="34" charset="-127"/>
              </a:rPr>
              <a:t>Inv</a:t>
            </a:r>
            <a:r>
              <a:rPr lang="en-US" sz="2000" b="0" kern="0" dirty="0" smtClean="0">
                <a:solidFill>
                  <a:srgbClr val="006600"/>
                </a:solidFill>
                <a:ea typeface="Gulim" pitchFamily="34" charset="-127"/>
              </a:rPr>
              <a:t> &amp; </a:t>
            </a:r>
            <a:r>
              <a:rPr lang="en-US" sz="2000" b="0" kern="0" dirty="0" smtClean="0">
                <a:solidFill>
                  <a:srgbClr val="006600"/>
                </a:solidFill>
                <a:ea typeface="Gulim" pitchFamily="34" charset="-127"/>
              </a:rPr>
              <a:t>Update</a:t>
            </a:r>
            <a:r>
              <a:rPr lang="en-US" sz="2000" b="0" kern="0" dirty="0" smtClean="0">
                <a:solidFill>
                  <a:srgbClr val="006600"/>
                </a:solidFill>
                <a:ea typeface="Gulim" pitchFamily="34" charset="-127"/>
              </a:rPr>
              <a:t> </a:t>
            </a:r>
            <a:r>
              <a:rPr lang="en-US" sz="2000" b="0" kern="0" dirty="0" smtClean="0">
                <a:solidFill>
                  <a:srgbClr val="006600"/>
                </a:solidFill>
                <a:ea typeface="Gulim" pitchFamily="34" charset="-127"/>
              </a:rPr>
              <a:t>&amp; Test’)  </a:t>
            </a:r>
            <a:r>
              <a:rPr lang="cs-CZ" sz="2000" b="0" dirty="0">
                <a:solidFill>
                  <a:srgbClr val="336600"/>
                </a:solidFill>
              </a:rPr>
              <a:t>⇒</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Inv</a:t>
            </a:r>
            <a:r>
              <a:rPr lang="en-US" sz="2000" b="0" kern="0" dirty="0" smtClean="0">
                <a:solidFill>
                  <a:srgbClr val="006600"/>
                </a:solidFill>
                <a:ea typeface="Gulim" pitchFamily="34" charset="-127"/>
              </a:rPr>
              <a:t>’</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        &amp;   Pre </a:t>
            </a:r>
            <a:r>
              <a:rPr lang="cs-CZ" sz="2000" b="0" dirty="0">
                <a:solidFill>
                  <a:srgbClr val="336600"/>
                </a:solidFill>
              </a:rPr>
              <a:t>⇒</a:t>
            </a:r>
            <a:r>
              <a:rPr lang="en-US" sz="2000" b="0" kern="0" dirty="0" smtClean="0">
                <a:solidFill>
                  <a:srgbClr val="006600"/>
                </a:solidFill>
                <a:ea typeface="Gulim" pitchFamily="34" charset="-127"/>
              </a:rPr>
              <a:t> </a:t>
            </a:r>
            <a:r>
              <a:rPr lang="en-US" sz="2000" b="0" kern="0" dirty="0" err="1" smtClean="0">
                <a:solidFill>
                  <a:srgbClr val="006600"/>
                </a:solidFill>
                <a:ea typeface="Gulim" pitchFamily="34" charset="-127"/>
              </a:rPr>
              <a:t>Inv</a:t>
            </a:r>
            <a:r>
              <a:rPr lang="en-US" sz="2000" b="0" kern="0" dirty="0" smtClean="0">
                <a:solidFill>
                  <a:srgbClr val="006600"/>
                </a:solidFill>
                <a:ea typeface="Gulim" pitchFamily="34" charset="-127"/>
              </a:rPr>
              <a:t> &amp;  (</a:t>
            </a:r>
            <a:r>
              <a:rPr lang="en-US" sz="2000" b="0" kern="0" dirty="0" err="1" smtClean="0">
                <a:solidFill>
                  <a:srgbClr val="006600"/>
                </a:solidFill>
                <a:ea typeface="Gulim" pitchFamily="34" charset="-127"/>
              </a:rPr>
              <a:t>Inv</a:t>
            </a:r>
            <a:r>
              <a:rPr lang="en-US" sz="2000" b="0" kern="0" dirty="0" smtClean="0">
                <a:solidFill>
                  <a:srgbClr val="006600"/>
                </a:solidFill>
                <a:ea typeface="Gulim" pitchFamily="34" charset="-127"/>
              </a:rPr>
              <a:t> &amp; ~Test </a:t>
            </a:r>
            <a:r>
              <a:rPr lang="cs-CZ" sz="2000" b="0" dirty="0">
                <a:solidFill>
                  <a:srgbClr val="336600"/>
                </a:solidFill>
              </a:rPr>
              <a:t>⇒</a:t>
            </a:r>
            <a:r>
              <a:rPr lang="en-US" sz="2000" b="0" kern="0" dirty="0" smtClean="0">
                <a:solidFill>
                  <a:srgbClr val="006600"/>
                </a:solidFill>
                <a:ea typeface="Gulim" pitchFamily="34" charset="-127"/>
              </a:rPr>
              <a:t>  Post)</a:t>
            </a:r>
          </a:p>
          <a:p>
            <a:pPr marL="0" indent="0">
              <a:lnSpc>
                <a:spcPct val="80000"/>
              </a:lnSpc>
              <a:spcBef>
                <a:spcPct val="35000"/>
              </a:spcBef>
              <a:buClr>
                <a:srgbClr val="006600"/>
              </a:buClr>
              <a:buNone/>
            </a:pPr>
            <a:endParaRPr lang="en-US" sz="2000" b="0" kern="0" dirty="0" smtClean="0"/>
          </a:p>
        </p:txBody>
      </p:sp>
      <p:sp>
        <p:nvSpPr>
          <p:cNvPr id="11" name="Rectangle 3"/>
          <p:cNvSpPr txBox="1">
            <a:spLocks noChangeArrowheads="1"/>
          </p:cNvSpPr>
          <p:nvPr/>
        </p:nvSpPr>
        <p:spPr bwMode="auto">
          <a:xfrm>
            <a:off x="457200" y="5486400"/>
            <a:ext cx="8658896" cy="121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sz="2000" b="0" kern="0" dirty="0" smtClean="0">
                <a:solidFill>
                  <a:srgbClr val="006600"/>
                </a:solidFill>
                <a:ea typeface="Gulim" pitchFamily="34" charset="-127"/>
              </a:rPr>
              <a:t>Template for set of candidate invariants</a:t>
            </a:r>
          </a:p>
          <a:p>
            <a:pPr marL="0" indent="0">
              <a:lnSpc>
                <a:spcPct val="80000"/>
              </a:lnSpc>
              <a:spcBef>
                <a:spcPct val="35000"/>
              </a:spcBef>
              <a:buClr>
                <a:srgbClr val="006600"/>
              </a:buClr>
              <a:buNone/>
            </a:pPr>
            <a:r>
              <a:rPr lang="en-US" sz="2000" b="0" kern="0" dirty="0">
                <a:solidFill>
                  <a:srgbClr val="006600"/>
                </a:solidFill>
                <a:ea typeface="Gulim" pitchFamily="34" charset="-127"/>
              </a:rPr>
              <a:t> </a:t>
            </a:r>
            <a:r>
              <a:rPr lang="en-US" sz="2000" b="0" kern="0" dirty="0" smtClean="0">
                <a:solidFill>
                  <a:srgbClr val="006600"/>
                </a:solidFill>
                <a:ea typeface="Gulim" pitchFamily="34" charset="-127"/>
              </a:rPr>
              <a:t>      </a:t>
            </a:r>
            <a:r>
              <a:rPr lang="en-US" altLang="ko-KR" sz="1800" b="0" dirty="0" smtClean="0">
                <a:solidFill>
                  <a:srgbClr val="006600"/>
                </a:solidFill>
                <a:ea typeface="Gulim" pitchFamily="34" charset="-127"/>
              </a:rPr>
              <a:t>Term </a:t>
            </a:r>
            <a:r>
              <a:rPr lang="en-US" altLang="ko-KR" sz="1800" b="0" dirty="0">
                <a:solidFill>
                  <a:srgbClr val="006600"/>
                </a:solidFill>
                <a:ea typeface="Gulim" pitchFamily="34" charset="-127"/>
              </a:rPr>
              <a:t>:= </a:t>
            </a:r>
            <a:r>
              <a:rPr lang="en-US" altLang="ko-KR" sz="1800" b="0" dirty="0" smtClean="0">
                <a:solidFill>
                  <a:srgbClr val="006600"/>
                </a:solidFill>
                <a:ea typeface="Gulim" pitchFamily="34" charset="-127"/>
              </a:rPr>
              <a:t>a | b | </a:t>
            </a:r>
            <a:r>
              <a:rPr lang="en-US" altLang="ko-KR" sz="1800" b="0" dirty="0" err="1" smtClean="0">
                <a:solidFill>
                  <a:srgbClr val="006600"/>
                </a:solidFill>
                <a:ea typeface="Gulim" pitchFamily="34" charset="-127"/>
              </a:rPr>
              <a:t>Const</a:t>
            </a:r>
            <a:r>
              <a:rPr lang="en-US" altLang="ko-KR" sz="1800" b="0" dirty="0" smtClean="0">
                <a:solidFill>
                  <a:srgbClr val="006600"/>
                </a:solidFill>
                <a:ea typeface="Gulim" pitchFamily="34" charset="-127"/>
              </a:rPr>
              <a:t> | Term + Term </a:t>
            </a:r>
            <a:r>
              <a:rPr lang="en-US" altLang="ko-KR" sz="1800" b="0" dirty="0">
                <a:solidFill>
                  <a:srgbClr val="006600"/>
                </a:solidFill>
                <a:ea typeface="Gulim" pitchFamily="34" charset="-127"/>
              </a:rPr>
              <a:t>| If-Then-Else (Cond, Term, Term)</a:t>
            </a:r>
          </a:p>
          <a:p>
            <a:pPr marL="0" indent="0">
              <a:lnSpc>
                <a:spcPct val="80000"/>
              </a:lnSpc>
              <a:spcBef>
                <a:spcPct val="35000"/>
              </a:spcBef>
              <a:buClr>
                <a:srgbClr val="006600"/>
              </a:buClr>
              <a:buNone/>
            </a:pPr>
            <a:r>
              <a:rPr lang="en-US" altLang="ko-KR" sz="1800" b="0" dirty="0" smtClean="0">
                <a:solidFill>
                  <a:srgbClr val="006600"/>
                </a:solidFill>
                <a:ea typeface="Gulim" pitchFamily="34" charset="-127"/>
              </a:rPr>
              <a:t>        Cond </a:t>
            </a:r>
            <a:r>
              <a:rPr lang="en-US" altLang="ko-KR" sz="1800" b="0" dirty="0">
                <a:solidFill>
                  <a:srgbClr val="006600"/>
                </a:solidFill>
                <a:ea typeface="Gulim" pitchFamily="34" charset="-127"/>
              </a:rPr>
              <a:t>:= </a:t>
            </a:r>
            <a:r>
              <a:rPr lang="en-US" altLang="ko-KR" sz="1800" b="0" dirty="0" smtClean="0">
                <a:solidFill>
                  <a:srgbClr val="006600"/>
                </a:solidFill>
                <a:ea typeface="Gulim" pitchFamily="34" charset="-127"/>
              </a:rPr>
              <a:t>x | z </a:t>
            </a:r>
            <a:r>
              <a:rPr lang="en-US" altLang="ko-KR" sz="1800" b="0" dirty="0">
                <a:solidFill>
                  <a:srgbClr val="006600"/>
                </a:solidFill>
                <a:ea typeface="Gulim" pitchFamily="34" charset="-127"/>
              </a:rPr>
              <a:t>| Cond &amp; Cond | ~ Cond | (Cond)</a:t>
            </a:r>
          </a:p>
          <a:p>
            <a:pPr marL="0" indent="0">
              <a:lnSpc>
                <a:spcPct val="80000"/>
              </a:lnSpc>
              <a:spcBef>
                <a:spcPct val="35000"/>
              </a:spcBef>
              <a:buClr>
                <a:srgbClr val="006600"/>
              </a:buClr>
              <a:buNone/>
            </a:pPr>
            <a:endParaRPr lang="en-US" sz="2000" b="0" kern="0" dirty="0" smtClean="0"/>
          </a:p>
        </p:txBody>
      </p:sp>
    </p:spTree>
    <p:extLst>
      <p:ext uri="{BB962C8B-B14F-4D97-AF65-F5344CB8AC3E}">
        <p14:creationId xmlns:p14="http://schemas.microsoft.com/office/powerpoint/2010/main" val="550357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09600" y="2438400"/>
            <a:ext cx="7924800" cy="1981200"/>
          </a:xfrm>
        </p:spPr>
        <p:txBody>
          <a:bodyPr/>
          <a:lstStyle/>
          <a:p>
            <a:r>
              <a:rPr lang="en-US" sz="2800" dirty="0" smtClean="0">
                <a:solidFill>
                  <a:srgbClr val="C00000"/>
                </a:solidFill>
              </a:rPr>
              <a:t>Part III</a:t>
            </a:r>
            <a:br>
              <a:rPr lang="en-US" sz="2800" dirty="0" smtClean="0">
                <a:solidFill>
                  <a:srgbClr val="C00000"/>
                </a:solidFill>
              </a:rPr>
            </a:br>
            <a:r>
              <a:rPr lang="en-US" sz="2800" dirty="0" smtClean="0">
                <a:solidFill>
                  <a:srgbClr val="C00000"/>
                </a:solidFill>
              </a:rPr>
              <a:t/>
            </a:r>
            <a:br>
              <a:rPr lang="en-US" sz="2800" dirty="0" smtClean="0">
                <a:solidFill>
                  <a:srgbClr val="C00000"/>
                </a:solidFill>
              </a:rPr>
            </a:br>
            <a:r>
              <a:rPr lang="en-US" sz="2800" dirty="0" smtClean="0">
                <a:solidFill>
                  <a:srgbClr val="C00000"/>
                </a:solidFill>
              </a:rPr>
              <a:t>Solving </a:t>
            </a:r>
            <a:r>
              <a:rPr lang="en-US" sz="2800" dirty="0" err="1" smtClean="0">
                <a:solidFill>
                  <a:srgbClr val="C00000"/>
                </a:solidFill>
              </a:rPr>
              <a:t>SyGuS</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26</a:t>
            </a:fld>
            <a:endParaRPr lang="en-US" b="1" dirty="0"/>
          </a:p>
        </p:txBody>
      </p:sp>
    </p:spTree>
    <p:extLst>
      <p:ext uri="{BB962C8B-B14F-4D97-AF65-F5344CB8AC3E}">
        <p14:creationId xmlns:p14="http://schemas.microsoft.com/office/powerpoint/2010/main" val="42467800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Solving </a:t>
            </a:r>
            <a:r>
              <a:rPr lang="en-US" sz="2800" dirty="0" err="1" smtClean="0">
                <a:solidFill>
                  <a:srgbClr val="C00000"/>
                </a:solidFill>
              </a:rPr>
              <a:t>SyGuS</a:t>
            </a:r>
            <a:endParaRPr lang="en-US" sz="2800" dirty="0" smtClean="0">
              <a:solidFill>
                <a:srgbClr val="C00000"/>
              </a:solidFill>
            </a:endParaRP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Is </a:t>
            </a:r>
            <a:r>
              <a:rPr lang="en-US" altLang="ko-KR" sz="2000" dirty="0" err="1" smtClean="0">
                <a:solidFill>
                  <a:srgbClr val="006600"/>
                </a:solidFill>
                <a:ea typeface="Gulim" pitchFamily="34" charset="-127"/>
              </a:rPr>
              <a:t>SyGuS</a:t>
            </a:r>
            <a:r>
              <a:rPr lang="en-US" altLang="ko-KR" sz="2000" dirty="0" smtClean="0">
                <a:solidFill>
                  <a:srgbClr val="006600"/>
                </a:solidFill>
                <a:ea typeface="Gulim" pitchFamily="34" charset="-127"/>
              </a:rPr>
              <a:t> same as solving SMT formulas with quantifier alternation?</a:t>
            </a:r>
          </a:p>
          <a:p>
            <a:pPr>
              <a:lnSpc>
                <a:spcPct val="80000"/>
              </a:lnSpc>
              <a:spcBef>
                <a:spcPct val="35000"/>
              </a:spcBef>
              <a:buClr>
                <a:srgbClr val="006600"/>
              </a:buClr>
              <a:buNone/>
            </a:pPr>
            <a:endParaRPr lang="en-US" altLang="ko-KR" sz="2400" i="1"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err="1" smtClean="0">
                <a:solidFill>
                  <a:srgbClr val="006600"/>
                </a:solidFill>
                <a:ea typeface="Gulim" pitchFamily="34" charset="-127"/>
              </a:rPr>
              <a:t>SyGuS</a:t>
            </a:r>
            <a:r>
              <a:rPr lang="en-US" altLang="ko-KR" sz="2000" dirty="0" smtClean="0">
                <a:solidFill>
                  <a:srgbClr val="006600"/>
                </a:solidFill>
                <a:ea typeface="Gulim" pitchFamily="34" charset="-127"/>
              </a:rPr>
              <a:t> can sometimes be reduced to Quantified-SMT, but not always</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2060"/>
                </a:solidFill>
                <a:ea typeface="Gulim" pitchFamily="34" charset="-127"/>
              </a:rPr>
              <a:t>Set E is all linear expressions over input </a:t>
            </a:r>
            <a:r>
              <a:rPr lang="en-US" altLang="ko-KR" sz="2000" dirty="0" err="1" smtClean="0">
                <a:solidFill>
                  <a:srgbClr val="002060"/>
                </a:solidFill>
                <a:ea typeface="Gulim" pitchFamily="34" charset="-127"/>
              </a:rPr>
              <a:t>vars</a:t>
            </a:r>
            <a:r>
              <a:rPr lang="en-US" altLang="ko-KR" sz="2000" dirty="0" smtClean="0">
                <a:solidFill>
                  <a:srgbClr val="002060"/>
                </a:solidFill>
                <a:ea typeface="Gulim" pitchFamily="34" charset="-127"/>
              </a:rPr>
              <a:t> x, y</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err="1" smtClean="0">
                <a:solidFill>
                  <a:srgbClr val="002060"/>
                </a:solidFill>
                <a:ea typeface="Gulim" pitchFamily="34" charset="-127"/>
              </a:rPr>
              <a:t>SyGuS</a:t>
            </a:r>
            <a:r>
              <a:rPr lang="en-US" altLang="ko-KR" sz="2000" dirty="0" smtClean="0">
                <a:solidFill>
                  <a:srgbClr val="002060"/>
                </a:solidFill>
                <a:ea typeface="Gulim" pitchFamily="34" charset="-127"/>
              </a:rPr>
              <a:t> reduces to Exists </a:t>
            </a:r>
            <a:r>
              <a:rPr lang="en-US" altLang="ko-KR" sz="2000" dirty="0" err="1" smtClean="0">
                <a:solidFill>
                  <a:srgbClr val="002060"/>
                </a:solidFill>
                <a:ea typeface="Gulim" pitchFamily="34" charset="-127"/>
              </a:rPr>
              <a:t>a,b,c</a:t>
            </a:r>
            <a:r>
              <a:rPr lang="en-US" altLang="ko-KR" sz="2000" dirty="0" smtClean="0">
                <a:solidFill>
                  <a:srgbClr val="002060"/>
                </a:solidFill>
                <a:ea typeface="Gulim" pitchFamily="34" charset="-127"/>
              </a:rPr>
              <a:t>. </a:t>
            </a:r>
            <a:r>
              <a:rPr lang="en-US" altLang="ko-KR" sz="2000" dirty="0" err="1" smtClean="0">
                <a:solidFill>
                  <a:srgbClr val="002060"/>
                </a:solidFill>
                <a:ea typeface="Gulim" pitchFamily="34" charset="-127"/>
              </a:rPr>
              <a:t>Forall</a:t>
            </a:r>
            <a:r>
              <a:rPr lang="en-US" altLang="ko-KR" sz="2000" dirty="0" smtClean="0">
                <a:solidFill>
                  <a:srgbClr val="002060"/>
                </a:solidFill>
                <a:ea typeface="Gulim" pitchFamily="34" charset="-127"/>
              </a:rPr>
              <a:t> X. </a:t>
            </a:r>
            <a:r>
              <a:rPr lang="en-US" altLang="ko-KR" sz="2000" dirty="0" smtClean="0">
                <a:solidFill>
                  <a:srgbClr val="002060"/>
                </a:solidFill>
                <a:latin typeface="Symbol" pitchFamily="18" charset="2"/>
                <a:ea typeface="Gulim" pitchFamily="34" charset="-127"/>
              </a:rPr>
              <a:t>j</a:t>
            </a:r>
            <a:r>
              <a:rPr lang="en-US" altLang="ko-KR" sz="2000" dirty="0" smtClean="0">
                <a:solidFill>
                  <a:srgbClr val="002060"/>
                </a:solidFill>
                <a:ea typeface="Gulim" pitchFamily="34" charset="-127"/>
              </a:rPr>
              <a:t> [ f/ </a:t>
            </a:r>
            <a:r>
              <a:rPr lang="en-US" altLang="ko-KR" sz="2000" dirty="0" err="1" smtClean="0">
                <a:solidFill>
                  <a:srgbClr val="002060"/>
                </a:solidFill>
                <a:ea typeface="Gulim" pitchFamily="34" charset="-127"/>
              </a:rPr>
              <a:t>ax+by+c</a:t>
            </a:r>
            <a:r>
              <a:rPr lang="en-US" altLang="ko-KR" sz="2000" dirty="0" smtClean="0">
                <a:solidFill>
                  <a:srgbClr val="002060"/>
                </a:solidFill>
                <a:ea typeface="Gulim" pitchFamily="34" charset="-127"/>
              </a:rPr>
              <a:t>]</a:t>
            </a:r>
          </a:p>
          <a:p>
            <a:pPr lvl="1">
              <a:lnSpc>
                <a:spcPct val="80000"/>
              </a:lnSpc>
              <a:spcBef>
                <a:spcPct val="35000"/>
              </a:spcBef>
              <a:buClr>
                <a:srgbClr val="006600"/>
              </a:buClr>
              <a:buFont typeface="Wingdings" panose="05000000000000000000" pitchFamily="2" charset="2"/>
              <a:buChar char="§"/>
            </a:pPr>
            <a:r>
              <a:rPr lang="en-US" altLang="ko-KR" sz="2000" dirty="0">
                <a:solidFill>
                  <a:srgbClr val="002060"/>
                </a:solidFill>
                <a:ea typeface="Gulim" pitchFamily="34" charset="-127"/>
              </a:rPr>
              <a:t>S</a:t>
            </a:r>
            <a:r>
              <a:rPr lang="en-US" altLang="ko-KR" sz="2000" dirty="0" smtClean="0">
                <a:solidFill>
                  <a:srgbClr val="002060"/>
                </a:solidFill>
                <a:ea typeface="Gulim" pitchFamily="34" charset="-127"/>
              </a:rPr>
              <a:t>et E is all conditional expressions</a:t>
            </a:r>
          </a:p>
          <a:p>
            <a:pPr marL="457200" lvl="1" indent="0">
              <a:lnSpc>
                <a:spcPct val="80000"/>
              </a:lnSpc>
              <a:spcBef>
                <a:spcPct val="35000"/>
              </a:spcBef>
              <a:buClr>
                <a:srgbClr val="006600"/>
              </a:buClr>
              <a:buNone/>
            </a:pPr>
            <a:r>
              <a:rPr lang="en-US" altLang="ko-KR" sz="2000" dirty="0">
                <a:solidFill>
                  <a:srgbClr val="002060"/>
                </a:solidFill>
                <a:ea typeface="Gulim" pitchFamily="34" charset="-127"/>
              </a:rPr>
              <a:t>	</a:t>
            </a:r>
            <a:r>
              <a:rPr lang="en-US" altLang="ko-KR" sz="2000" dirty="0" err="1" smtClean="0">
                <a:solidFill>
                  <a:srgbClr val="002060"/>
                </a:solidFill>
                <a:ea typeface="Gulim" pitchFamily="34" charset="-127"/>
              </a:rPr>
              <a:t>SyGuS</a:t>
            </a:r>
            <a:r>
              <a:rPr lang="en-US" altLang="ko-KR" sz="2000" dirty="0" smtClean="0">
                <a:solidFill>
                  <a:srgbClr val="002060"/>
                </a:solidFill>
                <a:ea typeface="Gulim" pitchFamily="34" charset="-127"/>
              </a:rPr>
              <a:t> cannot be reduced to deciding a formula in LIA</a:t>
            </a:r>
          </a:p>
          <a:p>
            <a:pPr>
              <a:lnSpc>
                <a:spcPct val="80000"/>
              </a:lnSpc>
              <a:spcBef>
                <a:spcPct val="35000"/>
              </a:spcBef>
              <a:buClr>
                <a:srgbClr val="006600"/>
              </a:buClr>
              <a:buFont typeface="Wingdings" pitchFamily="2" charset="2"/>
              <a:buChar char="q"/>
            </a:pPr>
            <a:endParaRPr lang="en-US" altLang="ko-KR" sz="24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Syntactic structure of the set E of candidate implementations can be used effectively by a solver</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Existing work on solving Quantified-SMT formulas suggests solution strategies for </a:t>
            </a:r>
            <a:r>
              <a:rPr lang="en-US" altLang="ko-KR" sz="2000" dirty="0" err="1" smtClean="0">
                <a:solidFill>
                  <a:srgbClr val="006600"/>
                </a:solidFill>
                <a:ea typeface="Gulim" pitchFamily="34" charset="-127"/>
              </a:rPr>
              <a:t>SyGuS</a:t>
            </a:r>
            <a:endParaRPr lang="en-US" altLang="ko-KR" sz="2000" dirty="0" smtClean="0">
              <a:solidFill>
                <a:srgbClr val="0066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27</a:t>
            </a:fld>
            <a:endParaRPr lang="en-US" b="1" dirty="0"/>
          </a:p>
        </p:txBody>
      </p:sp>
    </p:spTree>
    <p:extLst>
      <p:ext uri="{BB962C8B-B14F-4D97-AF65-F5344CB8AC3E}">
        <p14:creationId xmlns:p14="http://schemas.microsoft.com/office/powerpoint/2010/main" val="535234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err="1" smtClean="0">
                <a:solidFill>
                  <a:srgbClr val="C00000"/>
                </a:solidFill>
              </a:rPr>
              <a:t>SyGuS</a:t>
            </a:r>
            <a:r>
              <a:rPr lang="en-US" sz="2800" dirty="0" smtClean="0">
                <a:solidFill>
                  <a:srgbClr val="C00000"/>
                </a:solidFill>
              </a:rPr>
              <a:t> as Active Learning</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28</a:t>
            </a:fld>
            <a:endParaRPr lang="en-US" b="1" dirty="0"/>
          </a:p>
        </p:txBody>
      </p:sp>
      <p:cxnSp>
        <p:nvCxnSpPr>
          <p:cNvPr id="28" name="Straight Arrow Connector 27"/>
          <p:cNvCxnSpPr/>
          <p:nvPr/>
        </p:nvCxnSpPr>
        <p:spPr bwMode="auto">
          <a:xfrm>
            <a:off x="2730321" y="17103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2" name="Rounded Rectangle 1"/>
          <p:cNvSpPr/>
          <p:nvPr/>
        </p:nvSpPr>
        <p:spPr bwMode="auto">
          <a:xfrm>
            <a:off x="1511121" y="2590800"/>
            <a:ext cx="2438400" cy="1312396"/>
          </a:xfrm>
          <a:prstGeom prst="roundRect">
            <a:avLst/>
          </a:prstGeom>
          <a:solidFill>
            <a:srgbClr val="FFFFCC"/>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003300"/>
                </a:solidFill>
              </a:rPr>
              <a:t>Search</a:t>
            </a:r>
            <a:r>
              <a:rPr kumimoji="0" lang="en-US" sz="2400" b="1" i="0" u="none" strike="noStrike" cap="none" normalizeH="0" baseline="0" dirty="0" smtClean="0">
                <a:ln>
                  <a:noFill/>
                </a:ln>
                <a:solidFill>
                  <a:srgbClr val="0033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003300"/>
                </a:solidFill>
              </a:rPr>
              <a:t>Algorithm</a:t>
            </a:r>
            <a:endParaRPr kumimoji="0" lang="en-US" sz="2400" b="1" i="0" u="none" strike="noStrike" cap="none" normalizeH="0" baseline="0" dirty="0" smtClean="0">
              <a:ln>
                <a:noFill/>
              </a:ln>
              <a:solidFill>
                <a:srgbClr val="003300"/>
              </a:solidFill>
              <a:effectLst/>
            </a:endParaRPr>
          </a:p>
        </p:txBody>
      </p:sp>
      <p:sp>
        <p:nvSpPr>
          <p:cNvPr id="29" name="Rounded Rectangle 28"/>
          <p:cNvSpPr/>
          <p:nvPr/>
        </p:nvSpPr>
        <p:spPr bwMode="auto">
          <a:xfrm>
            <a:off x="5791200" y="2590800"/>
            <a:ext cx="2438400" cy="1312396"/>
          </a:xfrm>
          <a:prstGeom prst="roundRect">
            <a:avLst/>
          </a:prstGeom>
          <a:solidFill>
            <a:srgbClr val="FFFFCC"/>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003300"/>
                </a:solidFill>
              </a:rPr>
              <a:t>Verification</a:t>
            </a:r>
            <a:r>
              <a:rPr kumimoji="0" lang="en-US" sz="2400" b="1" i="0" u="none" strike="noStrike" cap="none" normalizeH="0" baseline="0" dirty="0" smtClean="0">
                <a:ln>
                  <a:noFill/>
                </a:ln>
                <a:solidFill>
                  <a:srgbClr val="0033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003300"/>
                </a:solidFill>
              </a:rPr>
              <a:t>Oracle</a:t>
            </a:r>
            <a:endParaRPr kumimoji="0" lang="en-US" sz="2400" b="1" i="0" u="none" strike="noStrike" cap="none" normalizeH="0" baseline="0" dirty="0" smtClean="0">
              <a:ln>
                <a:noFill/>
              </a:ln>
              <a:solidFill>
                <a:srgbClr val="003300"/>
              </a:solidFill>
              <a:effectLst/>
            </a:endParaRPr>
          </a:p>
        </p:txBody>
      </p:sp>
      <p:cxnSp>
        <p:nvCxnSpPr>
          <p:cNvPr id="30" name="Straight Arrow Connector 29"/>
          <p:cNvCxnSpPr/>
          <p:nvPr/>
        </p:nvCxnSpPr>
        <p:spPr bwMode="auto">
          <a:xfrm>
            <a:off x="2730321" y="390319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1" name="Straight Arrow Connector 30"/>
          <p:cNvCxnSpPr/>
          <p:nvPr/>
        </p:nvCxnSpPr>
        <p:spPr bwMode="auto">
          <a:xfrm>
            <a:off x="7162800" y="390319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2" name="Straight Arrow Connector 31"/>
          <p:cNvCxnSpPr/>
          <p:nvPr/>
        </p:nvCxnSpPr>
        <p:spPr bwMode="auto">
          <a:xfrm>
            <a:off x="3949521" y="2971800"/>
            <a:ext cx="1841679"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3" name="Straight Arrow Connector 32"/>
          <p:cNvCxnSpPr/>
          <p:nvPr/>
        </p:nvCxnSpPr>
        <p:spPr bwMode="auto">
          <a:xfrm flipH="1">
            <a:off x="3949521" y="3581400"/>
            <a:ext cx="1841680"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34" name="Rectangle 3"/>
          <p:cNvSpPr txBox="1">
            <a:spLocks noChangeArrowheads="1"/>
          </p:cNvSpPr>
          <p:nvPr/>
        </p:nvSpPr>
        <p:spPr bwMode="auto">
          <a:xfrm>
            <a:off x="252210" y="1500842"/>
            <a:ext cx="2430885"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3300"/>
                </a:solidFill>
                <a:ea typeface="Gulim" pitchFamily="34" charset="-127"/>
              </a:rPr>
              <a:t>Initial examples I</a:t>
            </a:r>
          </a:p>
        </p:txBody>
      </p:sp>
      <p:sp>
        <p:nvSpPr>
          <p:cNvPr id="35" name="Rectangle 3"/>
          <p:cNvSpPr txBox="1">
            <a:spLocks noChangeArrowheads="1"/>
          </p:cNvSpPr>
          <p:nvPr/>
        </p:nvSpPr>
        <p:spPr bwMode="auto">
          <a:xfrm>
            <a:off x="1901242" y="4361821"/>
            <a:ext cx="746436"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Fail</a:t>
            </a:r>
          </a:p>
        </p:txBody>
      </p:sp>
      <p:sp>
        <p:nvSpPr>
          <p:cNvPr id="36" name="Rectangle 3"/>
          <p:cNvSpPr txBox="1">
            <a:spLocks noChangeArrowheads="1"/>
          </p:cNvSpPr>
          <p:nvPr/>
        </p:nvSpPr>
        <p:spPr bwMode="auto">
          <a:xfrm>
            <a:off x="7315201" y="4366835"/>
            <a:ext cx="1524000"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6600"/>
                </a:solidFill>
                <a:ea typeface="Gulim" pitchFamily="34" charset="-127"/>
              </a:rPr>
              <a:t>Success</a:t>
            </a:r>
          </a:p>
        </p:txBody>
      </p:sp>
      <p:sp>
        <p:nvSpPr>
          <p:cNvPr id="37" name="Rectangle 3"/>
          <p:cNvSpPr txBox="1">
            <a:spLocks noChangeArrowheads="1"/>
          </p:cNvSpPr>
          <p:nvPr/>
        </p:nvSpPr>
        <p:spPr bwMode="auto">
          <a:xfrm>
            <a:off x="4118556" y="2154889"/>
            <a:ext cx="1755283" cy="9244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3300"/>
                </a:solidFill>
                <a:ea typeface="Gulim" pitchFamily="34" charset="-127"/>
              </a:rPr>
              <a:t>Candidate</a:t>
            </a:r>
          </a:p>
          <a:p>
            <a:pPr marL="0" indent="0">
              <a:lnSpc>
                <a:spcPct val="80000"/>
              </a:lnSpc>
              <a:spcBef>
                <a:spcPct val="35000"/>
              </a:spcBef>
              <a:buClr>
                <a:srgbClr val="006600"/>
              </a:buClr>
              <a:buNone/>
            </a:pPr>
            <a:r>
              <a:rPr lang="en-US" sz="2000" b="0" kern="0" dirty="0" smtClean="0">
                <a:solidFill>
                  <a:srgbClr val="003300"/>
                </a:solidFill>
                <a:ea typeface="Gulim" pitchFamily="34" charset="-127"/>
              </a:rPr>
              <a:t>Expression</a:t>
            </a:r>
          </a:p>
        </p:txBody>
      </p:sp>
      <p:sp>
        <p:nvSpPr>
          <p:cNvPr id="38" name="Rectangle 3"/>
          <p:cNvSpPr txBox="1">
            <a:spLocks noChangeArrowheads="1"/>
          </p:cNvSpPr>
          <p:nvPr/>
        </p:nvSpPr>
        <p:spPr bwMode="auto">
          <a:xfrm>
            <a:off x="3800342" y="3819393"/>
            <a:ext cx="2140038" cy="4622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3300"/>
                </a:solidFill>
                <a:ea typeface="Gulim" pitchFamily="34" charset="-127"/>
              </a:rPr>
              <a:t>Counterexample</a:t>
            </a:r>
          </a:p>
        </p:txBody>
      </p:sp>
      <p:sp>
        <p:nvSpPr>
          <p:cNvPr id="39" name="Rectangle 3"/>
          <p:cNvSpPr txBox="1">
            <a:spLocks noChangeArrowheads="1"/>
          </p:cNvSpPr>
          <p:nvPr/>
        </p:nvSpPr>
        <p:spPr bwMode="auto">
          <a:xfrm>
            <a:off x="1361402" y="5410200"/>
            <a:ext cx="5572798"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3300"/>
                </a:solidFill>
                <a:ea typeface="Gulim" pitchFamily="34" charset="-127"/>
              </a:rPr>
              <a:t>Concept class: Set E of expressions</a:t>
            </a:r>
          </a:p>
          <a:p>
            <a:pPr marL="0" indent="0">
              <a:lnSpc>
                <a:spcPct val="80000"/>
              </a:lnSpc>
              <a:spcBef>
                <a:spcPct val="35000"/>
              </a:spcBef>
              <a:buClr>
                <a:srgbClr val="006600"/>
              </a:buClr>
              <a:buNone/>
            </a:pPr>
            <a:endParaRPr lang="en-US" sz="2000" b="0" kern="0" dirty="0">
              <a:solidFill>
                <a:srgbClr val="003300"/>
              </a:solidFill>
              <a:ea typeface="Gulim" pitchFamily="34" charset="-127"/>
            </a:endParaRPr>
          </a:p>
          <a:p>
            <a:pPr marL="0" indent="0">
              <a:lnSpc>
                <a:spcPct val="80000"/>
              </a:lnSpc>
              <a:spcBef>
                <a:spcPct val="35000"/>
              </a:spcBef>
              <a:buClr>
                <a:srgbClr val="006600"/>
              </a:buClr>
              <a:buNone/>
            </a:pPr>
            <a:r>
              <a:rPr lang="en-US" sz="2000" b="0" kern="0" dirty="0" smtClean="0">
                <a:solidFill>
                  <a:srgbClr val="003300"/>
                </a:solidFill>
                <a:ea typeface="Gulim" pitchFamily="34" charset="-127"/>
              </a:rPr>
              <a:t>Examples: Concrete input values </a:t>
            </a:r>
          </a:p>
        </p:txBody>
      </p:sp>
    </p:spTree>
    <p:extLst>
      <p:ext uri="{BB962C8B-B14F-4D97-AF65-F5344CB8AC3E}">
        <p14:creationId xmlns:p14="http://schemas.microsoft.com/office/powerpoint/2010/main" val="426321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19019" y="241493"/>
            <a:ext cx="7819638" cy="927547"/>
          </a:xfrm>
        </p:spPr>
        <p:txBody>
          <a:bodyPr/>
          <a:lstStyle/>
          <a:p>
            <a:pPr algn="l"/>
            <a:r>
              <a:rPr lang="en-US" sz="2800" dirty="0" smtClean="0">
                <a:solidFill>
                  <a:srgbClr val="C00000"/>
                </a:solidFill>
              </a:rPr>
              <a:t>Counterexample-Guided Inductive Synthesis</a:t>
            </a:r>
            <a:br>
              <a:rPr lang="en-US" sz="2800" dirty="0" smtClean="0">
                <a:solidFill>
                  <a:srgbClr val="C00000"/>
                </a:solidFill>
              </a:rPr>
            </a:br>
            <a:r>
              <a:rPr lang="en-US" sz="2800" dirty="0" smtClean="0">
                <a:solidFill>
                  <a:srgbClr val="C00000"/>
                </a:solidFill>
              </a:rPr>
              <a:t>				</a:t>
            </a:r>
            <a:r>
              <a:rPr lang="en-US" sz="2000" dirty="0" smtClean="0">
                <a:solidFill>
                  <a:srgbClr val="C00000"/>
                </a:solidFill>
              </a:rPr>
              <a:t>Solar-</a:t>
            </a:r>
            <a:r>
              <a:rPr lang="en-US" sz="2000" dirty="0" err="1" smtClean="0">
                <a:solidFill>
                  <a:srgbClr val="C00000"/>
                </a:solidFill>
              </a:rPr>
              <a:t>Lezama</a:t>
            </a:r>
            <a:r>
              <a:rPr lang="en-US" sz="2000" dirty="0" smtClean="0">
                <a:solidFill>
                  <a:srgbClr val="C00000"/>
                </a:solidFill>
              </a:rPr>
              <a:t> et al </a:t>
            </a:r>
            <a:r>
              <a:rPr lang="en-US" sz="1800" smtClean="0">
                <a:solidFill>
                  <a:srgbClr val="C00000"/>
                </a:solidFill>
              </a:rPr>
              <a:t>(ASPLOS’06) </a:t>
            </a:r>
            <a:endParaRPr lang="en-US" sz="2800" dirty="0" smtClean="0">
              <a:solidFill>
                <a:srgbClr val="C00000"/>
              </a:solidFill>
            </a:endParaRPr>
          </a:p>
        </p:txBody>
      </p:sp>
      <p:sp>
        <p:nvSpPr>
          <p:cNvPr id="30723" name="Rectangle 3"/>
          <p:cNvSpPr>
            <a:spLocks noGrp="1" noChangeArrowheads="1"/>
          </p:cNvSpPr>
          <p:nvPr>
            <p:ph type="body" idx="1"/>
          </p:nvPr>
        </p:nvSpPr>
        <p:spPr>
          <a:xfrm>
            <a:off x="76200" y="1778639"/>
            <a:ext cx="9144000" cy="16764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Specification: </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 </a:t>
            </a:r>
            <a:r>
              <a:rPr lang="cs-CZ" sz="2000" dirty="0">
                <a:solidFill>
                  <a:srgbClr val="003300"/>
                </a:solidFill>
              </a:rPr>
              <a:t>≤ </a:t>
            </a:r>
            <a:r>
              <a:rPr lang="en-US" altLang="ko-KR" sz="2000" dirty="0">
                <a:solidFill>
                  <a:srgbClr val="003300"/>
                </a:solidFill>
                <a:ea typeface="Gulim" pitchFamily="34" charset="-127"/>
                <a:sym typeface="Wingdings" pitchFamily="2" charset="2"/>
              </a:rPr>
              <a:t>f(</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 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 &amp;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 </a:t>
            </a:r>
            <a:r>
              <a:rPr lang="cs-CZ" sz="2000" dirty="0">
                <a:solidFill>
                  <a:srgbClr val="003300"/>
                </a:solidFill>
              </a:rPr>
              <a:t>≤ </a:t>
            </a:r>
            <a:r>
              <a:rPr lang="en-US" altLang="ko-KR" sz="2000" dirty="0">
                <a:solidFill>
                  <a:srgbClr val="003300"/>
                </a:solidFill>
                <a:ea typeface="Gulim" pitchFamily="34" charset="-127"/>
                <a:sym typeface="Wingdings" pitchFamily="2" charset="2"/>
              </a:rPr>
              <a:t>f(</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 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a:t>
            </a:r>
          </a:p>
          <a:p>
            <a:pPr marL="0" indent="0">
              <a:lnSpc>
                <a:spcPct val="80000"/>
              </a:lnSpc>
              <a:spcBef>
                <a:spcPct val="35000"/>
              </a:spcBef>
              <a:buClr>
                <a:srgbClr val="006600"/>
              </a:buClr>
              <a:buNone/>
            </a:pPr>
            <a:endParaRPr lang="en-US" altLang="ko-KR" sz="2400" i="1" dirty="0" smtClean="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Set E: All expressions built from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smtClean="0">
                <a:solidFill>
                  <a:srgbClr val="003300"/>
                </a:solidFill>
                <a:ea typeface="Gulim" pitchFamily="34" charset="-127"/>
              </a:rPr>
              <a:t>, x</a:t>
            </a:r>
            <a:r>
              <a:rPr lang="en-US" altLang="ko-KR" sz="2000" baseline="-25000" dirty="0" smtClean="0">
                <a:solidFill>
                  <a:srgbClr val="003300"/>
                </a:solidFill>
                <a:ea typeface="Gulim" pitchFamily="34" charset="-127"/>
              </a:rPr>
              <a:t>2</a:t>
            </a:r>
            <a:r>
              <a:rPr lang="en-US" altLang="ko-KR" sz="2000" dirty="0" smtClean="0">
                <a:solidFill>
                  <a:srgbClr val="003300"/>
                </a:solidFill>
                <a:ea typeface="Gulim" pitchFamily="34" charset="-127"/>
              </a:rPr>
              <a:t>,0,1, Comparison,  If-Then-Else</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29</a:t>
            </a:fld>
            <a:endParaRPr lang="en-US" b="1" dirty="0"/>
          </a:p>
        </p:txBody>
      </p:sp>
      <p:cxnSp>
        <p:nvCxnSpPr>
          <p:cNvPr id="5" name="Straight Arrow Connector 4"/>
          <p:cNvCxnSpPr/>
          <p:nvPr/>
        </p:nvCxnSpPr>
        <p:spPr bwMode="auto">
          <a:xfrm>
            <a:off x="2955519" y="36915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6" name="Rounded Rectangle 5"/>
          <p:cNvSpPr/>
          <p:nvPr/>
        </p:nvSpPr>
        <p:spPr bwMode="auto">
          <a:xfrm>
            <a:off x="1736319" y="4572000"/>
            <a:ext cx="2438400" cy="1312396"/>
          </a:xfrm>
          <a:prstGeom prst="roundRect">
            <a:avLst/>
          </a:prstGeom>
          <a:solidFill>
            <a:srgbClr val="FFFFCC"/>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003300"/>
                </a:solidFill>
              </a:rPr>
              <a:t>Search</a:t>
            </a:r>
            <a:endParaRPr kumimoji="0" lang="en-US" sz="2400" b="1" i="0" u="none" strike="noStrike" cap="none" normalizeH="0" baseline="0" dirty="0" smtClean="0">
              <a:ln>
                <a:noFill/>
              </a:ln>
              <a:solidFill>
                <a:srgbClr val="003300"/>
              </a:solidFill>
              <a:effectLst/>
            </a:endParaRP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003300"/>
                </a:solidFill>
              </a:rPr>
              <a:t>Algorithm</a:t>
            </a:r>
            <a:endParaRPr kumimoji="0" lang="en-US" sz="2400" b="1" i="0" u="none" strike="noStrike" cap="none" normalizeH="0" baseline="0" dirty="0" smtClean="0">
              <a:ln>
                <a:noFill/>
              </a:ln>
              <a:solidFill>
                <a:srgbClr val="003300"/>
              </a:solidFill>
              <a:effectLst/>
            </a:endParaRPr>
          </a:p>
        </p:txBody>
      </p:sp>
      <p:sp>
        <p:nvSpPr>
          <p:cNvPr id="7" name="Rounded Rectangle 6"/>
          <p:cNvSpPr/>
          <p:nvPr/>
        </p:nvSpPr>
        <p:spPr bwMode="auto">
          <a:xfrm>
            <a:off x="6016399" y="4572000"/>
            <a:ext cx="2438400" cy="1312396"/>
          </a:xfrm>
          <a:prstGeom prst="roundRect">
            <a:avLst/>
          </a:prstGeom>
          <a:solidFill>
            <a:srgbClr val="FFFFCC"/>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003300"/>
                </a:solidFill>
              </a:rPr>
              <a:t>Verification</a:t>
            </a:r>
            <a:r>
              <a:rPr kumimoji="0" lang="en-US" sz="2400" b="1" i="0" u="none" strike="noStrike" cap="none" normalizeH="0" baseline="0" dirty="0" smtClean="0">
                <a:ln>
                  <a:noFill/>
                </a:ln>
                <a:solidFill>
                  <a:srgbClr val="0033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003300"/>
                </a:solidFill>
              </a:rPr>
              <a:t>Oracle</a:t>
            </a:r>
            <a:endParaRPr kumimoji="0" lang="en-US" sz="2400" b="1" i="0" u="none" strike="noStrike" cap="none" normalizeH="0" baseline="0" dirty="0" smtClean="0">
              <a:ln>
                <a:noFill/>
              </a:ln>
              <a:solidFill>
                <a:srgbClr val="003300"/>
              </a:solidFill>
              <a:effectLst/>
            </a:endParaRPr>
          </a:p>
        </p:txBody>
      </p:sp>
      <p:cxnSp>
        <p:nvCxnSpPr>
          <p:cNvPr id="8" name="Straight Arrow Connector 7"/>
          <p:cNvCxnSpPr/>
          <p:nvPr/>
        </p:nvCxnSpPr>
        <p:spPr bwMode="auto">
          <a:xfrm>
            <a:off x="4174719" y="4953000"/>
            <a:ext cx="1841679"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flipH="1">
            <a:off x="4174719" y="5562600"/>
            <a:ext cx="1841680"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0" name="Rectangle 3"/>
          <p:cNvSpPr txBox="1">
            <a:spLocks noChangeArrowheads="1"/>
          </p:cNvSpPr>
          <p:nvPr/>
        </p:nvSpPr>
        <p:spPr bwMode="auto">
          <a:xfrm>
            <a:off x="910998" y="3512278"/>
            <a:ext cx="2430885"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a:solidFill>
                  <a:srgbClr val="003300"/>
                </a:solidFill>
                <a:ea typeface="Gulim" pitchFamily="34" charset="-127"/>
              </a:rPr>
              <a:t>I</a:t>
            </a:r>
            <a:r>
              <a:rPr lang="en-US" sz="2000" b="0" kern="0" dirty="0" smtClean="0">
                <a:solidFill>
                  <a:srgbClr val="003300"/>
                </a:solidFill>
                <a:ea typeface="Gulim" pitchFamily="34" charset="-127"/>
              </a:rPr>
              <a:t> = { }</a:t>
            </a:r>
          </a:p>
        </p:txBody>
      </p:sp>
      <p:sp>
        <p:nvSpPr>
          <p:cNvPr id="19" name="Rectangle 3"/>
          <p:cNvSpPr txBox="1">
            <a:spLocks noChangeArrowheads="1"/>
          </p:cNvSpPr>
          <p:nvPr/>
        </p:nvSpPr>
        <p:spPr bwMode="auto">
          <a:xfrm>
            <a:off x="4128838" y="3957765"/>
            <a:ext cx="1933441"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3300"/>
                </a:solidFill>
                <a:ea typeface="Gulim" pitchFamily="34" charset="-127"/>
              </a:rPr>
              <a:t>Candidate</a:t>
            </a:r>
          </a:p>
          <a:p>
            <a:pPr marL="0" indent="0" algn="ctr">
              <a:lnSpc>
                <a:spcPct val="80000"/>
              </a:lnSpc>
              <a:spcBef>
                <a:spcPct val="35000"/>
              </a:spcBef>
              <a:buClr>
                <a:srgbClr val="006600"/>
              </a:buClr>
              <a:buNone/>
            </a:pPr>
            <a:r>
              <a:rPr lang="en-US" sz="2000" b="0" kern="0" dirty="0" smtClean="0">
                <a:solidFill>
                  <a:srgbClr val="003300"/>
                </a:solidFill>
                <a:ea typeface="Gulim" pitchFamily="34" charset="-127"/>
              </a:rPr>
              <a:t>f(</a:t>
            </a:r>
            <a:r>
              <a:rPr lang="en-US" altLang="ko-KR" sz="2000" b="0" dirty="0">
                <a:solidFill>
                  <a:srgbClr val="003300"/>
                </a:solidFill>
                <a:ea typeface="Gulim" pitchFamily="34" charset="-127"/>
              </a:rPr>
              <a:t>x</a:t>
            </a:r>
            <a:r>
              <a:rPr lang="en-US" altLang="ko-KR" sz="2000" b="0" baseline="-25000" dirty="0">
                <a:solidFill>
                  <a:srgbClr val="003300"/>
                </a:solidFill>
                <a:ea typeface="Gulim" pitchFamily="34" charset="-127"/>
              </a:rPr>
              <a:t>1</a:t>
            </a:r>
            <a:r>
              <a:rPr lang="en-US" sz="2000" b="0" kern="0" dirty="0" smtClean="0">
                <a:solidFill>
                  <a:srgbClr val="003300"/>
                </a:solidFill>
                <a:ea typeface="Gulim" pitchFamily="34" charset="-127"/>
              </a:rPr>
              <a:t>,</a:t>
            </a:r>
            <a:r>
              <a:rPr lang="en-US" altLang="ko-KR" sz="2000" b="0" dirty="0">
                <a:solidFill>
                  <a:srgbClr val="003300"/>
                </a:solidFill>
                <a:ea typeface="Gulim" pitchFamily="34" charset="-127"/>
              </a:rPr>
              <a:t> </a:t>
            </a:r>
            <a:r>
              <a:rPr lang="en-US" altLang="ko-KR" sz="2000" b="0" dirty="0" smtClean="0">
                <a:solidFill>
                  <a:srgbClr val="003300"/>
                </a:solidFill>
                <a:ea typeface="Gulim" pitchFamily="34" charset="-127"/>
              </a:rPr>
              <a:t>x</a:t>
            </a:r>
            <a:r>
              <a:rPr lang="en-US" altLang="ko-KR" sz="2000" b="0" baseline="-25000" dirty="0" smtClean="0">
                <a:solidFill>
                  <a:srgbClr val="003300"/>
                </a:solidFill>
                <a:ea typeface="Gulim" pitchFamily="34" charset="-127"/>
              </a:rPr>
              <a:t>2</a:t>
            </a:r>
            <a:r>
              <a:rPr lang="en-US" sz="2000" b="0" kern="0" dirty="0" smtClean="0">
                <a:solidFill>
                  <a:srgbClr val="003300"/>
                </a:solidFill>
                <a:ea typeface="Gulim" pitchFamily="34" charset="-127"/>
              </a:rPr>
              <a:t>) = </a:t>
            </a:r>
            <a:r>
              <a:rPr lang="en-US" altLang="ko-KR" sz="2000" b="0" dirty="0">
                <a:solidFill>
                  <a:srgbClr val="003300"/>
                </a:solidFill>
                <a:ea typeface="Gulim" pitchFamily="34" charset="-127"/>
              </a:rPr>
              <a:t>x</a:t>
            </a:r>
            <a:r>
              <a:rPr lang="en-US" altLang="ko-KR" sz="2000" b="0" baseline="-25000" dirty="0">
                <a:solidFill>
                  <a:srgbClr val="003300"/>
                </a:solidFill>
                <a:ea typeface="Gulim" pitchFamily="34" charset="-127"/>
              </a:rPr>
              <a:t>1</a:t>
            </a:r>
            <a:endParaRPr lang="en-US" sz="2000" b="0" kern="0" dirty="0" smtClean="0">
              <a:solidFill>
                <a:srgbClr val="003300"/>
              </a:solidFill>
              <a:ea typeface="Gulim" pitchFamily="34" charset="-127"/>
            </a:endParaRPr>
          </a:p>
        </p:txBody>
      </p:sp>
      <p:sp>
        <p:nvSpPr>
          <p:cNvPr id="20" name="Rectangle 3"/>
          <p:cNvSpPr txBox="1">
            <a:spLocks noChangeArrowheads="1"/>
          </p:cNvSpPr>
          <p:nvPr/>
        </p:nvSpPr>
        <p:spPr bwMode="auto">
          <a:xfrm>
            <a:off x="3998885" y="5789986"/>
            <a:ext cx="2193347"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3300"/>
                </a:solidFill>
                <a:ea typeface="Gulim" pitchFamily="34" charset="-127"/>
              </a:rPr>
              <a:t>Countere</a:t>
            </a:r>
            <a:r>
              <a:rPr lang="en-US" sz="2000" b="0" kern="0" dirty="0" smtClean="0">
                <a:solidFill>
                  <a:srgbClr val="003300"/>
                </a:solidFill>
                <a:ea typeface="Gulim" pitchFamily="34" charset="-127"/>
              </a:rPr>
              <a:t>xample</a:t>
            </a:r>
            <a:endParaRPr lang="en-US" sz="2000" b="0" kern="0" dirty="0" smtClean="0">
              <a:solidFill>
                <a:srgbClr val="003300"/>
              </a:solidFill>
              <a:ea typeface="Gulim" pitchFamily="34" charset="-127"/>
            </a:endParaRPr>
          </a:p>
          <a:p>
            <a:pPr marL="0" indent="0" algn="ctr">
              <a:lnSpc>
                <a:spcPct val="80000"/>
              </a:lnSpc>
              <a:spcBef>
                <a:spcPct val="35000"/>
              </a:spcBef>
              <a:buClr>
                <a:srgbClr val="006600"/>
              </a:buClr>
              <a:buNone/>
            </a:pPr>
            <a:r>
              <a:rPr lang="en-US" sz="2000" b="0" kern="0" dirty="0" smtClean="0">
                <a:solidFill>
                  <a:srgbClr val="003300"/>
                </a:solidFill>
                <a:ea typeface="Gulim" pitchFamily="34" charset="-127"/>
              </a:rPr>
              <a:t>(</a:t>
            </a:r>
            <a:r>
              <a:rPr lang="en-US" altLang="ko-KR" sz="2000" b="0" dirty="0">
                <a:solidFill>
                  <a:srgbClr val="003300"/>
                </a:solidFill>
                <a:ea typeface="Gulim" pitchFamily="34" charset="-127"/>
              </a:rPr>
              <a:t>x</a:t>
            </a:r>
            <a:r>
              <a:rPr lang="en-US" altLang="ko-KR" sz="2000" b="0" baseline="-25000" dirty="0">
                <a:solidFill>
                  <a:srgbClr val="003300"/>
                </a:solidFill>
                <a:ea typeface="Gulim" pitchFamily="34" charset="-127"/>
              </a:rPr>
              <a:t>1</a:t>
            </a:r>
            <a:r>
              <a:rPr lang="en-US" sz="2000" b="0" kern="0" dirty="0" smtClean="0">
                <a:solidFill>
                  <a:srgbClr val="003300"/>
                </a:solidFill>
                <a:ea typeface="Gulim" pitchFamily="34" charset="-127"/>
              </a:rPr>
              <a:t>=0, </a:t>
            </a:r>
            <a:r>
              <a:rPr lang="en-US" altLang="ko-KR" sz="2000" b="0" dirty="0" smtClean="0">
                <a:solidFill>
                  <a:srgbClr val="003300"/>
                </a:solidFill>
                <a:ea typeface="Gulim" pitchFamily="34" charset="-127"/>
              </a:rPr>
              <a:t>x</a:t>
            </a:r>
            <a:r>
              <a:rPr lang="en-US" altLang="ko-KR" sz="2000" b="0" baseline="-25000" dirty="0" smtClean="0">
                <a:solidFill>
                  <a:srgbClr val="003300"/>
                </a:solidFill>
                <a:ea typeface="Gulim" pitchFamily="34" charset="-127"/>
              </a:rPr>
              <a:t>2</a:t>
            </a:r>
            <a:r>
              <a:rPr lang="en-US" sz="2000" b="0" kern="0" dirty="0" smtClean="0">
                <a:solidFill>
                  <a:srgbClr val="003300"/>
                </a:solidFill>
                <a:ea typeface="Gulim" pitchFamily="34" charset="-127"/>
              </a:rPr>
              <a:t>=1)</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8657" y="48749"/>
            <a:ext cx="1009650" cy="1009650"/>
          </a:xfrm>
          <a:prstGeom prst="rect">
            <a:avLst/>
          </a:prstGeom>
        </p:spPr>
      </p:pic>
    </p:spTree>
    <p:extLst>
      <p:ext uri="{BB962C8B-B14F-4D97-AF65-F5344CB8AC3E}">
        <p14:creationId xmlns:p14="http://schemas.microsoft.com/office/powerpoint/2010/main" val="387151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a:t>
            </a:fld>
            <a:endParaRPr lang="en-US" b="1" dirty="0"/>
          </a:p>
        </p:txBody>
      </p:sp>
      <p:sp>
        <p:nvSpPr>
          <p:cNvPr id="16" name="Rectangle 3"/>
          <p:cNvSpPr txBox="1">
            <a:spLocks noChangeArrowheads="1"/>
          </p:cNvSpPr>
          <p:nvPr/>
        </p:nvSpPr>
        <p:spPr bwMode="auto">
          <a:xfrm>
            <a:off x="609600" y="5334000"/>
            <a:ext cx="7010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altLang="ko-KR" sz="2000" b="0" kern="0" dirty="0" smtClean="0">
                <a:solidFill>
                  <a:srgbClr val="003300"/>
                </a:solidFill>
                <a:ea typeface="Gulim" pitchFamily="34" charset="-127"/>
              </a:rPr>
              <a:t>Next Challenge:  Beyond Verification and Testing ??</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6429" y="2216643"/>
            <a:ext cx="833887" cy="552450"/>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9800" y="2057400"/>
            <a:ext cx="1507671" cy="870937"/>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64684" y="2185015"/>
            <a:ext cx="1774371" cy="615706"/>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53200" y="2204633"/>
            <a:ext cx="1104900" cy="576470"/>
          </a:xfrm>
          <a:prstGeom prst="rect">
            <a:avLst/>
          </a:prstGeom>
        </p:spPr>
      </p:pic>
      <p:sp>
        <p:nvSpPr>
          <p:cNvPr id="13" name="Rectangle 2"/>
          <p:cNvSpPr>
            <a:spLocks noGrp="1" noChangeArrowheads="1"/>
          </p:cNvSpPr>
          <p:nvPr>
            <p:ph type="title" idx="4294967295"/>
          </p:nvPr>
        </p:nvSpPr>
        <p:spPr>
          <a:xfrm>
            <a:off x="609600" y="152400"/>
            <a:ext cx="7834313" cy="609600"/>
          </a:xfrm>
        </p:spPr>
        <p:txBody>
          <a:bodyPr/>
          <a:lstStyle/>
          <a:p>
            <a:r>
              <a:rPr lang="en-US" sz="2800" dirty="0" smtClean="0">
                <a:solidFill>
                  <a:srgbClr val="C00000"/>
                </a:solidFill>
              </a:rPr>
              <a:t>Formal Verification in Practice</a:t>
            </a:r>
          </a:p>
        </p:txBody>
      </p:sp>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71600" y="3580451"/>
            <a:ext cx="1583871" cy="535721"/>
          </a:xfrm>
          <a:prstGeom prst="rect">
            <a:avLst/>
          </a:prstGeom>
        </p:spPr>
      </p:pic>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86200" y="3357774"/>
            <a:ext cx="981075" cy="981075"/>
          </a:xfrm>
          <a:prstGeom prst="rect">
            <a:avLst/>
          </a:prstGeom>
        </p:spPr>
      </p:pic>
      <p:pic>
        <p:nvPicPr>
          <p:cNvPr id="14" name="Picture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019800" y="3364678"/>
            <a:ext cx="1663700" cy="967267"/>
          </a:xfrm>
          <a:prstGeom prst="rect">
            <a:avLst/>
          </a:prstGeom>
        </p:spPr>
      </p:pic>
    </p:spTree>
    <p:extLst>
      <p:ext uri="{BB962C8B-B14F-4D97-AF65-F5344CB8AC3E}">
        <p14:creationId xmlns:p14="http://schemas.microsoft.com/office/powerpoint/2010/main" val="399216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CEGIS Example</a:t>
            </a:r>
          </a:p>
        </p:txBody>
      </p:sp>
      <p:sp>
        <p:nvSpPr>
          <p:cNvPr id="30723" name="Rectangle 3"/>
          <p:cNvSpPr>
            <a:spLocks noGrp="1" noChangeArrowheads="1"/>
          </p:cNvSpPr>
          <p:nvPr>
            <p:ph type="body" idx="1"/>
          </p:nvPr>
        </p:nvSpPr>
        <p:spPr>
          <a:xfrm>
            <a:off x="0" y="1143000"/>
            <a:ext cx="9144000" cy="16764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Specification: </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 </a:t>
            </a:r>
            <a:r>
              <a:rPr lang="cs-CZ" sz="2000" dirty="0">
                <a:solidFill>
                  <a:srgbClr val="003300"/>
                </a:solidFill>
              </a:rPr>
              <a:t>≤ </a:t>
            </a:r>
            <a:r>
              <a:rPr lang="en-US" altLang="ko-KR" sz="2000" dirty="0">
                <a:solidFill>
                  <a:srgbClr val="003300"/>
                </a:solidFill>
                <a:ea typeface="Gulim" pitchFamily="34" charset="-127"/>
                <a:sym typeface="Wingdings" pitchFamily="2" charset="2"/>
              </a:rPr>
              <a:t>f(</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 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 &amp;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 </a:t>
            </a:r>
            <a:r>
              <a:rPr lang="cs-CZ" sz="2000" dirty="0">
                <a:solidFill>
                  <a:srgbClr val="003300"/>
                </a:solidFill>
              </a:rPr>
              <a:t>≤ </a:t>
            </a:r>
            <a:r>
              <a:rPr lang="en-US" altLang="ko-KR" sz="2000" dirty="0">
                <a:solidFill>
                  <a:srgbClr val="003300"/>
                </a:solidFill>
                <a:ea typeface="Gulim" pitchFamily="34" charset="-127"/>
                <a:sym typeface="Wingdings" pitchFamily="2" charset="2"/>
              </a:rPr>
              <a:t>f(</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 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a:t>
            </a:r>
            <a:endParaRPr lang="en-US" altLang="ko-KR" sz="2000" dirty="0" smtClean="0">
              <a:solidFill>
                <a:srgbClr val="0033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400" i="1" dirty="0" smtClean="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Set E: All expressions built from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x</a:t>
            </a:r>
            <a:r>
              <a:rPr lang="en-US" altLang="ko-KR" sz="2000" baseline="-25000" dirty="0" smtClean="0">
                <a:solidFill>
                  <a:srgbClr val="003300"/>
                </a:solidFill>
                <a:ea typeface="Gulim" pitchFamily="34" charset="-127"/>
              </a:rPr>
              <a:t>2</a:t>
            </a:r>
            <a:r>
              <a:rPr lang="en-US" altLang="ko-KR" sz="2000" dirty="0" smtClean="0">
                <a:solidFill>
                  <a:srgbClr val="003300"/>
                </a:solidFill>
                <a:ea typeface="Gulim" pitchFamily="34" charset="-127"/>
              </a:rPr>
              <a:t>,0,1, Comparison,  If-Then-Else</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30</a:t>
            </a:fld>
            <a:endParaRPr lang="en-US" b="1" dirty="0"/>
          </a:p>
        </p:txBody>
      </p:sp>
      <p:cxnSp>
        <p:nvCxnSpPr>
          <p:cNvPr id="5" name="Straight Arrow Connector 4"/>
          <p:cNvCxnSpPr/>
          <p:nvPr/>
        </p:nvCxnSpPr>
        <p:spPr bwMode="auto">
          <a:xfrm>
            <a:off x="2899356" y="30057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6" name="Rounded Rectangle 5"/>
          <p:cNvSpPr/>
          <p:nvPr/>
        </p:nvSpPr>
        <p:spPr bwMode="auto">
          <a:xfrm>
            <a:off x="1680156" y="3886200"/>
            <a:ext cx="2438400" cy="1312396"/>
          </a:xfrm>
          <a:prstGeom prst="roundRect">
            <a:avLst/>
          </a:prstGeom>
          <a:solidFill>
            <a:srgbClr val="FFFFCC"/>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003300"/>
                </a:solidFill>
              </a:rPr>
              <a:t>Search</a:t>
            </a:r>
            <a:endParaRPr kumimoji="0" lang="en-US" sz="2400" b="1" i="0" u="none" strike="noStrike" cap="none" normalizeH="0" baseline="0" dirty="0" smtClean="0">
              <a:ln>
                <a:noFill/>
              </a:ln>
              <a:solidFill>
                <a:srgbClr val="003300"/>
              </a:solidFill>
              <a:effectLst/>
            </a:endParaRP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003300"/>
                </a:solidFill>
              </a:rPr>
              <a:t>Algorithm</a:t>
            </a:r>
            <a:r>
              <a:rPr kumimoji="0" lang="en-US" sz="2400" b="1" i="0" u="none" strike="noStrike" cap="none" normalizeH="0" baseline="0" dirty="0" smtClean="0">
                <a:ln>
                  <a:noFill/>
                </a:ln>
                <a:solidFill>
                  <a:srgbClr val="003300"/>
                </a:solidFill>
                <a:effectLst/>
              </a:rPr>
              <a:t> </a:t>
            </a:r>
          </a:p>
        </p:txBody>
      </p:sp>
      <p:sp>
        <p:nvSpPr>
          <p:cNvPr id="7" name="Rounded Rectangle 6"/>
          <p:cNvSpPr/>
          <p:nvPr/>
        </p:nvSpPr>
        <p:spPr bwMode="auto">
          <a:xfrm>
            <a:off x="5960236" y="3886200"/>
            <a:ext cx="2438400" cy="1312396"/>
          </a:xfrm>
          <a:prstGeom prst="roundRect">
            <a:avLst/>
          </a:prstGeom>
          <a:solidFill>
            <a:srgbClr val="FFFFCC"/>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003300"/>
                </a:solidFill>
              </a:rPr>
              <a:t>Verification</a:t>
            </a:r>
            <a:r>
              <a:rPr kumimoji="0" lang="en-US" sz="2400" b="1" i="0" u="none" strike="noStrike" cap="none" normalizeH="0" baseline="0" dirty="0" smtClean="0">
                <a:ln>
                  <a:noFill/>
                </a:ln>
                <a:solidFill>
                  <a:srgbClr val="0033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003300"/>
                </a:solidFill>
              </a:rPr>
              <a:t>Oracle</a:t>
            </a:r>
            <a:endParaRPr kumimoji="0" lang="en-US" sz="2400" b="1" i="0" u="none" strike="noStrike" cap="none" normalizeH="0" baseline="0" dirty="0" smtClean="0">
              <a:ln>
                <a:noFill/>
              </a:ln>
              <a:solidFill>
                <a:srgbClr val="003300"/>
              </a:solidFill>
              <a:effectLst/>
            </a:endParaRPr>
          </a:p>
        </p:txBody>
      </p:sp>
      <p:cxnSp>
        <p:nvCxnSpPr>
          <p:cNvPr id="8" name="Straight Arrow Connector 7"/>
          <p:cNvCxnSpPr/>
          <p:nvPr/>
        </p:nvCxnSpPr>
        <p:spPr bwMode="auto">
          <a:xfrm>
            <a:off x="4118556" y="4267200"/>
            <a:ext cx="1841679"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flipH="1">
            <a:off x="4118556" y="4876800"/>
            <a:ext cx="1841680"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0" name="Rectangle 3"/>
          <p:cNvSpPr txBox="1">
            <a:spLocks noChangeArrowheads="1"/>
          </p:cNvSpPr>
          <p:nvPr/>
        </p:nvSpPr>
        <p:spPr bwMode="auto">
          <a:xfrm>
            <a:off x="573109" y="2819602"/>
            <a:ext cx="2474891" cy="8594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a:solidFill>
                  <a:srgbClr val="003300"/>
                </a:solidFill>
                <a:ea typeface="Gulim" pitchFamily="34" charset="-127"/>
              </a:rPr>
              <a:t>I</a:t>
            </a:r>
            <a:r>
              <a:rPr lang="en-US" sz="2000" b="0" kern="0" dirty="0" smtClean="0">
                <a:solidFill>
                  <a:srgbClr val="003300"/>
                </a:solidFill>
                <a:ea typeface="Gulim" pitchFamily="34" charset="-127"/>
              </a:rPr>
              <a:t> =  {(</a:t>
            </a:r>
            <a:r>
              <a:rPr lang="en-US" altLang="ko-KR" sz="2000" b="0" dirty="0">
                <a:solidFill>
                  <a:srgbClr val="003300"/>
                </a:solidFill>
                <a:ea typeface="Gulim" pitchFamily="34" charset="-127"/>
              </a:rPr>
              <a:t>x</a:t>
            </a:r>
            <a:r>
              <a:rPr lang="en-US" altLang="ko-KR" sz="2000" b="0" baseline="-25000" dirty="0">
                <a:solidFill>
                  <a:srgbClr val="003300"/>
                </a:solidFill>
                <a:ea typeface="Gulim" pitchFamily="34" charset="-127"/>
              </a:rPr>
              <a:t>1</a:t>
            </a:r>
            <a:r>
              <a:rPr lang="en-US" altLang="ko-KR" sz="2000" baseline="-25000" dirty="0">
                <a:solidFill>
                  <a:srgbClr val="003300"/>
                </a:solidFill>
                <a:ea typeface="Gulim" pitchFamily="34" charset="-127"/>
              </a:rPr>
              <a:t> </a:t>
            </a:r>
            <a:r>
              <a:rPr lang="en-US" sz="2000" b="0" kern="0" dirty="0" smtClean="0">
                <a:solidFill>
                  <a:srgbClr val="003300"/>
                </a:solidFill>
                <a:ea typeface="Gulim" pitchFamily="34" charset="-127"/>
              </a:rPr>
              <a:t>=0, </a:t>
            </a:r>
            <a:r>
              <a:rPr lang="en-US" altLang="ko-KR" sz="2000" b="0" dirty="0" smtClean="0">
                <a:solidFill>
                  <a:srgbClr val="003300"/>
                </a:solidFill>
                <a:ea typeface="Gulim" pitchFamily="34" charset="-127"/>
              </a:rPr>
              <a:t>x</a:t>
            </a:r>
            <a:r>
              <a:rPr lang="en-US" altLang="ko-KR" sz="2000" b="0" baseline="-25000" dirty="0" smtClean="0">
                <a:solidFill>
                  <a:srgbClr val="003300"/>
                </a:solidFill>
                <a:ea typeface="Gulim" pitchFamily="34" charset="-127"/>
              </a:rPr>
              <a:t>2 </a:t>
            </a:r>
            <a:r>
              <a:rPr lang="en-US" sz="2000" b="0" kern="0" dirty="0" smtClean="0">
                <a:solidFill>
                  <a:srgbClr val="003300"/>
                </a:solidFill>
                <a:ea typeface="Gulim" pitchFamily="34" charset="-127"/>
              </a:rPr>
              <a:t>=1) }</a:t>
            </a:r>
          </a:p>
        </p:txBody>
      </p:sp>
      <p:sp>
        <p:nvSpPr>
          <p:cNvPr id="19" name="Rectangle 3"/>
          <p:cNvSpPr txBox="1">
            <a:spLocks noChangeArrowheads="1"/>
          </p:cNvSpPr>
          <p:nvPr/>
        </p:nvSpPr>
        <p:spPr bwMode="auto">
          <a:xfrm>
            <a:off x="4072675" y="3271965"/>
            <a:ext cx="1933441"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3300"/>
                </a:solidFill>
                <a:ea typeface="Gulim" pitchFamily="34" charset="-127"/>
              </a:rPr>
              <a:t>Candidate</a:t>
            </a:r>
          </a:p>
          <a:p>
            <a:pPr marL="0" indent="0" algn="ctr">
              <a:lnSpc>
                <a:spcPct val="80000"/>
              </a:lnSpc>
              <a:spcBef>
                <a:spcPct val="35000"/>
              </a:spcBef>
              <a:buClr>
                <a:srgbClr val="006600"/>
              </a:buClr>
              <a:buNone/>
            </a:pPr>
            <a:r>
              <a:rPr lang="en-US" sz="2000" b="0" kern="0" dirty="0" smtClean="0">
                <a:solidFill>
                  <a:srgbClr val="003300"/>
                </a:solidFill>
                <a:ea typeface="Gulim" pitchFamily="34" charset="-127"/>
              </a:rPr>
              <a:t>f(</a:t>
            </a:r>
            <a:r>
              <a:rPr lang="en-US" altLang="ko-KR" sz="2000" b="0" dirty="0">
                <a:solidFill>
                  <a:srgbClr val="003300"/>
                </a:solidFill>
                <a:ea typeface="Gulim" pitchFamily="34" charset="-127"/>
              </a:rPr>
              <a:t>x</a:t>
            </a:r>
            <a:r>
              <a:rPr lang="en-US" altLang="ko-KR" sz="2000" b="0" baseline="-25000" dirty="0">
                <a:solidFill>
                  <a:srgbClr val="003300"/>
                </a:solidFill>
                <a:ea typeface="Gulim" pitchFamily="34" charset="-127"/>
              </a:rPr>
              <a:t>1</a:t>
            </a:r>
            <a:r>
              <a:rPr lang="en-US" sz="2000" b="0" kern="0" dirty="0" smtClean="0">
                <a:solidFill>
                  <a:srgbClr val="003300"/>
                </a:solidFill>
                <a:ea typeface="Gulim" pitchFamily="34" charset="-127"/>
              </a:rPr>
              <a:t>,</a:t>
            </a:r>
            <a:r>
              <a:rPr lang="en-US" altLang="ko-KR" sz="2000" b="0" dirty="0" smtClean="0">
                <a:solidFill>
                  <a:srgbClr val="003300"/>
                </a:solidFill>
                <a:ea typeface="Gulim" pitchFamily="34" charset="-127"/>
              </a:rPr>
              <a:t> x</a:t>
            </a:r>
            <a:r>
              <a:rPr lang="en-US" altLang="ko-KR" sz="2000" b="0" baseline="-25000" dirty="0" smtClean="0">
                <a:solidFill>
                  <a:srgbClr val="003300"/>
                </a:solidFill>
                <a:ea typeface="Gulim" pitchFamily="34" charset="-127"/>
              </a:rPr>
              <a:t>2</a:t>
            </a:r>
            <a:r>
              <a:rPr lang="en-US" sz="2000" b="0" kern="0" dirty="0" smtClean="0">
                <a:solidFill>
                  <a:srgbClr val="003300"/>
                </a:solidFill>
                <a:ea typeface="Gulim" pitchFamily="34" charset="-127"/>
              </a:rPr>
              <a:t>) = </a:t>
            </a:r>
            <a:r>
              <a:rPr lang="en-US" altLang="ko-KR" sz="2000" b="0" dirty="0" smtClean="0">
                <a:solidFill>
                  <a:srgbClr val="003300"/>
                </a:solidFill>
                <a:ea typeface="Gulim" pitchFamily="34" charset="-127"/>
              </a:rPr>
              <a:t>x</a:t>
            </a:r>
            <a:r>
              <a:rPr lang="en-US" altLang="ko-KR" sz="2000" b="0" baseline="-25000" dirty="0" smtClean="0">
                <a:solidFill>
                  <a:srgbClr val="003300"/>
                </a:solidFill>
                <a:ea typeface="Gulim" pitchFamily="34" charset="-127"/>
              </a:rPr>
              <a:t>2</a:t>
            </a:r>
            <a:endParaRPr lang="en-US" sz="2000" b="0" kern="0" dirty="0" smtClean="0">
              <a:solidFill>
                <a:srgbClr val="003300"/>
              </a:solidFill>
              <a:ea typeface="Gulim" pitchFamily="34" charset="-127"/>
            </a:endParaRPr>
          </a:p>
        </p:txBody>
      </p:sp>
      <p:sp>
        <p:nvSpPr>
          <p:cNvPr id="20" name="Rectangle 3"/>
          <p:cNvSpPr txBox="1">
            <a:spLocks noChangeArrowheads="1"/>
          </p:cNvSpPr>
          <p:nvPr/>
        </p:nvSpPr>
        <p:spPr bwMode="auto">
          <a:xfrm>
            <a:off x="3914641" y="5166677"/>
            <a:ext cx="2249510"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3300"/>
                </a:solidFill>
                <a:ea typeface="Gulim" pitchFamily="34" charset="-127"/>
              </a:rPr>
              <a:t>Counterexample</a:t>
            </a:r>
            <a:endParaRPr lang="en-US" sz="2000" b="0" kern="0" dirty="0" smtClean="0">
              <a:solidFill>
                <a:srgbClr val="003300"/>
              </a:solidFill>
              <a:ea typeface="Gulim" pitchFamily="34" charset="-127"/>
            </a:endParaRPr>
          </a:p>
          <a:p>
            <a:pPr marL="0" indent="0" algn="ctr">
              <a:lnSpc>
                <a:spcPct val="80000"/>
              </a:lnSpc>
              <a:spcBef>
                <a:spcPct val="35000"/>
              </a:spcBef>
              <a:buClr>
                <a:srgbClr val="006600"/>
              </a:buClr>
              <a:buNone/>
            </a:pPr>
            <a:r>
              <a:rPr lang="en-US" sz="2000" b="0" kern="0" dirty="0" smtClean="0">
                <a:solidFill>
                  <a:srgbClr val="003300"/>
                </a:solidFill>
                <a:ea typeface="Gulim" pitchFamily="34" charset="-127"/>
              </a:rPr>
              <a:t>(</a:t>
            </a:r>
            <a:r>
              <a:rPr lang="en-US" altLang="ko-KR" sz="2000" b="0" dirty="0">
                <a:solidFill>
                  <a:srgbClr val="003300"/>
                </a:solidFill>
                <a:ea typeface="Gulim" pitchFamily="34" charset="-127"/>
              </a:rPr>
              <a:t>x</a:t>
            </a:r>
            <a:r>
              <a:rPr lang="en-US" altLang="ko-KR" sz="2000" b="0" baseline="-25000" dirty="0">
                <a:solidFill>
                  <a:srgbClr val="003300"/>
                </a:solidFill>
                <a:ea typeface="Gulim" pitchFamily="34" charset="-127"/>
              </a:rPr>
              <a:t>1</a:t>
            </a:r>
            <a:r>
              <a:rPr lang="en-US" altLang="ko-KR" sz="2000" baseline="-25000" dirty="0">
                <a:solidFill>
                  <a:srgbClr val="003300"/>
                </a:solidFill>
                <a:ea typeface="Gulim" pitchFamily="34" charset="-127"/>
              </a:rPr>
              <a:t> </a:t>
            </a:r>
            <a:r>
              <a:rPr lang="en-US" sz="2000" b="0" kern="0" dirty="0" smtClean="0">
                <a:solidFill>
                  <a:srgbClr val="003300"/>
                </a:solidFill>
                <a:ea typeface="Gulim" pitchFamily="34" charset="-127"/>
              </a:rPr>
              <a:t>=1, </a:t>
            </a:r>
            <a:r>
              <a:rPr lang="en-US" altLang="ko-KR" sz="2000" b="0" dirty="0">
                <a:solidFill>
                  <a:srgbClr val="003300"/>
                </a:solidFill>
                <a:ea typeface="Gulim" pitchFamily="34" charset="-127"/>
              </a:rPr>
              <a:t>x</a:t>
            </a:r>
            <a:r>
              <a:rPr lang="en-US" altLang="ko-KR" sz="2000" b="0" baseline="-25000" dirty="0">
                <a:solidFill>
                  <a:srgbClr val="003300"/>
                </a:solidFill>
                <a:ea typeface="Gulim" pitchFamily="34" charset="-127"/>
              </a:rPr>
              <a:t>2 </a:t>
            </a:r>
            <a:r>
              <a:rPr lang="en-US" sz="2000" b="0" kern="0" dirty="0" smtClean="0">
                <a:solidFill>
                  <a:srgbClr val="003300"/>
                </a:solidFill>
                <a:ea typeface="Gulim" pitchFamily="34" charset="-127"/>
              </a:rPr>
              <a:t>=0)</a:t>
            </a:r>
          </a:p>
        </p:txBody>
      </p:sp>
    </p:spTree>
    <p:extLst>
      <p:ext uri="{BB962C8B-B14F-4D97-AF65-F5344CB8AC3E}">
        <p14:creationId xmlns:p14="http://schemas.microsoft.com/office/powerpoint/2010/main" val="293523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CEGIS Example</a:t>
            </a:r>
          </a:p>
        </p:txBody>
      </p:sp>
      <p:sp>
        <p:nvSpPr>
          <p:cNvPr id="30723" name="Rectangle 3"/>
          <p:cNvSpPr>
            <a:spLocks noGrp="1" noChangeArrowheads="1"/>
          </p:cNvSpPr>
          <p:nvPr>
            <p:ph type="body" idx="1"/>
          </p:nvPr>
        </p:nvSpPr>
        <p:spPr>
          <a:xfrm>
            <a:off x="0" y="1143000"/>
            <a:ext cx="9144000" cy="16764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Specification: </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 </a:t>
            </a:r>
            <a:r>
              <a:rPr lang="cs-CZ" sz="2000" dirty="0">
                <a:solidFill>
                  <a:srgbClr val="003300"/>
                </a:solidFill>
              </a:rPr>
              <a:t>≤ </a:t>
            </a:r>
            <a:r>
              <a:rPr lang="en-US" altLang="ko-KR" sz="2000" dirty="0">
                <a:solidFill>
                  <a:srgbClr val="003300"/>
                </a:solidFill>
                <a:ea typeface="Gulim" pitchFamily="34" charset="-127"/>
                <a:sym typeface="Wingdings" pitchFamily="2" charset="2"/>
              </a:rPr>
              <a:t>f(</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 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 &amp;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 </a:t>
            </a:r>
            <a:r>
              <a:rPr lang="cs-CZ" sz="2000" dirty="0">
                <a:solidFill>
                  <a:srgbClr val="003300"/>
                </a:solidFill>
              </a:rPr>
              <a:t>≤ </a:t>
            </a:r>
            <a:r>
              <a:rPr lang="en-US" altLang="ko-KR" sz="2000" dirty="0">
                <a:solidFill>
                  <a:srgbClr val="003300"/>
                </a:solidFill>
                <a:ea typeface="Gulim" pitchFamily="34" charset="-127"/>
                <a:sym typeface="Wingdings" pitchFamily="2" charset="2"/>
              </a:rPr>
              <a:t>f(</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 x</a:t>
            </a:r>
            <a:r>
              <a:rPr lang="en-US" altLang="ko-KR" sz="2000" baseline="-25000" dirty="0">
                <a:solidFill>
                  <a:srgbClr val="003300"/>
                </a:solidFill>
                <a:ea typeface="Gulim" pitchFamily="34" charset="-127"/>
              </a:rPr>
              <a:t>2</a:t>
            </a:r>
            <a:r>
              <a:rPr lang="en-US" altLang="ko-KR" sz="2000" dirty="0" smtClean="0">
                <a:solidFill>
                  <a:srgbClr val="003300"/>
                </a:solidFill>
                <a:ea typeface="Gulim" pitchFamily="34" charset="-127"/>
                <a:sym typeface="Wingdings" pitchFamily="2" charset="2"/>
              </a:rPr>
              <a:t>))</a:t>
            </a:r>
            <a:endParaRPr lang="en-US" altLang="ko-KR" sz="2000" dirty="0" smtClean="0">
              <a:solidFill>
                <a:srgbClr val="003300"/>
              </a:solidFill>
              <a:ea typeface="Gulim" pitchFamily="34" charset="-127"/>
            </a:endParaRPr>
          </a:p>
          <a:p>
            <a:pPr>
              <a:lnSpc>
                <a:spcPct val="80000"/>
              </a:lnSpc>
              <a:spcBef>
                <a:spcPct val="35000"/>
              </a:spcBef>
              <a:buClr>
                <a:srgbClr val="006600"/>
              </a:buClr>
              <a:buNone/>
            </a:pPr>
            <a:endParaRPr lang="en-US" altLang="ko-KR" sz="2400" i="1" dirty="0" smtClean="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Set E: All expressions built from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rPr>
              <a:t>, 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rPr>
              <a:t>,0,1, </a:t>
            </a:r>
            <a:r>
              <a:rPr lang="en-US" altLang="ko-KR" sz="2000" dirty="0" smtClean="0">
                <a:solidFill>
                  <a:srgbClr val="003300"/>
                </a:solidFill>
                <a:ea typeface="Gulim" pitchFamily="34" charset="-127"/>
              </a:rPr>
              <a:t>Comparison,  If-Then-Else</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31</a:t>
            </a:fld>
            <a:endParaRPr lang="en-US" b="1" dirty="0"/>
          </a:p>
        </p:txBody>
      </p:sp>
      <p:cxnSp>
        <p:nvCxnSpPr>
          <p:cNvPr id="5" name="Straight Arrow Connector 4"/>
          <p:cNvCxnSpPr/>
          <p:nvPr/>
        </p:nvCxnSpPr>
        <p:spPr bwMode="auto">
          <a:xfrm>
            <a:off x="2587580" y="3340194"/>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6" name="Rounded Rectangle 5"/>
          <p:cNvSpPr/>
          <p:nvPr/>
        </p:nvSpPr>
        <p:spPr bwMode="auto">
          <a:xfrm>
            <a:off x="1368380" y="4220602"/>
            <a:ext cx="2438400" cy="1312396"/>
          </a:xfrm>
          <a:prstGeom prst="roundRect">
            <a:avLst/>
          </a:prstGeom>
          <a:solidFill>
            <a:srgbClr val="FFFFCC"/>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003300"/>
                </a:solidFill>
              </a:rPr>
              <a:t>Search</a:t>
            </a:r>
            <a:endParaRPr kumimoji="0" lang="en-US" sz="2400" b="1" i="0" u="none" strike="noStrike" cap="none" normalizeH="0" baseline="0" dirty="0" smtClean="0">
              <a:ln>
                <a:noFill/>
              </a:ln>
              <a:solidFill>
                <a:srgbClr val="003300"/>
              </a:solidFill>
              <a:effectLst/>
            </a:endParaRP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003300"/>
                </a:solidFill>
              </a:rPr>
              <a:t>Algorithm</a:t>
            </a:r>
            <a:r>
              <a:rPr kumimoji="0" lang="en-US" sz="2400" b="1" i="0" u="none" strike="noStrike" cap="none" normalizeH="0" baseline="0" dirty="0" smtClean="0">
                <a:ln>
                  <a:noFill/>
                </a:ln>
                <a:solidFill>
                  <a:srgbClr val="003300"/>
                </a:solidFill>
                <a:effectLst/>
              </a:rPr>
              <a:t> </a:t>
            </a:r>
          </a:p>
        </p:txBody>
      </p:sp>
      <p:sp>
        <p:nvSpPr>
          <p:cNvPr id="7" name="Rounded Rectangle 6"/>
          <p:cNvSpPr/>
          <p:nvPr/>
        </p:nvSpPr>
        <p:spPr bwMode="auto">
          <a:xfrm>
            <a:off x="5648460" y="4220602"/>
            <a:ext cx="2438400" cy="1312396"/>
          </a:xfrm>
          <a:prstGeom prst="roundRect">
            <a:avLst/>
          </a:prstGeom>
          <a:solidFill>
            <a:srgbClr val="FFFFCC"/>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003300"/>
                </a:solidFill>
              </a:rPr>
              <a:t>Verification</a:t>
            </a:r>
            <a:r>
              <a:rPr kumimoji="0" lang="en-US" sz="2400" b="1" i="0" u="none" strike="noStrike" cap="none" normalizeH="0" baseline="0" dirty="0" smtClean="0">
                <a:ln>
                  <a:noFill/>
                </a:ln>
                <a:solidFill>
                  <a:srgbClr val="003300"/>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rgbClr val="003300"/>
                </a:solidFill>
              </a:rPr>
              <a:t>Oracle</a:t>
            </a:r>
            <a:endParaRPr kumimoji="0" lang="en-US" sz="2400" b="1" i="0" u="none" strike="noStrike" cap="none" normalizeH="0" baseline="0" dirty="0" smtClean="0">
              <a:ln>
                <a:noFill/>
              </a:ln>
              <a:solidFill>
                <a:srgbClr val="003300"/>
              </a:solidFill>
              <a:effectLst/>
            </a:endParaRPr>
          </a:p>
        </p:txBody>
      </p:sp>
      <p:cxnSp>
        <p:nvCxnSpPr>
          <p:cNvPr id="8" name="Straight Arrow Connector 7"/>
          <p:cNvCxnSpPr/>
          <p:nvPr/>
        </p:nvCxnSpPr>
        <p:spPr bwMode="auto">
          <a:xfrm>
            <a:off x="3806780" y="4601602"/>
            <a:ext cx="1841679"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flipH="1">
            <a:off x="3806780" y="5211202"/>
            <a:ext cx="1841680" cy="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0" name="Rectangle 3"/>
          <p:cNvSpPr txBox="1">
            <a:spLocks noChangeArrowheads="1"/>
          </p:cNvSpPr>
          <p:nvPr/>
        </p:nvSpPr>
        <p:spPr bwMode="auto">
          <a:xfrm>
            <a:off x="779572" y="2431886"/>
            <a:ext cx="2037009" cy="18210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3300"/>
                </a:solidFill>
                <a:ea typeface="Gulim" pitchFamily="34" charset="-127"/>
              </a:rPr>
              <a:t>{(</a:t>
            </a:r>
            <a:r>
              <a:rPr lang="en-US" altLang="ko-KR" sz="2000" b="0" dirty="0">
                <a:solidFill>
                  <a:srgbClr val="003300"/>
                </a:solidFill>
                <a:ea typeface="Gulim" pitchFamily="34" charset="-127"/>
              </a:rPr>
              <a:t>x</a:t>
            </a:r>
            <a:r>
              <a:rPr lang="en-US" altLang="ko-KR" sz="2000" b="0" baseline="-25000" dirty="0">
                <a:solidFill>
                  <a:srgbClr val="003300"/>
                </a:solidFill>
                <a:ea typeface="Gulim" pitchFamily="34" charset="-127"/>
              </a:rPr>
              <a:t>1</a:t>
            </a:r>
            <a:r>
              <a:rPr lang="en-US" altLang="ko-KR" sz="2000" baseline="-25000" dirty="0">
                <a:solidFill>
                  <a:srgbClr val="003300"/>
                </a:solidFill>
                <a:ea typeface="Gulim" pitchFamily="34" charset="-127"/>
              </a:rPr>
              <a:t> </a:t>
            </a:r>
            <a:r>
              <a:rPr lang="en-US" sz="2000" b="0" kern="0" dirty="0">
                <a:solidFill>
                  <a:srgbClr val="003300"/>
                </a:solidFill>
                <a:ea typeface="Gulim" pitchFamily="34" charset="-127"/>
              </a:rPr>
              <a:t>=0, </a:t>
            </a:r>
            <a:r>
              <a:rPr lang="en-US" altLang="ko-KR" sz="2000" b="0" dirty="0">
                <a:solidFill>
                  <a:srgbClr val="003300"/>
                </a:solidFill>
                <a:ea typeface="Gulim" pitchFamily="34" charset="-127"/>
              </a:rPr>
              <a:t>x</a:t>
            </a:r>
            <a:r>
              <a:rPr lang="en-US" altLang="ko-KR" sz="2000" b="0" baseline="-25000" dirty="0">
                <a:solidFill>
                  <a:srgbClr val="003300"/>
                </a:solidFill>
                <a:ea typeface="Gulim" pitchFamily="34" charset="-127"/>
              </a:rPr>
              <a:t>2 </a:t>
            </a:r>
            <a:r>
              <a:rPr lang="en-US" sz="2000" b="0" kern="0" dirty="0">
                <a:solidFill>
                  <a:srgbClr val="003300"/>
                </a:solidFill>
                <a:ea typeface="Gulim" pitchFamily="34" charset="-127"/>
              </a:rPr>
              <a:t>=1) </a:t>
            </a:r>
            <a:endParaRPr lang="en-US" sz="2000" b="0" kern="0" dirty="0" smtClean="0">
              <a:solidFill>
                <a:srgbClr val="003300"/>
              </a:solidFill>
              <a:ea typeface="Gulim" pitchFamily="34" charset="-127"/>
            </a:endParaRPr>
          </a:p>
          <a:p>
            <a:pPr marL="0" indent="0">
              <a:lnSpc>
                <a:spcPct val="80000"/>
              </a:lnSpc>
              <a:spcBef>
                <a:spcPct val="35000"/>
              </a:spcBef>
              <a:buClr>
                <a:srgbClr val="006600"/>
              </a:buClr>
              <a:buNone/>
            </a:pPr>
            <a:r>
              <a:rPr lang="en-US" sz="2000" b="0" kern="0" dirty="0">
                <a:solidFill>
                  <a:srgbClr val="003300"/>
                </a:solidFill>
                <a:ea typeface="Gulim" pitchFamily="34" charset="-127"/>
              </a:rPr>
              <a:t> </a:t>
            </a:r>
            <a:r>
              <a:rPr lang="en-US" sz="2000" b="0" kern="0" dirty="0" smtClean="0">
                <a:solidFill>
                  <a:srgbClr val="003300"/>
                </a:solidFill>
                <a:ea typeface="Gulim" pitchFamily="34" charset="-127"/>
              </a:rPr>
              <a:t>(</a:t>
            </a:r>
            <a:r>
              <a:rPr lang="en-US" altLang="ko-KR" sz="2000" b="0" dirty="0">
                <a:solidFill>
                  <a:srgbClr val="003300"/>
                </a:solidFill>
                <a:ea typeface="Gulim" pitchFamily="34" charset="-127"/>
              </a:rPr>
              <a:t>x</a:t>
            </a:r>
            <a:r>
              <a:rPr lang="en-US" altLang="ko-KR" sz="2000" b="0" baseline="-25000" dirty="0">
                <a:solidFill>
                  <a:srgbClr val="003300"/>
                </a:solidFill>
                <a:ea typeface="Gulim" pitchFamily="34" charset="-127"/>
              </a:rPr>
              <a:t>1</a:t>
            </a:r>
            <a:r>
              <a:rPr lang="en-US" altLang="ko-KR" sz="2000" baseline="-25000" dirty="0">
                <a:solidFill>
                  <a:srgbClr val="003300"/>
                </a:solidFill>
                <a:ea typeface="Gulim" pitchFamily="34" charset="-127"/>
              </a:rPr>
              <a:t> </a:t>
            </a:r>
            <a:r>
              <a:rPr lang="en-US" sz="2000" b="0" kern="0" dirty="0" smtClean="0">
                <a:solidFill>
                  <a:srgbClr val="003300"/>
                </a:solidFill>
                <a:ea typeface="Gulim" pitchFamily="34" charset="-127"/>
              </a:rPr>
              <a:t>=1, </a:t>
            </a:r>
            <a:r>
              <a:rPr lang="en-US" altLang="ko-KR" sz="2000" b="0" dirty="0">
                <a:solidFill>
                  <a:srgbClr val="003300"/>
                </a:solidFill>
                <a:ea typeface="Gulim" pitchFamily="34" charset="-127"/>
              </a:rPr>
              <a:t>x</a:t>
            </a:r>
            <a:r>
              <a:rPr lang="en-US" altLang="ko-KR" sz="2000" b="0" baseline="-25000" dirty="0">
                <a:solidFill>
                  <a:srgbClr val="003300"/>
                </a:solidFill>
                <a:ea typeface="Gulim" pitchFamily="34" charset="-127"/>
              </a:rPr>
              <a:t>2 </a:t>
            </a:r>
            <a:r>
              <a:rPr lang="en-US" sz="2000" b="0" kern="0" dirty="0" smtClean="0">
                <a:solidFill>
                  <a:srgbClr val="003300"/>
                </a:solidFill>
                <a:ea typeface="Gulim" pitchFamily="34" charset="-127"/>
              </a:rPr>
              <a:t>=0)</a:t>
            </a:r>
          </a:p>
          <a:p>
            <a:pPr marL="0" indent="0">
              <a:lnSpc>
                <a:spcPct val="80000"/>
              </a:lnSpc>
              <a:spcBef>
                <a:spcPct val="35000"/>
              </a:spcBef>
              <a:buClr>
                <a:srgbClr val="006600"/>
              </a:buClr>
              <a:buNone/>
            </a:pPr>
            <a:r>
              <a:rPr lang="en-US" sz="2000" b="0" kern="0" dirty="0">
                <a:solidFill>
                  <a:srgbClr val="003300"/>
                </a:solidFill>
                <a:ea typeface="Gulim" pitchFamily="34" charset="-127"/>
              </a:rPr>
              <a:t> </a:t>
            </a:r>
            <a:r>
              <a:rPr lang="en-US" sz="2000" b="0" kern="0" dirty="0" smtClean="0">
                <a:solidFill>
                  <a:srgbClr val="003300"/>
                </a:solidFill>
                <a:ea typeface="Gulim" pitchFamily="34" charset="-127"/>
              </a:rPr>
              <a:t>(</a:t>
            </a:r>
            <a:r>
              <a:rPr lang="en-US" altLang="ko-KR" sz="2000" b="0" dirty="0">
                <a:solidFill>
                  <a:srgbClr val="003300"/>
                </a:solidFill>
                <a:ea typeface="Gulim" pitchFamily="34" charset="-127"/>
              </a:rPr>
              <a:t>x</a:t>
            </a:r>
            <a:r>
              <a:rPr lang="en-US" altLang="ko-KR" sz="2000" b="0" baseline="-25000" dirty="0">
                <a:solidFill>
                  <a:srgbClr val="003300"/>
                </a:solidFill>
                <a:ea typeface="Gulim" pitchFamily="34" charset="-127"/>
              </a:rPr>
              <a:t>1</a:t>
            </a:r>
            <a:r>
              <a:rPr lang="en-US" altLang="ko-KR" sz="2000" baseline="-25000" dirty="0">
                <a:solidFill>
                  <a:srgbClr val="003300"/>
                </a:solidFill>
                <a:ea typeface="Gulim" pitchFamily="34" charset="-127"/>
              </a:rPr>
              <a:t> </a:t>
            </a:r>
            <a:r>
              <a:rPr lang="en-US" sz="2000" b="0" kern="0" dirty="0">
                <a:solidFill>
                  <a:srgbClr val="003300"/>
                </a:solidFill>
                <a:ea typeface="Gulim" pitchFamily="34" charset="-127"/>
              </a:rPr>
              <a:t>=0, </a:t>
            </a:r>
            <a:r>
              <a:rPr lang="en-US" altLang="ko-KR" sz="2000" b="0" dirty="0">
                <a:solidFill>
                  <a:srgbClr val="003300"/>
                </a:solidFill>
                <a:ea typeface="Gulim" pitchFamily="34" charset="-127"/>
              </a:rPr>
              <a:t>x</a:t>
            </a:r>
            <a:r>
              <a:rPr lang="en-US" altLang="ko-KR" sz="2000" b="0" baseline="-25000" dirty="0">
                <a:solidFill>
                  <a:srgbClr val="003300"/>
                </a:solidFill>
                <a:ea typeface="Gulim" pitchFamily="34" charset="-127"/>
              </a:rPr>
              <a:t>2 </a:t>
            </a:r>
            <a:r>
              <a:rPr lang="en-US" sz="2000" b="0" kern="0" dirty="0" smtClean="0">
                <a:solidFill>
                  <a:srgbClr val="003300"/>
                </a:solidFill>
                <a:ea typeface="Gulim" pitchFamily="34" charset="-127"/>
              </a:rPr>
              <a:t>=0)</a:t>
            </a:r>
          </a:p>
          <a:p>
            <a:pPr marL="0" indent="0">
              <a:lnSpc>
                <a:spcPct val="80000"/>
              </a:lnSpc>
              <a:spcBef>
                <a:spcPct val="35000"/>
              </a:spcBef>
              <a:buClr>
                <a:srgbClr val="006600"/>
              </a:buClr>
              <a:buNone/>
            </a:pPr>
            <a:r>
              <a:rPr lang="en-US" sz="2000" b="0" kern="0" dirty="0">
                <a:solidFill>
                  <a:srgbClr val="003300"/>
                </a:solidFill>
                <a:ea typeface="Gulim" pitchFamily="34" charset="-127"/>
              </a:rPr>
              <a:t> </a:t>
            </a:r>
            <a:r>
              <a:rPr lang="en-US" sz="2000" b="0" kern="0" dirty="0" smtClean="0">
                <a:solidFill>
                  <a:srgbClr val="003300"/>
                </a:solidFill>
                <a:ea typeface="Gulim" pitchFamily="34" charset="-127"/>
              </a:rPr>
              <a:t>(</a:t>
            </a:r>
            <a:r>
              <a:rPr lang="en-US" altLang="ko-KR" sz="2000" b="0" dirty="0">
                <a:solidFill>
                  <a:srgbClr val="003300"/>
                </a:solidFill>
                <a:ea typeface="Gulim" pitchFamily="34" charset="-127"/>
              </a:rPr>
              <a:t>x</a:t>
            </a:r>
            <a:r>
              <a:rPr lang="en-US" altLang="ko-KR" sz="2000" b="0" baseline="-25000" dirty="0">
                <a:solidFill>
                  <a:srgbClr val="003300"/>
                </a:solidFill>
                <a:ea typeface="Gulim" pitchFamily="34" charset="-127"/>
              </a:rPr>
              <a:t>1</a:t>
            </a:r>
            <a:r>
              <a:rPr lang="en-US" altLang="ko-KR" sz="2000" baseline="-25000" dirty="0">
                <a:solidFill>
                  <a:srgbClr val="003300"/>
                </a:solidFill>
                <a:ea typeface="Gulim" pitchFamily="34" charset="-127"/>
              </a:rPr>
              <a:t> </a:t>
            </a:r>
            <a:r>
              <a:rPr lang="en-US" sz="2000" b="0" kern="0" dirty="0" smtClean="0">
                <a:solidFill>
                  <a:srgbClr val="003300"/>
                </a:solidFill>
                <a:ea typeface="Gulim" pitchFamily="34" charset="-127"/>
              </a:rPr>
              <a:t>=1, </a:t>
            </a:r>
            <a:r>
              <a:rPr lang="en-US" altLang="ko-KR" sz="2000" b="0" dirty="0">
                <a:solidFill>
                  <a:srgbClr val="003300"/>
                </a:solidFill>
                <a:ea typeface="Gulim" pitchFamily="34" charset="-127"/>
              </a:rPr>
              <a:t>x</a:t>
            </a:r>
            <a:r>
              <a:rPr lang="en-US" altLang="ko-KR" sz="2000" b="0" baseline="-25000" dirty="0">
                <a:solidFill>
                  <a:srgbClr val="003300"/>
                </a:solidFill>
                <a:ea typeface="Gulim" pitchFamily="34" charset="-127"/>
              </a:rPr>
              <a:t>2 </a:t>
            </a:r>
            <a:r>
              <a:rPr lang="en-US" sz="2000" b="0" kern="0" dirty="0">
                <a:solidFill>
                  <a:srgbClr val="003300"/>
                </a:solidFill>
                <a:ea typeface="Gulim" pitchFamily="34" charset="-127"/>
              </a:rPr>
              <a:t>=1)}</a:t>
            </a:r>
            <a:endParaRPr lang="en-US" sz="2000" b="0" kern="0" dirty="0" smtClean="0">
              <a:solidFill>
                <a:srgbClr val="003300"/>
              </a:solidFill>
              <a:ea typeface="Gulim" pitchFamily="34" charset="-127"/>
            </a:endParaRPr>
          </a:p>
        </p:txBody>
      </p:sp>
      <p:sp>
        <p:nvSpPr>
          <p:cNvPr id="19" name="Rectangle 3"/>
          <p:cNvSpPr txBox="1">
            <a:spLocks noChangeArrowheads="1"/>
          </p:cNvSpPr>
          <p:nvPr/>
        </p:nvSpPr>
        <p:spPr bwMode="auto">
          <a:xfrm>
            <a:off x="3639757" y="3583725"/>
            <a:ext cx="2380043" cy="8279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r>
              <a:rPr lang="en-US" sz="2000" b="0" kern="0" dirty="0" smtClean="0">
                <a:solidFill>
                  <a:srgbClr val="003300"/>
                </a:solidFill>
                <a:ea typeface="Gulim" pitchFamily="34" charset="-127"/>
              </a:rPr>
              <a:t>Candidate</a:t>
            </a:r>
          </a:p>
          <a:p>
            <a:pPr marL="0" indent="0" algn="ctr">
              <a:lnSpc>
                <a:spcPct val="80000"/>
              </a:lnSpc>
              <a:spcBef>
                <a:spcPct val="35000"/>
              </a:spcBef>
              <a:buClr>
                <a:srgbClr val="006600"/>
              </a:buClr>
              <a:buNone/>
            </a:pPr>
            <a:r>
              <a:rPr lang="en-US" altLang="ko-KR" sz="2000" b="0" dirty="0" smtClean="0">
                <a:solidFill>
                  <a:srgbClr val="003300"/>
                </a:solidFill>
                <a:ea typeface="Gulim" pitchFamily="34" charset="-127"/>
              </a:rPr>
              <a:t>ITE(x</a:t>
            </a:r>
            <a:r>
              <a:rPr lang="en-US" altLang="ko-KR" sz="2000" b="0" baseline="-25000" dirty="0" smtClean="0">
                <a:solidFill>
                  <a:srgbClr val="003300"/>
                </a:solidFill>
                <a:ea typeface="Gulim" pitchFamily="34" charset="-127"/>
              </a:rPr>
              <a:t>1</a:t>
            </a:r>
            <a:r>
              <a:rPr lang="en-US" sz="2000" b="0" dirty="0" smtClean="0">
                <a:solidFill>
                  <a:srgbClr val="003300"/>
                </a:solidFill>
                <a:ea typeface="Gulim" pitchFamily="34" charset="-127"/>
              </a:rPr>
              <a:t> </a:t>
            </a:r>
            <a:r>
              <a:rPr lang="cs-CZ" sz="2000" b="0" dirty="0">
                <a:solidFill>
                  <a:srgbClr val="003300"/>
                </a:solidFill>
              </a:rPr>
              <a:t>≤</a:t>
            </a:r>
            <a:r>
              <a:rPr lang="en-US" sz="2000" b="0" dirty="0">
                <a:solidFill>
                  <a:srgbClr val="003300"/>
                </a:solidFill>
              </a:rPr>
              <a:t> </a:t>
            </a:r>
            <a:r>
              <a:rPr lang="en-US" altLang="ko-KR" sz="2000" b="0" dirty="0" smtClean="0">
                <a:solidFill>
                  <a:srgbClr val="003300"/>
                </a:solidFill>
                <a:ea typeface="Gulim" pitchFamily="34" charset="-127"/>
              </a:rPr>
              <a:t>x</a:t>
            </a:r>
            <a:r>
              <a:rPr lang="en-US" altLang="ko-KR" sz="2000" b="0" baseline="-25000" dirty="0" smtClean="0">
                <a:solidFill>
                  <a:srgbClr val="003300"/>
                </a:solidFill>
                <a:ea typeface="Gulim" pitchFamily="34" charset="-127"/>
              </a:rPr>
              <a:t>2</a:t>
            </a:r>
            <a:r>
              <a:rPr lang="en-US" sz="2000" b="0" dirty="0" smtClean="0">
                <a:solidFill>
                  <a:srgbClr val="003300"/>
                </a:solidFill>
                <a:ea typeface="Gulim" pitchFamily="34" charset="-127"/>
              </a:rPr>
              <a:t>,</a:t>
            </a:r>
            <a:r>
              <a:rPr lang="en-US" altLang="ko-KR" sz="2000" b="0" dirty="0" smtClean="0">
                <a:solidFill>
                  <a:srgbClr val="003300"/>
                </a:solidFill>
                <a:ea typeface="Gulim" pitchFamily="34" charset="-127"/>
              </a:rPr>
              <a:t>x</a:t>
            </a:r>
            <a:r>
              <a:rPr lang="en-US" altLang="ko-KR" sz="2000" b="0" baseline="-25000" dirty="0" smtClean="0">
                <a:solidFill>
                  <a:srgbClr val="003300"/>
                </a:solidFill>
                <a:ea typeface="Gulim" pitchFamily="34" charset="-127"/>
              </a:rPr>
              <a:t>2</a:t>
            </a:r>
            <a:r>
              <a:rPr lang="en-US" sz="2000" b="0" dirty="0" smtClean="0">
                <a:solidFill>
                  <a:srgbClr val="003300"/>
                </a:solidFill>
                <a:ea typeface="Gulim" pitchFamily="34" charset="-127"/>
              </a:rPr>
              <a:t>,</a:t>
            </a:r>
            <a:r>
              <a:rPr lang="en-US" altLang="ko-KR" sz="2000" b="0" dirty="0" smtClean="0">
                <a:solidFill>
                  <a:srgbClr val="003300"/>
                </a:solidFill>
                <a:ea typeface="Gulim" pitchFamily="34" charset="-127"/>
              </a:rPr>
              <a:t>x</a:t>
            </a:r>
            <a:r>
              <a:rPr lang="en-US" altLang="ko-KR" sz="2000" b="0" baseline="-25000" dirty="0" smtClean="0">
                <a:solidFill>
                  <a:srgbClr val="003300"/>
                </a:solidFill>
                <a:ea typeface="Gulim" pitchFamily="34" charset="-127"/>
              </a:rPr>
              <a:t>1</a:t>
            </a:r>
            <a:r>
              <a:rPr lang="en-US" altLang="ko-KR" sz="2000" b="0" dirty="0">
                <a:solidFill>
                  <a:srgbClr val="003300"/>
                </a:solidFill>
                <a:ea typeface="Gulim" pitchFamily="34" charset="-127"/>
              </a:rPr>
              <a:t>)</a:t>
            </a:r>
          </a:p>
          <a:p>
            <a:pPr marL="0" indent="0" algn="ctr">
              <a:lnSpc>
                <a:spcPct val="80000"/>
              </a:lnSpc>
              <a:spcBef>
                <a:spcPct val="35000"/>
              </a:spcBef>
              <a:buClr>
                <a:srgbClr val="006600"/>
              </a:buClr>
              <a:buNone/>
            </a:pPr>
            <a:endParaRPr lang="en-US" sz="2000" b="0" kern="0" dirty="0" smtClean="0">
              <a:solidFill>
                <a:srgbClr val="003300"/>
              </a:solidFill>
              <a:ea typeface="Gulim" pitchFamily="34" charset="-127"/>
            </a:endParaRPr>
          </a:p>
        </p:txBody>
      </p:sp>
      <p:cxnSp>
        <p:nvCxnSpPr>
          <p:cNvPr id="13" name="Straight Arrow Connector 12"/>
          <p:cNvCxnSpPr/>
          <p:nvPr/>
        </p:nvCxnSpPr>
        <p:spPr bwMode="auto">
          <a:xfrm>
            <a:off x="6867660" y="5532998"/>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4" name="Rectangle 3"/>
          <p:cNvSpPr txBox="1">
            <a:spLocks noChangeArrowheads="1"/>
          </p:cNvSpPr>
          <p:nvPr/>
        </p:nvSpPr>
        <p:spPr bwMode="auto">
          <a:xfrm>
            <a:off x="6992157" y="5763652"/>
            <a:ext cx="1524000" cy="419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sz="2000" b="0" kern="0" dirty="0" smtClean="0">
                <a:solidFill>
                  <a:srgbClr val="003300"/>
                </a:solidFill>
                <a:ea typeface="Gulim" pitchFamily="34" charset="-127"/>
              </a:rPr>
              <a:t>Success</a:t>
            </a:r>
          </a:p>
        </p:txBody>
      </p:sp>
    </p:spTree>
    <p:extLst>
      <p:ext uri="{BB962C8B-B14F-4D97-AF65-F5344CB8AC3E}">
        <p14:creationId xmlns:p14="http://schemas.microsoft.com/office/powerpoint/2010/main" val="3458898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type="body" idx="4294967295"/>
          </p:nvPr>
        </p:nvSpPr>
        <p:spPr>
          <a:xfrm>
            <a:off x="76200" y="990600"/>
            <a:ext cx="9144000" cy="5818571"/>
          </a:xfrm>
        </p:spPr>
        <p:txBody>
          <a:bodyPr/>
          <a:lstStyle/>
          <a:p>
            <a:pPr>
              <a:buNone/>
            </a:pPr>
            <a:endParaRPr lang="en-US" altLang="ko-KR" sz="2000" dirty="0" smtClean="0">
              <a:solidFill>
                <a:srgbClr val="003300"/>
              </a:solidFill>
              <a:ea typeface="Gulim" pitchFamily="34" charset="-127"/>
            </a:endParaRPr>
          </a:p>
          <a:p>
            <a:pPr marL="0" indent="0">
              <a:buNone/>
            </a:pPr>
            <a:r>
              <a:rPr lang="en-US" altLang="ko-KR" sz="2000" dirty="0" smtClean="0">
                <a:solidFill>
                  <a:srgbClr val="003300"/>
                </a:solidFill>
                <a:ea typeface="Gulim" pitchFamily="34" charset="-127"/>
              </a:rPr>
              <a:t>Goal: Find f </a:t>
            </a:r>
            <a:r>
              <a:rPr lang="en-US" altLang="ko-KR" sz="2000" dirty="0" smtClean="0">
                <a:solidFill>
                  <a:srgbClr val="003300"/>
                </a:solidFill>
                <a:ea typeface="Gulim" pitchFamily="34" charset="-127"/>
              </a:rPr>
              <a:t>in E such </a:t>
            </a:r>
            <a:r>
              <a:rPr lang="en-US" altLang="ko-KR" sz="2000" dirty="0" smtClean="0">
                <a:solidFill>
                  <a:srgbClr val="003300"/>
                </a:solidFill>
                <a:ea typeface="Gulim" pitchFamily="34" charset="-127"/>
              </a:rPr>
              <a:t>that for all x in D, </a:t>
            </a:r>
            <a:r>
              <a:rPr lang="en-US" altLang="ko-KR" sz="2000" dirty="0">
                <a:solidFill>
                  <a:srgbClr val="002060"/>
                </a:solidFill>
                <a:latin typeface="Symbol" pitchFamily="18" charset="2"/>
                <a:ea typeface="Gulim" pitchFamily="34" charset="-127"/>
              </a:rPr>
              <a:t>j</a:t>
            </a:r>
            <a:r>
              <a:rPr lang="en-US" altLang="ko-KR" sz="2000" dirty="0" smtClean="0">
                <a:solidFill>
                  <a:srgbClr val="003300"/>
                </a:solidFill>
                <a:ea typeface="Gulim" pitchFamily="34" charset="-127"/>
              </a:rPr>
              <a:t>(x, f) holds</a:t>
            </a:r>
          </a:p>
          <a:p>
            <a:pPr marL="0" indent="0">
              <a:buNone/>
            </a:pPr>
            <a:endParaRPr lang="en-US" altLang="ko-KR" sz="2000" dirty="0">
              <a:solidFill>
                <a:srgbClr val="003300"/>
              </a:solidFill>
              <a:ea typeface="Gulim" pitchFamily="34" charset="-127"/>
            </a:endParaRPr>
          </a:p>
          <a:p>
            <a:pPr marL="0" indent="0">
              <a:buNone/>
            </a:pPr>
            <a:r>
              <a:rPr lang="en-US" altLang="ko-KR" sz="2000" dirty="0" smtClean="0">
                <a:solidFill>
                  <a:srgbClr val="003300"/>
                </a:solidFill>
                <a:ea typeface="Gulim" pitchFamily="34" charset="-127"/>
              </a:rPr>
              <a:t>I = { }; /* Interesting set of inputs */</a:t>
            </a:r>
          </a:p>
          <a:p>
            <a:pPr marL="0" indent="0">
              <a:buNone/>
            </a:pPr>
            <a:r>
              <a:rPr lang="en-US" altLang="ko-KR" sz="2000" dirty="0" smtClean="0">
                <a:solidFill>
                  <a:srgbClr val="003300"/>
                </a:solidFill>
                <a:ea typeface="Gulim" pitchFamily="34" charset="-127"/>
              </a:rPr>
              <a:t>Repeat</a:t>
            </a:r>
          </a:p>
          <a:p>
            <a:pPr marL="0" indent="0">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    Learn: Find f </a:t>
            </a:r>
            <a:r>
              <a:rPr lang="en-US" altLang="ko-KR" sz="2000" dirty="0" smtClean="0">
                <a:solidFill>
                  <a:srgbClr val="003300"/>
                </a:solidFill>
                <a:ea typeface="Gulim" pitchFamily="34" charset="-127"/>
              </a:rPr>
              <a:t>in E such </a:t>
            </a:r>
            <a:r>
              <a:rPr lang="en-US" altLang="ko-KR" sz="2000" dirty="0" smtClean="0">
                <a:solidFill>
                  <a:srgbClr val="003300"/>
                </a:solidFill>
                <a:ea typeface="Gulim" pitchFamily="34" charset="-127"/>
              </a:rPr>
              <a:t>that for all x in I, </a:t>
            </a:r>
            <a:r>
              <a:rPr lang="en-US" altLang="ko-KR" sz="2000" dirty="0">
                <a:solidFill>
                  <a:srgbClr val="002060"/>
                </a:solidFill>
                <a:latin typeface="Symbol" pitchFamily="18" charset="2"/>
                <a:ea typeface="Gulim" pitchFamily="34" charset="-127"/>
              </a:rPr>
              <a:t>j</a:t>
            </a:r>
            <a:r>
              <a:rPr lang="en-US" altLang="ko-KR" sz="2000" dirty="0" smtClean="0">
                <a:solidFill>
                  <a:srgbClr val="003300"/>
                </a:solidFill>
                <a:ea typeface="Gulim" pitchFamily="34" charset="-127"/>
              </a:rPr>
              <a:t>(f, x) holds</a:t>
            </a:r>
          </a:p>
          <a:p>
            <a:pPr marL="0" indent="0">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    Verify: </a:t>
            </a:r>
            <a:r>
              <a:rPr lang="en-US" altLang="ko-KR" sz="2000" dirty="0" smtClean="0">
                <a:solidFill>
                  <a:srgbClr val="003300"/>
                </a:solidFill>
                <a:ea typeface="Gulim" pitchFamily="34" charset="-127"/>
              </a:rPr>
              <a:t>Find</a:t>
            </a:r>
            <a:r>
              <a:rPr lang="en-US" altLang="ko-KR" sz="2000" dirty="0" smtClean="0">
                <a:solidFill>
                  <a:srgbClr val="003300"/>
                </a:solidFill>
                <a:ea typeface="Gulim" pitchFamily="34" charset="-127"/>
              </a:rPr>
              <a:t> </a:t>
            </a:r>
            <a:r>
              <a:rPr lang="en-US" altLang="ko-KR" sz="2000" dirty="0" smtClean="0">
                <a:solidFill>
                  <a:srgbClr val="003300"/>
                </a:solidFill>
                <a:ea typeface="Gulim" pitchFamily="34" charset="-127"/>
              </a:rPr>
              <a:t>x in </a:t>
            </a:r>
            <a:r>
              <a:rPr lang="en-US" altLang="ko-KR" sz="2000" dirty="0" smtClean="0">
                <a:solidFill>
                  <a:srgbClr val="003300"/>
                </a:solidFill>
                <a:ea typeface="Gulim" pitchFamily="34" charset="-127"/>
              </a:rPr>
              <a:t>D such that </a:t>
            </a:r>
            <a:r>
              <a:rPr lang="en-US" altLang="ko-KR" sz="2000" dirty="0">
                <a:solidFill>
                  <a:srgbClr val="002060"/>
                </a:solidFill>
                <a:latin typeface="Symbol" pitchFamily="18" charset="2"/>
                <a:ea typeface="Gulim" pitchFamily="34" charset="-127"/>
              </a:rPr>
              <a:t>j</a:t>
            </a:r>
            <a:r>
              <a:rPr lang="en-US" altLang="ko-KR" sz="2000" dirty="0" smtClean="0">
                <a:solidFill>
                  <a:srgbClr val="003300"/>
                </a:solidFill>
                <a:ea typeface="Gulim" pitchFamily="34" charset="-127"/>
              </a:rPr>
              <a:t>(f, x) </a:t>
            </a:r>
            <a:r>
              <a:rPr lang="en-US" altLang="ko-KR" sz="2000" dirty="0" smtClean="0">
                <a:solidFill>
                  <a:srgbClr val="003300"/>
                </a:solidFill>
                <a:ea typeface="Gulim" pitchFamily="34" charset="-127"/>
              </a:rPr>
              <a:t>does not </a:t>
            </a:r>
            <a:r>
              <a:rPr lang="en-US" altLang="ko-KR" sz="2000" dirty="0" err="1" smtClean="0">
                <a:solidFill>
                  <a:srgbClr val="003300"/>
                </a:solidFill>
                <a:ea typeface="Gulim" pitchFamily="34" charset="-127"/>
              </a:rPr>
              <a:t>hol</a:t>
            </a:r>
            <a:endParaRPr lang="en-US" altLang="ko-KR" sz="2000" dirty="0" smtClean="0">
              <a:solidFill>
                <a:srgbClr val="003300"/>
              </a:solidFill>
              <a:ea typeface="Gulim" pitchFamily="34" charset="-127"/>
            </a:endParaRPr>
          </a:p>
          <a:p>
            <a:pPr marL="0" indent="0">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     If </a:t>
            </a:r>
            <a:r>
              <a:rPr lang="en-US" altLang="ko-KR" sz="2000" dirty="0" smtClean="0">
                <a:solidFill>
                  <a:srgbClr val="003300"/>
                </a:solidFill>
                <a:ea typeface="Gulim" pitchFamily="34" charset="-127"/>
              </a:rPr>
              <a:t>so</a:t>
            </a:r>
            <a:r>
              <a:rPr lang="en-US" altLang="ko-KR" sz="2000" dirty="0" smtClean="0">
                <a:solidFill>
                  <a:srgbClr val="003300"/>
                </a:solidFill>
                <a:ea typeface="Gulim" pitchFamily="34" charset="-127"/>
              </a:rPr>
              <a:t>, add </a:t>
            </a:r>
            <a:r>
              <a:rPr lang="en-US" altLang="ko-KR" sz="2000" dirty="0" smtClean="0">
                <a:solidFill>
                  <a:srgbClr val="003300"/>
                </a:solidFill>
                <a:ea typeface="Gulim" pitchFamily="34" charset="-127"/>
              </a:rPr>
              <a:t>x to </a:t>
            </a:r>
            <a:r>
              <a:rPr lang="en-US" altLang="ko-KR" sz="2000" dirty="0" smtClean="0">
                <a:solidFill>
                  <a:srgbClr val="003300"/>
                </a:solidFill>
                <a:ea typeface="Gulim" pitchFamily="34" charset="-127"/>
              </a:rPr>
              <a:t>I</a:t>
            </a:r>
          </a:p>
          <a:p>
            <a:pPr marL="0" indent="0">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    Else, return f</a:t>
            </a:r>
            <a:endParaRPr lang="en-US" altLang="ko-KR" sz="2000" dirty="0" smtClean="0">
              <a:solidFill>
                <a:srgbClr val="003300"/>
              </a:solidFill>
              <a:ea typeface="Gulim" pitchFamily="34" charset="-127"/>
            </a:endParaRPr>
          </a:p>
        </p:txBody>
      </p:sp>
      <p:sp>
        <p:nvSpPr>
          <p:cNvPr id="6"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32</a:t>
            </a:fld>
            <a:endParaRPr lang="en-US" b="1" dirty="0"/>
          </a:p>
        </p:txBody>
      </p:sp>
      <p:sp>
        <p:nvSpPr>
          <p:cNvPr id="8" name="Rectangle 2"/>
          <p:cNvSpPr txBox="1">
            <a:spLocks noChangeArrowheads="1"/>
          </p:cNvSpPr>
          <p:nvPr/>
        </p:nvSpPr>
        <p:spPr>
          <a:xfrm>
            <a:off x="76200" y="190500"/>
            <a:ext cx="9067800" cy="6096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eaLnBrk="0" fontAlgn="base" hangingPunct="0">
              <a:spcBef>
                <a:spcPct val="0"/>
              </a:spcBef>
              <a:spcAft>
                <a:spcPct val="0"/>
              </a:spcAft>
              <a:defRPr sz="4400">
                <a:solidFill>
                  <a:schemeClr val="tx2"/>
                </a:solidFill>
                <a:latin typeface="Comic Sans MS" pitchFamily="66" charset="0"/>
              </a:defRPr>
            </a:lvl6pPr>
            <a:lvl7pPr marL="914400" algn="ctr" rtl="0" eaLnBrk="0" fontAlgn="base" hangingPunct="0">
              <a:spcBef>
                <a:spcPct val="0"/>
              </a:spcBef>
              <a:spcAft>
                <a:spcPct val="0"/>
              </a:spcAft>
              <a:defRPr sz="4400">
                <a:solidFill>
                  <a:schemeClr val="tx2"/>
                </a:solidFill>
                <a:latin typeface="Comic Sans MS" pitchFamily="66" charset="0"/>
              </a:defRPr>
            </a:lvl7pPr>
            <a:lvl8pPr marL="1371600" algn="ctr" rtl="0" eaLnBrk="0" fontAlgn="base" hangingPunct="0">
              <a:spcBef>
                <a:spcPct val="0"/>
              </a:spcBef>
              <a:spcAft>
                <a:spcPct val="0"/>
              </a:spcAft>
              <a:defRPr sz="4400">
                <a:solidFill>
                  <a:schemeClr val="tx2"/>
                </a:solidFill>
                <a:latin typeface="Comic Sans MS" pitchFamily="66" charset="0"/>
              </a:defRPr>
            </a:lvl8pPr>
            <a:lvl9pPr marL="1828800" algn="ctr" rtl="0" eaLnBrk="0" fontAlgn="base" hangingPunct="0">
              <a:spcBef>
                <a:spcPct val="0"/>
              </a:spcBef>
              <a:spcAft>
                <a:spcPct val="0"/>
              </a:spcAft>
              <a:defRPr sz="4400">
                <a:solidFill>
                  <a:schemeClr val="tx2"/>
                </a:solidFill>
                <a:latin typeface="Comic Sans MS" pitchFamily="66" charset="0"/>
              </a:defRPr>
            </a:lvl9pPr>
          </a:lstStyle>
          <a:p>
            <a:pPr algn="l"/>
            <a:r>
              <a:rPr lang="en-US" sz="2800" b="0" kern="0" dirty="0" smtClean="0">
                <a:solidFill>
                  <a:srgbClr val="C00000"/>
                </a:solidFill>
              </a:rPr>
              <a:t>Counterexample-guided Inductive Synthesis (CEGIS)</a:t>
            </a:r>
          </a:p>
        </p:txBody>
      </p:sp>
    </p:spTree>
    <p:extLst>
      <p:ext uri="{BB962C8B-B14F-4D97-AF65-F5344CB8AC3E}">
        <p14:creationId xmlns:p14="http://schemas.microsoft.com/office/powerpoint/2010/main" val="4018820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97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97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97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3971">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3971">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39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Solutions</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CEGIS approach (Solar-</a:t>
            </a:r>
            <a:r>
              <a:rPr lang="en-US" altLang="ko-KR" sz="2000" dirty="0" err="1" smtClean="0">
                <a:solidFill>
                  <a:srgbClr val="006600"/>
                </a:solidFill>
                <a:ea typeface="Gulim" pitchFamily="34" charset="-127"/>
              </a:rPr>
              <a:t>Lezama</a:t>
            </a:r>
            <a:r>
              <a:rPr lang="en-US" altLang="ko-KR" sz="2000" dirty="0">
                <a:solidFill>
                  <a:srgbClr val="006600"/>
                </a:solidFill>
                <a:ea typeface="Gulim" pitchFamily="34" charset="-127"/>
              </a:rPr>
              <a:t> </a:t>
            </a:r>
            <a:r>
              <a:rPr lang="en-US" altLang="ko-KR" sz="2000" dirty="0" smtClean="0">
                <a:solidFill>
                  <a:srgbClr val="006600"/>
                </a:solidFill>
                <a:ea typeface="Gulim" pitchFamily="34" charset="-127"/>
              </a:rPr>
              <a:t>et al, ASPLOS’08)</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Similar strategies for solving quantified formulas and invariant generation</a:t>
            </a:r>
          </a:p>
          <a:p>
            <a:pPr>
              <a:lnSpc>
                <a:spcPct val="80000"/>
              </a:lnSpc>
              <a:spcBef>
                <a:spcPct val="35000"/>
              </a:spcBef>
              <a:buClr>
                <a:srgbClr val="006600"/>
              </a:buClr>
              <a:buFont typeface="Wingdings" pitchFamily="2" charset="2"/>
              <a:buChar char="q"/>
            </a:pPr>
            <a:endParaRPr lang="en-US" altLang="ko-KR" sz="2400" dirty="0" smtClean="0">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Initial learning </a:t>
            </a:r>
            <a:r>
              <a:rPr lang="en-US" altLang="ko-KR" sz="2000" dirty="0" smtClean="0">
                <a:solidFill>
                  <a:srgbClr val="006600"/>
                </a:solidFill>
                <a:ea typeface="Gulim" pitchFamily="34" charset="-127"/>
              </a:rPr>
              <a:t>strategies based on:</a:t>
            </a:r>
          </a:p>
          <a:p>
            <a:pPr marL="914400" lvl="1" indent="-457200">
              <a:lnSpc>
                <a:spcPct val="80000"/>
              </a:lnSpc>
              <a:spcBef>
                <a:spcPct val="35000"/>
              </a:spcBef>
              <a:buClr>
                <a:srgbClr val="006600"/>
              </a:buClr>
              <a:buFont typeface="+mj-lt"/>
              <a:buAutoNum type="arabicPeriod"/>
            </a:pPr>
            <a:r>
              <a:rPr lang="en-US" altLang="ko-KR" sz="2000" dirty="0" smtClean="0">
                <a:solidFill>
                  <a:srgbClr val="002060"/>
                </a:solidFill>
                <a:ea typeface="Gulim" pitchFamily="34" charset="-127"/>
              </a:rPr>
              <a:t>Enumerative (search with pruning): </a:t>
            </a:r>
            <a:r>
              <a:rPr lang="en-US" altLang="ko-KR" sz="2000" dirty="0" err="1" smtClean="0">
                <a:solidFill>
                  <a:srgbClr val="002060"/>
                </a:solidFill>
                <a:ea typeface="Gulim" pitchFamily="34" charset="-127"/>
              </a:rPr>
              <a:t>Udupa</a:t>
            </a:r>
            <a:r>
              <a:rPr lang="en-US" altLang="ko-KR" sz="2000" dirty="0" smtClean="0">
                <a:solidFill>
                  <a:srgbClr val="002060"/>
                </a:solidFill>
                <a:ea typeface="Gulim" pitchFamily="34" charset="-127"/>
              </a:rPr>
              <a:t> et al (PLDI’13)</a:t>
            </a:r>
          </a:p>
          <a:p>
            <a:pPr marL="914400" lvl="1" indent="-457200">
              <a:lnSpc>
                <a:spcPct val="80000"/>
              </a:lnSpc>
              <a:spcBef>
                <a:spcPct val="35000"/>
              </a:spcBef>
              <a:buClr>
                <a:srgbClr val="006600"/>
              </a:buClr>
              <a:buFont typeface="+mj-lt"/>
              <a:buAutoNum type="arabicPeriod"/>
            </a:pPr>
            <a:r>
              <a:rPr lang="en-US" altLang="ko-KR" sz="2000" dirty="0" smtClean="0">
                <a:solidFill>
                  <a:srgbClr val="002060"/>
                </a:solidFill>
                <a:ea typeface="Gulim" pitchFamily="34" charset="-127"/>
              </a:rPr>
              <a:t>Symbolic (solving constraints): </a:t>
            </a:r>
            <a:r>
              <a:rPr lang="en-US" altLang="ko-KR" sz="2000" dirty="0" err="1" smtClean="0">
                <a:solidFill>
                  <a:srgbClr val="002060"/>
                </a:solidFill>
                <a:ea typeface="Gulim" pitchFamily="34" charset="-127"/>
              </a:rPr>
              <a:t>Gulwani</a:t>
            </a:r>
            <a:r>
              <a:rPr lang="en-US" altLang="ko-KR" sz="2000" dirty="0" smtClean="0">
                <a:solidFill>
                  <a:srgbClr val="002060"/>
                </a:solidFill>
                <a:ea typeface="Gulim" pitchFamily="34" charset="-127"/>
              </a:rPr>
              <a:t> et al (PLDI’11)</a:t>
            </a:r>
          </a:p>
          <a:p>
            <a:pPr marL="914400" lvl="1" indent="-457200">
              <a:lnSpc>
                <a:spcPct val="80000"/>
              </a:lnSpc>
              <a:spcBef>
                <a:spcPct val="35000"/>
              </a:spcBef>
              <a:buClr>
                <a:srgbClr val="006600"/>
              </a:buClr>
              <a:buFont typeface="+mj-lt"/>
              <a:buAutoNum type="arabicPeriod"/>
            </a:pPr>
            <a:r>
              <a:rPr lang="en-US" altLang="ko-KR" sz="2000" dirty="0" smtClean="0">
                <a:solidFill>
                  <a:srgbClr val="002060"/>
                </a:solidFill>
                <a:ea typeface="Gulim" pitchFamily="34" charset="-127"/>
              </a:rPr>
              <a:t>Stochastic (probabilistic walk): </a:t>
            </a:r>
            <a:r>
              <a:rPr lang="en-US" altLang="ko-KR" sz="2000" dirty="0" err="1" smtClean="0">
                <a:solidFill>
                  <a:srgbClr val="002060"/>
                </a:solidFill>
                <a:ea typeface="Gulim" pitchFamily="34" charset="-127"/>
              </a:rPr>
              <a:t>Schkufza</a:t>
            </a:r>
            <a:r>
              <a:rPr lang="en-US" altLang="ko-KR" sz="2000" dirty="0" smtClean="0">
                <a:solidFill>
                  <a:srgbClr val="002060"/>
                </a:solidFill>
                <a:ea typeface="Gulim" pitchFamily="34" charset="-127"/>
              </a:rPr>
              <a:t> et al (ASPLOS’13)</a:t>
            </a:r>
            <a:endParaRPr lang="en-US" altLang="ko-KR" sz="2000" dirty="0" smtClean="0">
              <a:solidFill>
                <a:srgbClr val="006600"/>
              </a:solidFill>
              <a:ea typeface="Gulim" pitchFamily="34" charset="-127"/>
            </a:endParaRPr>
          </a:p>
          <a:p>
            <a:pPr lvl="1">
              <a:lnSpc>
                <a:spcPct val="80000"/>
              </a:lnSpc>
              <a:spcBef>
                <a:spcPct val="35000"/>
              </a:spcBef>
              <a:buClr>
                <a:srgbClr val="C3CDC6"/>
              </a:buClr>
              <a:buFont typeface="Wingdings" pitchFamily="2" charset="2"/>
              <a:buNone/>
            </a:pPr>
            <a:endParaRPr lang="en-US" sz="2000" dirty="0" smtClean="0"/>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33</a:t>
            </a:fld>
            <a:endParaRPr lang="en-US" b="1" dirty="0"/>
          </a:p>
        </p:txBody>
      </p:sp>
    </p:spTree>
    <p:extLst>
      <p:ext uri="{BB962C8B-B14F-4D97-AF65-F5344CB8AC3E}">
        <p14:creationId xmlns:p14="http://schemas.microsoft.com/office/powerpoint/2010/main" val="527366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1. Enumerative </a:t>
            </a:r>
            <a:r>
              <a:rPr lang="en-US" sz="2800" dirty="0" smtClean="0">
                <a:solidFill>
                  <a:srgbClr val="C00000"/>
                </a:solidFill>
              </a:rPr>
              <a:t>Search</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Given:</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Specification </a:t>
            </a:r>
            <a:r>
              <a:rPr lang="en-US" altLang="ko-KR" sz="2000" dirty="0" smtClean="0">
                <a:solidFill>
                  <a:srgbClr val="003300"/>
                </a:solidFill>
                <a:latin typeface="Symbol" panose="05050102010706020507" pitchFamily="18" charset="2"/>
                <a:ea typeface="Gulim" pitchFamily="34" charset="-127"/>
              </a:rPr>
              <a:t>j</a:t>
            </a:r>
            <a:r>
              <a:rPr lang="en-US" altLang="ko-KR" sz="2000" dirty="0" smtClean="0">
                <a:solidFill>
                  <a:srgbClr val="003300"/>
                </a:solidFill>
                <a:ea typeface="Gulim" pitchFamily="34" charset="-127"/>
              </a:rPr>
              <a:t>(x, f(x))</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Grammar for set E of candidate implementations</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Finite set I of inputs </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   Find an expression e(x) in E </a:t>
            </a:r>
            <a:r>
              <a:rPr lang="en-US" altLang="ko-KR" sz="2000" dirty="0" err="1" smtClean="0">
                <a:solidFill>
                  <a:srgbClr val="003300"/>
                </a:solidFill>
                <a:ea typeface="Gulim" pitchFamily="34" charset="-127"/>
              </a:rPr>
              <a:t>s.t.</a:t>
            </a:r>
            <a:r>
              <a:rPr lang="en-US" altLang="ko-KR" sz="2000" dirty="0" smtClean="0">
                <a:solidFill>
                  <a:srgbClr val="003300"/>
                </a:solidFill>
                <a:ea typeface="Gulim" pitchFamily="34" charset="-127"/>
              </a:rPr>
              <a:t> </a:t>
            </a:r>
            <a:r>
              <a:rPr lang="en-US" altLang="ko-KR" sz="2000" dirty="0" smtClean="0">
                <a:solidFill>
                  <a:srgbClr val="003300"/>
                </a:solidFill>
                <a:latin typeface="Symbol" panose="05050102010706020507" pitchFamily="18" charset="2"/>
                <a:ea typeface="Gulim" pitchFamily="34" charset="-127"/>
              </a:rPr>
              <a:t>j</a:t>
            </a:r>
            <a:r>
              <a:rPr lang="en-US" altLang="ko-KR" sz="2000" dirty="0" smtClean="0">
                <a:solidFill>
                  <a:srgbClr val="003300"/>
                </a:solidFill>
                <a:ea typeface="Gulim" pitchFamily="34" charset="-127"/>
              </a:rPr>
              <a:t>(</a:t>
            </a:r>
            <a:r>
              <a:rPr lang="en-US" altLang="ko-KR" sz="2000" dirty="0" err="1" smtClean="0">
                <a:solidFill>
                  <a:srgbClr val="003300"/>
                </a:solidFill>
                <a:ea typeface="Gulim" pitchFamily="34" charset="-127"/>
              </a:rPr>
              <a:t>x,e</a:t>
            </a:r>
            <a:r>
              <a:rPr lang="en-US" altLang="ko-KR" sz="2000" dirty="0" smtClean="0">
                <a:solidFill>
                  <a:srgbClr val="003300"/>
                </a:solidFill>
                <a:ea typeface="Gulim" pitchFamily="34" charset="-127"/>
              </a:rPr>
              <a:t>(x)) holds for all x in I</a:t>
            </a:r>
            <a:endParaRPr lang="en-US" altLang="ko-KR" sz="2000" dirty="0">
              <a:solidFill>
                <a:srgbClr val="0033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Attempt 0: Enumerate expressions in E </a:t>
            </a:r>
            <a:r>
              <a:rPr lang="en-US" altLang="ko-KR" sz="2000" dirty="0" smtClean="0">
                <a:solidFill>
                  <a:srgbClr val="003300"/>
                </a:solidFill>
                <a:ea typeface="Gulim" pitchFamily="34" charset="-127"/>
              </a:rPr>
              <a:t>in increasing </a:t>
            </a:r>
            <a:r>
              <a:rPr lang="en-US" altLang="ko-KR" sz="2000" dirty="0" smtClean="0">
                <a:solidFill>
                  <a:srgbClr val="003300"/>
                </a:solidFill>
                <a:ea typeface="Gulim" pitchFamily="34" charset="-127"/>
              </a:rPr>
              <a:t>size till you find one that satisfies </a:t>
            </a:r>
            <a:r>
              <a:rPr lang="en-US" altLang="ko-KR" sz="2000" dirty="0" smtClean="0">
                <a:solidFill>
                  <a:srgbClr val="003300"/>
                </a:solidFill>
                <a:latin typeface="Symbol" panose="05050102010706020507" pitchFamily="18" charset="2"/>
                <a:ea typeface="Gulim" pitchFamily="34" charset="-127"/>
              </a:rPr>
              <a:t>j</a:t>
            </a:r>
            <a:r>
              <a:rPr lang="en-US" altLang="ko-KR" sz="2000" dirty="0" smtClean="0">
                <a:solidFill>
                  <a:srgbClr val="003300"/>
                </a:solidFill>
                <a:ea typeface="Gulim" pitchFamily="34" charset="-127"/>
              </a:rPr>
              <a:t> for all inputs in I</a:t>
            </a:r>
          </a:p>
          <a:p>
            <a:pPr>
              <a:lnSpc>
                <a:spcPct val="80000"/>
              </a:lnSpc>
              <a:spcBef>
                <a:spcPct val="35000"/>
              </a:spcBef>
              <a:buClr>
                <a:srgbClr val="006600"/>
              </a:buClr>
              <a:buFont typeface="Wingdings" pitchFamily="2" charset="2"/>
              <a:buChar char="q"/>
            </a:pPr>
            <a:endParaRPr lang="en-US" altLang="ko-KR" sz="2400" dirty="0" smtClean="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Attempt 1: </a:t>
            </a:r>
            <a:r>
              <a:rPr lang="en-US" altLang="ko-KR" sz="2000" dirty="0">
                <a:solidFill>
                  <a:srgbClr val="003300"/>
                </a:solidFill>
                <a:ea typeface="Gulim" pitchFamily="34" charset="-127"/>
              </a:rPr>
              <a:t>P</a:t>
            </a:r>
            <a:r>
              <a:rPr lang="en-US" altLang="ko-KR" sz="2000" dirty="0" smtClean="0">
                <a:solidFill>
                  <a:srgbClr val="003300"/>
                </a:solidFill>
                <a:ea typeface="Gulim" pitchFamily="34" charset="-127"/>
              </a:rPr>
              <a:t>runing of search space based on:</a:t>
            </a:r>
            <a:endParaRPr lang="en-US" altLang="ko-KR" sz="2000" dirty="0" smtClean="0">
              <a:solidFill>
                <a:srgbClr val="003300"/>
              </a:solidFill>
            </a:endParaRPr>
          </a:p>
          <a:p>
            <a:pPr marL="0" indent="0">
              <a:lnSpc>
                <a:spcPct val="80000"/>
              </a:lnSpc>
              <a:spcBef>
                <a:spcPct val="35000"/>
              </a:spcBef>
              <a:buClr>
                <a:srgbClr val="006600"/>
              </a:buClr>
              <a:buNone/>
            </a:pPr>
            <a:r>
              <a:rPr lang="en-US" altLang="ko-KR" sz="2000" dirty="0" smtClean="0">
                <a:solidFill>
                  <a:srgbClr val="003300"/>
                </a:solidFill>
                <a:ea typeface="Gulim" pitchFamily="34" charset="-127"/>
              </a:rPr>
              <a:t>	Expressions e</a:t>
            </a:r>
            <a:r>
              <a:rPr lang="en-US" altLang="ko-KR" sz="2000" baseline="-25000" dirty="0" smtClean="0">
                <a:solidFill>
                  <a:srgbClr val="003300"/>
                </a:solidFill>
                <a:ea typeface="Gulim" pitchFamily="34" charset="-127"/>
              </a:rPr>
              <a:t>1</a:t>
            </a:r>
            <a:r>
              <a:rPr lang="en-US" altLang="ko-KR" sz="2000" dirty="0" smtClean="0">
                <a:solidFill>
                  <a:srgbClr val="003300"/>
                </a:solidFill>
                <a:ea typeface="Gulim" pitchFamily="34" charset="-127"/>
              </a:rPr>
              <a:t> and e</a:t>
            </a:r>
            <a:r>
              <a:rPr lang="en-US" altLang="ko-KR" sz="2000" baseline="-25000" dirty="0" smtClean="0">
                <a:solidFill>
                  <a:srgbClr val="003300"/>
                </a:solidFill>
                <a:ea typeface="Gulim" pitchFamily="34" charset="-127"/>
              </a:rPr>
              <a:t>2</a:t>
            </a:r>
            <a:r>
              <a:rPr lang="en-US" altLang="ko-KR" sz="2000" dirty="0" smtClean="0">
                <a:solidFill>
                  <a:srgbClr val="003300"/>
                </a:solidFill>
                <a:ea typeface="Gulim" pitchFamily="34" charset="-127"/>
              </a:rPr>
              <a:t> are equivalent </a:t>
            </a:r>
          </a:p>
          <a:p>
            <a:pPr marL="0" indent="0">
              <a:lnSpc>
                <a:spcPct val="80000"/>
              </a:lnSpc>
              <a:spcBef>
                <a:spcPct val="35000"/>
              </a:spcBef>
              <a:buClr>
                <a:srgbClr val="006600"/>
              </a:buClr>
              <a:buNone/>
            </a:pPr>
            <a:r>
              <a:rPr lang="en-US" altLang="ko-KR" sz="2000" dirty="0" smtClean="0">
                <a:solidFill>
                  <a:srgbClr val="003300"/>
                </a:solidFill>
                <a:ea typeface="Gulim" pitchFamily="34" charset="-127"/>
              </a:rPr>
              <a:t>	      if e</a:t>
            </a:r>
            <a:r>
              <a:rPr lang="en-US" altLang="ko-KR" sz="2000" baseline="-25000" dirty="0" smtClean="0">
                <a:solidFill>
                  <a:srgbClr val="003300"/>
                </a:solidFill>
                <a:ea typeface="Gulim" pitchFamily="34" charset="-127"/>
              </a:rPr>
              <a:t>1</a:t>
            </a:r>
            <a:r>
              <a:rPr lang="en-US" altLang="ko-KR" sz="2000" dirty="0" smtClean="0">
                <a:solidFill>
                  <a:srgbClr val="003300"/>
                </a:solidFill>
                <a:ea typeface="Gulim" pitchFamily="34" charset="-127"/>
              </a:rPr>
              <a:t>(x)=e</a:t>
            </a:r>
            <a:r>
              <a:rPr lang="en-US" altLang="ko-KR" sz="2000" baseline="-25000" dirty="0" smtClean="0">
                <a:solidFill>
                  <a:srgbClr val="003300"/>
                </a:solidFill>
                <a:ea typeface="Gulim" pitchFamily="34" charset="-127"/>
              </a:rPr>
              <a:t>2</a:t>
            </a:r>
            <a:r>
              <a:rPr lang="en-US" altLang="ko-KR" sz="2000" dirty="0" smtClean="0">
                <a:solidFill>
                  <a:srgbClr val="003300"/>
                </a:solidFill>
                <a:ea typeface="Gulim" pitchFamily="34" charset="-127"/>
              </a:rPr>
              <a:t>(x) on all x in I</a:t>
            </a:r>
          </a:p>
          <a:p>
            <a:pPr marL="0" indent="0">
              <a:lnSpc>
                <a:spcPct val="80000"/>
              </a:lnSpc>
              <a:spcBef>
                <a:spcPct val="35000"/>
              </a:spcBef>
              <a:buClr>
                <a:srgbClr val="006600"/>
              </a:buClr>
              <a:buNone/>
            </a:pPr>
            <a:r>
              <a:rPr lang="en-US" altLang="ko-KR" sz="2000" dirty="0" smtClean="0">
                <a:solidFill>
                  <a:srgbClr val="003300"/>
                </a:solidFill>
                <a:ea typeface="Gulim" pitchFamily="34" charset="-127"/>
              </a:rPr>
              <a:t>	Only one representative among equivalent subexpressions needs</a:t>
            </a:r>
          </a:p>
          <a:p>
            <a:pPr marL="0" indent="0">
              <a:lnSpc>
                <a:spcPct val="80000"/>
              </a:lnSpc>
              <a:spcBef>
                <a:spcPct val="35000"/>
              </a:spcBef>
              <a:buClr>
                <a:srgbClr val="006600"/>
              </a:buClr>
              <a:buNone/>
            </a:pPr>
            <a:r>
              <a:rPr lang="en-US" altLang="ko-KR" sz="2000" dirty="0" smtClean="0">
                <a:solidFill>
                  <a:srgbClr val="003300"/>
                </a:solidFill>
                <a:ea typeface="Gulim" pitchFamily="34" charset="-127"/>
              </a:rPr>
              <a:t>	    to be considered for building larger expressions</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34</a:t>
            </a:fld>
            <a:endParaRPr lang="en-US" b="1" dirty="0"/>
          </a:p>
        </p:txBody>
      </p:sp>
    </p:spTree>
    <p:extLst>
      <p:ext uri="{BB962C8B-B14F-4D97-AF65-F5344CB8AC3E}">
        <p14:creationId xmlns:p14="http://schemas.microsoft.com/office/powerpoint/2010/main" val="3371489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2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Illustrating Pruning</a:t>
            </a:r>
          </a:p>
        </p:txBody>
      </p:sp>
      <p:sp>
        <p:nvSpPr>
          <p:cNvPr id="30723" name="Rectangle 3"/>
          <p:cNvSpPr>
            <a:spLocks noGrp="1" noChangeArrowheads="1"/>
          </p:cNvSpPr>
          <p:nvPr>
            <p:ph type="body" idx="1"/>
          </p:nvPr>
        </p:nvSpPr>
        <p:spPr>
          <a:xfrm>
            <a:off x="0" y="1143000"/>
            <a:ext cx="8443913" cy="1524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Spec: </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 </a:t>
            </a:r>
            <a:r>
              <a:rPr lang="en-US" altLang="ko-KR" sz="2000" dirty="0" smtClean="0">
                <a:solidFill>
                  <a:srgbClr val="003300"/>
                </a:solidFill>
                <a:sym typeface="Wingdings" pitchFamily="2" charset="2"/>
              </a:rPr>
              <a:t>&lt;</a:t>
            </a:r>
            <a:r>
              <a:rPr lang="cs-CZ" sz="2000" dirty="0" smtClean="0">
                <a:solidFill>
                  <a:srgbClr val="003300"/>
                </a:solidFill>
              </a:rPr>
              <a:t> </a:t>
            </a:r>
            <a:r>
              <a:rPr lang="en-US" altLang="ko-KR" sz="2000" dirty="0">
                <a:solidFill>
                  <a:srgbClr val="003300"/>
                </a:solidFill>
                <a:ea typeface="Gulim" pitchFamily="34" charset="-127"/>
                <a:sym typeface="Wingdings" pitchFamily="2" charset="2"/>
              </a:rPr>
              <a:t>f(</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 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 &amp;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 </a:t>
            </a:r>
            <a:r>
              <a:rPr lang="en-US" altLang="ko-KR" sz="2000" dirty="0" smtClean="0">
                <a:solidFill>
                  <a:srgbClr val="003300"/>
                </a:solidFill>
                <a:sym typeface="Wingdings" pitchFamily="2" charset="2"/>
              </a:rPr>
              <a:t>&lt;</a:t>
            </a:r>
            <a:r>
              <a:rPr lang="cs-CZ" sz="2000" dirty="0" smtClean="0">
                <a:solidFill>
                  <a:srgbClr val="003300"/>
                </a:solidFill>
              </a:rPr>
              <a:t> </a:t>
            </a:r>
            <a:r>
              <a:rPr lang="en-US" altLang="ko-KR" sz="2000" dirty="0">
                <a:solidFill>
                  <a:srgbClr val="003300"/>
                </a:solidFill>
                <a:ea typeface="Gulim" pitchFamily="34" charset="-127"/>
                <a:sym typeface="Wingdings" pitchFamily="2" charset="2"/>
              </a:rPr>
              <a:t>f(</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 x</a:t>
            </a:r>
            <a:r>
              <a:rPr lang="en-US" altLang="ko-KR" sz="2000" baseline="-25000" dirty="0">
                <a:solidFill>
                  <a:srgbClr val="003300"/>
                </a:solidFill>
                <a:ea typeface="Gulim" pitchFamily="34" charset="-127"/>
              </a:rPr>
              <a:t>2</a:t>
            </a:r>
            <a:r>
              <a:rPr lang="en-US" altLang="ko-KR" sz="2000" dirty="0" smtClean="0">
                <a:solidFill>
                  <a:srgbClr val="003300"/>
                </a:solidFill>
                <a:ea typeface="Gulim" pitchFamily="34" charset="-127"/>
                <a:sym typeface="Wingdings" pitchFamily="2" charset="2"/>
              </a:rPr>
              <a:t>))</a:t>
            </a:r>
            <a:endParaRPr lang="en-US" altLang="ko-KR" sz="2000" dirty="0" smtClean="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Grammar:   E  :=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smtClean="0">
                <a:solidFill>
                  <a:srgbClr val="003300"/>
                </a:solidFill>
                <a:ea typeface="Gulim" pitchFamily="34" charset="-127"/>
              </a:rPr>
              <a:t> | x</a:t>
            </a:r>
            <a:r>
              <a:rPr lang="en-US" altLang="ko-KR" sz="2000" baseline="-25000" dirty="0" smtClean="0">
                <a:solidFill>
                  <a:srgbClr val="003300"/>
                </a:solidFill>
                <a:ea typeface="Gulim" pitchFamily="34" charset="-127"/>
              </a:rPr>
              <a:t>2</a:t>
            </a:r>
            <a:r>
              <a:rPr lang="en-US" altLang="ko-KR" sz="2000" dirty="0" smtClean="0">
                <a:solidFill>
                  <a:srgbClr val="003300"/>
                </a:solidFill>
                <a:ea typeface="Gulim" pitchFamily="34" charset="-127"/>
              </a:rPr>
              <a:t> | 0 | 1 |  E  + E</a:t>
            </a:r>
            <a:endParaRPr lang="en-US" altLang="ko-KR" sz="2000" dirty="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a:solidFill>
                  <a:srgbClr val="003300"/>
                </a:solidFill>
                <a:ea typeface="Gulim" pitchFamily="34" charset="-127"/>
              </a:rPr>
              <a:t>I</a:t>
            </a:r>
            <a:r>
              <a:rPr lang="en-US" altLang="ko-KR" sz="2000" dirty="0" smtClean="0">
                <a:solidFill>
                  <a:srgbClr val="003300"/>
                </a:solidFill>
                <a:ea typeface="Gulim" pitchFamily="34" charset="-127"/>
              </a:rPr>
              <a:t> = {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smtClean="0">
                <a:solidFill>
                  <a:srgbClr val="003300"/>
                </a:solidFill>
                <a:ea typeface="Gulim" pitchFamily="34" charset="-127"/>
              </a:rPr>
              <a:t>=0, x</a:t>
            </a:r>
            <a:r>
              <a:rPr lang="en-US" altLang="ko-KR" sz="2000" baseline="-25000" dirty="0" smtClean="0">
                <a:solidFill>
                  <a:srgbClr val="003300"/>
                </a:solidFill>
                <a:ea typeface="Gulim" pitchFamily="34" charset="-127"/>
              </a:rPr>
              <a:t>2</a:t>
            </a:r>
            <a:r>
              <a:rPr lang="en-US" altLang="ko-KR" sz="2000" dirty="0" smtClean="0">
                <a:solidFill>
                  <a:srgbClr val="003300"/>
                </a:solidFill>
                <a:ea typeface="Gulim" pitchFamily="34" charset="-127"/>
              </a:rPr>
              <a:t>=1) }</a:t>
            </a:r>
            <a:endParaRPr lang="en-US" altLang="ko-KR" sz="2000" dirty="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Find an expression f such that (f(0,1) &gt; 0) &amp; (f(0,1) &gt; 1)</a:t>
            </a:r>
          </a:p>
          <a:p>
            <a:pPr>
              <a:lnSpc>
                <a:spcPct val="80000"/>
              </a:lnSpc>
              <a:spcBef>
                <a:spcPct val="35000"/>
              </a:spcBef>
              <a:buClr>
                <a:srgbClr val="006600"/>
              </a:buClr>
              <a:buFont typeface="Wingdings" pitchFamily="2" charset="2"/>
              <a:buChar char="q"/>
            </a:pPr>
            <a:endParaRPr lang="en-US" altLang="ko-KR" sz="2000" dirty="0">
              <a:solidFill>
                <a:srgbClr val="0033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35</a:t>
            </a:fld>
            <a:endParaRPr lang="en-US" b="1" dirty="0"/>
          </a:p>
        </p:txBody>
      </p:sp>
      <p:sp>
        <p:nvSpPr>
          <p:cNvPr id="5" name="TextBox 4"/>
          <p:cNvSpPr txBox="1"/>
          <p:nvPr/>
        </p:nvSpPr>
        <p:spPr>
          <a:xfrm>
            <a:off x="533400" y="3505200"/>
            <a:ext cx="3086100" cy="1015663"/>
          </a:xfrm>
          <a:prstGeom prst="rect">
            <a:avLst/>
          </a:prstGeom>
          <a:solidFill>
            <a:srgbClr val="FFFFCC"/>
          </a:solidFill>
          <a:ln w="28575" cmpd="sng">
            <a:noFill/>
          </a:ln>
        </p:spPr>
        <p:txBody>
          <a:bodyPr wrap="square" rtlCol="0">
            <a:spAutoFit/>
          </a:bodyPr>
          <a:lstStyle/>
          <a:p>
            <a:r>
              <a:rPr lang="en-US" altLang="ko-KR" sz="2000" b="0" dirty="0">
                <a:solidFill>
                  <a:srgbClr val="C00000"/>
                </a:solidFill>
                <a:ea typeface="Gulim" pitchFamily="34" charset="-127"/>
              </a:rPr>
              <a:t>x</a:t>
            </a:r>
            <a:r>
              <a:rPr lang="en-US" altLang="ko-KR" sz="2000" b="0" baseline="-25000" dirty="0">
                <a:solidFill>
                  <a:srgbClr val="C00000"/>
                </a:solidFill>
                <a:ea typeface="Gulim" pitchFamily="34" charset="-127"/>
              </a:rPr>
              <a:t>1</a:t>
            </a:r>
            <a:r>
              <a:rPr lang="en-US" sz="2000" b="0" dirty="0" smtClean="0">
                <a:solidFill>
                  <a:srgbClr val="C00000"/>
                </a:solidFill>
              </a:rPr>
              <a:t> 		</a:t>
            </a:r>
            <a:r>
              <a:rPr lang="en-US" altLang="ko-KR" sz="2000" b="0" dirty="0">
                <a:solidFill>
                  <a:srgbClr val="C00000"/>
                </a:solidFill>
                <a:ea typeface="Gulim" pitchFamily="34" charset="-127"/>
              </a:rPr>
              <a:t> </a:t>
            </a:r>
            <a:r>
              <a:rPr lang="en-US" altLang="ko-KR" sz="2000" b="0" dirty="0" smtClean="0">
                <a:solidFill>
                  <a:srgbClr val="C00000"/>
                </a:solidFill>
                <a:ea typeface="Gulim" pitchFamily="34" charset="-127"/>
              </a:rPr>
              <a:t>x</a:t>
            </a:r>
            <a:r>
              <a:rPr lang="en-US" altLang="ko-KR" sz="2000" b="0" baseline="-25000" dirty="0" smtClean="0">
                <a:solidFill>
                  <a:srgbClr val="C00000"/>
                </a:solidFill>
                <a:ea typeface="Gulim" pitchFamily="34" charset="-127"/>
              </a:rPr>
              <a:t>2</a:t>
            </a:r>
            <a:endParaRPr lang="en-US" sz="2000" b="0" dirty="0" smtClean="0">
              <a:solidFill>
                <a:srgbClr val="C00000"/>
              </a:solidFill>
            </a:endParaRPr>
          </a:p>
          <a:p>
            <a:endParaRPr lang="en-US" sz="2000" b="0" dirty="0">
              <a:solidFill>
                <a:srgbClr val="C00000"/>
              </a:solidFill>
            </a:endParaRPr>
          </a:p>
          <a:p>
            <a:r>
              <a:rPr lang="en-US" sz="2000" b="0" dirty="0" smtClean="0">
                <a:solidFill>
                  <a:srgbClr val="C00000"/>
                </a:solidFill>
              </a:rPr>
              <a:t>0		1</a:t>
            </a:r>
          </a:p>
        </p:txBody>
      </p:sp>
      <p:cxnSp>
        <p:nvCxnSpPr>
          <p:cNvPr id="3" name="Straight Connector 2"/>
          <p:cNvCxnSpPr/>
          <p:nvPr/>
        </p:nvCxnSpPr>
        <p:spPr bwMode="auto">
          <a:xfrm>
            <a:off x="533400" y="4267200"/>
            <a:ext cx="381000" cy="0"/>
          </a:xfrm>
          <a:prstGeom prst="line">
            <a:avLst/>
          </a:prstGeom>
          <a:solidFill>
            <a:srgbClr val="333399"/>
          </a:solidFill>
          <a:ln w="25400" cap="flat" cmpd="sng" algn="ctr">
            <a:solidFill>
              <a:schemeClr val="tx1"/>
            </a:solidFill>
            <a:prstDash val="solid"/>
            <a:round/>
            <a:headEnd type="none" w="med" len="med"/>
            <a:tailEnd type="none" w="med" len="med"/>
          </a:ln>
          <a:effectLst/>
        </p:spPr>
      </p:cxnSp>
      <p:cxnSp>
        <p:nvCxnSpPr>
          <p:cNvPr id="8" name="Straight Connector 7"/>
          <p:cNvCxnSpPr/>
          <p:nvPr/>
        </p:nvCxnSpPr>
        <p:spPr bwMode="auto">
          <a:xfrm>
            <a:off x="2362200" y="4267200"/>
            <a:ext cx="381000" cy="0"/>
          </a:xfrm>
          <a:prstGeom prst="line">
            <a:avLst/>
          </a:prstGeom>
          <a:solidFill>
            <a:srgbClr val="333399"/>
          </a:solidFill>
          <a:ln w="25400" cap="flat" cmpd="sng" algn="ctr">
            <a:solidFill>
              <a:schemeClr val="tx1"/>
            </a:solidFill>
            <a:prstDash val="solid"/>
            <a:round/>
            <a:headEnd type="none" w="med" len="med"/>
            <a:tailEnd type="none" w="med" len="med"/>
          </a:ln>
          <a:effectLst/>
        </p:spPr>
      </p:cxnSp>
      <p:sp>
        <p:nvSpPr>
          <p:cNvPr id="9" name="TextBox 8"/>
          <p:cNvSpPr txBox="1"/>
          <p:nvPr/>
        </p:nvSpPr>
        <p:spPr>
          <a:xfrm>
            <a:off x="419100" y="4851231"/>
            <a:ext cx="5486400" cy="1015663"/>
          </a:xfrm>
          <a:prstGeom prst="rect">
            <a:avLst/>
          </a:prstGeom>
          <a:solidFill>
            <a:srgbClr val="FFFFCC"/>
          </a:solidFill>
          <a:ln w="28575" cmpd="sng">
            <a:noFill/>
          </a:ln>
        </p:spPr>
        <p:txBody>
          <a:bodyPr wrap="square" rtlCol="0">
            <a:spAutoFit/>
          </a:bodyPr>
          <a:lstStyle/>
          <a:p>
            <a:r>
              <a:rPr lang="en-US" altLang="ko-KR" sz="2000" b="0" dirty="0">
                <a:solidFill>
                  <a:srgbClr val="C00000"/>
                </a:solidFill>
                <a:ea typeface="Gulim" pitchFamily="34" charset="-127"/>
              </a:rPr>
              <a:t>x</a:t>
            </a:r>
            <a:r>
              <a:rPr lang="en-US" altLang="ko-KR" sz="2000" b="0" baseline="-25000" dirty="0">
                <a:solidFill>
                  <a:srgbClr val="C00000"/>
                </a:solidFill>
                <a:ea typeface="Gulim" pitchFamily="34" charset="-127"/>
              </a:rPr>
              <a:t>1</a:t>
            </a:r>
            <a:r>
              <a:rPr lang="en-US" sz="2000" b="0" dirty="0" smtClean="0">
                <a:solidFill>
                  <a:srgbClr val="C00000"/>
                </a:solidFill>
              </a:rPr>
              <a:t> + </a:t>
            </a:r>
            <a:r>
              <a:rPr lang="en-US" altLang="ko-KR" sz="2000" b="0" dirty="0" smtClean="0">
                <a:solidFill>
                  <a:srgbClr val="C00000"/>
                </a:solidFill>
                <a:ea typeface="Gulim" pitchFamily="34" charset="-127"/>
              </a:rPr>
              <a:t>x</a:t>
            </a:r>
            <a:r>
              <a:rPr lang="en-US" altLang="ko-KR" sz="2000" b="0" baseline="-25000" dirty="0">
                <a:solidFill>
                  <a:srgbClr val="C00000"/>
                </a:solidFill>
                <a:ea typeface="Gulim" pitchFamily="34" charset="-127"/>
              </a:rPr>
              <a:t>1</a:t>
            </a:r>
            <a:r>
              <a:rPr lang="en-US" sz="2000" b="0" dirty="0" smtClean="0">
                <a:solidFill>
                  <a:srgbClr val="C00000"/>
                </a:solidFill>
              </a:rPr>
              <a:t> 		</a:t>
            </a:r>
            <a:r>
              <a:rPr lang="en-US" altLang="ko-KR" sz="2000" b="0" dirty="0">
                <a:solidFill>
                  <a:srgbClr val="C00000"/>
                </a:solidFill>
                <a:ea typeface="Gulim" pitchFamily="34" charset="-127"/>
              </a:rPr>
              <a:t> x</a:t>
            </a:r>
            <a:r>
              <a:rPr lang="en-US" altLang="ko-KR" sz="2000" b="0" baseline="-25000" dirty="0">
                <a:solidFill>
                  <a:srgbClr val="C00000"/>
                </a:solidFill>
                <a:ea typeface="Gulim" pitchFamily="34" charset="-127"/>
              </a:rPr>
              <a:t>1</a:t>
            </a:r>
            <a:r>
              <a:rPr lang="en-US" sz="2000" b="0" dirty="0" smtClean="0">
                <a:solidFill>
                  <a:srgbClr val="C00000"/>
                </a:solidFill>
              </a:rPr>
              <a:t> + </a:t>
            </a:r>
            <a:r>
              <a:rPr lang="en-US" altLang="ko-KR" sz="2000" b="0" dirty="0" smtClean="0">
                <a:solidFill>
                  <a:srgbClr val="C00000"/>
                </a:solidFill>
                <a:ea typeface="Gulim" pitchFamily="34" charset="-127"/>
              </a:rPr>
              <a:t>x</a:t>
            </a:r>
            <a:r>
              <a:rPr lang="en-US" altLang="ko-KR" sz="2000" b="0" baseline="-25000" dirty="0">
                <a:solidFill>
                  <a:srgbClr val="C00000"/>
                </a:solidFill>
                <a:ea typeface="Gulim" pitchFamily="34" charset="-127"/>
              </a:rPr>
              <a:t>2</a:t>
            </a:r>
            <a:r>
              <a:rPr lang="en-US" sz="2000" b="0" dirty="0" smtClean="0">
                <a:solidFill>
                  <a:srgbClr val="C00000"/>
                </a:solidFill>
              </a:rPr>
              <a:t>		</a:t>
            </a:r>
            <a:r>
              <a:rPr lang="en-US" altLang="ko-KR" sz="2000" b="0" dirty="0">
                <a:solidFill>
                  <a:srgbClr val="C00000"/>
                </a:solidFill>
                <a:ea typeface="Gulim" pitchFamily="34" charset="-127"/>
              </a:rPr>
              <a:t> </a:t>
            </a:r>
            <a:r>
              <a:rPr lang="en-US" altLang="ko-KR" sz="2000" b="0" dirty="0" smtClean="0">
                <a:solidFill>
                  <a:srgbClr val="C00000"/>
                </a:solidFill>
                <a:ea typeface="Gulim" pitchFamily="34" charset="-127"/>
              </a:rPr>
              <a:t>x</a:t>
            </a:r>
            <a:r>
              <a:rPr lang="en-US" altLang="ko-KR" sz="2000" b="0" baseline="-25000" dirty="0" smtClean="0">
                <a:solidFill>
                  <a:srgbClr val="C00000"/>
                </a:solidFill>
                <a:ea typeface="Gulim" pitchFamily="34" charset="-127"/>
              </a:rPr>
              <a:t>2</a:t>
            </a:r>
            <a:r>
              <a:rPr lang="en-US" sz="2000" b="0" dirty="0" smtClean="0">
                <a:solidFill>
                  <a:srgbClr val="C00000"/>
                </a:solidFill>
              </a:rPr>
              <a:t> + </a:t>
            </a:r>
            <a:r>
              <a:rPr lang="en-US" altLang="ko-KR" sz="2000" b="0" dirty="0" smtClean="0">
                <a:solidFill>
                  <a:srgbClr val="C00000"/>
                </a:solidFill>
                <a:ea typeface="Gulim" pitchFamily="34" charset="-127"/>
              </a:rPr>
              <a:t>x</a:t>
            </a:r>
            <a:r>
              <a:rPr lang="en-US" altLang="ko-KR" sz="2000" b="0" baseline="-25000" dirty="0" smtClean="0">
                <a:solidFill>
                  <a:srgbClr val="C00000"/>
                </a:solidFill>
                <a:ea typeface="Gulim" pitchFamily="34" charset="-127"/>
              </a:rPr>
              <a:t>2</a:t>
            </a:r>
            <a:endParaRPr lang="en-US" sz="2000" b="0" dirty="0" smtClean="0">
              <a:solidFill>
                <a:srgbClr val="C00000"/>
              </a:solidFill>
            </a:endParaRPr>
          </a:p>
          <a:p>
            <a:endParaRPr lang="en-US" sz="2000" b="0" dirty="0">
              <a:solidFill>
                <a:srgbClr val="C00000"/>
              </a:solidFill>
            </a:endParaRPr>
          </a:p>
          <a:p>
            <a:r>
              <a:rPr lang="en-US" sz="2000" b="0" dirty="0" smtClean="0">
                <a:solidFill>
                  <a:srgbClr val="C00000"/>
                </a:solidFill>
              </a:rPr>
              <a:t>		</a:t>
            </a:r>
            <a:r>
              <a:rPr lang="en-US" altLang="ko-KR" sz="2000" b="0" dirty="0">
                <a:solidFill>
                  <a:srgbClr val="C00000"/>
                </a:solidFill>
                <a:ea typeface="Gulim" pitchFamily="34" charset="-127"/>
              </a:rPr>
              <a:t> </a:t>
            </a:r>
            <a:r>
              <a:rPr lang="en-US" altLang="ko-KR" sz="2000" b="0" dirty="0" smtClean="0">
                <a:solidFill>
                  <a:srgbClr val="C00000"/>
                </a:solidFill>
                <a:ea typeface="Gulim" pitchFamily="34" charset="-127"/>
              </a:rPr>
              <a:t>x</a:t>
            </a:r>
            <a:r>
              <a:rPr lang="en-US" altLang="ko-KR" sz="2000" b="0" baseline="-25000" dirty="0" smtClean="0">
                <a:solidFill>
                  <a:srgbClr val="C00000"/>
                </a:solidFill>
                <a:ea typeface="Gulim" pitchFamily="34" charset="-127"/>
              </a:rPr>
              <a:t>2</a:t>
            </a:r>
            <a:r>
              <a:rPr lang="en-US" sz="2000" b="0" dirty="0" smtClean="0">
                <a:solidFill>
                  <a:srgbClr val="C00000"/>
                </a:solidFill>
              </a:rPr>
              <a:t>  + </a:t>
            </a:r>
            <a:r>
              <a:rPr lang="en-US" altLang="ko-KR" sz="2000" b="0" dirty="0">
                <a:solidFill>
                  <a:srgbClr val="C00000"/>
                </a:solidFill>
                <a:ea typeface="Gulim" pitchFamily="34" charset="-127"/>
              </a:rPr>
              <a:t>x</a:t>
            </a:r>
            <a:r>
              <a:rPr lang="en-US" altLang="ko-KR" sz="2000" b="0" baseline="-25000" dirty="0">
                <a:solidFill>
                  <a:srgbClr val="C00000"/>
                </a:solidFill>
                <a:ea typeface="Gulim" pitchFamily="34" charset="-127"/>
              </a:rPr>
              <a:t>1</a:t>
            </a:r>
            <a:endParaRPr lang="en-US" sz="2000" b="0" dirty="0" smtClean="0">
              <a:solidFill>
                <a:srgbClr val="C00000"/>
              </a:solidFill>
            </a:endParaRPr>
          </a:p>
        </p:txBody>
      </p:sp>
      <p:cxnSp>
        <p:nvCxnSpPr>
          <p:cNvPr id="10" name="Straight Connector 9"/>
          <p:cNvCxnSpPr/>
          <p:nvPr/>
        </p:nvCxnSpPr>
        <p:spPr bwMode="auto">
          <a:xfrm>
            <a:off x="533400" y="5105400"/>
            <a:ext cx="838200" cy="0"/>
          </a:xfrm>
          <a:prstGeom prst="line">
            <a:avLst/>
          </a:prstGeom>
          <a:solidFill>
            <a:srgbClr val="333399"/>
          </a:solidFill>
          <a:ln w="25400"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2324100" y="5105400"/>
            <a:ext cx="838200" cy="0"/>
          </a:xfrm>
          <a:prstGeom prst="line">
            <a:avLst/>
          </a:prstGeom>
          <a:solidFill>
            <a:srgbClr val="333399"/>
          </a:solidFill>
          <a:ln w="25400"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2286000" y="5715000"/>
            <a:ext cx="838200" cy="0"/>
          </a:xfrm>
          <a:prstGeom prst="line">
            <a:avLst/>
          </a:prstGeom>
          <a:solidFill>
            <a:srgbClr val="333399"/>
          </a:solidFill>
          <a:ln w="254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559745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2. Symbolic Search</a:t>
            </a:r>
            <a:endParaRPr lang="en-US" sz="2800" dirty="0" smtClean="0">
              <a:solidFill>
                <a:srgbClr val="C00000"/>
              </a:solidFill>
            </a:endParaRPr>
          </a:p>
        </p:txBody>
      </p:sp>
      <p:sp>
        <p:nvSpPr>
          <p:cNvPr id="30723" name="Rectangle 3"/>
          <p:cNvSpPr>
            <a:spLocks noGrp="1" noChangeArrowheads="1"/>
          </p:cNvSpPr>
          <p:nvPr>
            <p:ph type="body" idx="1"/>
          </p:nvPr>
        </p:nvSpPr>
        <p:spPr>
          <a:xfrm>
            <a:off x="91808" y="1143000"/>
            <a:ext cx="9144000" cy="484304"/>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Use a constraint solver for both </a:t>
            </a:r>
            <a:r>
              <a:rPr lang="en-US" altLang="ko-KR" sz="2000" dirty="0" smtClean="0">
                <a:solidFill>
                  <a:srgbClr val="006600"/>
                </a:solidFill>
                <a:ea typeface="Gulim" pitchFamily="34" charset="-127"/>
              </a:rPr>
              <a:t>synthesis </a:t>
            </a:r>
            <a:r>
              <a:rPr lang="en-US" altLang="ko-KR" sz="2000" dirty="0" smtClean="0">
                <a:solidFill>
                  <a:srgbClr val="006600"/>
                </a:solidFill>
                <a:ea typeface="Gulim" pitchFamily="34" charset="-127"/>
              </a:rPr>
              <a:t>and verification </a:t>
            </a:r>
            <a:r>
              <a:rPr lang="en-US" altLang="ko-KR" sz="2000" dirty="0" smtClean="0">
                <a:solidFill>
                  <a:srgbClr val="006600"/>
                </a:solidFill>
                <a:ea typeface="Gulim" pitchFamily="34" charset="-127"/>
              </a:rPr>
              <a:t>steps</a:t>
            </a: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400" dirty="0" smtClean="0">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36</a:t>
            </a:fld>
            <a:endParaRPr lang="en-US" b="1" dirty="0"/>
          </a:p>
        </p:txBody>
      </p:sp>
      <p:sp>
        <p:nvSpPr>
          <p:cNvPr id="36" name="Rectangle 3"/>
          <p:cNvSpPr txBox="1">
            <a:spLocks noChangeArrowheads="1"/>
          </p:cNvSpPr>
          <p:nvPr/>
        </p:nvSpPr>
        <p:spPr bwMode="auto">
          <a:xfrm>
            <a:off x="91808" y="1812667"/>
            <a:ext cx="8796740" cy="6212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Each production in the grammar is thought of as a component.</a:t>
            </a:r>
          </a:p>
          <a:p>
            <a:pPr marL="457200" lvl="1" indent="0">
              <a:lnSpc>
                <a:spcPct val="80000"/>
              </a:lnSpc>
              <a:spcBef>
                <a:spcPct val="35000"/>
              </a:spcBef>
              <a:buClr>
                <a:srgbClr val="006600"/>
              </a:buClr>
              <a:buNone/>
            </a:pPr>
            <a:r>
              <a:rPr lang="en-US" altLang="ko-KR" sz="1600" b="0" kern="0" dirty="0" smtClean="0">
                <a:solidFill>
                  <a:srgbClr val="006600"/>
                </a:solidFill>
                <a:ea typeface="Gulim" pitchFamily="34" charset="-127"/>
              </a:rPr>
              <a:t>	Input and Output ports of every component are typed.</a:t>
            </a:r>
          </a:p>
        </p:txBody>
      </p:sp>
      <p:sp>
        <p:nvSpPr>
          <p:cNvPr id="40" name="Rectangle 3"/>
          <p:cNvSpPr txBox="1">
            <a:spLocks noChangeArrowheads="1"/>
          </p:cNvSpPr>
          <p:nvPr/>
        </p:nvSpPr>
        <p:spPr bwMode="auto">
          <a:xfrm>
            <a:off x="155425" y="5796623"/>
            <a:ext cx="8796740" cy="6212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A well-typed loop-free program comprising these component corresponds to an expression DAG from the grammar.</a:t>
            </a:r>
          </a:p>
        </p:txBody>
      </p:sp>
      <p:grpSp>
        <p:nvGrpSpPr>
          <p:cNvPr id="71" name="Group 70"/>
          <p:cNvGrpSpPr/>
          <p:nvPr/>
        </p:nvGrpSpPr>
        <p:grpSpPr>
          <a:xfrm>
            <a:off x="5514174" y="2698561"/>
            <a:ext cx="1979887" cy="1533389"/>
            <a:chOff x="4254448" y="3051978"/>
            <a:chExt cx="1979887" cy="1533389"/>
          </a:xfrm>
        </p:grpSpPr>
        <p:sp>
          <p:nvSpPr>
            <p:cNvPr id="34" name="Oval 33"/>
            <p:cNvSpPr/>
            <p:nvPr/>
          </p:nvSpPr>
          <p:spPr bwMode="auto">
            <a:xfrm>
              <a:off x="4922287" y="3461881"/>
              <a:ext cx="60088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0" dirty="0" smtClean="0">
                  <a:solidFill>
                    <a:srgbClr val="002060"/>
                  </a:solidFill>
                </a:rPr>
                <a:t>ITE</a:t>
              </a:r>
              <a:endParaRPr kumimoji="0" lang="en-US" sz="1800" b="0" i="0" u="none" strike="noStrike" cap="none" normalizeH="0" baseline="0" dirty="0" smtClean="0">
                <a:ln>
                  <a:noFill/>
                </a:ln>
                <a:solidFill>
                  <a:srgbClr val="002060"/>
                </a:solidFill>
                <a:effectLst/>
              </a:endParaRPr>
            </a:p>
          </p:txBody>
        </p:sp>
        <p:cxnSp>
          <p:nvCxnSpPr>
            <p:cNvPr id="51" name="Straight Arrow Connector 50"/>
            <p:cNvCxnSpPr>
              <a:endCxn id="34" idx="3"/>
            </p:cNvCxnSpPr>
            <p:nvPr/>
          </p:nvCxnSpPr>
          <p:spPr bwMode="auto">
            <a:xfrm flipV="1">
              <a:off x="4724400" y="3787085"/>
              <a:ext cx="285884" cy="4039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54" name="Straight Arrow Connector 53"/>
            <p:cNvCxnSpPr>
              <a:endCxn id="34" idx="5"/>
            </p:cNvCxnSpPr>
            <p:nvPr/>
          </p:nvCxnSpPr>
          <p:spPr bwMode="auto">
            <a:xfrm flipH="1" flipV="1">
              <a:off x="5435170" y="3787085"/>
              <a:ext cx="303689" cy="444221"/>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58" name="Straight Arrow Connector 57"/>
            <p:cNvCxnSpPr>
              <a:stCxn id="34" idx="0"/>
            </p:cNvCxnSpPr>
            <p:nvPr/>
          </p:nvCxnSpPr>
          <p:spPr bwMode="auto">
            <a:xfrm flipV="1">
              <a:off x="5222727" y="3099430"/>
              <a:ext cx="0" cy="362451"/>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61" name="TextBox 60"/>
            <p:cNvSpPr txBox="1"/>
            <p:nvPr/>
          </p:nvSpPr>
          <p:spPr>
            <a:xfrm>
              <a:off x="5241120" y="3051978"/>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sp>
          <p:nvSpPr>
            <p:cNvPr id="62" name="TextBox 61"/>
            <p:cNvSpPr txBox="1"/>
            <p:nvPr/>
          </p:nvSpPr>
          <p:spPr>
            <a:xfrm>
              <a:off x="5604034" y="3926517"/>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cxnSp>
          <p:nvCxnSpPr>
            <p:cNvPr id="63" name="Straight Arrow Connector 62"/>
            <p:cNvCxnSpPr>
              <a:endCxn id="34" idx="4"/>
            </p:cNvCxnSpPr>
            <p:nvPr/>
          </p:nvCxnSpPr>
          <p:spPr bwMode="auto">
            <a:xfrm flipH="1" flipV="1">
              <a:off x="5222727" y="3842881"/>
              <a:ext cx="18393" cy="450678"/>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66" name="TextBox 65"/>
            <p:cNvSpPr txBox="1"/>
            <p:nvPr/>
          </p:nvSpPr>
          <p:spPr>
            <a:xfrm>
              <a:off x="4943128" y="4277590"/>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sp>
          <p:nvSpPr>
            <p:cNvPr id="67" name="TextBox 66"/>
            <p:cNvSpPr txBox="1"/>
            <p:nvPr/>
          </p:nvSpPr>
          <p:spPr>
            <a:xfrm>
              <a:off x="4254448" y="3926518"/>
              <a:ext cx="587020" cy="307777"/>
            </a:xfrm>
            <a:prstGeom prst="rect">
              <a:avLst/>
            </a:prstGeom>
            <a:noFill/>
          </p:spPr>
          <p:txBody>
            <a:bodyPr wrap="none" rtlCol="0">
              <a:spAutoFit/>
            </a:bodyPr>
            <a:lstStyle/>
            <a:p>
              <a:r>
                <a:rPr lang="en-US" sz="1400" b="0" dirty="0" smtClean="0">
                  <a:solidFill>
                    <a:srgbClr val="002060"/>
                  </a:solidFill>
                </a:rPr>
                <a:t>Cond</a:t>
              </a:r>
              <a:endParaRPr lang="en-US" sz="1800" b="0" dirty="0">
                <a:solidFill>
                  <a:srgbClr val="002060"/>
                </a:solidFill>
              </a:endParaRPr>
            </a:p>
          </p:txBody>
        </p:sp>
      </p:grpSp>
      <p:grpSp>
        <p:nvGrpSpPr>
          <p:cNvPr id="77" name="Group 76"/>
          <p:cNvGrpSpPr/>
          <p:nvPr/>
        </p:nvGrpSpPr>
        <p:grpSpPr>
          <a:xfrm>
            <a:off x="1256717" y="2873241"/>
            <a:ext cx="1630623" cy="1432265"/>
            <a:chOff x="2662194" y="3060448"/>
            <a:chExt cx="1630623" cy="1432265"/>
          </a:xfrm>
        </p:grpSpPr>
        <p:sp>
          <p:nvSpPr>
            <p:cNvPr id="25" name="Oval 24"/>
            <p:cNvSpPr/>
            <p:nvPr/>
          </p:nvSpPr>
          <p:spPr bwMode="auto">
            <a:xfrm>
              <a:off x="3178356" y="3470888"/>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&gt;=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68" name="Straight Arrow Connector 67"/>
            <p:cNvCxnSpPr>
              <a:endCxn id="25" idx="5"/>
            </p:cNvCxnSpPr>
            <p:nvPr/>
          </p:nvCxnSpPr>
          <p:spPr bwMode="auto">
            <a:xfrm flipH="1" flipV="1">
              <a:off x="3568601" y="3796092"/>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70" name="Straight Arrow Connector 69"/>
            <p:cNvCxnSpPr>
              <a:endCxn id="25" idx="3"/>
            </p:cNvCxnSpPr>
            <p:nvPr/>
          </p:nvCxnSpPr>
          <p:spPr bwMode="auto">
            <a:xfrm flipV="1">
              <a:off x="2962664" y="3796092"/>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73" name="TextBox 72"/>
            <p:cNvSpPr txBox="1"/>
            <p:nvPr/>
          </p:nvSpPr>
          <p:spPr>
            <a:xfrm>
              <a:off x="2662194" y="4148324"/>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sp>
          <p:nvSpPr>
            <p:cNvPr id="74" name="TextBox 73"/>
            <p:cNvSpPr txBox="1"/>
            <p:nvPr/>
          </p:nvSpPr>
          <p:spPr>
            <a:xfrm>
              <a:off x="3662516" y="4184936"/>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cxnSp>
          <p:nvCxnSpPr>
            <p:cNvPr id="76" name="Straight Arrow Connector 75"/>
            <p:cNvCxnSpPr>
              <a:stCxn id="25" idx="0"/>
            </p:cNvCxnSpPr>
            <p:nvPr/>
          </p:nvCxnSpPr>
          <p:spPr bwMode="auto">
            <a:xfrm flipV="1">
              <a:off x="3406956" y="3060448"/>
              <a:ext cx="0" cy="410440"/>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79" name="TextBox 78"/>
            <p:cNvSpPr txBox="1"/>
            <p:nvPr/>
          </p:nvSpPr>
          <p:spPr>
            <a:xfrm>
              <a:off x="3376716" y="3060448"/>
              <a:ext cx="587020" cy="307777"/>
            </a:xfrm>
            <a:prstGeom prst="rect">
              <a:avLst/>
            </a:prstGeom>
            <a:noFill/>
          </p:spPr>
          <p:txBody>
            <a:bodyPr wrap="none" rtlCol="0">
              <a:spAutoFit/>
            </a:bodyPr>
            <a:lstStyle/>
            <a:p>
              <a:r>
                <a:rPr lang="en-US" sz="1400" b="0" dirty="0" smtClean="0">
                  <a:solidFill>
                    <a:srgbClr val="002060"/>
                  </a:solidFill>
                </a:rPr>
                <a:t>Cond</a:t>
              </a:r>
              <a:endParaRPr lang="en-US" sz="1800" b="0" dirty="0">
                <a:solidFill>
                  <a:srgbClr val="002060"/>
                </a:solidFill>
              </a:endParaRPr>
            </a:p>
          </p:txBody>
        </p:sp>
      </p:grpSp>
      <p:grpSp>
        <p:nvGrpSpPr>
          <p:cNvPr id="81" name="Group 80"/>
          <p:cNvGrpSpPr/>
          <p:nvPr/>
        </p:nvGrpSpPr>
        <p:grpSpPr>
          <a:xfrm>
            <a:off x="3553473" y="2819400"/>
            <a:ext cx="1630623" cy="1432265"/>
            <a:chOff x="2662194" y="3060448"/>
            <a:chExt cx="1630623" cy="1432265"/>
          </a:xfrm>
        </p:grpSpPr>
        <p:sp>
          <p:nvSpPr>
            <p:cNvPr id="82" name="Oval 81"/>
            <p:cNvSpPr/>
            <p:nvPr/>
          </p:nvSpPr>
          <p:spPr bwMode="auto">
            <a:xfrm>
              <a:off x="3178356" y="3470888"/>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83" name="Straight Arrow Connector 82"/>
            <p:cNvCxnSpPr>
              <a:endCxn id="82" idx="5"/>
            </p:cNvCxnSpPr>
            <p:nvPr/>
          </p:nvCxnSpPr>
          <p:spPr bwMode="auto">
            <a:xfrm flipH="1" flipV="1">
              <a:off x="3568601" y="3796092"/>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84" name="Straight Arrow Connector 83"/>
            <p:cNvCxnSpPr>
              <a:endCxn id="82" idx="3"/>
            </p:cNvCxnSpPr>
            <p:nvPr/>
          </p:nvCxnSpPr>
          <p:spPr bwMode="auto">
            <a:xfrm flipV="1">
              <a:off x="2962664" y="3796092"/>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85" name="TextBox 84"/>
            <p:cNvSpPr txBox="1"/>
            <p:nvPr/>
          </p:nvSpPr>
          <p:spPr>
            <a:xfrm>
              <a:off x="2662194" y="4148324"/>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sp>
          <p:nvSpPr>
            <p:cNvPr id="86" name="TextBox 85"/>
            <p:cNvSpPr txBox="1"/>
            <p:nvPr/>
          </p:nvSpPr>
          <p:spPr>
            <a:xfrm>
              <a:off x="3662516" y="4184936"/>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cxnSp>
          <p:nvCxnSpPr>
            <p:cNvPr id="87" name="Straight Arrow Connector 86"/>
            <p:cNvCxnSpPr>
              <a:stCxn id="82" idx="0"/>
            </p:cNvCxnSpPr>
            <p:nvPr/>
          </p:nvCxnSpPr>
          <p:spPr bwMode="auto">
            <a:xfrm flipV="1">
              <a:off x="3406956" y="3060448"/>
              <a:ext cx="0" cy="410440"/>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88" name="TextBox 87"/>
            <p:cNvSpPr txBox="1"/>
            <p:nvPr/>
          </p:nvSpPr>
          <p:spPr>
            <a:xfrm>
              <a:off x="3376716" y="3060448"/>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grpSp>
        <p:nvGrpSpPr>
          <p:cNvPr id="95" name="Group 94"/>
          <p:cNvGrpSpPr/>
          <p:nvPr/>
        </p:nvGrpSpPr>
        <p:grpSpPr>
          <a:xfrm>
            <a:off x="1683040" y="4638320"/>
            <a:ext cx="796192" cy="795767"/>
            <a:chOff x="1445794" y="4317828"/>
            <a:chExt cx="796192" cy="795767"/>
          </a:xfrm>
        </p:grpSpPr>
        <p:sp>
          <p:nvSpPr>
            <p:cNvPr id="2" name="Oval 1"/>
            <p:cNvSpPr/>
            <p:nvPr/>
          </p:nvSpPr>
          <p:spPr bwMode="auto">
            <a:xfrm>
              <a:off x="1445794" y="4732595"/>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Comic Sans MS" pitchFamily="66" charset="0"/>
                </a:rPr>
                <a:t>x</a:t>
              </a:r>
            </a:p>
          </p:txBody>
        </p:sp>
        <p:cxnSp>
          <p:nvCxnSpPr>
            <p:cNvPr id="89" name="Straight Arrow Connector 88"/>
            <p:cNvCxnSpPr>
              <a:stCxn id="2" idx="0"/>
            </p:cNvCxnSpPr>
            <p:nvPr/>
          </p:nvCxnSpPr>
          <p:spPr bwMode="auto">
            <a:xfrm flipV="1">
              <a:off x="1674394" y="4317828"/>
              <a:ext cx="0" cy="414767"/>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98" name="TextBox 97"/>
            <p:cNvSpPr txBox="1"/>
            <p:nvPr/>
          </p:nvSpPr>
          <p:spPr>
            <a:xfrm>
              <a:off x="1611685" y="4378206"/>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grpSp>
        <p:nvGrpSpPr>
          <p:cNvPr id="97" name="Group 96"/>
          <p:cNvGrpSpPr/>
          <p:nvPr/>
        </p:nvGrpSpPr>
        <p:grpSpPr>
          <a:xfrm>
            <a:off x="3228229" y="4660713"/>
            <a:ext cx="806149" cy="784748"/>
            <a:chOff x="2520145" y="4328847"/>
            <a:chExt cx="806149" cy="784748"/>
          </a:xfrm>
        </p:grpSpPr>
        <p:sp>
          <p:nvSpPr>
            <p:cNvPr id="13" name="Oval 12"/>
            <p:cNvSpPr/>
            <p:nvPr/>
          </p:nvSpPr>
          <p:spPr bwMode="auto">
            <a:xfrm>
              <a:off x="2520145" y="4732595"/>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y</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91" name="Straight Arrow Connector 90"/>
            <p:cNvCxnSpPr>
              <a:stCxn id="13" idx="0"/>
            </p:cNvCxnSpPr>
            <p:nvPr/>
          </p:nvCxnSpPr>
          <p:spPr bwMode="auto">
            <a:xfrm flipV="1">
              <a:off x="2748745" y="4328847"/>
              <a:ext cx="0" cy="403748"/>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99" name="TextBox 98"/>
            <p:cNvSpPr txBox="1"/>
            <p:nvPr/>
          </p:nvSpPr>
          <p:spPr>
            <a:xfrm>
              <a:off x="2695993" y="4420490"/>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grpSp>
        <p:nvGrpSpPr>
          <p:cNvPr id="102" name="Group 101"/>
          <p:cNvGrpSpPr/>
          <p:nvPr/>
        </p:nvGrpSpPr>
        <p:grpSpPr>
          <a:xfrm>
            <a:off x="4775706" y="4582363"/>
            <a:ext cx="797561" cy="811584"/>
            <a:chOff x="4032978" y="4297684"/>
            <a:chExt cx="797561" cy="811584"/>
          </a:xfrm>
        </p:grpSpPr>
        <p:sp>
          <p:nvSpPr>
            <p:cNvPr id="19" name="Oval 18"/>
            <p:cNvSpPr/>
            <p:nvPr/>
          </p:nvSpPr>
          <p:spPr bwMode="auto">
            <a:xfrm>
              <a:off x="4032978" y="4728268"/>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0</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93" name="Straight Arrow Connector 92"/>
            <p:cNvCxnSpPr>
              <a:stCxn id="19" idx="0"/>
            </p:cNvCxnSpPr>
            <p:nvPr/>
          </p:nvCxnSpPr>
          <p:spPr bwMode="auto">
            <a:xfrm flipV="1">
              <a:off x="4261578" y="4297684"/>
              <a:ext cx="18699" cy="43058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00" name="TextBox 99"/>
            <p:cNvSpPr txBox="1"/>
            <p:nvPr/>
          </p:nvSpPr>
          <p:spPr>
            <a:xfrm>
              <a:off x="4200238" y="4396331"/>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grpSp>
        <p:nvGrpSpPr>
          <p:cNvPr id="103" name="Group 102"/>
          <p:cNvGrpSpPr/>
          <p:nvPr/>
        </p:nvGrpSpPr>
        <p:grpSpPr>
          <a:xfrm>
            <a:off x="6110994" y="4620599"/>
            <a:ext cx="779704" cy="764379"/>
            <a:chOff x="5344101" y="4344889"/>
            <a:chExt cx="779704" cy="764379"/>
          </a:xfrm>
        </p:grpSpPr>
        <p:sp>
          <p:nvSpPr>
            <p:cNvPr id="22" name="Oval 21"/>
            <p:cNvSpPr/>
            <p:nvPr/>
          </p:nvSpPr>
          <p:spPr bwMode="auto">
            <a:xfrm>
              <a:off x="5344101" y="4728268"/>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1</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96" name="Straight Arrow Connector 95"/>
            <p:cNvCxnSpPr>
              <a:stCxn id="22" idx="0"/>
            </p:cNvCxnSpPr>
            <p:nvPr/>
          </p:nvCxnSpPr>
          <p:spPr bwMode="auto">
            <a:xfrm flipV="1">
              <a:off x="5572701" y="4344889"/>
              <a:ext cx="0" cy="383379"/>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01" name="TextBox 100"/>
            <p:cNvSpPr txBox="1"/>
            <p:nvPr/>
          </p:nvSpPr>
          <p:spPr>
            <a:xfrm>
              <a:off x="5493504" y="4421860"/>
              <a:ext cx="630301" cy="307777"/>
            </a:xfrm>
            <a:prstGeom prst="rect">
              <a:avLst/>
            </a:prstGeom>
            <a:noFill/>
          </p:spPr>
          <p:txBody>
            <a:bodyPr wrap="none" rtlCol="0">
              <a:spAutoFit/>
            </a:bodyPr>
            <a:lstStyle/>
            <a:p>
              <a:r>
                <a:rPr lang="en-US" sz="1400" b="0" dirty="0" smtClean="0">
                  <a:solidFill>
                    <a:srgbClr val="002060"/>
                  </a:solidFill>
                </a:rPr>
                <a:t>Term</a:t>
              </a:r>
              <a:endParaRPr lang="en-US" sz="1800" b="0" dirty="0">
                <a:solidFill>
                  <a:srgbClr val="002060"/>
                </a:solidFill>
              </a:endParaRPr>
            </a:p>
          </p:txBody>
        </p:sp>
      </p:grpSp>
    </p:spTree>
    <p:extLst>
      <p:ext uri="{BB962C8B-B14F-4D97-AF65-F5344CB8AC3E}">
        <p14:creationId xmlns:p14="http://schemas.microsoft.com/office/powerpoint/2010/main" val="26695534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Symbolic </a:t>
            </a:r>
            <a:r>
              <a:rPr lang="en-US" sz="2800" dirty="0" smtClean="0">
                <a:solidFill>
                  <a:srgbClr val="C00000"/>
                </a:solidFill>
              </a:rPr>
              <a:t>Encoding</a:t>
            </a:r>
            <a:endParaRPr lang="en-US" sz="28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37</a:t>
            </a:fld>
            <a:endParaRPr lang="en-US" b="1" dirty="0"/>
          </a:p>
        </p:txBody>
      </p:sp>
      <p:grpSp>
        <p:nvGrpSpPr>
          <p:cNvPr id="6" name="Group 5"/>
          <p:cNvGrpSpPr/>
          <p:nvPr/>
        </p:nvGrpSpPr>
        <p:grpSpPr>
          <a:xfrm>
            <a:off x="258439" y="2148245"/>
            <a:ext cx="8536633" cy="627221"/>
            <a:chOff x="216385" y="2133600"/>
            <a:chExt cx="8536633" cy="627221"/>
          </a:xfrm>
        </p:grpSpPr>
        <p:grpSp>
          <p:nvGrpSpPr>
            <p:cNvPr id="5" name="Group 4"/>
            <p:cNvGrpSpPr/>
            <p:nvPr/>
          </p:nvGrpSpPr>
          <p:grpSpPr>
            <a:xfrm>
              <a:off x="216385" y="2133600"/>
              <a:ext cx="770720" cy="627221"/>
              <a:chOff x="696398" y="3029306"/>
              <a:chExt cx="770720" cy="627221"/>
            </a:xfrm>
          </p:grpSpPr>
          <p:sp>
            <p:nvSpPr>
              <p:cNvPr id="2" name="Oval 1"/>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Comic Sans MS" pitchFamily="66" charset="0"/>
                  </a:rPr>
                  <a:t>x</a:t>
                </a:r>
              </a:p>
            </p:txBody>
          </p:sp>
          <p:sp>
            <p:nvSpPr>
              <p:cNvPr id="3" name="TextBox 2"/>
              <p:cNvSpPr txBox="1"/>
              <p:nvPr/>
            </p:nvSpPr>
            <p:spPr>
              <a:xfrm>
                <a:off x="696398" y="3029306"/>
                <a:ext cx="409086" cy="369332"/>
              </a:xfrm>
              <a:prstGeom prst="rect">
                <a:avLst/>
              </a:prstGeom>
              <a:noFill/>
            </p:spPr>
            <p:txBody>
              <a:bodyPr wrap="none" rtlCol="0">
                <a:spAutoFit/>
              </a:bodyPr>
              <a:lstStyle/>
              <a:p>
                <a:r>
                  <a:rPr lang="en-US" sz="1800" b="0" dirty="0" smtClean="0">
                    <a:solidFill>
                      <a:srgbClr val="002060"/>
                    </a:solidFill>
                  </a:rPr>
                  <a:t>n1</a:t>
                </a:r>
                <a:endParaRPr lang="en-US" sz="1800" b="0" dirty="0">
                  <a:solidFill>
                    <a:srgbClr val="002060"/>
                  </a:solidFill>
                </a:endParaRPr>
              </a:p>
            </p:txBody>
          </p:sp>
        </p:grpSp>
        <p:grpSp>
          <p:nvGrpSpPr>
            <p:cNvPr id="9" name="Group 8"/>
            <p:cNvGrpSpPr/>
            <p:nvPr/>
          </p:nvGrpSpPr>
          <p:grpSpPr>
            <a:xfrm>
              <a:off x="1066202" y="2133600"/>
              <a:ext cx="770720" cy="627221"/>
              <a:chOff x="696398" y="3029306"/>
              <a:chExt cx="770720" cy="627221"/>
            </a:xfrm>
          </p:grpSpPr>
          <p:sp>
            <p:nvSpPr>
              <p:cNvPr id="10" name="Oval 9"/>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x</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11" name="TextBox 10"/>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n2</a:t>
                </a:r>
                <a:endParaRPr lang="en-US" sz="1800" b="0" dirty="0">
                  <a:solidFill>
                    <a:srgbClr val="002060"/>
                  </a:solidFill>
                </a:endParaRPr>
              </a:p>
            </p:txBody>
          </p:sp>
        </p:grpSp>
        <p:grpSp>
          <p:nvGrpSpPr>
            <p:cNvPr id="12" name="Group 11"/>
            <p:cNvGrpSpPr/>
            <p:nvPr/>
          </p:nvGrpSpPr>
          <p:grpSpPr>
            <a:xfrm>
              <a:off x="1919306" y="2133600"/>
              <a:ext cx="770720" cy="627221"/>
              <a:chOff x="696398" y="3029306"/>
              <a:chExt cx="770720" cy="627221"/>
            </a:xfrm>
          </p:grpSpPr>
          <p:sp>
            <p:nvSpPr>
              <p:cNvPr id="13" name="Oval 12"/>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y</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14" name="TextBox 13"/>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n3</a:t>
                </a:r>
                <a:endParaRPr lang="en-US" sz="1800" b="0" dirty="0">
                  <a:solidFill>
                    <a:srgbClr val="002060"/>
                  </a:solidFill>
                </a:endParaRPr>
              </a:p>
            </p:txBody>
          </p:sp>
        </p:grpSp>
        <p:grpSp>
          <p:nvGrpSpPr>
            <p:cNvPr id="15" name="Group 14"/>
            <p:cNvGrpSpPr/>
            <p:nvPr/>
          </p:nvGrpSpPr>
          <p:grpSpPr>
            <a:xfrm>
              <a:off x="2875636" y="2133600"/>
              <a:ext cx="770720" cy="627221"/>
              <a:chOff x="696398" y="3029306"/>
              <a:chExt cx="770720" cy="627221"/>
            </a:xfrm>
          </p:grpSpPr>
          <p:sp>
            <p:nvSpPr>
              <p:cNvPr id="16" name="Oval 15"/>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y</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17" name="TextBox 16"/>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n4</a:t>
                </a:r>
                <a:endParaRPr lang="en-US" sz="1800" b="0" dirty="0">
                  <a:solidFill>
                    <a:srgbClr val="002060"/>
                  </a:solidFill>
                </a:endParaRPr>
              </a:p>
            </p:txBody>
          </p:sp>
        </p:grpSp>
        <p:grpSp>
          <p:nvGrpSpPr>
            <p:cNvPr id="18" name="Group 17"/>
            <p:cNvGrpSpPr/>
            <p:nvPr/>
          </p:nvGrpSpPr>
          <p:grpSpPr>
            <a:xfrm>
              <a:off x="3719458" y="2133600"/>
              <a:ext cx="770720" cy="627221"/>
              <a:chOff x="696398" y="3029306"/>
              <a:chExt cx="770720" cy="627221"/>
            </a:xfrm>
          </p:grpSpPr>
          <p:sp>
            <p:nvSpPr>
              <p:cNvPr id="19" name="Oval 18"/>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0</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20" name="TextBox 19"/>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n5</a:t>
                </a:r>
                <a:endParaRPr lang="en-US" sz="1800" b="0" dirty="0">
                  <a:solidFill>
                    <a:srgbClr val="002060"/>
                  </a:solidFill>
                </a:endParaRPr>
              </a:p>
            </p:txBody>
          </p:sp>
        </p:grpSp>
        <p:grpSp>
          <p:nvGrpSpPr>
            <p:cNvPr id="21" name="Group 20"/>
            <p:cNvGrpSpPr/>
            <p:nvPr/>
          </p:nvGrpSpPr>
          <p:grpSpPr>
            <a:xfrm>
              <a:off x="4566378" y="2133600"/>
              <a:ext cx="770720" cy="627221"/>
              <a:chOff x="696398" y="3029306"/>
              <a:chExt cx="770720" cy="627221"/>
            </a:xfrm>
          </p:grpSpPr>
          <p:sp>
            <p:nvSpPr>
              <p:cNvPr id="22" name="Oval 21"/>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1</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23" name="TextBox 22"/>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n6</a:t>
                </a:r>
                <a:endParaRPr lang="en-US" sz="1800" b="0" dirty="0">
                  <a:solidFill>
                    <a:srgbClr val="002060"/>
                  </a:solidFill>
                </a:endParaRPr>
              </a:p>
            </p:txBody>
          </p:sp>
        </p:grpSp>
        <p:grpSp>
          <p:nvGrpSpPr>
            <p:cNvPr id="24" name="Group 23"/>
            <p:cNvGrpSpPr/>
            <p:nvPr/>
          </p:nvGrpSpPr>
          <p:grpSpPr>
            <a:xfrm>
              <a:off x="5337098" y="2133600"/>
              <a:ext cx="770720" cy="627221"/>
              <a:chOff x="696398" y="3029306"/>
              <a:chExt cx="770720" cy="627221"/>
            </a:xfrm>
          </p:grpSpPr>
          <p:sp>
            <p:nvSpPr>
              <p:cNvPr id="25" name="Oval 24"/>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26" name="TextBox 25"/>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n7</a:t>
                </a:r>
                <a:endParaRPr lang="en-US" sz="1800" b="0" dirty="0">
                  <a:solidFill>
                    <a:srgbClr val="002060"/>
                  </a:solidFill>
                </a:endParaRPr>
              </a:p>
            </p:txBody>
          </p:sp>
        </p:grpSp>
        <p:grpSp>
          <p:nvGrpSpPr>
            <p:cNvPr id="27" name="Group 26"/>
            <p:cNvGrpSpPr/>
            <p:nvPr/>
          </p:nvGrpSpPr>
          <p:grpSpPr>
            <a:xfrm>
              <a:off x="6107818" y="2133600"/>
              <a:ext cx="770720" cy="627221"/>
              <a:chOff x="696398" y="3029306"/>
              <a:chExt cx="770720" cy="627221"/>
            </a:xfrm>
          </p:grpSpPr>
          <p:sp>
            <p:nvSpPr>
              <p:cNvPr id="28" name="Oval 27"/>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29" name="TextBox 28"/>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n8</a:t>
                </a:r>
                <a:endParaRPr lang="en-US" sz="1800" b="0" dirty="0">
                  <a:solidFill>
                    <a:srgbClr val="002060"/>
                  </a:solidFill>
                </a:endParaRPr>
              </a:p>
            </p:txBody>
          </p:sp>
        </p:grpSp>
        <p:grpSp>
          <p:nvGrpSpPr>
            <p:cNvPr id="30" name="Group 29"/>
            <p:cNvGrpSpPr/>
            <p:nvPr/>
          </p:nvGrpSpPr>
          <p:grpSpPr>
            <a:xfrm>
              <a:off x="6939182" y="2133600"/>
              <a:ext cx="770720" cy="627221"/>
              <a:chOff x="696398" y="3029306"/>
              <a:chExt cx="770720" cy="627221"/>
            </a:xfrm>
          </p:grpSpPr>
          <p:sp>
            <p:nvSpPr>
              <p:cNvPr id="31" name="Oval 30"/>
              <p:cNvSpPr/>
              <p:nvPr/>
            </p:nvSpPr>
            <p:spPr bwMode="auto">
              <a:xfrm>
                <a:off x="1009918" y="3275527"/>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&gt;=</a:t>
                </a:r>
                <a:endParaRPr kumimoji="0" lang="en-US" sz="2000" b="0" i="0" u="none" strike="noStrike" cap="none" normalizeH="0" baseline="0" dirty="0" smtClean="0">
                  <a:ln>
                    <a:noFill/>
                  </a:ln>
                  <a:solidFill>
                    <a:srgbClr val="002060"/>
                  </a:solidFill>
                  <a:effectLst/>
                  <a:latin typeface="Comic Sans MS" pitchFamily="66" charset="0"/>
                </a:endParaRPr>
              </a:p>
            </p:txBody>
          </p:sp>
          <p:sp>
            <p:nvSpPr>
              <p:cNvPr id="32" name="TextBox 31"/>
              <p:cNvSpPr txBox="1"/>
              <p:nvPr/>
            </p:nvSpPr>
            <p:spPr>
              <a:xfrm>
                <a:off x="696398" y="3029306"/>
                <a:ext cx="445956" cy="369332"/>
              </a:xfrm>
              <a:prstGeom prst="rect">
                <a:avLst/>
              </a:prstGeom>
              <a:noFill/>
            </p:spPr>
            <p:txBody>
              <a:bodyPr wrap="none" rtlCol="0">
                <a:spAutoFit/>
              </a:bodyPr>
              <a:lstStyle/>
              <a:p>
                <a:r>
                  <a:rPr lang="en-US" sz="1800" b="0" dirty="0" smtClean="0">
                    <a:solidFill>
                      <a:srgbClr val="002060"/>
                    </a:solidFill>
                  </a:rPr>
                  <a:t>n9</a:t>
                </a:r>
                <a:endParaRPr lang="en-US" sz="1800" b="0" dirty="0">
                  <a:solidFill>
                    <a:srgbClr val="002060"/>
                  </a:solidFill>
                </a:endParaRPr>
              </a:p>
            </p:txBody>
          </p:sp>
        </p:grpSp>
        <p:grpSp>
          <p:nvGrpSpPr>
            <p:cNvPr id="33" name="Group 32"/>
            <p:cNvGrpSpPr/>
            <p:nvPr/>
          </p:nvGrpSpPr>
          <p:grpSpPr>
            <a:xfrm>
              <a:off x="7838618" y="2133600"/>
              <a:ext cx="914400" cy="627221"/>
              <a:chOff x="696398" y="3029306"/>
              <a:chExt cx="914400" cy="627221"/>
            </a:xfrm>
          </p:grpSpPr>
          <p:sp>
            <p:nvSpPr>
              <p:cNvPr id="34" name="Oval 33"/>
              <p:cNvSpPr/>
              <p:nvPr/>
            </p:nvSpPr>
            <p:spPr bwMode="auto">
              <a:xfrm>
                <a:off x="1009918" y="3275527"/>
                <a:ext cx="60088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0" dirty="0" smtClean="0">
                    <a:solidFill>
                      <a:srgbClr val="002060"/>
                    </a:solidFill>
                  </a:rPr>
                  <a:t>ITE</a:t>
                </a:r>
                <a:endParaRPr kumimoji="0" lang="en-US" sz="1800" b="0" i="0" u="none" strike="noStrike" cap="none" normalizeH="0" baseline="0" dirty="0" smtClean="0">
                  <a:ln>
                    <a:noFill/>
                  </a:ln>
                  <a:solidFill>
                    <a:srgbClr val="002060"/>
                  </a:solidFill>
                  <a:effectLst/>
                </a:endParaRPr>
              </a:p>
            </p:txBody>
          </p:sp>
          <p:sp>
            <p:nvSpPr>
              <p:cNvPr id="35" name="TextBox 34"/>
              <p:cNvSpPr txBox="1"/>
              <p:nvPr/>
            </p:nvSpPr>
            <p:spPr>
              <a:xfrm>
                <a:off x="696398" y="3029306"/>
                <a:ext cx="550151" cy="369332"/>
              </a:xfrm>
              <a:prstGeom prst="rect">
                <a:avLst/>
              </a:prstGeom>
              <a:noFill/>
            </p:spPr>
            <p:txBody>
              <a:bodyPr wrap="none" rtlCol="0">
                <a:spAutoFit/>
              </a:bodyPr>
              <a:lstStyle/>
              <a:p>
                <a:r>
                  <a:rPr lang="en-US" sz="1800" b="0" dirty="0" smtClean="0">
                    <a:solidFill>
                      <a:srgbClr val="002060"/>
                    </a:solidFill>
                  </a:rPr>
                  <a:t>n10</a:t>
                </a:r>
                <a:endParaRPr lang="en-US" sz="1800" b="0" dirty="0">
                  <a:solidFill>
                    <a:srgbClr val="002060"/>
                  </a:solidFill>
                </a:endParaRPr>
              </a:p>
            </p:txBody>
          </p:sp>
        </p:grpSp>
      </p:grpSp>
      <p:sp>
        <p:nvSpPr>
          <p:cNvPr id="37" name="Rectangle 3"/>
          <p:cNvSpPr txBox="1">
            <a:spLocks noChangeArrowheads="1"/>
          </p:cNvSpPr>
          <p:nvPr/>
        </p:nvSpPr>
        <p:spPr bwMode="auto">
          <a:xfrm>
            <a:off x="128386" y="3271152"/>
            <a:ext cx="879674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342900" lvl="1" indent="-342900">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Synthesis Constraints:</a:t>
            </a:r>
            <a:endParaRPr lang="en-US" altLang="ko-KR" sz="1200" b="0" kern="0" dirty="0" smtClean="0">
              <a:solidFill>
                <a:srgbClr val="006600"/>
              </a:solidFill>
              <a:ea typeface="Gulim" pitchFamily="34" charset="-127"/>
            </a:endParaRPr>
          </a:p>
          <a:p>
            <a:pPr marL="0" indent="0">
              <a:lnSpc>
                <a:spcPct val="80000"/>
              </a:lnSpc>
              <a:spcBef>
                <a:spcPct val="35000"/>
              </a:spcBef>
              <a:buClr>
                <a:srgbClr val="006600"/>
              </a:buClr>
              <a:buNone/>
            </a:pPr>
            <a:r>
              <a:rPr lang="en-US" altLang="ko-KR" sz="2000" b="0" i="1" kern="0" dirty="0" smtClean="0">
                <a:solidFill>
                  <a:srgbClr val="006600"/>
                </a:solidFill>
                <a:ea typeface="Gulim" pitchFamily="34" charset="-127"/>
              </a:rPr>
              <a:t>	</a:t>
            </a:r>
            <a:r>
              <a:rPr lang="en-US" altLang="ko-KR" sz="2000" b="0" kern="0" dirty="0">
                <a:solidFill>
                  <a:srgbClr val="006600"/>
                </a:solidFill>
                <a:ea typeface="Gulim" pitchFamily="34" charset="-127"/>
              </a:rPr>
              <a:t>Shape is a </a:t>
            </a:r>
            <a:r>
              <a:rPr lang="en-US" altLang="ko-KR" sz="2000" b="0" kern="0" dirty="0" smtClean="0">
                <a:solidFill>
                  <a:srgbClr val="006600"/>
                </a:solidFill>
                <a:ea typeface="Gulim" pitchFamily="34" charset="-127"/>
              </a:rPr>
              <a:t>DAG, Types are consistent</a:t>
            </a:r>
          </a:p>
          <a:p>
            <a:pPr marL="0" indent="0">
              <a:lnSpc>
                <a:spcPct val="80000"/>
              </a:lnSpc>
              <a:spcBef>
                <a:spcPct val="35000"/>
              </a:spcBef>
              <a:buClr>
                <a:srgbClr val="006600"/>
              </a:buClr>
              <a:buNone/>
            </a:pPr>
            <a:r>
              <a:rPr lang="en-US" altLang="ko-KR" sz="2000" b="0" kern="0" dirty="0" smtClean="0">
                <a:solidFill>
                  <a:srgbClr val="006600"/>
                </a:solidFill>
                <a:ea typeface="Gulim" pitchFamily="34" charset="-127"/>
              </a:rPr>
              <a:t>	Spec </a:t>
            </a:r>
            <a:r>
              <a:rPr lang="en-US" altLang="ko-KR" sz="2000" b="0" kern="0" dirty="0" smtClean="0">
                <a:solidFill>
                  <a:srgbClr val="006600"/>
                </a:solidFill>
                <a:latin typeface="Symbol" pitchFamily="18" charset="2"/>
                <a:ea typeface="Gulim" pitchFamily="34" charset="-127"/>
              </a:rPr>
              <a:t>j</a:t>
            </a:r>
            <a:r>
              <a:rPr lang="en-US" altLang="ko-KR" sz="2000" b="0" kern="0" dirty="0" smtClean="0">
                <a:solidFill>
                  <a:srgbClr val="006600"/>
                </a:solidFill>
                <a:ea typeface="Gulim" pitchFamily="34" charset="-127"/>
              </a:rPr>
              <a:t>[f/e] is satisfied on every concrete </a:t>
            </a:r>
            <a:r>
              <a:rPr lang="en-US" altLang="ko-KR" sz="2000" b="0" kern="0" dirty="0" smtClean="0">
                <a:solidFill>
                  <a:srgbClr val="006600"/>
                </a:solidFill>
                <a:ea typeface="Gulim" pitchFamily="34" charset="-127"/>
              </a:rPr>
              <a:t>input </a:t>
            </a:r>
            <a:r>
              <a:rPr lang="en-US" altLang="ko-KR" sz="2000" b="0" kern="0" dirty="0" smtClean="0">
                <a:solidFill>
                  <a:srgbClr val="006600"/>
                </a:solidFill>
                <a:ea typeface="Gulim" pitchFamily="34" charset="-127"/>
              </a:rPr>
              <a:t>in I</a:t>
            </a:r>
          </a:p>
        </p:txBody>
      </p:sp>
      <p:sp>
        <p:nvSpPr>
          <p:cNvPr id="38" name="Rectangle 3"/>
          <p:cNvSpPr txBox="1">
            <a:spLocks noChangeArrowheads="1"/>
          </p:cNvSpPr>
          <p:nvPr/>
        </p:nvSpPr>
        <p:spPr bwMode="auto">
          <a:xfrm>
            <a:off x="128386" y="4602953"/>
            <a:ext cx="879674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Use an SMT solver (Z3) to find a satisfying solution.</a:t>
            </a:r>
          </a:p>
        </p:txBody>
      </p:sp>
      <p:sp>
        <p:nvSpPr>
          <p:cNvPr id="39" name="Rectangle 3"/>
          <p:cNvSpPr txBox="1">
            <a:spLocks noChangeArrowheads="1"/>
          </p:cNvSpPr>
          <p:nvPr/>
        </p:nvSpPr>
        <p:spPr bwMode="auto">
          <a:xfrm>
            <a:off x="128386" y="5202234"/>
            <a:ext cx="8796740" cy="8175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If synthesis fails, try increasing the number of occurrences of components in the library in an outer loop</a:t>
            </a:r>
          </a:p>
        </p:txBody>
      </p:sp>
      <p:sp>
        <p:nvSpPr>
          <p:cNvPr id="42" name="Rectangle 3"/>
          <p:cNvSpPr txBox="1">
            <a:spLocks noChangeArrowheads="1"/>
          </p:cNvSpPr>
          <p:nvPr/>
        </p:nvSpPr>
        <p:spPr bwMode="auto">
          <a:xfrm>
            <a:off x="91808" y="1143000"/>
            <a:ext cx="9144000" cy="83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a:lnSpc>
                <a:spcPct val="80000"/>
              </a:lnSpc>
              <a:spcBef>
                <a:spcPct val="35000"/>
              </a:spcBef>
              <a:buClr>
                <a:srgbClr val="006600"/>
              </a:buClr>
              <a:buFont typeface="Wingdings" pitchFamily="2" charset="2"/>
              <a:buChar char="q"/>
            </a:pPr>
            <a:r>
              <a:rPr lang="en-US" altLang="ko-KR" sz="2000" b="0" kern="0" dirty="0" smtClean="0">
                <a:solidFill>
                  <a:srgbClr val="006600"/>
                </a:solidFill>
                <a:ea typeface="Gulim" pitchFamily="34" charset="-127"/>
              </a:rPr>
              <a:t>Start with a library consisting of some number of occurrences of each component. </a:t>
            </a:r>
            <a:endParaRPr lang="en-US" altLang="ko-KR" sz="2000" b="0" kern="0" dirty="0" smtClean="0">
              <a:solidFill>
                <a:srgbClr val="FF00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400" b="0" kern="0" dirty="0" smtClean="0">
              <a:ea typeface="Gulim" pitchFamily="34" charset="-127"/>
            </a:endParaRPr>
          </a:p>
        </p:txBody>
      </p:sp>
    </p:spTree>
    <p:extLst>
      <p:ext uri="{BB962C8B-B14F-4D97-AF65-F5344CB8AC3E}">
        <p14:creationId xmlns:p14="http://schemas.microsoft.com/office/powerpoint/2010/main" val="1997211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3. Stochastic Search</a:t>
            </a:r>
            <a:endParaRPr lang="en-US" sz="2800" dirty="0" smtClean="0">
              <a:solidFill>
                <a:srgbClr val="C00000"/>
              </a:solidFill>
            </a:endParaRP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Idea: Find desired expression e by probabilistic walk on graph where nodes are expressions and edges capture single-edits</a:t>
            </a: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i="1"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Metropolis-Hastings Algorithm: Given a probability distribution P over domain X, and an </a:t>
            </a:r>
            <a:r>
              <a:rPr lang="en-US" altLang="ko-KR" sz="2000" dirty="0" err="1" smtClean="0">
                <a:solidFill>
                  <a:srgbClr val="006600"/>
                </a:solidFill>
                <a:ea typeface="Gulim" pitchFamily="34" charset="-127"/>
              </a:rPr>
              <a:t>ergodic</a:t>
            </a:r>
            <a:r>
              <a:rPr lang="en-US" altLang="ko-KR" sz="2000" dirty="0" smtClean="0">
                <a:solidFill>
                  <a:srgbClr val="006600"/>
                </a:solidFill>
                <a:ea typeface="Gulim" pitchFamily="34" charset="-127"/>
              </a:rPr>
              <a:t> Markov chain over X, samples from X</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Fix expression size n. X is the set of expressions E</a:t>
            </a:r>
            <a:r>
              <a:rPr lang="en-US" altLang="ko-KR" sz="2000" baseline="-25000" dirty="0" smtClean="0">
                <a:solidFill>
                  <a:srgbClr val="006600"/>
                </a:solidFill>
                <a:ea typeface="Gulim" pitchFamily="34" charset="-127"/>
              </a:rPr>
              <a:t>n</a:t>
            </a:r>
            <a:r>
              <a:rPr lang="en-US" altLang="ko-KR" sz="2000" dirty="0" smtClean="0">
                <a:solidFill>
                  <a:srgbClr val="006600"/>
                </a:solidFill>
                <a:ea typeface="Gulim" pitchFamily="34" charset="-127"/>
              </a:rPr>
              <a:t> of size n. P(e) ∝Score(e) (“Extent to which e meets the spec φ”)</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For a given set Examples, Score(e) = exp( - 0.5 Wrong(e)), where Wrong(e) = No of inputs in Examples  for which ~ </a:t>
            </a:r>
            <a:r>
              <a:rPr lang="en-US" altLang="ko-KR" sz="2000" dirty="0" smtClean="0">
                <a:solidFill>
                  <a:srgbClr val="006600"/>
                </a:solidFill>
                <a:latin typeface="Symbol" pitchFamily="18" charset="2"/>
                <a:ea typeface="Gulim" pitchFamily="34" charset="-127"/>
              </a:rPr>
              <a:t>j</a:t>
            </a:r>
            <a:r>
              <a:rPr lang="en-US" altLang="ko-KR" sz="2000" dirty="0" smtClean="0">
                <a:solidFill>
                  <a:srgbClr val="006600"/>
                </a:solidFill>
                <a:ea typeface="Gulim" pitchFamily="34" charset="-127"/>
              </a:rPr>
              <a:t> [f/e]</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Score(e) is large when Wrong(e) is small. Expressions e with Wrong(e) = 0 more likely to be chosen in the limit than any other expression</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38</a:t>
            </a:fld>
            <a:endParaRPr lang="en-US" b="1" dirty="0"/>
          </a:p>
        </p:txBody>
      </p:sp>
    </p:spTree>
    <p:extLst>
      <p:ext uri="{BB962C8B-B14F-4D97-AF65-F5344CB8AC3E}">
        <p14:creationId xmlns:p14="http://schemas.microsoft.com/office/powerpoint/2010/main" val="23421003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0" y="1143000"/>
            <a:ext cx="9144000" cy="190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Initial candidate expression e sampled uniformly from E</a:t>
            </a:r>
            <a:r>
              <a:rPr lang="en-US" altLang="ko-KR" sz="2000" baseline="-25000" dirty="0" smtClean="0">
                <a:solidFill>
                  <a:srgbClr val="006600"/>
                </a:solidFill>
                <a:ea typeface="Gulim" pitchFamily="34" charset="-127"/>
              </a:rPr>
              <a:t>n</a:t>
            </a:r>
          </a:p>
          <a:p>
            <a:pPr>
              <a:lnSpc>
                <a:spcPct val="80000"/>
              </a:lnSpc>
              <a:spcBef>
                <a:spcPct val="35000"/>
              </a:spcBef>
              <a:buClr>
                <a:srgbClr val="006600"/>
              </a:buClr>
              <a:buFont typeface="Wingdings" pitchFamily="2" charset="2"/>
              <a:buChar char="q"/>
            </a:pPr>
            <a:endParaRPr lang="en-US" altLang="ko-KR" sz="2000" baseline="-25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When Score(e) = 1, return e</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6600"/>
                </a:solidFill>
                <a:ea typeface="Gulim" pitchFamily="34" charset="-127"/>
              </a:rPr>
              <a:t>Pick node v in parse tree of e uniformly at random. Replace </a:t>
            </a:r>
            <a:r>
              <a:rPr lang="en-US" altLang="ko-KR" sz="2000" dirty="0" err="1" smtClean="0">
                <a:solidFill>
                  <a:srgbClr val="006600"/>
                </a:solidFill>
                <a:ea typeface="Gulim" pitchFamily="34" charset="-127"/>
              </a:rPr>
              <a:t>subtree</a:t>
            </a:r>
            <a:r>
              <a:rPr lang="en-US" altLang="ko-KR" sz="2000" dirty="0" smtClean="0">
                <a:solidFill>
                  <a:srgbClr val="006600"/>
                </a:solidFill>
                <a:ea typeface="Gulim" pitchFamily="34" charset="-127"/>
              </a:rPr>
              <a:t> rooted at e with </a:t>
            </a:r>
            <a:r>
              <a:rPr lang="en-US" altLang="ko-KR" sz="2000" dirty="0" err="1" smtClean="0">
                <a:solidFill>
                  <a:srgbClr val="006600"/>
                </a:solidFill>
                <a:ea typeface="Gulim" pitchFamily="34" charset="-127"/>
              </a:rPr>
              <a:t>subtree</a:t>
            </a:r>
            <a:r>
              <a:rPr lang="en-US" altLang="ko-KR" sz="2000" dirty="0" smtClean="0">
                <a:solidFill>
                  <a:srgbClr val="006600"/>
                </a:solidFill>
                <a:ea typeface="Gulim" pitchFamily="34" charset="-127"/>
              </a:rPr>
              <a:t> of same size, sampled uniformly</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p:txBody>
      </p:sp>
      <p:sp>
        <p:nvSpPr>
          <p:cNvPr id="30722" name="Rectangle 2"/>
          <p:cNvSpPr>
            <a:spLocks noGrp="1" noChangeArrowheads="1"/>
          </p:cNvSpPr>
          <p:nvPr>
            <p:ph type="title"/>
          </p:nvPr>
        </p:nvSpPr>
        <p:spPr>
          <a:xfrm>
            <a:off x="609600" y="228600"/>
            <a:ext cx="7834313" cy="609600"/>
          </a:xfrm>
        </p:spPr>
        <p:txBody>
          <a:bodyPr/>
          <a:lstStyle/>
          <a:p>
            <a:r>
              <a:rPr lang="en-US" sz="2800" dirty="0" smtClean="0">
                <a:solidFill>
                  <a:srgbClr val="C00000"/>
                </a:solidFill>
              </a:rPr>
              <a:t>Stochastic </a:t>
            </a:r>
            <a:r>
              <a:rPr lang="en-US" sz="2800" dirty="0" smtClean="0">
                <a:solidFill>
                  <a:srgbClr val="C00000"/>
                </a:solidFill>
              </a:rPr>
              <a:t>Search</a:t>
            </a:r>
            <a:endParaRPr lang="en-US" sz="28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39</a:t>
            </a:fld>
            <a:endParaRPr lang="en-US" b="1" dirty="0"/>
          </a:p>
        </p:txBody>
      </p:sp>
      <p:grpSp>
        <p:nvGrpSpPr>
          <p:cNvPr id="35" name="Group 34"/>
          <p:cNvGrpSpPr/>
          <p:nvPr/>
        </p:nvGrpSpPr>
        <p:grpSpPr>
          <a:xfrm>
            <a:off x="1143000" y="3048000"/>
            <a:ext cx="1676400" cy="1981200"/>
            <a:chOff x="762000" y="3352800"/>
            <a:chExt cx="1981200" cy="2286000"/>
          </a:xfrm>
        </p:grpSpPr>
        <p:sp>
          <p:nvSpPr>
            <p:cNvPr id="34" name="Rectangle 33"/>
            <p:cNvSpPr/>
            <p:nvPr/>
          </p:nvSpPr>
          <p:spPr bwMode="auto">
            <a:xfrm>
              <a:off x="762000" y="4343400"/>
              <a:ext cx="1524000" cy="1295400"/>
            </a:xfrm>
            <a:prstGeom prst="rect">
              <a:avLst/>
            </a:prstGeom>
            <a:solidFill>
              <a:srgbClr val="FF0000">
                <a:alpha val="50196"/>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Comic Sans MS" pitchFamily="66" charset="0"/>
              </a:endParaRPr>
            </a:p>
          </p:txBody>
        </p:sp>
        <p:sp>
          <p:nvSpPr>
            <p:cNvPr id="6" name="Oval 5"/>
            <p:cNvSpPr/>
            <p:nvPr/>
          </p:nvSpPr>
          <p:spPr bwMode="auto">
            <a:xfrm>
              <a:off x="1835516" y="3763240"/>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7" name="Straight Arrow Connector 6"/>
            <p:cNvCxnSpPr>
              <a:endCxn id="6" idx="5"/>
            </p:cNvCxnSpPr>
            <p:nvPr/>
          </p:nvCxnSpPr>
          <p:spPr bwMode="auto">
            <a:xfrm flipH="1" flipV="1">
              <a:off x="2225761" y="4088444"/>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8" name="Straight Arrow Connector 7"/>
            <p:cNvCxnSpPr>
              <a:endCxn id="6" idx="3"/>
            </p:cNvCxnSpPr>
            <p:nvPr/>
          </p:nvCxnSpPr>
          <p:spPr bwMode="auto">
            <a:xfrm flipV="1">
              <a:off x="1619824" y="4088444"/>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0" name="TextBox 9"/>
            <p:cNvSpPr txBox="1"/>
            <p:nvPr/>
          </p:nvSpPr>
          <p:spPr>
            <a:xfrm>
              <a:off x="2462354" y="4419600"/>
              <a:ext cx="280846" cy="307777"/>
            </a:xfrm>
            <a:prstGeom prst="rect">
              <a:avLst/>
            </a:prstGeom>
            <a:noFill/>
          </p:spPr>
          <p:txBody>
            <a:bodyPr wrap="none" rtlCol="0">
              <a:spAutoFit/>
            </a:bodyPr>
            <a:lstStyle/>
            <a:p>
              <a:r>
                <a:rPr lang="en-US" sz="1400" b="0" dirty="0" smtClean="0">
                  <a:solidFill>
                    <a:srgbClr val="002060"/>
                  </a:solidFill>
                </a:rPr>
                <a:t>z</a:t>
              </a:r>
              <a:endParaRPr lang="en-US" sz="1800" b="0" dirty="0">
                <a:solidFill>
                  <a:srgbClr val="002060"/>
                </a:solidFill>
              </a:endParaRPr>
            </a:p>
          </p:txBody>
        </p:sp>
        <p:cxnSp>
          <p:nvCxnSpPr>
            <p:cNvPr id="11" name="Straight Arrow Connector 10"/>
            <p:cNvCxnSpPr>
              <a:stCxn id="6" idx="0"/>
            </p:cNvCxnSpPr>
            <p:nvPr/>
          </p:nvCxnSpPr>
          <p:spPr bwMode="auto">
            <a:xfrm flipV="1">
              <a:off x="2064116" y="3352800"/>
              <a:ext cx="0" cy="410440"/>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2" name="TextBox 11"/>
            <p:cNvSpPr txBox="1"/>
            <p:nvPr/>
          </p:nvSpPr>
          <p:spPr>
            <a:xfrm>
              <a:off x="2033876" y="3352800"/>
              <a:ext cx="282450" cy="307777"/>
            </a:xfrm>
            <a:prstGeom prst="rect">
              <a:avLst/>
            </a:prstGeom>
            <a:noFill/>
          </p:spPr>
          <p:txBody>
            <a:bodyPr wrap="none" rtlCol="0">
              <a:spAutoFit/>
            </a:bodyPr>
            <a:lstStyle/>
            <a:p>
              <a:r>
                <a:rPr lang="en-US" sz="1400" b="0" dirty="0" smtClean="0">
                  <a:solidFill>
                    <a:srgbClr val="002060"/>
                  </a:solidFill>
                </a:rPr>
                <a:t>e</a:t>
              </a:r>
              <a:endParaRPr lang="en-US" sz="1800" b="0" dirty="0">
                <a:solidFill>
                  <a:srgbClr val="002060"/>
                </a:solidFill>
              </a:endParaRPr>
            </a:p>
          </p:txBody>
        </p:sp>
        <p:sp>
          <p:nvSpPr>
            <p:cNvPr id="13" name="Oval 12"/>
            <p:cNvSpPr/>
            <p:nvPr/>
          </p:nvSpPr>
          <p:spPr bwMode="auto">
            <a:xfrm>
              <a:off x="1319354" y="4495800"/>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14" name="Straight Arrow Connector 13"/>
            <p:cNvCxnSpPr/>
            <p:nvPr/>
          </p:nvCxnSpPr>
          <p:spPr bwMode="auto">
            <a:xfrm flipH="1" flipV="1">
              <a:off x="1700354" y="4800600"/>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5" name="TextBox 14"/>
            <p:cNvSpPr txBox="1"/>
            <p:nvPr/>
          </p:nvSpPr>
          <p:spPr>
            <a:xfrm>
              <a:off x="1936947" y="5131756"/>
              <a:ext cx="280846" cy="307777"/>
            </a:xfrm>
            <a:prstGeom prst="rect">
              <a:avLst/>
            </a:prstGeom>
            <a:noFill/>
          </p:spPr>
          <p:txBody>
            <a:bodyPr wrap="none" rtlCol="0">
              <a:spAutoFit/>
            </a:bodyPr>
            <a:lstStyle/>
            <a:p>
              <a:r>
                <a:rPr lang="en-US" sz="1400" b="0" dirty="0" smtClean="0">
                  <a:solidFill>
                    <a:srgbClr val="002060"/>
                  </a:solidFill>
                </a:rPr>
                <a:t>y</a:t>
              </a:r>
              <a:endParaRPr lang="en-US" sz="1800" b="0" dirty="0">
                <a:solidFill>
                  <a:srgbClr val="002060"/>
                </a:solidFill>
              </a:endParaRPr>
            </a:p>
          </p:txBody>
        </p:sp>
        <p:cxnSp>
          <p:nvCxnSpPr>
            <p:cNvPr id="16" name="Straight Arrow Connector 15"/>
            <p:cNvCxnSpPr/>
            <p:nvPr/>
          </p:nvCxnSpPr>
          <p:spPr bwMode="auto">
            <a:xfrm flipV="1">
              <a:off x="1090754" y="4800600"/>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17" name="TextBox 16"/>
            <p:cNvSpPr txBox="1"/>
            <p:nvPr/>
          </p:nvSpPr>
          <p:spPr>
            <a:xfrm>
              <a:off x="862154" y="5178623"/>
              <a:ext cx="290464" cy="307777"/>
            </a:xfrm>
            <a:prstGeom prst="rect">
              <a:avLst/>
            </a:prstGeom>
            <a:noFill/>
          </p:spPr>
          <p:txBody>
            <a:bodyPr wrap="none" rtlCol="0">
              <a:spAutoFit/>
            </a:bodyPr>
            <a:lstStyle/>
            <a:p>
              <a:r>
                <a:rPr lang="en-US" sz="1400" b="0" dirty="0" smtClean="0">
                  <a:solidFill>
                    <a:srgbClr val="002060"/>
                  </a:solidFill>
                </a:rPr>
                <a:t>x</a:t>
              </a:r>
              <a:endParaRPr lang="en-US" sz="1800" b="0" dirty="0">
                <a:solidFill>
                  <a:srgbClr val="002060"/>
                </a:solidFill>
              </a:endParaRPr>
            </a:p>
          </p:txBody>
        </p:sp>
      </p:grpSp>
      <p:grpSp>
        <p:nvGrpSpPr>
          <p:cNvPr id="19" name="Group 18"/>
          <p:cNvGrpSpPr/>
          <p:nvPr/>
        </p:nvGrpSpPr>
        <p:grpSpPr>
          <a:xfrm>
            <a:off x="5105400" y="3124200"/>
            <a:ext cx="1600200" cy="1905000"/>
            <a:chOff x="381000" y="3505200"/>
            <a:chExt cx="1881046" cy="2133600"/>
          </a:xfrm>
        </p:grpSpPr>
        <p:sp>
          <p:nvSpPr>
            <p:cNvPr id="20" name="Oval 19"/>
            <p:cNvSpPr/>
            <p:nvPr/>
          </p:nvSpPr>
          <p:spPr bwMode="auto">
            <a:xfrm>
              <a:off x="1354362" y="3915640"/>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21" name="Straight Arrow Connector 20"/>
            <p:cNvCxnSpPr>
              <a:endCxn id="20" idx="5"/>
            </p:cNvCxnSpPr>
            <p:nvPr/>
          </p:nvCxnSpPr>
          <p:spPr bwMode="auto">
            <a:xfrm flipH="1" flipV="1">
              <a:off x="1744607" y="4240844"/>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cxnSp>
          <p:nvCxnSpPr>
            <p:cNvPr id="22" name="Straight Arrow Connector 21"/>
            <p:cNvCxnSpPr>
              <a:endCxn id="20" idx="3"/>
            </p:cNvCxnSpPr>
            <p:nvPr/>
          </p:nvCxnSpPr>
          <p:spPr bwMode="auto">
            <a:xfrm flipV="1">
              <a:off x="1138670" y="4240844"/>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23" name="TextBox 22"/>
            <p:cNvSpPr txBox="1"/>
            <p:nvPr/>
          </p:nvSpPr>
          <p:spPr>
            <a:xfrm>
              <a:off x="1981200" y="4572000"/>
              <a:ext cx="280846" cy="307777"/>
            </a:xfrm>
            <a:prstGeom prst="rect">
              <a:avLst/>
            </a:prstGeom>
            <a:noFill/>
          </p:spPr>
          <p:txBody>
            <a:bodyPr wrap="none" rtlCol="0">
              <a:spAutoFit/>
            </a:bodyPr>
            <a:lstStyle/>
            <a:p>
              <a:r>
                <a:rPr lang="en-US" sz="1400" b="0" dirty="0" smtClean="0">
                  <a:solidFill>
                    <a:srgbClr val="002060"/>
                  </a:solidFill>
                </a:rPr>
                <a:t>z</a:t>
              </a:r>
              <a:endParaRPr lang="en-US" sz="1800" b="0" dirty="0">
                <a:solidFill>
                  <a:srgbClr val="002060"/>
                </a:solidFill>
              </a:endParaRPr>
            </a:p>
          </p:txBody>
        </p:sp>
        <p:cxnSp>
          <p:nvCxnSpPr>
            <p:cNvPr id="24" name="Straight Arrow Connector 23"/>
            <p:cNvCxnSpPr>
              <a:stCxn id="20" idx="0"/>
            </p:cNvCxnSpPr>
            <p:nvPr/>
          </p:nvCxnSpPr>
          <p:spPr bwMode="auto">
            <a:xfrm flipV="1">
              <a:off x="1582962" y="3505200"/>
              <a:ext cx="0" cy="410440"/>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25" name="TextBox 24"/>
            <p:cNvSpPr txBox="1"/>
            <p:nvPr/>
          </p:nvSpPr>
          <p:spPr>
            <a:xfrm>
              <a:off x="1552722" y="3505200"/>
              <a:ext cx="324128" cy="369332"/>
            </a:xfrm>
            <a:prstGeom prst="rect">
              <a:avLst/>
            </a:prstGeom>
            <a:noFill/>
          </p:spPr>
          <p:txBody>
            <a:bodyPr wrap="none" rtlCol="0">
              <a:spAutoFit/>
            </a:bodyPr>
            <a:lstStyle/>
            <a:p>
              <a:r>
                <a:rPr lang="en-US" sz="1400" b="0" dirty="0" smtClean="0">
                  <a:solidFill>
                    <a:srgbClr val="002060"/>
                  </a:solidFill>
                </a:rPr>
                <a:t>e</a:t>
              </a:r>
              <a:r>
                <a:rPr lang="en-US" sz="1800" b="0" dirty="0" smtClean="0">
                  <a:solidFill>
                    <a:srgbClr val="002060"/>
                  </a:solidFill>
                </a:rPr>
                <a:t>’</a:t>
              </a:r>
              <a:endParaRPr lang="en-US" sz="1400" b="0" dirty="0" smtClean="0">
                <a:solidFill>
                  <a:srgbClr val="002060"/>
                </a:solidFill>
              </a:endParaRPr>
            </a:p>
          </p:txBody>
        </p:sp>
        <p:sp>
          <p:nvSpPr>
            <p:cNvPr id="26" name="Oval 25"/>
            <p:cNvSpPr/>
            <p:nvPr/>
          </p:nvSpPr>
          <p:spPr bwMode="auto">
            <a:xfrm>
              <a:off x="838200" y="4648200"/>
              <a:ext cx="457200" cy="381000"/>
            </a:xfrm>
            <a:prstGeom prst="ellipse">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2060"/>
                  </a:solidFill>
                </a:rPr>
                <a:t>-</a:t>
              </a:r>
              <a:endParaRPr kumimoji="0" lang="en-US" sz="2000" b="0" i="0" u="none" strike="noStrike" cap="none" normalizeH="0" baseline="0" dirty="0" smtClean="0">
                <a:ln>
                  <a:noFill/>
                </a:ln>
                <a:solidFill>
                  <a:srgbClr val="002060"/>
                </a:solidFill>
                <a:effectLst/>
                <a:latin typeface="Comic Sans MS" pitchFamily="66" charset="0"/>
              </a:endParaRPr>
            </a:p>
          </p:txBody>
        </p:sp>
        <p:cxnSp>
          <p:nvCxnSpPr>
            <p:cNvPr id="27" name="Straight Arrow Connector 26"/>
            <p:cNvCxnSpPr/>
            <p:nvPr/>
          </p:nvCxnSpPr>
          <p:spPr bwMode="auto">
            <a:xfrm flipH="1" flipV="1">
              <a:off x="1219200" y="4953000"/>
              <a:ext cx="315826" cy="435215"/>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28" name="TextBox 27"/>
            <p:cNvSpPr txBox="1"/>
            <p:nvPr/>
          </p:nvSpPr>
          <p:spPr>
            <a:xfrm>
              <a:off x="1455793" y="5284156"/>
              <a:ext cx="264816" cy="307777"/>
            </a:xfrm>
            <a:prstGeom prst="rect">
              <a:avLst/>
            </a:prstGeom>
            <a:noFill/>
          </p:spPr>
          <p:txBody>
            <a:bodyPr wrap="none" rtlCol="0">
              <a:spAutoFit/>
            </a:bodyPr>
            <a:lstStyle/>
            <a:p>
              <a:r>
                <a:rPr lang="en-US" sz="1400" b="0" dirty="0" smtClean="0">
                  <a:solidFill>
                    <a:srgbClr val="002060"/>
                  </a:solidFill>
                </a:rPr>
                <a:t>1</a:t>
              </a:r>
              <a:endParaRPr lang="en-US" sz="1800" b="0" dirty="0">
                <a:solidFill>
                  <a:srgbClr val="002060"/>
                </a:solidFill>
              </a:endParaRPr>
            </a:p>
          </p:txBody>
        </p:sp>
        <p:cxnSp>
          <p:nvCxnSpPr>
            <p:cNvPr id="29" name="Straight Arrow Connector 28"/>
            <p:cNvCxnSpPr/>
            <p:nvPr/>
          </p:nvCxnSpPr>
          <p:spPr bwMode="auto">
            <a:xfrm flipV="1">
              <a:off x="609600" y="4953000"/>
              <a:ext cx="282647" cy="435214"/>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30" name="TextBox 29"/>
            <p:cNvSpPr txBox="1"/>
            <p:nvPr/>
          </p:nvSpPr>
          <p:spPr>
            <a:xfrm>
              <a:off x="381000" y="5331023"/>
              <a:ext cx="290464" cy="307777"/>
            </a:xfrm>
            <a:prstGeom prst="rect">
              <a:avLst/>
            </a:prstGeom>
            <a:noFill/>
          </p:spPr>
          <p:txBody>
            <a:bodyPr wrap="none" rtlCol="0">
              <a:spAutoFit/>
            </a:bodyPr>
            <a:lstStyle/>
            <a:p>
              <a:r>
                <a:rPr lang="en-US" sz="1400" b="0" dirty="0" smtClean="0">
                  <a:solidFill>
                    <a:srgbClr val="002060"/>
                  </a:solidFill>
                </a:rPr>
                <a:t>z</a:t>
              </a:r>
              <a:endParaRPr lang="en-US" sz="1800" b="0" dirty="0">
                <a:solidFill>
                  <a:srgbClr val="002060"/>
                </a:solidFill>
              </a:endParaRPr>
            </a:p>
          </p:txBody>
        </p:sp>
      </p:grpSp>
      <p:cxnSp>
        <p:nvCxnSpPr>
          <p:cNvPr id="31" name="Straight Arrow Connector 30"/>
          <p:cNvCxnSpPr/>
          <p:nvPr/>
        </p:nvCxnSpPr>
        <p:spPr bwMode="auto">
          <a:xfrm flipV="1">
            <a:off x="3124200" y="4038599"/>
            <a:ext cx="1905000" cy="1"/>
          </a:xfrm>
          <a:prstGeom prst="straightConnector1">
            <a:avLst/>
          </a:prstGeom>
          <a:solidFill>
            <a:srgbClr val="333399"/>
          </a:solidFill>
          <a:ln w="9525" cap="flat" cmpd="sng" algn="ctr">
            <a:solidFill>
              <a:schemeClr val="tx1"/>
            </a:solidFill>
            <a:prstDash val="solid"/>
            <a:round/>
            <a:headEnd type="none" w="med" len="med"/>
            <a:tailEnd type="triangle"/>
          </a:ln>
          <a:effectLst/>
        </p:spPr>
      </p:cxnSp>
      <p:sp>
        <p:nvSpPr>
          <p:cNvPr id="32" name="Rectangle 3"/>
          <p:cNvSpPr txBox="1">
            <a:spLocks noChangeArrowheads="1"/>
          </p:cNvSpPr>
          <p:nvPr/>
        </p:nvSpPr>
        <p:spPr bwMode="auto">
          <a:xfrm>
            <a:off x="152400" y="5105400"/>
            <a:ext cx="89916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80000"/>
              </a:lnSpc>
              <a:spcBef>
                <a:spcPct val="35000"/>
              </a:spcBef>
              <a:spcAft>
                <a:spcPct val="0"/>
              </a:spcAft>
              <a:buClr>
                <a:srgbClr val="006600"/>
              </a:buClr>
              <a:buSzTx/>
              <a:buFontTx/>
              <a:buNone/>
              <a:tabLst/>
              <a:defRPr/>
            </a:pPr>
            <a:endPar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endParaRPr>
          </a:p>
          <a:p>
            <a:pPr marL="342900" marR="0" lvl="0" indent="-342900" algn="l" defTabSz="914400" rtl="0" eaLnBrk="0" fontAlgn="base" latinLnBrk="0" hangingPunct="0">
              <a:lnSpc>
                <a:spcPct val="80000"/>
              </a:lnSpc>
              <a:spcBef>
                <a:spcPct val="35000"/>
              </a:spcBef>
              <a:spcAft>
                <a:spcPct val="0"/>
              </a:spcAft>
              <a:buClr>
                <a:srgbClr val="006600"/>
              </a:buClr>
              <a:buSzTx/>
              <a:buFont typeface="Wingdings" pitchFamily="2" charset="2"/>
              <a:buChar char="q"/>
              <a:tabLst/>
              <a:defRPr/>
            </a:pPr>
            <a:r>
              <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rPr>
              <a:t>With probability min{ 1, Score(e’)/Score(e) }, replace e with e’</a:t>
            </a:r>
          </a:p>
          <a:p>
            <a:pPr marL="342900" marR="0" lvl="0" indent="-342900" algn="l" defTabSz="914400" rtl="0" eaLnBrk="0" fontAlgn="base" latinLnBrk="0" hangingPunct="0">
              <a:lnSpc>
                <a:spcPct val="80000"/>
              </a:lnSpc>
              <a:spcBef>
                <a:spcPct val="35000"/>
              </a:spcBef>
              <a:spcAft>
                <a:spcPct val="0"/>
              </a:spcAft>
              <a:buClr>
                <a:srgbClr val="006600"/>
              </a:buClr>
              <a:buSzTx/>
              <a:buFont typeface="Wingdings" pitchFamily="2" charset="2"/>
              <a:buChar char="q"/>
              <a:tabLst/>
              <a:defRPr/>
            </a:pPr>
            <a:endPar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endParaRPr>
          </a:p>
          <a:p>
            <a:pPr marL="342900" marR="0" lvl="0" indent="-342900" algn="l" defTabSz="914400" rtl="0" eaLnBrk="0" fontAlgn="base" latinLnBrk="0" hangingPunct="0">
              <a:lnSpc>
                <a:spcPct val="80000"/>
              </a:lnSpc>
              <a:spcBef>
                <a:spcPct val="35000"/>
              </a:spcBef>
              <a:spcAft>
                <a:spcPct val="0"/>
              </a:spcAft>
              <a:buClr>
                <a:srgbClr val="006600"/>
              </a:buClr>
              <a:buSzTx/>
              <a:buFont typeface="Wingdings" pitchFamily="2" charset="2"/>
              <a:buChar char="q"/>
              <a:tabLst/>
              <a:defRPr/>
            </a:pPr>
            <a:r>
              <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rPr>
              <a:t>Outer loop responsible for updating expression size n</a:t>
            </a:r>
          </a:p>
          <a:p>
            <a:pPr marL="342900" marR="0" lvl="0" indent="-342900" algn="l" defTabSz="914400" rtl="0" eaLnBrk="0" fontAlgn="base" latinLnBrk="0" hangingPunct="0">
              <a:lnSpc>
                <a:spcPct val="80000"/>
              </a:lnSpc>
              <a:spcBef>
                <a:spcPct val="35000"/>
              </a:spcBef>
              <a:spcAft>
                <a:spcPct val="0"/>
              </a:spcAft>
              <a:buClr>
                <a:srgbClr val="006600"/>
              </a:buClr>
              <a:buSzTx/>
              <a:buFont typeface="Wingdings" pitchFamily="2" charset="2"/>
              <a:buChar char="q"/>
              <a:tabLst/>
              <a:defRPr/>
            </a:pPr>
            <a:endParaRPr kumimoji="0" lang="en-US" altLang="ko-KR" sz="2000" b="0" i="0" u="none" strike="noStrike" kern="0" cap="none" spc="0" normalizeH="0" baseline="0" noProof="0" dirty="0" smtClean="0">
              <a:ln>
                <a:noFill/>
              </a:ln>
              <a:solidFill>
                <a:srgbClr val="006600"/>
              </a:solidFill>
              <a:effectLst/>
              <a:uLnTx/>
              <a:uFillTx/>
              <a:latin typeface="+mn-lt"/>
              <a:ea typeface="Gulim" pitchFamily="34" charset="-127"/>
              <a:cs typeface="+mn-cs"/>
            </a:endParaRPr>
          </a:p>
        </p:txBody>
      </p:sp>
    </p:spTree>
    <p:extLst>
      <p:ext uri="{BB962C8B-B14F-4D97-AF65-F5344CB8AC3E}">
        <p14:creationId xmlns:p14="http://schemas.microsoft.com/office/powerpoint/2010/main" val="34021326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a:t>
            </a:fld>
            <a:endParaRPr lang="en-US" b="1" dirty="0"/>
          </a:p>
        </p:txBody>
      </p:sp>
      <p:sp>
        <p:nvSpPr>
          <p:cNvPr id="6" name="Rectangle 3"/>
          <p:cNvSpPr txBox="1">
            <a:spLocks noChangeArrowheads="1"/>
          </p:cNvSpPr>
          <p:nvPr/>
        </p:nvSpPr>
        <p:spPr bwMode="auto">
          <a:xfrm>
            <a:off x="332014" y="192605"/>
            <a:ext cx="8763000" cy="11660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lnSpc>
                <a:spcPct val="80000"/>
              </a:lnSpc>
              <a:spcBef>
                <a:spcPct val="35000"/>
              </a:spcBef>
              <a:buClr>
                <a:srgbClr val="006600"/>
              </a:buClr>
              <a:buNone/>
            </a:pPr>
            <a:endParaRPr lang="en-US" altLang="ko-KR" sz="2800" b="0" kern="0" dirty="0" smtClean="0">
              <a:solidFill>
                <a:srgbClr val="006600"/>
              </a:solidFill>
              <a:ea typeface="Gulim" pitchFamily="34" charset="-127"/>
            </a:endParaRPr>
          </a:p>
          <a:p>
            <a:pPr marL="0" indent="0" algn="ctr">
              <a:lnSpc>
                <a:spcPct val="80000"/>
              </a:lnSpc>
              <a:spcBef>
                <a:spcPct val="35000"/>
              </a:spcBef>
              <a:buClr>
                <a:srgbClr val="006600"/>
              </a:buClr>
              <a:buNone/>
            </a:pPr>
            <a:r>
              <a:rPr lang="en-US" altLang="ko-KR" sz="2800" b="0" kern="0" dirty="0" smtClean="0">
                <a:solidFill>
                  <a:srgbClr val="C00000"/>
                </a:solidFill>
                <a:ea typeface="Gulim" pitchFamily="34" charset="-127"/>
              </a:rPr>
              <a:t>Vision of Program Synthesis </a:t>
            </a:r>
            <a:endParaRPr lang="en-US" altLang="ko-KR" sz="2800" b="0" kern="0" dirty="0">
              <a:solidFill>
                <a:srgbClr val="C00000"/>
              </a:solidFill>
              <a:ea typeface="Gulim" pitchFamily="34" charset="-127"/>
            </a:endParaRPr>
          </a:p>
          <a:p>
            <a:pPr algn="ctr">
              <a:lnSpc>
                <a:spcPct val="80000"/>
              </a:lnSpc>
              <a:spcBef>
                <a:spcPct val="35000"/>
              </a:spcBef>
              <a:buClr>
                <a:srgbClr val="006600"/>
              </a:buClr>
              <a:buFont typeface="Wingdings" pitchFamily="2" charset="2"/>
              <a:buChar char="q"/>
            </a:pPr>
            <a:endParaRPr lang="en-US" altLang="ko-KR" sz="2800" b="0" kern="0" dirty="0" smtClean="0">
              <a:solidFill>
                <a:srgbClr val="C00000"/>
              </a:solidFill>
              <a:ea typeface="Gulim" pitchFamily="34" charset="-127"/>
            </a:endParaRPr>
          </a:p>
          <a:p>
            <a:pPr marL="0" indent="0" algn="ctr">
              <a:lnSpc>
                <a:spcPct val="80000"/>
              </a:lnSpc>
              <a:spcBef>
                <a:spcPct val="35000"/>
              </a:spcBef>
              <a:buClr>
                <a:srgbClr val="006600"/>
              </a:buClr>
              <a:buNone/>
            </a:pPr>
            <a:endParaRPr lang="en-US" altLang="ko-KR" sz="2800" b="0" kern="0" dirty="0" smtClean="0">
              <a:solidFill>
                <a:srgbClr val="006600"/>
              </a:solidFill>
              <a:latin typeface="Symbol" pitchFamily="18" charset="2"/>
              <a:ea typeface="Gulim" pitchFamily="34" charset="-127"/>
            </a:endParaRPr>
          </a:p>
          <a:p>
            <a:pPr lvl="1" algn="ctr">
              <a:lnSpc>
                <a:spcPct val="80000"/>
              </a:lnSpc>
              <a:spcBef>
                <a:spcPct val="35000"/>
              </a:spcBef>
              <a:buClr>
                <a:srgbClr val="C3CDC6"/>
              </a:buClr>
              <a:buFont typeface="Wingdings" pitchFamily="2" charset="2"/>
              <a:buNone/>
            </a:pPr>
            <a:endParaRPr lang="en-US" b="0" kern="0" dirty="0" smtClean="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06885" y="2057400"/>
            <a:ext cx="1165218" cy="1421819"/>
          </a:xfrm>
          <a:prstGeom prst="rect">
            <a:avLst/>
          </a:prstGeom>
        </p:spPr>
      </p:pic>
      <p:sp>
        <p:nvSpPr>
          <p:cNvPr id="15" name="Rectangle 3"/>
          <p:cNvSpPr txBox="1">
            <a:spLocks noChangeArrowheads="1"/>
          </p:cNvSpPr>
          <p:nvPr/>
        </p:nvSpPr>
        <p:spPr bwMode="auto">
          <a:xfrm>
            <a:off x="609600" y="2514600"/>
            <a:ext cx="8724900" cy="9646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altLang="ko-KR" sz="2000" b="0" kern="0" dirty="0" smtClean="0">
                <a:solidFill>
                  <a:srgbClr val="003300"/>
                </a:solidFill>
                <a:ea typeface="Gulim" pitchFamily="34" charset="-127"/>
              </a:rPr>
              <a:t>Can programming be liberated, period.</a:t>
            </a:r>
          </a:p>
          <a:p>
            <a:pPr marL="0" indent="0">
              <a:lnSpc>
                <a:spcPct val="80000"/>
              </a:lnSpc>
              <a:spcBef>
                <a:spcPct val="35000"/>
              </a:spcBef>
              <a:buClr>
                <a:srgbClr val="006600"/>
              </a:buClr>
              <a:buNone/>
            </a:pPr>
            <a:r>
              <a:rPr lang="en-US" altLang="ko-KR" sz="2000" b="0" kern="0" dirty="0">
                <a:solidFill>
                  <a:srgbClr val="003300"/>
                </a:solidFill>
                <a:ea typeface="Gulim" pitchFamily="34" charset="-127"/>
              </a:rPr>
              <a:t>	</a:t>
            </a:r>
            <a:r>
              <a:rPr lang="en-US" altLang="ko-KR" sz="2000" b="0" kern="0" dirty="0" smtClean="0">
                <a:solidFill>
                  <a:srgbClr val="003300"/>
                </a:solidFill>
                <a:ea typeface="Gulim" pitchFamily="34" charset="-127"/>
              </a:rPr>
              <a:t>David </a:t>
            </a:r>
            <a:r>
              <a:rPr lang="en-US" altLang="ko-KR" sz="2000" b="0" kern="0" dirty="0" err="1" smtClean="0">
                <a:solidFill>
                  <a:srgbClr val="003300"/>
                </a:solidFill>
                <a:ea typeface="Gulim" pitchFamily="34" charset="-127"/>
              </a:rPr>
              <a:t>Harel</a:t>
            </a:r>
            <a:r>
              <a:rPr lang="en-US" altLang="ko-KR" sz="2000" b="0" kern="0" dirty="0" smtClean="0">
                <a:solidFill>
                  <a:srgbClr val="003300"/>
                </a:solidFill>
                <a:ea typeface="Gulim" pitchFamily="34" charset="-127"/>
              </a:rPr>
              <a:t>, IEEE Computer, 2008</a:t>
            </a:r>
          </a:p>
          <a:p>
            <a:pPr marL="0" indent="0">
              <a:lnSpc>
                <a:spcPct val="80000"/>
              </a:lnSpc>
              <a:spcBef>
                <a:spcPct val="35000"/>
              </a:spcBef>
              <a:buClr>
                <a:srgbClr val="006600"/>
              </a:buClr>
              <a:buNone/>
            </a:pPr>
            <a:endParaRPr lang="en-US" altLang="ko-KR" sz="2000" b="0" kern="0" dirty="0" smtClean="0">
              <a:solidFill>
                <a:srgbClr val="C00000"/>
              </a:solidFill>
              <a:ea typeface="Gulim" pitchFamily="34" charset="-127"/>
            </a:endParaRPr>
          </a:p>
          <a:p>
            <a:pPr marL="0" indent="0">
              <a:lnSpc>
                <a:spcPct val="80000"/>
              </a:lnSpc>
              <a:spcBef>
                <a:spcPct val="35000"/>
              </a:spcBef>
              <a:buClr>
                <a:srgbClr val="006600"/>
              </a:buClr>
              <a:buNone/>
            </a:pPr>
            <a:endParaRPr lang="en-US" altLang="ko-KR" sz="1600" b="0" kern="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b="0" kern="0" dirty="0" smtClean="0"/>
          </a:p>
        </p:txBody>
      </p:sp>
      <p:sp>
        <p:nvSpPr>
          <p:cNvPr id="16" name="Rectangle 3"/>
          <p:cNvSpPr txBox="1">
            <a:spLocks noChangeArrowheads="1"/>
          </p:cNvSpPr>
          <p:nvPr/>
        </p:nvSpPr>
        <p:spPr bwMode="auto">
          <a:xfrm>
            <a:off x="606878" y="3883479"/>
            <a:ext cx="8466365" cy="270782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altLang="ko-KR" sz="2000" b="0" kern="0" dirty="0" smtClean="0">
                <a:solidFill>
                  <a:srgbClr val="003300"/>
                </a:solidFill>
                <a:ea typeface="Gulim" pitchFamily="34" charset="-127"/>
              </a:rPr>
              <a:t>Enabling Technologies</a:t>
            </a:r>
          </a:p>
          <a:p>
            <a:pPr marL="0" indent="0">
              <a:lnSpc>
                <a:spcPct val="80000"/>
              </a:lnSpc>
              <a:spcBef>
                <a:spcPct val="35000"/>
              </a:spcBef>
              <a:buClr>
                <a:srgbClr val="006600"/>
              </a:buClr>
              <a:buNone/>
            </a:pPr>
            <a:endParaRPr lang="en-US" altLang="ko-KR" sz="2000" b="0" kern="0" dirty="0" smtClean="0">
              <a:solidFill>
                <a:srgbClr val="003300"/>
              </a:solidFill>
              <a:ea typeface="Gulim" pitchFamily="34" charset="-127"/>
            </a:endParaRPr>
          </a:p>
          <a:p>
            <a:pPr lvl="1" indent="-342900">
              <a:lnSpc>
                <a:spcPct val="80000"/>
              </a:lnSpc>
              <a:spcBef>
                <a:spcPct val="35000"/>
              </a:spcBef>
              <a:buClr>
                <a:srgbClr val="006600"/>
              </a:buClr>
              <a:buFont typeface="Wingdings" panose="05000000000000000000" pitchFamily="2" charset="2"/>
              <a:buChar char="§"/>
            </a:pPr>
            <a:r>
              <a:rPr lang="en-US" altLang="ko-KR" sz="2000" b="0" kern="0" dirty="0" smtClean="0">
                <a:latin typeface="+mj-lt"/>
                <a:ea typeface="Gulim" pitchFamily="34" charset="-127"/>
              </a:rPr>
              <a:t>More computing power</a:t>
            </a:r>
          </a:p>
          <a:p>
            <a:pPr lvl="1" indent="-342900">
              <a:lnSpc>
                <a:spcPct val="80000"/>
              </a:lnSpc>
              <a:spcBef>
                <a:spcPct val="35000"/>
              </a:spcBef>
              <a:buClr>
                <a:srgbClr val="006600"/>
              </a:buClr>
              <a:buFont typeface="Wingdings" panose="05000000000000000000" pitchFamily="2" charset="2"/>
              <a:buChar char="§"/>
            </a:pPr>
            <a:r>
              <a:rPr lang="en-US" altLang="ko-KR" sz="2000" b="0" kern="0" dirty="0" smtClean="0">
                <a:latin typeface="+mj-lt"/>
                <a:ea typeface="Gulim" pitchFamily="34" charset="-127"/>
              </a:rPr>
              <a:t>Mature software analysis/verification tools</a:t>
            </a:r>
          </a:p>
          <a:p>
            <a:pPr lvl="1" indent="-342900">
              <a:lnSpc>
                <a:spcPct val="80000"/>
              </a:lnSpc>
              <a:spcBef>
                <a:spcPct val="35000"/>
              </a:spcBef>
              <a:buClr>
                <a:srgbClr val="006600"/>
              </a:buClr>
              <a:buFont typeface="Wingdings" panose="05000000000000000000" pitchFamily="2" charset="2"/>
              <a:buChar char="§"/>
            </a:pPr>
            <a:r>
              <a:rPr lang="en-US" altLang="ko-KR" sz="2000" b="0" kern="0" dirty="0" smtClean="0">
                <a:latin typeface="+mj-lt"/>
                <a:ea typeface="Gulim" pitchFamily="34" charset="-127"/>
              </a:rPr>
              <a:t>Better human-computer interfaces</a:t>
            </a:r>
          </a:p>
          <a:p>
            <a:pPr lvl="1" indent="-342900">
              <a:lnSpc>
                <a:spcPct val="80000"/>
              </a:lnSpc>
              <a:spcBef>
                <a:spcPct val="35000"/>
              </a:spcBef>
              <a:buClr>
                <a:srgbClr val="006600"/>
              </a:buClr>
              <a:buFont typeface="Wingdings" panose="05000000000000000000" pitchFamily="2" charset="2"/>
              <a:buChar char="§"/>
            </a:pPr>
            <a:r>
              <a:rPr lang="en-US" altLang="ko-KR" sz="2000" b="0" kern="0" dirty="0" smtClean="0">
                <a:latin typeface="+mj-lt"/>
                <a:ea typeface="Gulim" pitchFamily="34" charset="-127"/>
              </a:rPr>
              <a:t>Data mining tools for code repositories</a:t>
            </a:r>
          </a:p>
          <a:p>
            <a:pPr lvl="1">
              <a:lnSpc>
                <a:spcPct val="80000"/>
              </a:lnSpc>
              <a:spcBef>
                <a:spcPct val="35000"/>
              </a:spcBef>
              <a:buClr>
                <a:srgbClr val="C3CDC6"/>
              </a:buClr>
              <a:buFont typeface="Wingdings" pitchFamily="2" charset="2"/>
              <a:buNone/>
            </a:pPr>
            <a:endParaRPr lang="en-US" sz="2000" b="0" kern="0" dirty="0" smtClean="0"/>
          </a:p>
        </p:txBody>
      </p:sp>
    </p:spTree>
    <p:extLst>
      <p:ext uri="{BB962C8B-B14F-4D97-AF65-F5344CB8AC3E}">
        <p14:creationId xmlns:p14="http://schemas.microsoft.com/office/powerpoint/2010/main" val="23279337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09600" y="2438400"/>
            <a:ext cx="7924800" cy="1981200"/>
          </a:xfrm>
        </p:spPr>
        <p:txBody>
          <a:bodyPr/>
          <a:lstStyle/>
          <a:p>
            <a:r>
              <a:rPr lang="en-US" sz="2800" dirty="0" smtClean="0">
                <a:solidFill>
                  <a:srgbClr val="C00000"/>
                </a:solidFill>
              </a:rPr>
              <a:t>Part IV</a:t>
            </a:r>
            <a:br>
              <a:rPr lang="en-US" sz="2800" dirty="0" smtClean="0">
                <a:solidFill>
                  <a:srgbClr val="C00000"/>
                </a:solidFill>
              </a:rPr>
            </a:br>
            <a:r>
              <a:rPr lang="en-US" sz="2800" dirty="0" smtClean="0">
                <a:solidFill>
                  <a:srgbClr val="C00000"/>
                </a:solidFill>
              </a:rPr>
              <a:t/>
            </a:r>
            <a:br>
              <a:rPr lang="en-US" sz="2800" dirty="0" smtClean="0">
                <a:solidFill>
                  <a:srgbClr val="C00000"/>
                </a:solidFill>
              </a:rPr>
            </a:br>
            <a:r>
              <a:rPr lang="en-US" sz="2800" dirty="0" err="1" smtClean="0">
                <a:solidFill>
                  <a:srgbClr val="C00000"/>
                </a:solidFill>
              </a:rPr>
              <a:t>SyGuS</a:t>
            </a:r>
            <a:r>
              <a:rPr lang="en-US" sz="2800" dirty="0" smtClean="0">
                <a:solidFill>
                  <a:srgbClr val="C00000"/>
                </a:solidFill>
              </a:rPr>
              <a:t> Competition and Evolution</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40</a:t>
            </a:fld>
            <a:endParaRPr lang="en-US" b="1" dirty="0"/>
          </a:p>
        </p:txBody>
      </p:sp>
    </p:spTree>
    <p:extLst>
      <p:ext uri="{BB962C8B-B14F-4D97-AF65-F5344CB8AC3E}">
        <p14:creationId xmlns:p14="http://schemas.microsoft.com/office/powerpoint/2010/main" val="25830606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17894"/>
            <a:ext cx="7772400" cy="1143000"/>
          </a:xfrm>
        </p:spPr>
        <p:txBody>
          <a:bodyPr/>
          <a:lstStyle/>
          <a:p>
            <a:r>
              <a:rPr lang="en-US" sz="2800" dirty="0" smtClean="0">
                <a:solidFill>
                  <a:srgbClr val="C00000"/>
                </a:solidFill>
              </a:rPr>
              <a:t>SMT Success Story</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41</a:t>
            </a:fld>
            <a:endParaRPr lang="en-US" b="1" dirty="0"/>
          </a:p>
        </p:txBody>
      </p:sp>
      <p:sp>
        <p:nvSpPr>
          <p:cNvPr id="6" name="TextBox 5"/>
          <p:cNvSpPr txBox="1"/>
          <p:nvPr/>
        </p:nvSpPr>
        <p:spPr>
          <a:xfrm>
            <a:off x="457200" y="3124200"/>
            <a:ext cx="8305800" cy="1631216"/>
          </a:xfrm>
          <a:prstGeom prst="rect">
            <a:avLst/>
          </a:prstGeom>
          <a:solidFill>
            <a:srgbClr val="FFFFCC"/>
          </a:solidFill>
          <a:ln w="28575" cmpd="sng">
            <a:solidFill>
              <a:srgbClr val="008000"/>
            </a:solidFill>
          </a:ln>
        </p:spPr>
        <p:txBody>
          <a:bodyPr wrap="square" rtlCol="0">
            <a:spAutoFit/>
          </a:bodyPr>
          <a:lstStyle/>
          <a:p>
            <a:r>
              <a:rPr lang="en-US" sz="2000" b="0" dirty="0" smtClean="0">
                <a:solidFill>
                  <a:srgbClr val="C00000"/>
                </a:solidFill>
              </a:rPr>
              <a:t>SMT-LIB Standardized Interchange Format (smt-lib.org)</a:t>
            </a:r>
          </a:p>
          <a:p>
            <a:r>
              <a:rPr lang="en-US" sz="2000" b="0" dirty="0">
                <a:solidFill>
                  <a:srgbClr val="C00000"/>
                </a:solidFill>
              </a:rPr>
              <a:t>	</a:t>
            </a:r>
            <a:r>
              <a:rPr lang="en-US" sz="2000" b="0" dirty="0" smtClean="0">
                <a:solidFill>
                  <a:srgbClr val="003300"/>
                </a:solidFill>
              </a:rPr>
              <a:t>Problem classification + Benchmark repositories</a:t>
            </a:r>
          </a:p>
          <a:p>
            <a:r>
              <a:rPr lang="en-US" sz="2000" b="0" dirty="0">
                <a:solidFill>
                  <a:srgbClr val="003300"/>
                </a:solidFill>
              </a:rPr>
              <a:t>	</a:t>
            </a:r>
            <a:r>
              <a:rPr lang="en-US" sz="2000" b="0" dirty="0" smtClean="0">
                <a:solidFill>
                  <a:srgbClr val="003300"/>
                </a:solidFill>
              </a:rPr>
              <a:t>LIA, LIA_UF, LRA, QF_LIA, …</a:t>
            </a:r>
          </a:p>
          <a:p>
            <a:r>
              <a:rPr lang="en-US" sz="2000" b="0" dirty="0">
                <a:solidFill>
                  <a:srgbClr val="003300"/>
                </a:solidFill>
              </a:rPr>
              <a:t>	</a:t>
            </a:r>
            <a:endParaRPr lang="en-US" sz="2000" b="0" dirty="0" smtClean="0">
              <a:solidFill>
                <a:srgbClr val="003300"/>
              </a:solidFill>
            </a:endParaRPr>
          </a:p>
          <a:p>
            <a:r>
              <a:rPr lang="en-US" sz="2000" b="0" dirty="0" smtClean="0">
                <a:solidFill>
                  <a:srgbClr val="C00000"/>
                </a:solidFill>
              </a:rPr>
              <a:t>+ Annual Competition (smt-competition.org)</a:t>
            </a:r>
            <a:endParaRPr lang="en-US" sz="2000" b="0" dirty="0">
              <a:solidFill>
                <a:srgbClr val="C00000"/>
              </a:solidFill>
            </a:endParaRPr>
          </a:p>
        </p:txBody>
      </p:sp>
      <p:sp>
        <p:nvSpPr>
          <p:cNvPr id="3" name="Oval 2"/>
          <p:cNvSpPr/>
          <p:nvPr/>
        </p:nvSpPr>
        <p:spPr bwMode="auto">
          <a:xfrm>
            <a:off x="253041" y="5663944"/>
            <a:ext cx="13716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accent2"/>
                </a:solidFill>
                <a:effectLst/>
                <a:latin typeface="Comic Sans MS" pitchFamily="66" charset="0"/>
              </a:rPr>
              <a:t>Z3</a:t>
            </a:r>
          </a:p>
        </p:txBody>
      </p:sp>
      <p:sp>
        <p:nvSpPr>
          <p:cNvPr id="8" name="Oval 7"/>
          <p:cNvSpPr/>
          <p:nvPr/>
        </p:nvSpPr>
        <p:spPr bwMode="auto">
          <a:xfrm>
            <a:off x="2117785" y="5623657"/>
            <a:ext cx="13716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err="1" smtClean="0"/>
              <a:t>Yices</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9" name="Oval 8"/>
          <p:cNvSpPr/>
          <p:nvPr/>
        </p:nvSpPr>
        <p:spPr bwMode="auto">
          <a:xfrm>
            <a:off x="4063041" y="5663944"/>
            <a:ext cx="13716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CVC4</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10" name="Oval 9"/>
          <p:cNvSpPr/>
          <p:nvPr/>
        </p:nvSpPr>
        <p:spPr bwMode="auto">
          <a:xfrm>
            <a:off x="5897590" y="5623657"/>
            <a:ext cx="15240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MathSAT5</a:t>
            </a:r>
            <a:endParaRPr kumimoji="0" lang="en-US" sz="2000" b="0" i="0" u="none" strike="noStrike" cap="none" normalizeH="0" baseline="0" dirty="0" smtClean="0">
              <a:ln>
                <a:noFill/>
              </a:ln>
              <a:solidFill>
                <a:schemeClr val="accent2"/>
              </a:solidFill>
              <a:effectLst/>
              <a:latin typeface="Comic Sans MS" pitchFamily="66" charset="0"/>
            </a:endParaRPr>
          </a:p>
        </p:txBody>
      </p:sp>
      <p:cxnSp>
        <p:nvCxnSpPr>
          <p:cNvPr id="15" name="Straight Arrow Connector 14"/>
          <p:cNvCxnSpPr>
            <a:endCxn id="9" idx="0"/>
          </p:cNvCxnSpPr>
          <p:nvPr/>
        </p:nvCxnSpPr>
        <p:spPr bwMode="auto">
          <a:xfrm>
            <a:off x="4748841" y="478353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21" name="Oval 20"/>
          <p:cNvSpPr/>
          <p:nvPr/>
        </p:nvSpPr>
        <p:spPr bwMode="auto">
          <a:xfrm>
            <a:off x="227162" y="1545826"/>
            <a:ext cx="13716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CBMC</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22" name="Oval 21"/>
          <p:cNvSpPr/>
          <p:nvPr/>
        </p:nvSpPr>
        <p:spPr bwMode="auto">
          <a:xfrm>
            <a:off x="2132162" y="1545826"/>
            <a:ext cx="13716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SAGE</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23" name="Oval 22"/>
          <p:cNvSpPr/>
          <p:nvPr/>
        </p:nvSpPr>
        <p:spPr bwMode="auto">
          <a:xfrm>
            <a:off x="4037162" y="1545826"/>
            <a:ext cx="13716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VCC</a:t>
            </a:r>
            <a:endParaRPr kumimoji="0" lang="en-US" sz="2000" b="0" i="0" u="none" strike="noStrike" cap="none" normalizeH="0" baseline="0" dirty="0" smtClean="0">
              <a:ln>
                <a:noFill/>
              </a:ln>
              <a:solidFill>
                <a:schemeClr val="accent2"/>
              </a:solidFill>
              <a:effectLst/>
              <a:latin typeface="Comic Sans MS" pitchFamily="66" charset="0"/>
            </a:endParaRPr>
          </a:p>
        </p:txBody>
      </p:sp>
      <p:sp>
        <p:nvSpPr>
          <p:cNvPr id="24" name="Oval 23"/>
          <p:cNvSpPr/>
          <p:nvPr/>
        </p:nvSpPr>
        <p:spPr bwMode="auto">
          <a:xfrm>
            <a:off x="5808453" y="1543932"/>
            <a:ext cx="15240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t>Spec#</a:t>
            </a:r>
            <a:endParaRPr kumimoji="0" lang="en-US" sz="2000" b="0" i="0" u="none" strike="noStrike" cap="none" normalizeH="0" baseline="0" dirty="0" smtClean="0">
              <a:ln>
                <a:noFill/>
              </a:ln>
              <a:solidFill>
                <a:schemeClr val="accent2"/>
              </a:solidFill>
              <a:effectLst/>
              <a:latin typeface="Comic Sans MS" pitchFamily="66" charset="0"/>
            </a:endParaRPr>
          </a:p>
        </p:txBody>
      </p:sp>
      <p:cxnSp>
        <p:nvCxnSpPr>
          <p:cNvPr id="26" name="Straight Arrow Connector 25"/>
          <p:cNvCxnSpPr/>
          <p:nvPr/>
        </p:nvCxnSpPr>
        <p:spPr bwMode="auto">
          <a:xfrm>
            <a:off x="4720816" y="2255959"/>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0" name="Straight Arrow Connector 29"/>
          <p:cNvCxnSpPr/>
          <p:nvPr/>
        </p:nvCxnSpPr>
        <p:spPr bwMode="auto">
          <a:xfrm>
            <a:off x="6571891" y="222973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1" name="Straight Arrow Connector 30"/>
          <p:cNvCxnSpPr/>
          <p:nvPr/>
        </p:nvCxnSpPr>
        <p:spPr bwMode="auto">
          <a:xfrm>
            <a:off x="2819400" y="22437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2" name="Straight Arrow Connector 31"/>
          <p:cNvCxnSpPr/>
          <p:nvPr/>
        </p:nvCxnSpPr>
        <p:spPr bwMode="auto">
          <a:xfrm>
            <a:off x="914400" y="223162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35" name="Oval 34"/>
          <p:cNvSpPr/>
          <p:nvPr/>
        </p:nvSpPr>
        <p:spPr bwMode="auto">
          <a:xfrm>
            <a:off x="7542362" y="1557992"/>
            <a:ext cx="1524000" cy="685800"/>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accent2"/>
                </a:solidFill>
                <a:effectLst/>
                <a:latin typeface="Comic Sans MS" pitchFamily="66" charset="0"/>
              </a:rPr>
              <a:t>…</a:t>
            </a:r>
          </a:p>
        </p:txBody>
      </p:sp>
      <p:cxnSp>
        <p:nvCxnSpPr>
          <p:cNvPr id="36" name="Straight Arrow Connector 35"/>
          <p:cNvCxnSpPr/>
          <p:nvPr/>
        </p:nvCxnSpPr>
        <p:spPr bwMode="auto">
          <a:xfrm>
            <a:off x="8305800" y="22437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8" name="Straight Arrow Connector 37"/>
          <p:cNvCxnSpPr/>
          <p:nvPr/>
        </p:nvCxnSpPr>
        <p:spPr bwMode="auto">
          <a:xfrm>
            <a:off x="6648807" y="475541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39" name="Straight Arrow Connector 38"/>
          <p:cNvCxnSpPr/>
          <p:nvPr/>
        </p:nvCxnSpPr>
        <p:spPr bwMode="auto">
          <a:xfrm>
            <a:off x="2743200" y="475541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40" name="Straight Arrow Connector 39"/>
          <p:cNvCxnSpPr/>
          <p:nvPr/>
        </p:nvCxnSpPr>
        <p:spPr bwMode="auto">
          <a:xfrm>
            <a:off x="838200" y="478353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41" name="Oval 40"/>
          <p:cNvSpPr/>
          <p:nvPr/>
        </p:nvSpPr>
        <p:spPr bwMode="auto">
          <a:xfrm>
            <a:off x="7694762" y="5656624"/>
            <a:ext cx="1371600" cy="685800"/>
          </a:xfrm>
          <a:prstGeom prst="ellipse">
            <a:avLst/>
          </a:prstGeom>
          <a:solidFill>
            <a:srgbClr val="CCFFFF">
              <a:alpha val="29000"/>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3600" b="0" dirty="0" smtClean="0"/>
              <a:t>…</a:t>
            </a:r>
            <a:endParaRPr kumimoji="0" lang="en-US" sz="3600" b="0" i="0" u="none" strike="noStrike" cap="none" normalizeH="0" baseline="0" dirty="0" smtClean="0">
              <a:ln>
                <a:noFill/>
              </a:ln>
              <a:solidFill>
                <a:schemeClr val="accent2"/>
              </a:solidFill>
              <a:effectLst/>
            </a:endParaRPr>
          </a:p>
        </p:txBody>
      </p:sp>
      <p:cxnSp>
        <p:nvCxnSpPr>
          <p:cNvPr id="42" name="Straight Arrow Connector 41"/>
          <p:cNvCxnSpPr/>
          <p:nvPr/>
        </p:nvCxnSpPr>
        <p:spPr bwMode="auto">
          <a:xfrm>
            <a:off x="8279921" y="4776216"/>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1879818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21" grpId="0" animBg="1"/>
      <p:bldP spid="22" grpId="0" animBg="1"/>
      <p:bldP spid="23" grpId="0" animBg="1"/>
      <p:bldP spid="24" grpId="0" animBg="1"/>
      <p:bldP spid="35" grpId="0" animBg="1"/>
      <p:bldP spid="41"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err="1" smtClean="0">
                <a:solidFill>
                  <a:srgbClr val="C00000"/>
                </a:solidFill>
              </a:rPr>
              <a:t>SyGuS</a:t>
            </a:r>
            <a:r>
              <a:rPr lang="en-US" sz="2800" dirty="0">
                <a:solidFill>
                  <a:srgbClr val="C00000"/>
                </a:solidFill>
              </a:rPr>
              <a:t> </a:t>
            </a:r>
            <a:r>
              <a:rPr lang="en-US" sz="2800" dirty="0" smtClean="0">
                <a:solidFill>
                  <a:srgbClr val="C00000"/>
                </a:solidFill>
              </a:rPr>
              <a:t>Competition</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42</a:t>
            </a:fld>
            <a:endParaRPr lang="en-US" b="1" dirty="0"/>
          </a:p>
        </p:txBody>
      </p:sp>
      <p:sp>
        <p:nvSpPr>
          <p:cNvPr id="6" name="TextBox 5"/>
          <p:cNvSpPr txBox="1"/>
          <p:nvPr/>
        </p:nvSpPr>
        <p:spPr>
          <a:xfrm>
            <a:off x="457200" y="3124200"/>
            <a:ext cx="8305800" cy="1015663"/>
          </a:xfrm>
          <a:prstGeom prst="rect">
            <a:avLst/>
          </a:prstGeom>
          <a:solidFill>
            <a:srgbClr val="FFFFCC"/>
          </a:solidFill>
          <a:ln w="28575" cmpd="sng">
            <a:solidFill>
              <a:schemeClr val="tx1"/>
            </a:solidFill>
          </a:ln>
        </p:spPr>
        <p:txBody>
          <a:bodyPr wrap="square" rtlCol="0">
            <a:spAutoFit/>
          </a:bodyPr>
          <a:lstStyle/>
          <a:p>
            <a:r>
              <a:rPr lang="en-US" sz="2000" b="0" dirty="0" smtClean="0">
                <a:solidFill>
                  <a:srgbClr val="C00000"/>
                </a:solidFill>
              </a:rPr>
              <a:t>SYNTH-LIB Standardized Interchange Format</a:t>
            </a:r>
          </a:p>
          <a:p>
            <a:r>
              <a:rPr lang="en-US" sz="2000" b="0" dirty="0">
                <a:solidFill>
                  <a:srgbClr val="C00000"/>
                </a:solidFill>
              </a:rPr>
              <a:t>	</a:t>
            </a:r>
            <a:r>
              <a:rPr lang="en-US" sz="2000" b="0" dirty="0" smtClean="0">
                <a:solidFill>
                  <a:srgbClr val="003300"/>
                </a:solidFill>
              </a:rPr>
              <a:t>Problem classification + Benchmark repository</a:t>
            </a:r>
          </a:p>
          <a:p>
            <a:r>
              <a:rPr lang="en-US" sz="2000" b="0" dirty="0" smtClean="0">
                <a:solidFill>
                  <a:srgbClr val="C00000"/>
                </a:solidFill>
              </a:rPr>
              <a:t>+ </a:t>
            </a:r>
            <a:r>
              <a:rPr lang="en-US" sz="2000" b="0" dirty="0" err="1" smtClean="0">
                <a:solidFill>
                  <a:srgbClr val="C00000"/>
                </a:solidFill>
              </a:rPr>
              <a:t>SyGuS</a:t>
            </a:r>
            <a:r>
              <a:rPr lang="en-US" sz="2000" b="0" dirty="0" smtClean="0">
                <a:solidFill>
                  <a:srgbClr val="C00000"/>
                </a:solidFill>
              </a:rPr>
              <a:t>-COMP (Competition for solvers) held since </a:t>
            </a:r>
            <a:r>
              <a:rPr lang="en-US" sz="2000" b="0" dirty="0" err="1" smtClean="0">
                <a:solidFill>
                  <a:srgbClr val="C00000"/>
                </a:solidFill>
              </a:rPr>
              <a:t>FLoC</a:t>
            </a:r>
            <a:r>
              <a:rPr lang="en-US" sz="2000" b="0" dirty="0" smtClean="0">
                <a:solidFill>
                  <a:srgbClr val="C00000"/>
                </a:solidFill>
              </a:rPr>
              <a:t> 2014</a:t>
            </a:r>
            <a:endParaRPr lang="en-US" sz="2000" b="0" dirty="0">
              <a:solidFill>
                <a:srgbClr val="C00000"/>
              </a:solidFill>
            </a:endParaRPr>
          </a:p>
        </p:txBody>
      </p:sp>
      <p:sp>
        <p:nvSpPr>
          <p:cNvPr id="21" name="Oval 20"/>
          <p:cNvSpPr/>
          <p:nvPr/>
        </p:nvSpPr>
        <p:spPr bwMode="auto">
          <a:xfrm>
            <a:off x="609600" y="1272862"/>
            <a:ext cx="1752600" cy="990599"/>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3300"/>
                </a:solidFill>
              </a:rPr>
              <a:t>Program</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3300"/>
                </a:solidFill>
                <a:effectLst/>
                <a:latin typeface="Comic Sans MS" pitchFamily="66" charset="0"/>
              </a:rPr>
              <a:t>optimization</a:t>
            </a:r>
          </a:p>
        </p:txBody>
      </p:sp>
      <p:sp>
        <p:nvSpPr>
          <p:cNvPr id="22" name="Oval 21"/>
          <p:cNvSpPr/>
          <p:nvPr/>
        </p:nvSpPr>
        <p:spPr bwMode="auto">
          <a:xfrm>
            <a:off x="2779690" y="1434920"/>
            <a:ext cx="1563710" cy="828541"/>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3300"/>
                </a:solidFill>
              </a:rPr>
              <a:t>Program</a:t>
            </a:r>
          </a:p>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3300"/>
                </a:solidFill>
              </a:rPr>
              <a:t>repair</a:t>
            </a:r>
            <a:endParaRPr kumimoji="0" lang="en-US" sz="2000" b="0" i="0" u="none" strike="noStrike" cap="none" normalizeH="0" baseline="0" dirty="0" smtClean="0">
              <a:ln>
                <a:noFill/>
              </a:ln>
              <a:solidFill>
                <a:srgbClr val="003300"/>
              </a:solidFill>
              <a:effectLst/>
            </a:endParaRPr>
          </a:p>
        </p:txBody>
      </p:sp>
      <p:sp>
        <p:nvSpPr>
          <p:cNvPr id="23" name="Oval 22"/>
          <p:cNvSpPr/>
          <p:nvPr/>
        </p:nvSpPr>
        <p:spPr bwMode="auto">
          <a:xfrm>
            <a:off x="4610100" y="1253193"/>
            <a:ext cx="1866900" cy="1010268"/>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3300"/>
                </a:solidFill>
              </a:rPr>
              <a:t>Programming</a:t>
            </a:r>
          </a:p>
          <a:p>
            <a:pPr marL="0" marR="0" indent="0" algn="ctr" defTabSz="914400" rtl="0" eaLnBrk="0" fontAlgn="base" latinLnBrk="0" hangingPunct="0">
              <a:lnSpc>
                <a:spcPct val="100000"/>
              </a:lnSpc>
              <a:spcBef>
                <a:spcPct val="0"/>
              </a:spcBef>
              <a:spcAft>
                <a:spcPct val="0"/>
              </a:spcAft>
              <a:buClrTx/>
              <a:buSzTx/>
              <a:buFontTx/>
              <a:buNone/>
              <a:tabLst/>
            </a:pPr>
            <a:r>
              <a:rPr lang="en-US" sz="2000" b="0" dirty="0">
                <a:solidFill>
                  <a:srgbClr val="003300"/>
                </a:solidFill>
              </a:rPr>
              <a:t>b</a:t>
            </a:r>
            <a:r>
              <a:rPr kumimoji="0" lang="en-US" sz="2000" b="0" i="0" u="none" strike="noStrike" cap="none" normalizeH="0" baseline="0" dirty="0" smtClean="0">
                <a:ln>
                  <a:noFill/>
                </a:ln>
                <a:solidFill>
                  <a:srgbClr val="003300"/>
                </a:solidFill>
                <a:effectLst/>
                <a:latin typeface="Comic Sans MS" pitchFamily="66" charset="0"/>
              </a:rPr>
              <a:t>y</a:t>
            </a:r>
            <a:r>
              <a:rPr kumimoji="0" lang="en-US" sz="2000" b="0" i="0" u="none" strike="noStrike" cap="none" normalizeH="0" dirty="0" smtClean="0">
                <a:ln>
                  <a:noFill/>
                </a:ln>
                <a:solidFill>
                  <a:srgbClr val="003300"/>
                </a:solidFill>
                <a:effectLst/>
                <a:latin typeface="Comic Sans MS" pitchFamily="66" charset="0"/>
              </a:rPr>
              <a:t> examples</a:t>
            </a:r>
            <a:endParaRPr kumimoji="0" lang="en-US" sz="2000" b="0" i="0" u="none" strike="noStrike" cap="none" normalizeH="0" baseline="0" dirty="0" smtClean="0">
              <a:ln>
                <a:noFill/>
              </a:ln>
              <a:solidFill>
                <a:srgbClr val="003300"/>
              </a:solidFill>
              <a:effectLst/>
              <a:latin typeface="Comic Sans MS" pitchFamily="66" charset="0"/>
            </a:endParaRPr>
          </a:p>
        </p:txBody>
      </p:sp>
      <p:sp>
        <p:nvSpPr>
          <p:cNvPr id="24" name="Oval 23"/>
          <p:cNvSpPr/>
          <p:nvPr/>
        </p:nvSpPr>
        <p:spPr bwMode="auto">
          <a:xfrm>
            <a:off x="6665890" y="1434920"/>
            <a:ext cx="2097110" cy="828541"/>
          </a:xfrm>
          <a:prstGeom prst="ellipse">
            <a:avLst/>
          </a:prstGeom>
          <a:solidFill>
            <a:srgbClr val="FFCCFF">
              <a:alpha val="28627"/>
            </a:srgb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3300"/>
                </a:solidFill>
                <a:effectLst/>
                <a:latin typeface="Comic Sans MS" pitchFamily="66" charset="0"/>
              </a:rPr>
              <a:t>Invariant</a:t>
            </a:r>
          </a:p>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3300"/>
                </a:solidFill>
              </a:rPr>
              <a:t>generation</a:t>
            </a:r>
            <a:endParaRPr kumimoji="0" lang="en-US" sz="2000" b="0" i="0" u="none" strike="noStrike" cap="none" normalizeH="0" baseline="0" dirty="0" smtClean="0">
              <a:ln>
                <a:noFill/>
              </a:ln>
              <a:solidFill>
                <a:srgbClr val="003300"/>
              </a:solidFill>
              <a:effectLst/>
            </a:endParaRPr>
          </a:p>
        </p:txBody>
      </p:sp>
      <p:cxnSp>
        <p:nvCxnSpPr>
          <p:cNvPr id="26" name="Straight Arrow Connector 25"/>
          <p:cNvCxnSpPr/>
          <p:nvPr/>
        </p:nvCxnSpPr>
        <p:spPr bwMode="auto">
          <a:xfrm>
            <a:off x="5572988" y="2253627"/>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12" name="Rounded Rectangle 11"/>
          <p:cNvSpPr/>
          <p:nvPr/>
        </p:nvSpPr>
        <p:spPr bwMode="auto">
          <a:xfrm>
            <a:off x="609600" y="4915776"/>
            <a:ext cx="7848600" cy="762000"/>
          </a:xfrm>
          <a:prstGeom prst="roundRect">
            <a:avLst/>
          </a:prstGeom>
          <a:solidFill>
            <a:srgbClr val="CC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b="0" dirty="0" smtClean="0">
                <a:solidFill>
                  <a:srgbClr val="003300"/>
                </a:solidFill>
              </a:rPr>
              <a:t>Techniques for Solvers:</a:t>
            </a:r>
          </a:p>
          <a:p>
            <a:pPr marL="0" marR="0" indent="0" defTabSz="914400" rtl="0" eaLnBrk="0" fontAlgn="base" latinLnBrk="0" hangingPunct="0">
              <a:lnSpc>
                <a:spcPct val="100000"/>
              </a:lnSpc>
              <a:spcBef>
                <a:spcPct val="0"/>
              </a:spcBef>
              <a:spcAft>
                <a:spcPct val="0"/>
              </a:spcAft>
              <a:buClrTx/>
              <a:buSzTx/>
              <a:buFontTx/>
              <a:buNone/>
              <a:tabLst/>
            </a:pPr>
            <a:r>
              <a:rPr lang="en-US" sz="2000" b="0" dirty="0" smtClean="0">
                <a:solidFill>
                  <a:srgbClr val="003300"/>
                </a:solidFill>
              </a:rPr>
              <a:t>      Learning, Constraint solvers, Enumerative/stochastic search</a:t>
            </a:r>
          </a:p>
        </p:txBody>
      </p:sp>
      <p:cxnSp>
        <p:nvCxnSpPr>
          <p:cNvPr id="30" name="Straight Arrow Connector 29"/>
          <p:cNvCxnSpPr/>
          <p:nvPr/>
        </p:nvCxnSpPr>
        <p:spPr bwMode="auto">
          <a:xfrm>
            <a:off x="4572000" y="4153775"/>
            <a:ext cx="19050" cy="762000"/>
          </a:xfrm>
          <a:prstGeom prst="straightConnector1">
            <a:avLst/>
          </a:prstGeom>
          <a:solidFill>
            <a:srgbClr val="333399"/>
          </a:solidFill>
          <a:ln w="38100" cap="flat" cmpd="sng" algn="ctr">
            <a:solidFill>
              <a:schemeClr val="tx1"/>
            </a:solidFill>
            <a:prstDash val="solid"/>
            <a:round/>
            <a:headEnd type="none" w="med" len="med"/>
            <a:tailEnd type="arrow"/>
          </a:ln>
          <a:effectLst/>
        </p:spPr>
      </p:cxnSp>
      <p:sp>
        <p:nvSpPr>
          <p:cNvPr id="20" name="Rectangle 3"/>
          <p:cNvSpPr txBox="1">
            <a:spLocks noChangeArrowheads="1"/>
          </p:cNvSpPr>
          <p:nvPr/>
        </p:nvSpPr>
        <p:spPr bwMode="auto">
          <a:xfrm>
            <a:off x="37381" y="6150634"/>
            <a:ext cx="9067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altLang="ko-KR" sz="1800" b="0" kern="0" dirty="0" smtClean="0">
                <a:solidFill>
                  <a:srgbClr val="C00000"/>
                </a:solidFill>
                <a:ea typeface="Gulim" pitchFamily="34" charset="-127"/>
              </a:rPr>
              <a:t>Collaborators: D. </a:t>
            </a:r>
            <a:r>
              <a:rPr lang="en-US" altLang="ko-KR" sz="1800" b="0" kern="0" dirty="0" err="1" smtClean="0">
                <a:solidFill>
                  <a:srgbClr val="C00000"/>
                </a:solidFill>
                <a:ea typeface="Gulim" pitchFamily="34" charset="-127"/>
              </a:rPr>
              <a:t>Fisman</a:t>
            </a:r>
            <a:r>
              <a:rPr lang="en-US" altLang="ko-KR" sz="1800" b="0" kern="0" dirty="0" smtClean="0">
                <a:solidFill>
                  <a:srgbClr val="C00000"/>
                </a:solidFill>
                <a:ea typeface="Gulim" pitchFamily="34" charset="-127"/>
              </a:rPr>
              <a:t>, </a:t>
            </a:r>
            <a:r>
              <a:rPr lang="en-US" altLang="ko-KR" sz="1800" b="0" kern="0" dirty="0" smtClean="0">
                <a:solidFill>
                  <a:srgbClr val="C00000"/>
                </a:solidFill>
                <a:ea typeface="Gulim" pitchFamily="34" charset="-127"/>
              </a:rPr>
              <a:t>S. </a:t>
            </a:r>
            <a:r>
              <a:rPr lang="en-US" altLang="ko-KR" sz="1800" b="0" kern="0" dirty="0" err="1" smtClean="0">
                <a:solidFill>
                  <a:srgbClr val="C00000"/>
                </a:solidFill>
                <a:ea typeface="Gulim" pitchFamily="34" charset="-127"/>
              </a:rPr>
              <a:t>Padhi</a:t>
            </a:r>
            <a:r>
              <a:rPr lang="en-US" altLang="ko-KR" sz="1800" b="0" kern="0" dirty="0" smtClean="0">
                <a:solidFill>
                  <a:srgbClr val="C00000"/>
                </a:solidFill>
                <a:ea typeface="Gulim" pitchFamily="34" charset="-127"/>
              </a:rPr>
              <a:t>, A. Reynolds, R</a:t>
            </a:r>
            <a:r>
              <a:rPr lang="en-US" altLang="ko-KR" sz="1800" b="0" kern="0" dirty="0" smtClean="0">
                <a:solidFill>
                  <a:srgbClr val="C00000"/>
                </a:solidFill>
                <a:ea typeface="Gulim" pitchFamily="34" charset="-127"/>
              </a:rPr>
              <a:t>. Singh, A. </a:t>
            </a:r>
            <a:r>
              <a:rPr lang="en-US" altLang="ko-KR" sz="1800" b="0" kern="0" dirty="0" smtClean="0">
                <a:solidFill>
                  <a:srgbClr val="C00000"/>
                </a:solidFill>
                <a:ea typeface="Gulim" pitchFamily="34" charset="-127"/>
              </a:rPr>
              <a:t>Solar-</a:t>
            </a:r>
            <a:r>
              <a:rPr lang="en-US" altLang="ko-KR" sz="1800" b="0" kern="0" dirty="0" err="1" smtClean="0">
                <a:solidFill>
                  <a:srgbClr val="C00000"/>
                </a:solidFill>
                <a:ea typeface="Gulim" pitchFamily="34" charset="-127"/>
              </a:rPr>
              <a:t>Lezama</a:t>
            </a:r>
            <a:r>
              <a:rPr lang="en-US" altLang="ko-KR" sz="1800" b="0" kern="0" dirty="0" smtClean="0">
                <a:solidFill>
                  <a:srgbClr val="C00000"/>
                </a:solidFill>
                <a:ea typeface="Gulim" pitchFamily="34" charset="-127"/>
              </a:rPr>
              <a:t>, A. </a:t>
            </a:r>
            <a:r>
              <a:rPr lang="en-US" altLang="ko-KR" sz="1800" b="0" kern="0" dirty="0" err="1" smtClean="0">
                <a:solidFill>
                  <a:srgbClr val="C00000"/>
                </a:solidFill>
                <a:ea typeface="Gulim" pitchFamily="34" charset="-127"/>
              </a:rPr>
              <a:t>Udupa</a:t>
            </a:r>
            <a:endParaRPr lang="en-US" altLang="ko-KR" sz="2000" b="0" kern="0" dirty="0" smtClean="0">
              <a:solidFill>
                <a:srgbClr val="C00000"/>
              </a:solidFill>
              <a:ea typeface="Gulim" pitchFamily="34" charset="-127"/>
            </a:endParaRPr>
          </a:p>
        </p:txBody>
      </p:sp>
      <p:cxnSp>
        <p:nvCxnSpPr>
          <p:cNvPr id="17" name="Straight Arrow Connector 16"/>
          <p:cNvCxnSpPr/>
          <p:nvPr/>
        </p:nvCxnSpPr>
        <p:spPr bwMode="auto">
          <a:xfrm>
            <a:off x="7716669" y="22437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18" name="Straight Arrow Connector 17"/>
          <p:cNvCxnSpPr/>
          <p:nvPr/>
        </p:nvCxnSpPr>
        <p:spPr bwMode="auto">
          <a:xfrm>
            <a:off x="3561545" y="22437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cxnSp>
        <p:nvCxnSpPr>
          <p:cNvPr id="29" name="Straight Arrow Connector 28"/>
          <p:cNvCxnSpPr/>
          <p:nvPr/>
        </p:nvCxnSpPr>
        <p:spPr bwMode="auto">
          <a:xfrm>
            <a:off x="1447800" y="2243792"/>
            <a:ext cx="0" cy="880408"/>
          </a:xfrm>
          <a:prstGeom prst="straightConnector1">
            <a:avLst/>
          </a:prstGeom>
          <a:solidFill>
            <a:srgbClr val="333399"/>
          </a:solidFill>
          <a:ln w="381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367048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1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7834313" cy="609600"/>
          </a:xfrm>
        </p:spPr>
        <p:txBody>
          <a:bodyPr/>
          <a:lstStyle/>
          <a:p>
            <a:r>
              <a:rPr lang="en-US" sz="2800" dirty="0" err="1" smtClean="0">
                <a:solidFill>
                  <a:srgbClr val="C00000"/>
                </a:solidFill>
              </a:rPr>
              <a:t>SyGuS</a:t>
            </a:r>
            <a:r>
              <a:rPr lang="en-US" sz="2800" dirty="0" smtClean="0">
                <a:solidFill>
                  <a:srgbClr val="C00000"/>
                </a:solidFill>
              </a:rPr>
              <a:t> Progress</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Over </a:t>
            </a:r>
            <a:r>
              <a:rPr lang="en-US" altLang="ko-KR" sz="2000" dirty="0" smtClean="0">
                <a:solidFill>
                  <a:srgbClr val="003300"/>
                </a:solidFill>
                <a:ea typeface="Gulim" pitchFamily="34" charset="-127"/>
              </a:rPr>
              <a:t>20</a:t>
            </a:r>
            <a:r>
              <a:rPr lang="en-US" altLang="ko-KR" sz="2000" dirty="0" smtClean="0">
                <a:solidFill>
                  <a:srgbClr val="003300"/>
                </a:solidFill>
                <a:ea typeface="Gulim" pitchFamily="34" charset="-127"/>
              </a:rPr>
              <a:t>00 </a:t>
            </a:r>
            <a:r>
              <a:rPr lang="en-US" altLang="ko-KR" sz="2000" dirty="0" smtClean="0">
                <a:solidFill>
                  <a:srgbClr val="003300"/>
                </a:solidFill>
                <a:ea typeface="Gulim" pitchFamily="34" charset="-127"/>
              </a:rPr>
              <a:t>benchmarks</a:t>
            </a:r>
          </a:p>
          <a:p>
            <a:pPr lvl="1">
              <a:lnSpc>
                <a:spcPct val="80000"/>
              </a:lnSpc>
              <a:spcBef>
                <a:spcPct val="35000"/>
              </a:spcBef>
              <a:buClr>
                <a:srgbClr val="002060"/>
              </a:buClr>
              <a:buFont typeface="Wingdings" panose="05000000000000000000" pitchFamily="2" charset="2"/>
              <a:buChar char="§"/>
            </a:pPr>
            <a:r>
              <a:rPr lang="en-US" altLang="ko-KR" sz="2000" dirty="0" smtClean="0">
                <a:solidFill>
                  <a:srgbClr val="002060"/>
                </a:solidFill>
                <a:ea typeface="Gulim" pitchFamily="34" charset="-127"/>
              </a:rPr>
              <a:t>Hacker’s delight </a:t>
            </a:r>
          </a:p>
          <a:p>
            <a:pPr lvl="1">
              <a:lnSpc>
                <a:spcPct val="80000"/>
              </a:lnSpc>
              <a:spcBef>
                <a:spcPct val="35000"/>
              </a:spcBef>
              <a:buClr>
                <a:srgbClr val="002060"/>
              </a:buClr>
              <a:buFont typeface="Wingdings" panose="05000000000000000000" pitchFamily="2" charset="2"/>
              <a:buChar char="§"/>
            </a:pPr>
            <a:r>
              <a:rPr lang="en-US" altLang="ko-KR" sz="2000" dirty="0" smtClean="0">
                <a:solidFill>
                  <a:srgbClr val="002060"/>
                </a:solidFill>
                <a:ea typeface="Gulim" pitchFamily="34" charset="-127"/>
              </a:rPr>
              <a:t>Invariant generation (based on verification competition SV-Comp)</a:t>
            </a:r>
          </a:p>
          <a:p>
            <a:pPr lvl="1">
              <a:lnSpc>
                <a:spcPct val="80000"/>
              </a:lnSpc>
              <a:spcBef>
                <a:spcPct val="35000"/>
              </a:spcBef>
              <a:buClr>
                <a:srgbClr val="002060"/>
              </a:buClr>
              <a:buFont typeface="Wingdings" panose="05000000000000000000" pitchFamily="2" charset="2"/>
              <a:buChar char="§"/>
            </a:pPr>
            <a:r>
              <a:rPr lang="en-US" altLang="ko-KR" sz="2000" dirty="0" err="1" smtClean="0">
                <a:solidFill>
                  <a:srgbClr val="002060"/>
                </a:solidFill>
                <a:ea typeface="Gulim" pitchFamily="34" charset="-127"/>
              </a:rPr>
              <a:t>FlashFill</a:t>
            </a:r>
            <a:r>
              <a:rPr lang="en-US" altLang="ko-KR" sz="2000" dirty="0" smtClean="0">
                <a:solidFill>
                  <a:srgbClr val="002060"/>
                </a:solidFill>
                <a:ea typeface="Gulim" pitchFamily="34" charset="-127"/>
              </a:rPr>
              <a:t> (programming by examples system from Microsoft)</a:t>
            </a:r>
          </a:p>
          <a:p>
            <a:pPr lvl="1">
              <a:lnSpc>
                <a:spcPct val="80000"/>
              </a:lnSpc>
              <a:spcBef>
                <a:spcPct val="35000"/>
              </a:spcBef>
              <a:buClr>
                <a:srgbClr val="002060"/>
              </a:buClr>
              <a:buFont typeface="Wingdings" panose="05000000000000000000" pitchFamily="2" charset="2"/>
              <a:buChar char="§"/>
            </a:pPr>
            <a:r>
              <a:rPr lang="en-US" altLang="ko-KR" sz="2000" dirty="0" smtClean="0">
                <a:solidFill>
                  <a:srgbClr val="002060"/>
                </a:solidFill>
                <a:ea typeface="Gulim" pitchFamily="34" charset="-127"/>
              </a:rPr>
              <a:t>Synthesis of attack-resilient crypto circuits</a:t>
            </a:r>
          </a:p>
          <a:p>
            <a:pPr lvl="1">
              <a:lnSpc>
                <a:spcPct val="80000"/>
              </a:lnSpc>
              <a:spcBef>
                <a:spcPct val="35000"/>
              </a:spcBef>
              <a:buClr>
                <a:srgbClr val="002060"/>
              </a:buClr>
              <a:buFont typeface="Wingdings" panose="05000000000000000000" pitchFamily="2" charset="2"/>
              <a:buChar char="§"/>
            </a:pPr>
            <a:r>
              <a:rPr lang="en-US" altLang="ko-KR" sz="2000" dirty="0" smtClean="0">
                <a:solidFill>
                  <a:srgbClr val="002060"/>
                </a:solidFill>
                <a:ea typeface="Gulim" pitchFamily="34" charset="-127"/>
              </a:rPr>
              <a:t>Program repair</a:t>
            </a:r>
          </a:p>
          <a:p>
            <a:pPr lvl="1">
              <a:lnSpc>
                <a:spcPct val="80000"/>
              </a:lnSpc>
              <a:spcBef>
                <a:spcPct val="35000"/>
              </a:spcBef>
              <a:buClr>
                <a:srgbClr val="002060"/>
              </a:buClr>
              <a:buFont typeface="Wingdings" panose="05000000000000000000" pitchFamily="2" charset="2"/>
              <a:buChar char="§"/>
            </a:pPr>
            <a:r>
              <a:rPr lang="en-US" altLang="ko-KR" sz="2000" dirty="0" smtClean="0">
                <a:solidFill>
                  <a:srgbClr val="002060"/>
                </a:solidFill>
                <a:ea typeface="Gulim" pitchFamily="34" charset="-127"/>
              </a:rPr>
              <a:t>Motion planning</a:t>
            </a:r>
          </a:p>
          <a:p>
            <a:pPr lvl="1">
              <a:lnSpc>
                <a:spcPct val="80000"/>
              </a:lnSpc>
              <a:spcBef>
                <a:spcPct val="35000"/>
              </a:spcBef>
              <a:buClr>
                <a:srgbClr val="002060"/>
              </a:buClr>
              <a:buFont typeface="Wingdings" panose="05000000000000000000" pitchFamily="2" charset="2"/>
              <a:buChar char="§"/>
            </a:pPr>
            <a:r>
              <a:rPr lang="en-US" altLang="ko-KR" sz="2000" dirty="0" smtClean="0">
                <a:solidFill>
                  <a:srgbClr val="002060"/>
                </a:solidFill>
                <a:ea typeface="Gulim" pitchFamily="34" charset="-127"/>
              </a:rPr>
              <a:t>ICFP programming competition</a:t>
            </a:r>
          </a:p>
          <a:p>
            <a:pPr lvl="1">
              <a:lnSpc>
                <a:spcPct val="80000"/>
              </a:lnSpc>
              <a:spcBef>
                <a:spcPct val="35000"/>
              </a:spcBef>
              <a:buClr>
                <a:srgbClr val="006600"/>
              </a:buClr>
              <a:buFont typeface="Wingdings" panose="05000000000000000000" pitchFamily="2" charset="2"/>
              <a:buChar char="q"/>
            </a:pPr>
            <a:endParaRPr lang="en-US" altLang="ko-KR" sz="1600" dirty="0">
              <a:solidFill>
                <a:srgbClr val="336600"/>
              </a:solidFill>
              <a:ea typeface="Gulim" pitchFamily="34" charset="-127"/>
            </a:endParaRP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Special tracks for competition</a:t>
            </a:r>
          </a:p>
          <a:p>
            <a:pPr lvl="1">
              <a:lnSpc>
                <a:spcPct val="80000"/>
              </a:lnSpc>
              <a:spcBef>
                <a:spcPct val="35000"/>
              </a:spcBef>
              <a:buClr>
                <a:srgbClr val="002060"/>
              </a:buClr>
              <a:buFont typeface="Wingdings" panose="05000000000000000000" pitchFamily="2" charset="2"/>
              <a:buChar char="§"/>
            </a:pPr>
            <a:r>
              <a:rPr lang="en-US" altLang="ko-KR" sz="2000" dirty="0" smtClean="0">
                <a:solidFill>
                  <a:srgbClr val="002060"/>
                </a:solidFill>
                <a:ea typeface="Gulim" pitchFamily="34" charset="-127"/>
              </a:rPr>
              <a:t>Invariant generation</a:t>
            </a:r>
          </a:p>
          <a:p>
            <a:pPr lvl="1">
              <a:lnSpc>
                <a:spcPct val="80000"/>
              </a:lnSpc>
              <a:spcBef>
                <a:spcPct val="35000"/>
              </a:spcBef>
              <a:buClr>
                <a:srgbClr val="002060"/>
              </a:buClr>
              <a:buFont typeface="Wingdings" panose="05000000000000000000" pitchFamily="2" charset="2"/>
              <a:buChar char="§"/>
            </a:pPr>
            <a:r>
              <a:rPr lang="en-US" altLang="ko-KR" sz="2000" dirty="0" smtClean="0">
                <a:solidFill>
                  <a:srgbClr val="002060"/>
                </a:solidFill>
                <a:ea typeface="Gulim" pitchFamily="34" charset="-127"/>
              </a:rPr>
              <a:t>Programming by examples</a:t>
            </a:r>
          </a:p>
          <a:p>
            <a:pPr lvl="1">
              <a:lnSpc>
                <a:spcPct val="80000"/>
              </a:lnSpc>
              <a:spcBef>
                <a:spcPct val="35000"/>
              </a:spcBef>
              <a:buClr>
                <a:srgbClr val="002060"/>
              </a:buClr>
              <a:buFont typeface="Wingdings" panose="05000000000000000000" pitchFamily="2" charset="2"/>
              <a:buChar char="§"/>
            </a:pPr>
            <a:r>
              <a:rPr lang="en-US" altLang="ko-KR" sz="2000" dirty="0" smtClean="0">
                <a:solidFill>
                  <a:srgbClr val="002060"/>
                </a:solidFill>
                <a:ea typeface="Gulim" pitchFamily="34" charset="-127"/>
              </a:rPr>
              <a:t>Conditional linear arithmetic</a:t>
            </a:r>
          </a:p>
          <a:p>
            <a:pPr lvl="1">
              <a:lnSpc>
                <a:spcPct val="80000"/>
              </a:lnSpc>
              <a:spcBef>
                <a:spcPct val="35000"/>
              </a:spcBef>
              <a:buClr>
                <a:srgbClr val="002060"/>
              </a:buClr>
              <a:buFont typeface="Wingdings" panose="05000000000000000000" pitchFamily="2" charset="2"/>
              <a:buChar char="v"/>
            </a:pPr>
            <a:endParaRPr lang="en-US" altLang="ko-KR" sz="2000" dirty="0">
              <a:solidFill>
                <a:srgbClr val="002060"/>
              </a:solidFill>
              <a:ea typeface="Gulim" pitchFamily="34" charset="-127"/>
            </a:endParaRPr>
          </a:p>
          <a:p>
            <a:pPr>
              <a:lnSpc>
                <a:spcPct val="80000"/>
              </a:lnSpc>
              <a:spcBef>
                <a:spcPct val="35000"/>
              </a:spcBef>
              <a:buClr>
                <a:srgbClr val="002060"/>
              </a:buClr>
              <a:buFont typeface="Wingdings" panose="05000000000000000000" pitchFamily="2" charset="2"/>
              <a:buChar char="q"/>
            </a:pPr>
            <a:r>
              <a:rPr lang="en-US" altLang="ko-KR" sz="2000" dirty="0" smtClean="0">
                <a:solidFill>
                  <a:srgbClr val="003300"/>
                </a:solidFill>
                <a:ea typeface="Gulim" pitchFamily="34" charset="-127"/>
              </a:rPr>
              <a:t>New solution strategies and applications</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43</a:t>
            </a:fld>
            <a:endParaRPr lang="en-US" b="1" dirty="0"/>
          </a:p>
        </p:txBody>
      </p:sp>
      <p:pic>
        <p:nvPicPr>
          <p:cNvPr id="6" name="Picture 2" descr="SyGuS"/>
          <p:cNvPicPr>
            <a:picLocks noChangeAspect="1" noChangeArrowheads="1"/>
          </p:cNvPicPr>
          <p:nvPr/>
        </p:nvPicPr>
        <p:blipFill>
          <a:blip r:embed="rId3" cstate="print"/>
          <a:srcRect/>
          <a:stretch>
            <a:fillRect/>
          </a:stretch>
        </p:blipFill>
        <p:spPr bwMode="auto">
          <a:xfrm>
            <a:off x="6697211" y="0"/>
            <a:ext cx="2438400" cy="1219200"/>
          </a:xfrm>
          <a:prstGeom prst="rect">
            <a:avLst/>
          </a:prstGeom>
          <a:noFill/>
        </p:spPr>
      </p:pic>
      <p:sp>
        <p:nvSpPr>
          <p:cNvPr id="7" name="Text Box 4"/>
          <p:cNvSpPr txBox="1">
            <a:spLocks noChangeArrowheads="1"/>
          </p:cNvSpPr>
          <p:nvPr/>
        </p:nvSpPr>
        <p:spPr bwMode="auto">
          <a:xfrm>
            <a:off x="6697211" y="1066800"/>
            <a:ext cx="2345514" cy="461665"/>
          </a:xfrm>
          <a:prstGeom prst="rect">
            <a:avLst/>
          </a:prstGeom>
          <a:noFill/>
          <a:ln w="9525">
            <a:noFill/>
            <a:miter lim="800000"/>
            <a:headEnd/>
            <a:tailEnd/>
          </a:ln>
        </p:spPr>
        <p:txBody>
          <a:bodyPr wrap="none">
            <a:spAutoFit/>
          </a:bodyPr>
          <a:lstStyle/>
          <a:p>
            <a:pPr algn="ctr" eaLnBrk="0" hangingPunct="0"/>
            <a:r>
              <a:rPr lang="en-US" sz="2400" dirty="0" smtClean="0">
                <a:solidFill>
                  <a:srgbClr val="002060"/>
                </a:solidFill>
              </a:rPr>
              <a:t>www.sygus.org</a:t>
            </a:r>
            <a:endParaRPr lang="en-US" sz="2400" dirty="0">
              <a:solidFill>
                <a:srgbClr val="002060"/>
              </a:solidFill>
            </a:endParaRPr>
          </a:p>
        </p:txBody>
      </p:sp>
    </p:spTree>
    <p:extLst>
      <p:ext uri="{BB962C8B-B14F-4D97-AF65-F5344CB8AC3E}">
        <p14:creationId xmlns:p14="http://schemas.microsoft.com/office/powerpoint/2010/main" val="119737688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228600"/>
            <a:ext cx="8382000" cy="609600"/>
          </a:xfrm>
        </p:spPr>
        <p:txBody>
          <a:bodyPr/>
          <a:lstStyle/>
          <a:p>
            <a:r>
              <a:rPr lang="en-US" sz="2800" dirty="0" smtClean="0">
                <a:solidFill>
                  <a:srgbClr val="C00000"/>
                </a:solidFill>
              </a:rPr>
              <a:t>Scaling Enumerative Search by Divide &amp; Conquer</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For the spec </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 </a:t>
            </a:r>
            <a:r>
              <a:rPr lang="cs-CZ" sz="2000" dirty="0">
                <a:solidFill>
                  <a:srgbClr val="003300"/>
                </a:solidFill>
              </a:rPr>
              <a:t>≤ </a:t>
            </a:r>
            <a:r>
              <a:rPr lang="en-US" altLang="ko-KR" sz="2000" dirty="0">
                <a:solidFill>
                  <a:srgbClr val="003300"/>
                </a:solidFill>
                <a:ea typeface="Gulim" pitchFamily="34" charset="-127"/>
                <a:sym typeface="Wingdings" pitchFamily="2" charset="2"/>
              </a:rPr>
              <a:t>f(</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 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 &amp;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 </a:t>
            </a:r>
            <a:r>
              <a:rPr lang="cs-CZ" sz="2000" dirty="0">
                <a:solidFill>
                  <a:srgbClr val="003300"/>
                </a:solidFill>
              </a:rPr>
              <a:t>≤ </a:t>
            </a:r>
            <a:r>
              <a:rPr lang="en-US" altLang="ko-KR" sz="2000" dirty="0">
                <a:solidFill>
                  <a:srgbClr val="003300"/>
                </a:solidFill>
                <a:ea typeface="Gulim" pitchFamily="34" charset="-127"/>
                <a:sym typeface="Wingdings" pitchFamily="2" charset="2"/>
              </a:rPr>
              <a:t>f(</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 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 </a:t>
            </a:r>
            <a:r>
              <a:rPr lang="en-US" altLang="ko-KR" sz="2000" dirty="0" smtClean="0">
                <a:solidFill>
                  <a:srgbClr val="003300"/>
                </a:solidFill>
                <a:ea typeface="Gulim" pitchFamily="34" charset="-127"/>
              </a:rPr>
              <a:t>the answer is </a:t>
            </a:r>
          </a:p>
          <a:p>
            <a:pPr marL="0" indent="0">
              <a:lnSpc>
                <a:spcPct val="80000"/>
              </a:lnSpc>
              <a:spcBef>
                <a:spcPct val="35000"/>
              </a:spcBef>
              <a:buClr>
                <a:srgbClr val="006600"/>
              </a:buClr>
              <a:buNone/>
            </a:pPr>
            <a:r>
              <a:rPr lang="en-US" altLang="ko-KR" sz="2000" dirty="0" smtClean="0">
                <a:solidFill>
                  <a:srgbClr val="003300"/>
                </a:solidFill>
                <a:ea typeface="Gulim" pitchFamily="34" charset="-127"/>
              </a:rPr>
              <a:t>	</a:t>
            </a:r>
            <a:r>
              <a:rPr lang="en-US" altLang="ko-KR" sz="2000" dirty="0">
                <a:solidFill>
                  <a:srgbClr val="003300"/>
                </a:solidFill>
                <a:ea typeface="Gulim" pitchFamily="34" charset="-127"/>
              </a:rPr>
              <a:t>If-Then-Else (x</a:t>
            </a:r>
            <a:r>
              <a:rPr lang="en-US" altLang="ko-KR" sz="2000" baseline="-25000" dirty="0">
                <a:solidFill>
                  <a:srgbClr val="003300"/>
                </a:solidFill>
                <a:ea typeface="Gulim" pitchFamily="34" charset="-127"/>
              </a:rPr>
              <a:t>1</a:t>
            </a:r>
            <a:r>
              <a:rPr lang="en-US" sz="2000" dirty="0">
                <a:solidFill>
                  <a:srgbClr val="003300"/>
                </a:solidFill>
                <a:ea typeface="Gulim" pitchFamily="34" charset="-127"/>
              </a:rPr>
              <a:t> </a:t>
            </a:r>
            <a:r>
              <a:rPr lang="cs-CZ" sz="2000" dirty="0">
                <a:solidFill>
                  <a:srgbClr val="003300"/>
                </a:solidFill>
              </a:rPr>
              <a:t>≤</a:t>
            </a:r>
            <a:r>
              <a:rPr lang="en-US" sz="2000" dirty="0">
                <a:solidFill>
                  <a:srgbClr val="003300"/>
                </a:solidFill>
              </a:rPr>
              <a:t>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2</a:t>
            </a:r>
            <a:r>
              <a:rPr lang="en-US" sz="2000" dirty="0">
                <a:solidFill>
                  <a:srgbClr val="003300"/>
                </a:solidFill>
                <a:ea typeface="Gulim" pitchFamily="34" charset="-127"/>
              </a:rPr>
              <a:t>,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2</a:t>
            </a:r>
            <a:r>
              <a:rPr lang="en-US" sz="2000" dirty="0">
                <a:solidFill>
                  <a:srgbClr val="003300"/>
                </a:solidFill>
                <a:ea typeface="Gulim" pitchFamily="34" charset="-127"/>
              </a:rPr>
              <a:t>,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smtClean="0">
                <a:solidFill>
                  <a:srgbClr val="003300"/>
                </a:solidFill>
                <a:ea typeface="Gulim" pitchFamily="34" charset="-127"/>
              </a:rPr>
              <a:t>)</a:t>
            </a:r>
          </a:p>
          <a:p>
            <a:pPr marL="0" indent="0">
              <a:lnSpc>
                <a:spcPct val="80000"/>
              </a:lnSpc>
              <a:spcBef>
                <a:spcPct val="35000"/>
              </a:spcBef>
              <a:buClr>
                <a:srgbClr val="006600"/>
              </a:buClr>
              <a:buNone/>
            </a:pPr>
            <a:endParaRPr lang="en-US" altLang="ko-KR" sz="2000" dirty="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Size of expressions in conditionals and terms can be much smaller than the size of the entire expression!</a:t>
            </a:r>
          </a:p>
          <a:p>
            <a:pPr>
              <a:lnSpc>
                <a:spcPct val="80000"/>
              </a:lnSpc>
              <a:spcBef>
                <a:spcPct val="35000"/>
              </a:spcBef>
              <a:buClr>
                <a:srgbClr val="006600"/>
              </a:buClr>
              <a:buFont typeface="Wingdings" pitchFamily="2" charset="2"/>
              <a:buChar char="q"/>
            </a:pPr>
            <a:endParaRPr lang="en-US" altLang="ko-KR" sz="2000" dirty="0" smtClean="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sym typeface="Wingdings" pitchFamily="2" charset="2"/>
              </a:rPr>
              <a:t>f(</a:t>
            </a:r>
            <a:r>
              <a:rPr lang="en-US" altLang="ko-KR" sz="2000" dirty="0" smtClean="0">
                <a:solidFill>
                  <a:srgbClr val="003300"/>
                </a:solidFill>
                <a:ea typeface="Gulim" pitchFamily="34" charset="-127"/>
              </a:rPr>
              <a:t>x</a:t>
            </a:r>
            <a:r>
              <a:rPr lang="en-US" altLang="ko-KR" sz="2000" baseline="-25000" dirty="0" smtClean="0">
                <a:solidFill>
                  <a:srgbClr val="003300"/>
                </a:solidFill>
                <a:ea typeface="Gulim" pitchFamily="34" charset="-127"/>
              </a:rPr>
              <a:t>1</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 x</a:t>
            </a:r>
            <a:r>
              <a:rPr lang="en-US" altLang="ko-KR" sz="2000" baseline="-25000" dirty="0">
                <a:solidFill>
                  <a:srgbClr val="003300"/>
                </a:solidFill>
                <a:ea typeface="Gulim" pitchFamily="34" charset="-127"/>
              </a:rPr>
              <a:t>2</a:t>
            </a:r>
            <a:r>
              <a:rPr lang="en-US" altLang="ko-KR" sz="2000" dirty="0" smtClean="0">
                <a:solidFill>
                  <a:srgbClr val="003300"/>
                </a:solidFill>
                <a:ea typeface="Gulim" pitchFamily="34" charset="-127"/>
                <a:sym typeface="Wingdings" pitchFamily="2" charset="2"/>
              </a:rPr>
              <a:t>)=</a:t>
            </a:r>
            <a:r>
              <a:rPr lang="en-US" altLang="ko-KR" sz="2000" dirty="0">
                <a:solidFill>
                  <a:srgbClr val="003300"/>
                </a:solidFill>
                <a:ea typeface="Gulim" pitchFamily="34" charset="-127"/>
              </a:rPr>
              <a:t> x</a:t>
            </a:r>
            <a:r>
              <a:rPr lang="en-US" altLang="ko-KR" sz="2000" baseline="-25000" dirty="0">
                <a:solidFill>
                  <a:srgbClr val="003300"/>
                </a:solidFill>
                <a:ea typeface="Gulim" pitchFamily="34" charset="-127"/>
              </a:rPr>
              <a:t>2</a:t>
            </a:r>
            <a:r>
              <a:rPr lang="en-US" altLang="ko-KR" sz="2000" dirty="0" smtClean="0">
                <a:solidFill>
                  <a:srgbClr val="003300"/>
                </a:solidFill>
                <a:ea typeface="Gulim" pitchFamily="34" charset="-127"/>
              </a:rPr>
              <a:t> is correct when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sz="2000" dirty="0">
                <a:solidFill>
                  <a:srgbClr val="003300"/>
                </a:solidFill>
                <a:ea typeface="Gulim" pitchFamily="34" charset="-127"/>
              </a:rPr>
              <a:t> </a:t>
            </a:r>
            <a:r>
              <a:rPr lang="cs-CZ" sz="2000" dirty="0">
                <a:solidFill>
                  <a:srgbClr val="003300"/>
                </a:solidFill>
              </a:rPr>
              <a:t>≤</a:t>
            </a:r>
            <a:r>
              <a:rPr lang="en-US" sz="2000" dirty="0">
                <a:solidFill>
                  <a:srgbClr val="003300"/>
                </a:solidFill>
              </a:rPr>
              <a:t> </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2</a:t>
            </a:r>
            <a:r>
              <a:rPr lang="en-US" altLang="ko-KR" sz="2000" dirty="0" smtClean="0">
                <a:solidFill>
                  <a:srgbClr val="003300"/>
                </a:solidFill>
                <a:ea typeface="Gulim" pitchFamily="34" charset="-127"/>
              </a:rPr>
              <a:t> and </a:t>
            </a:r>
            <a:r>
              <a:rPr lang="en-US" altLang="ko-KR" sz="2000" dirty="0">
                <a:solidFill>
                  <a:srgbClr val="003300"/>
                </a:solidFill>
                <a:ea typeface="Gulim" pitchFamily="34" charset="-127"/>
                <a:sym typeface="Wingdings" pitchFamily="2" charset="2"/>
              </a:rPr>
              <a:t>f(</a:t>
            </a:r>
            <a:r>
              <a:rPr lang="en-US" altLang="ko-KR" sz="2000" dirty="0">
                <a:solidFill>
                  <a:srgbClr val="003300"/>
                </a:solidFill>
                <a:ea typeface="Gulim" pitchFamily="34" charset="-127"/>
              </a:rPr>
              <a:t>x</a:t>
            </a:r>
            <a:r>
              <a:rPr lang="en-US" altLang="ko-KR" sz="2000" baseline="-25000" dirty="0">
                <a:solidFill>
                  <a:srgbClr val="003300"/>
                </a:solidFill>
                <a:ea typeface="Gulim" pitchFamily="34" charset="-127"/>
              </a:rPr>
              <a:t>1</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 x</a:t>
            </a:r>
            <a:r>
              <a:rPr lang="en-US" altLang="ko-KR" sz="2000" baseline="-25000" dirty="0">
                <a:solidFill>
                  <a:srgbClr val="003300"/>
                </a:solidFill>
                <a:ea typeface="Gulim" pitchFamily="34" charset="-127"/>
              </a:rPr>
              <a:t>2</a:t>
            </a:r>
            <a:r>
              <a:rPr lang="en-US" altLang="ko-KR" sz="2000" dirty="0">
                <a:solidFill>
                  <a:srgbClr val="003300"/>
                </a:solidFill>
                <a:ea typeface="Gulim" pitchFamily="34" charset="-127"/>
                <a:sym typeface="Wingdings" pitchFamily="2" charset="2"/>
              </a:rPr>
              <a:t>)=</a:t>
            </a: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x</a:t>
            </a:r>
            <a:r>
              <a:rPr lang="en-US" altLang="ko-KR" sz="2000" baseline="-25000" dirty="0" smtClean="0">
                <a:solidFill>
                  <a:srgbClr val="003300"/>
                </a:solidFill>
                <a:ea typeface="Gulim" pitchFamily="34" charset="-127"/>
              </a:rPr>
              <a:t>1</a:t>
            </a:r>
            <a:r>
              <a:rPr lang="en-US" altLang="ko-KR" sz="2000" dirty="0" smtClean="0">
                <a:solidFill>
                  <a:srgbClr val="003300"/>
                </a:solidFill>
                <a:ea typeface="Gulim" pitchFamily="34" charset="-127"/>
              </a:rPr>
              <a:t> is correct otherwise</a:t>
            </a:r>
          </a:p>
          <a:p>
            <a:pPr>
              <a:lnSpc>
                <a:spcPct val="80000"/>
              </a:lnSpc>
              <a:spcBef>
                <a:spcPct val="35000"/>
              </a:spcBef>
              <a:buClr>
                <a:srgbClr val="006600"/>
              </a:buClr>
              <a:buFont typeface="Wingdings" pitchFamily="2" charset="2"/>
              <a:buChar char="q"/>
            </a:pPr>
            <a:endParaRPr lang="en-US" altLang="ko-KR" sz="2000" dirty="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Key idea: </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2060"/>
                </a:solidFill>
                <a:ea typeface="Gulim" pitchFamily="34" charset="-127"/>
              </a:rPr>
              <a:t>Generate partial solutions that are correct on subsets of inputs and combine them using conditionals</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2060"/>
                </a:solidFill>
                <a:ea typeface="Gulim" pitchFamily="34" charset="-127"/>
              </a:rPr>
              <a:t>Enumerate terms and tests for conditionals separately</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2060"/>
                </a:solidFill>
                <a:ea typeface="Gulim" pitchFamily="34" charset="-127"/>
              </a:rPr>
              <a:t>Terms and tests are put together using decision tree learning</a:t>
            </a:r>
          </a:p>
          <a:p>
            <a:pPr marL="457200" lvl="1" indent="0">
              <a:lnSpc>
                <a:spcPct val="80000"/>
              </a:lnSpc>
              <a:spcBef>
                <a:spcPct val="35000"/>
              </a:spcBef>
              <a:buClr>
                <a:srgbClr val="006600"/>
              </a:buClr>
              <a:buNone/>
            </a:pPr>
            <a:endParaRPr lang="en-US" altLang="ko-KR" sz="1600" dirty="0">
              <a:solidFill>
                <a:srgbClr val="006600"/>
              </a:solidFill>
              <a:ea typeface="Gulim" pitchFamily="34" charset="-127"/>
            </a:endParaRPr>
          </a:p>
          <a:p>
            <a:pPr marL="457200" lvl="1" indent="0">
              <a:lnSpc>
                <a:spcPct val="80000"/>
              </a:lnSpc>
              <a:spcBef>
                <a:spcPct val="35000"/>
              </a:spcBef>
              <a:buClr>
                <a:srgbClr val="006600"/>
              </a:buClr>
              <a:buNone/>
            </a:pPr>
            <a:endParaRPr lang="en-US" altLang="ko-KR" sz="1600" dirty="0" smtClean="0">
              <a:solidFill>
                <a:srgbClr val="006600"/>
              </a:solidFill>
              <a:ea typeface="Gulim" pitchFamily="34" charset="-127"/>
            </a:endParaRPr>
          </a:p>
          <a:p>
            <a:pPr marL="457200" lvl="1" indent="0">
              <a:lnSpc>
                <a:spcPct val="80000"/>
              </a:lnSpc>
              <a:spcBef>
                <a:spcPct val="35000"/>
              </a:spcBef>
              <a:buClr>
                <a:srgbClr val="006600"/>
              </a:buClr>
              <a:buNone/>
            </a:pPr>
            <a:r>
              <a:rPr lang="en-US" altLang="ko-KR" sz="1600" dirty="0" smtClean="0">
                <a:solidFill>
                  <a:srgbClr val="C00000"/>
                </a:solidFill>
                <a:ea typeface="Gulim" pitchFamily="34" charset="-127"/>
              </a:rPr>
              <a:t>With A. </a:t>
            </a:r>
            <a:r>
              <a:rPr lang="en-US" altLang="ko-KR" sz="1600" dirty="0" err="1" smtClean="0">
                <a:solidFill>
                  <a:srgbClr val="C00000"/>
                </a:solidFill>
                <a:ea typeface="Gulim" pitchFamily="34" charset="-127"/>
              </a:rPr>
              <a:t>Radhakrishna</a:t>
            </a:r>
            <a:r>
              <a:rPr lang="en-US" altLang="ko-KR" sz="1600" dirty="0" smtClean="0">
                <a:solidFill>
                  <a:srgbClr val="C00000"/>
                </a:solidFill>
                <a:ea typeface="Gulim" pitchFamily="34" charset="-127"/>
              </a:rPr>
              <a:t> and A. </a:t>
            </a:r>
            <a:r>
              <a:rPr lang="en-US" altLang="ko-KR" sz="1600" dirty="0" err="1" smtClean="0">
                <a:solidFill>
                  <a:srgbClr val="C00000"/>
                </a:solidFill>
                <a:ea typeface="Gulim" pitchFamily="34" charset="-127"/>
              </a:rPr>
              <a:t>Udupa</a:t>
            </a:r>
            <a:r>
              <a:rPr lang="en-US" altLang="ko-KR" sz="1600" dirty="0" smtClean="0">
                <a:solidFill>
                  <a:srgbClr val="C00000"/>
                </a:solidFill>
                <a:ea typeface="Gulim" pitchFamily="34" charset="-127"/>
              </a:rPr>
              <a:t> (TACAS 2017)</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solidFill>
                  <a:srgbClr val="000000"/>
                </a:solidFill>
              </a:rPr>
              <a:pPr>
                <a:defRPr/>
              </a:pPr>
              <a:t>44</a:t>
            </a:fld>
            <a:endParaRPr lang="en-US" b="1" dirty="0">
              <a:solidFill>
                <a:srgbClr val="000000"/>
              </a:solidFill>
            </a:endParaRPr>
          </a:p>
        </p:txBody>
      </p:sp>
    </p:spTree>
    <p:extLst>
      <p:ext uri="{BB962C8B-B14F-4D97-AF65-F5344CB8AC3E}">
        <p14:creationId xmlns:p14="http://schemas.microsoft.com/office/powerpoint/2010/main" val="358147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2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09600" y="228600"/>
            <a:ext cx="8382000" cy="609600"/>
          </a:xfrm>
        </p:spPr>
        <p:txBody>
          <a:bodyPr/>
          <a:lstStyle/>
          <a:p>
            <a:r>
              <a:rPr lang="en-US" sz="2800" dirty="0" smtClean="0">
                <a:solidFill>
                  <a:srgbClr val="C00000"/>
                </a:solidFill>
              </a:rPr>
              <a:t>Enumerative Search with Decision Tree Learning</a:t>
            </a:r>
          </a:p>
        </p:txBody>
      </p:sp>
      <p:sp>
        <p:nvSpPr>
          <p:cNvPr id="30723" name="Rectangle 3"/>
          <p:cNvSpPr>
            <a:spLocks noGrp="1" noChangeArrowheads="1"/>
          </p:cNvSpPr>
          <p:nvPr>
            <p:ph type="body" idx="1"/>
          </p:nvPr>
        </p:nvSpPr>
        <p:spPr>
          <a:xfrm>
            <a:off x="323850" y="5619750"/>
            <a:ext cx="8077200" cy="762000"/>
          </a:xfrm>
        </p:spPr>
        <p:txBody>
          <a:bodyPr/>
          <a:lstStyle/>
          <a:p>
            <a:pPr marL="0" indent="0">
              <a:lnSpc>
                <a:spcPct val="80000"/>
              </a:lnSpc>
              <a:spcBef>
                <a:spcPct val="35000"/>
              </a:spcBef>
              <a:buClr>
                <a:srgbClr val="006600"/>
              </a:buClr>
              <a:buNone/>
            </a:pPr>
            <a:r>
              <a:rPr lang="en-US" altLang="ko-KR" sz="2000" dirty="0" smtClean="0">
                <a:solidFill>
                  <a:srgbClr val="003300"/>
                </a:solidFill>
                <a:ea typeface="Gulim" pitchFamily="34" charset="-127"/>
              </a:rPr>
              <a:t>Desired decision tree:</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Internal nodes: predicates + Leaves : expressions</a:t>
            </a:r>
            <a:endParaRPr lang="en-US" altLang="ko-KR" sz="2000" dirty="0">
              <a:solidFill>
                <a:srgbClr val="0033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45</a:t>
            </a:fld>
            <a:endParaRPr lang="en-US" b="1" dirty="0"/>
          </a:p>
        </p:txBody>
      </p:sp>
      <p:sp>
        <p:nvSpPr>
          <p:cNvPr id="5" name="TextBox 4"/>
          <p:cNvSpPr txBox="1"/>
          <p:nvPr/>
        </p:nvSpPr>
        <p:spPr>
          <a:xfrm>
            <a:off x="538843" y="1752600"/>
            <a:ext cx="1447800" cy="2369880"/>
          </a:xfrm>
          <a:prstGeom prst="rect">
            <a:avLst/>
          </a:prstGeom>
          <a:solidFill>
            <a:srgbClr val="FFFFCC"/>
          </a:solidFill>
          <a:ln w="28575" cmpd="sng">
            <a:noFill/>
          </a:ln>
        </p:spPr>
        <p:txBody>
          <a:bodyPr wrap="square" rtlCol="0">
            <a:spAutoFit/>
          </a:bodyPr>
          <a:lstStyle/>
          <a:p>
            <a:r>
              <a:rPr lang="en-US" altLang="ko-KR" sz="2000" b="0" dirty="0">
                <a:solidFill>
                  <a:srgbClr val="C00000"/>
                </a:solidFill>
                <a:ea typeface="Gulim" pitchFamily="34" charset="-127"/>
              </a:rPr>
              <a:t>x</a:t>
            </a:r>
            <a:r>
              <a:rPr lang="en-US" altLang="ko-KR" sz="2000" b="0" baseline="-25000" dirty="0">
                <a:solidFill>
                  <a:srgbClr val="C00000"/>
                </a:solidFill>
                <a:ea typeface="Gulim" pitchFamily="34" charset="-127"/>
              </a:rPr>
              <a:t>1</a:t>
            </a:r>
            <a:endParaRPr lang="en-US" sz="2000" b="0" dirty="0" smtClean="0">
              <a:solidFill>
                <a:srgbClr val="C00000"/>
              </a:solidFill>
            </a:endParaRPr>
          </a:p>
          <a:p>
            <a:endParaRPr lang="en-US" sz="2000" b="0" dirty="0" smtClean="0">
              <a:solidFill>
                <a:srgbClr val="C00000"/>
              </a:solidFill>
            </a:endParaRPr>
          </a:p>
          <a:p>
            <a:r>
              <a:rPr lang="en-US" altLang="ko-KR" sz="2000" b="0" dirty="0" smtClean="0">
                <a:solidFill>
                  <a:srgbClr val="C00000"/>
                </a:solidFill>
                <a:ea typeface="Gulim" pitchFamily="34" charset="-127"/>
              </a:rPr>
              <a:t>x</a:t>
            </a:r>
            <a:r>
              <a:rPr lang="en-US" altLang="ko-KR" sz="2000" b="0" baseline="-25000" dirty="0">
                <a:solidFill>
                  <a:srgbClr val="C00000"/>
                </a:solidFill>
                <a:ea typeface="Gulim" pitchFamily="34" charset="-127"/>
              </a:rPr>
              <a:t>2</a:t>
            </a:r>
            <a:endParaRPr lang="en-US" sz="2000" b="0" dirty="0" smtClean="0">
              <a:solidFill>
                <a:srgbClr val="C00000"/>
              </a:solidFill>
            </a:endParaRPr>
          </a:p>
          <a:p>
            <a:endParaRPr lang="en-US" sz="2000" b="0" dirty="0">
              <a:solidFill>
                <a:srgbClr val="C00000"/>
              </a:solidFill>
            </a:endParaRPr>
          </a:p>
          <a:p>
            <a:r>
              <a:rPr lang="en-US" altLang="ko-KR" sz="2000" b="0" dirty="0" smtClean="0">
                <a:solidFill>
                  <a:srgbClr val="C00000"/>
                </a:solidFill>
                <a:ea typeface="Gulim" pitchFamily="34" charset="-127"/>
              </a:rPr>
              <a:t>x</a:t>
            </a:r>
            <a:r>
              <a:rPr lang="en-US" altLang="ko-KR" sz="2000" b="0" baseline="-25000" dirty="0" smtClean="0">
                <a:solidFill>
                  <a:srgbClr val="C00000"/>
                </a:solidFill>
                <a:ea typeface="Gulim" pitchFamily="34" charset="-127"/>
              </a:rPr>
              <a:t>2</a:t>
            </a:r>
            <a:r>
              <a:rPr lang="en-US" sz="2000" b="0" dirty="0" smtClean="0">
                <a:solidFill>
                  <a:srgbClr val="C00000"/>
                </a:solidFill>
              </a:rPr>
              <a:t>+</a:t>
            </a:r>
            <a:r>
              <a:rPr lang="en-US" altLang="ko-KR" sz="2000" b="0" dirty="0" smtClean="0">
                <a:solidFill>
                  <a:srgbClr val="C00000"/>
                </a:solidFill>
                <a:ea typeface="Gulim" pitchFamily="34" charset="-127"/>
              </a:rPr>
              <a:t>x</a:t>
            </a:r>
            <a:r>
              <a:rPr lang="en-US" altLang="ko-KR" sz="2000" b="0" baseline="-25000" dirty="0" smtClean="0">
                <a:solidFill>
                  <a:srgbClr val="C00000"/>
                </a:solidFill>
                <a:ea typeface="Gulim" pitchFamily="34" charset="-127"/>
              </a:rPr>
              <a:t>2</a:t>
            </a:r>
            <a:endParaRPr lang="en-US" sz="2000" b="0" dirty="0" smtClean="0">
              <a:solidFill>
                <a:srgbClr val="C00000"/>
              </a:solidFill>
            </a:endParaRPr>
          </a:p>
          <a:p>
            <a:r>
              <a:rPr lang="en-US" sz="2000" b="0" dirty="0">
                <a:solidFill>
                  <a:srgbClr val="C00000"/>
                </a:solidFill>
              </a:rPr>
              <a:t> </a:t>
            </a:r>
            <a:endParaRPr lang="en-US" sz="2000" b="0" dirty="0" smtClean="0">
              <a:solidFill>
                <a:srgbClr val="C00000"/>
              </a:solidFill>
            </a:endParaRPr>
          </a:p>
          <a:p>
            <a:r>
              <a:rPr lang="en-US" sz="2800" b="0" dirty="0" smtClean="0">
                <a:solidFill>
                  <a:srgbClr val="C00000"/>
                </a:solidFill>
              </a:rPr>
              <a:t>…</a:t>
            </a:r>
          </a:p>
        </p:txBody>
      </p:sp>
      <p:sp>
        <p:nvSpPr>
          <p:cNvPr id="14" name="Rectangle 3"/>
          <p:cNvSpPr txBox="1">
            <a:spLocks noChangeArrowheads="1"/>
          </p:cNvSpPr>
          <p:nvPr/>
        </p:nvSpPr>
        <p:spPr bwMode="auto">
          <a:xfrm>
            <a:off x="5443" y="1224079"/>
            <a:ext cx="2971800" cy="48497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FontTx/>
              <a:buNone/>
            </a:pPr>
            <a:r>
              <a:rPr lang="en-US" altLang="ko-KR" sz="2000" b="0" kern="0" dirty="0" smtClean="0">
                <a:solidFill>
                  <a:srgbClr val="003300"/>
                </a:solidFill>
                <a:ea typeface="Gulim" pitchFamily="34" charset="-127"/>
              </a:rPr>
              <a:t>Expressions / Labels</a:t>
            </a:r>
          </a:p>
        </p:txBody>
      </p:sp>
      <p:sp>
        <p:nvSpPr>
          <p:cNvPr id="16" name="Rectangle 3"/>
          <p:cNvSpPr txBox="1">
            <a:spLocks noChangeArrowheads="1"/>
          </p:cNvSpPr>
          <p:nvPr/>
        </p:nvSpPr>
        <p:spPr bwMode="auto">
          <a:xfrm>
            <a:off x="2977243" y="1232242"/>
            <a:ext cx="2770414" cy="7620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FontTx/>
              <a:buNone/>
            </a:pPr>
            <a:r>
              <a:rPr lang="en-US" altLang="ko-KR" sz="2000" b="0" kern="0" dirty="0" smtClean="0">
                <a:solidFill>
                  <a:srgbClr val="003300"/>
                </a:solidFill>
                <a:ea typeface="Gulim" pitchFamily="34" charset="-127"/>
              </a:rPr>
              <a:t>Inputs / Data points</a:t>
            </a:r>
          </a:p>
        </p:txBody>
      </p:sp>
      <p:sp>
        <p:nvSpPr>
          <p:cNvPr id="15" name="TextBox 14"/>
          <p:cNvSpPr txBox="1"/>
          <p:nvPr/>
        </p:nvSpPr>
        <p:spPr>
          <a:xfrm>
            <a:off x="3507921" y="1752600"/>
            <a:ext cx="1526723" cy="2185214"/>
          </a:xfrm>
          <a:prstGeom prst="rect">
            <a:avLst/>
          </a:prstGeom>
          <a:solidFill>
            <a:srgbClr val="FFFFCC"/>
          </a:solidFill>
          <a:ln w="28575" cmpd="sng">
            <a:noFill/>
          </a:ln>
        </p:spPr>
        <p:txBody>
          <a:bodyPr wrap="square" rtlCol="0">
            <a:spAutoFit/>
          </a:bodyPr>
          <a:lstStyle/>
          <a:p>
            <a:r>
              <a:rPr lang="en-US" sz="2000" b="0" dirty="0" smtClean="0">
                <a:solidFill>
                  <a:srgbClr val="C00000"/>
                </a:solidFill>
              </a:rPr>
              <a:t>(</a:t>
            </a:r>
            <a:r>
              <a:rPr lang="en-US" altLang="ko-KR" sz="2000" b="0" dirty="0" smtClean="0">
                <a:solidFill>
                  <a:srgbClr val="C00000"/>
                </a:solidFill>
                <a:ea typeface="Gulim" pitchFamily="34" charset="-127"/>
              </a:rPr>
              <a:t>x</a:t>
            </a:r>
            <a:r>
              <a:rPr lang="en-US" altLang="ko-KR" sz="2000" b="0" baseline="-25000" dirty="0" smtClean="0">
                <a:solidFill>
                  <a:srgbClr val="C00000"/>
                </a:solidFill>
                <a:ea typeface="Gulim" pitchFamily="34" charset="-127"/>
              </a:rPr>
              <a:t>1</a:t>
            </a:r>
            <a:r>
              <a:rPr lang="en-US" sz="2000" b="0" dirty="0" smtClean="0">
                <a:solidFill>
                  <a:srgbClr val="C00000"/>
                </a:solidFill>
              </a:rPr>
              <a:t>=0, </a:t>
            </a:r>
            <a:r>
              <a:rPr lang="en-US" altLang="ko-KR" sz="2000" b="0" dirty="0" smtClean="0">
                <a:solidFill>
                  <a:srgbClr val="C00000"/>
                </a:solidFill>
                <a:ea typeface="Gulim" pitchFamily="34" charset="-127"/>
              </a:rPr>
              <a:t>x</a:t>
            </a:r>
            <a:r>
              <a:rPr lang="en-US" altLang="ko-KR" sz="2000" b="0" baseline="-25000" dirty="0">
                <a:solidFill>
                  <a:srgbClr val="C00000"/>
                </a:solidFill>
                <a:ea typeface="Gulim" pitchFamily="34" charset="-127"/>
              </a:rPr>
              <a:t>2</a:t>
            </a:r>
            <a:r>
              <a:rPr lang="en-US" sz="2000" b="0" dirty="0" smtClean="0">
                <a:solidFill>
                  <a:srgbClr val="C00000"/>
                </a:solidFill>
              </a:rPr>
              <a:t>=1)</a:t>
            </a:r>
          </a:p>
          <a:p>
            <a:endParaRPr lang="en-US" sz="2000" b="0" dirty="0" smtClean="0">
              <a:solidFill>
                <a:srgbClr val="C00000"/>
              </a:solidFill>
            </a:endParaRPr>
          </a:p>
          <a:p>
            <a:r>
              <a:rPr lang="en-US" sz="2000" b="0" dirty="0">
                <a:solidFill>
                  <a:srgbClr val="C00000"/>
                </a:solidFill>
              </a:rPr>
              <a:t>(</a:t>
            </a:r>
            <a:r>
              <a:rPr lang="en-US" altLang="ko-KR" sz="2000" b="0" dirty="0" smtClean="0">
                <a:solidFill>
                  <a:srgbClr val="C00000"/>
                </a:solidFill>
                <a:ea typeface="Gulim" pitchFamily="34" charset="-127"/>
              </a:rPr>
              <a:t>x</a:t>
            </a:r>
            <a:r>
              <a:rPr lang="en-US" altLang="ko-KR" sz="2000" b="0" baseline="-25000" dirty="0" smtClean="0">
                <a:solidFill>
                  <a:srgbClr val="C00000"/>
                </a:solidFill>
                <a:ea typeface="Gulim" pitchFamily="34" charset="-127"/>
              </a:rPr>
              <a:t>1</a:t>
            </a:r>
            <a:r>
              <a:rPr lang="en-US" sz="2000" b="0" dirty="0" smtClean="0">
                <a:solidFill>
                  <a:srgbClr val="C00000"/>
                </a:solidFill>
              </a:rPr>
              <a:t>=1, </a:t>
            </a:r>
            <a:r>
              <a:rPr lang="en-US" altLang="ko-KR" sz="2000" b="0" dirty="0" smtClean="0">
                <a:solidFill>
                  <a:srgbClr val="C00000"/>
                </a:solidFill>
                <a:ea typeface="Gulim" pitchFamily="34" charset="-127"/>
              </a:rPr>
              <a:t>x</a:t>
            </a:r>
            <a:r>
              <a:rPr lang="en-US" altLang="ko-KR" sz="2000" b="0" baseline="-25000" dirty="0" smtClean="0">
                <a:solidFill>
                  <a:srgbClr val="C00000"/>
                </a:solidFill>
                <a:ea typeface="Gulim" pitchFamily="34" charset="-127"/>
              </a:rPr>
              <a:t>2</a:t>
            </a:r>
            <a:r>
              <a:rPr lang="en-US" sz="2000" b="0" dirty="0" smtClean="0">
                <a:solidFill>
                  <a:srgbClr val="C00000"/>
                </a:solidFill>
              </a:rPr>
              <a:t>=0)</a:t>
            </a:r>
          </a:p>
          <a:p>
            <a:endParaRPr lang="en-US" sz="2000" b="0" dirty="0" smtClean="0">
              <a:solidFill>
                <a:srgbClr val="C00000"/>
              </a:solidFill>
            </a:endParaRPr>
          </a:p>
          <a:p>
            <a:r>
              <a:rPr lang="en-US" sz="2000" b="0" dirty="0">
                <a:solidFill>
                  <a:srgbClr val="C00000"/>
                </a:solidFill>
              </a:rPr>
              <a:t> </a:t>
            </a:r>
            <a:r>
              <a:rPr lang="en-US" sz="2800" b="0" dirty="0" smtClean="0">
                <a:solidFill>
                  <a:srgbClr val="C00000"/>
                </a:solidFill>
              </a:rPr>
              <a:t>…</a:t>
            </a:r>
          </a:p>
          <a:p>
            <a:r>
              <a:rPr lang="en-US" sz="2000" b="0" dirty="0" smtClean="0">
                <a:solidFill>
                  <a:srgbClr val="C00000"/>
                </a:solidFill>
              </a:rPr>
              <a:t> </a:t>
            </a:r>
            <a:r>
              <a:rPr lang="en-US" sz="2800" b="0" dirty="0" smtClean="0">
                <a:solidFill>
                  <a:srgbClr val="C00000"/>
                </a:solidFill>
              </a:rPr>
              <a:t>…</a:t>
            </a:r>
          </a:p>
        </p:txBody>
      </p:sp>
      <p:cxnSp>
        <p:nvCxnSpPr>
          <p:cNvPr id="8" name="Straight Connector 7"/>
          <p:cNvCxnSpPr/>
          <p:nvPr/>
        </p:nvCxnSpPr>
        <p:spPr bwMode="auto">
          <a:xfrm>
            <a:off x="919843" y="1994243"/>
            <a:ext cx="2588078" cy="520357"/>
          </a:xfrm>
          <a:prstGeom prst="line">
            <a:avLst/>
          </a:prstGeom>
          <a:solidFill>
            <a:srgbClr val="333399"/>
          </a:solidFill>
          <a:ln w="25400"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flipV="1">
            <a:off x="996043" y="2037786"/>
            <a:ext cx="2585357" cy="476814"/>
          </a:xfrm>
          <a:prstGeom prst="line">
            <a:avLst/>
          </a:prstGeom>
          <a:solidFill>
            <a:srgbClr val="333399"/>
          </a:solidFill>
          <a:ln w="25400"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flipV="1">
            <a:off x="1300843" y="2037787"/>
            <a:ext cx="2280557" cy="1142999"/>
          </a:xfrm>
          <a:prstGeom prst="line">
            <a:avLst/>
          </a:prstGeom>
          <a:solidFill>
            <a:srgbClr val="333399"/>
          </a:solidFill>
          <a:ln w="25400" cap="flat" cmpd="sng" algn="ctr">
            <a:solidFill>
              <a:schemeClr val="tx1"/>
            </a:solidFill>
            <a:prstDash val="solid"/>
            <a:round/>
            <a:headEnd type="none" w="med" len="med"/>
            <a:tailEnd type="none" w="med" len="med"/>
          </a:ln>
          <a:effectLst/>
        </p:spPr>
      </p:cxnSp>
      <p:sp>
        <p:nvSpPr>
          <p:cNvPr id="23" name="Rectangle 3"/>
          <p:cNvSpPr txBox="1">
            <a:spLocks noChangeArrowheads="1"/>
          </p:cNvSpPr>
          <p:nvPr/>
        </p:nvSpPr>
        <p:spPr bwMode="auto">
          <a:xfrm>
            <a:off x="6101443" y="1232242"/>
            <a:ext cx="3048000" cy="7620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FontTx/>
              <a:buNone/>
            </a:pPr>
            <a:r>
              <a:rPr lang="en-US" altLang="ko-KR" sz="2000" b="0" kern="0" dirty="0" smtClean="0">
                <a:solidFill>
                  <a:srgbClr val="003300"/>
                </a:solidFill>
                <a:ea typeface="Gulim" pitchFamily="34" charset="-127"/>
              </a:rPr>
              <a:t>Predicates / Attributes</a:t>
            </a:r>
          </a:p>
        </p:txBody>
      </p:sp>
      <p:sp>
        <p:nvSpPr>
          <p:cNvPr id="24" name="TextBox 23"/>
          <p:cNvSpPr txBox="1"/>
          <p:nvPr/>
        </p:nvSpPr>
        <p:spPr>
          <a:xfrm>
            <a:off x="6705601" y="1752600"/>
            <a:ext cx="1377043" cy="2492990"/>
          </a:xfrm>
          <a:prstGeom prst="rect">
            <a:avLst/>
          </a:prstGeom>
          <a:solidFill>
            <a:srgbClr val="FFFFCC"/>
          </a:solidFill>
          <a:ln w="28575" cmpd="sng">
            <a:noFill/>
          </a:ln>
        </p:spPr>
        <p:txBody>
          <a:bodyPr wrap="square" rtlCol="0">
            <a:spAutoFit/>
          </a:bodyPr>
          <a:lstStyle/>
          <a:p>
            <a:r>
              <a:rPr lang="en-US" altLang="ko-KR" sz="2000" b="0" dirty="0">
                <a:solidFill>
                  <a:srgbClr val="C00000"/>
                </a:solidFill>
                <a:ea typeface="Gulim" pitchFamily="34" charset="-127"/>
              </a:rPr>
              <a:t>x</a:t>
            </a:r>
            <a:r>
              <a:rPr lang="en-US" altLang="ko-KR" sz="2000" b="0" baseline="-25000" dirty="0">
                <a:solidFill>
                  <a:srgbClr val="C00000"/>
                </a:solidFill>
                <a:ea typeface="Gulim" pitchFamily="34" charset="-127"/>
              </a:rPr>
              <a:t>1</a:t>
            </a:r>
            <a:r>
              <a:rPr lang="en-US" sz="2000" b="0" dirty="0">
                <a:solidFill>
                  <a:srgbClr val="C00000"/>
                </a:solidFill>
                <a:ea typeface="Gulim" pitchFamily="34" charset="-127"/>
              </a:rPr>
              <a:t> </a:t>
            </a:r>
            <a:r>
              <a:rPr lang="cs-CZ" sz="2000" b="0" dirty="0">
                <a:solidFill>
                  <a:srgbClr val="C00000"/>
                </a:solidFill>
              </a:rPr>
              <a:t>≤</a:t>
            </a:r>
            <a:r>
              <a:rPr lang="en-US" sz="2000" b="0" dirty="0">
                <a:solidFill>
                  <a:srgbClr val="C00000"/>
                </a:solidFill>
              </a:rPr>
              <a:t> </a:t>
            </a:r>
            <a:r>
              <a:rPr lang="en-US" altLang="ko-KR" sz="2000" b="0" dirty="0">
                <a:solidFill>
                  <a:srgbClr val="C00000"/>
                </a:solidFill>
                <a:ea typeface="Gulim" pitchFamily="34" charset="-127"/>
              </a:rPr>
              <a:t>x</a:t>
            </a:r>
            <a:r>
              <a:rPr lang="en-US" altLang="ko-KR" sz="2000" b="0" baseline="-25000" dirty="0">
                <a:solidFill>
                  <a:srgbClr val="C00000"/>
                </a:solidFill>
                <a:ea typeface="Gulim" pitchFamily="34" charset="-127"/>
              </a:rPr>
              <a:t>2</a:t>
            </a:r>
            <a:endParaRPr lang="en-US" sz="2000" b="0" dirty="0" smtClean="0">
              <a:solidFill>
                <a:srgbClr val="C00000"/>
              </a:solidFill>
            </a:endParaRPr>
          </a:p>
          <a:p>
            <a:endParaRPr lang="en-US" sz="2000" b="0" dirty="0" smtClean="0">
              <a:solidFill>
                <a:srgbClr val="C00000"/>
              </a:solidFill>
            </a:endParaRPr>
          </a:p>
          <a:p>
            <a:r>
              <a:rPr lang="en-US" altLang="ko-KR" sz="2000" b="0" dirty="0" smtClean="0">
                <a:solidFill>
                  <a:srgbClr val="C00000"/>
                </a:solidFill>
                <a:ea typeface="Gulim" pitchFamily="34" charset="-127"/>
              </a:rPr>
              <a:t>x</a:t>
            </a:r>
            <a:r>
              <a:rPr lang="en-US" altLang="ko-KR" sz="2000" b="0" baseline="-25000" dirty="0" smtClean="0">
                <a:solidFill>
                  <a:srgbClr val="C00000"/>
                </a:solidFill>
                <a:ea typeface="Gulim" pitchFamily="34" charset="-127"/>
              </a:rPr>
              <a:t>2</a:t>
            </a:r>
            <a:r>
              <a:rPr lang="en-US" sz="2000" b="0" dirty="0" smtClean="0">
                <a:solidFill>
                  <a:srgbClr val="C00000"/>
                </a:solidFill>
                <a:ea typeface="Gulim" pitchFamily="34" charset="-127"/>
              </a:rPr>
              <a:t>+</a:t>
            </a:r>
            <a:r>
              <a:rPr lang="en-US" altLang="ko-KR" sz="2000" b="0" dirty="0" smtClean="0">
                <a:solidFill>
                  <a:srgbClr val="C00000"/>
                </a:solidFill>
                <a:ea typeface="Gulim" pitchFamily="34" charset="-127"/>
              </a:rPr>
              <a:t>x</a:t>
            </a:r>
            <a:r>
              <a:rPr lang="en-US" altLang="ko-KR" sz="2000" b="0" baseline="-25000" dirty="0" smtClean="0">
                <a:solidFill>
                  <a:srgbClr val="C00000"/>
                </a:solidFill>
                <a:ea typeface="Gulim" pitchFamily="34" charset="-127"/>
              </a:rPr>
              <a:t>2</a:t>
            </a:r>
            <a:r>
              <a:rPr lang="en-US" sz="2000" b="0" dirty="0" smtClean="0">
                <a:solidFill>
                  <a:srgbClr val="C00000"/>
                </a:solidFill>
                <a:ea typeface="Gulim" pitchFamily="34" charset="-127"/>
              </a:rPr>
              <a:t> </a:t>
            </a:r>
            <a:r>
              <a:rPr lang="cs-CZ" sz="2000" b="0" dirty="0" smtClean="0">
                <a:solidFill>
                  <a:srgbClr val="C00000"/>
                </a:solidFill>
              </a:rPr>
              <a:t>≤</a:t>
            </a:r>
            <a:r>
              <a:rPr lang="en-US" sz="2000" b="0" dirty="0" smtClean="0">
                <a:solidFill>
                  <a:srgbClr val="C00000"/>
                </a:solidFill>
              </a:rPr>
              <a:t> </a:t>
            </a:r>
            <a:r>
              <a:rPr lang="en-US" altLang="ko-KR" sz="2000" b="0" dirty="0" smtClean="0">
                <a:solidFill>
                  <a:srgbClr val="C00000"/>
                </a:solidFill>
                <a:ea typeface="Gulim" pitchFamily="34" charset="-127"/>
              </a:rPr>
              <a:t>x</a:t>
            </a:r>
            <a:r>
              <a:rPr lang="en-US" altLang="ko-KR" sz="2000" b="0" baseline="-25000" dirty="0" smtClean="0">
                <a:solidFill>
                  <a:srgbClr val="C00000"/>
                </a:solidFill>
                <a:ea typeface="Gulim" pitchFamily="34" charset="-127"/>
              </a:rPr>
              <a:t>1</a:t>
            </a:r>
            <a:endParaRPr lang="en-US" sz="2000" b="0" dirty="0" smtClean="0">
              <a:solidFill>
                <a:srgbClr val="C00000"/>
              </a:solidFill>
            </a:endParaRPr>
          </a:p>
          <a:p>
            <a:endParaRPr lang="en-US" sz="2000" b="0" dirty="0" smtClean="0">
              <a:solidFill>
                <a:srgbClr val="C00000"/>
              </a:solidFill>
            </a:endParaRPr>
          </a:p>
          <a:p>
            <a:r>
              <a:rPr lang="en-US" sz="2000" b="0" dirty="0">
                <a:solidFill>
                  <a:srgbClr val="C00000"/>
                </a:solidFill>
              </a:rPr>
              <a:t> </a:t>
            </a:r>
            <a:r>
              <a:rPr lang="en-US" sz="2800" b="0" dirty="0" smtClean="0">
                <a:solidFill>
                  <a:srgbClr val="C00000"/>
                </a:solidFill>
              </a:rPr>
              <a:t>…</a:t>
            </a:r>
          </a:p>
          <a:p>
            <a:endParaRPr lang="en-US" sz="2000" b="0" dirty="0">
              <a:solidFill>
                <a:srgbClr val="C00000"/>
              </a:solidFill>
            </a:endParaRPr>
          </a:p>
          <a:p>
            <a:r>
              <a:rPr lang="en-US" sz="2000" b="0" dirty="0" smtClean="0">
                <a:solidFill>
                  <a:srgbClr val="C00000"/>
                </a:solidFill>
              </a:rPr>
              <a:t> </a:t>
            </a:r>
            <a:r>
              <a:rPr lang="en-US" sz="2800" b="0" dirty="0" smtClean="0">
                <a:solidFill>
                  <a:srgbClr val="C00000"/>
                </a:solidFill>
              </a:rPr>
              <a:t>…</a:t>
            </a:r>
          </a:p>
        </p:txBody>
      </p:sp>
      <p:cxnSp>
        <p:nvCxnSpPr>
          <p:cNvPr id="29" name="Straight Connector 28"/>
          <p:cNvCxnSpPr/>
          <p:nvPr/>
        </p:nvCxnSpPr>
        <p:spPr bwMode="auto">
          <a:xfrm>
            <a:off x="4958443" y="1994243"/>
            <a:ext cx="1747158" cy="0"/>
          </a:xfrm>
          <a:prstGeom prst="line">
            <a:avLst/>
          </a:prstGeom>
          <a:solidFill>
            <a:srgbClr val="333399"/>
          </a:solidFill>
          <a:ln w="25400"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a:off x="4958443" y="2590800"/>
            <a:ext cx="1738996" cy="18486"/>
          </a:xfrm>
          <a:prstGeom prst="line">
            <a:avLst/>
          </a:prstGeom>
          <a:solidFill>
            <a:srgbClr val="333399"/>
          </a:solidFill>
          <a:ln w="25400" cap="flat" cmpd="sng" algn="ctr">
            <a:solidFill>
              <a:schemeClr val="tx1"/>
            </a:solidFill>
            <a:prstDash val="solid"/>
            <a:round/>
            <a:headEnd type="none" w="med" len="med"/>
            <a:tailEnd type="none" w="med" len="med"/>
          </a:ln>
          <a:effectLst/>
        </p:spPr>
      </p:cxnSp>
      <p:sp>
        <p:nvSpPr>
          <p:cNvPr id="32" name="Rectangle 3"/>
          <p:cNvSpPr txBox="1">
            <a:spLocks noChangeArrowheads="1"/>
          </p:cNvSpPr>
          <p:nvPr/>
        </p:nvSpPr>
        <p:spPr bwMode="auto">
          <a:xfrm>
            <a:off x="585107" y="4389653"/>
            <a:ext cx="4245428" cy="8408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FontTx/>
              <a:buNone/>
            </a:pPr>
            <a:r>
              <a:rPr lang="en-US" altLang="ko-KR" sz="2000" b="0" kern="0" dirty="0" smtClean="0">
                <a:solidFill>
                  <a:srgbClr val="003300"/>
                </a:solidFill>
                <a:ea typeface="Gulim" pitchFamily="34" charset="-127"/>
              </a:rPr>
              <a:t>Input x labeled with expression e</a:t>
            </a:r>
          </a:p>
          <a:p>
            <a:pPr marL="0" indent="0">
              <a:lnSpc>
                <a:spcPct val="80000"/>
              </a:lnSpc>
              <a:spcBef>
                <a:spcPct val="35000"/>
              </a:spcBef>
              <a:buClr>
                <a:srgbClr val="006600"/>
              </a:buClr>
              <a:buFontTx/>
              <a:buNone/>
            </a:pPr>
            <a:r>
              <a:rPr lang="en-US" altLang="ko-KR" sz="2000" b="0" kern="0" dirty="0" smtClean="0">
                <a:solidFill>
                  <a:srgbClr val="003300"/>
                </a:solidFill>
                <a:ea typeface="Gulim" pitchFamily="34" charset="-127"/>
              </a:rPr>
              <a:t>	if </a:t>
            </a:r>
            <a:r>
              <a:rPr lang="en-US" altLang="ko-KR" sz="2000" b="0" kern="0" dirty="0" smtClean="0">
                <a:solidFill>
                  <a:srgbClr val="003300"/>
                </a:solidFill>
                <a:latin typeface="Symbol" panose="05050102010706020507" pitchFamily="18" charset="2"/>
                <a:ea typeface="Gulim" pitchFamily="34" charset="-127"/>
              </a:rPr>
              <a:t>j</a:t>
            </a:r>
            <a:r>
              <a:rPr lang="en-US" altLang="ko-KR" sz="2000" b="0" kern="0" dirty="0" smtClean="0">
                <a:solidFill>
                  <a:srgbClr val="003300"/>
                </a:solidFill>
                <a:ea typeface="Gulim" pitchFamily="34" charset="-127"/>
              </a:rPr>
              <a:t>(x, e(x)) holds </a:t>
            </a:r>
            <a:endParaRPr lang="en-US" altLang="ko-KR" sz="2000" b="0" kern="0" dirty="0">
              <a:solidFill>
                <a:srgbClr val="003300"/>
              </a:solidFill>
              <a:ea typeface="Gulim" pitchFamily="34" charset="-127"/>
            </a:endParaRPr>
          </a:p>
        </p:txBody>
      </p:sp>
      <p:sp>
        <p:nvSpPr>
          <p:cNvPr id="33" name="Rectangle 3"/>
          <p:cNvSpPr txBox="1">
            <a:spLocks noChangeArrowheads="1"/>
          </p:cNvSpPr>
          <p:nvPr/>
        </p:nvSpPr>
        <p:spPr bwMode="auto">
          <a:xfrm>
            <a:off x="5347606" y="4434880"/>
            <a:ext cx="3053444" cy="8604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FontTx/>
              <a:buNone/>
            </a:pPr>
            <a:r>
              <a:rPr lang="en-US" altLang="ko-KR" sz="2000" b="0" kern="0" dirty="0" smtClean="0">
                <a:solidFill>
                  <a:srgbClr val="003300"/>
                </a:solidFill>
                <a:ea typeface="Gulim" pitchFamily="34" charset="-127"/>
              </a:rPr>
              <a:t>Input x has attribute p</a:t>
            </a:r>
          </a:p>
          <a:p>
            <a:pPr marL="0" indent="0">
              <a:lnSpc>
                <a:spcPct val="80000"/>
              </a:lnSpc>
              <a:spcBef>
                <a:spcPct val="35000"/>
              </a:spcBef>
              <a:buClr>
                <a:srgbClr val="006600"/>
              </a:buClr>
              <a:buFontTx/>
              <a:buNone/>
            </a:pPr>
            <a:r>
              <a:rPr lang="en-US" altLang="ko-KR" sz="2000" b="0" kern="0" dirty="0">
                <a:solidFill>
                  <a:srgbClr val="003300"/>
                </a:solidFill>
                <a:ea typeface="Gulim" pitchFamily="34" charset="-127"/>
              </a:rPr>
              <a:t>	</a:t>
            </a:r>
            <a:r>
              <a:rPr lang="en-US" altLang="ko-KR" sz="2000" b="0" kern="0" dirty="0" smtClean="0">
                <a:solidFill>
                  <a:srgbClr val="003300"/>
                </a:solidFill>
                <a:ea typeface="Gulim" pitchFamily="34" charset="-127"/>
              </a:rPr>
              <a:t>if p(x) holds</a:t>
            </a:r>
          </a:p>
        </p:txBody>
      </p:sp>
    </p:spTree>
    <p:extLst>
      <p:ext uri="{BB962C8B-B14F-4D97-AF65-F5344CB8AC3E}">
        <p14:creationId xmlns:p14="http://schemas.microsoft.com/office/powerpoint/2010/main" val="163858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723">
                                            <p:txEl>
                                              <p:pRg st="0" end="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P spid="23" grpId="0"/>
      <p:bldP spid="24" grpId="0" animBg="1"/>
      <p:bldP spid="32" grpId="0"/>
      <p:bldP spid="3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228600"/>
            <a:ext cx="8382000" cy="609600"/>
          </a:xfrm>
        </p:spPr>
        <p:txBody>
          <a:bodyPr/>
          <a:lstStyle/>
          <a:p>
            <a:r>
              <a:rPr lang="en-US" sz="2800" dirty="0" smtClean="0">
                <a:solidFill>
                  <a:srgbClr val="C00000"/>
                </a:solidFill>
              </a:rPr>
              <a:t>Acceleration Using Learned Probabilistic Models</a:t>
            </a: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Can we bias the search towards likely programs?</a:t>
            </a:r>
          </a:p>
          <a:p>
            <a:pPr>
              <a:lnSpc>
                <a:spcPct val="80000"/>
              </a:lnSpc>
              <a:spcBef>
                <a:spcPct val="35000"/>
              </a:spcBef>
              <a:buClr>
                <a:srgbClr val="006600"/>
              </a:buClr>
              <a:buFont typeface="Wingdings" pitchFamily="2" charset="2"/>
              <a:buChar char="q"/>
            </a:pPr>
            <a:endParaRPr lang="en-US" altLang="ko-KR" sz="2000" dirty="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Step 1: Mine existing solutions to convert given grammar into a probabilistic higher-order grammar</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Weighted production rules</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Conditioned on parent and sibling context</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Transfer learning used to avoid overfitting</a:t>
            </a:r>
          </a:p>
          <a:p>
            <a:pPr>
              <a:lnSpc>
                <a:spcPct val="80000"/>
              </a:lnSpc>
              <a:spcBef>
                <a:spcPct val="35000"/>
              </a:spcBef>
              <a:buClr>
                <a:srgbClr val="006600"/>
              </a:buClr>
              <a:buFont typeface="Wingdings" pitchFamily="2" charset="2"/>
              <a:buChar char="q"/>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Step 2: Enumerative search to generate expressions in decreasing likelihood</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Use A* with cost estimation heuristic</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Integrated with previous optimizations (equivalence-based pruning…)</a:t>
            </a:r>
          </a:p>
          <a:p>
            <a:pPr marL="0" indent="0">
              <a:lnSpc>
                <a:spcPct val="80000"/>
              </a:lnSpc>
              <a:spcBef>
                <a:spcPct val="35000"/>
              </a:spcBef>
              <a:buClr>
                <a:srgbClr val="006600"/>
              </a:buClr>
              <a:buNone/>
            </a:pPr>
            <a:r>
              <a:rPr lang="en-US" altLang="ko-KR" sz="2000" dirty="0" smtClean="0">
                <a:solidFill>
                  <a:srgbClr val="006600"/>
                </a:solidFill>
                <a:ea typeface="Gulim" pitchFamily="34" charset="-127"/>
              </a:rPr>
              <a:t> 	</a:t>
            </a:r>
            <a:endParaRPr lang="en-US" altLang="ko-KR" sz="1600" dirty="0">
              <a:solidFill>
                <a:srgbClr val="006600"/>
              </a:solidFill>
              <a:ea typeface="Gulim" pitchFamily="34" charset="-127"/>
            </a:endParaRPr>
          </a:p>
          <a:p>
            <a:pPr marL="457200" lvl="1" indent="0">
              <a:lnSpc>
                <a:spcPct val="80000"/>
              </a:lnSpc>
              <a:spcBef>
                <a:spcPct val="35000"/>
              </a:spcBef>
              <a:buClr>
                <a:srgbClr val="006600"/>
              </a:buClr>
              <a:buNone/>
            </a:pPr>
            <a:endParaRPr lang="en-US" altLang="ko-KR" sz="1600" dirty="0" smtClean="0">
              <a:solidFill>
                <a:srgbClr val="006600"/>
              </a:solidFill>
              <a:ea typeface="Gulim" pitchFamily="34" charset="-127"/>
            </a:endParaRPr>
          </a:p>
          <a:p>
            <a:pPr marL="457200" lvl="1" indent="0">
              <a:lnSpc>
                <a:spcPct val="80000"/>
              </a:lnSpc>
              <a:spcBef>
                <a:spcPct val="35000"/>
              </a:spcBef>
              <a:buClr>
                <a:srgbClr val="006600"/>
              </a:buClr>
              <a:buNone/>
            </a:pPr>
            <a:r>
              <a:rPr lang="en-US" altLang="ko-KR" sz="1600" dirty="0" smtClean="0">
                <a:solidFill>
                  <a:srgbClr val="C00000"/>
                </a:solidFill>
                <a:ea typeface="Gulim" pitchFamily="34" charset="-127"/>
              </a:rPr>
              <a:t>With W. Lee, K. </a:t>
            </a:r>
            <a:r>
              <a:rPr lang="en-US" altLang="ko-KR" sz="1600" dirty="0" err="1" smtClean="0">
                <a:solidFill>
                  <a:srgbClr val="C00000"/>
                </a:solidFill>
                <a:ea typeface="Gulim" pitchFamily="34" charset="-127"/>
              </a:rPr>
              <a:t>Heo</a:t>
            </a:r>
            <a:r>
              <a:rPr lang="en-US" altLang="ko-KR" sz="1600" dirty="0" smtClean="0">
                <a:solidFill>
                  <a:srgbClr val="C00000"/>
                </a:solidFill>
                <a:ea typeface="Gulim" pitchFamily="34" charset="-127"/>
              </a:rPr>
              <a:t>, and M. </a:t>
            </a:r>
            <a:r>
              <a:rPr lang="en-US" altLang="ko-KR" sz="1600" dirty="0" err="1" smtClean="0">
                <a:solidFill>
                  <a:srgbClr val="C00000"/>
                </a:solidFill>
                <a:ea typeface="Gulim" pitchFamily="34" charset="-127"/>
              </a:rPr>
              <a:t>Naik</a:t>
            </a:r>
            <a:r>
              <a:rPr lang="en-US" altLang="ko-KR" sz="1600" dirty="0" smtClean="0">
                <a:solidFill>
                  <a:srgbClr val="C00000"/>
                </a:solidFill>
                <a:ea typeface="Gulim" pitchFamily="34" charset="-127"/>
              </a:rPr>
              <a:t> (PLDI 2018)</a:t>
            </a: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solidFill>
                  <a:srgbClr val="000000"/>
                </a:solidFill>
              </a:rPr>
              <a:pPr>
                <a:defRPr/>
              </a:pPr>
              <a:t>46</a:t>
            </a:fld>
            <a:endParaRPr lang="en-US" b="1" dirty="0">
              <a:solidFill>
                <a:srgbClr val="000000"/>
              </a:solidFill>
            </a:endParaRPr>
          </a:p>
        </p:txBody>
      </p:sp>
    </p:spTree>
    <p:extLst>
      <p:ext uri="{BB962C8B-B14F-4D97-AF65-F5344CB8AC3E}">
        <p14:creationId xmlns:p14="http://schemas.microsoft.com/office/powerpoint/2010/main" val="1667742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72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2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72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72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7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228600"/>
            <a:ext cx="8215313" cy="609600"/>
          </a:xfrm>
        </p:spPr>
        <p:txBody>
          <a:bodyPr/>
          <a:lstStyle/>
          <a:p>
            <a:r>
              <a:rPr lang="en-US" sz="2800" dirty="0" smtClean="0">
                <a:solidFill>
                  <a:srgbClr val="C00000"/>
                </a:solidFill>
              </a:rPr>
              <a:t>Experimental Evaluation</a:t>
            </a:r>
          </a:p>
        </p:txBody>
      </p:sp>
      <p:sp>
        <p:nvSpPr>
          <p:cNvPr id="30723" name="Rectangle 3"/>
          <p:cNvSpPr>
            <a:spLocks noGrp="1" noChangeArrowheads="1"/>
          </p:cNvSpPr>
          <p:nvPr>
            <p:ph type="body" idx="1"/>
          </p:nvPr>
        </p:nvSpPr>
        <p:spPr>
          <a:xfrm>
            <a:off x="21771" y="990600"/>
            <a:ext cx="9144000" cy="5715000"/>
          </a:xfrm>
        </p:spPr>
        <p:txBody>
          <a:bodyPr/>
          <a:lstStyle/>
          <a:p>
            <a:pPr marL="0" indent="0">
              <a:lnSpc>
                <a:spcPct val="80000"/>
              </a:lnSpc>
              <a:spcBef>
                <a:spcPct val="35000"/>
              </a:spcBef>
              <a:buClr>
                <a:srgbClr val="006600"/>
              </a:buClr>
              <a:buNone/>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2017 </a:t>
            </a:r>
            <a:r>
              <a:rPr lang="en-US" altLang="ko-KR" sz="2000" dirty="0" err="1" smtClean="0">
                <a:solidFill>
                  <a:srgbClr val="003300"/>
                </a:solidFill>
                <a:ea typeface="Gulim" pitchFamily="34" charset="-127"/>
              </a:rPr>
              <a:t>SyGuS</a:t>
            </a:r>
            <a:r>
              <a:rPr lang="en-US" altLang="ko-KR" sz="2000" dirty="0" smtClean="0">
                <a:solidFill>
                  <a:srgbClr val="003300"/>
                </a:solidFill>
                <a:ea typeface="Gulim" pitchFamily="34" charset="-127"/>
              </a:rPr>
              <a:t> Competition</a:t>
            </a:r>
          </a:p>
          <a:p>
            <a:pPr marL="0" indent="0">
              <a:lnSpc>
                <a:spcPct val="80000"/>
              </a:lnSpc>
              <a:spcBef>
                <a:spcPct val="35000"/>
              </a:spcBef>
              <a:buClr>
                <a:srgbClr val="006600"/>
              </a:buClr>
              <a:buNone/>
            </a:pPr>
            <a:r>
              <a:rPr lang="en-US" altLang="ko-KR" sz="2000" dirty="0" smtClean="0">
                <a:solidFill>
                  <a:srgbClr val="003300"/>
                </a:solidFill>
                <a:ea typeface="Gulim" pitchFamily="34" charset="-127"/>
              </a:rPr>
              <a:t>	Over </a:t>
            </a:r>
            <a:r>
              <a:rPr lang="en-US" altLang="ko-KR" sz="2000" dirty="0" smtClean="0">
                <a:solidFill>
                  <a:srgbClr val="003300"/>
                </a:solidFill>
                <a:ea typeface="Gulim" pitchFamily="34" charset="-127"/>
              </a:rPr>
              <a:t>1500 </a:t>
            </a:r>
            <a:r>
              <a:rPr lang="en-US" altLang="ko-KR" sz="2000" dirty="0" smtClean="0">
                <a:solidFill>
                  <a:srgbClr val="003300"/>
                </a:solidFill>
                <a:ea typeface="Gulim" pitchFamily="34" charset="-127"/>
              </a:rPr>
              <a:t>benchmarks in different categories</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Solution size: </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	about 20 AST nodes in string manipulation programs</a:t>
            </a:r>
          </a:p>
          <a:p>
            <a:pPr marL="0" indent="0">
              <a:lnSpc>
                <a:spcPct val="80000"/>
              </a:lnSpc>
              <a:spcBef>
                <a:spcPct val="35000"/>
              </a:spcBef>
              <a:buClr>
                <a:srgbClr val="006600"/>
              </a:buClr>
              <a:buNone/>
            </a:pPr>
            <a:r>
              <a:rPr lang="en-US" altLang="ko-KR" sz="2000" dirty="0" smtClean="0">
                <a:solidFill>
                  <a:srgbClr val="003300"/>
                </a:solidFill>
                <a:ea typeface="Gulim" pitchFamily="34" charset="-127"/>
              </a:rPr>
              <a:t>		</a:t>
            </a:r>
            <a:r>
              <a:rPr lang="en-US" altLang="ko-KR" sz="2000" dirty="0" err="1" smtClean="0">
                <a:solidFill>
                  <a:srgbClr val="003300"/>
                </a:solidFill>
                <a:ea typeface="Gulim" pitchFamily="34" charset="-127"/>
              </a:rPr>
              <a:t>upto</a:t>
            </a:r>
            <a:r>
              <a:rPr lang="en-US" altLang="ko-KR" sz="2000" dirty="0" smtClean="0">
                <a:solidFill>
                  <a:srgbClr val="003300"/>
                </a:solidFill>
                <a:ea typeface="Gulim" pitchFamily="34" charset="-127"/>
              </a:rPr>
              <a:t> 1000 AST nodes in </a:t>
            </a:r>
            <a:r>
              <a:rPr lang="en-US" altLang="ko-KR" sz="2000" dirty="0" err="1" smtClean="0">
                <a:solidFill>
                  <a:srgbClr val="003300"/>
                </a:solidFill>
                <a:ea typeface="Gulim" pitchFamily="34" charset="-127"/>
              </a:rPr>
              <a:t>bitvector</a:t>
            </a:r>
            <a:r>
              <a:rPr lang="en-US" altLang="ko-KR" sz="2000" dirty="0" smtClean="0">
                <a:solidFill>
                  <a:srgbClr val="003300"/>
                </a:solidFill>
                <a:ea typeface="Gulim" pitchFamily="34" charset="-127"/>
              </a:rPr>
              <a:t> manipulation programs</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Number of participating solvers: 8</a:t>
            </a: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State of the art solver: Euphony</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Enumerative + Decision trees + Learned probabilistic models</a:t>
            </a: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Evaluation of Euphony</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70% of all benchmarks solved with a time limit of 1 hour</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Average time ~ 10 min</a:t>
            </a:r>
          </a:p>
          <a:p>
            <a:pPr marL="0" indent="0">
              <a:lnSpc>
                <a:spcPct val="80000"/>
              </a:lnSpc>
              <a:spcBef>
                <a:spcPct val="35000"/>
              </a:spcBef>
              <a:buClr>
                <a:srgbClr val="006600"/>
              </a:buClr>
              <a:buNone/>
            </a:pPr>
            <a:r>
              <a:rPr lang="en-US" altLang="ko-KR" sz="2000" dirty="0">
                <a:solidFill>
                  <a:srgbClr val="003300"/>
                </a:solidFill>
                <a:ea typeface="Gulim" pitchFamily="34" charset="-127"/>
              </a:rPr>
              <a:t>	M</a:t>
            </a:r>
            <a:r>
              <a:rPr lang="en-US" altLang="ko-KR" sz="2000" dirty="0" smtClean="0">
                <a:solidFill>
                  <a:srgbClr val="003300"/>
                </a:solidFill>
                <a:ea typeface="Gulim" pitchFamily="34" charset="-127"/>
              </a:rPr>
              <a:t>edian time ~ 2 min</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endParaRPr lang="en-US" altLang="ko-KR" sz="2000" dirty="0" smtClean="0">
              <a:solidFill>
                <a:srgbClr val="006600"/>
              </a:solidFill>
              <a:ea typeface="Gulim" pitchFamily="34" charset="-127"/>
            </a:endParaRPr>
          </a:p>
          <a:p>
            <a:pPr marL="457200" lvl="1" indent="0">
              <a:lnSpc>
                <a:spcPct val="80000"/>
              </a:lnSpc>
              <a:spcBef>
                <a:spcPct val="35000"/>
              </a:spcBef>
              <a:buClr>
                <a:srgbClr val="006600"/>
              </a:buClr>
              <a:buNone/>
            </a:pPr>
            <a:endParaRPr lang="en-US" altLang="ko-KR" sz="16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solidFill>
                  <a:srgbClr val="000000"/>
                </a:solidFill>
              </a:rPr>
              <a:pPr>
                <a:defRPr/>
              </a:pPr>
              <a:t>47</a:t>
            </a:fld>
            <a:endParaRPr lang="en-US" b="1" dirty="0">
              <a:solidFill>
                <a:srgbClr val="000000"/>
              </a:solidFill>
            </a:endParaRPr>
          </a:p>
        </p:txBody>
      </p:sp>
      <p:sp>
        <p:nvSpPr>
          <p:cNvPr id="5" name="Rounded Rectangle 4"/>
          <p:cNvSpPr/>
          <p:nvPr/>
        </p:nvSpPr>
        <p:spPr bwMode="auto">
          <a:xfrm>
            <a:off x="340178" y="5715000"/>
            <a:ext cx="8651421" cy="762000"/>
          </a:xfrm>
          <a:prstGeom prst="roundRect">
            <a:avLst/>
          </a:prstGeom>
          <a:solidFill>
            <a:srgbClr val="CC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000" b="0" dirty="0" smtClean="0">
                <a:solidFill>
                  <a:srgbClr val="003300"/>
                </a:solidFill>
              </a:rPr>
              <a:t>2019 </a:t>
            </a:r>
            <a:r>
              <a:rPr lang="en-US" sz="2000" b="0" dirty="0" smtClean="0">
                <a:solidFill>
                  <a:srgbClr val="003300"/>
                </a:solidFill>
              </a:rPr>
              <a:t>Winner : CVC4 (Reynolds et al):</a:t>
            </a:r>
          </a:p>
          <a:p>
            <a:pPr marL="0" marR="0" indent="0" defTabSz="914400" rtl="0" eaLnBrk="0" fontAlgn="base" latinLnBrk="0" hangingPunct="0">
              <a:lnSpc>
                <a:spcPct val="100000"/>
              </a:lnSpc>
              <a:spcBef>
                <a:spcPct val="0"/>
              </a:spcBef>
              <a:spcAft>
                <a:spcPct val="0"/>
              </a:spcAft>
              <a:buClrTx/>
              <a:buSzTx/>
              <a:buFontTx/>
              <a:buNone/>
              <a:tabLst/>
            </a:pPr>
            <a:r>
              <a:rPr lang="en-US" sz="2000" b="0" dirty="0" smtClean="0">
                <a:solidFill>
                  <a:srgbClr val="003300"/>
                </a:solidFill>
              </a:rPr>
              <a:t>      </a:t>
            </a:r>
            <a:r>
              <a:rPr lang="en-US" sz="2000" b="0" dirty="0">
                <a:solidFill>
                  <a:srgbClr val="003300"/>
                </a:solidFill>
              </a:rPr>
              <a:t>I</a:t>
            </a:r>
            <a:r>
              <a:rPr lang="en-US" sz="2000" b="0" dirty="0" smtClean="0">
                <a:solidFill>
                  <a:srgbClr val="003300"/>
                </a:solidFill>
              </a:rPr>
              <a:t>ntegration of enumerative search with constraint solving !!</a:t>
            </a:r>
          </a:p>
        </p:txBody>
      </p:sp>
    </p:spTree>
    <p:extLst>
      <p:ext uri="{BB962C8B-B14F-4D97-AF65-F5344CB8AC3E}">
        <p14:creationId xmlns:p14="http://schemas.microsoft.com/office/powerpoint/2010/main" val="2837445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228600"/>
            <a:ext cx="8215313" cy="609600"/>
          </a:xfrm>
        </p:spPr>
        <p:txBody>
          <a:bodyPr/>
          <a:lstStyle/>
          <a:p>
            <a:r>
              <a:rPr lang="en-US" sz="2800" dirty="0" smtClean="0">
                <a:solidFill>
                  <a:srgbClr val="C00000"/>
                </a:solidFill>
              </a:rPr>
              <a:t>Emerging Applications of </a:t>
            </a:r>
            <a:r>
              <a:rPr lang="en-US" sz="2800" dirty="0" err="1" smtClean="0">
                <a:solidFill>
                  <a:srgbClr val="C00000"/>
                </a:solidFill>
              </a:rPr>
              <a:t>SyGuS</a:t>
            </a:r>
            <a:endParaRPr lang="en-US" sz="2800" dirty="0" smtClean="0">
              <a:solidFill>
                <a:srgbClr val="C00000"/>
              </a:solidFill>
            </a:endParaRPr>
          </a:p>
        </p:txBody>
      </p:sp>
      <p:sp>
        <p:nvSpPr>
          <p:cNvPr id="30723" name="Rectangle 3"/>
          <p:cNvSpPr>
            <a:spLocks noGrp="1" noChangeArrowheads="1"/>
          </p:cNvSpPr>
          <p:nvPr>
            <p:ph type="body" idx="1"/>
          </p:nvPr>
        </p:nvSpPr>
        <p:spPr>
          <a:xfrm>
            <a:off x="38100" y="1447800"/>
            <a:ext cx="9144000" cy="5715000"/>
          </a:xfrm>
        </p:spPr>
        <p:txBody>
          <a:bodyPr/>
          <a:lstStyle/>
          <a:p>
            <a:pPr>
              <a:lnSpc>
                <a:spcPct val="80000"/>
              </a:lnSpc>
              <a:spcBef>
                <a:spcPct val="35000"/>
              </a:spcBef>
              <a:buClr>
                <a:srgbClr val="006600"/>
              </a:buClr>
              <a:buFont typeface="Wingdings" pitchFamily="2" charset="2"/>
              <a:buChar char="q"/>
            </a:pPr>
            <a:r>
              <a:rPr lang="en-US" altLang="ko-KR" sz="2000" dirty="0" smtClean="0">
                <a:solidFill>
                  <a:srgbClr val="C00000"/>
                </a:solidFill>
                <a:ea typeface="Gulim" pitchFamily="34" charset="-127"/>
              </a:rPr>
              <a:t>Synthesis of crypto-circuits resilient to timing attack</a:t>
            </a:r>
          </a:p>
          <a:p>
            <a:pPr marL="0" indent="0">
              <a:lnSpc>
                <a:spcPct val="80000"/>
              </a:lnSpc>
              <a:spcBef>
                <a:spcPct val="35000"/>
              </a:spcBef>
              <a:buClr>
                <a:srgbClr val="006600"/>
              </a:buClr>
              <a:buNone/>
            </a:pPr>
            <a:r>
              <a:rPr lang="en-US" altLang="ko-KR" sz="2000" dirty="0">
                <a:solidFill>
                  <a:srgbClr val="C00000"/>
                </a:solidFill>
                <a:ea typeface="Gulim" pitchFamily="34" charset="-127"/>
              </a:rPr>
              <a:t>	</a:t>
            </a:r>
            <a:r>
              <a:rPr lang="en-US" altLang="ko-KR" sz="2000" dirty="0" smtClean="0">
                <a:solidFill>
                  <a:srgbClr val="C00000"/>
                </a:solidFill>
                <a:ea typeface="Gulim" pitchFamily="34" charset="-127"/>
              </a:rPr>
              <a:t>(Wang et al, CAV 2016)</a:t>
            </a:r>
          </a:p>
          <a:p>
            <a:pPr marL="0" indent="0">
              <a:lnSpc>
                <a:spcPct val="80000"/>
              </a:lnSpc>
              <a:spcBef>
                <a:spcPct val="35000"/>
              </a:spcBef>
              <a:buClr>
                <a:srgbClr val="006600"/>
              </a:buClr>
              <a:buNone/>
            </a:pPr>
            <a:endParaRPr lang="en-US" altLang="ko-KR" sz="2000" dirty="0">
              <a:solidFill>
                <a:srgbClr val="0066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Solving of quantified formulas in SMT solvers</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a:t>
            </a:r>
            <a:r>
              <a:rPr lang="en-US" altLang="ko-KR" sz="2000" dirty="0" err="1" smtClean="0">
                <a:solidFill>
                  <a:srgbClr val="003300"/>
                </a:solidFill>
                <a:ea typeface="Gulim" pitchFamily="34" charset="-127"/>
              </a:rPr>
              <a:t>Biere</a:t>
            </a:r>
            <a:r>
              <a:rPr lang="en-US" altLang="ko-KR" sz="2000" dirty="0" smtClean="0">
                <a:solidFill>
                  <a:srgbClr val="003300"/>
                </a:solidFill>
                <a:ea typeface="Gulim" pitchFamily="34" charset="-127"/>
              </a:rPr>
              <a:t> et al, TACAS 2017)</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To solve For all x. Exists y. </a:t>
            </a:r>
            <a:r>
              <a:rPr lang="en-US" altLang="ko-KR" sz="2000" dirty="0" smtClean="0">
                <a:solidFill>
                  <a:srgbClr val="003300"/>
                </a:solidFill>
                <a:latin typeface="Symbol" panose="05050102010706020507" pitchFamily="18" charset="2"/>
                <a:ea typeface="Gulim" pitchFamily="34" charset="-127"/>
              </a:rPr>
              <a:t>j</a:t>
            </a:r>
            <a:r>
              <a:rPr lang="en-US" altLang="ko-KR" sz="2000" dirty="0" smtClean="0">
                <a:solidFill>
                  <a:srgbClr val="003300"/>
                </a:solidFill>
                <a:ea typeface="Gulim" pitchFamily="34" charset="-127"/>
              </a:rPr>
              <a:t>(</a:t>
            </a:r>
            <a:r>
              <a:rPr lang="en-US" altLang="ko-KR" sz="2000" dirty="0" err="1" smtClean="0">
                <a:solidFill>
                  <a:srgbClr val="003300"/>
                </a:solidFill>
                <a:ea typeface="Gulim" pitchFamily="34" charset="-127"/>
              </a:rPr>
              <a:t>x,y</a:t>
            </a:r>
            <a:r>
              <a:rPr lang="en-US" altLang="ko-KR" sz="2000" dirty="0" smtClean="0">
                <a:solidFill>
                  <a:srgbClr val="003300"/>
                </a:solidFill>
                <a:ea typeface="Gulim" pitchFamily="34" charset="-127"/>
              </a:rPr>
              <a:t>)</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synthesize </a:t>
            </a:r>
            <a:r>
              <a:rPr lang="en-US" altLang="ko-KR" sz="2000" dirty="0" err="1" smtClean="0">
                <a:solidFill>
                  <a:srgbClr val="003300"/>
                </a:solidFill>
                <a:ea typeface="Gulim" pitchFamily="34" charset="-127"/>
              </a:rPr>
              <a:t>Skolem</a:t>
            </a:r>
            <a:r>
              <a:rPr lang="en-US" altLang="ko-KR" sz="2000" dirty="0" smtClean="0">
                <a:solidFill>
                  <a:srgbClr val="003300"/>
                </a:solidFill>
                <a:ea typeface="Gulim" pitchFamily="34" charset="-127"/>
              </a:rPr>
              <a:t> function f(x) such that For all x. </a:t>
            </a:r>
            <a:r>
              <a:rPr lang="en-US" altLang="ko-KR" sz="2000" dirty="0" smtClean="0">
                <a:solidFill>
                  <a:srgbClr val="003300"/>
                </a:solidFill>
                <a:latin typeface="Symbol" panose="05050102010706020507" pitchFamily="18" charset="2"/>
                <a:ea typeface="Gulim" pitchFamily="34" charset="-127"/>
              </a:rPr>
              <a:t>j</a:t>
            </a:r>
            <a:r>
              <a:rPr lang="en-US" altLang="ko-KR" sz="2000" dirty="0" smtClean="0">
                <a:solidFill>
                  <a:srgbClr val="003300"/>
                </a:solidFill>
                <a:ea typeface="Gulim" pitchFamily="34" charset="-127"/>
              </a:rPr>
              <a:t>(</a:t>
            </a:r>
            <a:r>
              <a:rPr lang="en-US" altLang="ko-KR" sz="2000" dirty="0" err="1" smtClean="0">
                <a:solidFill>
                  <a:srgbClr val="003300"/>
                </a:solidFill>
                <a:ea typeface="Gulim" pitchFamily="34" charset="-127"/>
              </a:rPr>
              <a:t>x,f</a:t>
            </a:r>
            <a:r>
              <a:rPr lang="en-US" altLang="ko-KR" sz="2000" dirty="0" smtClean="0">
                <a:solidFill>
                  <a:srgbClr val="003300"/>
                </a:solidFill>
                <a:ea typeface="Gulim" pitchFamily="34" charset="-127"/>
              </a:rPr>
              <a:t>(x))</a:t>
            </a:r>
          </a:p>
          <a:p>
            <a:pPr marL="0" indent="0">
              <a:lnSpc>
                <a:spcPct val="80000"/>
              </a:lnSpc>
              <a:spcBef>
                <a:spcPct val="35000"/>
              </a:spcBef>
              <a:buClr>
                <a:srgbClr val="006600"/>
              </a:buClr>
              <a:buNone/>
            </a:pPr>
            <a:endParaRPr lang="en-US" altLang="ko-KR" sz="2000" dirty="0" smtClean="0">
              <a:solidFill>
                <a:srgbClr val="003300"/>
              </a:solidFill>
              <a:ea typeface="Gulim" pitchFamily="34" charset="-127"/>
            </a:endParaRPr>
          </a:p>
          <a:p>
            <a:pPr>
              <a:lnSpc>
                <a:spcPct val="80000"/>
              </a:lnSpc>
              <a:spcBef>
                <a:spcPct val="35000"/>
              </a:spcBef>
              <a:buClr>
                <a:srgbClr val="006600"/>
              </a:buClr>
              <a:buFont typeface="Wingdings" pitchFamily="2" charset="2"/>
              <a:buChar char="q"/>
            </a:pPr>
            <a:r>
              <a:rPr lang="en-US" altLang="ko-KR" sz="2000" dirty="0" smtClean="0">
                <a:solidFill>
                  <a:srgbClr val="003300"/>
                </a:solidFill>
                <a:ea typeface="Gulim" pitchFamily="34" charset="-127"/>
              </a:rPr>
              <a:t>Improved solver for bit-vector arithmetic in CVC4</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(Barrett et al, CAV 2018)</a:t>
            </a:r>
          </a:p>
          <a:p>
            <a:pPr marL="0" indent="0">
              <a:lnSpc>
                <a:spcPct val="80000"/>
              </a:lnSpc>
              <a:spcBef>
                <a:spcPct val="35000"/>
              </a:spcBef>
              <a:buClr>
                <a:srgbClr val="006600"/>
              </a:buClr>
              <a:buNone/>
            </a:pPr>
            <a:r>
              <a:rPr lang="en-US" altLang="ko-KR" sz="2000" dirty="0" smtClean="0">
                <a:solidFill>
                  <a:srgbClr val="003300"/>
                </a:solidFill>
                <a:ea typeface="Gulim" pitchFamily="34" charset="-127"/>
              </a:rPr>
              <a:t>	Automatic generation of side conditions for bit-vector rewriting</a:t>
            </a:r>
          </a:p>
          <a:p>
            <a:pPr marL="0" indent="0">
              <a:lnSpc>
                <a:spcPct val="80000"/>
              </a:lnSpc>
              <a:spcBef>
                <a:spcPct val="35000"/>
              </a:spcBef>
              <a:buClr>
                <a:srgbClr val="006600"/>
              </a:buClr>
              <a:buNone/>
            </a:pPr>
            <a:endParaRPr lang="en-US" altLang="ko-KR" sz="2000" dirty="0" smtClean="0">
              <a:solidFill>
                <a:srgbClr val="003300"/>
              </a:solidFill>
              <a:ea typeface="Gulim" pitchFamily="34" charset="-127"/>
            </a:endParaRP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Automatic inversion of list manipulating programs</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(Hu and </a:t>
            </a:r>
            <a:r>
              <a:rPr lang="en-US" altLang="ko-KR" sz="2000" dirty="0" err="1" smtClean="0">
                <a:solidFill>
                  <a:srgbClr val="003300"/>
                </a:solidFill>
                <a:ea typeface="Gulim" pitchFamily="34" charset="-127"/>
              </a:rPr>
              <a:t>D’Antoni</a:t>
            </a:r>
            <a:r>
              <a:rPr lang="en-US" altLang="ko-KR" sz="2000" dirty="0" smtClean="0">
                <a:solidFill>
                  <a:srgbClr val="003300"/>
                </a:solidFill>
                <a:ea typeface="Gulim" pitchFamily="34" charset="-127"/>
              </a:rPr>
              <a:t>, PLDI 2018)</a:t>
            </a:r>
          </a:p>
          <a:p>
            <a:pPr marL="0" indent="0">
              <a:lnSpc>
                <a:spcPct val="80000"/>
              </a:lnSpc>
              <a:spcBef>
                <a:spcPct val="35000"/>
              </a:spcBef>
              <a:buClr>
                <a:srgbClr val="006600"/>
              </a:buCl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Modeled as symbolic transducers and applied to string encoders</a:t>
            </a:r>
          </a:p>
          <a:p>
            <a:pPr marL="0" indent="0">
              <a:lnSpc>
                <a:spcPct val="80000"/>
              </a:lnSpc>
              <a:spcBef>
                <a:spcPct val="35000"/>
              </a:spcBef>
              <a:buClr>
                <a:srgbClr val="006600"/>
              </a:buClr>
              <a:buNone/>
            </a:pPr>
            <a:r>
              <a:rPr lang="en-US" altLang="ko-KR" sz="2000" dirty="0">
                <a:solidFill>
                  <a:srgbClr val="006600"/>
                </a:solidFill>
                <a:ea typeface="Gulim" pitchFamily="34" charset="-127"/>
              </a:rPr>
              <a:t>	</a:t>
            </a:r>
            <a:endParaRPr lang="en-US" altLang="ko-KR" sz="2000" dirty="0" smtClean="0">
              <a:solidFill>
                <a:srgbClr val="006600"/>
              </a:solidFill>
              <a:ea typeface="Gulim" pitchFamily="34" charset="-127"/>
            </a:endParaRPr>
          </a:p>
          <a:p>
            <a:pPr marL="457200" lvl="1" indent="0">
              <a:lnSpc>
                <a:spcPct val="80000"/>
              </a:lnSpc>
              <a:spcBef>
                <a:spcPct val="35000"/>
              </a:spcBef>
              <a:buClr>
                <a:srgbClr val="006600"/>
              </a:buClr>
              <a:buNone/>
            </a:pPr>
            <a:endParaRPr lang="en-US" altLang="ko-KR" sz="1600" dirty="0" smtClean="0">
              <a:solidFill>
                <a:srgbClr val="0066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dirty="0" smtClean="0">
              <a:solidFill>
                <a:srgbClr val="0066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solidFill>
                  <a:srgbClr val="000000"/>
                </a:solidFill>
              </a:rPr>
              <a:pPr>
                <a:defRPr/>
              </a:pPr>
              <a:t>48</a:t>
            </a:fld>
            <a:endParaRPr lang="en-US" b="1" dirty="0">
              <a:solidFill>
                <a:srgbClr val="000000"/>
              </a:solidFill>
            </a:endParaRPr>
          </a:p>
        </p:txBody>
      </p:sp>
    </p:spTree>
    <p:extLst>
      <p:ext uri="{BB962C8B-B14F-4D97-AF65-F5344CB8AC3E}">
        <p14:creationId xmlns:p14="http://schemas.microsoft.com/office/powerpoint/2010/main" val="140061414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29862" y="152400"/>
            <a:ext cx="9296400" cy="762000"/>
          </a:xfrm>
        </p:spPr>
        <p:txBody>
          <a:bodyPr/>
          <a:lstStyle/>
          <a:p>
            <a:r>
              <a:rPr lang="en-US" altLang="ko-KR" sz="2800" dirty="0" smtClean="0">
                <a:solidFill>
                  <a:srgbClr val="C00000"/>
                </a:solidFill>
                <a:ea typeface="Gulim" pitchFamily="34" charset="-127"/>
              </a:rPr>
              <a:t>Side Channel Attacks on Cryptographic Circuits</a:t>
            </a: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49</a:t>
            </a:fld>
            <a:endParaRPr lang="en-US" b="1" dirty="0"/>
          </a:p>
        </p:txBody>
      </p:sp>
      <p:pic>
        <p:nvPicPr>
          <p:cNvPr id="10" name="Picture 9"/>
          <p:cNvPicPr>
            <a:picLocks noChangeAspect="1"/>
          </p:cNvPicPr>
          <p:nvPr/>
        </p:nvPicPr>
        <p:blipFill>
          <a:blip r:embed="rId2"/>
          <a:stretch>
            <a:fillRect/>
          </a:stretch>
        </p:blipFill>
        <p:spPr>
          <a:xfrm>
            <a:off x="643610" y="1022520"/>
            <a:ext cx="6275458" cy="4206710"/>
          </a:xfrm>
          <a:prstGeom prst="rect">
            <a:avLst/>
          </a:prstGeom>
        </p:spPr>
      </p:pic>
      <p:sp>
        <p:nvSpPr>
          <p:cNvPr id="6" name="Flowchart: Connector 5"/>
          <p:cNvSpPr/>
          <p:nvPr/>
        </p:nvSpPr>
        <p:spPr>
          <a:xfrm>
            <a:off x="4572000" y="1295400"/>
            <a:ext cx="457200" cy="457200"/>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imes New Roman"/>
              <a:ea typeface="+mn-ea"/>
              <a:cs typeface="+mn-cs"/>
            </a:endParaRPr>
          </a:p>
        </p:txBody>
      </p:sp>
      <p:sp>
        <p:nvSpPr>
          <p:cNvPr id="9" name="Flowchart: Connector 8"/>
          <p:cNvSpPr/>
          <p:nvPr/>
        </p:nvSpPr>
        <p:spPr>
          <a:xfrm>
            <a:off x="4038600" y="1022520"/>
            <a:ext cx="457200" cy="349080"/>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imes New Roman"/>
              <a:ea typeface="+mn-ea"/>
              <a:cs typeface="+mn-cs"/>
            </a:endParaRPr>
          </a:p>
        </p:txBody>
      </p:sp>
      <p:sp>
        <p:nvSpPr>
          <p:cNvPr id="12" name="Flowchart: Connector 11"/>
          <p:cNvSpPr/>
          <p:nvPr/>
        </p:nvSpPr>
        <p:spPr>
          <a:xfrm>
            <a:off x="785586" y="1371600"/>
            <a:ext cx="3481614" cy="457200"/>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imes New Roman"/>
              <a:ea typeface="+mn-ea"/>
              <a:cs typeface="+mn-cs"/>
            </a:endParaRPr>
          </a:p>
        </p:txBody>
      </p:sp>
      <p:sp>
        <p:nvSpPr>
          <p:cNvPr id="13" name="TextBox 12"/>
          <p:cNvSpPr txBox="1"/>
          <p:nvPr/>
        </p:nvSpPr>
        <p:spPr>
          <a:xfrm>
            <a:off x="375948" y="4829518"/>
            <a:ext cx="7782504" cy="1015663"/>
          </a:xfrm>
          <a:prstGeom prst="rect">
            <a:avLst/>
          </a:prstGeom>
          <a:solidFill>
            <a:srgbClr val="FFFFCC"/>
          </a:solidFill>
          <a:ln w="28575" cmpd="sng">
            <a:noFill/>
          </a:ln>
        </p:spPr>
        <p:txBody>
          <a:bodyPr wrap="square" rtlCol="0">
            <a:spAutoFit/>
          </a:bodyPr>
          <a:lstStyle/>
          <a:p>
            <a:r>
              <a:rPr lang="en-US" sz="2000" b="0" dirty="0" smtClean="0">
                <a:solidFill>
                  <a:schemeClr val="tx1"/>
                </a:solidFill>
              </a:rPr>
              <a:t>PPRM1 AES S-Box implementation [Morioka and Satoh, 2002]</a:t>
            </a:r>
          </a:p>
          <a:p>
            <a:endParaRPr lang="en-US" sz="2000" b="0" dirty="0" smtClean="0">
              <a:solidFill>
                <a:schemeClr val="tx1"/>
              </a:solidFill>
            </a:endParaRPr>
          </a:p>
          <a:p>
            <a:r>
              <a:rPr lang="en-US" sz="2000" b="0" dirty="0" smtClean="0">
                <a:solidFill>
                  <a:schemeClr val="tx1"/>
                </a:solidFill>
              </a:rPr>
              <a:t>Vulnerability: Timing-based attack can reveal secret input In2</a:t>
            </a:r>
          </a:p>
        </p:txBody>
      </p:sp>
    </p:spTree>
    <p:extLst>
      <p:ext uri="{BB962C8B-B14F-4D97-AF65-F5344CB8AC3E}">
        <p14:creationId xmlns:p14="http://schemas.microsoft.com/office/powerpoint/2010/main" val="1928537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Applications in the near term …</a:t>
            </a:r>
            <a:endParaRPr lang="en-US" sz="3200" dirty="0" smtClean="0">
              <a:solidFill>
                <a:srgbClr val="C00000"/>
              </a:solidFill>
            </a:endParaRPr>
          </a:p>
        </p:txBody>
      </p:sp>
      <p:sp>
        <p:nvSpPr>
          <p:cNvPr id="5123" name="Rectangle 3"/>
          <p:cNvSpPr>
            <a:spLocks noGrp="1" noChangeArrowheads="1"/>
          </p:cNvSpPr>
          <p:nvPr>
            <p:ph type="body" idx="1"/>
          </p:nvPr>
        </p:nvSpPr>
        <p:spPr>
          <a:xfrm>
            <a:off x="0" y="1600200"/>
            <a:ext cx="9144000" cy="4953000"/>
          </a:xfrm>
        </p:spPr>
        <p:txBody>
          <a:bodyPr/>
          <a:lstStyle/>
          <a:p>
            <a:pPr marL="457200" indent="-457200">
              <a:lnSpc>
                <a:spcPct val="90000"/>
              </a:lnSpc>
              <a:buFont typeface="+mj-lt"/>
              <a:buAutoNum type="arabicPeriod"/>
            </a:pPr>
            <a:r>
              <a:rPr lang="en-US" sz="2000" dirty="0"/>
              <a:t>Programming by examples </a:t>
            </a:r>
            <a:r>
              <a:rPr lang="en-US" sz="2000" dirty="0" smtClean="0"/>
              <a:t>(PBE)</a:t>
            </a:r>
          </a:p>
          <a:p>
            <a:pPr marL="457200" indent="-457200">
              <a:lnSpc>
                <a:spcPct val="90000"/>
              </a:lnSpc>
              <a:buFont typeface="+mj-lt"/>
              <a:buAutoNum type="arabicPeriod"/>
            </a:pPr>
            <a:endParaRPr lang="en-US" altLang="ko-KR" sz="2000" dirty="0">
              <a:ea typeface="Gulim" pitchFamily="34" charset="-127"/>
            </a:endParaRPr>
          </a:p>
          <a:p>
            <a:pPr marL="457200" indent="-457200">
              <a:lnSpc>
                <a:spcPct val="90000"/>
              </a:lnSpc>
              <a:buFont typeface="+mj-lt"/>
              <a:buAutoNum type="arabicPeriod"/>
            </a:pPr>
            <a:r>
              <a:rPr lang="en-US" sz="2000" dirty="0" err="1" smtClean="0"/>
              <a:t>Superoptimizing</a:t>
            </a:r>
            <a:r>
              <a:rPr lang="en-US" sz="2000" dirty="0" smtClean="0"/>
              <a:t> compilers</a:t>
            </a:r>
          </a:p>
          <a:p>
            <a:pPr marL="457200" indent="-457200">
              <a:lnSpc>
                <a:spcPct val="90000"/>
              </a:lnSpc>
              <a:buFont typeface="+mj-lt"/>
              <a:buAutoNum type="arabicPeriod"/>
            </a:pPr>
            <a:endParaRPr lang="en-US" sz="2000" dirty="0" smtClean="0"/>
          </a:p>
          <a:p>
            <a:pPr marL="457200" indent="-457200">
              <a:lnSpc>
                <a:spcPct val="90000"/>
              </a:lnSpc>
              <a:buFont typeface="+mj-lt"/>
              <a:buAutoNum type="arabicPeriod"/>
            </a:pPr>
            <a:r>
              <a:rPr lang="en-US" sz="2000" dirty="0" smtClean="0"/>
              <a:t>Program </a:t>
            </a:r>
            <a:r>
              <a:rPr lang="en-US" sz="2000" dirty="0" smtClean="0"/>
              <a:t>repair</a:t>
            </a:r>
          </a:p>
          <a:p>
            <a:pPr marL="457200" indent="-457200">
              <a:lnSpc>
                <a:spcPct val="90000"/>
              </a:lnSpc>
              <a:buFont typeface="+mj-lt"/>
              <a:buAutoNum type="arabicPeriod"/>
            </a:pPr>
            <a:endParaRPr lang="en-US" sz="2000" dirty="0"/>
          </a:p>
          <a:p>
            <a:pPr marL="457200" indent="-457200">
              <a:lnSpc>
                <a:spcPct val="90000"/>
              </a:lnSpc>
              <a:buFont typeface="+mj-lt"/>
              <a:buAutoNum type="arabicPeriod"/>
            </a:pPr>
            <a:r>
              <a:rPr lang="en-US" sz="2000" dirty="0" smtClean="0"/>
              <a:t>Proof objects for </a:t>
            </a:r>
            <a:r>
              <a:rPr lang="en-US" sz="2000" dirty="0" smtClean="0"/>
              <a:t>verification</a:t>
            </a:r>
            <a:endParaRPr lang="en-US" sz="2000" dirty="0"/>
          </a:p>
          <a:p>
            <a:pPr>
              <a:lnSpc>
                <a:spcPct val="90000"/>
              </a:lnSpc>
              <a:buFont typeface="Wingdings" panose="05000000000000000000" pitchFamily="2" charset="2"/>
              <a:buChar char="q"/>
            </a:pPr>
            <a:endParaRPr lang="en-US" sz="2000" dirty="0" smtClean="0"/>
          </a:p>
          <a:p>
            <a:pPr>
              <a:lnSpc>
                <a:spcPct val="90000"/>
              </a:lnSpc>
              <a:buFont typeface="Wingdings" panose="05000000000000000000" pitchFamily="2" charset="2"/>
              <a:buChar char="q"/>
            </a:pPr>
            <a:endParaRPr lang="en-US" sz="2000" dirty="0">
              <a:solidFill>
                <a:srgbClr val="0033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a:t>
            </a:fld>
            <a:endParaRPr lang="en-US" b="1" dirty="0"/>
          </a:p>
        </p:txBody>
      </p:sp>
    </p:spTree>
    <p:extLst>
      <p:ext uri="{BB962C8B-B14F-4D97-AF65-F5344CB8AC3E}">
        <p14:creationId xmlns:p14="http://schemas.microsoft.com/office/powerpoint/2010/main" val="93564055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29862" y="152400"/>
            <a:ext cx="9296400" cy="762000"/>
          </a:xfrm>
        </p:spPr>
        <p:txBody>
          <a:bodyPr/>
          <a:lstStyle/>
          <a:p>
            <a:r>
              <a:rPr lang="en-US" altLang="ko-KR" sz="2800" dirty="0" smtClean="0">
                <a:solidFill>
                  <a:srgbClr val="C00000"/>
                </a:solidFill>
                <a:ea typeface="Gulim" pitchFamily="34" charset="-127"/>
              </a:rPr>
              <a:t>Countermeasure to Attack</a:t>
            </a: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50</a:t>
            </a:fld>
            <a:endParaRPr lang="en-US" b="1" dirty="0"/>
          </a:p>
        </p:txBody>
      </p:sp>
      <p:pic>
        <p:nvPicPr>
          <p:cNvPr id="11" name="Picture 10"/>
          <p:cNvPicPr>
            <a:picLocks noChangeAspect="1"/>
          </p:cNvPicPr>
          <p:nvPr/>
        </p:nvPicPr>
        <p:blipFill>
          <a:blip r:embed="rId2"/>
          <a:stretch>
            <a:fillRect/>
          </a:stretch>
        </p:blipFill>
        <p:spPr>
          <a:xfrm>
            <a:off x="1295400" y="1143000"/>
            <a:ext cx="5453923" cy="4114800"/>
          </a:xfrm>
          <a:prstGeom prst="rect">
            <a:avLst/>
          </a:prstGeom>
        </p:spPr>
      </p:pic>
      <p:sp>
        <p:nvSpPr>
          <p:cNvPr id="13" name="TextBox 12"/>
          <p:cNvSpPr txBox="1"/>
          <p:nvPr/>
        </p:nvSpPr>
        <p:spPr>
          <a:xfrm>
            <a:off x="365438" y="4903857"/>
            <a:ext cx="8305800" cy="1015663"/>
          </a:xfrm>
          <a:prstGeom prst="rect">
            <a:avLst/>
          </a:prstGeom>
          <a:solidFill>
            <a:srgbClr val="FFFFCC"/>
          </a:solidFill>
          <a:ln w="28575" cmpd="sng">
            <a:noFill/>
          </a:ln>
        </p:spPr>
        <p:txBody>
          <a:bodyPr wrap="square" rtlCol="0">
            <a:spAutoFit/>
          </a:bodyPr>
          <a:lstStyle/>
          <a:p>
            <a:r>
              <a:rPr lang="en-US" sz="2000" b="0" dirty="0" smtClean="0">
                <a:solidFill>
                  <a:schemeClr val="tx1"/>
                </a:solidFill>
              </a:rPr>
              <a:t>FSA attack resilient </a:t>
            </a:r>
            <a:r>
              <a:rPr lang="en-US" sz="2000" b="0" dirty="0" err="1" smtClean="0">
                <a:solidFill>
                  <a:schemeClr val="tx1"/>
                </a:solidFill>
              </a:rPr>
              <a:t>ckt</a:t>
            </a:r>
            <a:r>
              <a:rPr lang="en-US" sz="2000" b="0" dirty="0" smtClean="0">
                <a:solidFill>
                  <a:schemeClr val="tx1"/>
                </a:solidFill>
              </a:rPr>
              <a:t>: All input-to-output paths have same delays</a:t>
            </a:r>
          </a:p>
          <a:p>
            <a:endParaRPr lang="en-US" sz="2000" b="0" dirty="0" smtClean="0">
              <a:solidFill>
                <a:schemeClr val="tx1"/>
              </a:solidFill>
            </a:endParaRPr>
          </a:p>
          <a:p>
            <a:r>
              <a:rPr lang="en-US" sz="2000" b="0" dirty="0" smtClean="0">
                <a:solidFill>
                  <a:schemeClr val="tx1"/>
                </a:solidFill>
              </a:rPr>
              <a:t>Manually hand-crafted solution [</a:t>
            </a:r>
            <a:r>
              <a:rPr lang="en-US" sz="2000" b="0" dirty="0" err="1" smtClean="0">
                <a:solidFill>
                  <a:schemeClr val="tx1"/>
                </a:solidFill>
              </a:rPr>
              <a:t>Schaumont</a:t>
            </a:r>
            <a:r>
              <a:rPr lang="en-US" sz="2000" b="0" dirty="0" smtClean="0">
                <a:solidFill>
                  <a:schemeClr val="tx1"/>
                </a:solidFill>
              </a:rPr>
              <a:t> et al, DATE 2014]</a:t>
            </a:r>
          </a:p>
        </p:txBody>
      </p:sp>
    </p:spTree>
    <p:extLst>
      <p:ext uri="{BB962C8B-B14F-4D97-AF65-F5344CB8AC3E}">
        <p14:creationId xmlns:p14="http://schemas.microsoft.com/office/powerpoint/2010/main" val="101598406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29862" y="152400"/>
            <a:ext cx="9296400" cy="762000"/>
          </a:xfrm>
        </p:spPr>
        <p:txBody>
          <a:bodyPr/>
          <a:lstStyle/>
          <a:p>
            <a:r>
              <a:rPr lang="en-US" altLang="ko-KR" sz="2800" dirty="0" smtClean="0">
                <a:solidFill>
                  <a:srgbClr val="C00000"/>
                </a:solidFill>
                <a:ea typeface="Gulim" pitchFamily="34" charset="-127"/>
              </a:rPr>
              <a:t>Synthesis of Attack Countermeasures</a:t>
            </a: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51</a:t>
            </a:fld>
            <a:endParaRPr lang="en-US" b="1" dirty="0"/>
          </a:p>
        </p:txBody>
      </p:sp>
      <p:pic>
        <p:nvPicPr>
          <p:cNvPr id="10" name="Picture 9"/>
          <p:cNvPicPr>
            <a:picLocks noChangeAspect="1"/>
          </p:cNvPicPr>
          <p:nvPr/>
        </p:nvPicPr>
        <p:blipFill>
          <a:blip r:embed="rId2"/>
          <a:stretch>
            <a:fillRect/>
          </a:stretch>
        </p:blipFill>
        <p:spPr>
          <a:xfrm>
            <a:off x="643610" y="1022520"/>
            <a:ext cx="6275458" cy="4206710"/>
          </a:xfrm>
          <a:prstGeom prst="rect">
            <a:avLst/>
          </a:prstGeom>
        </p:spPr>
      </p:pic>
      <p:sp>
        <p:nvSpPr>
          <p:cNvPr id="13" name="TextBox 12"/>
          <p:cNvSpPr txBox="1"/>
          <p:nvPr/>
        </p:nvSpPr>
        <p:spPr>
          <a:xfrm>
            <a:off x="76200" y="4769584"/>
            <a:ext cx="8991600" cy="1631216"/>
          </a:xfrm>
          <a:prstGeom prst="rect">
            <a:avLst/>
          </a:prstGeom>
          <a:solidFill>
            <a:srgbClr val="FFFFCC"/>
          </a:solidFill>
          <a:ln w="28575" cmpd="sng">
            <a:noFill/>
          </a:ln>
        </p:spPr>
        <p:txBody>
          <a:bodyPr wrap="square" rtlCol="0">
            <a:spAutoFit/>
          </a:bodyPr>
          <a:lstStyle/>
          <a:p>
            <a:r>
              <a:rPr lang="en-US" sz="2000" b="0" dirty="0" smtClean="0">
                <a:solidFill>
                  <a:schemeClr val="tx1"/>
                </a:solidFill>
              </a:rPr>
              <a:t>Given a circuit C, automatically synthesize a circuit C’ such that</a:t>
            </a:r>
          </a:p>
          <a:p>
            <a:r>
              <a:rPr lang="en-US" sz="2000" b="0" dirty="0">
                <a:solidFill>
                  <a:schemeClr val="tx1"/>
                </a:solidFill>
              </a:rPr>
              <a:t> </a:t>
            </a:r>
            <a:r>
              <a:rPr lang="en-US" sz="2000" b="0" dirty="0" smtClean="0">
                <a:solidFill>
                  <a:schemeClr val="tx1"/>
                </a:solidFill>
              </a:rPr>
              <a:t>  1. C’ is functionally equivalent to C [sematic constraint]</a:t>
            </a:r>
          </a:p>
          <a:p>
            <a:r>
              <a:rPr lang="en-US" sz="2000" b="0" dirty="0">
                <a:solidFill>
                  <a:schemeClr val="tx1"/>
                </a:solidFill>
              </a:rPr>
              <a:t> </a:t>
            </a:r>
            <a:r>
              <a:rPr lang="en-US" sz="2000" b="0" dirty="0" smtClean="0">
                <a:solidFill>
                  <a:schemeClr val="tx1"/>
                </a:solidFill>
              </a:rPr>
              <a:t>  2. All input-to-output paths in C’ have same length [syntactic constraint]</a:t>
            </a:r>
          </a:p>
          <a:p>
            <a:endParaRPr lang="en-US" sz="2000" b="0" dirty="0">
              <a:solidFill>
                <a:schemeClr val="tx1"/>
              </a:solidFill>
            </a:endParaRPr>
          </a:p>
          <a:p>
            <a:r>
              <a:rPr lang="en-US" sz="2000" b="0" dirty="0" smtClean="0">
                <a:solidFill>
                  <a:schemeClr val="tx1"/>
                </a:solidFill>
              </a:rPr>
              <a:t>Existing EDA tools cannot handle this synthesis problem</a:t>
            </a:r>
          </a:p>
        </p:txBody>
      </p:sp>
    </p:spTree>
    <p:extLst>
      <p:ext uri="{BB962C8B-B14F-4D97-AF65-F5344CB8AC3E}">
        <p14:creationId xmlns:p14="http://schemas.microsoft.com/office/powerpoint/2010/main" val="302985157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a:xfrm>
            <a:off x="-137886" y="-7257"/>
            <a:ext cx="9296400" cy="762000"/>
          </a:xfrm>
        </p:spPr>
        <p:txBody>
          <a:bodyPr/>
          <a:lstStyle/>
          <a:p>
            <a:r>
              <a:rPr lang="en-US" altLang="ko-KR" sz="2800" dirty="0" err="1" smtClean="0">
                <a:solidFill>
                  <a:srgbClr val="C00000"/>
                </a:solidFill>
                <a:ea typeface="Gulim" pitchFamily="34" charset="-127"/>
              </a:rPr>
              <a:t>SyGuS</a:t>
            </a:r>
            <a:r>
              <a:rPr lang="en-US" altLang="ko-KR" sz="2800" dirty="0" smtClean="0">
                <a:solidFill>
                  <a:srgbClr val="C00000"/>
                </a:solidFill>
                <a:ea typeface="Gulim" pitchFamily="34" charset="-127"/>
              </a:rPr>
              <a:t> Result</a:t>
            </a:r>
          </a:p>
        </p:txBody>
      </p:sp>
      <p:sp>
        <p:nvSpPr>
          <p:cNvPr id="8"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52</a:t>
            </a:fld>
            <a:endParaRPr lang="en-US" b="1" dirty="0"/>
          </a:p>
        </p:txBody>
      </p:sp>
      <p:pic>
        <p:nvPicPr>
          <p:cNvPr id="10" name="Picture 9"/>
          <p:cNvPicPr>
            <a:picLocks noChangeAspect="1"/>
          </p:cNvPicPr>
          <p:nvPr/>
        </p:nvPicPr>
        <p:blipFill>
          <a:blip r:embed="rId2"/>
          <a:stretch>
            <a:fillRect/>
          </a:stretch>
        </p:blipFill>
        <p:spPr>
          <a:xfrm>
            <a:off x="533400" y="914400"/>
            <a:ext cx="3708593" cy="2486030"/>
          </a:xfrm>
          <a:prstGeom prst="rect">
            <a:avLst/>
          </a:prstGeom>
        </p:spPr>
      </p:pic>
      <p:pic>
        <p:nvPicPr>
          <p:cNvPr id="6" name="Picture 5"/>
          <p:cNvPicPr>
            <a:picLocks noChangeAspect="1"/>
          </p:cNvPicPr>
          <p:nvPr/>
        </p:nvPicPr>
        <p:blipFill>
          <a:blip r:embed="rId3"/>
          <a:stretch>
            <a:fillRect/>
          </a:stretch>
        </p:blipFill>
        <p:spPr>
          <a:xfrm>
            <a:off x="609600" y="3929284"/>
            <a:ext cx="3810000" cy="2874516"/>
          </a:xfrm>
          <a:prstGeom prst="rect">
            <a:avLst/>
          </a:prstGeom>
        </p:spPr>
      </p:pic>
      <p:pic>
        <p:nvPicPr>
          <p:cNvPr id="7" name="Picture 6"/>
          <p:cNvPicPr>
            <a:picLocks noChangeAspect="1"/>
          </p:cNvPicPr>
          <p:nvPr/>
        </p:nvPicPr>
        <p:blipFill>
          <a:blip r:embed="rId4"/>
          <a:stretch>
            <a:fillRect/>
          </a:stretch>
        </p:blipFill>
        <p:spPr>
          <a:xfrm>
            <a:off x="5486400" y="990600"/>
            <a:ext cx="3323196" cy="2371407"/>
          </a:xfrm>
          <a:prstGeom prst="rect">
            <a:avLst/>
          </a:prstGeom>
        </p:spPr>
      </p:pic>
      <p:sp>
        <p:nvSpPr>
          <p:cNvPr id="9" name="TextBox 8"/>
          <p:cNvSpPr txBox="1"/>
          <p:nvPr/>
        </p:nvSpPr>
        <p:spPr>
          <a:xfrm>
            <a:off x="457200" y="3082965"/>
            <a:ext cx="3740274" cy="369332"/>
          </a:xfrm>
          <a:prstGeom prst="rect">
            <a:avLst/>
          </a:prstGeom>
          <a:solidFill>
            <a:srgbClr val="FFFFCC"/>
          </a:solidFill>
          <a:ln w="28575" cmpd="sng">
            <a:noFill/>
          </a:ln>
        </p:spPr>
        <p:txBody>
          <a:bodyPr wrap="square" rtlCol="0">
            <a:spAutoFit/>
          </a:bodyPr>
          <a:lstStyle/>
          <a:p>
            <a:r>
              <a:rPr lang="en-US" sz="1800" b="0" dirty="0" smtClean="0">
                <a:solidFill>
                  <a:srgbClr val="C00000"/>
                </a:solidFill>
              </a:rPr>
              <a:t>Original </a:t>
            </a:r>
            <a:r>
              <a:rPr lang="en-US" sz="1800" b="0" dirty="0" err="1" smtClean="0">
                <a:solidFill>
                  <a:srgbClr val="C00000"/>
                </a:solidFill>
              </a:rPr>
              <a:t>ckt</a:t>
            </a:r>
            <a:r>
              <a:rPr lang="en-US" sz="1800" b="0" dirty="0" smtClean="0">
                <a:solidFill>
                  <a:srgbClr val="C00000"/>
                </a:solidFill>
              </a:rPr>
              <a:t> prone to attack</a:t>
            </a:r>
          </a:p>
        </p:txBody>
      </p:sp>
      <p:sp>
        <p:nvSpPr>
          <p:cNvPr id="11" name="TextBox 10"/>
          <p:cNvSpPr txBox="1"/>
          <p:nvPr/>
        </p:nvSpPr>
        <p:spPr>
          <a:xfrm>
            <a:off x="537029" y="6459639"/>
            <a:ext cx="3886200" cy="369332"/>
          </a:xfrm>
          <a:prstGeom prst="rect">
            <a:avLst/>
          </a:prstGeom>
          <a:solidFill>
            <a:srgbClr val="FFFFCC"/>
          </a:solidFill>
          <a:ln w="28575" cmpd="sng">
            <a:noFill/>
          </a:ln>
        </p:spPr>
        <p:txBody>
          <a:bodyPr wrap="square" rtlCol="0">
            <a:spAutoFit/>
          </a:bodyPr>
          <a:lstStyle/>
          <a:p>
            <a:r>
              <a:rPr lang="en-US" sz="1800" b="0" dirty="0" smtClean="0">
                <a:solidFill>
                  <a:srgbClr val="C00000"/>
                </a:solidFill>
              </a:rPr>
              <a:t>Hand-crafted attack resilient </a:t>
            </a:r>
            <a:r>
              <a:rPr lang="en-US" sz="1800" b="0" dirty="0" err="1" smtClean="0">
                <a:solidFill>
                  <a:srgbClr val="C00000"/>
                </a:solidFill>
              </a:rPr>
              <a:t>ckt</a:t>
            </a:r>
            <a:endParaRPr lang="en-US" sz="1800" b="0" dirty="0" smtClean="0">
              <a:solidFill>
                <a:srgbClr val="C00000"/>
              </a:solidFill>
            </a:endParaRPr>
          </a:p>
        </p:txBody>
      </p:sp>
      <p:sp>
        <p:nvSpPr>
          <p:cNvPr id="12" name="TextBox 11"/>
          <p:cNvSpPr txBox="1"/>
          <p:nvPr/>
        </p:nvSpPr>
        <p:spPr>
          <a:xfrm>
            <a:off x="4876800" y="3082222"/>
            <a:ext cx="4267200" cy="369332"/>
          </a:xfrm>
          <a:prstGeom prst="rect">
            <a:avLst/>
          </a:prstGeom>
          <a:solidFill>
            <a:srgbClr val="FFFFCC"/>
          </a:solidFill>
          <a:ln w="28575" cmpd="sng">
            <a:noFill/>
          </a:ln>
        </p:spPr>
        <p:txBody>
          <a:bodyPr wrap="square" rtlCol="0">
            <a:spAutoFit/>
          </a:bodyPr>
          <a:lstStyle/>
          <a:p>
            <a:r>
              <a:rPr lang="en-US" sz="1800" b="0" dirty="0" err="1" smtClean="0">
                <a:solidFill>
                  <a:srgbClr val="C00000"/>
                </a:solidFill>
              </a:rPr>
              <a:t>SyGuS</a:t>
            </a:r>
            <a:r>
              <a:rPr lang="en-US" sz="1800" b="0" dirty="0">
                <a:solidFill>
                  <a:srgbClr val="C00000"/>
                </a:solidFill>
              </a:rPr>
              <a:t>-</a:t>
            </a:r>
            <a:r>
              <a:rPr lang="en-US" sz="1800" b="0" dirty="0" smtClean="0">
                <a:solidFill>
                  <a:srgbClr val="C00000"/>
                </a:solidFill>
              </a:rPr>
              <a:t>generated Attack resilient </a:t>
            </a:r>
            <a:r>
              <a:rPr lang="en-US" sz="1800" b="0" dirty="0" err="1" smtClean="0">
                <a:solidFill>
                  <a:srgbClr val="C00000"/>
                </a:solidFill>
              </a:rPr>
              <a:t>ckt</a:t>
            </a:r>
            <a:r>
              <a:rPr lang="en-US" sz="1800" b="0" dirty="0" smtClean="0">
                <a:solidFill>
                  <a:srgbClr val="C00000"/>
                </a:solidFill>
              </a:rPr>
              <a:t> </a:t>
            </a:r>
          </a:p>
        </p:txBody>
      </p:sp>
      <p:sp>
        <p:nvSpPr>
          <p:cNvPr id="14" name="TextBox 13"/>
          <p:cNvSpPr txBox="1"/>
          <p:nvPr/>
        </p:nvSpPr>
        <p:spPr>
          <a:xfrm>
            <a:off x="5963557" y="4530299"/>
            <a:ext cx="2093686" cy="923330"/>
          </a:xfrm>
          <a:prstGeom prst="rect">
            <a:avLst/>
          </a:prstGeom>
          <a:solidFill>
            <a:srgbClr val="FFFFCC"/>
          </a:solidFill>
          <a:ln w="28575" cmpd="sng">
            <a:noFill/>
          </a:ln>
        </p:spPr>
        <p:txBody>
          <a:bodyPr wrap="square" rtlCol="0">
            <a:spAutoFit/>
          </a:bodyPr>
          <a:lstStyle/>
          <a:p>
            <a:r>
              <a:rPr lang="en-US" sz="1800" b="0" dirty="0" smtClean="0">
                <a:solidFill>
                  <a:srgbClr val="C00000"/>
                </a:solidFill>
              </a:rPr>
              <a:t>Fully automatic</a:t>
            </a:r>
          </a:p>
          <a:p>
            <a:r>
              <a:rPr lang="en-US" sz="1800" b="0" dirty="0" smtClean="0">
                <a:solidFill>
                  <a:srgbClr val="C00000"/>
                </a:solidFill>
              </a:rPr>
              <a:t>Smaller size</a:t>
            </a:r>
          </a:p>
          <a:p>
            <a:r>
              <a:rPr lang="en-US" sz="1800" b="0" dirty="0" smtClean="0">
                <a:solidFill>
                  <a:srgbClr val="C00000"/>
                </a:solidFill>
              </a:rPr>
              <a:t>Shorter delays </a:t>
            </a:r>
          </a:p>
        </p:txBody>
      </p:sp>
    </p:spTree>
    <p:extLst>
      <p:ext uri="{BB962C8B-B14F-4D97-AF65-F5344CB8AC3E}">
        <p14:creationId xmlns:p14="http://schemas.microsoft.com/office/powerpoint/2010/main" val="299543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6200" y="1714500"/>
            <a:ext cx="8991600" cy="3429000"/>
          </a:xfrm>
        </p:spPr>
        <p:txBody>
          <a:bodyPr/>
          <a:lstStyle/>
          <a:p>
            <a:r>
              <a:rPr lang="en-US" sz="2800" dirty="0" smtClean="0">
                <a:solidFill>
                  <a:srgbClr val="C00000"/>
                </a:solidFill>
              </a:rPr>
              <a:t>Part V</a:t>
            </a:r>
            <a:br>
              <a:rPr lang="en-US" sz="2800" dirty="0" smtClean="0">
                <a:solidFill>
                  <a:srgbClr val="C00000"/>
                </a:solidFill>
              </a:rPr>
            </a:br>
            <a:r>
              <a:rPr lang="en-US" sz="2800" dirty="0" smtClean="0">
                <a:solidFill>
                  <a:srgbClr val="C00000"/>
                </a:solidFill>
              </a:rPr>
              <a:t/>
            </a:r>
            <a:br>
              <a:rPr lang="en-US" sz="2800" dirty="0" smtClean="0">
                <a:solidFill>
                  <a:srgbClr val="C00000"/>
                </a:solidFill>
              </a:rPr>
            </a:br>
            <a:r>
              <a:rPr lang="en-US" sz="2800" dirty="0" smtClean="0">
                <a:solidFill>
                  <a:srgbClr val="C00000"/>
                </a:solidFill>
              </a:rPr>
              <a:t>Application: Network Traffic Classification</a:t>
            </a:r>
            <a:br>
              <a:rPr lang="en-US" sz="2800" dirty="0" smtClean="0">
                <a:solidFill>
                  <a:srgbClr val="C00000"/>
                </a:solidFill>
              </a:rPr>
            </a:br>
            <a:r>
              <a:rPr lang="en-US" sz="2800" dirty="0">
                <a:solidFill>
                  <a:srgbClr val="C00000"/>
                </a:solidFill>
              </a:rPr>
              <a:t/>
            </a:r>
            <a:br>
              <a:rPr lang="en-US" sz="2800" dirty="0">
                <a:solidFill>
                  <a:srgbClr val="C00000"/>
                </a:solidFill>
              </a:rPr>
            </a:br>
            <a:r>
              <a:rPr lang="en-US" sz="1800" dirty="0" err="1" smtClean="0">
                <a:solidFill>
                  <a:schemeClr val="tx1"/>
                </a:solidFill>
              </a:rPr>
              <a:t>Sharingan</a:t>
            </a:r>
            <a:r>
              <a:rPr lang="en-US" sz="1800" dirty="0" smtClean="0">
                <a:solidFill>
                  <a:schemeClr val="tx1"/>
                </a:solidFill>
              </a:rPr>
              <a:t>: Network traffic classification by program synthesis; </a:t>
            </a:r>
            <a:br>
              <a:rPr lang="en-US" sz="1800" dirty="0" smtClean="0">
                <a:solidFill>
                  <a:schemeClr val="tx1"/>
                </a:solidFill>
              </a:rPr>
            </a:br>
            <a:r>
              <a:rPr lang="en-US" sz="1800" dirty="0" smtClean="0">
                <a:solidFill>
                  <a:schemeClr val="tx1"/>
                </a:solidFill>
              </a:rPr>
              <a:t>Collaborators: Shi, Loo; TACAS 2021</a:t>
            </a:r>
            <a:endParaRPr lang="en-US" sz="3200" dirty="0" smtClean="0">
              <a:solidFill>
                <a:schemeClr val="tx1"/>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53</a:t>
            </a:fld>
            <a:endParaRPr lang="en-US" b="1" dirty="0"/>
          </a:p>
        </p:txBody>
      </p:sp>
    </p:spTree>
    <p:extLst>
      <p:ext uri="{BB962C8B-B14F-4D97-AF65-F5344CB8AC3E}">
        <p14:creationId xmlns:p14="http://schemas.microsoft.com/office/powerpoint/2010/main" val="344231475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228600" y="304800"/>
            <a:ext cx="8915400" cy="533400"/>
          </a:xfrm>
        </p:spPr>
        <p:txBody>
          <a:bodyPr/>
          <a:lstStyle/>
          <a:p>
            <a:r>
              <a:rPr lang="en-US" sz="2800" dirty="0" smtClean="0">
                <a:solidFill>
                  <a:srgbClr val="C00000"/>
                </a:solidFill>
              </a:rPr>
              <a:t>Network Traffic Engineering</a:t>
            </a:r>
          </a:p>
        </p:txBody>
      </p:sp>
      <p:sp>
        <p:nvSpPr>
          <p:cNvPr id="4" name="Text Box 4"/>
          <p:cNvSpPr txBox="1">
            <a:spLocks noChangeArrowheads="1"/>
          </p:cNvSpPr>
          <p:nvPr/>
        </p:nvSpPr>
        <p:spPr bwMode="auto">
          <a:xfrm>
            <a:off x="3841630" y="2133600"/>
            <a:ext cx="1879600" cy="430887"/>
          </a:xfrm>
          <a:prstGeom prst="rect">
            <a:avLst/>
          </a:prstGeom>
          <a:solidFill>
            <a:srgbClr val="CCFFFF"/>
          </a:solidFill>
          <a:ln w="25400">
            <a:solidFill>
              <a:schemeClr val="tx1"/>
            </a:solidFill>
            <a:miter lim="800000"/>
            <a:headEnd/>
            <a:tailEnd/>
          </a:ln>
        </p:spPr>
        <p:txBody>
          <a:bodyPr wrap="square">
            <a:spAutoFit/>
          </a:bodyPr>
          <a:lstStyle/>
          <a:p>
            <a:pPr algn="ctr" eaLnBrk="0" hangingPunct="0"/>
            <a:r>
              <a:rPr lang="en-US" sz="2200" dirty="0" smtClean="0">
                <a:solidFill>
                  <a:srgbClr val="C00000"/>
                </a:solidFill>
              </a:rPr>
              <a:t>Switch </a:t>
            </a:r>
            <a:endParaRPr lang="en-US" sz="2200" dirty="0">
              <a:solidFill>
                <a:srgbClr val="C00000"/>
              </a:solidFill>
            </a:endParaRPr>
          </a:p>
        </p:txBody>
      </p:sp>
      <p:sp>
        <p:nvSpPr>
          <p:cNvPr id="5" name="Slide Number Placeholder 2"/>
          <p:cNvSpPr>
            <a:spLocks noGrp="1"/>
          </p:cNvSpPr>
          <p:nvPr>
            <p:ph type="sldNum" sz="quarter" idx="12"/>
          </p:nvPr>
        </p:nvSpPr>
        <p:spPr>
          <a:xfrm>
            <a:off x="7239000" y="6388100"/>
            <a:ext cx="1905000" cy="457200"/>
          </a:xfrm>
        </p:spPr>
        <p:txBody>
          <a:bodyPr/>
          <a:lstStyle/>
          <a:p>
            <a:pPr>
              <a:defRPr/>
            </a:pPr>
            <a:fld id="{924D1435-4905-40F1-8D65-E580AB760BDD}" type="slidenum">
              <a:rPr lang="en-US" b="1" smtClean="0"/>
              <a:pPr>
                <a:defRPr/>
              </a:pPr>
              <a:t>54</a:t>
            </a:fld>
            <a:endParaRPr lang="en-US" b="1"/>
          </a:p>
        </p:txBody>
      </p:sp>
      <p:sp>
        <p:nvSpPr>
          <p:cNvPr id="2" name="Rectangle 1"/>
          <p:cNvSpPr/>
          <p:nvPr/>
        </p:nvSpPr>
        <p:spPr bwMode="auto">
          <a:xfrm>
            <a:off x="107830" y="2299157"/>
            <a:ext cx="228600" cy="152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8" name="Rectangle 7"/>
          <p:cNvSpPr/>
          <p:nvPr/>
        </p:nvSpPr>
        <p:spPr bwMode="auto">
          <a:xfrm>
            <a:off x="450730" y="2299157"/>
            <a:ext cx="228600" cy="152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9" name="Rectangle 8"/>
          <p:cNvSpPr/>
          <p:nvPr/>
        </p:nvSpPr>
        <p:spPr bwMode="auto">
          <a:xfrm>
            <a:off x="793630" y="2299157"/>
            <a:ext cx="228600" cy="152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10" name="Rectangle 9"/>
          <p:cNvSpPr/>
          <p:nvPr/>
        </p:nvSpPr>
        <p:spPr bwMode="auto">
          <a:xfrm>
            <a:off x="1149230" y="2299157"/>
            <a:ext cx="228600" cy="152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11" name="Rectangle 10"/>
          <p:cNvSpPr/>
          <p:nvPr/>
        </p:nvSpPr>
        <p:spPr bwMode="auto">
          <a:xfrm>
            <a:off x="1530230" y="2299157"/>
            <a:ext cx="228600" cy="152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12" name="Rectangle 11"/>
          <p:cNvSpPr/>
          <p:nvPr/>
        </p:nvSpPr>
        <p:spPr bwMode="auto">
          <a:xfrm>
            <a:off x="1873130" y="2299157"/>
            <a:ext cx="228600" cy="152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13" name="Rectangle 12"/>
          <p:cNvSpPr/>
          <p:nvPr/>
        </p:nvSpPr>
        <p:spPr bwMode="auto">
          <a:xfrm>
            <a:off x="2216030" y="2299157"/>
            <a:ext cx="228600" cy="152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14" name="Rectangle 13"/>
          <p:cNvSpPr/>
          <p:nvPr/>
        </p:nvSpPr>
        <p:spPr bwMode="auto">
          <a:xfrm>
            <a:off x="2571630" y="2299157"/>
            <a:ext cx="228600" cy="152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3" name="Right Arrow 2"/>
          <p:cNvSpPr/>
          <p:nvPr/>
        </p:nvSpPr>
        <p:spPr bwMode="auto">
          <a:xfrm>
            <a:off x="3054230" y="2299157"/>
            <a:ext cx="558800" cy="152400"/>
          </a:xfrm>
          <a:prstGeom prst="rightArrow">
            <a:avLst/>
          </a:prstGeom>
          <a:solidFill>
            <a:srgbClr val="3333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16" name="Rectangle 3"/>
          <p:cNvSpPr>
            <a:spLocks noChangeArrowheads="1"/>
          </p:cNvSpPr>
          <p:nvPr/>
        </p:nvSpPr>
        <p:spPr bwMode="auto">
          <a:xfrm>
            <a:off x="318118" y="3570789"/>
            <a:ext cx="8444882" cy="2525211"/>
          </a:xfrm>
          <a:prstGeom prst="rect">
            <a:avLst/>
          </a:prstGeom>
          <a:noFill/>
          <a:ln w="9525">
            <a:noFill/>
            <a:miter lim="800000"/>
            <a:headEnd/>
            <a:tailEnd/>
          </a:ln>
        </p:spPr>
        <p:txBody>
          <a:bodyPr/>
          <a:lstStyle/>
          <a:p>
            <a:pPr eaLnBrk="0" hangingPunct="0">
              <a:spcBef>
                <a:spcPct val="20000"/>
              </a:spcBef>
            </a:pPr>
            <a:r>
              <a:rPr lang="en-US" sz="2000" b="0" dirty="0" smtClean="0">
                <a:solidFill>
                  <a:srgbClr val="006600"/>
                </a:solidFill>
              </a:rPr>
              <a:t>Dynamic network management for traffic </a:t>
            </a:r>
            <a:r>
              <a:rPr lang="en-US" sz="2000" b="0" dirty="0" smtClean="0">
                <a:solidFill>
                  <a:srgbClr val="006600"/>
                </a:solidFill>
              </a:rPr>
              <a:t>engineering requires writing</a:t>
            </a:r>
            <a:r>
              <a:rPr lang="en-US" sz="2000" b="0" dirty="0" smtClean="0">
                <a:solidFill>
                  <a:srgbClr val="006600"/>
                </a:solidFill>
              </a:rPr>
              <a:t> classification rules to identify anomalous traffic</a:t>
            </a:r>
            <a:endParaRPr lang="en-US" sz="2000" dirty="0">
              <a:solidFill>
                <a:srgbClr val="006600"/>
              </a:solidFill>
            </a:endParaRPr>
          </a:p>
          <a:p>
            <a:pPr eaLnBrk="0" hangingPunct="0">
              <a:spcBef>
                <a:spcPct val="20000"/>
              </a:spcBef>
            </a:pPr>
            <a:endParaRPr lang="en-US" sz="2000" b="0" dirty="0">
              <a:solidFill>
                <a:srgbClr val="006600"/>
              </a:solidFill>
            </a:endParaRPr>
          </a:p>
          <a:p>
            <a:pPr eaLnBrk="0" hangingPunct="0">
              <a:spcBef>
                <a:spcPct val="20000"/>
              </a:spcBef>
            </a:pPr>
            <a:r>
              <a:rPr lang="en-US" sz="2000" b="0" dirty="0" smtClean="0">
                <a:solidFill>
                  <a:srgbClr val="006600"/>
                </a:solidFill>
              </a:rPr>
              <a:t>Example attack: DDoS (flood attack to exhaust available resources)</a:t>
            </a:r>
          </a:p>
          <a:p>
            <a:pPr eaLnBrk="0" hangingPunct="0">
              <a:spcBef>
                <a:spcPct val="20000"/>
              </a:spcBef>
            </a:pPr>
            <a:r>
              <a:rPr lang="en-US" sz="2000" b="0" dirty="0" smtClean="0">
                <a:solidFill>
                  <a:srgbClr val="006600"/>
                </a:solidFill>
              </a:rPr>
              <a:t>    Too many open connections within a short time interval from 	</a:t>
            </a:r>
            <a:r>
              <a:rPr lang="en-US" sz="2000" b="0" dirty="0" err="1" smtClean="0">
                <a:solidFill>
                  <a:srgbClr val="006600"/>
                </a:solidFill>
              </a:rPr>
              <a:t>SourceIPs</a:t>
            </a:r>
            <a:r>
              <a:rPr lang="en-US" sz="2000" b="0" dirty="0" smtClean="0">
                <a:solidFill>
                  <a:srgbClr val="006600"/>
                </a:solidFill>
              </a:rPr>
              <a:t> in a close range</a:t>
            </a:r>
          </a:p>
          <a:p>
            <a:pPr eaLnBrk="0" hangingPunct="0">
              <a:spcBef>
                <a:spcPct val="20000"/>
              </a:spcBef>
            </a:pPr>
            <a:endParaRPr lang="en-US" sz="2000" b="0" dirty="0" smtClean="0">
              <a:solidFill>
                <a:srgbClr val="006600"/>
              </a:solidFill>
            </a:endParaRPr>
          </a:p>
        </p:txBody>
      </p:sp>
      <p:sp>
        <p:nvSpPr>
          <p:cNvPr id="17" name="Right Arrow 16"/>
          <p:cNvSpPr/>
          <p:nvPr/>
        </p:nvSpPr>
        <p:spPr bwMode="auto">
          <a:xfrm>
            <a:off x="5975230" y="2312314"/>
            <a:ext cx="558800" cy="152400"/>
          </a:xfrm>
          <a:prstGeom prst="rightArrow">
            <a:avLst/>
          </a:prstGeom>
          <a:solidFill>
            <a:srgbClr val="3333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7" name="TextBox 6"/>
          <p:cNvSpPr txBox="1"/>
          <p:nvPr/>
        </p:nvSpPr>
        <p:spPr>
          <a:xfrm>
            <a:off x="31630" y="1447800"/>
            <a:ext cx="3248005" cy="369332"/>
          </a:xfrm>
          <a:prstGeom prst="rect">
            <a:avLst/>
          </a:prstGeom>
          <a:noFill/>
        </p:spPr>
        <p:txBody>
          <a:bodyPr wrap="none" rtlCol="0">
            <a:spAutoFit/>
          </a:bodyPr>
          <a:lstStyle/>
          <a:p>
            <a:r>
              <a:rPr lang="en-US" sz="1800" dirty="0" smtClean="0">
                <a:solidFill>
                  <a:schemeClr val="tx1"/>
                </a:solidFill>
              </a:rPr>
              <a:t>(source IP, </a:t>
            </a:r>
            <a:r>
              <a:rPr lang="en-US" sz="1800" dirty="0" err="1" smtClean="0">
                <a:solidFill>
                  <a:schemeClr val="tx1"/>
                </a:solidFill>
              </a:rPr>
              <a:t>dest</a:t>
            </a:r>
            <a:r>
              <a:rPr lang="en-US" sz="1800" dirty="0" smtClean="0">
                <a:solidFill>
                  <a:schemeClr val="tx1"/>
                </a:solidFill>
              </a:rPr>
              <a:t> IP, payload)</a:t>
            </a:r>
            <a:endParaRPr lang="en-US" sz="1800" dirty="0">
              <a:solidFill>
                <a:schemeClr val="tx1"/>
              </a:solidFill>
            </a:endParaRPr>
          </a:p>
        </p:txBody>
      </p:sp>
      <p:sp>
        <p:nvSpPr>
          <p:cNvPr id="19" name="TextBox 18"/>
          <p:cNvSpPr txBox="1"/>
          <p:nvPr/>
        </p:nvSpPr>
        <p:spPr>
          <a:xfrm>
            <a:off x="5943059" y="1623307"/>
            <a:ext cx="3063659" cy="646331"/>
          </a:xfrm>
          <a:prstGeom prst="rect">
            <a:avLst/>
          </a:prstGeom>
          <a:noFill/>
        </p:spPr>
        <p:txBody>
          <a:bodyPr wrap="none" rtlCol="0">
            <a:spAutoFit/>
          </a:bodyPr>
          <a:lstStyle/>
          <a:p>
            <a:r>
              <a:rPr lang="en-US" sz="1800" dirty="0" smtClean="0">
                <a:solidFill>
                  <a:schemeClr val="tx1"/>
                </a:solidFill>
              </a:rPr>
              <a:t>drop / forward to port X /</a:t>
            </a:r>
          </a:p>
          <a:p>
            <a:r>
              <a:rPr lang="en-US" sz="1800" dirty="0">
                <a:solidFill>
                  <a:schemeClr val="tx1"/>
                </a:solidFill>
              </a:rPr>
              <a:t> </a:t>
            </a:r>
            <a:r>
              <a:rPr lang="en-US" sz="1800" dirty="0" smtClean="0">
                <a:solidFill>
                  <a:schemeClr val="tx1"/>
                </a:solidFill>
              </a:rPr>
              <a:t>alert controller</a:t>
            </a:r>
            <a:endParaRPr lang="en-US" sz="1800" dirty="0">
              <a:solidFill>
                <a:schemeClr val="tx1"/>
              </a:solidFill>
            </a:endParaRPr>
          </a:p>
        </p:txBody>
      </p:sp>
      <p:sp>
        <p:nvSpPr>
          <p:cNvPr id="18" name="Left Brace 17"/>
          <p:cNvSpPr/>
          <p:nvPr/>
        </p:nvSpPr>
        <p:spPr bwMode="auto">
          <a:xfrm rot="16200000">
            <a:off x="1481322" y="1644991"/>
            <a:ext cx="348621" cy="965318"/>
          </a:xfrm>
          <a:prstGeom prst="leftBrac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Tree>
    <p:extLst>
      <p:ext uri="{BB962C8B-B14F-4D97-AF65-F5344CB8AC3E}">
        <p14:creationId xmlns:p14="http://schemas.microsoft.com/office/powerpoint/2010/main" val="2587318398"/>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228600"/>
            <a:ext cx="8382000" cy="609600"/>
          </a:xfrm>
        </p:spPr>
        <p:txBody>
          <a:bodyPr/>
          <a:lstStyle/>
          <a:p>
            <a:r>
              <a:rPr lang="en-US" sz="2800" dirty="0" smtClean="0">
                <a:solidFill>
                  <a:srgbClr val="C00000"/>
                </a:solidFill>
              </a:rPr>
              <a:t>Synthesis of Network Traffic Classifiers</a:t>
            </a:r>
            <a:endParaRPr lang="en-US" sz="2800" dirty="0" smtClean="0">
              <a:solidFill>
                <a:srgbClr val="C00000"/>
              </a:solidFill>
            </a:endParaRPr>
          </a:p>
        </p:txBody>
      </p:sp>
      <p:sp>
        <p:nvSpPr>
          <p:cNvPr id="30723" name="Rectangle 3"/>
          <p:cNvSpPr>
            <a:spLocks noGrp="1" noChangeArrowheads="1"/>
          </p:cNvSpPr>
          <p:nvPr>
            <p:ph type="body" idx="1"/>
          </p:nvPr>
        </p:nvSpPr>
        <p:spPr>
          <a:xfrm>
            <a:off x="-23004" y="1143000"/>
            <a:ext cx="9144000" cy="5715000"/>
          </a:xfrm>
        </p:spPr>
        <p:txBody>
          <a:bodyPr/>
          <a:lstStyle/>
          <a:p>
            <a:pPr marL="0" indent="0">
              <a:lnSpc>
                <a:spcPct val="80000"/>
              </a:lnSpc>
              <a:spcBef>
                <a:spcPct val="35000"/>
              </a:spcBef>
              <a:buClr>
                <a:srgbClr val="006600"/>
              </a:buClr>
              <a:buNone/>
            </a:pPr>
            <a:r>
              <a:rPr lang="en-US" altLang="ko-KR" sz="2000" dirty="0" smtClean="0">
                <a:solidFill>
                  <a:srgbClr val="003300"/>
                </a:solidFill>
                <a:ea typeface="Gulim" pitchFamily="34" charset="-127"/>
              </a:rPr>
              <a:t>Can </a:t>
            </a:r>
            <a:r>
              <a:rPr lang="en-US" altLang="ko-KR" sz="2000" dirty="0" smtClean="0">
                <a:solidFill>
                  <a:srgbClr val="003300"/>
                </a:solidFill>
                <a:ea typeface="Gulim" pitchFamily="34" charset="-127"/>
              </a:rPr>
              <a:t>we</a:t>
            </a:r>
            <a:r>
              <a:rPr lang="en-US" altLang="ko-KR" sz="2000" dirty="0" smtClean="0">
                <a:solidFill>
                  <a:srgbClr val="003300"/>
                </a:solidFill>
                <a:ea typeface="Gulim" pitchFamily="34" charset="-127"/>
              </a:rPr>
              <a:t> learn a traffic classifier from positive/negative examples?</a:t>
            </a:r>
          </a:p>
          <a:p>
            <a:pPr marL="0" indent="0">
              <a:lnSpc>
                <a:spcPct val="80000"/>
              </a:lnSpc>
              <a:spcBef>
                <a:spcPct val="35000"/>
              </a:spcBef>
              <a:buClr>
                <a:srgbClr val="006600"/>
              </a:buClr>
              <a:buNone/>
            </a:pPr>
            <a:endParaRPr lang="en-US" altLang="ko-KR" sz="2000" dirty="0">
              <a:solidFill>
                <a:srgbClr val="003300"/>
              </a:solidFill>
              <a:ea typeface="Gulim" pitchFamily="34" charset="-127"/>
            </a:endParaRPr>
          </a:p>
          <a:p>
            <a:pPr marL="0" indent="0">
              <a:lnSpc>
                <a:spcPct val="80000"/>
              </a:lnSpc>
              <a:spcBef>
                <a:spcPct val="35000"/>
              </a:spcBef>
              <a:buClr>
                <a:srgbClr val="006600"/>
              </a:buClr>
              <a:buNone/>
            </a:pPr>
            <a:r>
              <a:rPr lang="en-US" altLang="ko-KR" sz="2000" dirty="0" smtClean="0">
                <a:solidFill>
                  <a:srgbClr val="003300"/>
                </a:solidFill>
                <a:ea typeface="Gulim" pitchFamily="34" charset="-127"/>
              </a:rPr>
              <a:t>Challenges:</a:t>
            </a:r>
            <a:endParaRPr lang="en-US" altLang="ko-KR" sz="2000" dirty="0" smtClean="0">
              <a:solidFill>
                <a:srgbClr val="0033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000" dirty="0">
              <a:solidFill>
                <a:srgbClr val="003300"/>
              </a:solidFill>
              <a:ea typeface="Gulim" pitchFamily="34" charset="-127"/>
            </a:endParaRPr>
          </a:p>
          <a:p>
            <a:pPr>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Example: (very large) sequences of raw network packets</a:t>
            </a:r>
          </a:p>
          <a:p>
            <a:pPr>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Ver</a:t>
            </a:r>
            <a:r>
              <a:rPr lang="en-US" altLang="ko-KR" sz="2000" dirty="0" smtClean="0">
                <a:solidFill>
                  <a:srgbClr val="003300"/>
                </a:solidFill>
                <a:ea typeface="Gulim" pitchFamily="34" charset="-127"/>
              </a:rPr>
              <a:t>y few examples, particularly of anomalous traffic</a:t>
            </a:r>
          </a:p>
          <a:p>
            <a:pPr>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Operators need to manually examine potential false reports</a:t>
            </a:r>
          </a:p>
          <a:p>
            <a:pPr>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Synthesized classifier should be interpretable (easy to decipher / edit)</a:t>
            </a:r>
          </a:p>
          <a:p>
            <a:pPr>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Synthesized classifier should be efficiently implementable</a:t>
            </a:r>
          </a:p>
          <a:p>
            <a:pPr>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Should be expressive to capture application-layer protocols …</a:t>
            </a:r>
          </a:p>
          <a:p>
            <a:pPr marL="0" indent="0">
              <a:lnSpc>
                <a:spcPct val="80000"/>
              </a:lnSpc>
              <a:spcBef>
                <a:spcPct val="35000"/>
              </a:spcBef>
              <a:buClr>
                <a:srgbClr val="006600"/>
              </a:buClr>
              <a:buNone/>
            </a:pPr>
            <a:endParaRPr lang="en-US" altLang="ko-KR" sz="2000" dirty="0" smtClean="0">
              <a:solidFill>
                <a:srgbClr val="003300"/>
              </a:solidFill>
              <a:ea typeface="Gulim" pitchFamily="34" charset="-127"/>
            </a:endParaRPr>
          </a:p>
          <a:p>
            <a:pPr marL="0" indent="0">
              <a:lnSpc>
                <a:spcPct val="80000"/>
              </a:lnSpc>
              <a:spcBef>
                <a:spcPct val="35000"/>
              </a:spcBef>
              <a:buClr>
                <a:srgbClr val="006600"/>
              </a:buClr>
              <a:buNone/>
            </a:pPr>
            <a:r>
              <a:rPr lang="en-US" altLang="ko-KR" sz="2000" dirty="0" smtClean="0">
                <a:solidFill>
                  <a:srgbClr val="003300"/>
                </a:solidFill>
                <a:ea typeface="Gulim" pitchFamily="34" charset="-127"/>
              </a:rPr>
              <a:t>Active research area: </a:t>
            </a:r>
          </a:p>
          <a:p>
            <a:pPr marL="0" indent="0">
              <a:lnSpc>
                <a:spcPct val="80000"/>
              </a:lnSpc>
              <a:spcBef>
                <a:spcPct val="35000"/>
              </a:spcBef>
              <a:buClr>
                <a:srgbClr val="006600"/>
              </a:buClr>
              <a:buNone/>
            </a:pPr>
            <a:r>
              <a:rPr lang="en-US" altLang="ko-KR" sz="2000" dirty="0" smtClean="0">
                <a:solidFill>
                  <a:srgbClr val="003300"/>
                </a:solidFill>
                <a:ea typeface="Gulim" pitchFamily="34" charset="-127"/>
              </a:rPr>
              <a:t>automatic generation of classifiers using machine learning and data mining</a:t>
            </a:r>
          </a:p>
          <a:p>
            <a:pPr marL="0" indent="0">
              <a:lnSpc>
                <a:spcPct val="80000"/>
              </a:lnSpc>
              <a:spcBef>
                <a:spcPct val="35000"/>
              </a:spcBef>
              <a:buClr>
                <a:srgbClr val="006600"/>
              </a:buClr>
              <a:buNone/>
            </a:pPr>
            <a:endParaRPr lang="en-US" altLang="ko-KR" sz="2000" dirty="0">
              <a:solidFill>
                <a:srgbClr val="003300"/>
              </a:solidFill>
              <a:ea typeface="Gulim" pitchFamily="34" charset="-127"/>
            </a:endParaRPr>
          </a:p>
          <a:p>
            <a:pPr marL="0" indent="0">
              <a:lnSpc>
                <a:spcPct val="80000"/>
              </a:lnSpc>
              <a:spcBef>
                <a:spcPct val="35000"/>
              </a:spcBef>
              <a:buClr>
                <a:srgbClr val="006600"/>
              </a:buClr>
              <a:buNone/>
            </a:pPr>
            <a:r>
              <a:rPr lang="en-US" altLang="ko-KR" sz="2000" dirty="0" err="1" smtClean="0">
                <a:solidFill>
                  <a:srgbClr val="003300"/>
                </a:solidFill>
                <a:ea typeface="Gulim" pitchFamily="34" charset="-127"/>
              </a:rPr>
              <a:t>Kitsune</a:t>
            </a:r>
            <a:r>
              <a:rPr lang="en-US" altLang="ko-KR" sz="2000" dirty="0" smtClean="0">
                <a:solidFill>
                  <a:srgbClr val="003300"/>
                </a:solidFill>
                <a:ea typeface="Gulim" pitchFamily="34" charset="-127"/>
              </a:rPr>
              <a:t>: An ensemble of </a:t>
            </a:r>
            <a:r>
              <a:rPr lang="en-US" altLang="ko-KR" sz="2000" dirty="0" err="1" smtClean="0">
                <a:solidFill>
                  <a:srgbClr val="003300"/>
                </a:solidFill>
                <a:ea typeface="Gulim" pitchFamily="34" charset="-127"/>
              </a:rPr>
              <a:t>Autoencoders</a:t>
            </a:r>
            <a:r>
              <a:rPr lang="en-US" altLang="ko-KR" sz="2000" dirty="0" smtClean="0">
                <a:solidFill>
                  <a:srgbClr val="003300"/>
                </a:solidFill>
                <a:ea typeface="Gulim" pitchFamily="34" charset="-127"/>
              </a:rPr>
              <a:t> for online network intrusion detection; </a:t>
            </a:r>
            <a:r>
              <a:rPr lang="en-US" altLang="ko-KR" sz="2000" dirty="0" err="1" smtClean="0">
                <a:solidFill>
                  <a:srgbClr val="003300"/>
                </a:solidFill>
                <a:ea typeface="Gulim" pitchFamily="34" charset="-127"/>
              </a:rPr>
              <a:t>Mirsky</a:t>
            </a:r>
            <a:r>
              <a:rPr lang="en-US" altLang="ko-KR" sz="2000" dirty="0" smtClean="0">
                <a:solidFill>
                  <a:srgbClr val="003300"/>
                </a:solidFill>
                <a:ea typeface="Gulim" pitchFamily="34" charset="-127"/>
              </a:rPr>
              <a:t> et al; NSDI 2018</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solidFill>
                  <a:srgbClr val="000000"/>
                </a:solidFill>
              </a:rPr>
              <a:pPr>
                <a:defRPr/>
              </a:pPr>
              <a:t>55</a:t>
            </a:fld>
            <a:endParaRPr lang="en-US" b="1" dirty="0">
              <a:solidFill>
                <a:srgbClr val="000000"/>
              </a:solidFill>
            </a:endParaRPr>
          </a:p>
        </p:txBody>
      </p:sp>
    </p:spTree>
    <p:extLst>
      <p:ext uri="{BB962C8B-B14F-4D97-AF65-F5344CB8AC3E}">
        <p14:creationId xmlns:p14="http://schemas.microsoft.com/office/powerpoint/2010/main" val="1057576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2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2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72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72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228600"/>
            <a:ext cx="8382000" cy="609600"/>
          </a:xfrm>
        </p:spPr>
        <p:txBody>
          <a:bodyPr/>
          <a:lstStyle/>
          <a:p>
            <a:r>
              <a:rPr lang="en-US" sz="2800" dirty="0" smtClean="0">
                <a:solidFill>
                  <a:srgbClr val="C00000"/>
                </a:solidFill>
              </a:rPr>
              <a:t>Syntax-Guided Synthesis Based Solution</a:t>
            </a:r>
            <a:endParaRPr lang="en-US" sz="2800" dirty="0" smtClean="0">
              <a:solidFill>
                <a:srgbClr val="C00000"/>
              </a:solidFill>
            </a:endParaRPr>
          </a:p>
        </p:txBody>
      </p:sp>
      <p:sp>
        <p:nvSpPr>
          <p:cNvPr id="30723" name="Rectangle 3"/>
          <p:cNvSpPr>
            <a:spLocks noGrp="1" noChangeArrowheads="1"/>
          </p:cNvSpPr>
          <p:nvPr>
            <p:ph type="body" idx="1"/>
          </p:nvPr>
        </p:nvSpPr>
        <p:spPr>
          <a:xfrm>
            <a:off x="0" y="1295400"/>
            <a:ext cx="9144000" cy="5715000"/>
          </a:xfrm>
        </p:spPr>
        <p:txBody>
          <a:bodyPr/>
          <a:lstStyle/>
          <a:p>
            <a:pPr marL="457200" indent="-457200">
              <a:lnSpc>
                <a:spcPct val="80000"/>
              </a:lnSpc>
              <a:spcBef>
                <a:spcPct val="35000"/>
              </a:spcBef>
              <a:buClr>
                <a:srgbClr val="006600"/>
              </a:buClr>
              <a:buFont typeface="+mj-lt"/>
              <a:buAutoNum type="arabicPeriod"/>
            </a:pPr>
            <a:r>
              <a:rPr lang="en-US" altLang="ko-KR" sz="2000" dirty="0" smtClean="0">
                <a:solidFill>
                  <a:srgbClr val="003300"/>
                </a:solidFill>
                <a:ea typeface="Gulim" pitchFamily="34" charset="-127"/>
              </a:rPr>
              <a:t>Choose a suitable DSL for traffic classifiers</a:t>
            </a:r>
          </a:p>
          <a:p>
            <a:pPr marL="857250" lvl="1" indent="-457200">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Expressive enough to capture a variety of attacks</a:t>
            </a:r>
          </a:p>
          <a:p>
            <a:pPr marL="857250" lvl="1" indent="-457200">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Built-in abstractions for succinct descriptions</a:t>
            </a:r>
            <a:endParaRPr lang="en-US" altLang="ko-KR" sz="2000" dirty="0">
              <a:solidFill>
                <a:srgbClr val="003300"/>
              </a:solidFill>
              <a:ea typeface="Gulim" pitchFamily="34" charset="-127"/>
            </a:endParaRPr>
          </a:p>
          <a:p>
            <a:pPr marL="457200" indent="-457200">
              <a:lnSpc>
                <a:spcPct val="80000"/>
              </a:lnSpc>
              <a:spcBef>
                <a:spcPct val="35000"/>
              </a:spcBef>
              <a:buClr>
                <a:srgbClr val="006600"/>
              </a:buClr>
              <a:buFont typeface="+mj-lt"/>
              <a:buAutoNum type="arabicPeriod"/>
            </a:pPr>
            <a:endParaRPr lang="en-US" altLang="ko-KR" sz="2000" dirty="0" smtClean="0">
              <a:solidFill>
                <a:srgbClr val="003300"/>
              </a:solidFill>
              <a:ea typeface="Gulim" pitchFamily="34" charset="-127"/>
            </a:endParaRPr>
          </a:p>
          <a:p>
            <a:pPr marL="457200" indent="-457200">
              <a:lnSpc>
                <a:spcPct val="80000"/>
              </a:lnSpc>
              <a:spcBef>
                <a:spcPct val="35000"/>
              </a:spcBef>
              <a:buClr>
                <a:srgbClr val="006600"/>
              </a:buClr>
              <a:buFont typeface="+mj-lt"/>
              <a:buAutoNum type="arabicPeriod"/>
            </a:pPr>
            <a:r>
              <a:rPr lang="en-US" altLang="ko-KR" sz="2000" dirty="0" smtClean="0">
                <a:solidFill>
                  <a:srgbClr val="003300"/>
                </a:solidFill>
                <a:ea typeface="Gulim" pitchFamily="34" charset="-127"/>
              </a:rPr>
              <a:t>Design a synthesis tool that, given positive and negative examples, finds a succinct expression in DSL consistent with examples </a:t>
            </a:r>
          </a:p>
          <a:p>
            <a:pPr marL="857250" lvl="1" indent="-457200">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Scalable enough to generate interesting classifiers</a:t>
            </a:r>
          </a:p>
          <a:p>
            <a:pPr marL="857250" lvl="1" indent="-457200">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Capable of handling traffic traces of thousands of packets</a:t>
            </a:r>
          </a:p>
          <a:p>
            <a:pPr marL="857250" lvl="1" indent="-457200">
              <a:lnSpc>
                <a:spcPct val="80000"/>
              </a:lnSpc>
              <a:spcBef>
                <a:spcPct val="35000"/>
              </a:spcBef>
              <a:buClr>
                <a:srgbClr val="006600"/>
              </a:buClr>
              <a:buFont typeface="Wingdings" panose="05000000000000000000" pitchFamily="2" charset="2"/>
              <a:buChar char="§"/>
            </a:pPr>
            <a:endParaRPr lang="en-US" altLang="ko-KR" sz="2000" dirty="0">
              <a:solidFill>
                <a:srgbClr val="003300"/>
              </a:solidFill>
              <a:ea typeface="Gulim" pitchFamily="34" charset="-127"/>
            </a:endParaRPr>
          </a:p>
          <a:p>
            <a:pPr marL="857250" lvl="1" indent="-457200">
              <a:lnSpc>
                <a:spcPct val="80000"/>
              </a:lnSpc>
              <a:spcBef>
                <a:spcPct val="35000"/>
              </a:spcBef>
              <a:buClr>
                <a:srgbClr val="006600"/>
              </a:buClr>
              <a:buFont typeface="Wingdings" panose="05000000000000000000" pitchFamily="2" charset="2"/>
              <a:buChar char="§"/>
            </a:pPr>
            <a:endParaRPr lang="en-US" altLang="ko-KR" sz="2000" dirty="0">
              <a:solidFill>
                <a:srgbClr val="003300"/>
              </a:solidFill>
              <a:ea typeface="Gulim" pitchFamily="34" charset="-127"/>
            </a:endParaRPr>
          </a:p>
          <a:p>
            <a:pPr marL="857250" lvl="1" indent="-457200">
              <a:lnSpc>
                <a:spcPct val="80000"/>
              </a:lnSpc>
              <a:spcBef>
                <a:spcPct val="35000"/>
              </a:spcBef>
              <a:buClr>
                <a:srgbClr val="006600"/>
              </a:buClr>
              <a:buFont typeface="Wingdings" panose="05000000000000000000" pitchFamily="2" charset="2"/>
              <a:buChar char="§"/>
            </a:pPr>
            <a:endParaRPr lang="en-US" altLang="ko-KR" sz="2000" dirty="0" smtClean="0">
              <a:solidFill>
                <a:srgbClr val="003300"/>
              </a:solidFill>
              <a:ea typeface="Gulim" pitchFamily="34" charset="-127"/>
            </a:endParaRPr>
          </a:p>
          <a:p>
            <a:pPr marL="400050" lvl="1" indent="0">
              <a:lnSpc>
                <a:spcPct val="80000"/>
              </a:lnSpc>
              <a:spcBef>
                <a:spcPct val="35000"/>
              </a:spcBef>
              <a:buClr>
                <a:srgbClr val="006600"/>
              </a:buClr>
              <a:buNone/>
            </a:pPr>
            <a:r>
              <a:rPr lang="en-US" altLang="ko-KR" sz="2000" dirty="0" smtClean="0">
                <a:solidFill>
                  <a:srgbClr val="003300"/>
                </a:solidFill>
                <a:ea typeface="Gulim" pitchFamily="34" charset="-127"/>
              </a:rPr>
              <a:t>Program synthesis based approach, in principle, can meet challenges of network traffic classification better than ML-based solutions</a:t>
            </a:r>
          </a:p>
          <a:p>
            <a:pPr marL="400050" lvl="1" indent="0">
              <a:lnSpc>
                <a:spcPct val="80000"/>
              </a:lnSpc>
              <a:spcBef>
                <a:spcPct val="35000"/>
              </a:spcBef>
              <a:buClr>
                <a:srgbClr val="006600"/>
              </a:buClr>
              <a:buNone/>
            </a:pPr>
            <a:endParaRPr lang="en-US" altLang="ko-KR" sz="2000" dirty="0">
              <a:solidFill>
                <a:srgbClr val="003300"/>
              </a:solidFill>
              <a:ea typeface="Gulim" pitchFamily="34" charset="-127"/>
            </a:endParaRPr>
          </a:p>
          <a:p>
            <a:pPr marL="400050" lvl="1" indent="0">
              <a:lnSpc>
                <a:spcPct val="80000"/>
              </a:lnSpc>
              <a:spcBef>
                <a:spcPct val="35000"/>
              </a:spcBef>
              <a:buClr>
                <a:srgbClr val="006600"/>
              </a:buClr>
              <a:buNone/>
            </a:pPr>
            <a:r>
              <a:rPr lang="en-US" altLang="ko-KR" sz="2000" dirty="0" smtClean="0">
                <a:solidFill>
                  <a:srgbClr val="003300"/>
                </a:solidFill>
                <a:ea typeface="Gulim" pitchFamily="34" charset="-127"/>
              </a:rPr>
              <a:t>Our solution: </a:t>
            </a:r>
            <a:r>
              <a:rPr lang="en-US" altLang="ko-KR" sz="2000" dirty="0" err="1" smtClean="0">
                <a:solidFill>
                  <a:srgbClr val="003300"/>
                </a:solidFill>
                <a:ea typeface="Gulim" pitchFamily="34" charset="-127"/>
              </a:rPr>
              <a:t>Sharingan</a:t>
            </a:r>
            <a:endParaRPr lang="en-US" altLang="ko-KR" sz="2000" dirty="0" smtClean="0">
              <a:solidFill>
                <a:srgbClr val="0033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solidFill>
                  <a:srgbClr val="000000"/>
                </a:solidFill>
              </a:rPr>
              <a:pPr>
                <a:defRPr/>
              </a:pPr>
              <a:t>56</a:t>
            </a:fld>
            <a:endParaRPr lang="en-US" b="1" dirty="0">
              <a:solidFill>
                <a:srgbClr val="000000"/>
              </a:solidFill>
            </a:endParaRPr>
          </a:p>
        </p:txBody>
      </p:sp>
    </p:spTree>
    <p:extLst>
      <p:ext uri="{BB962C8B-B14F-4D97-AF65-F5344CB8AC3E}">
        <p14:creationId xmlns:p14="http://schemas.microsoft.com/office/powerpoint/2010/main" val="16509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72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228600" y="304800"/>
            <a:ext cx="8915400" cy="533400"/>
          </a:xfrm>
        </p:spPr>
        <p:txBody>
          <a:bodyPr/>
          <a:lstStyle/>
          <a:p>
            <a:r>
              <a:rPr lang="en-US" sz="2800" dirty="0" smtClean="0">
                <a:solidFill>
                  <a:srgbClr val="C00000"/>
                </a:solidFill>
              </a:rPr>
              <a:t> </a:t>
            </a:r>
            <a:r>
              <a:rPr lang="en-US" sz="2800" dirty="0" smtClean="0">
                <a:solidFill>
                  <a:srgbClr val="C00000"/>
                </a:solidFill>
              </a:rPr>
              <a:t>Choosing a DSL for Classifiers</a:t>
            </a:r>
            <a:endParaRPr lang="en-US" sz="2800" dirty="0" smtClean="0">
              <a:solidFill>
                <a:srgbClr val="C00000"/>
              </a:solidFill>
            </a:endParaRPr>
          </a:p>
        </p:txBody>
      </p:sp>
      <p:sp>
        <p:nvSpPr>
          <p:cNvPr id="5" name="Slide Number Placeholder 2"/>
          <p:cNvSpPr>
            <a:spLocks noGrp="1"/>
          </p:cNvSpPr>
          <p:nvPr>
            <p:ph type="sldNum" sz="quarter" idx="12"/>
          </p:nvPr>
        </p:nvSpPr>
        <p:spPr>
          <a:xfrm>
            <a:off x="7239000" y="6388100"/>
            <a:ext cx="1905000" cy="457200"/>
          </a:xfrm>
        </p:spPr>
        <p:txBody>
          <a:bodyPr/>
          <a:lstStyle/>
          <a:p>
            <a:pPr>
              <a:defRPr/>
            </a:pPr>
            <a:fld id="{924D1435-4905-40F1-8D65-E580AB760BDD}" type="slidenum">
              <a:rPr lang="en-US" b="1" smtClean="0"/>
              <a:pPr>
                <a:defRPr/>
              </a:pPr>
              <a:t>57</a:t>
            </a:fld>
            <a:endParaRPr lang="en-US" b="1"/>
          </a:p>
        </p:txBody>
      </p:sp>
      <p:sp>
        <p:nvSpPr>
          <p:cNvPr id="16" name="Rectangle 3"/>
          <p:cNvSpPr>
            <a:spLocks noChangeArrowheads="1"/>
          </p:cNvSpPr>
          <p:nvPr/>
        </p:nvSpPr>
        <p:spPr bwMode="auto">
          <a:xfrm>
            <a:off x="342900" y="4572000"/>
            <a:ext cx="7848600" cy="1066800"/>
          </a:xfrm>
          <a:prstGeom prst="rect">
            <a:avLst/>
          </a:prstGeom>
          <a:noFill/>
          <a:ln w="9525">
            <a:noFill/>
            <a:miter lim="800000"/>
            <a:headEnd/>
            <a:tailEnd/>
          </a:ln>
        </p:spPr>
        <p:txBody>
          <a:bodyPr/>
          <a:lstStyle/>
          <a:p>
            <a:pPr eaLnBrk="0" hangingPunct="0">
              <a:spcBef>
                <a:spcPct val="20000"/>
              </a:spcBef>
            </a:pPr>
            <a:r>
              <a:rPr lang="en-US" sz="2000" b="0" dirty="0" smtClean="0">
                <a:solidFill>
                  <a:srgbClr val="006600"/>
                </a:solidFill>
              </a:rPr>
              <a:t>Low-level programming: </a:t>
            </a:r>
          </a:p>
          <a:p>
            <a:pPr eaLnBrk="0" hangingPunct="0">
              <a:spcBef>
                <a:spcPct val="20000"/>
              </a:spcBef>
            </a:pPr>
            <a:r>
              <a:rPr lang="en-US" sz="2000" b="0" dirty="0" smtClean="0">
                <a:solidFill>
                  <a:srgbClr val="006600"/>
                </a:solidFill>
              </a:rPr>
              <a:t>	What state to maintain? How to update it?</a:t>
            </a:r>
          </a:p>
          <a:p>
            <a:pPr eaLnBrk="0" hangingPunct="0">
              <a:spcBef>
                <a:spcPct val="20000"/>
              </a:spcBef>
            </a:pPr>
            <a:endParaRPr lang="en-US" sz="2000" b="0" dirty="0" smtClean="0">
              <a:solidFill>
                <a:srgbClr val="006600"/>
              </a:solidFill>
            </a:endParaRPr>
          </a:p>
          <a:p>
            <a:pPr eaLnBrk="0" hangingPunct="0">
              <a:spcBef>
                <a:spcPct val="20000"/>
              </a:spcBef>
            </a:pPr>
            <a:r>
              <a:rPr lang="en-US" sz="2000" b="0" dirty="0" smtClean="0">
                <a:solidFill>
                  <a:srgbClr val="006600"/>
                </a:solidFill>
              </a:rPr>
              <a:t>   </a:t>
            </a:r>
          </a:p>
        </p:txBody>
      </p:sp>
      <p:sp>
        <p:nvSpPr>
          <p:cNvPr id="18" name="Text Box 4"/>
          <p:cNvSpPr txBox="1">
            <a:spLocks noChangeArrowheads="1"/>
          </p:cNvSpPr>
          <p:nvPr/>
        </p:nvSpPr>
        <p:spPr bwMode="auto">
          <a:xfrm>
            <a:off x="4495800" y="2133600"/>
            <a:ext cx="1879600" cy="430887"/>
          </a:xfrm>
          <a:prstGeom prst="rect">
            <a:avLst/>
          </a:prstGeom>
          <a:solidFill>
            <a:srgbClr val="CCFFFF"/>
          </a:solidFill>
          <a:ln w="25400">
            <a:solidFill>
              <a:schemeClr val="tx1"/>
            </a:solidFill>
            <a:miter lim="800000"/>
            <a:headEnd/>
            <a:tailEnd/>
          </a:ln>
        </p:spPr>
        <p:txBody>
          <a:bodyPr wrap="square">
            <a:spAutoFit/>
          </a:bodyPr>
          <a:lstStyle/>
          <a:p>
            <a:pPr algn="ctr" eaLnBrk="0" hangingPunct="0"/>
            <a:r>
              <a:rPr lang="en-US" sz="2200" dirty="0" smtClean="0">
                <a:solidFill>
                  <a:srgbClr val="C00000"/>
                </a:solidFill>
              </a:rPr>
              <a:t>Switch </a:t>
            </a:r>
            <a:endParaRPr lang="en-US" sz="2200" dirty="0">
              <a:solidFill>
                <a:srgbClr val="C00000"/>
              </a:solidFill>
            </a:endParaRPr>
          </a:p>
        </p:txBody>
      </p:sp>
      <p:sp>
        <p:nvSpPr>
          <p:cNvPr id="20" name="Rectangle 19"/>
          <p:cNvSpPr/>
          <p:nvPr/>
        </p:nvSpPr>
        <p:spPr bwMode="auto">
          <a:xfrm>
            <a:off x="762000" y="2299157"/>
            <a:ext cx="228600" cy="152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21" name="Rectangle 20"/>
          <p:cNvSpPr/>
          <p:nvPr/>
        </p:nvSpPr>
        <p:spPr bwMode="auto">
          <a:xfrm>
            <a:off x="1104900" y="2299157"/>
            <a:ext cx="228600" cy="152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22" name="Rectangle 21"/>
          <p:cNvSpPr/>
          <p:nvPr/>
        </p:nvSpPr>
        <p:spPr bwMode="auto">
          <a:xfrm>
            <a:off x="1447800" y="2299157"/>
            <a:ext cx="228600" cy="152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23" name="Rectangle 22"/>
          <p:cNvSpPr/>
          <p:nvPr/>
        </p:nvSpPr>
        <p:spPr bwMode="auto">
          <a:xfrm>
            <a:off x="1803400" y="2299157"/>
            <a:ext cx="228600" cy="152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24" name="Rectangle 23"/>
          <p:cNvSpPr/>
          <p:nvPr/>
        </p:nvSpPr>
        <p:spPr bwMode="auto">
          <a:xfrm>
            <a:off x="2184400" y="2299157"/>
            <a:ext cx="228600" cy="152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25" name="Rectangle 24"/>
          <p:cNvSpPr/>
          <p:nvPr/>
        </p:nvSpPr>
        <p:spPr bwMode="auto">
          <a:xfrm>
            <a:off x="2527300" y="2299157"/>
            <a:ext cx="228600" cy="152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26" name="Rectangle 25"/>
          <p:cNvSpPr/>
          <p:nvPr/>
        </p:nvSpPr>
        <p:spPr bwMode="auto">
          <a:xfrm>
            <a:off x="2870200" y="2299157"/>
            <a:ext cx="228600" cy="152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27" name="Rectangle 26"/>
          <p:cNvSpPr/>
          <p:nvPr/>
        </p:nvSpPr>
        <p:spPr bwMode="auto">
          <a:xfrm>
            <a:off x="3225800" y="2299157"/>
            <a:ext cx="228600" cy="152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28" name="Right Arrow 27"/>
          <p:cNvSpPr/>
          <p:nvPr/>
        </p:nvSpPr>
        <p:spPr bwMode="auto">
          <a:xfrm>
            <a:off x="3708400" y="2299157"/>
            <a:ext cx="558800" cy="152400"/>
          </a:xfrm>
          <a:prstGeom prst="rightArrow">
            <a:avLst/>
          </a:prstGeom>
          <a:solidFill>
            <a:srgbClr val="3333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29" name="Right Arrow 28"/>
          <p:cNvSpPr/>
          <p:nvPr/>
        </p:nvSpPr>
        <p:spPr bwMode="auto">
          <a:xfrm>
            <a:off x="6629400" y="2312314"/>
            <a:ext cx="558800" cy="152400"/>
          </a:xfrm>
          <a:prstGeom prst="rightArrow">
            <a:avLst/>
          </a:prstGeom>
          <a:solidFill>
            <a:srgbClr val="3333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30" name="TextBox 29"/>
          <p:cNvSpPr txBox="1"/>
          <p:nvPr/>
        </p:nvSpPr>
        <p:spPr>
          <a:xfrm>
            <a:off x="685800" y="1447800"/>
            <a:ext cx="3248005" cy="369332"/>
          </a:xfrm>
          <a:prstGeom prst="rect">
            <a:avLst/>
          </a:prstGeom>
          <a:noFill/>
        </p:spPr>
        <p:txBody>
          <a:bodyPr wrap="none" rtlCol="0">
            <a:spAutoFit/>
          </a:bodyPr>
          <a:lstStyle/>
          <a:p>
            <a:r>
              <a:rPr lang="en-US" sz="1800" dirty="0" smtClean="0">
                <a:solidFill>
                  <a:schemeClr val="tx1"/>
                </a:solidFill>
              </a:rPr>
              <a:t>(source IP, </a:t>
            </a:r>
            <a:r>
              <a:rPr lang="en-US" sz="1800" dirty="0" err="1" smtClean="0">
                <a:solidFill>
                  <a:schemeClr val="tx1"/>
                </a:solidFill>
              </a:rPr>
              <a:t>dest</a:t>
            </a:r>
            <a:r>
              <a:rPr lang="en-US" sz="1800" dirty="0" smtClean="0">
                <a:solidFill>
                  <a:schemeClr val="tx1"/>
                </a:solidFill>
              </a:rPr>
              <a:t> IP, payload)</a:t>
            </a:r>
            <a:endParaRPr lang="en-US" sz="1800" dirty="0">
              <a:solidFill>
                <a:schemeClr val="tx1"/>
              </a:solidFill>
            </a:endParaRPr>
          </a:p>
        </p:txBody>
      </p:sp>
      <p:sp>
        <p:nvSpPr>
          <p:cNvPr id="32" name="Left Brace 31"/>
          <p:cNvSpPr/>
          <p:nvPr/>
        </p:nvSpPr>
        <p:spPr bwMode="auto">
          <a:xfrm rot="16200000">
            <a:off x="2135492" y="1644991"/>
            <a:ext cx="348621" cy="965318"/>
          </a:xfrm>
          <a:prstGeom prst="leftBrac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accent2"/>
              </a:solidFill>
              <a:effectLst/>
              <a:latin typeface="Comic Sans MS" pitchFamily="66" charset="0"/>
            </a:endParaRPr>
          </a:p>
        </p:txBody>
      </p:sp>
      <p:sp>
        <p:nvSpPr>
          <p:cNvPr id="33" name="Rectangle 3"/>
          <p:cNvSpPr>
            <a:spLocks noChangeArrowheads="1"/>
          </p:cNvSpPr>
          <p:nvPr/>
        </p:nvSpPr>
        <p:spPr bwMode="auto">
          <a:xfrm>
            <a:off x="342900" y="2971800"/>
            <a:ext cx="8801100" cy="1371600"/>
          </a:xfrm>
          <a:prstGeom prst="rect">
            <a:avLst/>
          </a:prstGeom>
          <a:noFill/>
          <a:ln w="9525">
            <a:noFill/>
            <a:miter lim="800000"/>
            <a:headEnd/>
            <a:tailEnd/>
          </a:ln>
        </p:spPr>
        <p:txBody>
          <a:bodyPr/>
          <a:lstStyle/>
          <a:p>
            <a:pPr eaLnBrk="0" hangingPunct="0">
              <a:spcBef>
                <a:spcPct val="20000"/>
              </a:spcBef>
            </a:pPr>
            <a:r>
              <a:rPr lang="en-US" sz="2000" b="0" dirty="0" smtClean="0">
                <a:solidFill>
                  <a:srgbClr val="006600"/>
                </a:solidFill>
              </a:rPr>
              <a:t>Example </a:t>
            </a:r>
            <a:r>
              <a:rPr lang="en-US" sz="2000" b="0" dirty="0" smtClean="0">
                <a:solidFill>
                  <a:srgbClr val="006600"/>
                </a:solidFill>
              </a:rPr>
              <a:t>classifier</a:t>
            </a:r>
            <a:r>
              <a:rPr lang="en-US" sz="2000" b="0" dirty="0" smtClean="0">
                <a:solidFill>
                  <a:srgbClr val="006600"/>
                </a:solidFill>
              </a:rPr>
              <a:t>:</a:t>
            </a:r>
            <a:endParaRPr lang="en-US" sz="2000" b="0" dirty="0" smtClean="0">
              <a:solidFill>
                <a:srgbClr val="006600"/>
              </a:solidFill>
            </a:endParaRPr>
          </a:p>
          <a:p>
            <a:pPr eaLnBrk="0" hangingPunct="0">
              <a:spcBef>
                <a:spcPct val="20000"/>
              </a:spcBef>
            </a:pPr>
            <a:r>
              <a:rPr lang="en-US" sz="2000" b="0" dirty="0">
                <a:solidFill>
                  <a:srgbClr val="006600"/>
                </a:solidFill>
              </a:rPr>
              <a:t> </a:t>
            </a:r>
            <a:r>
              <a:rPr lang="en-US" sz="2000" b="0" dirty="0" smtClean="0">
                <a:solidFill>
                  <a:srgbClr val="006600"/>
                </a:solidFill>
              </a:rPr>
              <a:t>  if number of packets in current VoIP session exceeds the average</a:t>
            </a:r>
          </a:p>
          <a:p>
            <a:pPr eaLnBrk="0" hangingPunct="0">
              <a:spcBef>
                <a:spcPct val="20000"/>
              </a:spcBef>
            </a:pPr>
            <a:r>
              <a:rPr lang="en-US" sz="2000" b="0" dirty="0" smtClean="0">
                <a:solidFill>
                  <a:srgbClr val="006600"/>
                </a:solidFill>
              </a:rPr>
              <a:t>   over past VoIP sessions  by a standard deviation then drop the packet </a:t>
            </a:r>
          </a:p>
          <a:p>
            <a:pPr eaLnBrk="0" hangingPunct="0">
              <a:spcBef>
                <a:spcPct val="20000"/>
              </a:spcBef>
            </a:pPr>
            <a:endParaRPr lang="en-US" sz="2000" dirty="0">
              <a:solidFill>
                <a:srgbClr val="006600"/>
              </a:solidFill>
            </a:endParaRPr>
          </a:p>
          <a:p>
            <a:pPr eaLnBrk="0" hangingPunct="0">
              <a:spcBef>
                <a:spcPct val="20000"/>
              </a:spcBef>
            </a:pPr>
            <a:endParaRPr lang="en-US" sz="2000" dirty="0">
              <a:solidFill>
                <a:srgbClr val="006600"/>
              </a:solidFill>
            </a:endParaRPr>
          </a:p>
        </p:txBody>
      </p:sp>
      <p:sp>
        <p:nvSpPr>
          <p:cNvPr id="34" name="Rectangle 3"/>
          <p:cNvSpPr>
            <a:spLocks noChangeArrowheads="1"/>
          </p:cNvSpPr>
          <p:nvPr/>
        </p:nvSpPr>
        <p:spPr bwMode="auto">
          <a:xfrm>
            <a:off x="342900" y="5562600"/>
            <a:ext cx="7848600" cy="1066800"/>
          </a:xfrm>
          <a:prstGeom prst="rect">
            <a:avLst/>
          </a:prstGeom>
          <a:noFill/>
          <a:ln w="9525">
            <a:noFill/>
            <a:miter lim="800000"/>
            <a:headEnd/>
            <a:tailEnd/>
          </a:ln>
        </p:spPr>
        <p:txBody>
          <a:bodyPr/>
          <a:lstStyle/>
          <a:p>
            <a:pPr eaLnBrk="0" hangingPunct="0">
              <a:spcBef>
                <a:spcPct val="20000"/>
              </a:spcBef>
            </a:pPr>
            <a:r>
              <a:rPr lang="en-US" sz="2000" b="0" dirty="0" smtClean="0">
                <a:solidFill>
                  <a:srgbClr val="006600"/>
                </a:solidFill>
              </a:rPr>
              <a:t>Desired high-level abstraction: Beyond packet sequence</a:t>
            </a:r>
          </a:p>
          <a:p>
            <a:pPr eaLnBrk="0" hangingPunct="0">
              <a:spcBef>
                <a:spcPct val="20000"/>
              </a:spcBef>
            </a:pPr>
            <a:endParaRPr lang="en-US" sz="2000" b="0" dirty="0" smtClean="0">
              <a:solidFill>
                <a:srgbClr val="006600"/>
              </a:solidFill>
            </a:endParaRPr>
          </a:p>
          <a:p>
            <a:pPr eaLnBrk="0" hangingPunct="0">
              <a:spcBef>
                <a:spcPct val="20000"/>
              </a:spcBef>
            </a:pPr>
            <a:r>
              <a:rPr lang="en-US" sz="2000" b="0" dirty="0" smtClean="0">
                <a:solidFill>
                  <a:srgbClr val="006600"/>
                </a:solidFill>
              </a:rPr>
              <a:t>   </a:t>
            </a:r>
          </a:p>
        </p:txBody>
      </p:sp>
      <p:sp>
        <p:nvSpPr>
          <p:cNvPr id="35" name="TextBox 34"/>
          <p:cNvSpPr txBox="1"/>
          <p:nvPr/>
        </p:nvSpPr>
        <p:spPr>
          <a:xfrm>
            <a:off x="6553200" y="1524000"/>
            <a:ext cx="2063385" cy="646331"/>
          </a:xfrm>
          <a:prstGeom prst="rect">
            <a:avLst/>
          </a:prstGeom>
          <a:noFill/>
        </p:spPr>
        <p:txBody>
          <a:bodyPr wrap="none" rtlCol="0">
            <a:spAutoFit/>
          </a:bodyPr>
          <a:lstStyle/>
          <a:p>
            <a:r>
              <a:rPr lang="en-US" sz="1800" dirty="0" smtClean="0">
                <a:solidFill>
                  <a:schemeClr val="tx1"/>
                </a:solidFill>
              </a:rPr>
              <a:t>drop / forward /</a:t>
            </a:r>
          </a:p>
          <a:p>
            <a:r>
              <a:rPr lang="en-US" sz="1800" dirty="0">
                <a:solidFill>
                  <a:schemeClr val="tx1"/>
                </a:solidFill>
              </a:rPr>
              <a:t> </a:t>
            </a:r>
            <a:r>
              <a:rPr lang="en-US" sz="1800" dirty="0" smtClean="0">
                <a:solidFill>
                  <a:schemeClr val="tx1"/>
                </a:solidFill>
              </a:rPr>
              <a:t>alert controller</a:t>
            </a:r>
            <a:endParaRPr lang="en-US" sz="1800" dirty="0">
              <a:solidFill>
                <a:schemeClr val="tx1"/>
              </a:solidFill>
            </a:endParaRPr>
          </a:p>
        </p:txBody>
      </p:sp>
    </p:spTree>
    <p:extLst>
      <p:ext uri="{BB962C8B-B14F-4D97-AF65-F5344CB8AC3E}">
        <p14:creationId xmlns:p14="http://schemas.microsoft.com/office/powerpoint/2010/main" val="1557956392"/>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228600" y="304800"/>
            <a:ext cx="8915400" cy="533400"/>
          </a:xfrm>
        </p:spPr>
        <p:txBody>
          <a:bodyPr/>
          <a:lstStyle/>
          <a:p>
            <a:r>
              <a:rPr lang="en-US" sz="2800" dirty="0" smtClean="0">
                <a:solidFill>
                  <a:srgbClr val="C00000"/>
                </a:solidFill>
              </a:rPr>
              <a:t> </a:t>
            </a:r>
            <a:r>
              <a:rPr lang="en-US" sz="2800" dirty="0" smtClean="0">
                <a:solidFill>
                  <a:srgbClr val="C00000"/>
                </a:solidFill>
              </a:rPr>
              <a:t>High-level</a:t>
            </a:r>
            <a:r>
              <a:rPr lang="en-US" sz="2800" dirty="0" smtClean="0">
                <a:solidFill>
                  <a:srgbClr val="C00000"/>
                </a:solidFill>
              </a:rPr>
              <a:t> </a:t>
            </a:r>
            <a:r>
              <a:rPr lang="en-US" sz="2800" dirty="0" smtClean="0">
                <a:solidFill>
                  <a:srgbClr val="C00000"/>
                </a:solidFill>
              </a:rPr>
              <a:t>Specification of VoIP Session Monitor</a:t>
            </a:r>
          </a:p>
        </p:txBody>
      </p:sp>
      <p:sp>
        <p:nvSpPr>
          <p:cNvPr id="5" name="Slide Number Placeholder 2"/>
          <p:cNvSpPr>
            <a:spLocks noGrp="1"/>
          </p:cNvSpPr>
          <p:nvPr>
            <p:ph type="sldNum" sz="quarter" idx="12"/>
          </p:nvPr>
        </p:nvSpPr>
        <p:spPr>
          <a:xfrm>
            <a:off x="7239000" y="6388100"/>
            <a:ext cx="1905000" cy="457200"/>
          </a:xfrm>
        </p:spPr>
        <p:txBody>
          <a:bodyPr/>
          <a:lstStyle/>
          <a:p>
            <a:pPr>
              <a:defRPr/>
            </a:pPr>
            <a:fld id="{924D1435-4905-40F1-8D65-E580AB760BDD}" type="slidenum">
              <a:rPr lang="en-US" b="1" smtClean="0"/>
              <a:pPr>
                <a:defRPr/>
              </a:pPr>
              <a:t>58</a:t>
            </a:fld>
            <a:endParaRPr lang="en-US" b="1"/>
          </a:p>
        </p:txBody>
      </p:sp>
      <p:sp>
        <p:nvSpPr>
          <p:cNvPr id="33" name="Rectangle 3"/>
          <p:cNvSpPr>
            <a:spLocks noChangeArrowheads="1"/>
          </p:cNvSpPr>
          <p:nvPr/>
        </p:nvSpPr>
        <p:spPr bwMode="auto">
          <a:xfrm>
            <a:off x="4648200" y="1458692"/>
            <a:ext cx="4412776" cy="4897657"/>
          </a:xfrm>
          <a:prstGeom prst="rect">
            <a:avLst/>
          </a:prstGeom>
          <a:noFill/>
          <a:ln w="9525">
            <a:noFill/>
            <a:miter lim="800000"/>
            <a:headEnd/>
            <a:tailEnd/>
          </a:ln>
        </p:spPr>
        <p:txBody>
          <a:bodyPr/>
          <a:lstStyle/>
          <a:p>
            <a:pPr marL="457200" indent="-457200" eaLnBrk="0" hangingPunct="0">
              <a:spcBef>
                <a:spcPct val="20000"/>
              </a:spcBef>
              <a:buFont typeface="+mj-lt"/>
              <a:buAutoNum type="arabicPeriod"/>
            </a:pPr>
            <a:r>
              <a:rPr lang="en-US" sz="2000" b="0" dirty="0" smtClean="0">
                <a:solidFill>
                  <a:srgbClr val="006600"/>
                </a:solidFill>
              </a:rPr>
              <a:t>Focus on traffic between a specific source and destination</a:t>
            </a:r>
          </a:p>
          <a:p>
            <a:pPr marL="457200" indent="-457200" eaLnBrk="0" hangingPunct="0">
              <a:spcBef>
                <a:spcPct val="20000"/>
              </a:spcBef>
              <a:buFont typeface="+mj-lt"/>
              <a:buAutoNum type="arabicPeriod"/>
            </a:pPr>
            <a:endParaRPr lang="en-US" sz="2000" b="0" dirty="0">
              <a:solidFill>
                <a:srgbClr val="006600"/>
              </a:solidFill>
            </a:endParaRPr>
          </a:p>
          <a:p>
            <a:pPr marL="457200" indent="-457200" eaLnBrk="0" hangingPunct="0">
              <a:spcBef>
                <a:spcPct val="20000"/>
              </a:spcBef>
              <a:buFont typeface="+mj-lt"/>
              <a:buAutoNum type="arabicPeriod"/>
            </a:pPr>
            <a:r>
              <a:rPr lang="en-US" sz="2000" b="0" dirty="0" smtClean="0">
                <a:solidFill>
                  <a:srgbClr val="006600"/>
                </a:solidFill>
              </a:rPr>
              <a:t>View data stream as a sequence of VoIP sessions</a:t>
            </a:r>
          </a:p>
          <a:p>
            <a:pPr marL="457200" indent="-457200" eaLnBrk="0" hangingPunct="0">
              <a:spcBef>
                <a:spcPct val="20000"/>
              </a:spcBef>
              <a:buFont typeface="+mj-lt"/>
              <a:buAutoNum type="arabicPeriod"/>
            </a:pPr>
            <a:endParaRPr lang="en-US" sz="2000" b="0" dirty="0">
              <a:solidFill>
                <a:srgbClr val="006600"/>
              </a:solidFill>
            </a:endParaRPr>
          </a:p>
          <a:p>
            <a:pPr marL="457200" indent="-457200" eaLnBrk="0" hangingPunct="0">
              <a:spcBef>
                <a:spcPct val="20000"/>
              </a:spcBef>
              <a:buFont typeface="+mj-lt"/>
              <a:buAutoNum type="arabicPeriod"/>
            </a:pPr>
            <a:r>
              <a:rPr lang="en-US" sz="2000" b="0" dirty="0" smtClean="0">
                <a:solidFill>
                  <a:srgbClr val="006600"/>
                </a:solidFill>
              </a:rPr>
              <a:t>View a VoIP session as a sequence of three phases</a:t>
            </a:r>
          </a:p>
          <a:p>
            <a:pPr marL="457200" indent="-457200" eaLnBrk="0" hangingPunct="0">
              <a:spcBef>
                <a:spcPct val="20000"/>
              </a:spcBef>
              <a:buFont typeface="+mj-lt"/>
              <a:buAutoNum type="arabicPeriod"/>
            </a:pPr>
            <a:endParaRPr lang="en-US" sz="2000" b="0" dirty="0">
              <a:solidFill>
                <a:srgbClr val="006600"/>
              </a:solidFill>
            </a:endParaRPr>
          </a:p>
          <a:p>
            <a:pPr marL="457200" indent="-457200" eaLnBrk="0" hangingPunct="0">
              <a:spcBef>
                <a:spcPct val="20000"/>
              </a:spcBef>
              <a:buFont typeface="+mj-lt"/>
              <a:buAutoNum type="arabicPeriod"/>
            </a:pPr>
            <a:r>
              <a:rPr lang="en-US" sz="2000" b="0" dirty="0" smtClean="0">
                <a:solidFill>
                  <a:srgbClr val="006600"/>
                </a:solidFill>
              </a:rPr>
              <a:t>Aggregate cost over call phase during a session, and aggregate cost across sessions</a:t>
            </a:r>
          </a:p>
          <a:p>
            <a:pPr eaLnBrk="0" hangingPunct="0">
              <a:spcBef>
                <a:spcPct val="20000"/>
              </a:spcBef>
            </a:pPr>
            <a:endParaRPr lang="en-US" sz="2000" b="0" dirty="0">
              <a:solidFill>
                <a:srgbClr val="006600"/>
              </a:solidFill>
            </a:endParaRPr>
          </a:p>
          <a:p>
            <a:pPr eaLnBrk="0" hangingPunct="0">
              <a:spcBef>
                <a:spcPct val="20000"/>
              </a:spcBef>
            </a:pPr>
            <a:endParaRPr lang="en-US" sz="2000" b="0" dirty="0">
              <a:solidFill>
                <a:srgbClr val="006600"/>
              </a:solidFill>
            </a:endParaRPr>
          </a:p>
        </p:txBody>
      </p:sp>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9375" y="1458693"/>
            <a:ext cx="3746667" cy="5873333"/>
          </a:xfrm>
          <a:prstGeom prst="rect">
            <a:avLst/>
          </a:prstGeom>
        </p:spPr>
      </p:pic>
      <p:sp>
        <p:nvSpPr>
          <p:cNvPr id="51" name="Rectangle 50"/>
          <p:cNvSpPr/>
          <p:nvPr/>
        </p:nvSpPr>
        <p:spPr>
          <a:xfrm>
            <a:off x="1178558" y="2322492"/>
            <a:ext cx="2768409" cy="1103616"/>
          </a:xfrm>
          <a:prstGeom prst="rect">
            <a:avLst/>
          </a:prstGeom>
          <a:solidFill>
            <a:srgbClr val="5B9BD5">
              <a:alpha val="44000"/>
            </a:srgb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2" name="Rectangle 51"/>
          <p:cNvSpPr/>
          <p:nvPr/>
        </p:nvSpPr>
        <p:spPr>
          <a:xfrm>
            <a:off x="1178558" y="4956978"/>
            <a:ext cx="2768409" cy="1291729"/>
          </a:xfrm>
          <a:prstGeom prst="rect">
            <a:avLst/>
          </a:prstGeom>
          <a:solidFill>
            <a:srgbClr val="5B9BD5">
              <a:alpha val="44000"/>
            </a:srgb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3" name="Rectangle 52"/>
          <p:cNvSpPr/>
          <p:nvPr/>
        </p:nvSpPr>
        <p:spPr>
          <a:xfrm>
            <a:off x="1156752" y="3458217"/>
            <a:ext cx="2768408" cy="1498761"/>
          </a:xfrm>
          <a:prstGeom prst="rect">
            <a:avLst/>
          </a:prstGeom>
          <a:solidFill>
            <a:srgbClr val="ED7D31">
              <a:alpha val="44000"/>
            </a:srgb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4" name="Right Brace 53"/>
          <p:cNvSpPr/>
          <p:nvPr/>
        </p:nvSpPr>
        <p:spPr>
          <a:xfrm rot="10800000">
            <a:off x="757391" y="2350929"/>
            <a:ext cx="278723" cy="1107288"/>
          </a:xfrm>
          <a:prstGeom prst="rightBrace">
            <a:avLst>
              <a:gd name="adj1" fmla="val 37365"/>
              <a:gd name="adj2" fmla="val 51485"/>
            </a:avLst>
          </a:prstGeom>
          <a:noFill/>
          <a:ln w="190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5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55" name="Right Brace 54"/>
          <p:cNvSpPr/>
          <p:nvPr/>
        </p:nvSpPr>
        <p:spPr>
          <a:xfrm rot="10800000">
            <a:off x="776262" y="3493086"/>
            <a:ext cx="278723" cy="1463892"/>
          </a:xfrm>
          <a:prstGeom prst="rightBrace">
            <a:avLst>
              <a:gd name="adj1" fmla="val 37365"/>
              <a:gd name="adj2" fmla="val 51485"/>
            </a:avLst>
          </a:prstGeom>
          <a:noFill/>
          <a:ln w="190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56" name="Right Brace 55"/>
          <p:cNvSpPr/>
          <p:nvPr/>
        </p:nvSpPr>
        <p:spPr>
          <a:xfrm rot="10800000">
            <a:off x="757391" y="4991847"/>
            <a:ext cx="278723" cy="1117600"/>
          </a:xfrm>
          <a:prstGeom prst="rightBrace">
            <a:avLst>
              <a:gd name="adj1" fmla="val 37365"/>
              <a:gd name="adj2" fmla="val 51485"/>
            </a:avLst>
          </a:prstGeom>
          <a:noFill/>
          <a:ln w="19050" cap="flat" cmpd="sng" algn="ctr">
            <a:solidFill>
              <a:srgbClr val="5B9BD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57" name="TextBox 56"/>
          <p:cNvSpPr txBox="1"/>
          <p:nvPr/>
        </p:nvSpPr>
        <p:spPr>
          <a:xfrm>
            <a:off x="114807" y="2650457"/>
            <a:ext cx="1209352" cy="461665"/>
          </a:xfrm>
          <a:prstGeom prst="rect">
            <a:avLst/>
          </a:prstGeom>
          <a:noFill/>
        </p:spPr>
        <p:txBody>
          <a:bodyPr wrap="square" rtlCol="0">
            <a:spAutoFit/>
          </a:bodyPr>
          <a:lstStyle/>
          <a:p>
            <a:pPr fontAlgn="auto">
              <a:spcBef>
                <a:spcPts val="0"/>
              </a:spcBef>
              <a:spcAft>
                <a:spcPts val="0"/>
              </a:spcAft>
            </a:pPr>
            <a:r>
              <a:rPr lang="en-US" sz="2400" dirty="0" err="1" smtClean="0">
                <a:solidFill>
                  <a:prstClr val="black"/>
                </a:solidFill>
                <a:latin typeface="Calibri" panose="020F0502020204030204"/>
              </a:rPr>
              <a:t>Init</a:t>
            </a:r>
            <a:endParaRPr lang="en-US" sz="2400" dirty="0">
              <a:solidFill>
                <a:prstClr val="black"/>
              </a:solidFill>
              <a:latin typeface="Calibri" panose="020F0502020204030204"/>
            </a:endParaRPr>
          </a:p>
        </p:txBody>
      </p:sp>
      <p:sp>
        <p:nvSpPr>
          <p:cNvPr id="58" name="TextBox 57"/>
          <p:cNvSpPr txBox="1"/>
          <p:nvPr/>
        </p:nvSpPr>
        <p:spPr>
          <a:xfrm>
            <a:off x="114807" y="3948529"/>
            <a:ext cx="1209352" cy="461665"/>
          </a:xfrm>
          <a:prstGeom prst="rect">
            <a:avLst/>
          </a:prstGeom>
          <a:noFill/>
        </p:spPr>
        <p:txBody>
          <a:bodyPr wrap="square" rtlCol="0">
            <a:spAutoFit/>
          </a:bodyPr>
          <a:lstStyle/>
          <a:p>
            <a:pPr fontAlgn="auto">
              <a:spcBef>
                <a:spcPts val="0"/>
              </a:spcBef>
              <a:spcAft>
                <a:spcPts val="0"/>
              </a:spcAft>
            </a:pPr>
            <a:r>
              <a:rPr lang="en-US" sz="2400" dirty="0" smtClean="0">
                <a:solidFill>
                  <a:prstClr val="black"/>
                </a:solidFill>
                <a:latin typeface="Calibri" panose="020F0502020204030204"/>
              </a:rPr>
              <a:t>Call</a:t>
            </a:r>
            <a:endParaRPr lang="en-US" sz="2400" dirty="0">
              <a:solidFill>
                <a:prstClr val="black"/>
              </a:solidFill>
              <a:latin typeface="Calibri" panose="020F0502020204030204"/>
            </a:endParaRPr>
          </a:p>
        </p:txBody>
      </p:sp>
      <p:sp>
        <p:nvSpPr>
          <p:cNvPr id="59" name="TextBox 58"/>
          <p:cNvSpPr txBox="1"/>
          <p:nvPr/>
        </p:nvSpPr>
        <p:spPr>
          <a:xfrm>
            <a:off x="114807" y="5319814"/>
            <a:ext cx="1209352" cy="461665"/>
          </a:xfrm>
          <a:prstGeom prst="rect">
            <a:avLst/>
          </a:prstGeom>
          <a:noFill/>
        </p:spPr>
        <p:txBody>
          <a:bodyPr wrap="square" rtlCol="0">
            <a:spAutoFit/>
          </a:bodyPr>
          <a:lstStyle/>
          <a:p>
            <a:pPr fontAlgn="auto">
              <a:spcBef>
                <a:spcPts val="0"/>
              </a:spcBef>
              <a:spcAft>
                <a:spcPts val="0"/>
              </a:spcAft>
            </a:pPr>
            <a:r>
              <a:rPr lang="en-US" sz="2400" dirty="0" smtClean="0">
                <a:solidFill>
                  <a:prstClr val="black"/>
                </a:solidFill>
                <a:latin typeface="Calibri" panose="020F0502020204030204"/>
              </a:rPr>
              <a:t>End</a:t>
            </a:r>
            <a:endParaRPr lang="en-US" sz="2400" dirty="0">
              <a:solidFill>
                <a:prstClr val="black"/>
              </a:solidFill>
              <a:latin typeface="Calibri" panose="020F0502020204030204"/>
            </a:endParaRPr>
          </a:p>
        </p:txBody>
      </p:sp>
      <p:sp>
        <p:nvSpPr>
          <p:cNvPr id="62" name="Date Placeholder 3"/>
          <p:cNvSpPr txBox="1">
            <a:spLocks/>
          </p:cNvSpPr>
          <p:nvPr/>
        </p:nvSpPr>
        <p:spPr>
          <a:xfrm>
            <a:off x="1040808" y="6363858"/>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auto">
              <a:spcBef>
                <a:spcPts val="0"/>
              </a:spcBef>
              <a:spcAft>
                <a:spcPts val="0"/>
              </a:spcAft>
            </a:pPr>
            <a:r>
              <a:rPr lang="en-US" sz="1800" b="1" dirty="0" smtClean="0">
                <a:solidFill>
                  <a:srgbClr val="339933"/>
                </a:solidFill>
                <a:latin typeface="Calibri" panose="020F0502020204030204"/>
              </a:rPr>
              <a:t>Session Initiation Protocol</a:t>
            </a:r>
            <a:endParaRPr lang="en-US" sz="1800" b="1" dirty="0">
              <a:solidFill>
                <a:srgbClr val="339933"/>
              </a:solidFill>
              <a:latin typeface="Calibri" panose="020F0502020204030204"/>
            </a:endParaRPr>
          </a:p>
        </p:txBody>
      </p:sp>
    </p:spTree>
    <p:extLst>
      <p:ext uri="{BB962C8B-B14F-4D97-AF65-F5344CB8AC3E}">
        <p14:creationId xmlns:p14="http://schemas.microsoft.com/office/powerpoint/2010/main" val="1009806974"/>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5751" y="1219200"/>
            <a:ext cx="9144000" cy="5715000"/>
          </a:xfrm>
        </p:spPr>
        <p:txBody>
          <a:bodyPr/>
          <a:lstStyle/>
          <a:p>
            <a:pPr>
              <a:lnSpc>
                <a:spcPct val="80000"/>
              </a:lnSpc>
              <a:spcBef>
                <a:spcPct val="35000"/>
              </a:spcBef>
              <a:buClr>
                <a:srgbClr val="006600"/>
              </a:buClr>
              <a:buFont typeface="Wingdings" panose="05000000000000000000" pitchFamily="2" charset="2"/>
              <a:buChar char="q"/>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Core language: QRE (Quantitative Regular Expressions)</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Regular expressions</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Aggregate operators such as max, min, sum, average, …</a:t>
            </a:r>
          </a:p>
          <a:p>
            <a:pPr lvl="1">
              <a:lnSpc>
                <a:spcPct val="80000"/>
              </a:lnSpc>
              <a:spcBef>
                <a:spcPct val="35000"/>
              </a:spcBef>
              <a:buClr>
                <a:srgbClr val="006600"/>
              </a:buClr>
              <a:buFont typeface="Wingdings" panose="05000000000000000000" pitchFamily="2" charset="2"/>
              <a:buChar char="§"/>
            </a:pPr>
            <a:endParaRPr lang="en-US" altLang="ko-KR" sz="2000" dirty="0" smtClean="0">
              <a:solidFill>
                <a:srgbClr val="003300"/>
              </a:solidFill>
              <a:ea typeface="Gulim" pitchFamily="34" charset="-127"/>
            </a:endParaRP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Domain-specific features</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Ports, IP addresses, Range types</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Group-by construct on IP-address keys</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Tests on packet fields</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References to time windows (e.g. packets in last 5 sec)</a:t>
            </a:r>
          </a:p>
          <a:p>
            <a:pPr lvl="1">
              <a:lnSpc>
                <a:spcPct val="80000"/>
              </a:lnSpc>
              <a:spcBef>
                <a:spcPct val="35000"/>
              </a:spcBef>
              <a:buClr>
                <a:srgbClr val="006600"/>
              </a:buClr>
              <a:buFont typeface="Wingdings" panose="05000000000000000000" pitchFamily="2" charset="2"/>
              <a:buChar char="§"/>
            </a:pPr>
            <a:endParaRPr lang="en-US" altLang="ko-KR" sz="2000" dirty="0" smtClean="0">
              <a:solidFill>
                <a:srgbClr val="003300"/>
              </a:solidFill>
              <a:ea typeface="Gulim" pitchFamily="34" charset="-127"/>
            </a:endParaRP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Semantics of an expression: maps packet stream to a numerical value</a:t>
            </a:r>
          </a:p>
          <a:p>
            <a:pPr>
              <a:lnSpc>
                <a:spcPct val="80000"/>
              </a:lnSpc>
              <a:spcBef>
                <a:spcPct val="35000"/>
              </a:spcBef>
              <a:buClr>
                <a:srgbClr val="006600"/>
              </a:buClr>
              <a:buFont typeface="Wingdings" panose="05000000000000000000" pitchFamily="2" charset="2"/>
              <a:buChar char="q"/>
            </a:pPr>
            <a:endParaRPr lang="en-US" altLang="ko-KR" sz="2000" dirty="0" smtClean="0">
              <a:solidFill>
                <a:srgbClr val="003300"/>
              </a:solidFill>
              <a:ea typeface="Gulim" pitchFamily="34" charset="-127"/>
            </a:endParaRP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Efficient compiler and runtime system: each expression can be compiled into optimized code (with theoretical guarantees of how much state is stored)</a:t>
            </a:r>
          </a:p>
          <a:p>
            <a:pPr>
              <a:lnSpc>
                <a:spcPct val="80000"/>
              </a:lnSpc>
              <a:spcBef>
                <a:spcPct val="35000"/>
              </a:spcBef>
              <a:buClr>
                <a:srgbClr val="006600"/>
              </a:buClr>
              <a:buFont typeface="Wingdings" panose="05000000000000000000" pitchFamily="2" charset="2"/>
              <a:buChar char="q"/>
            </a:pPr>
            <a:endParaRPr lang="en-US" altLang="ko-KR" sz="2000" dirty="0" smtClean="0">
              <a:solidFill>
                <a:srgbClr val="0033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solidFill>
                  <a:srgbClr val="000000"/>
                </a:solidFill>
              </a:rPr>
              <a:pPr>
                <a:defRPr/>
              </a:pPr>
              <a:t>59</a:t>
            </a:fld>
            <a:endParaRPr lang="en-US" b="1" dirty="0">
              <a:solidFill>
                <a:srgbClr val="000000"/>
              </a:solidFill>
            </a:endParaRPr>
          </a:p>
        </p:txBody>
      </p:sp>
      <p:sp>
        <p:nvSpPr>
          <p:cNvPr id="6" name="Rectangle 2"/>
          <p:cNvSpPr>
            <a:spLocks noGrp="1" noChangeArrowheads="1"/>
          </p:cNvSpPr>
          <p:nvPr>
            <p:ph type="title"/>
          </p:nvPr>
        </p:nvSpPr>
        <p:spPr>
          <a:xfrm>
            <a:off x="0" y="0"/>
            <a:ext cx="8768751" cy="1143000"/>
          </a:xfrm>
        </p:spPr>
        <p:txBody>
          <a:bodyPr/>
          <a:lstStyle/>
          <a:p>
            <a:pPr algn="r"/>
            <a:r>
              <a:rPr lang="en-US" sz="2800" dirty="0" err="1" smtClean="0">
                <a:solidFill>
                  <a:srgbClr val="C00000"/>
                </a:solidFill>
              </a:rPr>
              <a:t>NetQRE</a:t>
            </a:r>
            <a:r>
              <a:rPr lang="en-US" sz="2800" dirty="0" smtClean="0">
                <a:solidFill>
                  <a:srgbClr val="C00000"/>
                </a:solidFill>
              </a:rPr>
              <a:t> Language for Network Traffic Classifiers</a:t>
            </a:r>
            <a:r>
              <a:rPr lang="en-US" sz="2800" dirty="0" smtClean="0">
                <a:solidFill>
                  <a:srgbClr val="C00000"/>
                </a:solidFill>
              </a:rPr>
              <a:t/>
            </a:r>
            <a:br>
              <a:rPr lang="en-US" sz="2800" dirty="0" smtClean="0">
                <a:solidFill>
                  <a:srgbClr val="C00000"/>
                </a:solidFill>
              </a:rPr>
            </a:br>
            <a:r>
              <a:rPr lang="en-US" sz="1600" dirty="0" smtClean="0">
                <a:solidFill>
                  <a:srgbClr val="C00000"/>
                </a:solidFill>
              </a:rPr>
              <a:t>SIGCOMM 2017 (with Y. Yuan and B.-T. Loo) </a:t>
            </a:r>
            <a:endParaRPr lang="en-US" sz="3200" dirty="0" smtClean="0">
              <a:solidFill>
                <a:srgbClr val="C00000"/>
              </a:solidFill>
            </a:endParaRPr>
          </a:p>
        </p:txBody>
      </p:sp>
    </p:spTree>
    <p:extLst>
      <p:ext uri="{BB962C8B-B14F-4D97-AF65-F5344CB8AC3E}">
        <p14:creationId xmlns:p14="http://schemas.microsoft.com/office/powerpoint/2010/main" val="2870600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1. Programming </a:t>
            </a:r>
            <a:r>
              <a:rPr lang="en-US" sz="2800" dirty="0" smtClean="0">
                <a:solidFill>
                  <a:srgbClr val="C00000"/>
                </a:solidFill>
              </a:rPr>
              <a:t>By Examples (PBE)</a:t>
            </a:r>
            <a:endParaRPr lang="en-US" sz="3200" dirty="0" smtClean="0">
              <a:solidFill>
                <a:srgbClr val="C00000"/>
              </a:solidFill>
            </a:endParaRPr>
          </a:p>
        </p:txBody>
      </p:sp>
      <p:sp>
        <p:nvSpPr>
          <p:cNvPr id="5123" name="Rectangle 3"/>
          <p:cNvSpPr>
            <a:spLocks noGrp="1" noChangeArrowheads="1"/>
          </p:cNvSpPr>
          <p:nvPr>
            <p:ph type="body" idx="1"/>
          </p:nvPr>
        </p:nvSpPr>
        <p:spPr>
          <a:xfrm>
            <a:off x="79917" y="1447800"/>
            <a:ext cx="9064083" cy="4800600"/>
          </a:xfrm>
        </p:spPr>
        <p:txBody>
          <a:bodyPr/>
          <a:lstStyle/>
          <a:p>
            <a:pPr marL="0" indent="0">
              <a:lnSpc>
                <a:spcPct val="90000"/>
              </a:lnSpc>
              <a:buNone/>
            </a:pPr>
            <a:r>
              <a:rPr lang="en-US" sz="2000" dirty="0" smtClean="0">
                <a:solidFill>
                  <a:srgbClr val="003300"/>
                </a:solidFill>
              </a:rPr>
              <a:t>Desired program P: bit-vector transformation that resets rightmost substring of contiguous 1’s to 0’s</a:t>
            </a:r>
          </a:p>
          <a:p>
            <a:pPr>
              <a:lnSpc>
                <a:spcPct val="90000"/>
              </a:lnSpc>
              <a:buFont typeface="Wingdings" pitchFamily="2" charset="2"/>
              <a:buChar char="q"/>
            </a:pPr>
            <a:endParaRPr lang="en-US" sz="2000" dirty="0" smtClean="0">
              <a:solidFill>
                <a:srgbClr val="003300"/>
              </a:solidFill>
            </a:endParaRPr>
          </a:p>
          <a:p>
            <a:pPr marL="0" indent="0">
              <a:lnSpc>
                <a:spcPct val="90000"/>
              </a:lnSpc>
              <a:buNone/>
            </a:pPr>
            <a:r>
              <a:rPr lang="en-US" sz="2000" dirty="0">
                <a:solidFill>
                  <a:srgbClr val="003300"/>
                </a:solidFill>
              </a:rPr>
              <a:t>	</a:t>
            </a:r>
            <a:r>
              <a:rPr lang="en-US" sz="2000" dirty="0" smtClean="0">
                <a:solidFill>
                  <a:srgbClr val="003300"/>
                </a:solidFill>
              </a:rPr>
              <a:t>1. P should be constructed from standard bit-vector operations </a:t>
            </a:r>
          </a:p>
          <a:p>
            <a:pPr marL="0" indent="0">
              <a:lnSpc>
                <a:spcPct val="90000"/>
              </a:lnSpc>
              <a:buNone/>
            </a:pPr>
            <a:r>
              <a:rPr lang="en-US" sz="2000" dirty="0">
                <a:solidFill>
                  <a:srgbClr val="003300"/>
                </a:solidFill>
              </a:rPr>
              <a:t>	</a:t>
            </a:r>
            <a:r>
              <a:rPr lang="en-US" sz="2000" dirty="0" smtClean="0">
                <a:solidFill>
                  <a:srgbClr val="003300"/>
                </a:solidFill>
              </a:rPr>
              <a:t>	  |, &amp;, ~, +, -, &lt;&lt;, &gt;&gt;, 0, 1, …</a:t>
            </a:r>
          </a:p>
          <a:p>
            <a:pPr marL="0" indent="0">
              <a:lnSpc>
                <a:spcPct val="90000"/>
              </a:lnSpc>
              <a:buNone/>
            </a:pPr>
            <a:r>
              <a:rPr lang="en-US" sz="2000" dirty="0">
                <a:solidFill>
                  <a:srgbClr val="003300"/>
                </a:solidFill>
              </a:rPr>
              <a:t>	</a:t>
            </a:r>
            <a:r>
              <a:rPr lang="en-US" sz="2000" dirty="0" smtClean="0">
                <a:solidFill>
                  <a:srgbClr val="003300"/>
                </a:solidFill>
              </a:rPr>
              <a:t>2. P specified using input-output examples</a:t>
            </a:r>
          </a:p>
          <a:p>
            <a:pPr marL="0" indent="0">
              <a:lnSpc>
                <a:spcPct val="90000"/>
              </a:lnSpc>
              <a:buNone/>
            </a:pPr>
            <a:r>
              <a:rPr lang="en-US" sz="2000" dirty="0">
                <a:solidFill>
                  <a:srgbClr val="003300"/>
                </a:solidFill>
              </a:rPr>
              <a:t>	</a:t>
            </a:r>
            <a:r>
              <a:rPr lang="en-US" sz="2000" dirty="0" smtClean="0">
                <a:solidFill>
                  <a:srgbClr val="003300"/>
                </a:solidFill>
              </a:rPr>
              <a:t>	00101 </a:t>
            </a:r>
            <a:r>
              <a:rPr lang="en-US" sz="2000" dirty="0" smtClean="0">
                <a:solidFill>
                  <a:srgbClr val="003300"/>
                </a:solidFill>
                <a:sym typeface="Wingdings" panose="05000000000000000000" pitchFamily="2" charset="2"/>
              </a:rPr>
              <a:t> 00100</a:t>
            </a:r>
          </a:p>
          <a:p>
            <a:pPr marL="0" indent="0">
              <a:lnSpc>
                <a:spcPct val="90000"/>
              </a:lnSpc>
              <a:buNone/>
            </a:pPr>
            <a:r>
              <a:rPr lang="en-US" sz="2000" dirty="0">
                <a:solidFill>
                  <a:srgbClr val="003300"/>
                </a:solidFill>
                <a:sym typeface="Wingdings" panose="05000000000000000000" pitchFamily="2" charset="2"/>
              </a:rPr>
              <a:t>	</a:t>
            </a:r>
            <a:r>
              <a:rPr lang="en-US" sz="2000" dirty="0" smtClean="0">
                <a:solidFill>
                  <a:srgbClr val="003300"/>
                </a:solidFill>
                <a:sym typeface="Wingdings" panose="05000000000000000000" pitchFamily="2" charset="2"/>
              </a:rPr>
              <a:t>	01010  01000</a:t>
            </a:r>
          </a:p>
          <a:p>
            <a:pPr marL="0" indent="0">
              <a:lnSpc>
                <a:spcPct val="90000"/>
              </a:lnSpc>
              <a:buNone/>
            </a:pPr>
            <a:r>
              <a:rPr lang="en-US" sz="2000" dirty="0">
                <a:solidFill>
                  <a:srgbClr val="003300"/>
                </a:solidFill>
                <a:sym typeface="Wingdings" panose="05000000000000000000" pitchFamily="2" charset="2"/>
              </a:rPr>
              <a:t>	</a:t>
            </a:r>
            <a:r>
              <a:rPr lang="en-US" sz="2000" dirty="0" smtClean="0">
                <a:solidFill>
                  <a:srgbClr val="003300"/>
                </a:solidFill>
                <a:sym typeface="Wingdings" panose="05000000000000000000" pitchFamily="2" charset="2"/>
              </a:rPr>
              <a:t>	10110   10000</a:t>
            </a:r>
          </a:p>
          <a:p>
            <a:pPr marL="0" indent="0">
              <a:lnSpc>
                <a:spcPct val="90000"/>
              </a:lnSpc>
              <a:buNone/>
            </a:pPr>
            <a:endParaRPr lang="en-US" sz="2000" dirty="0" smtClean="0">
              <a:solidFill>
                <a:srgbClr val="003300"/>
              </a:solidFill>
              <a:sym typeface="Wingdings" panose="05000000000000000000" pitchFamily="2" charset="2"/>
            </a:endParaRPr>
          </a:p>
          <a:p>
            <a:pPr marL="0" indent="0">
              <a:lnSpc>
                <a:spcPct val="90000"/>
              </a:lnSpc>
              <a:buNone/>
            </a:pPr>
            <a:endParaRPr lang="en-US" sz="2000" dirty="0">
              <a:solidFill>
                <a:srgbClr val="003300"/>
              </a:solidFill>
            </a:endParaRPr>
          </a:p>
          <a:p>
            <a:pPr marL="0" indent="0">
              <a:lnSpc>
                <a:spcPct val="90000"/>
              </a:lnSpc>
              <a:buNone/>
            </a:pPr>
            <a:r>
              <a:rPr lang="en-US" sz="2000" dirty="0" smtClean="0">
                <a:solidFill>
                  <a:srgbClr val="003300"/>
                </a:solidFill>
              </a:rPr>
              <a:t>Desired solution: </a:t>
            </a:r>
          </a:p>
          <a:p>
            <a:pPr marL="0" indent="0">
              <a:lnSpc>
                <a:spcPct val="90000"/>
              </a:lnSpc>
              <a:buNone/>
            </a:pPr>
            <a:r>
              <a:rPr lang="en-US" sz="2000" dirty="0">
                <a:solidFill>
                  <a:srgbClr val="003300"/>
                </a:solidFill>
              </a:rPr>
              <a:t>	</a:t>
            </a:r>
            <a:r>
              <a:rPr lang="en-US" sz="2000" dirty="0" smtClean="0">
                <a:solidFill>
                  <a:srgbClr val="003300"/>
                </a:solidFill>
              </a:rPr>
              <a:t> x </a:t>
            </a:r>
            <a:r>
              <a:rPr lang="en-US" sz="2000" dirty="0">
                <a:solidFill>
                  <a:srgbClr val="003300"/>
                </a:solidFill>
              </a:rPr>
              <a:t>&amp;</a:t>
            </a:r>
            <a:r>
              <a:rPr lang="en-US" sz="2000" dirty="0" smtClean="0">
                <a:solidFill>
                  <a:srgbClr val="003300"/>
                </a:solidFill>
              </a:rPr>
              <a:t> ( 1 + (x </a:t>
            </a:r>
            <a:r>
              <a:rPr lang="en-US" sz="2000" dirty="0">
                <a:solidFill>
                  <a:srgbClr val="003300"/>
                </a:solidFill>
              </a:rPr>
              <a:t>|</a:t>
            </a:r>
            <a:r>
              <a:rPr lang="en-US" sz="2000" dirty="0" smtClean="0">
                <a:solidFill>
                  <a:srgbClr val="003300"/>
                </a:solidFill>
              </a:rPr>
              <a:t> (x-1) )</a:t>
            </a:r>
          </a:p>
          <a:p>
            <a:pPr marL="0" indent="0">
              <a:lnSpc>
                <a:spcPct val="90000"/>
              </a:lnSpc>
              <a:buNone/>
            </a:pPr>
            <a:endParaRPr lang="en-US" sz="2000" dirty="0" smtClean="0">
              <a:solidFill>
                <a:srgbClr val="003300"/>
              </a:solidFill>
            </a:endParaRPr>
          </a:p>
          <a:p>
            <a:pPr marL="0" indent="0">
              <a:lnSpc>
                <a:spcPct val="90000"/>
              </a:lnSpc>
              <a:buNone/>
            </a:pPr>
            <a:endParaRPr lang="en-US" sz="2000" dirty="0" smtClean="0">
              <a:solidFill>
                <a:srgbClr val="002060"/>
              </a:solidFill>
            </a:endParaRPr>
          </a:p>
          <a:p>
            <a:pPr marL="457200" lvl="1" indent="0">
              <a:lnSpc>
                <a:spcPct val="90000"/>
              </a:lnSpc>
              <a:buNone/>
            </a:pPr>
            <a:endParaRPr lang="en-US" sz="2000" dirty="0" smtClean="0">
              <a:solidFill>
                <a:srgbClr val="003300"/>
              </a:solidFill>
            </a:endParaRPr>
          </a:p>
          <a:p>
            <a:pPr marL="0" indent="0">
              <a:lnSpc>
                <a:spcPct val="90000"/>
              </a:lnSpc>
              <a:buNone/>
            </a:pPr>
            <a:endParaRPr lang="en-US" sz="2000" dirty="0" smtClean="0">
              <a:solidFill>
                <a:srgbClr val="0033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6</a:t>
            </a:fld>
            <a:endParaRPr lang="en-US" b="1"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5700" y="3505200"/>
            <a:ext cx="1371600" cy="2222170"/>
          </a:xfrm>
          <a:prstGeom prst="rect">
            <a:avLst/>
          </a:prstGeom>
        </p:spPr>
      </p:pic>
    </p:spTree>
    <p:extLst>
      <p:ext uri="{BB962C8B-B14F-4D97-AF65-F5344CB8AC3E}">
        <p14:creationId xmlns:p14="http://schemas.microsoft.com/office/powerpoint/2010/main" val="2384236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228600" y="304800"/>
            <a:ext cx="8915400" cy="533400"/>
          </a:xfrm>
        </p:spPr>
        <p:txBody>
          <a:bodyPr/>
          <a:lstStyle/>
          <a:p>
            <a:r>
              <a:rPr lang="en-US" sz="2800" dirty="0" err="1" smtClean="0">
                <a:solidFill>
                  <a:srgbClr val="C00000"/>
                </a:solidFill>
              </a:rPr>
              <a:t>NetQRE</a:t>
            </a:r>
            <a:r>
              <a:rPr lang="en-US" sz="2800" dirty="0" smtClean="0">
                <a:solidFill>
                  <a:srgbClr val="C00000"/>
                </a:solidFill>
              </a:rPr>
              <a:t> Examples</a:t>
            </a:r>
            <a:endParaRPr lang="en-US" sz="2800" dirty="0" smtClean="0">
              <a:solidFill>
                <a:srgbClr val="C00000"/>
              </a:solidFill>
            </a:endParaRPr>
          </a:p>
        </p:txBody>
      </p:sp>
      <p:sp>
        <p:nvSpPr>
          <p:cNvPr id="5" name="Slide Number Placeholder 2"/>
          <p:cNvSpPr>
            <a:spLocks noGrp="1"/>
          </p:cNvSpPr>
          <p:nvPr>
            <p:ph type="sldNum" sz="quarter" idx="12"/>
          </p:nvPr>
        </p:nvSpPr>
        <p:spPr>
          <a:xfrm>
            <a:off x="7239000" y="6388100"/>
            <a:ext cx="1905000" cy="457200"/>
          </a:xfrm>
        </p:spPr>
        <p:txBody>
          <a:bodyPr/>
          <a:lstStyle/>
          <a:p>
            <a:pPr>
              <a:defRPr/>
            </a:pPr>
            <a:fld id="{924D1435-4905-40F1-8D65-E580AB760BDD}" type="slidenum">
              <a:rPr lang="en-US" b="1" smtClean="0"/>
              <a:pPr>
                <a:defRPr/>
              </a:pPr>
              <a:t>60</a:t>
            </a:fld>
            <a:endParaRPr lang="en-US" b="1"/>
          </a:p>
        </p:txBody>
      </p:sp>
      <p:sp>
        <p:nvSpPr>
          <p:cNvPr id="16" name="Rectangle 3"/>
          <p:cNvSpPr>
            <a:spLocks noChangeArrowheads="1"/>
          </p:cNvSpPr>
          <p:nvPr/>
        </p:nvSpPr>
        <p:spPr bwMode="auto">
          <a:xfrm>
            <a:off x="228600" y="1112293"/>
            <a:ext cx="8915400" cy="5410200"/>
          </a:xfrm>
          <a:prstGeom prst="rect">
            <a:avLst/>
          </a:prstGeom>
          <a:noFill/>
          <a:ln w="9525">
            <a:noFill/>
            <a:miter lim="800000"/>
            <a:headEnd/>
            <a:tailEnd/>
          </a:ln>
        </p:spPr>
        <p:txBody>
          <a:bodyPr/>
          <a:lstStyle/>
          <a:p>
            <a:pPr marL="342900" indent="-342900" eaLnBrk="0" hangingPunct="0">
              <a:spcBef>
                <a:spcPct val="20000"/>
              </a:spcBef>
              <a:buFont typeface="Wingdings" panose="05000000000000000000" pitchFamily="2" charset="2"/>
              <a:buChar char="§"/>
            </a:pPr>
            <a:r>
              <a:rPr lang="en-US" sz="2000" b="0" dirty="0" smtClean="0">
                <a:solidFill>
                  <a:srgbClr val="006600"/>
                </a:solidFill>
              </a:rPr>
              <a:t>Flow-level </a:t>
            </a:r>
            <a:r>
              <a:rPr lang="en-US" sz="2000" b="0" dirty="0" smtClean="0">
                <a:solidFill>
                  <a:srgbClr val="006600"/>
                </a:solidFill>
              </a:rPr>
              <a:t>traffic measurements</a:t>
            </a:r>
          </a:p>
          <a:p>
            <a:pPr eaLnBrk="0" hangingPunct="0">
              <a:spcBef>
                <a:spcPct val="20000"/>
              </a:spcBef>
            </a:pPr>
            <a:r>
              <a:rPr lang="en-US" sz="2000" b="0" dirty="0">
                <a:solidFill>
                  <a:srgbClr val="006600"/>
                </a:solidFill>
              </a:rPr>
              <a:t> </a:t>
            </a:r>
            <a:r>
              <a:rPr lang="en-US" sz="2000" b="0" dirty="0" smtClean="0">
                <a:solidFill>
                  <a:srgbClr val="006600"/>
                </a:solidFill>
              </a:rPr>
              <a:t>        </a:t>
            </a:r>
            <a:r>
              <a:rPr lang="en-US" sz="2000" b="0" dirty="0" smtClean="0">
                <a:solidFill>
                  <a:srgbClr val="006600"/>
                </a:solidFill>
              </a:rPr>
              <a:t>e.g</a:t>
            </a:r>
            <a:r>
              <a:rPr lang="en-US" sz="2000" b="0" dirty="0" smtClean="0">
                <a:solidFill>
                  <a:srgbClr val="006600"/>
                </a:solidFill>
              </a:rPr>
              <a:t>. detection of heavy hitters, super spreaders</a:t>
            </a:r>
          </a:p>
          <a:p>
            <a:pPr marL="342900" indent="-342900" eaLnBrk="0" hangingPunct="0">
              <a:spcBef>
                <a:spcPct val="20000"/>
              </a:spcBef>
              <a:buFont typeface="Wingdings" panose="05000000000000000000" pitchFamily="2" charset="2"/>
              <a:buChar char="§"/>
            </a:pPr>
            <a:r>
              <a:rPr lang="en-US" sz="2000" b="0" dirty="0" smtClean="0">
                <a:solidFill>
                  <a:srgbClr val="006600"/>
                </a:solidFill>
              </a:rPr>
              <a:t>TCP state </a:t>
            </a:r>
            <a:r>
              <a:rPr lang="en-US" sz="2000" b="0" dirty="0" smtClean="0">
                <a:solidFill>
                  <a:srgbClr val="006600"/>
                </a:solidFill>
              </a:rPr>
              <a:t>monitoring</a:t>
            </a:r>
          </a:p>
          <a:p>
            <a:pPr eaLnBrk="0" hangingPunct="0">
              <a:spcBef>
                <a:spcPct val="20000"/>
              </a:spcBef>
            </a:pPr>
            <a:r>
              <a:rPr lang="en-US" sz="2000" b="0" dirty="0" smtClean="0">
                <a:solidFill>
                  <a:srgbClr val="006600"/>
                </a:solidFill>
              </a:rPr>
              <a:t>      e.g</a:t>
            </a:r>
            <a:r>
              <a:rPr lang="en-US" sz="2000" b="0" dirty="0" smtClean="0">
                <a:solidFill>
                  <a:srgbClr val="006600"/>
                </a:solidFill>
              </a:rPr>
              <a:t>. aggregate statistics of TCP </a:t>
            </a:r>
            <a:r>
              <a:rPr lang="en-US" sz="2000" b="0" dirty="0" smtClean="0">
                <a:solidFill>
                  <a:srgbClr val="006600"/>
                </a:solidFill>
              </a:rPr>
              <a:t>connections</a:t>
            </a:r>
          </a:p>
          <a:p>
            <a:pPr eaLnBrk="0" hangingPunct="0">
              <a:spcBef>
                <a:spcPct val="20000"/>
              </a:spcBef>
            </a:pPr>
            <a:r>
              <a:rPr lang="en-US" sz="2000" b="0" dirty="0">
                <a:solidFill>
                  <a:srgbClr val="006600"/>
                </a:solidFill>
              </a:rPr>
              <a:t>	</a:t>
            </a:r>
            <a:r>
              <a:rPr lang="en-US" sz="2000" b="0" dirty="0" smtClean="0">
                <a:solidFill>
                  <a:srgbClr val="006600"/>
                </a:solidFill>
              </a:rPr>
              <a:t>detect </a:t>
            </a:r>
            <a:r>
              <a:rPr lang="en-US" sz="2000" b="0" dirty="0" smtClean="0">
                <a:solidFill>
                  <a:srgbClr val="006600"/>
                </a:solidFill>
              </a:rPr>
              <a:t>SYN flood attack</a:t>
            </a:r>
          </a:p>
          <a:p>
            <a:pPr marL="342900" indent="-342900" eaLnBrk="0" hangingPunct="0">
              <a:spcBef>
                <a:spcPct val="20000"/>
              </a:spcBef>
              <a:buFont typeface="Wingdings" panose="05000000000000000000" pitchFamily="2" charset="2"/>
              <a:buChar char="§"/>
            </a:pPr>
            <a:r>
              <a:rPr lang="en-US" sz="2000" b="0" dirty="0" smtClean="0">
                <a:solidFill>
                  <a:srgbClr val="006600"/>
                </a:solidFill>
              </a:rPr>
              <a:t>Application level monitoring</a:t>
            </a:r>
          </a:p>
          <a:p>
            <a:pPr eaLnBrk="0" hangingPunct="0">
              <a:spcBef>
                <a:spcPct val="20000"/>
              </a:spcBef>
            </a:pPr>
            <a:r>
              <a:rPr lang="en-US" sz="2000" b="0" dirty="0">
                <a:solidFill>
                  <a:srgbClr val="006600"/>
                </a:solidFill>
              </a:rPr>
              <a:t> </a:t>
            </a:r>
            <a:r>
              <a:rPr lang="en-US" sz="2000" b="0" dirty="0" smtClean="0">
                <a:solidFill>
                  <a:srgbClr val="006600"/>
                </a:solidFill>
              </a:rPr>
              <a:t>     e.g</a:t>
            </a:r>
            <a:r>
              <a:rPr lang="en-US" sz="2000" b="0" dirty="0" smtClean="0">
                <a:solidFill>
                  <a:srgbClr val="006600"/>
                </a:solidFill>
              </a:rPr>
              <a:t>. collect statistics about VoIP </a:t>
            </a:r>
            <a:r>
              <a:rPr lang="en-US" sz="2000" b="0" dirty="0" smtClean="0">
                <a:solidFill>
                  <a:srgbClr val="006600"/>
                </a:solidFill>
              </a:rPr>
              <a:t>sessions</a:t>
            </a:r>
          </a:p>
          <a:p>
            <a:pPr eaLnBrk="0" hangingPunct="0">
              <a:spcBef>
                <a:spcPct val="20000"/>
              </a:spcBef>
            </a:pPr>
            <a:r>
              <a:rPr lang="en-US" sz="2000" b="0" dirty="0">
                <a:solidFill>
                  <a:srgbClr val="006600"/>
                </a:solidFill>
              </a:rPr>
              <a:t>	</a:t>
            </a:r>
            <a:r>
              <a:rPr lang="en-US" sz="2000" b="0" dirty="0" smtClean="0">
                <a:solidFill>
                  <a:srgbClr val="006600"/>
                </a:solidFill>
              </a:rPr>
              <a:t>18 lines of </a:t>
            </a:r>
            <a:r>
              <a:rPr lang="en-US" sz="2000" b="0" dirty="0" err="1" smtClean="0">
                <a:solidFill>
                  <a:srgbClr val="006600"/>
                </a:solidFill>
              </a:rPr>
              <a:t>NetQRE</a:t>
            </a:r>
            <a:r>
              <a:rPr lang="en-US" sz="2000" b="0" dirty="0" smtClean="0">
                <a:solidFill>
                  <a:srgbClr val="006600"/>
                </a:solidFill>
              </a:rPr>
              <a:t> code (vs 100s lines of C++)</a:t>
            </a:r>
          </a:p>
          <a:p>
            <a:pPr marL="342900" indent="-342900" eaLnBrk="0" hangingPunct="0">
              <a:spcBef>
                <a:spcPct val="20000"/>
              </a:spcBef>
              <a:buFont typeface="Wingdings" panose="05000000000000000000" pitchFamily="2" charset="2"/>
              <a:buChar char="§"/>
            </a:pPr>
            <a:r>
              <a:rPr lang="en-US" sz="2000" b="0" dirty="0" smtClean="0">
                <a:solidFill>
                  <a:srgbClr val="006600"/>
                </a:solidFill>
              </a:rPr>
              <a:t>DDoS attack classifier (synthesized by </a:t>
            </a:r>
            <a:r>
              <a:rPr lang="en-US" sz="2000" b="0" dirty="0" err="1" smtClean="0">
                <a:solidFill>
                  <a:srgbClr val="006600"/>
                </a:solidFill>
              </a:rPr>
              <a:t>Sharingan</a:t>
            </a:r>
            <a:r>
              <a:rPr lang="en-US" sz="2000" b="0" dirty="0" smtClean="0">
                <a:solidFill>
                  <a:srgbClr val="006600"/>
                </a:solidFill>
              </a:rPr>
              <a:t>)</a:t>
            </a:r>
            <a:endParaRPr lang="en-US" sz="2000" b="0" dirty="0">
              <a:solidFill>
                <a:srgbClr val="006600"/>
              </a:solidFill>
            </a:endParaRPr>
          </a:p>
          <a:p>
            <a:pPr eaLnBrk="0" hangingPunct="0">
              <a:spcBef>
                <a:spcPct val="20000"/>
              </a:spcBef>
            </a:pPr>
            <a:endParaRPr lang="en-US" sz="2000" b="0" dirty="0" smtClean="0">
              <a:solidFill>
                <a:srgbClr val="006600"/>
              </a:solidFill>
            </a:endParaRPr>
          </a:p>
          <a:p>
            <a:r>
              <a:rPr lang="pt-BR" sz="2000" b="0" dirty="0" smtClean="0"/>
              <a:t>	( </a:t>
            </a:r>
            <a:r>
              <a:rPr lang="pt-BR" sz="2000" b="0" dirty="0"/>
              <a:t>( /_* A _* B _*/ )*sum /_* C _*/ )sum &gt; 4</a:t>
            </a:r>
          </a:p>
          <a:p>
            <a:r>
              <a:rPr lang="en-US" sz="2000" b="0" dirty="0" smtClean="0"/>
              <a:t>	where</a:t>
            </a:r>
            <a:r>
              <a:rPr lang="en-US" sz="2000" b="0" dirty="0"/>
              <a:t>	</a:t>
            </a:r>
            <a:r>
              <a:rPr lang="en-US" sz="2000" b="0" dirty="0" smtClean="0"/>
              <a:t>A </a:t>
            </a:r>
            <a:r>
              <a:rPr lang="en-US" sz="2000" b="0" dirty="0"/>
              <a:t>= [</a:t>
            </a:r>
            <a:r>
              <a:rPr lang="en-US" sz="2000" b="0" dirty="0" err="1"/>
              <a:t>ip.src_ip</a:t>
            </a:r>
            <a:r>
              <a:rPr lang="en-US" sz="2000" b="0" dirty="0"/>
              <a:t> -&gt;[0%,50%]]</a:t>
            </a:r>
          </a:p>
          <a:p>
            <a:r>
              <a:rPr lang="en-US" sz="2000" b="0" dirty="0"/>
              <a:t> </a:t>
            </a:r>
            <a:r>
              <a:rPr lang="en-US" sz="2000" b="0" dirty="0" smtClean="0"/>
              <a:t>  		B </a:t>
            </a:r>
            <a:r>
              <a:rPr lang="en-US" sz="2000" b="0" dirty="0"/>
              <a:t>= [</a:t>
            </a:r>
            <a:r>
              <a:rPr lang="en-US" sz="2000" b="0" dirty="0" err="1" smtClean="0"/>
              <a:t>tcp.rst</a:t>
            </a:r>
            <a:r>
              <a:rPr lang="en-US" sz="2000" b="0" dirty="0" smtClean="0"/>
              <a:t> == 1</a:t>
            </a:r>
            <a:r>
              <a:rPr lang="en-US" sz="2000" b="0" dirty="0"/>
              <a:t>]</a:t>
            </a:r>
          </a:p>
          <a:p>
            <a:r>
              <a:rPr lang="en-US" sz="2000" b="0" dirty="0"/>
              <a:t> </a:t>
            </a:r>
            <a:r>
              <a:rPr lang="en-US" sz="2000" b="0" dirty="0" smtClean="0"/>
              <a:t>  		C </a:t>
            </a:r>
            <a:r>
              <a:rPr lang="en-US" sz="2000" b="0" dirty="0"/>
              <a:t>= [</a:t>
            </a:r>
            <a:r>
              <a:rPr lang="en-US" sz="2000" b="0" dirty="0" err="1"/>
              <a:t>time_since_last_pkt</a:t>
            </a:r>
            <a:r>
              <a:rPr lang="en-US" sz="2000" b="0" dirty="0"/>
              <a:t> </a:t>
            </a:r>
            <a:r>
              <a:rPr lang="en-US" sz="2000" b="0" dirty="0" smtClean="0"/>
              <a:t>&lt;= 50</a:t>
            </a:r>
            <a:r>
              <a:rPr lang="en-US" sz="2000" b="0" dirty="0"/>
              <a:t>%]</a:t>
            </a:r>
            <a:endParaRPr lang="en-US" sz="2000" b="0" dirty="0">
              <a:solidFill>
                <a:srgbClr val="006600"/>
              </a:solidFill>
            </a:endParaRPr>
          </a:p>
          <a:p>
            <a:pPr eaLnBrk="0" hangingPunct="0">
              <a:spcBef>
                <a:spcPct val="20000"/>
              </a:spcBef>
            </a:pPr>
            <a:endParaRPr lang="en-US" sz="2000" b="0" dirty="0" smtClean="0">
              <a:solidFill>
                <a:srgbClr val="006600"/>
              </a:solidFill>
            </a:endParaRPr>
          </a:p>
        </p:txBody>
      </p:sp>
    </p:spTree>
    <p:extLst>
      <p:ext uri="{BB962C8B-B14F-4D97-AF65-F5344CB8AC3E}">
        <p14:creationId xmlns:p14="http://schemas.microsoft.com/office/powerpoint/2010/main" val="15980332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xEl>
                                              <p:pRg st="11" end="1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xEl>
                                              <p:pRg st="12" end="1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228600"/>
            <a:ext cx="8686800" cy="609600"/>
          </a:xfrm>
        </p:spPr>
        <p:txBody>
          <a:bodyPr/>
          <a:lstStyle/>
          <a:p>
            <a:r>
              <a:rPr lang="en-US" sz="2800" dirty="0" smtClean="0">
                <a:solidFill>
                  <a:srgbClr val="C00000"/>
                </a:solidFill>
              </a:rPr>
              <a:t>Synthesis of </a:t>
            </a:r>
            <a:r>
              <a:rPr lang="en-US" sz="2800" dirty="0" err="1" smtClean="0">
                <a:solidFill>
                  <a:srgbClr val="C00000"/>
                </a:solidFill>
              </a:rPr>
              <a:t>NetQRE</a:t>
            </a:r>
            <a:r>
              <a:rPr lang="en-US" sz="2800" dirty="0" smtClean="0">
                <a:solidFill>
                  <a:srgbClr val="C00000"/>
                </a:solidFill>
              </a:rPr>
              <a:t> Expressions from Examples</a:t>
            </a:r>
            <a:endParaRPr lang="en-US" sz="2800" dirty="0" smtClean="0">
              <a:solidFill>
                <a:srgbClr val="C00000"/>
              </a:solidFill>
            </a:endParaRPr>
          </a:p>
        </p:txBody>
      </p:sp>
      <p:sp>
        <p:nvSpPr>
          <p:cNvPr id="30723" name="Rectangle 3"/>
          <p:cNvSpPr>
            <a:spLocks noGrp="1" noChangeArrowheads="1"/>
          </p:cNvSpPr>
          <p:nvPr>
            <p:ph type="body" idx="1"/>
          </p:nvPr>
        </p:nvSpPr>
        <p:spPr>
          <a:xfrm>
            <a:off x="0" y="1160253"/>
            <a:ext cx="9144000" cy="5715000"/>
          </a:xfrm>
        </p:spPr>
        <p:txBody>
          <a:bodyPr/>
          <a:lstStyle/>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Given sets P and N of positive and negative packet traces, find a </a:t>
            </a:r>
            <a:r>
              <a:rPr lang="en-US" altLang="ko-KR" sz="2000" dirty="0" err="1" smtClean="0">
                <a:solidFill>
                  <a:srgbClr val="003300"/>
                </a:solidFill>
                <a:ea typeface="Gulim" pitchFamily="34" charset="-127"/>
              </a:rPr>
              <a:t>NetQRE</a:t>
            </a:r>
            <a:r>
              <a:rPr lang="en-US" altLang="ko-KR" sz="2000" dirty="0" smtClean="0">
                <a:solidFill>
                  <a:srgbClr val="003300"/>
                </a:solidFill>
                <a:ea typeface="Gulim" pitchFamily="34" charset="-127"/>
              </a:rPr>
              <a:t> expression that separates them</a:t>
            </a: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Recall: An expression maps a packet trace to a numerical value</a:t>
            </a:r>
          </a:p>
          <a:p>
            <a:pPr lvl="1">
              <a:lnSpc>
                <a:spcPct val="80000"/>
              </a:lnSpc>
              <a:spcBef>
                <a:spcPct val="35000"/>
              </a:spcBef>
              <a:buClr>
                <a:srgbClr val="006600"/>
              </a:buClr>
              <a:buFont typeface="Wingdings" panose="05000000000000000000" pitchFamily="2" charset="2"/>
              <a:buChar char="§"/>
            </a:pPr>
            <a:endParaRPr lang="en-US" altLang="ko-KR" sz="1800" dirty="0" smtClean="0">
              <a:solidFill>
                <a:srgbClr val="003300"/>
              </a:solidFill>
              <a:ea typeface="Gulim" pitchFamily="34" charset="-127"/>
            </a:endParaRP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Key challenges for synthesis</a:t>
            </a: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Search space is large due to a rich set of constructs</a:t>
            </a: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Expressions involve numerical constants</a:t>
            </a: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Packet traces are long (thousands of packets)</a:t>
            </a:r>
          </a:p>
          <a:p>
            <a:pPr lvl="1">
              <a:lnSpc>
                <a:spcPct val="80000"/>
              </a:lnSpc>
              <a:spcBef>
                <a:spcPct val="35000"/>
              </a:spcBef>
              <a:buClr>
                <a:srgbClr val="006600"/>
              </a:buClr>
              <a:buFont typeface="Wingdings" panose="05000000000000000000" pitchFamily="2" charset="2"/>
              <a:buChar char="q"/>
            </a:pPr>
            <a:endParaRPr lang="en-US" altLang="ko-KR" sz="1600" dirty="0" smtClean="0">
              <a:solidFill>
                <a:srgbClr val="003300"/>
              </a:solidFill>
              <a:ea typeface="Gulim" pitchFamily="34" charset="-127"/>
            </a:endParaRP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Ideas for optimized search from </a:t>
            </a:r>
            <a:r>
              <a:rPr lang="en-US" altLang="ko-KR" sz="2000" dirty="0" err="1" smtClean="0">
                <a:solidFill>
                  <a:srgbClr val="003300"/>
                </a:solidFill>
                <a:ea typeface="Gulim" pitchFamily="34" charset="-127"/>
              </a:rPr>
              <a:t>SyGuS</a:t>
            </a:r>
            <a:r>
              <a:rPr lang="en-US" altLang="ko-KR" sz="2000" dirty="0" smtClean="0">
                <a:solidFill>
                  <a:srgbClr val="003300"/>
                </a:solidFill>
                <a:ea typeface="Gulim" pitchFamily="34" charset="-127"/>
              </a:rPr>
              <a:t> solvers are relevant, yet can’t use an off-the-shelf solver</a:t>
            </a: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No SMT theory of quantitative regular expressions</a:t>
            </a:r>
          </a:p>
          <a:p>
            <a:pPr lvl="1">
              <a:lnSpc>
                <a:spcPct val="80000"/>
              </a:lnSpc>
              <a:spcBef>
                <a:spcPct val="35000"/>
              </a:spcBef>
              <a:buClr>
                <a:srgbClr val="006600"/>
              </a:buClr>
              <a:buFont typeface="Wingdings" panose="05000000000000000000" pitchFamily="2" charset="2"/>
              <a:buChar char="q"/>
            </a:pPr>
            <a:endParaRPr lang="en-US" altLang="ko-KR" sz="1600" dirty="0" smtClean="0">
              <a:solidFill>
                <a:srgbClr val="003300"/>
              </a:solidFill>
              <a:ea typeface="Gulim" pitchFamily="34" charset="-127"/>
            </a:endParaRP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Search in </a:t>
            </a:r>
            <a:r>
              <a:rPr lang="en-US" altLang="ko-KR" sz="2000" dirty="0" err="1" smtClean="0">
                <a:solidFill>
                  <a:srgbClr val="003300"/>
                </a:solidFill>
                <a:ea typeface="Gulim" pitchFamily="34" charset="-127"/>
              </a:rPr>
              <a:t>Sharingan</a:t>
            </a:r>
            <a:endParaRPr lang="en-US" altLang="ko-KR" sz="2000" dirty="0" smtClean="0">
              <a:solidFill>
                <a:srgbClr val="003300"/>
              </a:solidFill>
              <a:ea typeface="Gulim" pitchFamily="34" charset="-127"/>
            </a:endParaRP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Optimized enumerative search (as in former </a:t>
            </a:r>
            <a:r>
              <a:rPr lang="en-US" altLang="ko-KR" sz="1800" dirty="0" err="1" smtClean="0">
                <a:solidFill>
                  <a:srgbClr val="003300"/>
                </a:solidFill>
                <a:ea typeface="Gulim" pitchFamily="34" charset="-127"/>
              </a:rPr>
              <a:t>SyGuS</a:t>
            </a:r>
            <a:r>
              <a:rPr lang="en-US" altLang="ko-KR" sz="1800" dirty="0" smtClean="0">
                <a:solidFill>
                  <a:srgbClr val="003300"/>
                </a:solidFill>
                <a:ea typeface="Gulim" pitchFamily="34" charset="-127"/>
              </a:rPr>
              <a:t> solvers)</a:t>
            </a: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Merge search: Divide-and-conquer solution to handle long traces</a:t>
            </a: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Partial evaluation for early pruning</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solidFill>
                  <a:srgbClr val="000000"/>
                </a:solidFill>
              </a:rPr>
              <a:pPr>
                <a:defRPr/>
              </a:pPr>
              <a:t>61</a:t>
            </a:fld>
            <a:endParaRPr lang="en-US" b="1" dirty="0">
              <a:solidFill>
                <a:srgbClr val="000000"/>
              </a:solidFill>
            </a:endParaRPr>
          </a:p>
        </p:txBody>
      </p:sp>
    </p:spTree>
    <p:extLst>
      <p:ext uri="{BB962C8B-B14F-4D97-AF65-F5344CB8AC3E}">
        <p14:creationId xmlns:p14="http://schemas.microsoft.com/office/powerpoint/2010/main" val="4077749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72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72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72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72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072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228600"/>
            <a:ext cx="8686800" cy="609600"/>
          </a:xfrm>
        </p:spPr>
        <p:txBody>
          <a:bodyPr/>
          <a:lstStyle/>
          <a:p>
            <a:r>
              <a:rPr lang="en-US" sz="2800" dirty="0" smtClean="0">
                <a:solidFill>
                  <a:srgbClr val="C00000"/>
                </a:solidFill>
              </a:rPr>
              <a:t>Partial Evaluation</a:t>
            </a:r>
            <a:endParaRPr lang="en-US" sz="2800" dirty="0" smtClean="0">
              <a:solidFill>
                <a:srgbClr val="C00000"/>
              </a:solidFill>
            </a:endParaRP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Partial </a:t>
            </a:r>
            <a:r>
              <a:rPr lang="en-US" altLang="ko-KR" sz="2000" dirty="0" err="1" smtClean="0">
                <a:solidFill>
                  <a:srgbClr val="003300"/>
                </a:solidFill>
                <a:ea typeface="Gulim" pitchFamily="34" charset="-127"/>
              </a:rPr>
              <a:t>NetQRE</a:t>
            </a:r>
            <a:r>
              <a:rPr lang="en-US" altLang="ko-KR" sz="2000" dirty="0" smtClean="0">
                <a:solidFill>
                  <a:srgbClr val="003300"/>
                </a:solidFill>
                <a:ea typeface="Gulim" pitchFamily="34" charset="-127"/>
              </a:rPr>
              <a:t> expression e</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The expression e still contains some non-terminals </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Generated by the </a:t>
            </a:r>
            <a:r>
              <a:rPr lang="en-US" altLang="ko-KR" sz="2000" dirty="0" err="1" smtClean="0">
                <a:solidFill>
                  <a:srgbClr val="003300"/>
                </a:solidFill>
                <a:ea typeface="Gulim" pitchFamily="34" charset="-127"/>
              </a:rPr>
              <a:t>NetQRE</a:t>
            </a:r>
            <a:r>
              <a:rPr lang="en-US" altLang="ko-KR" sz="2000" dirty="0" smtClean="0">
                <a:solidFill>
                  <a:srgbClr val="003300"/>
                </a:solidFill>
                <a:ea typeface="Gulim" pitchFamily="34" charset="-127"/>
              </a:rPr>
              <a:t> grammar</a:t>
            </a:r>
          </a:p>
          <a:p>
            <a:pPr lvl="1">
              <a:lnSpc>
                <a:spcPct val="80000"/>
              </a:lnSpc>
              <a:spcBef>
                <a:spcPct val="35000"/>
              </a:spcBef>
              <a:buClr>
                <a:srgbClr val="006600"/>
              </a:buClr>
              <a:buFont typeface="Wingdings" panose="05000000000000000000" pitchFamily="2" charset="2"/>
              <a:buChar char="q"/>
            </a:pPr>
            <a:endParaRPr lang="en-US" altLang="ko-KR" sz="2000" dirty="0" smtClean="0">
              <a:solidFill>
                <a:srgbClr val="003300"/>
              </a:solidFill>
              <a:ea typeface="Gulim" pitchFamily="34" charset="-127"/>
            </a:endParaRP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Partial evaluation of e  on a packet trace t: interval [l, u]</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Requirement: for every completion f of e, f(t) should belong to [</a:t>
            </a:r>
            <a:r>
              <a:rPr lang="en-US" altLang="ko-KR" sz="2000" dirty="0" err="1" smtClean="0">
                <a:solidFill>
                  <a:srgbClr val="003300"/>
                </a:solidFill>
                <a:ea typeface="Gulim" pitchFamily="34" charset="-127"/>
              </a:rPr>
              <a:t>l,u</a:t>
            </a:r>
            <a:r>
              <a:rPr lang="en-US" altLang="ko-KR" sz="2000" dirty="0" smtClean="0">
                <a:solidFill>
                  <a:srgbClr val="003300"/>
                </a:solidFill>
                <a:ea typeface="Gulim" pitchFamily="34" charset="-127"/>
              </a:rPr>
              <a:t>]</a:t>
            </a:r>
          </a:p>
          <a:p>
            <a:pPr lvl="1">
              <a:lnSpc>
                <a:spcPct val="80000"/>
              </a:lnSpc>
              <a:spcBef>
                <a:spcPct val="35000"/>
              </a:spcBef>
              <a:buClr>
                <a:srgbClr val="006600"/>
              </a:buClr>
              <a:buFont typeface="Wingdings" panose="05000000000000000000" pitchFamily="2" charset="2"/>
              <a:buChar char="q"/>
            </a:pPr>
            <a:endParaRPr lang="en-US" altLang="ko-KR" sz="2000" dirty="0" smtClean="0">
              <a:solidFill>
                <a:srgbClr val="003300"/>
              </a:solidFill>
              <a:ea typeface="Gulim" pitchFamily="34" charset="-127"/>
            </a:endParaRP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Partial evaluation of e on all positive and negative examples may allow us to conclude that no completion of e can separate them</a:t>
            </a:r>
          </a:p>
          <a:p>
            <a:pPr lvl="1">
              <a:lnSpc>
                <a:spcPct val="80000"/>
              </a:lnSpc>
              <a:spcBef>
                <a:spcPct val="35000"/>
              </a:spcBef>
              <a:buClr>
                <a:srgbClr val="006600"/>
              </a:buClr>
              <a:buFont typeface="Wingdings" panose="05000000000000000000" pitchFamily="2" charset="2"/>
              <a:buChar char="§"/>
            </a:pPr>
            <a:r>
              <a:rPr lang="en-US" altLang="ko-KR" sz="2000" dirty="0" smtClean="0">
                <a:solidFill>
                  <a:srgbClr val="003300"/>
                </a:solidFill>
                <a:ea typeface="Gulim" pitchFamily="34" charset="-127"/>
              </a:rPr>
              <a:t>This early pruning critical for performance of synthesis tool</a:t>
            </a:r>
          </a:p>
          <a:p>
            <a:pPr lvl="1">
              <a:lnSpc>
                <a:spcPct val="80000"/>
              </a:lnSpc>
              <a:spcBef>
                <a:spcPct val="35000"/>
              </a:spcBef>
              <a:buClr>
                <a:srgbClr val="006600"/>
              </a:buClr>
              <a:buFont typeface="Wingdings" panose="05000000000000000000" pitchFamily="2" charset="2"/>
              <a:buChar char="q"/>
            </a:pPr>
            <a:endParaRPr lang="en-US" altLang="ko-KR" sz="2000" dirty="0" smtClean="0">
              <a:solidFill>
                <a:srgbClr val="003300"/>
              </a:solidFill>
              <a:ea typeface="Gulim" pitchFamily="34" charset="-127"/>
            </a:endParaRP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Key technical challenge: how to do partial evaluation efficiently</a:t>
            </a: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solidFill>
                  <a:srgbClr val="000000"/>
                </a:solidFill>
              </a:rPr>
              <a:pPr>
                <a:defRPr/>
              </a:pPr>
              <a:t>62</a:t>
            </a:fld>
            <a:endParaRPr lang="en-US" b="1" dirty="0">
              <a:solidFill>
                <a:srgbClr val="000000"/>
              </a:solidFill>
            </a:endParaRPr>
          </a:p>
        </p:txBody>
      </p:sp>
    </p:spTree>
    <p:extLst>
      <p:ext uri="{BB962C8B-B14F-4D97-AF65-F5344CB8AC3E}">
        <p14:creationId xmlns:p14="http://schemas.microsoft.com/office/powerpoint/2010/main" val="2807880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072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228600"/>
            <a:ext cx="8686800" cy="609600"/>
          </a:xfrm>
        </p:spPr>
        <p:txBody>
          <a:bodyPr/>
          <a:lstStyle/>
          <a:p>
            <a:r>
              <a:rPr lang="en-US" sz="2800" dirty="0" smtClean="0">
                <a:solidFill>
                  <a:srgbClr val="C00000"/>
                </a:solidFill>
              </a:rPr>
              <a:t>Experimental Evaluation</a:t>
            </a:r>
            <a:endParaRPr lang="en-US" sz="2800" dirty="0" smtClean="0">
              <a:solidFill>
                <a:srgbClr val="C00000"/>
              </a:solidFill>
            </a:endParaRPr>
          </a:p>
        </p:txBody>
      </p:sp>
      <p:sp>
        <p:nvSpPr>
          <p:cNvPr id="30723" name="Rectangle 3"/>
          <p:cNvSpPr>
            <a:spLocks noGrp="1" noChangeArrowheads="1"/>
          </p:cNvSpPr>
          <p:nvPr>
            <p:ph type="body" idx="1"/>
          </p:nvPr>
        </p:nvSpPr>
        <p:spPr>
          <a:xfrm>
            <a:off x="0" y="1143000"/>
            <a:ext cx="9144000" cy="5715000"/>
          </a:xfrm>
        </p:spPr>
        <p:txBody>
          <a:bodyPr/>
          <a:lstStyle/>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Benchmarks from CICIDS2017 database</a:t>
            </a: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8 types of attacks: </a:t>
            </a:r>
            <a:r>
              <a:rPr lang="en-US" altLang="ko-KR" sz="1800" dirty="0" err="1" smtClean="0">
                <a:solidFill>
                  <a:srgbClr val="003300"/>
                </a:solidFill>
                <a:ea typeface="Gulim" pitchFamily="34" charset="-127"/>
              </a:rPr>
              <a:t>Slowloris</a:t>
            </a:r>
            <a:r>
              <a:rPr lang="en-US" altLang="ko-KR" sz="1800" dirty="0" smtClean="0">
                <a:solidFill>
                  <a:srgbClr val="003300"/>
                </a:solidFill>
                <a:ea typeface="Gulim" pitchFamily="34" charset="-127"/>
              </a:rPr>
              <a:t>, </a:t>
            </a:r>
            <a:r>
              <a:rPr lang="en-US" altLang="ko-KR" sz="1800" dirty="0" err="1" smtClean="0">
                <a:solidFill>
                  <a:srgbClr val="003300"/>
                </a:solidFill>
                <a:ea typeface="Gulim" pitchFamily="34" charset="-127"/>
              </a:rPr>
              <a:t>Slowhttps</a:t>
            </a:r>
            <a:r>
              <a:rPr lang="en-US" altLang="ko-KR" sz="1800" dirty="0" smtClean="0">
                <a:solidFill>
                  <a:srgbClr val="003300"/>
                </a:solidFill>
                <a:ea typeface="Gulim" pitchFamily="34" charset="-127"/>
              </a:rPr>
              <a:t>, </a:t>
            </a:r>
            <a:r>
              <a:rPr lang="en-US" altLang="ko-KR" sz="1800" dirty="0" err="1" smtClean="0">
                <a:solidFill>
                  <a:srgbClr val="003300"/>
                </a:solidFill>
                <a:ea typeface="Gulim" pitchFamily="34" charset="-127"/>
              </a:rPr>
              <a:t>DoS</a:t>
            </a:r>
            <a:r>
              <a:rPr lang="en-US" altLang="ko-KR" sz="1800" dirty="0" smtClean="0">
                <a:solidFill>
                  <a:srgbClr val="003300"/>
                </a:solidFill>
                <a:ea typeface="Gulim" pitchFamily="34" charset="-127"/>
              </a:rPr>
              <a:t> Hulk, SSH </a:t>
            </a:r>
            <a:r>
              <a:rPr lang="en-US" altLang="ko-KR" sz="1800" dirty="0" err="1" smtClean="0">
                <a:solidFill>
                  <a:srgbClr val="003300"/>
                </a:solidFill>
                <a:ea typeface="Gulim" pitchFamily="34" charset="-127"/>
              </a:rPr>
              <a:t>Patator</a:t>
            </a:r>
            <a:r>
              <a:rPr lang="en-US" altLang="ko-KR" sz="1800" dirty="0" smtClean="0">
                <a:solidFill>
                  <a:srgbClr val="003300"/>
                </a:solidFill>
                <a:ea typeface="Gulim" pitchFamily="34" charset="-127"/>
              </a:rPr>
              <a:t>, HTP </a:t>
            </a:r>
            <a:r>
              <a:rPr lang="en-US" altLang="ko-KR" sz="1800" dirty="0" err="1" smtClean="0">
                <a:solidFill>
                  <a:srgbClr val="003300"/>
                </a:solidFill>
                <a:ea typeface="Gulim" pitchFamily="34" charset="-127"/>
              </a:rPr>
              <a:t>Patator</a:t>
            </a:r>
            <a:r>
              <a:rPr lang="en-US" altLang="ko-KR" sz="1800" dirty="0" smtClean="0">
                <a:solidFill>
                  <a:srgbClr val="003300"/>
                </a:solidFill>
                <a:ea typeface="Gulim" pitchFamily="34" charset="-127"/>
              </a:rPr>
              <a:t>, DDoS, Botnet ARES, </a:t>
            </a:r>
            <a:r>
              <a:rPr lang="en-US" altLang="ko-KR" sz="1800" dirty="0" err="1" smtClean="0">
                <a:solidFill>
                  <a:srgbClr val="003300"/>
                </a:solidFill>
                <a:ea typeface="Gulim" pitchFamily="34" charset="-127"/>
              </a:rPr>
              <a:t>Portscan</a:t>
            </a:r>
            <a:endParaRPr lang="en-US" altLang="ko-KR" sz="1800" dirty="0" smtClean="0">
              <a:solidFill>
                <a:srgbClr val="003300"/>
              </a:solidFill>
              <a:ea typeface="Gulim" pitchFamily="34" charset="-127"/>
            </a:endParaRP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Accuracy of </a:t>
            </a:r>
            <a:r>
              <a:rPr lang="en-US" altLang="ko-KR" sz="2000" dirty="0" err="1" smtClean="0">
                <a:solidFill>
                  <a:srgbClr val="003300"/>
                </a:solidFill>
                <a:ea typeface="Gulim" pitchFamily="34" charset="-127"/>
              </a:rPr>
              <a:t>Sharingan</a:t>
            </a:r>
            <a:r>
              <a:rPr lang="en-US" altLang="ko-KR" sz="2000" dirty="0" smtClean="0">
                <a:solidFill>
                  <a:srgbClr val="003300"/>
                </a:solidFill>
                <a:ea typeface="Gulim" pitchFamily="34" charset="-127"/>
              </a:rPr>
              <a:t>:</a:t>
            </a: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In 6 out of 8 attacks, 100% true positive rate at 1% false positive rate</a:t>
            </a: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In  7 out of 8 attacks, above 0.994 of AUC-ROC</a:t>
            </a: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Comparable to existing approaches such as </a:t>
            </a:r>
            <a:r>
              <a:rPr lang="en-US" altLang="ko-KR" sz="1800" dirty="0" err="1" smtClean="0">
                <a:solidFill>
                  <a:srgbClr val="003300"/>
                </a:solidFill>
                <a:ea typeface="Gulim" pitchFamily="34" charset="-127"/>
              </a:rPr>
              <a:t>Kitsune</a:t>
            </a:r>
            <a:endParaRPr lang="en-US" altLang="ko-KR" sz="1800" dirty="0" smtClean="0">
              <a:solidFill>
                <a:srgbClr val="003300"/>
              </a:solidFill>
              <a:ea typeface="Gulim" pitchFamily="34" charset="-127"/>
            </a:endParaRP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Synthesizes short </a:t>
            </a:r>
            <a:r>
              <a:rPr lang="en-US" altLang="ko-KR" sz="2000" dirty="0" err="1" smtClean="0">
                <a:solidFill>
                  <a:srgbClr val="003300"/>
                </a:solidFill>
                <a:ea typeface="Gulim" pitchFamily="34" charset="-127"/>
              </a:rPr>
              <a:t>NetQRE</a:t>
            </a:r>
            <a:r>
              <a:rPr lang="en-US" altLang="ko-KR" sz="2000" dirty="0" smtClean="0">
                <a:solidFill>
                  <a:srgbClr val="003300"/>
                </a:solidFill>
                <a:ea typeface="Gulim" pitchFamily="34" charset="-127"/>
              </a:rPr>
              <a:t> programs</a:t>
            </a: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Can be interpreted</a:t>
            </a: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Editing possible: threshold can be adjusted manually</a:t>
            </a: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Synthesized program can be deployed directly (or translated to rules)</a:t>
            </a:r>
          </a:p>
          <a:p>
            <a:pPr>
              <a:lnSpc>
                <a:spcPct val="80000"/>
              </a:lnSpc>
              <a:spcBef>
                <a:spcPct val="35000"/>
              </a:spcBef>
              <a:buClr>
                <a:srgbClr val="006600"/>
              </a:buClr>
              <a:buFont typeface="Wingdings" panose="05000000000000000000" pitchFamily="2" charset="2"/>
              <a:buChar char="q"/>
            </a:pPr>
            <a:r>
              <a:rPr lang="en-US" altLang="ko-KR" sz="2000" dirty="0" smtClean="0">
                <a:solidFill>
                  <a:srgbClr val="003300"/>
                </a:solidFill>
                <a:ea typeface="Gulim" pitchFamily="34" charset="-127"/>
              </a:rPr>
              <a:t>Synthesis time</a:t>
            </a: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For 7 out of 8: within 50 minutes; </a:t>
            </a:r>
            <a:r>
              <a:rPr lang="en-US" altLang="ko-KR" sz="1800" dirty="0" err="1" smtClean="0">
                <a:solidFill>
                  <a:srgbClr val="003300"/>
                </a:solidFill>
                <a:ea typeface="Gulim" pitchFamily="34" charset="-127"/>
              </a:rPr>
              <a:t>BotNET</a:t>
            </a:r>
            <a:r>
              <a:rPr lang="en-US" altLang="ko-KR" sz="1800" dirty="0" smtClean="0">
                <a:solidFill>
                  <a:srgbClr val="003300"/>
                </a:solidFill>
                <a:ea typeface="Gulim" pitchFamily="34" charset="-127"/>
              </a:rPr>
              <a:t> ARES: 300 minutes</a:t>
            </a: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Size of synthesized expressions: 20 – 30 terms</a:t>
            </a:r>
          </a:p>
          <a:p>
            <a:pPr lvl="1">
              <a:lnSpc>
                <a:spcPct val="80000"/>
              </a:lnSpc>
              <a:spcBef>
                <a:spcPct val="35000"/>
              </a:spcBef>
              <a:buClr>
                <a:srgbClr val="006600"/>
              </a:buClr>
              <a:buFont typeface="Wingdings" panose="05000000000000000000" pitchFamily="2" charset="2"/>
              <a:buChar char="§"/>
            </a:pPr>
            <a:r>
              <a:rPr lang="en-US" altLang="ko-KR" sz="1800" dirty="0" smtClean="0">
                <a:solidFill>
                  <a:srgbClr val="003300"/>
                </a:solidFill>
                <a:ea typeface="Gulim" pitchFamily="34" charset="-127"/>
              </a:rPr>
              <a:t>Optimizations (merge search and partial evaluation) critical for performance</a:t>
            </a:r>
          </a:p>
          <a:p>
            <a:pPr lvl="1">
              <a:lnSpc>
                <a:spcPct val="80000"/>
              </a:lnSpc>
              <a:spcBef>
                <a:spcPct val="35000"/>
              </a:spcBef>
              <a:buClr>
                <a:srgbClr val="006600"/>
              </a:buClr>
              <a:buFont typeface="Wingdings" panose="05000000000000000000" pitchFamily="2" charset="2"/>
              <a:buChar char="q"/>
            </a:pPr>
            <a:endParaRPr lang="en-US" altLang="ko-KR" sz="1600" dirty="0" smtClean="0">
              <a:solidFill>
                <a:srgbClr val="003300"/>
              </a:solidFill>
              <a:ea typeface="Gulim" pitchFamily="34" charset="-127"/>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solidFill>
                  <a:srgbClr val="000000"/>
                </a:solidFill>
              </a:rPr>
              <a:pPr>
                <a:defRPr/>
              </a:pPr>
              <a:t>63</a:t>
            </a:fld>
            <a:endParaRPr lang="en-US" b="1" dirty="0">
              <a:solidFill>
                <a:srgbClr val="000000"/>
              </a:solidFill>
            </a:endParaRPr>
          </a:p>
        </p:txBody>
      </p:sp>
    </p:spTree>
    <p:extLst>
      <p:ext uri="{BB962C8B-B14F-4D97-AF65-F5344CB8AC3E}">
        <p14:creationId xmlns:p14="http://schemas.microsoft.com/office/powerpoint/2010/main" val="1241126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2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2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72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2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072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072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072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072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072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09600" y="2438400"/>
            <a:ext cx="7924800" cy="1981200"/>
          </a:xfrm>
        </p:spPr>
        <p:txBody>
          <a:bodyPr/>
          <a:lstStyle/>
          <a:p>
            <a:r>
              <a:rPr lang="en-US" sz="2800" dirty="0" smtClean="0">
                <a:solidFill>
                  <a:srgbClr val="C00000"/>
                </a:solidFill>
              </a:rPr>
              <a:t>Part VI</a:t>
            </a:r>
            <a:br>
              <a:rPr lang="en-US" sz="2800" dirty="0" smtClean="0">
                <a:solidFill>
                  <a:srgbClr val="C00000"/>
                </a:solidFill>
              </a:rPr>
            </a:br>
            <a:r>
              <a:rPr lang="en-US" sz="2800" dirty="0" smtClean="0">
                <a:solidFill>
                  <a:srgbClr val="C00000"/>
                </a:solidFill>
              </a:rPr>
              <a:t/>
            </a:r>
            <a:br>
              <a:rPr lang="en-US" sz="2800" dirty="0" smtClean="0">
                <a:solidFill>
                  <a:srgbClr val="C00000"/>
                </a:solidFill>
              </a:rPr>
            </a:br>
            <a:r>
              <a:rPr lang="en-US" sz="2800" dirty="0" smtClean="0">
                <a:solidFill>
                  <a:srgbClr val="C00000"/>
                </a:solidFill>
              </a:rPr>
              <a:t>Conclusions and Research Directions</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64</a:t>
            </a:fld>
            <a:endParaRPr lang="en-US" b="1" dirty="0"/>
          </a:p>
        </p:txBody>
      </p:sp>
    </p:spTree>
    <p:extLst>
      <p:ext uri="{BB962C8B-B14F-4D97-AF65-F5344CB8AC3E}">
        <p14:creationId xmlns:p14="http://schemas.microsoft.com/office/powerpoint/2010/main" val="404584206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type="body" idx="4294967295"/>
          </p:nvPr>
        </p:nvSpPr>
        <p:spPr>
          <a:xfrm>
            <a:off x="76200" y="990600"/>
            <a:ext cx="9144000" cy="5818571"/>
          </a:xfrm>
        </p:spPr>
        <p:txBody>
          <a:bodyPr/>
          <a:lstStyle/>
          <a:p>
            <a:pPr>
              <a:buNone/>
            </a:pPr>
            <a:endParaRPr lang="en-US" altLang="ko-KR" sz="2000" dirty="0" smtClean="0">
              <a:solidFill>
                <a:srgbClr val="003300"/>
              </a:solidFill>
              <a:ea typeface="Gulim" pitchFamily="34" charset="-127"/>
            </a:endParaRPr>
          </a:p>
          <a:p>
            <a:pPr>
              <a:buFont typeface="Wingdings" pitchFamily="2" charset="2"/>
              <a:buChar char="q"/>
            </a:pPr>
            <a:r>
              <a:rPr lang="en-US" altLang="ko-KR" sz="2000" dirty="0" smtClean="0">
                <a:solidFill>
                  <a:srgbClr val="003300"/>
                </a:solidFill>
                <a:ea typeface="Gulim" pitchFamily="34" charset="-127"/>
              </a:rPr>
              <a:t>Problem definition</a:t>
            </a:r>
          </a:p>
          <a:p>
            <a:pPr>
              <a:buNone/>
            </a:pPr>
            <a:r>
              <a:rPr lang="en-US" altLang="ko-KR" sz="2000" dirty="0" smtClean="0">
                <a:solidFill>
                  <a:srgbClr val="003300"/>
                </a:solidFill>
                <a:ea typeface="Gulim" pitchFamily="34" charset="-127"/>
              </a:rPr>
              <a:t>		Syntactic constraint on space of allowed programs</a:t>
            </a:r>
          </a:p>
          <a:p>
            <a:pPr>
              <a:buNone/>
            </a:pPr>
            <a:r>
              <a:rPr lang="en-US" altLang="ko-KR" sz="2000" dirty="0" smtClean="0">
                <a:solidFill>
                  <a:srgbClr val="003300"/>
                </a:solidFill>
                <a:ea typeface="Gulim" pitchFamily="34" charset="-127"/>
              </a:rPr>
              <a:t>		Semantic constraint given by logical formula</a:t>
            </a:r>
          </a:p>
          <a:p>
            <a:pPr>
              <a:buFont typeface="Wingdings" pitchFamily="2" charset="2"/>
              <a:buChar char="q"/>
            </a:pPr>
            <a:endParaRPr lang="en-US" altLang="ko-KR" sz="2000" dirty="0" smtClean="0">
              <a:solidFill>
                <a:srgbClr val="003300"/>
              </a:solidFill>
              <a:ea typeface="Gulim" pitchFamily="34" charset="-127"/>
            </a:endParaRPr>
          </a:p>
          <a:p>
            <a:pPr>
              <a:buFont typeface="Wingdings" pitchFamily="2" charset="2"/>
              <a:buChar char="q"/>
            </a:pPr>
            <a:r>
              <a:rPr lang="en-US" altLang="ko-KR" sz="2000" dirty="0" smtClean="0">
                <a:solidFill>
                  <a:srgbClr val="003300"/>
                </a:solidFill>
                <a:ea typeface="Gulim" pitchFamily="34" charset="-127"/>
              </a:rPr>
              <a:t>Solution strategies</a:t>
            </a:r>
          </a:p>
          <a:p>
            <a:pPr>
              <a:buNone/>
            </a:pPr>
            <a:r>
              <a:rPr lang="en-US" altLang="ko-KR" sz="2000" dirty="0" smtClean="0">
                <a:solidFill>
                  <a:srgbClr val="003300"/>
                </a:solidFill>
                <a:ea typeface="Gulim" pitchFamily="34" charset="-127"/>
              </a:rPr>
              <a:t>		Counterexample-guided inductive synthesis</a:t>
            </a:r>
          </a:p>
          <a:p>
            <a:pPr>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	Search in program space + Verification of candidate solutions</a:t>
            </a:r>
          </a:p>
          <a:p>
            <a:pPr>
              <a:buNone/>
            </a:pPr>
            <a:endParaRPr lang="en-US" altLang="ko-KR" sz="2000" dirty="0" smtClean="0">
              <a:solidFill>
                <a:srgbClr val="003300"/>
              </a:solidFill>
              <a:ea typeface="Gulim" pitchFamily="34" charset="-127"/>
            </a:endParaRPr>
          </a:p>
          <a:p>
            <a:pPr>
              <a:buFont typeface="Wingdings" pitchFamily="2" charset="2"/>
              <a:buChar char="q"/>
            </a:pPr>
            <a:r>
              <a:rPr lang="en-US" altLang="ko-KR" sz="2000" dirty="0" smtClean="0">
                <a:solidFill>
                  <a:srgbClr val="003300"/>
                </a:solidFill>
                <a:ea typeface="Gulim" pitchFamily="34" charset="-127"/>
              </a:rPr>
              <a:t>Applications</a:t>
            </a:r>
            <a:endParaRPr lang="en-US" altLang="ko-KR" sz="1200" dirty="0">
              <a:solidFill>
                <a:srgbClr val="003300"/>
              </a:solidFill>
              <a:ea typeface="Gulim" pitchFamily="34" charset="-127"/>
            </a:endParaRPr>
          </a:p>
          <a:p>
            <a:pPr marL="0" indent="0">
              <a:buNone/>
            </a:pPr>
            <a:r>
              <a:rPr lang="en-US" altLang="ko-KR" sz="2000" dirty="0" smtClean="0">
                <a:solidFill>
                  <a:srgbClr val="003300"/>
                </a:solidFill>
                <a:ea typeface="Gulim" pitchFamily="34" charset="-127"/>
              </a:rPr>
              <a:t>  	Programming by </a:t>
            </a:r>
            <a:r>
              <a:rPr lang="en-US" altLang="ko-KR" sz="2000" dirty="0" smtClean="0">
                <a:solidFill>
                  <a:srgbClr val="003300"/>
                </a:solidFill>
                <a:ea typeface="Gulim" pitchFamily="34" charset="-127"/>
              </a:rPr>
              <a:t>examples</a:t>
            </a:r>
            <a:endParaRPr lang="en-US" altLang="ko-KR" sz="2000" dirty="0" smtClean="0">
              <a:solidFill>
                <a:srgbClr val="003300"/>
              </a:solidFill>
              <a:ea typeface="Gulim" pitchFamily="34" charset="-127"/>
            </a:endParaRPr>
          </a:p>
          <a:p>
            <a:pPr marL="0" indent="0">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Program </a:t>
            </a:r>
            <a:r>
              <a:rPr lang="en-US" altLang="ko-KR" sz="2000" dirty="0" smtClean="0">
                <a:solidFill>
                  <a:srgbClr val="003300"/>
                </a:solidFill>
                <a:ea typeface="Gulim" pitchFamily="34" charset="-127"/>
              </a:rPr>
              <a:t>repair/optimization </a:t>
            </a:r>
            <a:r>
              <a:rPr lang="en-US" altLang="ko-KR" sz="2000" dirty="0" smtClean="0">
                <a:solidFill>
                  <a:srgbClr val="003300"/>
                </a:solidFill>
                <a:ea typeface="Gulim" pitchFamily="34" charset="-127"/>
              </a:rPr>
              <a:t>with respect to syntactic constraints</a:t>
            </a:r>
          </a:p>
          <a:p>
            <a:pPr marL="0" indent="0">
              <a:buNone/>
            </a:pPr>
            <a:endParaRPr lang="en-US" altLang="ko-KR" sz="2000" dirty="0">
              <a:solidFill>
                <a:srgbClr val="003300"/>
              </a:solidFill>
              <a:ea typeface="Gulim" pitchFamily="34" charset="-127"/>
            </a:endParaRPr>
          </a:p>
          <a:p>
            <a:pPr>
              <a:buFont typeface="Wingdings" panose="05000000000000000000" pitchFamily="2" charset="2"/>
              <a:buChar char="q"/>
            </a:pPr>
            <a:r>
              <a:rPr lang="en-US" altLang="ko-KR" sz="2000" dirty="0" smtClean="0">
                <a:solidFill>
                  <a:srgbClr val="003300"/>
                </a:solidFill>
                <a:ea typeface="Gulim" pitchFamily="34" charset="-127"/>
              </a:rPr>
              <a:t>Annual competition (</a:t>
            </a:r>
            <a:r>
              <a:rPr lang="en-US" altLang="ko-KR" sz="2000" dirty="0" err="1" smtClean="0">
                <a:solidFill>
                  <a:srgbClr val="003300"/>
                </a:solidFill>
                <a:ea typeface="Gulim" pitchFamily="34" charset="-127"/>
              </a:rPr>
              <a:t>SyGuS</a:t>
            </a:r>
            <a:r>
              <a:rPr lang="en-US" altLang="ko-KR" sz="2000" dirty="0" smtClean="0">
                <a:solidFill>
                  <a:srgbClr val="003300"/>
                </a:solidFill>
                <a:ea typeface="Gulim" pitchFamily="34" charset="-127"/>
              </a:rPr>
              <a:t>-comp)</a:t>
            </a:r>
          </a:p>
          <a:p>
            <a:pPr marL="0" indent="0">
              <a:buNone/>
            </a:pPr>
            <a:r>
              <a:rPr lang="en-US" altLang="ko-KR" sz="2000" dirty="0">
                <a:solidFill>
                  <a:srgbClr val="003300"/>
                </a:solidFill>
                <a:ea typeface="Gulim" pitchFamily="34" charset="-127"/>
              </a:rPr>
              <a:t>	</a:t>
            </a:r>
            <a:r>
              <a:rPr lang="en-US" altLang="ko-KR" sz="2000" dirty="0" smtClean="0">
                <a:solidFill>
                  <a:srgbClr val="003300"/>
                </a:solidFill>
                <a:ea typeface="Gulim" pitchFamily="34" charset="-127"/>
              </a:rPr>
              <a:t>Standardized interchange format + benchmarks repository</a:t>
            </a:r>
          </a:p>
        </p:txBody>
      </p:sp>
      <p:sp>
        <p:nvSpPr>
          <p:cNvPr id="6"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65</a:t>
            </a:fld>
            <a:endParaRPr lang="en-US" b="1" dirty="0"/>
          </a:p>
        </p:txBody>
      </p:sp>
      <p:sp>
        <p:nvSpPr>
          <p:cNvPr id="8" name="Rectangle 2"/>
          <p:cNvSpPr txBox="1">
            <a:spLocks noChangeArrowheads="1"/>
          </p:cNvSpPr>
          <p:nvPr/>
        </p:nvSpPr>
        <p:spPr>
          <a:xfrm>
            <a:off x="152400" y="214914"/>
            <a:ext cx="3886200" cy="6096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eaLnBrk="0" fontAlgn="base" hangingPunct="0">
              <a:spcBef>
                <a:spcPct val="0"/>
              </a:spcBef>
              <a:spcAft>
                <a:spcPct val="0"/>
              </a:spcAft>
              <a:defRPr sz="4400">
                <a:solidFill>
                  <a:schemeClr val="tx2"/>
                </a:solidFill>
                <a:latin typeface="Comic Sans MS" pitchFamily="66" charset="0"/>
              </a:defRPr>
            </a:lvl6pPr>
            <a:lvl7pPr marL="914400" algn="ctr" rtl="0" eaLnBrk="0" fontAlgn="base" hangingPunct="0">
              <a:spcBef>
                <a:spcPct val="0"/>
              </a:spcBef>
              <a:spcAft>
                <a:spcPct val="0"/>
              </a:spcAft>
              <a:defRPr sz="4400">
                <a:solidFill>
                  <a:schemeClr val="tx2"/>
                </a:solidFill>
                <a:latin typeface="Comic Sans MS" pitchFamily="66" charset="0"/>
              </a:defRPr>
            </a:lvl7pPr>
            <a:lvl8pPr marL="1371600" algn="ctr" rtl="0" eaLnBrk="0" fontAlgn="base" hangingPunct="0">
              <a:spcBef>
                <a:spcPct val="0"/>
              </a:spcBef>
              <a:spcAft>
                <a:spcPct val="0"/>
              </a:spcAft>
              <a:defRPr sz="4400">
                <a:solidFill>
                  <a:schemeClr val="tx2"/>
                </a:solidFill>
                <a:latin typeface="Comic Sans MS" pitchFamily="66" charset="0"/>
              </a:defRPr>
            </a:lvl8pPr>
            <a:lvl9pPr marL="1828800" algn="ctr" rtl="0" eaLnBrk="0" fontAlgn="base" hangingPunct="0">
              <a:spcBef>
                <a:spcPct val="0"/>
              </a:spcBef>
              <a:spcAft>
                <a:spcPct val="0"/>
              </a:spcAft>
              <a:defRPr sz="4400">
                <a:solidFill>
                  <a:schemeClr val="tx2"/>
                </a:solidFill>
                <a:latin typeface="Comic Sans MS" pitchFamily="66" charset="0"/>
              </a:defRPr>
            </a:lvl9pPr>
          </a:lstStyle>
          <a:p>
            <a:pPr algn="l"/>
            <a:r>
              <a:rPr lang="en-US" sz="2800" b="0" kern="0" dirty="0" err="1" smtClean="0">
                <a:solidFill>
                  <a:srgbClr val="C00000"/>
                </a:solidFill>
              </a:rPr>
              <a:t>SyGuS</a:t>
            </a:r>
            <a:r>
              <a:rPr lang="en-US" sz="2800" b="0" kern="0" dirty="0" smtClean="0">
                <a:solidFill>
                  <a:srgbClr val="C00000"/>
                </a:solidFill>
              </a:rPr>
              <a:t> Conclusions</a:t>
            </a:r>
          </a:p>
        </p:txBody>
      </p:sp>
      <p:pic>
        <p:nvPicPr>
          <p:cNvPr id="9" name="Picture 2" descr="SyGuS"/>
          <p:cNvPicPr>
            <a:picLocks noChangeAspect="1" noChangeArrowheads="1"/>
          </p:cNvPicPr>
          <p:nvPr/>
        </p:nvPicPr>
        <p:blipFill>
          <a:blip r:embed="rId2" cstate="print"/>
          <a:srcRect/>
          <a:stretch>
            <a:fillRect/>
          </a:stretch>
        </p:blipFill>
        <p:spPr bwMode="auto">
          <a:xfrm>
            <a:off x="6697211" y="0"/>
            <a:ext cx="2438400" cy="1219200"/>
          </a:xfrm>
          <a:prstGeom prst="rect">
            <a:avLst/>
          </a:prstGeom>
          <a:noFill/>
        </p:spPr>
      </p:pic>
      <p:sp>
        <p:nvSpPr>
          <p:cNvPr id="10" name="Text Box 4"/>
          <p:cNvSpPr txBox="1">
            <a:spLocks noChangeArrowheads="1"/>
          </p:cNvSpPr>
          <p:nvPr/>
        </p:nvSpPr>
        <p:spPr bwMode="auto">
          <a:xfrm>
            <a:off x="6697211" y="1066800"/>
            <a:ext cx="2345514" cy="461665"/>
          </a:xfrm>
          <a:prstGeom prst="rect">
            <a:avLst/>
          </a:prstGeom>
          <a:noFill/>
          <a:ln w="9525">
            <a:noFill/>
            <a:miter lim="800000"/>
            <a:headEnd/>
            <a:tailEnd/>
          </a:ln>
        </p:spPr>
        <p:txBody>
          <a:bodyPr wrap="none">
            <a:spAutoFit/>
          </a:bodyPr>
          <a:lstStyle/>
          <a:p>
            <a:pPr algn="ctr" eaLnBrk="0" hangingPunct="0"/>
            <a:r>
              <a:rPr lang="en-US" sz="2400" dirty="0" smtClean="0">
                <a:solidFill>
                  <a:srgbClr val="002060"/>
                </a:solidFill>
              </a:rPr>
              <a:t>www.sygus.org</a:t>
            </a:r>
            <a:endParaRPr lang="en-US" sz="2400" dirty="0">
              <a:solidFill>
                <a:srgbClr val="002060"/>
              </a:solidFill>
            </a:endParaRPr>
          </a:p>
        </p:txBody>
      </p:sp>
    </p:spTree>
    <p:extLst>
      <p:ext uri="{BB962C8B-B14F-4D97-AF65-F5344CB8AC3E}">
        <p14:creationId xmlns:p14="http://schemas.microsoft.com/office/powerpoint/2010/main" val="375006641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type="body" idx="4294967295"/>
          </p:nvPr>
        </p:nvSpPr>
        <p:spPr>
          <a:xfrm>
            <a:off x="15815" y="990600"/>
            <a:ext cx="9144000" cy="5818571"/>
          </a:xfrm>
        </p:spPr>
        <p:txBody>
          <a:bodyPr/>
          <a:lstStyle/>
          <a:p>
            <a:pPr>
              <a:buNone/>
            </a:pPr>
            <a:endParaRPr lang="en-US" altLang="ko-KR" sz="2000" dirty="0" smtClean="0">
              <a:solidFill>
                <a:srgbClr val="003300"/>
              </a:solidFill>
              <a:ea typeface="Gulim" pitchFamily="34" charset="-127"/>
            </a:endParaRPr>
          </a:p>
          <a:p>
            <a:pPr>
              <a:buFont typeface="Wingdings" pitchFamily="2" charset="2"/>
              <a:buChar char="q"/>
            </a:pPr>
            <a:r>
              <a:rPr lang="en-US" altLang="ko-KR" sz="2000" dirty="0" smtClean="0">
                <a:ea typeface="Gulim" pitchFamily="34" charset="-127"/>
              </a:rPr>
              <a:t>Synthesis is a hot topic as measured by number of publications in CAV/POPL/PLDI and even database / machine learning /  software engineering conferences. </a:t>
            </a:r>
            <a:endParaRPr lang="en-US" altLang="ko-KR" sz="2000" dirty="0" smtClean="0">
              <a:ea typeface="Gulim" pitchFamily="34" charset="-127"/>
            </a:endParaRPr>
          </a:p>
          <a:p>
            <a:pPr lvl="1">
              <a:buFont typeface="Wingdings" panose="05000000000000000000" pitchFamily="2" charset="2"/>
              <a:buChar char="§"/>
            </a:pPr>
            <a:r>
              <a:rPr lang="en-US" altLang="ko-KR" sz="1800" dirty="0" smtClean="0">
                <a:ea typeface="Gulim" pitchFamily="34" charset="-127"/>
              </a:rPr>
              <a:t>Many use </a:t>
            </a:r>
            <a:r>
              <a:rPr lang="en-US" altLang="ko-KR" sz="1800" dirty="0" err="1" smtClean="0">
                <a:ea typeface="Gulim" pitchFamily="34" charset="-127"/>
              </a:rPr>
              <a:t>SyGuS</a:t>
            </a:r>
            <a:r>
              <a:rPr lang="en-US" altLang="ko-KR" sz="1800" dirty="0" smtClean="0">
                <a:ea typeface="Gulim" pitchFamily="34" charset="-127"/>
              </a:rPr>
              <a:t> benchmarks for evaluation</a:t>
            </a:r>
            <a:endParaRPr lang="en-US" altLang="ko-KR" sz="1800" dirty="0" smtClean="0">
              <a:ea typeface="Gulim" pitchFamily="34" charset="-127"/>
            </a:endParaRPr>
          </a:p>
          <a:p>
            <a:pPr lvl="1">
              <a:buFont typeface="Wingdings" panose="05000000000000000000" pitchFamily="2" charset="2"/>
              <a:buChar char="§"/>
            </a:pPr>
            <a:r>
              <a:rPr lang="en-US" altLang="ko-KR" sz="1800" dirty="0" smtClean="0">
                <a:ea typeface="Gulim" pitchFamily="34" charset="-127"/>
              </a:rPr>
              <a:t>Some </a:t>
            </a:r>
            <a:r>
              <a:rPr lang="en-US" altLang="ko-KR" sz="1800" dirty="0" smtClean="0">
                <a:ea typeface="Gulim" pitchFamily="34" charset="-127"/>
              </a:rPr>
              <a:t>of these papers do use </a:t>
            </a:r>
            <a:r>
              <a:rPr lang="en-US" altLang="ko-KR" sz="1800" dirty="0" err="1" smtClean="0">
                <a:ea typeface="Gulim" pitchFamily="34" charset="-127"/>
              </a:rPr>
              <a:t>SyGuS</a:t>
            </a:r>
            <a:r>
              <a:rPr lang="en-US" altLang="ko-KR" sz="1800" dirty="0" smtClean="0">
                <a:ea typeface="Gulim" pitchFamily="34" charset="-127"/>
              </a:rPr>
              <a:t> or Sketch </a:t>
            </a:r>
            <a:r>
              <a:rPr lang="en-US" altLang="ko-KR" sz="1800" dirty="0">
                <a:ea typeface="Gulim" pitchFamily="34" charset="-127"/>
              </a:rPr>
              <a:t>(</a:t>
            </a:r>
            <a:r>
              <a:rPr lang="en-US" altLang="ko-KR" sz="1800" dirty="0" smtClean="0">
                <a:ea typeface="Gulim" pitchFamily="34" charset="-127"/>
              </a:rPr>
              <a:t>Solar-</a:t>
            </a:r>
            <a:r>
              <a:rPr lang="en-US" altLang="ko-KR" sz="1800" dirty="0" err="1" smtClean="0">
                <a:ea typeface="Gulim" pitchFamily="34" charset="-127"/>
              </a:rPr>
              <a:t>Lezama</a:t>
            </a:r>
            <a:r>
              <a:rPr lang="en-US" altLang="ko-KR" sz="1800" dirty="0" smtClean="0">
                <a:ea typeface="Gulim" pitchFamily="34" charset="-127"/>
              </a:rPr>
              <a:t> et al) or Rosette (</a:t>
            </a:r>
            <a:r>
              <a:rPr lang="en-US" altLang="ko-KR" sz="1800" dirty="0" err="1" smtClean="0">
                <a:ea typeface="Gulim" pitchFamily="34" charset="-127"/>
              </a:rPr>
              <a:t>Torlak</a:t>
            </a:r>
            <a:r>
              <a:rPr lang="en-US" altLang="ko-KR" sz="1800" dirty="0" smtClean="0">
                <a:ea typeface="Gulim" pitchFamily="34" charset="-127"/>
              </a:rPr>
              <a:t> et al), </a:t>
            </a:r>
            <a:r>
              <a:rPr lang="en-US" altLang="ko-KR" sz="1800" dirty="0" smtClean="0">
                <a:ea typeface="Gulim" pitchFamily="34" charset="-127"/>
              </a:rPr>
              <a:t>yet many are stand-alone efforts</a:t>
            </a:r>
          </a:p>
          <a:p>
            <a:pPr>
              <a:buFont typeface="Wingdings" pitchFamily="2" charset="2"/>
              <a:buChar char="q"/>
            </a:pPr>
            <a:endParaRPr lang="en-US" altLang="ko-KR" sz="2000" dirty="0">
              <a:ea typeface="Gulim" pitchFamily="34" charset="-127"/>
            </a:endParaRPr>
          </a:p>
          <a:p>
            <a:pPr>
              <a:buFont typeface="Wingdings" pitchFamily="2" charset="2"/>
              <a:buChar char="q"/>
            </a:pPr>
            <a:r>
              <a:rPr lang="en-US" altLang="ko-KR" sz="2000" dirty="0" smtClean="0">
                <a:ea typeface="Gulim" pitchFamily="34" charset="-127"/>
              </a:rPr>
              <a:t>Future direction: integrate constraint solving and synthesis in mainstream compilers such as LLVM</a:t>
            </a:r>
          </a:p>
          <a:p>
            <a:pPr>
              <a:buFont typeface="Wingdings" pitchFamily="2" charset="2"/>
              <a:buChar char="q"/>
            </a:pPr>
            <a:endParaRPr lang="en-US" altLang="ko-KR" sz="2000" dirty="0">
              <a:ea typeface="Gulim" pitchFamily="34" charset="-127"/>
            </a:endParaRPr>
          </a:p>
          <a:p>
            <a:pPr>
              <a:buFont typeface="Wingdings" pitchFamily="2" charset="2"/>
              <a:buChar char="q"/>
            </a:pPr>
            <a:r>
              <a:rPr lang="en-US" altLang="ko-KR" sz="2000" dirty="0" smtClean="0">
                <a:ea typeface="Gulim" pitchFamily="34" charset="-127"/>
              </a:rPr>
              <a:t>Future direction: </a:t>
            </a:r>
            <a:r>
              <a:rPr lang="en-US" altLang="ko-KR" sz="2000" dirty="0" err="1" smtClean="0">
                <a:ea typeface="Gulim" pitchFamily="34" charset="-127"/>
              </a:rPr>
              <a:t>SyGuS</a:t>
            </a:r>
            <a:r>
              <a:rPr lang="en-US" altLang="ko-KR" sz="2000" dirty="0" smtClean="0">
                <a:ea typeface="Gulim" pitchFamily="34" charset="-127"/>
              </a:rPr>
              <a:t>-like back-end focused on efficient search, but decoupled from SMT solvers so as to allow interface with alternative testing / verification tools</a:t>
            </a:r>
          </a:p>
          <a:p>
            <a:pPr>
              <a:buFont typeface="Wingdings" pitchFamily="2" charset="2"/>
              <a:buChar char="q"/>
            </a:pPr>
            <a:endParaRPr lang="en-US" altLang="ko-KR" sz="2000" dirty="0">
              <a:solidFill>
                <a:srgbClr val="003300"/>
              </a:solidFill>
              <a:ea typeface="Gulim" pitchFamily="34" charset="-127"/>
            </a:endParaRPr>
          </a:p>
          <a:p>
            <a:pPr>
              <a:buFont typeface="Wingdings" pitchFamily="2" charset="2"/>
              <a:buChar char="q"/>
            </a:pPr>
            <a:endParaRPr lang="en-US" altLang="ko-KR" sz="2000" dirty="0" smtClean="0">
              <a:solidFill>
                <a:srgbClr val="003300"/>
              </a:solidFill>
              <a:ea typeface="Gulim" pitchFamily="34" charset="-127"/>
            </a:endParaRPr>
          </a:p>
        </p:txBody>
      </p:sp>
      <p:sp>
        <p:nvSpPr>
          <p:cNvPr id="6"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66</a:t>
            </a:fld>
            <a:endParaRPr lang="en-US" b="1" dirty="0"/>
          </a:p>
        </p:txBody>
      </p:sp>
      <p:sp>
        <p:nvSpPr>
          <p:cNvPr id="8" name="Rectangle 2"/>
          <p:cNvSpPr txBox="1">
            <a:spLocks noChangeArrowheads="1"/>
          </p:cNvSpPr>
          <p:nvPr/>
        </p:nvSpPr>
        <p:spPr>
          <a:xfrm>
            <a:off x="152400" y="214914"/>
            <a:ext cx="8382000" cy="6096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eaLnBrk="0" fontAlgn="base" hangingPunct="0">
              <a:spcBef>
                <a:spcPct val="0"/>
              </a:spcBef>
              <a:spcAft>
                <a:spcPct val="0"/>
              </a:spcAft>
              <a:defRPr sz="4400">
                <a:solidFill>
                  <a:schemeClr val="tx2"/>
                </a:solidFill>
                <a:latin typeface="Comic Sans MS" pitchFamily="66" charset="0"/>
              </a:defRPr>
            </a:lvl6pPr>
            <a:lvl7pPr marL="914400" algn="ctr" rtl="0" eaLnBrk="0" fontAlgn="base" hangingPunct="0">
              <a:spcBef>
                <a:spcPct val="0"/>
              </a:spcBef>
              <a:spcAft>
                <a:spcPct val="0"/>
              </a:spcAft>
              <a:defRPr sz="4400">
                <a:solidFill>
                  <a:schemeClr val="tx2"/>
                </a:solidFill>
                <a:latin typeface="Comic Sans MS" pitchFamily="66" charset="0"/>
              </a:defRPr>
            </a:lvl7pPr>
            <a:lvl8pPr marL="1371600" algn="ctr" rtl="0" eaLnBrk="0" fontAlgn="base" hangingPunct="0">
              <a:spcBef>
                <a:spcPct val="0"/>
              </a:spcBef>
              <a:spcAft>
                <a:spcPct val="0"/>
              </a:spcAft>
              <a:defRPr sz="4400">
                <a:solidFill>
                  <a:schemeClr val="tx2"/>
                </a:solidFill>
                <a:latin typeface="Comic Sans MS" pitchFamily="66" charset="0"/>
              </a:defRPr>
            </a:lvl8pPr>
            <a:lvl9pPr marL="1828800" algn="ctr" rtl="0" eaLnBrk="0" fontAlgn="base" hangingPunct="0">
              <a:spcBef>
                <a:spcPct val="0"/>
              </a:spcBef>
              <a:spcAft>
                <a:spcPct val="0"/>
              </a:spcAft>
              <a:defRPr sz="4400">
                <a:solidFill>
                  <a:schemeClr val="tx2"/>
                </a:solidFill>
                <a:latin typeface="Comic Sans MS" pitchFamily="66" charset="0"/>
              </a:defRPr>
            </a:lvl9pPr>
          </a:lstStyle>
          <a:p>
            <a:r>
              <a:rPr lang="en-US" sz="2800" b="0" kern="0" dirty="0" smtClean="0">
                <a:solidFill>
                  <a:srgbClr val="C00000"/>
                </a:solidFill>
              </a:rPr>
              <a:t>What next: Infrastructure</a:t>
            </a:r>
          </a:p>
        </p:txBody>
      </p:sp>
    </p:spTree>
    <p:extLst>
      <p:ext uri="{BB962C8B-B14F-4D97-AF65-F5344CB8AC3E}">
        <p14:creationId xmlns:p14="http://schemas.microsoft.com/office/powerpoint/2010/main" val="203047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971">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39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type="body" idx="4294967295"/>
          </p:nvPr>
        </p:nvSpPr>
        <p:spPr>
          <a:xfrm>
            <a:off x="76200" y="990600"/>
            <a:ext cx="9144000" cy="5818571"/>
          </a:xfrm>
        </p:spPr>
        <p:txBody>
          <a:bodyPr/>
          <a:lstStyle/>
          <a:p>
            <a:pPr>
              <a:buNone/>
            </a:pPr>
            <a:endParaRPr lang="en-US" altLang="ko-KR" sz="2000" dirty="0" smtClean="0">
              <a:solidFill>
                <a:srgbClr val="003300"/>
              </a:solidFill>
              <a:ea typeface="Gulim" pitchFamily="34" charset="-127"/>
            </a:endParaRPr>
          </a:p>
          <a:p>
            <a:pPr>
              <a:buFont typeface="Wingdings" pitchFamily="2" charset="2"/>
              <a:buChar char="q"/>
            </a:pPr>
            <a:r>
              <a:rPr lang="en-US" altLang="ko-KR" sz="2000" dirty="0" smtClean="0">
                <a:solidFill>
                  <a:srgbClr val="003300"/>
                </a:solidFill>
                <a:ea typeface="Gulim" pitchFamily="34" charset="-127"/>
              </a:rPr>
              <a:t>PBE-based tools for automating repetitive code transformations</a:t>
            </a:r>
            <a:endParaRPr lang="en-US" altLang="ko-KR" sz="2000" dirty="0" smtClean="0">
              <a:solidFill>
                <a:srgbClr val="003300"/>
              </a:solidFill>
              <a:ea typeface="Gulim" pitchFamily="34" charset="-127"/>
            </a:endParaRPr>
          </a:p>
          <a:p>
            <a:pPr lvl="1">
              <a:buFont typeface="Wingdings" panose="05000000000000000000" pitchFamily="2" charset="2"/>
              <a:buChar char="§"/>
            </a:pPr>
            <a:r>
              <a:rPr lang="en-US" altLang="ko-KR" sz="1800" dirty="0" smtClean="0">
                <a:solidFill>
                  <a:srgbClr val="003300"/>
                </a:solidFill>
                <a:ea typeface="Gulim" pitchFamily="34" charset="-127"/>
              </a:rPr>
              <a:t>Sustained effort at </a:t>
            </a:r>
            <a:r>
              <a:rPr lang="en-US" altLang="ko-KR" sz="1800" dirty="0" smtClean="0">
                <a:solidFill>
                  <a:srgbClr val="003300"/>
                </a:solidFill>
                <a:ea typeface="Gulim" pitchFamily="34" charset="-127"/>
              </a:rPr>
              <a:t>Microsoft (see </a:t>
            </a:r>
            <a:r>
              <a:rPr lang="en-US" altLang="ko-KR" sz="1800" dirty="0" err="1" smtClean="0">
                <a:solidFill>
                  <a:srgbClr val="003300"/>
                </a:solidFill>
                <a:ea typeface="Gulim" pitchFamily="34" charset="-127"/>
              </a:rPr>
              <a:t>Bluepencil</a:t>
            </a:r>
            <a:r>
              <a:rPr lang="en-US" altLang="ko-KR" sz="1800" dirty="0" smtClean="0">
                <a:solidFill>
                  <a:srgbClr val="003300"/>
                </a:solidFill>
                <a:ea typeface="Gulim" pitchFamily="34" charset="-127"/>
              </a:rPr>
              <a:t>)</a:t>
            </a:r>
            <a:endParaRPr lang="en-US" altLang="ko-KR" sz="1800" dirty="0" smtClean="0">
              <a:solidFill>
                <a:srgbClr val="003300"/>
              </a:solidFill>
              <a:ea typeface="Gulim" pitchFamily="34" charset="-127"/>
            </a:endParaRPr>
          </a:p>
          <a:p>
            <a:pPr lvl="1">
              <a:buFont typeface="Wingdings" panose="05000000000000000000" pitchFamily="2" charset="2"/>
              <a:buChar char="§"/>
            </a:pPr>
            <a:r>
              <a:rPr lang="en-US" altLang="ko-KR" sz="1800" dirty="0" smtClean="0">
                <a:solidFill>
                  <a:srgbClr val="003300"/>
                </a:solidFill>
                <a:ea typeface="Gulim" pitchFamily="34" charset="-127"/>
              </a:rPr>
              <a:t>Key challenge: programmer interaction</a:t>
            </a:r>
          </a:p>
          <a:p>
            <a:pPr lvl="1">
              <a:buFont typeface="Wingdings" panose="05000000000000000000" pitchFamily="2" charset="2"/>
              <a:buChar char="§"/>
            </a:pPr>
            <a:endParaRPr lang="en-US" altLang="ko-KR" sz="1800" dirty="0">
              <a:solidFill>
                <a:srgbClr val="003300"/>
              </a:solidFill>
              <a:ea typeface="Gulim" pitchFamily="34" charset="-127"/>
            </a:endParaRPr>
          </a:p>
          <a:p>
            <a:pPr>
              <a:buFont typeface="Wingdings" pitchFamily="2" charset="2"/>
              <a:buChar char="q"/>
            </a:pPr>
            <a:r>
              <a:rPr lang="en-US" altLang="ko-KR" sz="2000" dirty="0" smtClean="0">
                <a:solidFill>
                  <a:srgbClr val="003300"/>
                </a:solidFill>
                <a:ea typeface="Gulim" pitchFamily="34" charset="-127"/>
              </a:rPr>
              <a:t>Low-level code optimizations for heterogeneous platforms</a:t>
            </a:r>
          </a:p>
          <a:p>
            <a:pPr lvl="1">
              <a:buFont typeface="Wingdings" panose="05000000000000000000" pitchFamily="2" charset="2"/>
              <a:buChar char="§"/>
            </a:pPr>
            <a:r>
              <a:rPr lang="en-US" altLang="ko-KR" sz="1800" dirty="0" smtClean="0">
                <a:solidFill>
                  <a:srgbClr val="003300"/>
                </a:solidFill>
                <a:ea typeface="Gulim" pitchFamily="34" charset="-127"/>
              </a:rPr>
              <a:t>New effort on Machine Programming at Intel</a:t>
            </a:r>
          </a:p>
          <a:p>
            <a:pPr lvl="1">
              <a:buFont typeface="Wingdings" panose="05000000000000000000" pitchFamily="2" charset="2"/>
              <a:buChar char="§"/>
            </a:pPr>
            <a:endParaRPr lang="en-US" altLang="ko-KR" sz="1800" dirty="0">
              <a:solidFill>
                <a:srgbClr val="003300"/>
              </a:solidFill>
              <a:ea typeface="Gulim" pitchFamily="34" charset="-127"/>
            </a:endParaRPr>
          </a:p>
          <a:p>
            <a:pPr>
              <a:buFont typeface="Wingdings" pitchFamily="2" charset="2"/>
              <a:buChar char="q"/>
            </a:pPr>
            <a:r>
              <a:rPr lang="en-US" altLang="ko-KR" sz="2000" dirty="0" smtClean="0">
                <a:solidFill>
                  <a:srgbClr val="003300"/>
                </a:solidFill>
                <a:ea typeface="Gulim" pitchFamily="34" charset="-127"/>
              </a:rPr>
              <a:t>From data to logic (interpretable machine learning)</a:t>
            </a:r>
          </a:p>
          <a:p>
            <a:pPr lvl="1">
              <a:buFont typeface="Wingdings" panose="05000000000000000000" pitchFamily="2" charset="2"/>
              <a:buChar char="§"/>
            </a:pPr>
            <a:r>
              <a:rPr lang="en-US" altLang="ko-KR" sz="1800" dirty="0" smtClean="0">
                <a:solidFill>
                  <a:srgbClr val="003300"/>
                </a:solidFill>
                <a:ea typeface="Gulim" pitchFamily="34" charset="-127"/>
              </a:rPr>
              <a:t>Synthesis of logic programs from data</a:t>
            </a:r>
            <a:endParaRPr lang="en-US" altLang="ko-KR" sz="2000" dirty="0" smtClean="0">
              <a:solidFill>
                <a:srgbClr val="003300"/>
              </a:solidFill>
              <a:ea typeface="Gulim" pitchFamily="34" charset="-127"/>
            </a:endParaRPr>
          </a:p>
        </p:txBody>
      </p:sp>
      <p:sp>
        <p:nvSpPr>
          <p:cNvPr id="6"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67</a:t>
            </a:fld>
            <a:endParaRPr lang="en-US" b="1" dirty="0"/>
          </a:p>
        </p:txBody>
      </p:sp>
      <p:sp>
        <p:nvSpPr>
          <p:cNvPr id="8" name="Rectangle 2"/>
          <p:cNvSpPr txBox="1">
            <a:spLocks noChangeArrowheads="1"/>
          </p:cNvSpPr>
          <p:nvPr/>
        </p:nvSpPr>
        <p:spPr>
          <a:xfrm>
            <a:off x="152400" y="214914"/>
            <a:ext cx="8382000" cy="6096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eaLnBrk="0" fontAlgn="base" hangingPunct="0">
              <a:spcBef>
                <a:spcPct val="0"/>
              </a:spcBef>
              <a:spcAft>
                <a:spcPct val="0"/>
              </a:spcAft>
              <a:defRPr sz="4400">
                <a:solidFill>
                  <a:schemeClr val="tx2"/>
                </a:solidFill>
                <a:latin typeface="Comic Sans MS" pitchFamily="66" charset="0"/>
              </a:defRPr>
            </a:lvl6pPr>
            <a:lvl7pPr marL="914400" algn="ctr" rtl="0" eaLnBrk="0" fontAlgn="base" hangingPunct="0">
              <a:spcBef>
                <a:spcPct val="0"/>
              </a:spcBef>
              <a:spcAft>
                <a:spcPct val="0"/>
              </a:spcAft>
              <a:defRPr sz="4400">
                <a:solidFill>
                  <a:schemeClr val="tx2"/>
                </a:solidFill>
                <a:latin typeface="Comic Sans MS" pitchFamily="66" charset="0"/>
              </a:defRPr>
            </a:lvl7pPr>
            <a:lvl8pPr marL="1371600" algn="ctr" rtl="0" eaLnBrk="0" fontAlgn="base" hangingPunct="0">
              <a:spcBef>
                <a:spcPct val="0"/>
              </a:spcBef>
              <a:spcAft>
                <a:spcPct val="0"/>
              </a:spcAft>
              <a:defRPr sz="4400">
                <a:solidFill>
                  <a:schemeClr val="tx2"/>
                </a:solidFill>
                <a:latin typeface="Comic Sans MS" pitchFamily="66" charset="0"/>
              </a:defRPr>
            </a:lvl8pPr>
            <a:lvl9pPr marL="1828800" algn="ctr" rtl="0" eaLnBrk="0" fontAlgn="base" hangingPunct="0">
              <a:spcBef>
                <a:spcPct val="0"/>
              </a:spcBef>
              <a:spcAft>
                <a:spcPct val="0"/>
              </a:spcAft>
              <a:defRPr sz="4400">
                <a:solidFill>
                  <a:schemeClr val="tx2"/>
                </a:solidFill>
                <a:latin typeface="Comic Sans MS" pitchFamily="66" charset="0"/>
              </a:defRPr>
            </a:lvl9pPr>
          </a:lstStyle>
          <a:p>
            <a:r>
              <a:rPr lang="en-US" sz="2800" b="0" kern="0" dirty="0" smtClean="0">
                <a:solidFill>
                  <a:srgbClr val="C00000"/>
                </a:solidFill>
              </a:rPr>
              <a:t>What next: Applications</a:t>
            </a:r>
          </a:p>
        </p:txBody>
      </p:sp>
    </p:spTree>
    <p:extLst>
      <p:ext uri="{BB962C8B-B14F-4D97-AF65-F5344CB8AC3E}">
        <p14:creationId xmlns:p14="http://schemas.microsoft.com/office/powerpoint/2010/main" val="253622289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3"/>
          <p:cNvSpPr>
            <a:spLocks noGrp="1" noChangeArrowheads="1"/>
          </p:cNvSpPr>
          <p:nvPr>
            <p:ph type="body" idx="4294967295"/>
          </p:nvPr>
        </p:nvSpPr>
        <p:spPr>
          <a:xfrm>
            <a:off x="0" y="1039429"/>
            <a:ext cx="9144000" cy="5818571"/>
          </a:xfrm>
        </p:spPr>
        <p:txBody>
          <a:bodyPr/>
          <a:lstStyle/>
          <a:p>
            <a:pPr>
              <a:buNone/>
            </a:pPr>
            <a:endParaRPr lang="en-US" altLang="ko-KR" sz="2000" dirty="0" smtClean="0">
              <a:solidFill>
                <a:srgbClr val="003300"/>
              </a:solidFill>
              <a:ea typeface="Gulim" pitchFamily="34" charset="-127"/>
            </a:endParaRPr>
          </a:p>
          <a:p>
            <a:pPr>
              <a:buFont typeface="Wingdings" pitchFamily="2" charset="2"/>
              <a:buChar char="q"/>
            </a:pPr>
            <a:r>
              <a:rPr lang="en-US" altLang="ko-KR" sz="2000" dirty="0" smtClean="0">
                <a:ea typeface="Gulim" pitchFamily="34" charset="-127"/>
              </a:rPr>
              <a:t>How to make synthesis scalable? No magic bullet here, but slow and steady progress will continue…</a:t>
            </a:r>
          </a:p>
          <a:p>
            <a:pPr>
              <a:buFont typeface="Wingdings" pitchFamily="2" charset="2"/>
              <a:buChar char="q"/>
            </a:pPr>
            <a:endParaRPr lang="en-US" altLang="ko-KR" sz="2000" dirty="0">
              <a:ea typeface="Gulim" pitchFamily="34" charset="-127"/>
            </a:endParaRPr>
          </a:p>
          <a:p>
            <a:pPr>
              <a:buFont typeface="Wingdings" pitchFamily="2" charset="2"/>
              <a:buChar char="q"/>
            </a:pPr>
            <a:r>
              <a:rPr lang="en-US" altLang="ko-KR" sz="2000" dirty="0" smtClean="0">
                <a:ea typeface="Gulim" pitchFamily="34" charset="-127"/>
              </a:rPr>
              <a:t>Exciting opportunity: Machine learning for program synthesis</a:t>
            </a:r>
          </a:p>
          <a:p>
            <a:pPr lvl="1">
              <a:buFont typeface="Wingdings" panose="05000000000000000000" pitchFamily="2" charset="2"/>
              <a:buChar char="§"/>
            </a:pPr>
            <a:r>
              <a:rPr lang="en-US" altLang="ko-KR" sz="1800" dirty="0">
                <a:ea typeface="Gulim" pitchFamily="34" charset="-127"/>
              </a:rPr>
              <a:t>C</a:t>
            </a:r>
            <a:r>
              <a:rPr lang="en-US" altLang="ko-KR" sz="1800" dirty="0" smtClean="0">
                <a:ea typeface="Gulim" pitchFamily="34" charset="-127"/>
              </a:rPr>
              <a:t>hallenges in ML research: how to learn structured objects, how to integrate symbolic constraints in training of neural networks</a:t>
            </a:r>
          </a:p>
          <a:p>
            <a:pPr lvl="1">
              <a:buFont typeface="Wingdings" panose="05000000000000000000" pitchFamily="2" charset="2"/>
              <a:buChar char="§"/>
            </a:pPr>
            <a:r>
              <a:rPr lang="en-US" altLang="ko-KR" sz="1800" dirty="0" smtClean="0">
                <a:ea typeface="Gulim" pitchFamily="34" charset="-127"/>
              </a:rPr>
              <a:t>Challenges for program synthesis: what’s a suitable representation of a program</a:t>
            </a:r>
          </a:p>
          <a:p>
            <a:pPr lvl="1">
              <a:buFont typeface="Wingdings" panose="05000000000000000000" pitchFamily="2" charset="2"/>
              <a:buChar char="§"/>
            </a:pPr>
            <a:r>
              <a:rPr lang="en-US" altLang="ko-KR" sz="1800" dirty="0" smtClean="0">
                <a:ea typeface="Gulim" pitchFamily="34" charset="-127"/>
              </a:rPr>
              <a:t>Lots of papers in ML conferences in last 2-3 years (e.g. </a:t>
            </a:r>
            <a:r>
              <a:rPr lang="en-US" altLang="ko-KR" sz="1800" dirty="0" err="1" smtClean="0">
                <a:ea typeface="Gulim" pitchFamily="34" charset="-127"/>
              </a:rPr>
              <a:t>Hoppity</a:t>
            </a:r>
            <a:r>
              <a:rPr lang="en-US" altLang="ko-KR" sz="1800" dirty="0" smtClean="0">
                <a:ea typeface="Gulim" pitchFamily="34" charset="-127"/>
              </a:rPr>
              <a:t>: Learning graph transformations to detect and fix bugs in programs; </a:t>
            </a:r>
            <a:r>
              <a:rPr lang="en-US" altLang="ko-KR" sz="1800" dirty="0" err="1" smtClean="0">
                <a:ea typeface="Gulim" pitchFamily="34" charset="-127"/>
              </a:rPr>
              <a:t>Dinella</a:t>
            </a:r>
            <a:r>
              <a:rPr lang="en-US" altLang="ko-KR" sz="1800" dirty="0" smtClean="0">
                <a:ea typeface="Gulim" pitchFamily="34" charset="-127"/>
              </a:rPr>
              <a:t> et al; ICLR 2020)</a:t>
            </a:r>
          </a:p>
        </p:txBody>
      </p:sp>
      <p:sp>
        <p:nvSpPr>
          <p:cNvPr id="6"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68</a:t>
            </a:fld>
            <a:endParaRPr lang="en-US" b="1" dirty="0"/>
          </a:p>
        </p:txBody>
      </p:sp>
      <p:sp>
        <p:nvSpPr>
          <p:cNvPr id="8" name="Rectangle 2"/>
          <p:cNvSpPr txBox="1">
            <a:spLocks noChangeArrowheads="1"/>
          </p:cNvSpPr>
          <p:nvPr/>
        </p:nvSpPr>
        <p:spPr>
          <a:xfrm>
            <a:off x="152400" y="214914"/>
            <a:ext cx="8382000" cy="6096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eaLnBrk="0" fontAlgn="base" hangingPunct="0">
              <a:spcBef>
                <a:spcPct val="0"/>
              </a:spcBef>
              <a:spcAft>
                <a:spcPct val="0"/>
              </a:spcAft>
              <a:defRPr sz="4400">
                <a:solidFill>
                  <a:schemeClr val="tx2"/>
                </a:solidFill>
                <a:latin typeface="Comic Sans MS" pitchFamily="66" charset="0"/>
              </a:defRPr>
            </a:lvl6pPr>
            <a:lvl7pPr marL="914400" algn="ctr" rtl="0" eaLnBrk="0" fontAlgn="base" hangingPunct="0">
              <a:spcBef>
                <a:spcPct val="0"/>
              </a:spcBef>
              <a:spcAft>
                <a:spcPct val="0"/>
              </a:spcAft>
              <a:defRPr sz="4400">
                <a:solidFill>
                  <a:schemeClr val="tx2"/>
                </a:solidFill>
                <a:latin typeface="Comic Sans MS" pitchFamily="66" charset="0"/>
              </a:defRPr>
            </a:lvl7pPr>
            <a:lvl8pPr marL="1371600" algn="ctr" rtl="0" eaLnBrk="0" fontAlgn="base" hangingPunct="0">
              <a:spcBef>
                <a:spcPct val="0"/>
              </a:spcBef>
              <a:spcAft>
                <a:spcPct val="0"/>
              </a:spcAft>
              <a:defRPr sz="4400">
                <a:solidFill>
                  <a:schemeClr val="tx2"/>
                </a:solidFill>
                <a:latin typeface="Comic Sans MS" pitchFamily="66" charset="0"/>
              </a:defRPr>
            </a:lvl8pPr>
            <a:lvl9pPr marL="1828800" algn="ctr" rtl="0" eaLnBrk="0" fontAlgn="base" hangingPunct="0">
              <a:spcBef>
                <a:spcPct val="0"/>
              </a:spcBef>
              <a:spcAft>
                <a:spcPct val="0"/>
              </a:spcAft>
              <a:defRPr sz="4400">
                <a:solidFill>
                  <a:schemeClr val="tx2"/>
                </a:solidFill>
                <a:latin typeface="Comic Sans MS" pitchFamily="66" charset="0"/>
              </a:defRPr>
            </a:lvl9pPr>
          </a:lstStyle>
          <a:p>
            <a:r>
              <a:rPr lang="en-US" sz="2800" b="0" kern="0" dirty="0" smtClean="0">
                <a:solidFill>
                  <a:srgbClr val="C00000"/>
                </a:solidFill>
              </a:rPr>
              <a:t>What next: Solution Techniques</a:t>
            </a:r>
          </a:p>
        </p:txBody>
      </p:sp>
    </p:spTree>
    <p:extLst>
      <p:ext uri="{BB962C8B-B14F-4D97-AF65-F5344CB8AC3E}">
        <p14:creationId xmlns:p14="http://schemas.microsoft.com/office/powerpoint/2010/main" val="47045515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69</a:t>
            </a:fld>
            <a:endParaRPr lang="en-US" b="1" dirty="0"/>
          </a:p>
        </p:txBody>
      </p:sp>
      <p:sp>
        <p:nvSpPr>
          <p:cNvPr id="6" name="Rectangle 3"/>
          <p:cNvSpPr txBox="1">
            <a:spLocks noChangeArrowheads="1"/>
          </p:cNvSpPr>
          <p:nvPr/>
        </p:nvSpPr>
        <p:spPr bwMode="auto">
          <a:xfrm>
            <a:off x="332014" y="192605"/>
            <a:ext cx="8763000" cy="11660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endParaRPr lang="en-US" altLang="ko-KR" sz="2400" b="0" kern="0" dirty="0" smtClean="0">
              <a:solidFill>
                <a:srgbClr val="006600"/>
              </a:solidFill>
              <a:ea typeface="Gulim" pitchFamily="34" charset="-127"/>
            </a:endParaRPr>
          </a:p>
          <a:p>
            <a:pPr marL="0" indent="0" algn="ctr">
              <a:lnSpc>
                <a:spcPct val="80000"/>
              </a:lnSpc>
              <a:spcBef>
                <a:spcPct val="35000"/>
              </a:spcBef>
              <a:buClr>
                <a:srgbClr val="006600"/>
              </a:buClr>
              <a:buNone/>
            </a:pPr>
            <a:r>
              <a:rPr lang="en-US" altLang="ko-KR" sz="2400" b="0" kern="0" dirty="0" smtClean="0">
                <a:solidFill>
                  <a:srgbClr val="C00000"/>
                </a:solidFill>
                <a:ea typeface="Gulim" pitchFamily="34" charset="-127"/>
              </a:rPr>
              <a:t>IDEs of Future</a:t>
            </a:r>
            <a:r>
              <a:rPr lang="en-US" altLang="ko-KR" sz="2400" b="0" kern="0" dirty="0" smtClean="0">
                <a:solidFill>
                  <a:srgbClr val="C00000"/>
                </a:solidFill>
                <a:ea typeface="Gulim" pitchFamily="34" charset="-127"/>
              </a:rPr>
              <a:t> </a:t>
            </a:r>
            <a:endParaRPr lang="en-US" altLang="ko-KR" sz="2400" b="0" kern="0" dirty="0">
              <a:solidFill>
                <a:srgbClr val="C00000"/>
              </a:solidFill>
              <a:ea typeface="Gulim" pitchFamily="34" charset="-127"/>
            </a:endParaRPr>
          </a:p>
          <a:p>
            <a:pPr>
              <a:lnSpc>
                <a:spcPct val="80000"/>
              </a:lnSpc>
              <a:spcBef>
                <a:spcPct val="35000"/>
              </a:spcBef>
              <a:buClr>
                <a:srgbClr val="006600"/>
              </a:buClr>
              <a:buFont typeface="Wingdings" pitchFamily="2" charset="2"/>
              <a:buChar char="q"/>
            </a:pPr>
            <a:endParaRPr lang="en-US" altLang="ko-KR" sz="2400" b="0" kern="0" dirty="0" smtClean="0">
              <a:solidFill>
                <a:srgbClr val="C00000"/>
              </a:solidFill>
              <a:ea typeface="Gulim" pitchFamily="34" charset="-127"/>
            </a:endParaRPr>
          </a:p>
          <a:p>
            <a:pPr marL="0" indent="0">
              <a:lnSpc>
                <a:spcPct val="80000"/>
              </a:lnSpc>
              <a:spcBef>
                <a:spcPct val="35000"/>
              </a:spcBef>
              <a:buClr>
                <a:srgbClr val="006600"/>
              </a:buClr>
              <a:buNone/>
            </a:pPr>
            <a:endParaRPr lang="en-US" altLang="ko-KR" sz="2400" b="0" kern="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400" b="0" kern="0" dirty="0" smtClean="0"/>
          </a:p>
        </p:txBody>
      </p:sp>
      <p:sp>
        <p:nvSpPr>
          <p:cNvPr id="12" name="32-Point Star 11"/>
          <p:cNvSpPr/>
          <p:nvPr/>
        </p:nvSpPr>
        <p:spPr bwMode="auto">
          <a:xfrm>
            <a:off x="3431721" y="1524000"/>
            <a:ext cx="2054680" cy="1663410"/>
          </a:xfrm>
          <a:prstGeom prst="star32">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3300"/>
                </a:solidFill>
              </a:rPr>
              <a:t>Program</a:t>
            </a:r>
          </a:p>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3300"/>
                </a:solidFill>
              </a:rPr>
              <a:t>Synthesis</a:t>
            </a:r>
            <a:endParaRPr kumimoji="0" lang="en-US" sz="2000" b="0" i="0" u="none" strike="noStrike" cap="none" normalizeH="0" baseline="0" dirty="0" smtClean="0">
              <a:ln>
                <a:noFill/>
              </a:ln>
              <a:solidFill>
                <a:srgbClr val="003300"/>
              </a:solidFill>
              <a:effectLst/>
            </a:endParaRPr>
          </a:p>
        </p:txBody>
      </p:sp>
      <p:sp>
        <p:nvSpPr>
          <p:cNvPr id="13" name="32-Point Star 12"/>
          <p:cNvSpPr/>
          <p:nvPr/>
        </p:nvSpPr>
        <p:spPr bwMode="auto">
          <a:xfrm>
            <a:off x="2249261" y="2958810"/>
            <a:ext cx="2133600" cy="1828800"/>
          </a:xfrm>
          <a:prstGeom prst="star32">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3300"/>
                </a:solidFill>
              </a:rPr>
              <a:t>Machine</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3300"/>
                </a:solidFill>
                <a:effectLst/>
              </a:rPr>
              <a:t>Learning</a:t>
            </a:r>
          </a:p>
        </p:txBody>
      </p:sp>
      <p:sp>
        <p:nvSpPr>
          <p:cNvPr id="14" name="32-Point Star 13"/>
          <p:cNvSpPr/>
          <p:nvPr/>
        </p:nvSpPr>
        <p:spPr bwMode="auto">
          <a:xfrm>
            <a:off x="4648200" y="2958810"/>
            <a:ext cx="2971800" cy="1828800"/>
          </a:xfrm>
          <a:prstGeom prst="star32">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0" dirty="0" smtClean="0">
                <a:solidFill>
                  <a:srgbClr val="003300"/>
                </a:solidFill>
              </a:rPr>
              <a:t>Human-Computer</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3300"/>
                </a:solidFill>
                <a:effectLst/>
              </a:rPr>
              <a:t>Interaction</a:t>
            </a:r>
          </a:p>
        </p:txBody>
      </p:sp>
    </p:spTree>
    <p:extLst>
      <p:ext uri="{BB962C8B-B14F-4D97-AF65-F5344CB8AC3E}">
        <p14:creationId xmlns:p14="http://schemas.microsoft.com/office/powerpoint/2010/main" val="6931683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274028308"/>
              </p:ext>
            </p:extLst>
          </p:nvPr>
        </p:nvGraphicFramePr>
        <p:xfrm>
          <a:off x="685801" y="1524000"/>
          <a:ext cx="6096000" cy="1879600"/>
        </p:xfrm>
        <a:graphic>
          <a:graphicData uri="http://schemas.openxmlformats.org/drawingml/2006/table">
            <a:tbl>
              <a:tblPr firstRow="1" bandRow="1">
                <a:tableStyleId>{5C22544A-7EE6-4342-B048-85BDC9FD1C3A}</a:tableStyleId>
              </a:tblPr>
              <a:tblGrid>
                <a:gridCol w="2892373"/>
                <a:gridCol w="3203627"/>
              </a:tblGrid>
              <a:tr h="370840">
                <a:tc>
                  <a:txBody>
                    <a:bodyPr/>
                    <a:lstStyle/>
                    <a:p>
                      <a:r>
                        <a:rPr lang="en-US" sz="2000" baseline="0" dirty="0" smtClean="0">
                          <a:solidFill>
                            <a:srgbClr val="C00000"/>
                          </a:solidFill>
                        </a:rPr>
                        <a:t>Input</a:t>
                      </a:r>
                      <a:r>
                        <a:rPr lang="en-US" sz="2000" baseline="0" dirty="0" smtClean="0"/>
                        <a:t> </a:t>
                      </a:r>
                      <a:endParaRPr lang="en-US" sz="2000" baseline="0" dirty="0"/>
                    </a:p>
                  </a:txBody>
                  <a:tcPr/>
                </a:tc>
                <a:tc>
                  <a:txBody>
                    <a:bodyPr/>
                    <a:lstStyle/>
                    <a:p>
                      <a:r>
                        <a:rPr lang="en-US" sz="2000" baseline="0" dirty="0" smtClean="0">
                          <a:solidFill>
                            <a:srgbClr val="C00000"/>
                          </a:solidFill>
                        </a:rPr>
                        <a:t>Output</a:t>
                      </a:r>
                      <a:endParaRPr lang="en-US" sz="2000" baseline="0" dirty="0">
                        <a:solidFill>
                          <a:srgbClr val="C00000"/>
                        </a:solidFill>
                      </a:endParaRPr>
                    </a:p>
                  </a:txBody>
                  <a:tcPr/>
                </a:tc>
              </a:tr>
              <a:tr h="370840">
                <a:tc>
                  <a:txBody>
                    <a:bodyPr/>
                    <a:lstStyle/>
                    <a:p>
                      <a:r>
                        <a:rPr lang="en-US" sz="1800" b="0" i="0" u="none" strike="noStrike" kern="1200" baseline="0" dirty="0" smtClean="0">
                          <a:solidFill>
                            <a:schemeClr val="dk1"/>
                          </a:solidFill>
                          <a:latin typeface="+mn-lt"/>
                          <a:ea typeface="+mn-ea"/>
                          <a:cs typeface="+mn-cs"/>
                        </a:rPr>
                        <a:t>(425)-706-7709</a:t>
                      </a:r>
                      <a:endParaRPr lang="en-US" sz="1800" baseline="0" dirty="0"/>
                    </a:p>
                  </a:txBody>
                  <a:tcPr/>
                </a:tc>
                <a:tc>
                  <a:txBody>
                    <a:bodyPr/>
                    <a:lstStyle/>
                    <a:p>
                      <a:r>
                        <a:rPr lang="en-US" sz="1800" baseline="0" dirty="0" smtClean="0"/>
                        <a:t>425-706-7709</a:t>
                      </a:r>
                      <a:endParaRPr lang="en-US" sz="1800" baseline="0" dirty="0"/>
                    </a:p>
                  </a:txBody>
                  <a:tcPr/>
                </a:tc>
              </a:tr>
              <a:tr h="370840">
                <a:tc>
                  <a:txBody>
                    <a:bodyPr/>
                    <a:lstStyle/>
                    <a:p>
                      <a:r>
                        <a:rPr lang="en-US" sz="1800" b="0" i="0" u="none" strike="noStrike" kern="1200" baseline="0" dirty="0" smtClean="0">
                          <a:solidFill>
                            <a:schemeClr val="dk1"/>
                          </a:solidFill>
                          <a:latin typeface="+mn-lt"/>
                          <a:ea typeface="+mn-ea"/>
                          <a:cs typeface="+mn-cs"/>
                        </a:rPr>
                        <a:t>510.220.5586</a:t>
                      </a:r>
                      <a:endParaRPr lang="en-US" sz="1800" baseline="0" dirty="0"/>
                    </a:p>
                  </a:txBody>
                  <a:tcPr/>
                </a:tc>
                <a:tc>
                  <a:txBody>
                    <a:bodyPr/>
                    <a:lstStyle/>
                    <a:p>
                      <a:r>
                        <a:rPr lang="en-US" sz="1800" baseline="0" dirty="0" smtClean="0"/>
                        <a:t>510-220-5586</a:t>
                      </a:r>
                      <a:endParaRPr lang="en-US" sz="1800" baseline="0" dirty="0"/>
                    </a:p>
                  </a:txBody>
                  <a:tcPr/>
                </a:tc>
              </a:tr>
              <a:tr h="370840">
                <a:tc>
                  <a:txBody>
                    <a:bodyPr/>
                    <a:lstStyle/>
                    <a:p>
                      <a:r>
                        <a:rPr lang="en-US" sz="1800" b="0" i="0" u="none" strike="noStrike" kern="1200" baseline="0" dirty="0" smtClean="0">
                          <a:solidFill>
                            <a:schemeClr val="dk1"/>
                          </a:solidFill>
                          <a:latin typeface="+mn-lt"/>
                          <a:ea typeface="+mn-ea"/>
                          <a:cs typeface="+mn-cs"/>
                        </a:rPr>
                        <a:t>1 425 235 7654</a:t>
                      </a:r>
                      <a:endParaRPr lang="en-US" sz="1800" baseline="0" dirty="0"/>
                    </a:p>
                  </a:txBody>
                  <a:tcPr/>
                </a:tc>
                <a:tc>
                  <a:txBody>
                    <a:bodyPr/>
                    <a:lstStyle/>
                    <a:p>
                      <a:r>
                        <a:rPr lang="en-US" sz="1800" baseline="0" dirty="0" smtClean="0"/>
                        <a:t>425-235-7654</a:t>
                      </a:r>
                      <a:endParaRPr lang="en-US" sz="1800" baseline="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425 745-8139</a:t>
                      </a:r>
                      <a:endParaRPr lang="en-US" sz="1800" baseline="0" dirty="0" smtClean="0"/>
                    </a:p>
                  </a:txBody>
                  <a:tcPr/>
                </a:tc>
                <a:tc>
                  <a:txBody>
                    <a:bodyPr/>
                    <a:lstStyle/>
                    <a:p>
                      <a:r>
                        <a:rPr lang="en-US" sz="1800" baseline="0" dirty="0" smtClean="0"/>
                        <a:t>425-745-8139</a:t>
                      </a:r>
                      <a:endParaRPr lang="en-US" sz="1800" baseline="0" dirty="0"/>
                    </a:p>
                  </a:txBody>
                  <a:tcPr/>
                </a:tc>
              </a:tr>
            </a:tbl>
          </a:graphicData>
        </a:graphic>
      </p:graphicFrame>
      <p:sp>
        <p:nvSpPr>
          <p:cNvPr id="27650" name="Rectangle 2"/>
          <p:cNvSpPr>
            <a:spLocks noGrp="1" noChangeArrowheads="1"/>
          </p:cNvSpPr>
          <p:nvPr>
            <p:ph type="title" idx="4294967295"/>
          </p:nvPr>
        </p:nvSpPr>
        <p:spPr>
          <a:xfrm>
            <a:off x="-38100" y="152400"/>
            <a:ext cx="8763000" cy="838200"/>
          </a:xfrm>
        </p:spPr>
        <p:txBody>
          <a:bodyPr/>
          <a:lstStyle/>
          <a:p>
            <a:pPr algn="l"/>
            <a:r>
              <a:rPr lang="en-US" sz="2800" dirty="0" err="1" smtClean="0">
                <a:solidFill>
                  <a:srgbClr val="C00000"/>
                </a:solidFill>
              </a:rPr>
              <a:t>FlashFill</a:t>
            </a:r>
            <a:r>
              <a:rPr lang="en-US" sz="2800" dirty="0" smtClean="0">
                <a:solidFill>
                  <a:srgbClr val="C00000"/>
                </a:solidFill>
              </a:rPr>
              <a:t>: PBE in Practice</a:t>
            </a:r>
            <a:br>
              <a:rPr lang="en-US" sz="2800" dirty="0" smtClean="0">
                <a:solidFill>
                  <a:srgbClr val="C00000"/>
                </a:solidFill>
              </a:rPr>
            </a:br>
            <a:r>
              <a:rPr lang="en-US" sz="2800" dirty="0" smtClean="0">
                <a:solidFill>
                  <a:srgbClr val="C00000"/>
                </a:solidFill>
              </a:rPr>
              <a:t>				</a:t>
            </a:r>
            <a:r>
              <a:rPr lang="en-US" sz="1600" dirty="0" smtClean="0">
                <a:solidFill>
                  <a:srgbClr val="C00000"/>
                </a:solidFill>
              </a:rPr>
              <a:t>Ref: </a:t>
            </a:r>
            <a:r>
              <a:rPr lang="en-US" sz="1600" dirty="0" err="1" smtClean="0">
                <a:solidFill>
                  <a:srgbClr val="C00000"/>
                </a:solidFill>
              </a:rPr>
              <a:t>Gulwani</a:t>
            </a:r>
            <a:r>
              <a:rPr lang="en-US" sz="1600" dirty="0" smtClean="0">
                <a:solidFill>
                  <a:srgbClr val="C00000"/>
                </a:solidFill>
              </a:rPr>
              <a:t> (POPL 2011)</a:t>
            </a:r>
          </a:p>
        </p:txBody>
      </p:sp>
      <p:sp>
        <p:nvSpPr>
          <p:cNvPr id="27662" name="Text Box 36"/>
          <p:cNvSpPr txBox="1">
            <a:spLocks noChangeArrowheads="1"/>
          </p:cNvSpPr>
          <p:nvPr/>
        </p:nvSpPr>
        <p:spPr bwMode="auto">
          <a:xfrm>
            <a:off x="0" y="3962400"/>
            <a:ext cx="9144000" cy="2554545"/>
          </a:xfrm>
          <a:prstGeom prst="rect">
            <a:avLst/>
          </a:prstGeom>
          <a:noFill/>
          <a:ln w="9525">
            <a:noFill/>
            <a:miter lim="800000"/>
            <a:headEnd/>
            <a:tailEnd/>
          </a:ln>
        </p:spPr>
        <p:txBody>
          <a:bodyPr wrap="square">
            <a:spAutoFit/>
          </a:bodyPr>
          <a:lstStyle/>
          <a:p>
            <a:pPr marL="914400" lvl="1" indent="-457200" eaLnBrk="0" hangingPunct="0"/>
            <a:r>
              <a:rPr lang="en-US" sz="2000" b="0" dirty="0" smtClean="0">
                <a:solidFill>
                  <a:srgbClr val="C00000"/>
                </a:solidFill>
              </a:rPr>
              <a:t>Wired: </a:t>
            </a:r>
            <a:r>
              <a:rPr lang="en-US" sz="2000" b="0" dirty="0">
                <a:solidFill>
                  <a:srgbClr val="003300"/>
                </a:solidFill>
              </a:rPr>
              <a:t>Excel is now a lot easier for people who aren’t spreadsheet- and chart-making pros. The application’s new Flash Fill feature recognizes patterns, and will offer auto-complete options for your data. For example, if you have a column of first names and a column of last names, and want to create a new column of initials, you’ll only need to type in the first few boxes before Excel recognizes what you’re doing and lets you press Enter to complete the rest of the column.</a:t>
            </a:r>
            <a:r>
              <a:rPr lang="en-US" sz="2000" b="0" dirty="0" smtClean="0"/>
              <a:t>					</a:t>
            </a:r>
            <a:endParaRPr lang="en-US" sz="2000" b="0" dirty="0" smtClean="0">
              <a:solidFill>
                <a:srgbClr val="C00000"/>
              </a:solidFill>
            </a:endParaRPr>
          </a:p>
        </p:txBody>
      </p:sp>
      <p:sp>
        <p:nvSpPr>
          <p:cNvPr id="6"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7</a:t>
            </a:fld>
            <a:endParaRPr lang="en-US" b="1"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3800" y="122464"/>
            <a:ext cx="1447269" cy="1539027"/>
          </a:xfrm>
          <a:prstGeom prst="rect">
            <a:avLst/>
          </a:prstGeom>
        </p:spPr>
      </p:pic>
    </p:spTree>
    <p:extLst>
      <p:ext uri="{BB962C8B-B14F-4D97-AF65-F5344CB8AC3E}">
        <p14:creationId xmlns:p14="http://schemas.microsoft.com/office/powerpoint/2010/main" val="1634264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6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152400"/>
            <a:ext cx="8382000" cy="1143000"/>
          </a:xfrm>
        </p:spPr>
        <p:txBody>
          <a:bodyPr/>
          <a:lstStyle/>
          <a:p>
            <a:pPr algn="r"/>
            <a:r>
              <a:rPr lang="en-US" sz="2800" dirty="0" smtClean="0">
                <a:solidFill>
                  <a:srgbClr val="C00000"/>
                </a:solidFill>
              </a:rPr>
              <a:t>Scythe: SQL queries from input-output examples</a:t>
            </a:r>
            <a:br>
              <a:rPr lang="en-US" sz="2800" dirty="0" smtClean="0">
                <a:solidFill>
                  <a:srgbClr val="C00000"/>
                </a:solidFill>
              </a:rPr>
            </a:br>
            <a:r>
              <a:rPr lang="en-US" sz="2800" dirty="0" smtClean="0">
                <a:solidFill>
                  <a:srgbClr val="C00000"/>
                </a:solidFill>
              </a:rPr>
              <a:t/>
            </a:r>
            <a:br>
              <a:rPr lang="en-US" sz="2800" dirty="0" smtClean="0">
                <a:solidFill>
                  <a:srgbClr val="C00000"/>
                </a:solidFill>
              </a:rPr>
            </a:br>
            <a:r>
              <a:rPr lang="en-US" sz="1600" dirty="0" smtClean="0">
                <a:solidFill>
                  <a:srgbClr val="C00000"/>
                </a:solidFill>
              </a:rPr>
              <a:t>Wang, Cheung, </a:t>
            </a:r>
            <a:r>
              <a:rPr lang="en-US" sz="1600" dirty="0" err="1" smtClean="0">
                <a:solidFill>
                  <a:srgbClr val="C00000"/>
                </a:solidFill>
              </a:rPr>
              <a:t>Bodik</a:t>
            </a:r>
            <a:r>
              <a:rPr lang="en-US" sz="1600" dirty="0" smtClean="0">
                <a:solidFill>
                  <a:srgbClr val="C00000"/>
                </a:solidFill>
              </a:rPr>
              <a:t>; scythe.cs.washington.edu</a:t>
            </a:r>
            <a:endParaRPr lang="en-US" sz="3200" dirty="0" smtClean="0">
              <a:solidFill>
                <a:srgbClr val="C00000"/>
              </a:solidFill>
            </a:endParaRPr>
          </a:p>
        </p:txBody>
      </p:sp>
      <p:sp>
        <p:nvSpPr>
          <p:cNvPr id="4" name="Slide Number Placeholder 17"/>
          <p:cNvSpPr>
            <a:spLocks noGrp="1"/>
          </p:cNvSpPr>
          <p:nvPr>
            <p:ph type="sldNum" sz="quarter" idx="12"/>
          </p:nvPr>
        </p:nvSpPr>
        <p:spPr/>
        <p:txBody>
          <a:bodyPr/>
          <a:lstStyle/>
          <a:p>
            <a:pPr>
              <a:defRPr/>
            </a:pPr>
            <a:fld id="{0529A9EF-C723-4E6D-B148-3F65053D62C2}" type="slidenum">
              <a:rPr lang="en-US" b="1" smtClean="0"/>
              <a:pPr>
                <a:defRPr/>
              </a:pPr>
              <a:t>8</a:t>
            </a:fld>
            <a:endParaRPr lang="en-US" b="1" dirty="0"/>
          </a:p>
        </p:txBody>
      </p:sp>
      <p:pic>
        <p:nvPicPr>
          <p:cNvPr id="5" name="Picture 4"/>
          <p:cNvPicPr>
            <a:picLocks noChangeAspect="1"/>
          </p:cNvPicPr>
          <p:nvPr/>
        </p:nvPicPr>
        <p:blipFill>
          <a:blip r:embed="rId2"/>
          <a:stretch>
            <a:fillRect/>
          </a:stretch>
        </p:blipFill>
        <p:spPr>
          <a:xfrm>
            <a:off x="381000" y="1828800"/>
            <a:ext cx="7668368" cy="4488995"/>
          </a:xfrm>
          <a:prstGeom prst="rect">
            <a:avLst/>
          </a:prstGeom>
        </p:spPr>
      </p:pic>
    </p:spTree>
    <p:extLst>
      <p:ext uri="{BB962C8B-B14F-4D97-AF65-F5344CB8AC3E}">
        <p14:creationId xmlns:p14="http://schemas.microsoft.com/office/powerpoint/2010/main" val="37596117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152400"/>
            <a:ext cx="7772400" cy="1143000"/>
          </a:xfrm>
        </p:spPr>
        <p:txBody>
          <a:bodyPr/>
          <a:lstStyle/>
          <a:p>
            <a:r>
              <a:rPr lang="en-US" sz="2800" dirty="0" smtClean="0">
                <a:solidFill>
                  <a:srgbClr val="C00000"/>
                </a:solidFill>
              </a:rPr>
              <a:t>2. Program </a:t>
            </a:r>
            <a:r>
              <a:rPr lang="en-US" sz="2800" dirty="0" smtClean="0">
                <a:solidFill>
                  <a:srgbClr val="C00000"/>
                </a:solidFill>
              </a:rPr>
              <a:t>Optimization</a:t>
            </a:r>
            <a:endParaRPr lang="en-US" sz="3200" dirty="0" smtClean="0">
              <a:solidFill>
                <a:srgbClr val="C00000"/>
              </a:solidFill>
            </a:endParaRPr>
          </a:p>
        </p:txBody>
      </p:sp>
      <p:sp>
        <p:nvSpPr>
          <p:cNvPr id="4" name="Slide Number Placeholder 17"/>
          <p:cNvSpPr>
            <a:spLocks noGrp="1"/>
          </p:cNvSpPr>
          <p:nvPr>
            <p:ph type="sldNum" sz="quarter" idx="12"/>
          </p:nvPr>
        </p:nvSpPr>
        <p:spPr>
          <a:xfrm>
            <a:off x="7239000" y="6400800"/>
            <a:ext cx="1905000" cy="457200"/>
          </a:xfrm>
        </p:spPr>
        <p:txBody>
          <a:bodyPr/>
          <a:lstStyle/>
          <a:p>
            <a:pPr>
              <a:defRPr/>
            </a:pPr>
            <a:fld id="{0529A9EF-C723-4E6D-B148-3F65053D62C2}" type="slidenum">
              <a:rPr lang="en-US" b="1" smtClean="0"/>
              <a:pPr>
                <a:defRPr/>
              </a:pPr>
              <a:t>9</a:t>
            </a:fld>
            <a:endParaRPr lang="en-US" b="1" dirty="0"/>
          </a:p>
        </p:txBody>
      </p:sp>
      <p:sp>
        <p:nvSpPr>
          <p:cNvPr id="6" name="Rectangle 3"/>
          <p:cNvSpPr txBox="1">
            <a:spLocks noChangeArrowheads="1"/>
          </p:cNvSpPr>
          <p:nvPr/>
        </p:nvSpPr>
        <p:spPr bwMode="auto">
          <a:xfrm>
            <a:off x="304800" y="1676400"/>
            <a:ext cx="8686800" cy="495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nSpc>
                <a:spcPct val="80000"/>
              </a:lnSpc>
              <a:spcBef>
                <a:spcPct val="35000"/>
              </a:spcBef>
              <a:buClr>
                <a:srgbClr val="006600"/>
              </a:buClr>
              <a:buNone/>
            </a:pPr>
            <a:r>
              <a:rPr lang="en-US" altLang="ko-KR" sz="2000" b="0" kern="0" dirty="0" smtClean="0">
                <a:solidFill>
                  <a:srgbClr val="003300"/>
                </a:solidFill>
                <a:ea typeface="Gulim" pitchFamily="34" charset="-127"/>
              </a:rPr>
              <a:t>Can regular programmers match experts in code performance?</a:t>
            </a:r>
          </a:p>
          <a:p>
            <a:pPr marL="0" indent="0">
              <a:lnSpc>
                <a:spcPct val="80000"/>
              </a:lnSpc>
              <a:spcBef>
                <a:spcPct val="35000"/>
              </a:spcBef>
              <a:buClr>
                <a:srgbClr val="006600"/>
              </a:buClr>
              <a:buNone/>
            </a:pPr>
            <a:r>
              <a:rPr lang="en-US" altLang="ko-KR" sz="2000" b="0" kern="0" dirty="0" smtClean="0">
                <a:solidFill>
                  <a:srgbClr val="003300"/>
                </a:solidFill>
                <a:ea typeface="Gulim" pitchFamily="34" charset="-127"/>
              </a:rPr>
              <a:t>	Improved energy performance in resource constrained settings</a:t>
            </a:r>
          </a:p>
          <a:p>
            <a:pPr marL="0" indent="0">
              <a:lnSpc>
                <a:spcPct val="80000"/>
              </a:lnSpc>
              <a:spcBef>
                <a:spcPct val="35000"/>
              </a:spcBef>
              <a:buClr>
                <a:srgbClr val="006600"/>
              </a:buClr>
              <a:buNone/>
            </a:pPr>
            <a:r>
              <a:rPr lang="en-US" altLang="ko-KR" sz="2000" b="0" kern="0" dirty="0">
                <a:solidFill>
                  <a:srgbClr val="003300"/>
                </a:solidFill>
                <a:ea typeface="Gulim" pitchFamily="34" charset="-127"/>
              </a:rPr>
              <a:t>	</a:t>
            </a:r>
            <a:r>
              <a:rPr lang="en-US" altLang="ko-KR" sz="2000" b="0" kern="0" dirty="0" smtClean="0">
                <a:solidFill>
                  <a:srgbClr val="003300"/>
                </a:solidFill>
                <a:ea typeface="Gulim" pitchFamily="34" charset="-127"/>
              </a:rPr>
              <a:t>Adoption to new computing platforms such as GPUs</a:t>
            </a:r>
          </a:p>
          <a:p>
            <a:pPr marL="0" indent="0">
              <a:lnSpc>
                <a:spcPct val="80000"/>
              </a:lnSpc>
              <a:spcBef>
                <a:spcPct val="35000"/>
              </a:spcBef>
              <a:buClr>
                <a:srgbClr val="006600"/>
              </a:buClr>
              <a:buNone/>
            </a:pPr>
            <a:endParaRPr lang="en-US" altLang="ko-KR" sz="2000" b="0" kern="0" dirty="0">
              <a:solidFill>
                <a:srgbClr val="003300"/>
              </a:solidFill>
              <a:ea typeface="Gulim" pitchFamily="34" charset="-127"/>
            </a:endParaRPr>
          </a:p>
          <a:p>
            <a:pPr marL="0" indent="0">
              <a:lnSpc>
                <a:spcPct val="80000"/>
              </a:lnSpc>
              <a:spcBef>
                <a:spcPct val="35000"/>
              </a:spcBef>
              <a:buClr>
                <a:srgbClr val="006600"/>
              </a:buClr>
              <a:buNone/>
            </a:pPr>
            <a:endParaRPr lang="en-US" altLang="ko-KR" sz="2000" b="0" kern="0" dirty="0" smtClean="0">
              <a:solidFill>
                <a:srgbClr val="003300"/>
              </a:solidFill>
              <a:ea typeface="Gulim" pitchFamily="34" charset="-127"/>
            </a:endParaRPr>
          </a:p>
          <a:p>
            <a:pPr marL="0" indent="0">
              <a:lnSpc>
                <a:spcPct val="80000"/>
              </a:lnSpc>
              <a:spcBef>
                <a:spcPct val="35000"/>
              </a:spcBef>
              <a:buClr>
                <a:srgbClr val="006600"/>
              </a:buClr>
              <a:buNone/>
            </a:pPr>
            <a:r>
              <a:rPr lang="en-US" altLang="ko-KR" sz="2000" b="0" kern="0" dirty="0" smtClean="0">
                <a:solidFill>
                  <a:srgbClr val="003300"/>
                </a:solidFill>
                <a:ea typeface="Gulim" pitchFamily="34" charset="-127"/>
              </a:rPr>
              <a:t>Opportunity: Semantics-preserving code transformation</a:t>
            </a:r>
          </a:p>
          <a:p>
            <a:pPr marL="0" indent="0">
              <a:lnSpc>
                <a:spcPct val="80000"/>
              </a:lnSpc>
              <a:spcBef>
                <a:spcPct val="35000"/>
              </a:spcBef>
              <a:buClr>
                <a:srgbClr val="006600"/>
              </a:buClr>
              <a:buNone/>
            </a:pPr>
            <a:endParaRPr lang="en-US" altLang="ko-KR" sz="2000" b="0" kern="0" dirty="0" smtClean="0">
              <a:solidFill>
                <a:srgbClr val="002060"/>
              </a:solidFill>
              <a:ea typeface="Gulim" pitchFamily="34" charset="-127"/>
            </a:endParaRPr>
          </a:p>
          <a:p>
            <a:pPr marL="57150" indent="0">
              <a:lnSpc>
                <a:spcPct val="80000"/>
              </a:lnSpc>
              <a:spcBef>
                <a:spcPct val="35000"/>
              </a:spcBef>
              <a:buClr>
                <a:srgbClr val="006600"/>
              </a:buClr>
              <a:buNone/>
            </a:pPr>
            <a:r>
              <a:rPr lang="en-US" altLang="ko-KR" sz="2000" b="0" kern="0" dirty="0" smtClean="0">
                <a:solidFill>
                  <a:srgbClr val="C00000"/>
                </a:solidFill>
                <a:ea typeface="Gulim" pitchFamily="34" charset="-127"/>
              </a:rPr>
              <a:t>Possible Solution: </a:t>
            </a:r>
            <a:r>
              <a:rPr lang="en-US" altLang="ko-KR" sz="2000" b="0" kern="0" dirty="0" err="1" smtClean="0">
                <a:solidFill>
                  <a:srgbClr val="C00000"/>
                </a:solidFill>
                <a:ea typeface="Gulim" pitchFamily="34" charset="-127"/>
              </a:rPr>
              <a:t>Superoptimizing</a:t>
            </a:r>
            <a:r>
              <a:rPr lang="en-US" altLang="ko-KR" sz="2000" b="0" kern="0" dirty="0" smtClean="0">
                <a:solidFill>
                  <a:srgbClr val="C00000"/>
                </a:solidFill>
                <a:ea typeface="Gulim" pitchFamily="34" charset="-127"/>
              </a:rPr>
              <a:t> Compiler</a:t>
            </a:r>
          </a:p>
          <a:p>
            <a:pPr marL="57150" indent="0">
              <a:lnSpc>
                <a:spcPct val="80000"/>
              </a:lnSpc>
              <a:spcBef>
                <a:spcPct val="35000"/>
              </a:spcBef>
              <a:buClr>
                <a:srgbClr val="006600"/>
              </a:buClr>
              <a:buNone/>
            </a:pPr>
            <a:r>
              <a:rPr lang="en-US" altLang="ko-KR" sz="2000" b="0" kern="0" dirty="0" smtClean="0">
                <a:solidFill>
                  <a:srgbClr val="C00000"/>
                </a:solidFill>
                <a:ea typeface="Gulim" pitchFamily="34" charset="-127"/>
              </a:rPr>
              <a:t>	</a:t>
            </a:r>
            <a:r>
              <a:rPr lang="en-US" altLang="ko-KR" sz="2000" b="0" kern="0" dirty="0" smtClean="0">
                <a:solidFill>
                  <a:srgbClr val="003300"/>
                </a:solidFill>
                <a:ea typeface="Gulim" pitchFamily="34" charset="-127"/>
              </a:rPr>
              <a:t>Structure of transformed code may be dissimilar to original</a:t>
            </a:r>
            <a:endParaRPr lang="en-US" altLang="ko-KR" sz="2000" b="0" kern="0" dirty="0">
              <a:solidFill>
                <a:srgbClr val="003300"/>
              </a:solidFill>
              <a:ea typeface="Gulim" pitchFamily="34" charset="-127"/>
            </a:endParaRPr>
          </a:p>
          <a:p>
            <a:pPr marL="57150" indent="0">
              <a:lnSpc>
                <a:spcPct val="80000"/>
              </a:lnSpc>
              <a:spcBef>
                <a:spcPct val="35000"/>
              </a:spcBef>
              <a:buClr>
                <a:srgbClr val="006600"/>
              </a:buClr>
              <a:buNone/>
            </a:pPr>
            <a:r>
              <a:rPr lang="en-US" altLang="ko-KR" sz="2000" b="0" kern="0" dirty="0" smtClean="0">
                <a:solidFill>
                  <a:srgbClr val="C00000"/>
                </a:solidFill>
                <a:ea typeface="Gulim" pitchFamily="34" charset="-127"/>
              </a:rPr>
              <a:t>	</a:t>
            </a:r>
          </a:p>
          <a:p>
            <a:pPr marL="0" indent="0">
              <a:lnSpc>
                <a:spcPct val="80000"/>
              </a:lnSpc>
              <a:spcBef>
                <a:spcPct val="35000"/>
              </a:spcBef>
              <a:buClr>
                <a:srgbClr val="006600"/>
              </a:buClr>
              <a:buNone/>
            </a:pPr>
            <a:endParaRPr lang="en-US" altLang="ko-KR" sz="1600" b="0" kern="0" dirty="0" smtClean="0">
              <a:solidFill>
                <a:srgbClr val="006600"/>
              </a:solidFill>
              <a:latin typeface="Symbol" pitchFamily="18" charset="2"/>
              <a:ea typeface="Gulim" pitchFamily="34" charset="-127"/>
            </a:endParaRPr>
          </a:p>
          <a:p>
            <a:pPr lvl="1">
              <a:lnSpc>
                <a:spcPct val="80000"/>
              </a:lnSpc>
              <a:spcBef>
                <a:spcPct val="35000"/>
              </a:spcBef>
              <a:buClr>
                <a:srgbClr val="C3CDC6"/>
              </a:buClr>
              <a:buFont typeface="Wingdings" pitchFamily="2" charset="2"/>
              <a:buNone/>
            </a:pPr>
            <a:endParaRPr lang="en-US" sz="2000" b="0" kern="0" dirty="0" smtClean="0"/>
          </a:p>
        </p:txBody>
      </p:sp>
      <p:sp>
        <p:nvSpPr>
          <p:cNvPr id="3" name="AutoShape 2" descr="Image result for david harel"/>
          <p:cNvSpPr>
            <a:spLocks noChangeAspect="1" noChangeArrowheads="1"/>
          </p:cNvSpPr>
          <p:nvPr/>
        </p:nvSpPr>
        <p:spPr bwMode="auto">
          <a:xfrm>
            <a:off x="155575" y="-2057400"/>
            <a:ext cx="3514725" cy="4286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166960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3399"/>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000" b="1" i="0" u="none" strike="noStrike" cap="none" normalizeH="0" baseline="0" smtClean="0">
            <a:ln>
              <a:noFill/>
            </a:ln>
            <a:solidFill>
              <a:schemeClr val="accent2"/>
            </a:solidFill>
            <a:effectLst/>
            <a:latin typeface="Comic Sans MS" pitchFamily="66" charset="0"/>
          </a:defRPr>
        </a:defPPr>
      </a:lstStyle>
    </a:spDef>
    <a:lnDef>
      <a:spPr bwMode="auto">
        <a:xfrm>
          <a:off x="0" y="0"/>
          <a:ext cx="1" cy="1"/>
        </a:xfrm>
        <a:custGeom>
          <a:avLst/>
          <a:gdLst/>
          <a:ahLst/>
          <a:cxnLst/>
          <a:rect l="0" t="0" r="0" b="0"/>
          <a:pathLst/>
        </a:custGeom>
        <a:solidFill>
          <a:srgbClr val="333399"/>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000" b="1" i="0" u="none" strike="noStrike" cap="none" normalizeH="0" baseline="0" smtClean="0">
            <a:ln>
              <a:noFill/>
            </a:ln>
            <a:solidFill>
              <a:schemeClr val="accent2"/>
            </a:solidFill>
            <a:effectLst/>
            <a:latin typeface="Comic Sans MS" pitchFamily="66"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91778</TotalTime>
  <Words>4099</Words>
  <Application>Microsoft Office PowerPoint</Application>
  <PresentationFormat>On-screen Show (4:3)</PresentationFormat>
  <Paragraphs>1006</Paragraphs>
  <Slides>69</Slides>
  <Notes>37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69</vt:i4>
      </vt:variant>
    </vt:vector>
  </HeadingPairs>
  <TitlesOfParts>
    <vt:vector size="79" baseType="lpstr">
      <vt:lpstr>Calibri</vt:lpstr>
      <vt:lpstr>Comic Sans MS</vt:lpstr>
      <vt:lpstr>Consolas</vt:lpstr>
      <vt:lpstr>Courier New</vt:lpstr>
      <vt:lpstr>Gulim</vt:lpstr>
      <vt:lpstr>Segoe UI Light</vt:lpstr>
      <vt:lpstr>Symbol</vt:lpstr>
      <vt:lpstr>Times New Roman</vt:lpstr>
      <vt:lpstr>Wingdings</vt:lpstr>
      <vt:lpstr>Default Design</vt:lpstr>
      <vt:lpstr>PowerPoint Presentation</vt:lpstr>
      <vt:lpstr>Part I  (Syntax-guided) Synthesis: Why and What ?</vt:lpstr>
      <vt:lpstr>Formal Verification in Practice</vt:lpstr>
      <vt:lpstr>PowerPoint Presentation</vt:lpstr>
      <vt:lpstr>Applications in the near term …</vt:lpstr>
      <vt:lpstr>1. Programming By Examples (PBE)</vt:lpstr>
      <vt:lpstr>FlashFill: PBE in Practice     Ref: Gulwani (POPL 2011)</vt:lpstr>
      <vt:lpstr>Scythe: SQL queries from input-output examples  Wang, Cheung, Bodik; scythe.cs.washington.edu</vt:lpstr>
      <vt:lpstr>2. Program Optimization</vt:lpstr>
      <vt:lpstr>Superoptimization Illustration </vt:lpstr>
      <vt:lpstr>3. Repair/Feedback for Programming Homeworks       Singh et al (PLDI 2013)</vt:lpstr>
      <vt:lpstr>4. Automatic Invariant Generation</vt:lpstr>
      <vt:lpstr>Template-based Automatic Invariant Generation</vt:lpstr>
      <vt:lpstr>Template-based Automatic Invariant Generation</vt:lpstr>
      <vt:lpstr>Syntax-Guided Program Synthesis</vt:lpstr>
      <vt:lpstr>Classical Program Synthesis</vt:lpstr>
      <vt:lpstr>Syntax-Guided Program Synthesis</vt:lpstr>
      <vt:lpstr>Part II  Syntax-guided Synthesis: Formalization</vt:lpstr>
      <vt:lpstr>Syntax-Guided Program Synthesis</vt:lpstr>
      <vt:lpstr>SMT: Satisfiability Modulo Theories</vt:lpstr>
      <vt:lpstr>Syntax-Guided Synthesis (SyGuS) Problem</vt:lpstr>
      <vt:lpstr>SyGuS Example 1</vt:lpstr>
      <vt:lpstr>SyGuS Example 2</vt:lpstr>
      <vt:lpstr>From SMT-LIB to SYNTH-LIB</vt:lpstr>
      <vt:lpstr>Invariant Generation as SyGuS</vt:lpstr>
      <vt:lpstr>Part III  Solving SyGuS</vt:lpstr>
      <vt:lpstr>Solving SyGuS</vt:lpstr>
      <vt:lpstr>SyGuS as Active Learning</vt:lpstr>
      <vt:lpstr>Counterexample-Guided Inductive Synthesis     Solar-Lezama et al (ASPLOS’06) </vt:lpstr>
      <vt:lpstr>CEGIS Example</vt:lpstr>
      <vt:lpstr>CEGIS Example</vt:lpstr>
      <vt:lpstr>PowerPoint Presentation</vt:lpstr>
      <vt:lpstr>SyGuS Solutions</vt:lpstr>
      <vt:lpstr>1. Enumerative Search</vt:lpstr>
      <vt:lpstr>Illustrating Pruning</vt:lpstr>
      <vt:lpstr>2. Symbolic Search</vt:lpstr>
      <vt:lpstr>Symbolic Encoding</vt:lpstr>
      <vt:lpstr>3. Stochastic Search</vt:lpstr>
      <vt:lpstr>Stochastic Search</vt:lpstr>
      <vt:lpstr>Part IV  SyGuS Competition and Evolution</vt:lpstr>
      <vt:lpstr>SMT Success Story</vt:lpstr>
      <vt:lpstr>SyGuS Competition</vt:lpstr>
      <vt:lpstr>SyGuS Progress</vt:lpstr>
      <vt:lpstr>Scaling Enumerative Search by Divide &amp; Conquer</vt:lpstr>
      <vt:lpstr>Enumerative Search with Decision Tree Learning</vt:lpstr>
      <vt:lpstr>Acceleration Using Learned Probabilistic Models</vt:lpstr>
      <vt:lpstr>Experimental Evaluation</vt:lpstr>
      <vt:lpstr>Emerging Applications of SyGuS</vt:lpstr>
      <vt:lpstr>Side Channel Attacks on Cryptographic Circuits</vt:lpstr>
      <vt:lpstr>Countermeasure to Attack</vt:lpstr>
      <vt:lpstr>Synthesis of Attack Countermeasures</vt:lpstr>
      <vt:lpstr>SyGuS Result</vt:lpstr>
      <vt:lpstr>Part V  Application: Network Traffic Classification  Sharingan: Network traffic classification by program synthesis;  Collaborators: Shi, Loo; TACAS 2021</vt:lpstr>
      <vt:lpstr>Network Traffic Engineering</vt:lpstr>
      <vt:lpstr>Synthesis of Network Traffic Classifiers</vt:lpstr>
      <vt:lpstr>Syntax-Guided Synthesis Based Solution</vt:lpstr>
      <vt:lpstr> Choosing a DSL for Classifiers</vt:lpstr>
      <vt:lpstr> High-level Specification of VoIP Session Monitor</vt:lpstr>
      <vt:lpstr>NetQRE Language for Network Traffic Classifiers SIGCOMM 2017 (with Y. Yuan and B.-T. Loo) </vt:lpstr>
      <vt:lpstr>NetQRE Examples</vt:lpstr>
      <vt:lpstr>Synthesis of NetQRE Expressions from Examples</vt:lpstr>
      <vt:lpstr>Partial Evaluation</vt:lpstr>
      <vt:lpstr>Experimental Evaluation</vt:lpstr>
      <vt:lpstr>Part VI  Conclusions and Research Directions</vt:lpstr>
      <vt:lpstr>PowerPoint Presentation</vt:lpstr>
      <vt:lpstr>PowerPoint Presentation</vt:lpstr>
      <vt:lpstr>PowerPoint Presentation</vt:lpstr>
      <vt:lpstr>PowerPoint Presentation</vt:lpstr>
      <vt:lpstr>PowerPoint Presentation</vt:lpstr>
    </vt:vector>
  </TitlesOfParts>
  <Company>Dell Computer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Radu Grosu</dc:creator>
  <cp:lastModifiedBy>Rajeev</cp:lastModifiedBy>
  <cp:revision>1442</cp:revision>
  <cp:lastPrinted>2016-12-02T15:01:03Z</cp:lastPrinted>
  <dcterms:created xsi:type="dcterms:W3CDTF">1998-10-17T01:29:32Z</dcterms:created>
  <dcterms:modified xsi:type="dcterms:W3CDTF">2021-02-22T18:37:45Z</dcterms:modified>
</cp:coreProperties>
</file>