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886" r:id="rId2"/>
    <p:sldId id="933" r:id="rId3"/>
    <p:sldId id="1089" r:id="rId4"/>
    <p:sldId id="1137" r:id="rId5"/>
    <p:sldId id="1090" r:id="rId6"/>
    <p:sldId id="1133" r:id="rId7"/>
    <p:sldId id="1091" r:id="rId8"/>
    <p:sldId id="1092" r:id="rId9"/>
    <p:sldId id="1093" r:id="rId10"/>
    <p:sldId id="1094" r:id="rId11"/>
    <p:sldId id="1095" r:id="rId12"/>
    <p:sldId id="1096" r:id="rId13"/>
    <p:sldId id="1097" r:id="rId14"/>
    <p:sldId id="1100" r:id="rId15"/>
    <p:sldId id="1098" r:id="rId16"/>
    <p:sldId id="1101" r:id="rId17"/>
    <p:sldId id="1102" r:id="rId18"/>
    <p:sldId id="1103" r:id="rId19"/>
    <p:sldId id="1104" r:id="rId20"/>
    <p:sldId id="1105" r:id="rId21"/>
    <p:sldId id="1106" r:id="rId22"/>
    <p:sldId id="1118" r:id="rId23"/>
    <p:sldId id="1108" r:id="rId24"/>
    <p:sldId id="1109" r:id="rId25"/>
    <p:sldId id="1110" r:id="rId26"/>
    <p:sldId id="1111" r:id="rId27"/>
    <p:sldId id="1112" r:id="rId28"/>
    <p:sldId id="1113" r:id="rId29"/>
    <p:sldId id="1140" r:id="rId30"/>
    <p:sldId id="1141" r:id="rId31"/>
    <p:sldId id="1142" r:id="rId32"/>
    <p:sldId id="1143" r:id="rId33"/>
    <p:sldId id="1114" r:id="rId34"/>
    <p:sldId id="1117" r:id="rId35"/>
    <p:sldId id="1144" r:id="rId36"/>
    <p:sldId id="1119" r:id="rId37"/>
    <p:sldId id="1120" r:id="rId38"/>
    <p:sldId id="1121" r:id="rId39"/>
    <p:sldId id="1122" r:id="rId40"/>
    <p:sldId id="1124" r:id="rId41"/>
    <p:sldId id="1127" r:id="rId42"/>
    <p:sldId id="1128" r:id="rId43"/>
    <p:sldId id="1129" r:id="rId44"/>
    <p:sldId id="1138" r:id="rId45"/>
    <p:sldId id="1130" r:id="rId46"/>
    <p:sldId id="1131" r:id="rId47"/>
    <p:sldId id="1134" r:id="rId48"/>
    <p:sldId id="1135" r:id="rId49"/>
    <p:sldId id="1136" r:id="rId50"/>
    <p:sldId id="1139" r:id="rId51"/>
    <p:sldId id="1132" r:id="rId52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accent2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9900"/>
    <a:srgbClr val="CCFFCC"/>
    <a:srgbClr val="CCCCFF"/>
    <a:srgbClr val="006600"/>
    <a:srgbClr val="FFCCFF"/>
    <a:srgbClr val="000066"/>
    <a:srgbClr val="339933"/>
    <a:srgbClr val="CC66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89" autoAdjust="0"/>
    <p:restoredTop sz="87127" autoAdjust="0"/>
  </p:normalViewPr>
  <p:slideViewPr>
    <p:cSldViewPr>
      <p:cViewPr varScale="1">
        <p:scale>
          <a:sx n="111" d="100"/>
          <a:sy n="111" d="100"/>
        </p:scale>
        <p:origin x="121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81" cy="466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2825" tIns="46412" rIns="92825" bIns="46412" numCol="1" anchor="t" anchorCtr="0" compatLnSpc="1">
            <a:prstTxWarp prst="textNoShape">
              <a:avLst/>
            </a:prstTxWarp>
          </a:bodyPr>
          <a:lstStyle>
            <a:lvl1pPr algn="l" defTabSz="928538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8369" y="0"/>
            <a:ext cx="2945481" cy="466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2825" tIns="46412" rIns="92825" bIns="46412" numCol="1" anchor="t" anchorCtr="0" compatLnSpc="1">
            <a:prstTxWarp prst="textNoShape">
              <a:avLst/>
            </a:prstTxWarp>
          </a:bodyPr>
          <a:lstStyle>
            <a:lvl1pPr algn="r" defTabSz="928538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5790"/>
            <a:ext cx="2945481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2825" tIns="46412" rIns="92825" bIns="46412" numCol="1" anchor="b" anchorCtr="0" compatLnSpc="1">
            <a:prstTxWarp prst="textNoShape">
              <a:avLst/>
            </a:prstTxWarp>
          </a:bodyPr>
          <a:lstStyle>
            <a:lvl1pPr algn="l" defTabSz="928538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8369" y="8855790"/>
            <a:ext cx="2945481" cy="4648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2825" tIns="46412" rIns="92825" bIns="46412" numCol="1" anchor="b" anchorCtr="0" compatLnSpc="1">
            <a:prstTxWarp prst="textNoShape">
              <a:avLst/>
            </a:prstTxWarp>
          </a:bodyPr>
          <a:lstStyle>
            <a:lvl1pPr algn="r" defTabSz="928538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ED3A13C-1842-49FE-BB95-C297C9E80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62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81" cy="46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5" tIns="46412" rIns="92825" bIns="46412" numCol="1" anchor="t" anchorCtr="0" compatLnSpc="1">
            <a:prstTxWarp prst="textNoShape">
              <a:avLst/>
            </a:prstTxWarp>
          </a:bodyPr>
          <a:lstStyle>
            <a:lvl1pPr algn="l" defTabSz="928538" eaLnBrk="0" hangingPunct="0"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8369" y="0"/>
            <a:ext cx="2945481" cy="46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5" tIns="46412" rIns="92825" bIns="46412" numCol="1" anchor="t" anchorCtr="0" compatLnSpc="1">
            <a:prstTxWarp prst="textNoShape">
              <a:avLst/>
            </a:prstTxWarp>
          </a:bodyPr>
          <a:lstStyle>
            <a:lvl1pPr algn="r" defTabSz="928538" eaLnBrk="0" hangingPunct="0"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8075" y="698500"/>
            <a:ext cx="4659313" cy="3495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25" y="4427089"/>
            <a:ext cx="5060999" cy="4194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5" tIns="46412" rIns="92825" bIns="464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5790"/>
            <a:ext cx="294548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5" tIns="46412" rIns="92825" bIns="46412" numCol="1" anchor="b" anchorCtr="0" compatLnSpc="1">
            <a:prstTxWarp prst="textNoShape">
              <a:avLst/>
            </a:prstTxWarp>
          </a:bodyPr>
          <a:lstStyle>
            <a:lvl1pPr algn="l" defTabSz="928538" eaLnBrk="0" hangingPunct="0"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8369" y="8855790"/>
            <a:ext cx="294548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5" tIns="46412" rIns="92825" bIns="46412" numCol="1" anchor="b" anchorCtr="0" compatLnSpc="1">
            <a:prstTxWarp prst="textNoShape">
              <a:avLst/>
            </a:prstTxWarp>
          </a:bodyPr>
          <a:lstStyle>
            <a:lvl1pPr algn="r" defTabSz="928538" eaLnBrk="0" hangingPunct="0">
              <a:defRPr b="1"/>
            </a:lvl1pPr>
          </a:lstStyle>
          <a:p>
            <a:pPr>
              <a:defRPr/>
            </a:pPr>
            <a:fld id="{D931870A-3EB7-4E90-A9E1-DFA44C87C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063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31870A-3EB7-4E90-A9E1-DFA44C87C73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975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10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9535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11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2040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12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9180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13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6949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14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8457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BC6A50-E1C0-4449-AE9B-E10813FCA8C8}" type="slidenum">
              <a:rPr lang="en-US" smtClean="0">
                <a:solidFill>
                  <a:srgbClr val="3333CC"/>
                </a:solidFill>
              </a:rPr>
              <a:pPr/>
              <a:t>15</a:t>
            </a:fld>
            <a:endParaRPr lang="en-US">
              <a:solidFill>
                <a:srgbClr val="3333CC"/>
              </a:solidFill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3597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16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3145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17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6917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18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657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19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882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2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4335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20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6967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21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7171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22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936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23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4279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24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0934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25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7687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26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4991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BC6A50-E1C0-4449-AE9B-E10813FCA8C8}" type="slidenum">
              <a:rPr lang="en-US" smtClean="0">
                <a:solidFill>
                  <a:srgbClr val="3333CC"/>
                </a:solidFill>
              </a:rPr>
              <a:pPr/>
              <a:t>27</a:t>
            </a:fld>
            <a:endParaRPr lang="en-US">
              <a:solidFill>
                <a:srgbClr val="3333CC"/>
              </a:solidFill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0723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28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6188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29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55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BBD08E-7A07-480E-90FB-23B1E2BEA9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4691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30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4082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31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9864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32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5871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33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24287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34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89133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35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82128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BC6A50-E1C0-4449-AE9B-E10813FCA8C8}" type="slidenum">
              <a:rPr lang="en-US" smtClean="0">
                <a:solidFill>
                  <a:srgbClr val="3333CC"/>
                </a:solidFill>
              </a:rPr>
              <a:pPr/>
              <a:t>36</a:t>
            </a:fld>
            <a:endParaRPr lang="en-US">
              <a:solidFill>
                <a:srgbClr val="3333CC"/>
              </a:solidFill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1987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37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55296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38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2051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39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003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4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01667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40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4281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41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07705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42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39924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43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7436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44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2271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45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12388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BC6A50-E1C0-4449-AE9B-E10813FCA8C8}" type="slidenum">
              <a:rPr lang="en-US" smtClean="0">
                <a:solidFill>
                  <a:srgbClr val="3333CC"/>
                </a:solidFill>
              </a:rPr>
              <a:pPr/>
              <a:t>46</a:t>
            </a:fld>
            <a:endParaRPr lang="en-US">
              <a:solidFill>
                <a:srgbClr val="3333CC"/>
              </a:solidFill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70365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47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98168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48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18967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49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75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BC6A50-E1C0-4449-AE9B-E10813FCA8C8}" type="slidenum">
              <a:rPr lang="en-US" smtClean="0">
                <a:solidFill>
                  <a:srgbClr val="3333CC"/>
                </a:solidFill>
              </a:rPr>
              <a:pPr/>
              <a:t>5</a:t>
            </a:fld>
            <a:endParaRPr lang="en-US">
              <a:solidFill>
                <a:srgbClr val="3333CC"/>
              </a:solidFill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6590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50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80248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51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225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BC6A50-E1C0-4449-AE9B-E10813FCA8C8}" type="slidenum">
              <a:rPr lang="en-US" smtClean="0">
                <a:solidFill>
                  <a:srgbClr val="3333CC"/>
                </a:solidFill>
              </a:rPr>
              <a:pPr/>
              <a:t>6</a:t>
            </a:fld>
            <a:endParaRPr lang="en-US">
              <a:solidFill>
                <a:srgbClr val="3333CC"/>
              </a:solidFill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188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BC6A50-E1C0-4449-AE9B-E10813FCA8C8}" type="slidenum">
              <a:rPr lang="en-US" smtClean="0">
                <a:solidFill>
                  <a:srgbClr val="3333CC"/>
                </a:solidFill>
              </a:rPr>
              <a:pPr/>
              <a:t>7</a:t>
            </a:fld>
            <a:endParaRPr lang="en-US">
              <a:solidFill>
                <a:srgbClr val="3333CC"/>
              </a:solidFill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0413" cy="34290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6427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8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029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7E928-E04A-43F4-A165-C503D6E9330E}" type="slidenum">
              <a:rPr lang="en-US" smtClean="0">
                <a:solidFill>
                  <a:srgbClr val="C0504D"/>
                </a:solidFill>
              </a:rPr>
              <a:pPr/>
              <a:t>9</a:t>
            </a:fld>
            <a:endParaRPr lang="en-US">
              <a:solidFill>
                <a:srgbClr val="C0504D"/>
              </a:solidFill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9787" cy="348615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25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D06FC-5691-473D-8761-984E09284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3FFD5-DF10-4418-91B9-0D8845ED0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72B65-3370-41DE-8FC2-82578F676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71240-B0C4-4C94-9B86-885CA82F3A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E6D63-F031-46C5-A8EB-17541A3E9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4B156-67DB-4089-8B7B-DDE00FC62E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A068D-0C39-45BB-923F-C46F7190E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20D66-F6EC-4012-BD25-84363A6A5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42ED1-5395-4C5A-8C11-D07672083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5E1C1-61F1-4B17-8BED-44876866B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396CF-412A-42F8-811D-D95F04D5F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4CD9342-2C7E-4A5E-896A-BB9170162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0" y="914400"/>
            <a:ext cx="9144000" cy="16002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C00000"/>
                </a:solidFill>
              </a:rPr>
              <a:t>Synchronization Schemas for Modeling Data Streams</a:t>
            </a:r>
            <a:endParaRPr lang="en-US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3429000"/>
            <a:ext cx="9144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defTabSz="762000" eaLnBrk="0" hangingPunct="0">
              <a:spcBef>
                <a:spcPct val="20000"/>
              </a:spcBef>
            </a:pPr>
            <a:r>
              <a:rPr lang="en-US" sz="2400" b="1" dirty="0">
                <a:solidFill>
                  <a:schemeClr val="tx1"/>
                </a:solidFill>
              </a:rPr>
              <a:t>Rajeev Alur</a:t>
            </a:r>
            <a:r>
              <a:rPr lang="en-US" sz="3200" b="1" dirty="0">
                <a:solidFill>
                  <a:schemeClr val="tx1"/>
                </a:solidFill>
              </a:rPr>
              <a:t>  </a:t>
            </a:r>
            <a:endParaRPr lang="en-US" sz="2400" b="1" dirty="0">
              <a:solidFill>
                <a:schemeClr val="tx1"/>
              </a:solidFill>
            </a:endParaRPr>
          </a:p>
          <a:p>
            <a:pPr marL="342900" indent="-342900" algn="ctr" defTabSz="762000"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University of Pennsylvania</a:t>
            </a:r>
          </a:p>
          <a:p>
            <a:pPr marL="342900" indent="-342900" algn="ctr" defTabSz="762000"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algn="ctr" defTabSz="762000"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PODS 2021</a:t>
            </a:r>
            <a:endParaRPr lang="en-US" sz="2800" b="1" dirty="0">
              <a:solidFill>
                <a:srgbClr val="006600"/>
              </a:solidFill>
            </a:endParaRPr>
          </a:p>
          <a:p>
            <a:pPr marL="342900" indent="-342900" algn="ctr" defTabSz="762000" eaLnBrk="0" hangingPunct="0">
              <a:spcBef>
                <a:spcPct val="20000"/>
              </a:spcBef>
            </a:pPr>
            <a:endParaRPr lang="en-US" sz="2000" dirty="0">
              <a:solidFill>
                <a:schemeClr val="accent4"/>
              </a:solidFill>
            </a:endParaRPr>
          </a:p>
          <a:p>
            <a:pPr marL="342900" indent="-342900" algn="ctr" defTabSz="762000"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accent4"/>
                </a:solidFill>
              </a:rPr>
              <a:t>Joint work with P. Hilliard, Z. Ives, K. </a:t>
            </a:r>
            <a:r>
              <a:rPr lang="en-US" sz="2000" dirty="0" err="1">
                <a:solidFill>
                  <a:schemeClr val="accent4"/>
                </a:solidFill>
              </a:rPr>
              <a:t>Kallas</a:t>
            </a:r>
            <a:r>
              <a:rPr lang="en-US" sz="2000" dirty="0">
                <a:solidFill>
                  <a:schemeClr val="accent4"/>
                </a:solidFill>
              </a:rPr>
              <a:t>, K. </a:t>
            </a:r>
            <a:r>
              <a:rPr lang="en-US" sz="2000" dirty="0" err="1">
                <a:solidFill>
                  <a:schemeClr val="accent4"/>
                </a:solidFill>
              </a:rPr>
              <a:t>Mamouras</a:t>
            </a:r>
            <a:r>
              <a:rPr lang="en-US" sz="2000" dirty="0">
                <a:solidFill>
                  <a:schemeClr val="accent4"/>
                </a:solidFill>
              </a:rPr>
              <a:t>, F. </a:t>
            </a:r>
            <a:r>
              <a:rPr lang="en-US" sz="2000" dirty="0" err="1">
                <a:solidFill>
                  <a:schemeClr val="accent4"/>
                </a:solidFill>
              </a:rPr>
              <a:t>Niksic</a:t>
            </a:r>
            <a:r>
              <a:rPr lang="en-US" sz="2000" dirty="0">
                <a:solidFill>
                  <a:schemeClr val="accent4"/>
                </a:solidFill>
              </a:rPr>
              <a:t>, </a:t>
            </a:r>
          </a:p>
          <a:p>
            <a:pPr marL="342900" indent="-342900" algn="ctr" defTabSz="762000"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accent4"/>
                </a:solidFill>
              </a:rPr>
              <a:t>C. Stanford, V. Tannen, and A. </a:t>
            </a:r>
            <a:r>
              <a:rPr lang="en-US" sz="2000" dirty="0" err="1">
                <a:solidFill>
                  <a:schemeClr val="accent4"/>
                </a:solidFill>
              </a:rPr>
              <a:t>Xue</a:t>
            </a:r>
            <a:endParaRPr lang="en-US" sz="2000" dirty="0">
              <a:solidFill>
                <a:schemeClr val="accent4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6147689"/>
            <a:ext cx="1600200" cy="576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fld id="{924D1435-4905-40F1-8D65-E580AB760BDD}" type="slidenum">
              <a:rPr lang="en-US" b="1" smtClean="0"/>
              <a:pPr>
                <a:defRPr/>
              </a:pPr>
              <a:t>1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05215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Illustrative Streaming Computation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9863" y="3610637"/>
            <a:ext cx="9144000" cy="291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First step: compute revenue of each taxi every hour:</a:t>
            </a: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Using GPS events, compute total distance travelled by each taxi</a:t>
            </a: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Using </a:t>
            </a:r>
            <a:r>
              <a:rPr lang="en-US" sz="2000" dirty="0" err="1">
                <a:solidFill>
                  <a:schemeClr val="tx1"/>
                </a:solidFill>
              </a:rPr>
              <a:t>RideCompleted</a:t>
            </a:r>
            <a:r>
              <a:rPr lang="en-US" sz="2000" dirty="0">
                <a:solidFill>
                  <a:schemeClr val="tx1"/>
                </a:solidFill>
              </a:rPr>
              <a:t> events compute total fare charged by each taxis</a:t>
            </a: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Compute revenue of each taxi based on distance travelled and fare</a:t>
            </a: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10</a:t>
            </a:r>
          </a:p>
        </p:txBody>
      </p:sp>
      <p:sp>
        <p:nvSpPr>
          <p:cNvPr id="24" name="Cloud 23"/>
          <p:cNvSpPr/>
          <p:nvPr/>
        </p:nvSpPr>
        <p:spPr bwMode="auto">
          <a:xfrm>
            <a:off x="5120099" y="1748492"/>
            <a:ext cx="1798361" cy="1059318"/>
          </a:xfrm>
          <a:prstGeom prst="cloud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160619" y="1710438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503519" y="1710438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846419" y="1710438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8" name="Right Arrow 27"/>
          <p:cNvSpPr/>
          <p:nvPr/>
        </p:nvSpPr>
        <p:spPr bwMode="auto">
          <a:xfrm>
            <a:off x="4459699" y="2278151"/>
            <a:ext cx="558800" cy="152400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04960" y="1675630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GPS events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874869" y="2049597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217769" y="2049597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560669" y="2049597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916269" y="2049597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290904" y="2421543"/>
            <a:ext cx="253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0" y="2500548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</a:rPr>
              <a:t>RideCompleted</a:t>
            </a:r>
            <a:r>
              <a:rPr lang="en-US" sz="1800" dirty="0">
                <a:solidFill>
                  <a:schemeClr val="tx1"/>
                </a:solidFill>
              </a:rPr>
              <a:t> events </a:t>
            </a:r>
          </a:p>
        </p:txBody>
      </p:sp>
      <p:sp>
        <p:nvSpPr>
          <p:cNvPr id="5" name="Isosceles Triangle 4"/>
          <p:cNvSpPr/>
          <p:nvPr/>
        </p:nvSpPr>
        <p:spPr bwMode="auto">
          <a:xfrm>
            <a:off x="3217769" y="2794305"/>
            <a:ext cx="201770" cy="148437"/>
          </a:xfrm>
          <a:prstGeom prst="triangl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6" name="Isosceles Triangle 35"/>
          <p:cNvSpPr/>
          <p:nvPr/>
        </p:nvSpPr>
        <p:spPr bwMode="auto">
          <a:xfrm>
            <a:off x="3533839" y="2790875"/>
            <a:ext cx="201770" cy="148437"/>
          </a:xfrm>
          <a:prstGeom prst="triangl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7" name="Isosceles Triangle 36"/>
          <p:cNvSpPr/>
          <p:nvPr/>
        </p:nvSpPr>
        <p:spPr bwMode="auto">
          <a:xfrm>
            <a:off x="3863324" y="2790874"/>
            <a:ext cx="201770" cy="148437"/>
          </a:xfrm>
          <a:prstGeom prst="triangl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8" name="Isosceles Triangle 37"/>
          <p:cNvSpPr/>
          <p:nvPr/>
        </p:nvSpPr>
        <p:spPr bwMode="auto">
          <a:xfrm>
            <a:off x="2714794" y="2451716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Isosceles Triangle 38"/>
          <p:cNvSpPr/>
          <p:nvPr/>
        </p:nvSpPr>
        <p:spPr bwMode="auto">
          <a:xfrm>
            <a:off x="3030864" y="2448286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0" name="Isosceles Triangle 39"/>
          <p:cNvSpPr/>
          <p:nvPr/>
        </p:nvSpPr>
        <p:spPr bwMode="auto">
          <a:xfrm>
            <a:off x="3360349" y="2448285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1" name="Isosceles Triangle 40"/>
          <p:cNvSpPr/>
          <p:nvPr/>
        </p:nvSpPr>
        <p:spPr bwMode="auto">
          <a:xfrm>
            <a:off x="3651409" y="2457128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2" name="Isosceles Triangle 41"/>
          <p:cNvSpPr/>
          <p:nvPr/>
        </p:nvSpPr>
        <p:spPr bwMode="auto">
          <a:xfrm>
            <a:off x="3980894" y="2457127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125744" y="1775858"/>
            <a:ext cx="20281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Different colors: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different taxis</a:t>
            </a:r>
          </a:p>
        </p:txBody>
      </p:sp>
    </p:spTree>
    <p:extLst>
      <p:ext uri="{BB962C8B-B14F-4D97-AF65-F5344CB8AC3E}">
        <p14:creationId xmlns:p14="http://schemas.microsoft.com/office/powerpoint/2010/main" val="32778048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 bwMode="auto">
          <a:xfrm>
            <a:off x="1243689" y="2525312"/>
            <a:ext cx="1088972" cy="702657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Stream as a Partially Ordered Multiset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11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351816" y="1634316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831509" y="1634316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1120828" y="2178028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616189" y="2178028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470756" y="2548772"/>
            <a:ext cx="253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Isosceles Triangle 4"/>
          <p:cNvSpPr/>
          <p:nvPr/>
        </p:nvSpPr>
        <p:spPr bwMode="auto">
          <a:xfrm>
            <a:off x="1545124" y="2988266"/>
            <a:ext cx="201770" cy="148437"/>
          </a:xfrm>
          <a:prstGeom prst="triangl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6" name="Isosceles Triangle 35"/>
          <p:cNvSpPr/>
          <p:nvPr/>
        </p:nvSpPr>
        <p:spPr bwMode="auto">
          <a:xfrm>
            <a:off x="1861194" y="2984836"/>
            <a:ext cx="201770" cy="148437"/>
          </a:xfrm>
          <a:prstGeom prst="triangl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Isosceles Triangle 38"/>
          <p:cNvSpPr/>
          <p:nvPr/>
        </p:nvSpPr>
        <p:spPr bwMode="auto">
          <a:xfrm>
            <a:off x="1358219" y="2642247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0" name="Isosceles Triangle 39"/>
          <p:cNvSpPr/>
          <p:nvPr/>
        </p:nvSpPr>
        <p:spPr bwMode="auto">
          <a:xfrm>
            <a:off x="1687704" y="2642246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1" name="Isosceles Triangle 40"/>
          <p:cNvSpPr/>
          <p:nvPr/>
        </p:nvSpPr>
        <p:spPr bwMode="auto">
          <a:xfrm>
            <a:off x="1978764" y="2651089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4" name="7-Point Star 43"/>
          <p:cNvSpPr/>
          <p:nvPr/>
        </p:nvSpPr>
        <p:spPr bwMode="auto">
          <a:xfrm>
            <a:off x="542319" y="2127113"/>
            <a:ext cx="304800" cy="228600"/>
          </a:xfrm>
          <a:prstGeom prst="star7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45" name="Straight Arrow Connector 44"/>
          <p:cNvCxnSpPr>
            <a:endCxn id="25" idx="1"/>
          </p:cNvCxnSpPr>
          <p:nvPr/>
        </p:nvCxnSpPr>
        <p:spPr bwMode="auto">
          <a:xfrm flipV="1">
            <a:off x="827387" y="1710516"/>
            <a:ext cx="524429" cy="458215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V="1">
            <a:off x="850227" y="2244932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>
            <a:stCxn id="44" idx="2"/>
            <a:endCxn id="2" idx="2"/>
          </p:cNvCxnSpPr>
          <p:nvPr/>
        </p:nvCxnSpPr>
        <p:spPr bwMode="auto">
          <a:xfrm>
            <a:off x="762543" y="2355714"/>
            <a:ext cx="481146" cy="520927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/>
          <p:cNvCxnSpPr>
            <a:endCxn id="26" idx="1"/>
          </p:cNvCxnSpPr>
          <p:nvPr/>
        </p:nvCxnSpPr>
        <p:spPr bwMode="auto">
          <a:xfrm>
            <a:off x="1590373" y="1702843"/>
            <a:ext cx="241136" cy="7673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flipV="1">
            <a:off x="1365272" y="2256400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132493" y="2178028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 flipV="1">
            <a:off x="1881576" y="2256400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" name="7-Point Star 51"/>
          <p:cNvSpPr/>
          <p:nvPr/>
        </p:nvSpPr>
        <p:spPr bwMode="auto">
          <a:xfrm>
            <a:off x="2626310" y="2143549"/>
            <a:ext cx="304800" cy="228600"/>
          </a:xfrm>
          <a:prstGeom prst="star7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2387966" y="2268356"/>
            <a:ext cx="228892" cy="1871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/>
          <p:cNvCxnSpPr>
            <a:stCxn id="26" idx="3"/>
            <a:endCxn id="52" idx="5"/>
          </p:cNvCxnSpPr>
          <p:nvPr/>
        </p:nvCxnSpPr>
        <p:spPr bwMode="auto">
          <a:xfrm>
            <a:off x="2060109" y="1710516"/>
            <a:ext cx="596386" cy="47831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/>
          <p:cNvCxnSpPr>
            <a:stCxn id="2" idx="6"/>
            <a:endCxn id="52" idx="3"/>
          </p:cNvCxnSpPr>
          <p:nvPr/>
        </p:nvCxnSpPr>
        <p:spPr bwMode="auto">
          <a:xfrm flipV="1">
            <a:off x="2332661" y="2372150"/>
            <a:ext cx="378225" cy="504491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 flipV="1">
            <a:off x="2893916" y="1970741"/>
            <a:ext cx="270702" cy="22798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>
            <a:off x="2854279" y="2364154"/>
            <a:ext cx="305431" cy="15940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 flipV="1">
            <a:off x="2941750" y="2255115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20" name="Group 19"/>
          <p:cNvGrpSpPr/>
          <p:nvPr/>
        </p:nvGrpSpPr>
        <p:grpSpPr>
          <a:xfrm>
            <a:off x="4532175" y="1410517"/>
            <a:ext cx="4452089" cy="1907422"/>
            <a:chOff x="4532175" y="1410517"/>
            <a:chExt cx="4452089" cy="1907422"/>
          </a:xfrm>
        </p:grpSpPr>
        <p:sp>
          <p:nvSpPr>
            <p:cNvPr id="59" name="TextBox 58"/>
            <p:cNvSpPr txBox="1"/>
            <p:nvPr/>
          </p:nvSpPr>
          <p:spPr>
            <a:xfrm>
              <a:off x="4836975" y="1410517"/>
              <a:ext cx="41472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: </a:t>
              </a:r>
              <a:r>
                <a:rPr lang="en-US" sz="1800" dirty="0" err="1">
                  <a:solidFill>
                    <a:schemeClr val="tx1"/>
                  </a:solidFill>
                </a:rPr>
                <a:t>EndOfHour</a:t>
              </a:r>
              <a:r>
                <a:rPr lang="en-US" sz="1800" dirty="0">
                  <a:solidFill>
                    <a:schemeClr val="tx1"/>
                  </a:solidFill>
                </a:rPr>
                <a:t> synchronization events</a:t>
              </a:r>
            </a:p>
          </p:txBody>
        </p:sp>
        <p:sp>
          <p:nvSpPr>
            <p:cNvPr id="60" name="7-Point Star 59"/>
            <p:cNvSpPr/>
            <p:nvPr/>
          </p:nvSpPr>
          <p:spPr bwMode="auto">
            <a:xfrm>
              <a:off x="4532175" y="1480883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836975" y="1981891"/>
              <a:ext cx="16049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: GPS events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4605427" y="2090357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836975" y="2411191"/>
              <a:ext cx="27638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: </a:t>
              </a:r>
              <a:r>
                <a:rPr lang="en-US" sz="1800" dirty="0" err="1">
                  <a:solidFill>
                    <a:schemeClr val="tx1"/>
                  </a:solidFill>
                </a:rPr>
                <a:t>RideCompleted</a:t>
              </a:r>
              <a:r>
                <a:rPr lang="en-US" sz="1800" dirty="0">
                  <a:solidFill>
                    <a:schemeClr val="tx1"/>
                  </a:solidFill>
                </a:rPr>
                <a:t> events</a:t>
              </a:r>
            </a:p>
          </p:txBody>
        </p:sp>
        <p:sp>
          <p:nvSpPr>
            <p:cNvPr id="64" name="Isosceles Triangle 63"/>
            <p:cNvSpPr/>
            <p:nvPr/>
          </p:nvSpPr>
          <p:spPr bwMode="auto">
            <a:xfrm>
              <a:off x="4621639" y="2521639"/>
              <a:ext cx="201770" cy="148437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836975" y="2948607"/>
              <a:ext cx="3802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Different colors: different taxis</a:t>
              </a:r>
            </a:p>
          </p:txBody>
        </p:sp>
      </p:grp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0" y="4303946"/>
            <a:ext cx="9144000" cy="157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Ordering / synchronization constraints (a logical view):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GPS events of the same taxi are linearly ordered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All events are ordered w.r.t. </a:t>
            </a:r>
            <a:r>
              <a:rPr lang="en-US" sz="2000" dirty="0" err="1">
                <a:solidFill>
                  <a:schemeClr val="tx1"/>
                </a:solidFill>
              </a:rPr>
              <a:t>EndOfHour</a:t>
            </a:r>
            <a:r>
              <a:rPr lang="en-US" sz="2000" dirty="0">
                <a:solidFill>
                  <a:schemeClr val="tx1"/>
                </a:solidFill>
              </a:rPr>
              <a:t> synchronization events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27929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 bwMode="auto">
          <a:xfrm>
            <a:off x="1243689" y="2525312"/>
            <a:ext cx="1088972" cy="702657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Stream as a Partially Ordered Multiset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12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351816" y="1634316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831509" y="1634316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1120828" y="2178028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616189" y="2178028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470756" y="2548772"/>
            <a:ext cx="253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Isosceles Triangle 4"/>
          <p:cNvSpPr/>
          <p:nvPr/>
        </p:nvSpPr>
        <p:spPr bwMode="auto">
          <a:xfrm>
            <a:off x="1545124" y="2988266"/>
            <a:ext cx="201770" cy="148437"/>
          </a:xfrm>
          <a:prstGeom prst="triangl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6" name="Isosceles Triangle 35"/>
          <p:cNvSpPr/>
          <p:nvPr/>
        </p:nvSpPr>
        <p:spPr bwMode="auto">
          <a:xfrm>
            <a:off x="1861194" y="2984836"/>
            <a:ext cx="201770" cy="148437"/>
          </a:xfrm>
          <a:prstGeom prst="triangl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Isosceles Triangle 38"/>
          <p:cNvSpPr/>
          <p:nvPr/>
        </p:nvSpPr>
        <p:spPr bwMode="auto">
          <a:xfrm>
            <a:off x="1358219" y="2642247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0" name="Isosceles Triangle 39"/>
          <p:cNvSpPr/>
          <p:nvPr/>
        </p:nvSpPr>
        <p:spPr bwMode="auto">
          <a:xfrm>
            <a:off x="1687704" y="2642246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1" name="Isosceles Triangle 40"/>
          <p:cNvSpPr/>
          <p:nvPr/>
        </p:nvSpPr>
        <p:spPr bwMode="auto">
          <a:xfrm>
            <a:off x="1978764" y="2651089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4" name="7-Point Star 43"/>
          <p:cNvSpPr/>
          <p:nvPr/>
        </p:nvSpPr>
        <p:spPr bwMode="auto">
          <a:xfrm>
            <a:off x="542319" y="2127113"/>
            <a:ext cx="304800" cy="228600"/>
          </a:xfrm>
          <a:prstGeom prst="star7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45" name="Straight Arrow Connector 44"/>
          <p:cNvCxnSpPr>
            <a:endCxn id="25" idx="1"/>
          </p:cNvCxnSpPr>
          <p:nvPr/>
        </p:nvCxnSpPr>
        <p:spPr bwMode="auto">
          <a:xfrm flipV="1">
            <a:off x="827387" y="1710516"/>
            <a:ext cx="524429" cy="458215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V="1">
            <a:off x="850227" y="2244932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>
            <a:stCxn id="44" idx="2"/>
            <a:endCxn id="2" idx="2"/>
          </p:cNvCxnSpPr>
          <p:nvPr/>
        </p:nvCxnSpPr>
        <p:spPr bwMode="auto">
          <a:xfrm>
            <a:off x="762543" y="2355714"/>
            <a:ext cx="481146" cy="520927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/>
          <p:cNvCxnSpPr>
            <a:endCxn id="26" idx="1"/>
          </p:cNvCxnSpPr>
          <p:nvPr/>
        </p:nvCxnSpPr>
        <p:spPr bwMode="auto">
          <a:xfrm>
            <a:off x="1590373" y="1702843"/>
            <a:ext cx="241136" cy="7673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flipV="1">
            <a:off x="1365272" y="2256400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132493" y="2178028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 flipV="1">
            <a:off x="1881576" y="2256400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" name="7-Point Star 51"/>
          <p:cNvSpPr/>
          <p:nvPr/>
        </p:nvSpPr>
        <p:spPr bwMode="auto">
          <a:xfrm>
            <a:off x="2626310" y="2143549"/>
            <a:ext cx="304800" cy="228600"/>
          </a:xfrm>
          <a:prstGeom prst="star7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2387966" y="2268356"/>
            <a:ext cx="228892" cy="1871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/>
          <p:cNvCxnSpPr>
            <a:stCxn id="26" idx="3"/>
            <a:endCxn id="52" idx="5"/>
          </p:cNvCxnSpPr>
          <p:nvPr/>
        </p:nvCxnSpPr>
        <p:spPr bwMode="auto">
          <a:xfrm>
            <a:off x="2060109" y="1710516"/>
            <a:ext cx="596386" cy="47831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/>
          <p:cNvCxnSpPr>
            <a:stCxn id="2" idx="6"/>
            <a:endCxn id="52" idx="3"/>
          </p:cNvCxnSpPr>
          <p:nvPr/>
        </p:nvCxnSpPr>
        <p:spPr bwMode="auto">
          <a:xfrm flipV="1">
            <a:off x="2332661" y="2372150"/>
            <a:ext cx="378225" cy="504491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 flipV="1">
            <a:off x="2893916" y="1970741"/>
            <a:ext cx="270702" cy="22798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>
            <a:off x="2854279" y="2364154"/>
            <a:ext cx="305431" cy="15940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 flipV="1">
            <a:off x="2941750" y="2255115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0" y="4267200"/>
            <a:ext cx="9144000" cy="157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Ordering constraints as a contract: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For ordered items, implementation should enforce strict temporal order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For unordered items, result of computation should not depend on exact order in which they get processed (or in parallel)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532175" y="1410517"/>
            <a:ext cx="4452089" cy="1907422"/>
            <a:chOff x="4532175" y="1410517"/>
            <a:chExt cx="4452089" cy="1907422"/>
          </a:xfrm>
        </p:grpSpPr>
        <p:sp>
          <p:nvSpPr>
            <p:cNvPr id="42" name="TextBox 41"/>
            <p:cNvSpPr txBox="1"/>
            <p:nvPr/>
          </p:nvSpPr>
          <p:spPr>
            <a:xfrm>
              <a:off x="4836975" y="1410517"/>
              <a:ext cx="41472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: </a:t>
              </a:r>
              <a:r>
                <a:rPr lang="en-US" sz="1800" dirty="0" err="1">
                  <a:solidFill>
                    <a:schemeClr val="tx1"/>
                  </a:solidFill>
                </a:rPr>
                <a:t>EndOfHour</a:t>
              </a:r>
              <a:r>
                <a:rPr lang="en-US" sz="1800" dirty="0">
                  <a:solidFill>
                    <a:schemeClr val="tx1"/>
                  </a:solidFill>
                </a:rPr>
                <a:t> synchronization events</a:t>
              </a:r>
            </a:p>
          </p:txBody>
        </p:sp>
        <p:sp>
          <p:nvSpPr>
            <p:cNvPr id="43" name="7-Point Star 42"/>
            <p:cNvSpPr/>
            <p:nvPr/>
          </p:nvSpPr>
          <p:spPr bwMode="auto">
            <a:xfrm>
              <a:off x="4532175" y="1480883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836975" y="1981891"/>
              <a:ext cx="16049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: GPS events</a:t>
              </a: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4605427" y="2090357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836975" y="2411191"/>
              <a:ext cx="27638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: </a:t>
              </a:r>
              <a:r>
                <a:rPr lang="en-US" sz="1800" dirty="0" err="1">
                  <a:solidFill>
                    <a:schemeClr val="tx1"/>
                  </a:solidFill>
                </a:rPr>
                <a:t>RideCompleted</a:t>
              </a:r>
              <a:r>
                <a:rPr lang="en-US" sz="1800" dirty="0">
                  <a:solidFill>
                    <a:schemeClr val="tx1"/>
                  </a:solidFill>
                </a:rPr>
                <a:t> events</a:t>
              </a:r>
            </a:p>
          </p:txBody>
        </p:sp>
        <p:sp>
          <p:nvSpPr>
            <p:cNvPr id="70" name="Isosceles Triangle 69"/>
            <p:cNvSpPr/>
            <p:nvPr/>
          </p:nvSpPr>
          <p:spPr bwMode="auto">
            <a:xfrm>
              <a:off x="4621639" y="2521639"/>
              <a:ext cx="201770" cy="148437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836975" y="2948607"/>
              <a:ext cx="3802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Different colors: different taxis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514666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 bwMode="auto">
          <a:xfrm>
            <a:off x="1243689" y="2525312"/>
            <a:ext cx="1088972" cy="702657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Stream as a Partially Ordered Multiset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13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351816" y="1634316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831509" y="1634316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1120828" y="2178028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616189" y="2178028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470756" y="2548772"/>
            <a:ext cx="253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Isosceles Triangle 4"/>
          <p:cNvSpPr/>
          <p:nvPr/>
        </p:nvSpPr>
        <p:spPr bwMode="auto">
          <a:xfrm>
            <a:off x="1545124" y="2988266"/>
            <a:ext cx="201770" cy="148437"/>
          </a:xfrm>
          <a:prstGeom prst="triangl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6" name="Isosceles Triangle 35"/>
          <p:cNvSpPr/>
          <p:nvPr/>
        </p:nvSpPr>
        <p:spPr bwMode="auto">
          <a:xfrm>
            <a:off x="1861194" y="2984836"/>
            <a:ext cx="201770" cy="148437"/>
          </a:xfrm>
          <a:prstGeom prst="triangl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Isosceles Triangle 38"/>
          <p:cNvSpPr/>
          <p:nvPr/>
        </p:nvSpPr>
        <p:spPr bwMode="auto">
          <a:xfrm>
            <a:off x="1358219" y="2642247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0" name="Isosceles Triangle 39"/>
          <p:cNvSpPr/>
          <p:nvPr/>
        </p:nvSpPr>
        <p:spPr bwMode="auto">
          <a:xfrm>
            <a:off x="1687704" y="2642246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1" name="Isosceles Triangle 40"/>
          <p:cNvSpPr/>
          <p:nvPr/>
        </p:nvSpPr>
        <p:spPr bwMode="auto">
          <a:xfrm>
            <a:off x="1978764" y="2651089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4" name="7-Point Star 43"/>
          <p:cNvSpPr/>
          <p:nvPr/>
        </p:nvSpPr>
        <p:spPr bwMode="auto">
          <a:xfrm>
            <a:off x="542319" y="2127113"/>
            <a:ext cx="304800" cy="228600"/>
          </a:xfrm>
          <a:prstGeom prst="star7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45" name="Straight Arrow Connector 44"/>
          <p:cNvCxnSpPr>
            <a:endCxn id="25" idx="1"/>
          </p:cNvCxnSpPr>
          <p:nvPr/>
        </p:nvCxnSpPr>
        <p:spPr bwMode="auto">
          <a:xfrm flipV="1">
            <a:off x="827387" y="1710516"/>
            <a:ext cx="524429" cy="458215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V="1">
            <a:off x="850227" y="2244932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>
            <a:stCxn id="44" idx="2"/>
            <a:endCxn id="2" idx="2"/>
          </p:cNvCxnSpPr>
          <p:nvPr/>
        </p:nvCxnSpPr>
        <p:spPr bwMode="auto">
          <a:xfrm>
            <a:off x="762543" y="2355714"/>
            <a:ext cx="481146" cy="520927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/>
          <p:cNvCxnSpPr>
            <a:endCxn id="26" idx="1"/>
          </p:cNvCxnSpPr>
          <p:nvPr/>
        </p:nvCxnSpPr>
        <p:spPr bwMode="auto">
          <a:xfrm>
            <a:off x="1590373" y="1702843"/>
            <a:ext cx="241136" cy="7673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flipV="1">
            <a:off x="1365272" y="2256400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132493" y="2178028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 flipV="1">
            <a:off x="1881576" y="2256400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" name="7-Point Star 51"/>
          <p:cNvSpPr/>
          <p:nvPr/>
        </p:nvSpPr>
        <p:spPr bwMode="auto">
          <a:xfrm>
            <a:off x="2626310" y="2143549"/>
            <a:ext cx="304800" cy="228600"/>
          </a:xfrm>
          <a:prstGeom prst="star7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2387966" y="2268356"/>
            <a:ext cx="228892" cy="1871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/>
          <p:cNvCxnSpPr>
            <a:stCxn id="26" idx="3"/>
            <a:endCxn id="52" idx="5"/>
          </p:cNvCxnSpPr>
          <p:nvPr/>
        </p:nvCxnSpPr>
        <p:spPr bwMode="auto">
          <a:xfrm>
            <a:off x="2060109" y="1710516"/>
            <a:ext cx="596386" cy="47831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/>
          <p:cNvCxnSpPr>
            <a:stCxn id="2" idx="6"/>
            <a:endCxn id="52" idx="3"/>
          </p:cNvCxnSpPr>
          <p:nvPr/>
        </p:nvCxnSpPr>
        <p:spPr bwMode="auto">
          <a:xfrm flipV="1">
            <a:off x="2332661" y="2372150"/>
            <a:ext cx="378225" cy="504491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 flipV="1">
            <a:off x="2893916" y="1970741"/>
            <a:ext cx="270702" cy="22798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>
            <a:off x="2854279" y="2364154"/>
            <a:ext cx="305431" cy="15940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 flipV="1">
            <a:off x="2941750" y="2255115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0" y="4267200"/>
            <a:ext cx="9144000" cy="2184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 err="1">
                <a:solidFill>
                  <a:schemeClr val="tx1"/>
                </a:solidFill>
              </a:rPr>
              <a:t>Pomsets</a:t>
            </a:r>
            <a:r>
              <a:rPr lang="en-US" sz="2000" dirty="0">
                <a:solidFill>
                  <a:schemeClr val="tx1"/>
                </a:solidFill>
              </a:rPr>
              <a:t> are mathematically elegant and rich objects 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Studied in concurrency theory (e.g. Pratt[86], </a:t>
            </a:r>
            <a:r>
              <a:rPr lang="en-US" sz="2000" dirty="0" err="1">
                <a:solidFill>
                  <a:schemeClr val="tx1"/>
                </a:solidFill>
              </a:rPr>
              <a:t>Mazurkiewicz</a:t>
            </a:r>
            <a:r>
              <a:rPr lang="en-US" sz="2000" dirty="0">
                <a:solidFill>
                  <a:schemeClr val="tx1"/>
                </a:solidFill>
              </a:rPr>
              <a:t>[86])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Special cases: sequences, bags, sequences of bags, sequences partitioned by key values, nested windows, …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Opportunity: Relational and sequential transformations (and optimizations) are building blocks</a:t>
            </a: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532175" y="1410517"/>
            <a:ext cx="4452089" cy="1907422"/>
            <a:chOff x="4532175" y="1410517"/>
            <a:chExt cx="4452089" cy="1907422"/>
          </a:xfrm>
        </p:grpSpPr>
        <p:sp>
          <p:nvSpPr>
            <p:cNvPr id="42" name="TextBox 41"/>
            <p:cNvSpPr txBox="1"/>
            <p:nvPr/>
          </p:nvSpPr>
          <p:spPr>
            <a:xfrm>
              <a:off x="4836975" y="1410517"/>
              <a:ext cx="41472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: </a:t>
              </a:r>
              <a:r>
                <a:rPr lang="en-US" sz="1800" dirty="0" err="1">
                  <a:solidFill>
                    <a:schemeClr val="tx1"/>
                  </a:solidFill>
                </a:rPr>
                <a:t>EndOfHour</a:t>
              </a:r>
              <a:r>
                <a:rPr lang="en-US" sz="1800" dirty="0">
                  <a:solidFill>
                    <a:schemeClr val="tx1"/>
                  </a:solidFill>
                </a:rPr>
                <a:t> synchronization events</a:t>
              </a:r>
            </a:p>
          </p:txBody>
        </p:sp>
        <p:sp>
          <p:nvSpPr>
            <p:cNvPr id="43" name="7-Point Star 42"/>
            <p:cNvSpPr/>
            <p:nvPr/>
          </p:nvSpPr>
          <p:spPr bwMode="auto">
            <a:xfrm>
              <a:off x="4532175" y="1480883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836975" y="1981891"/>
              <a:ext cx="16049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: GPS events</a:t>
              </a: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4605427" y="2090357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836975" y="2411191"/>
              <a:ext cx="27638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: </a:t>
              </a:r>
              <a:r>
                <a:rPr lang="en-US" sz="1800" dirty="0" err="1">
                  <a:solidFill>
                    <a:schemeClr val="tx1"/>
                  </a:solidFill>
                </a:rPr>
                <a:t>RideCompleted</a:t>
              </a:r>
              <a:r>
                <a:rPr lang="en-US" sz="1800" dirty="0">
                  <a:solidFill>
                    <a:schemeClr val="tx1"/>
                  </a:solidFill>
                </a:rPr>
                <a:t> events</a:t>
              </a:r>
            </a:p>
          </p:txBody>
        </p:sp>
        <p:sp>
          <p:nvSpPr>
            <p:cNvPr id="70" name="Isosceles Triangle 69"/>
            <p:cNvSpPr/>
            <p:nvPr/>
          </p:nvSpPr>
          <p:spPr bwMode="auto">
            <a:xfrm>
              <a:off x="4621639" y="2521639"/>
              <a:ext cx="201770" cy="148437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836975" y="2948607"/>
              <a:ext cx="3802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Different colors: different taxis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458334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 bwMode="auto">
          <a:xfrm>
            <a:off x="1243689" y="2525312"/>
            <a:ext cx="1088972" cy="702657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Challenges for Computing with </a:t>
            </a:r>
            <a:r>
              <a:rPr lang="en-US" sz="2800" dirty="0" err="1">
                <a:solidFill>
                  <a:srgbClr val="C00000"/>
                </a:solidFill>
              </a:rPr>
              <a:t>Pomsets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14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351816" y="1634316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831509" y="1634316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1120828" y="2178028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616189" y="2178028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470756" y="2548772"/>
            <a:ext cx="253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Isosceles Triangle 4"/>
          <p:cNvSpPr/>
          <p:nvPr/>
        </p:nvSpPr>
        <p:spPr bwMode="auto">
          <a:xfrm>
            <a:off x="1545124" y="2988266"/>
            <a:ext cx="201770" cy="148437"/>
          </a:xfrm>
          <a:prstGeom prst="triangl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6" name="Isosceles Triangle 35"/>
          <p:cNvSpPr/>
          <p:nvPr/>
        </p:nvSpPr>
        <p:spPr bwMode="auto">
          <a:xfrm>
            <a:off x="1861194" y="2984836"/>
            <a:ext cx="201770" cy="148437"/>
          </a:xfrm>
          <a:prstGeom prst="triangl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Isosceles Triangle 38"/>
          <p:cNvSpPr/>
          <p:nvPr/>
        </p:nvSpPr>
        <p:spPr bwMode="auto">
          <a:xfrm>
            <a:off x="1358219" y="2642247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0" name="Isosceles Triangle 39"/>
          <p:cNvSpPr/>
          <p:nvPr/>
        </p:nvSpPr>
        <p:spPr bwMode="auto">
          <a:xfrm>
            <a:off x="1687704" y="2642246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1" name="Isosceles Triangle 40"/>
          <p:cNvSpPr/>
          <p:nvPr/>
        </p:nvSpPr>
        <p:spPr bwMode="auto">
          <a:xfrm>
            <a:off x="1978764" y="2651089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4" name="7-Point Star 43"/>
          <p:cNvSpPr/>
          <p:nvPr/>
        </p:nvSpPr>
        <p:spPr bwMode="auto">
          <a:xfrm>
            <a:off x="542319" y="2127113"/>
            <a:ext cx="304800" cy="228600"/>
          </a:xfrm>
          <a:prstGeom prst="star7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45" name="Straight Arrow Connector 44"/>
          <p:cNvCxnSpPr>
            <a:endCxn id="25" idx="1"/>
          </p:cNvCxnSpPr>
          <p:nvPr/>
        </p:nvCxnSpPr>
        <p:spPr bwMode="auto">
          <a:xfrm flipV="1">
            <a:off x="827387" y="1710516"/>
            <a:ext cx="524429" cy="458215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V="1">
            <a:off x="850227" y="2244932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>
            <a:stCxn id="44" idx="2"/>
            <a:endCxn id="2" idx="2"/>
          </p:cNvCxnSpPr>
          <p:nvPr/>
        </p:nvCxnSpPr>
        <p:spPr bwMode="auto">
          <a:xfrm>
            <a:off x="762543" y="2355714"/>
            <a:ext cx="481146" cy="520927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/>
          <p:cNvCxnSpPr>
            <a:endCxn id="26" idx="1"/>
          </p:cNvCxnSpPr>
          <p:nvPr/>
        </p:nvCxnSpPr>
        <p:spPr bwMode="auto">
          <a:xfrm>
            <a:off x="1590373" y="1702843"/>
            <a:ext cx="241136" cy="7673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flipV="1">
            <a:off x="1365272" y="2256400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132493" y="2178028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 flipV="1">
            <a:off x="1881576" y="2256400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" name="7-Point Star 51"/>
          <p:cNvSpPr/>
          <p:nvPr/>
        </p:nvSpPr>
        <p:spPr bwMode="auto">
          <a:xfrm>
            <a:off x="2626310" y="2143549"/>
            <a:ext cx="304800" cy="228600"/>
          </a:xfrm>
          <a:prstGeom prst="star7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2387966" y="2268356"/>
            <a:ext cx="228892" cy="1871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/>
          <p:cNvCxnSpPr>
            <a:stCxn id="26" idx="3"/>
            <a:endCxn id="52" idx="5"/>
          </p:cNvCxnSpPr>
          <p:nvPr/>
        </p:nvCxnSpPr>
        <p:spPr bwMode="auto">
          <a:xfrm>
            <a:off x="2060109" y="1710516"/>
            <a:ext cx="596386" cy="47831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Arrow Connector 54"/>
          <p:cNvCxnSpPr>
            <a:stCxn id="2" idx="6"/>
            <a:endCxn id="52" idx="3"/>
          </p:cNvCxnSpPr>
          <p:nvPr/>
        </p:nvCxnSpPr>
        <p:spPr bwMode="auto">
          <a:xfrm flipV="1">
            <a:off x="2332661" y="2372150"/>
            <a:ext cx="378225" cy="504491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 flipV="1">
            <a:off x="2893916" y="1970741"/>
            <a:ext cx="270702" cy="22798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>
            <a:off x="2854279" y="2364154"/>
            <a:ext cx="305431" cy="15940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Straight Arrow Connector 57"/>
          <p:cNvCxnSpPr/>
          <p:nvPr/>
        </p:nvCxnSpPr>
        <p:spPr bwMode="auto">
          <a:xfrm flipV="1">
            <a:off x="2941750" y="2255115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0" y="4267200"/>
            <a:ext cx="9144000" cy="157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How do we specify desired ordering constraints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How do we specify stream transformations --- ideally </a:t>
            </a:r>
            <a:r>
              <a:rPr lang="en-US" sz="2000" dirty="0">
                <a:solidFill>
                  <a:srgbClr val="C00000"/>
                </a:solidFill>
              </a:rPr>
              <a:t>monotonic</a:t>
            </a:r>
            <a:r>
              <a:rPr lang="en-US" sz="2000" dirty="0">
                <a:solidFill>
                  <a:schemeClr val="tx1"/>
                </a:solidFill>
              </a:rPr>
              <a:t> functions (</a:t>
            </a:r>
            <a:r>
              <a:rPr lang="en-US" sz="2000" dirty="0" err="1">
                <a:solidFill>
                  <a:schemeClr val="tx1"/>
                </a:solidFill>
              </a:rPr>
              <a:t>w.r.t.</a:t>
            </a:r>
            <a:r>
              <a:rPr lang="en-US" sz="2000" dirty="0">
                <a:solidFill>
                  <a:schemeClr val="tx1"/>
                </a:solidFill>
              </a:rPr>
              <a:t> prefix ordering) from input </a:t>
            </a:r>
            <a:r>
              <a:rPr lang="en-US" sz="2000" dirty="0" err="1">
                <a:solidFill>
                  <a:schemeClr val="tx1"/>
                </a:solidFill>
              </a:rPr>
              <a:t>Pomsets</a:t>
            </a:r>
            <a:r>
              <a:rPr lang="en-US" sz="2000" dirty="0">
                <a:solidFill>
                  <a:schemeClr val="tx1"/>
                </a:solidFill>
              </a:rPr>
              <a:t> to output </a:t>
            </a:r>
            <a:r>
              <a:rPr lang="en-US" sz="2000" dirty="0" err="1">
                <a:solidFill>
                  <a:schemeClr val="tx1"/>
                </a:solidFill>
              </a:rPr>
              <a:t>Pomsets</a:t>
            </a: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532175" y="1410517"/>
            <a:ext cx="4452089" cy="1907422"/>
            <a:chOff x="4532175" y="1410517"/>
            <a:chExt cx="4452089" cy="1907422"/>
          </a:xfrm>
        </p:grpSpPr>
        <p:sp>
          <p:nvSpPr>
            <p:cNvPr id="42" name="TextBox 41"/>
            <p:cNvSpPr txBox="1"/>
            <p:nvPr/>
          </p:nvSpPr>
          <p:spPr>
            <a:xfrm>
              <a:off x="4836975" y="1410517"/>
              <a:ext cx="41472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: </a:t>
              </a:r>
              <a:r>
                <a:rPr lang="en-US" sz="1800" dirty="0" err="1">
                  <a:solidFill>
                    <a:schemeClr val="tx1"/>
                  </a:solidFill>
                </a:rPr>
                <a:t>EndOfHour</a:t>
              </a:r>
              <a:r>
                <a:rPr lang="en-US" sz="1800" dirty="0">
                  <a:solidFill>
                    <a:schemeClr val="tx1"/>
                  </a:solidFill>
                </a:rPr>
                <a:t> synchronization events</a:t>
              </a:r>
            </a:p>
          </p:txBody>
        </p:sp>
        <p:sp>
          <p:nvSpPr>
            <p:cNvPr id="43" name="7-Point Star 42"/>
            <p:cNvSpPr/>
            <p:nvPr/>
          </p:nvSpPr>
          <p:spPr bwMode="auto">
            <a:xfrm>
              <a:off x="4532175" y="1480883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836975" y="1981891"/>
              <a:ext cx="16049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: GPS events</a:t>
              </a: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4605427" y="2090357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836975" y="2411191"/>
              <a:ext cx="27638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: </a:t>
              </a:r>
              <a:r>
                <a:rPr lang="en-US" sz="1800" dirty="0" err="1">
                  <a:solidFill>
                    <a:schemeClr val="tx1"/>
                  </a:solidFill>
                </a:rPr>
                <a:t>RideCompleted</a:t>
              </a:r>
              <a:r>
                <a:rPr lang="en-US" sz="1800" dirty="0">
                  <a:solidFill>
                    <a:schemeClr val="tx1"/>
                  </a:solidFill>
                </a:rPr>
                <a:t> events</a:t>
              </a:r>
            </a:p>
          </p:txBody>
        </p:sp>
        <p:sp>
          <p:nvSpPr>
            <p:cNvPr id="70" name="Isosceles Triangle 69"/>
            <p:cNvSpPr/>
            <p:nvPr/>
          </p:nvSpPr>
          <p:spPr bwMode="auto">
            <a:xfrm>
              <a:off x="4621639" y="2521639"/>
              <a:ext cx="201770" cy="148437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836975" y="2948607"/>
              <a:ext cx="3802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Different colors: different taxis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670147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" y="2362200"/>
            <a:ext cx="8991600" cy="10668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Synchronization Schemas</a:t>
            </a:r>
            <a:br>
              <a:rPr lang="en-US" sz="2800" dirty="0">
                <a:solidFill>
                  <a:srgbClr val="C00000"/>
                </a:solidFill>
              </a:rPr>
            </a:br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800" dirty="0">
                <a:solidFill>
                  <a:srgbClr val="C00000"/>
                </a:solidFill>
              </a:rPr>
              <a:t>Types for specifying partially-ordered streams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94307265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Relational Schemas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16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767071" y="2336569"/>
            <a:ext cx="4169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: </a:t>
            </a:r>
            <a:r>
              <a:rPr lang="en-US" sz="1800" dirty="0" err="1">
                <a:solidFill>
                  <a:schemeClr val="tx1"/>
                </a:solidFill>
              </a:rPr>
              <a:t>EndOfHour</a:t>
            </a:r>
            <a:r>
              <a:rPr lang="en-US" sz="1800" dirty="0">
                <a:solidFill>
                  <a:schemeClr val="tx1"/>
                </a:solidFill>
              </a:rPr>
              <a:t> ( date: date, hour: </a:t>
            </a:r>
            <a:r>
              <a:rPr lang="en-US" sz="1800" dirty="0" err="1">
                <a:solidFill>
                  <a:schemeClr val="tx1"/>
                </a:solidFill>
              </a:rPr>
              <a:t>int</a:t>
            </a:r>
            <a:r>
              <a:rPr lang="en-US" sz="1800" dirty="0">
                <a:solidFill>
                  <a:schemeClr val="tx1"/>
                </a:solidFill>
              </a:rPr>
              <a:t> )</a:t>
            </a:r>
          </a:p>
        </p:txBody>
      </p:sp>
      <p:sp>
        <p:nvSpPr>
          <p:cNvPr id="60" name="7-Point Star 59"/>
          <p:cNvSpPr/>
          <p:nvPr/>
        </p:nvSpPr>
        <p:spPr bwMode="auto">
          <a:xfrm>
            <a:off x="1529144" y="2406935"/>
            <a:ext cx="304800" cy="228600"/>
          </a:xfrm>
          <a:prstGeom prst="star7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767071" y="3017125"/>
            <a:ext cx="3823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: GPS ( location: </a:t>
            </a:r>
            <a:r>
              <a:rPr lang="en-US" sz="1800" dirty="0" err="1">
                <a:solidFill>
                  <a:schemeClr val="tx1"/>
                </a:solidFill>
              </a:rPr>
              <a:t>pos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taxiID</a:t>
            </a:r>
            <a:r>
              <a:rPr lang="en-US" sz="1800" dirty="0">
                <a:solidFill>
                  <a:schemeClr val="tx1"/>
                </a:solidFill>
              </a:rPr>
              <a:t>: </a:t>
            </a:r>
            <a:r>
              <a:rPr lang="en-US" sz="1800" dirty="0" err="1">
                <a:solidFill>
                  <a:schemeClr val="tx1"/>
                </a:solidFill>
              </a:rPr>
              <a:t>int</a:t>
            </a:r>
            <a:r>
              <a:rPr lang="en-US" sz="1800" dirty="0">
                <a:solidFill>
                  <a:schemeClr val="tx1"/>
                </a:solidFill>
              </a:rPr>
              <a:t> )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1567244" y="3125591"/>
            <a:ext cx="2286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767071" y="3657600"/>
            <a:ext cx="5838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: </a:t>
            </a:r>
            <a:r>
              <a:rPr lang="en-US" sz="1800" dirty="0" err="1">
                <a:solidFill>
                  <a:schemeClr val="tx1"/>
                </a:solidFill>
              </a:rPr>
              <a:t>RideCompleted</a:t>
            </a:r>
            <a:r>
              <a:rPr lang="en-US" sz="1800" dirty="0">
                <a:solidFill>
                  <a:schemeClr val="tx1"/>
                </a:solidFill>
              </a:rPr>
              <a:t> ( </a:t>
            </a:r>
            <a:r>
              <a:rPr lang="en-US" sz="1800" dirty="0" err="1">
                <a:solidFill>
                  <a:schemeClr val="tx1"/>
                </a:solidFill>
              </a:rPr>
              <a:t>taxiID</a:t>
            </a:r>
            <a:r>
              <a:rPr lang="en-US" sz="1800" dirty="0">
                <a:solidFill>
                  <a:schemeClr val="tx1"/>
                </a:solidFill>
              </a:rPr>
              <a:t>: </a:t>
            </a:r>
            <a:r>
              <a:rPr lang="en-US" sz="1800" dirty="0" err="1">
                <a:solidFill>
                  <a:schemeClr val="tx1"/>
                </a:solidFill>
              </a:rPr>
              <a:t>int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rideID</a:t>
            </a:r>
            <a:r>
              <a:rPr lang="en-US" sz="1800" dirty="0">
                <a:solidFill>
                  <a:schemeClr val="tx1"/>
                </a:solidFill>
              </a:rPr>
              <a:t>: </a:t>
            </a:r>
            <a:r>
              <a:rPr lang="en-US" sz="1800" dirty="0" err="1">
                <a:solidFill>
                  <a:schemeClr val="tx1"/>
                </a:solidFill>
              </a:rPr>
              <a:t>int</a:t>
            </a:r>
            <a:r>
              <a:rPr lang="en-US" sz="1800" dirty="0">
                <a:solidFill>
                  <a:schemeClr val="tx1"/>
                </a:solidFill>
              </a:rPr>
              <a:t>, cost: </a:t>
            </a:r>
            <a:r>
              <a:rPr lang="en-US" sz="1800" dirty="0" err="1">
                <a:solidFill>
                  <a:schemeClr val="tx1"/>
                </a:solidFill>
              </a:rPr>
              <a:t>int</a:t>
            </a:r>
            <a:r>
              <a:rPr lang="en-US" sz="1800" dirty="0">
                <a:solidFill>
                  <a:schemeClr val="tx1"/>
                </a:solidFill>
              </a:rPr>
              <a:t> )</a:t>
            </a:r>
          </a:p>
        </p:txBody>
      </p:sp>
      <p:sp>
        <p:nvSpPr>
          <p:cNvPr id="64" name="Isosceles Triangle 63"/>
          <p:cNvSpPr/>
          <p:nvPr/>
        </p:nvSpPr>
        <p:spPr bwMode="auto">
          <a:xfrm>
            <a:off x="1580659" y="3768048"/>
            <a:ext cx="201770" cy="148437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762000" y="1528402"/>
            <a:ext cx="7620000" cy="919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Structure of data + </a:t>
            </a:r>
            <a:r>
              <a:rPr lang="en-US" sz="2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integrity constraints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13CA92EA-4556-4111-BD97-173495EB6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998340"/>
            <a:ext cx="8763000" cy="152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Headers: Relation names such as </a:t>
            </a:r>
            <a:r>
              <a:rPr lang="en-US" sz="2000" dirty="0" err="1">
                <a:solidFill>
                  <a:schemeClr val="tx1"/>
                </a:solidFill>
              </a:rPr>
              <a:t>EndOfHour</a:t>
            </a:r>
            <a:r>
              <a:rPr lang="en-US" sz="2000" dirty="0">
                <a:solidFill>
                  <a:schemeClr val="tx1"/>
                </a:solidFill>
              </a:rPr>
              <a:t>, GPS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Keys: Field names such as </a:t>
            </a:r>
            <a:r>
              <a:rPr lang="en-US" sz="2000" dirty="0" err="1">
                <a:solidFill>
                  <a:schemeClr val="tx1"/>
                </a:solidFill>
              </a:rPr>
              <a:t>taxiID</a:t>
            </a: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Tuples: E.g. </a:t>
            </a:r>
            <a:r>
              <a:rPr lang="en-US" sz="2000" dirty="0" err="1">
                <a:solidFill>
                  <a:schemeClr val="tx1"/>
                </a:solidFill>
              </a:rPr>
              <a:t>RideCompleted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dirty="0" err="1">
                <a:solidFill>
                  <a:schemeClr val="tx1"/>
                </a:solidFill>
              </a:rPr>
              <a:t>taxiID</a:t>
            </a:r>
            <a:r>
              <a:rPr lang="en-US" sz="2000" dirty="0">
                <a:solidFill>
                  <a:schemeClr val="tx1"/>
                </a:solidFill>
              </a:rPr>
              <a:t>=yellow, </a:t>
            </a:r>
            <a:r>
              <a:rPr lang="en-US" sz="2000" dirty="0" err="1">
                <a:solidFill>
                  <a:schemeClr val="tx1"/>
                </a:solidFill>
              </a:rPr>
              <a:t>rideID</a:t>
            </a:r>
            <a:r>
              <a:rPr lang="en-US" sz="2000" dirty="0">
                <a:solidFill>
                  <a:schemeClr val="tx1"/>
                </a:solidFill>
              </a:rPr>
              <a:t>=1094, cost=$43)</a:t>
            </a:r>
          </a:p>
        </p:txBody>
      </p:sp>
    </p:spTree>
    <p:extLst>
      <p:ext uri="{BB962C8B-B14F-4D97-AF65-F5344CB8AC3E}">
        <p14:creationId xmlns:p14="http://schemas.microsoft.com/office/powerpoint/2010/main" val="7042312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Synchronization Schemas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14478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Relational schema + Temporal ordering constraints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Schema S: Type that captures the shape of partially ordered streams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Inductive definition (given a relational schema)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    S denotes schema, H is a set of headers, K is a set of key fields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S :=    Bag(H)  |  Seq(H)  | Par(S, S) | </a:t>
            </a:r>
            <a:r>
              <a:rPr lang="en-US" sz="2000" dirty="0" err="1">
                <a:solidFill>
                  <a:schemeClr val="tx1"/>
                </a:solidFill>
              </a:rPr>
              <a:t>PartitionBy</a:t>
            </a:r>
            <a:r>
              <a:rPr lang="en-US" sz="2000" dirty="0">
                <a:solidFill>
                  <a:schemeClr val="tx1"/>
                </a:solidFill>
              </a:rPr>
              <a:t>(K, S)  |  Sync(H, S)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Series-parallel streams: Objects of this type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400740757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Base Schema: Bag(H)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18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81725" y="2977613"/>
            <a:ext cx="1088972" cy="702657"/>
            <a:chOff x="1243689" y="2525312"/>
            <a:chExt cx="1088972" cy="702657"/>
          </a:xfrm>
        </p:grpSpPr>
        <p:sp>
          <p:nvSpPr>
            <p:cNvPr id="2" name="Oval 1"/>
            <p:cNvSpPr/>
            <p:nvPr/>
          </p:nvSpPr>
          <p:spPr bwMode="auto">
            <a:xfrm>
              <a:off x="1243689" y="2525312"/>
              <a:ext cx="1088972" cy="70265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470756" y="2548772"/>
              <a:ext cx="253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" name="Isosceles Triangle 4"/>
            <p:cNvSpPr/>
            <p:nvPr/>
          </p:nvSpPr>
          <p:spPr bwMode="auto">
            <a:xfrm>
              <a:off x="1545124" y="2988266"/>
              <a:ext cx="201770" cy="148437"/>
            </a:xfrm>
            <a:prstGeom prst="triangl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6" name="Isosceles Triangle 35"/>
            <p:cNvSpPr/>
            <p:nvPr/>
          </p:nvSpPr>
          <p:spPr bwMode="auto">
            <a:xfrm>
              <a:off x="1861194" y="2984836"/>
              <a:ext cx="201770" cy="148437"/>
            </a:xfrm>
            <a:prstGeom prst="triangl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9" name="Isosceles Triangle 38"/>
            <p:cNvSpPr/>
            <p:nvPr/>
          </p:nvSpPr>
          <p:spPr bwMode="auto">
            <a:xfrm>
              <a:off x="1358219" y="2642247"/>
              <a:ext cx="201770" cy="148437"/>
            </a:xfrm>
            <a:prstGeom prst="triangl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40" name="Isosceles Triangle 39"/>
            <p:cNvSpPr/>
            <p:nvPr/>
          </p:nvSpPr>
          <p:spPr bwMode="auto">
            <a:xfrm>
              <a:off x="1687704" y="2642246"/>
              <a:ext cx="201770" cy="148437"/>
            </a:xfrm>
            <a:prstGeom prst="triangl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41" name="Isosceles Triangle 40"/>
            <p:cNvSpPr/>
            <p:nvPr/>
          </p:nvSpPr>
          <p:spPr bwMode="auto">
            <a:xfrm>
              <a:off x="1978764" y="2651089"/>
              <a:ext cx="201770" cy="148437"/>
            </a:xfrm>
            <a:prstGeom prst="triangl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923925" y="3128886"/>
            <a:ext cx="28857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 Bag ( </a:t>
            </a:r>
            <a:r>
              <a:rPr lang="en-US" sz="2000" dirty="0" err="1">
                <a:solidFill>
                  <a:schemeClr val="tx1"/>
                </a:solidFill>
              </a:rPr>
              <a:t>RideCompleted</a:t>
            </a:r>
            <a:r>
              <a:rPr lang="en-US" sz="2000" dirty="0">
                <a:solidFill>
                  <a:schemeClr val="tx1"/>
                </a:solidFill>
              </a:rPr>
              <a:t> 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33450" y="1710566"/>
            <a:ext cx="7839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 An unordered collection of tuples of type H</a:t>
            </a:r>
          </a:p>
        </p:txBody>
      </p:sp>
    </p:spTree>
    <p:extLst>
      <p:ext uri="{BB962C8B-B14F-4D97-AF65-F5344CB8AC3E}">
        <p14:creationId xmlns:p14="http://schemas.microsoft.com/office/powerpoint/2010/main" val="413318354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Base Schema: </a:t>
            </a:r>
            <a:r>
              <a:rPr lang="en-US" sz="2800" dirty="0" err="1">
                <a:solidFill>
                  <a:srgbClr val="C00000"/>
                </a:solidFill>
              </a:rPr>
              <a:t>Seq</a:t>
            </a:r>
            <a:r>
              <a:rPr lang="en-US" sz="2800" dirty="0">
                <a:solidFill>
                  <a:srgbClr val="C00000"/>
                </a:solidFill>
              </a:rPr>
              <a:t>(H)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19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857250" y="3280159"/>
            <a:ext cx="16193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Seq</a:t>
            </a:r>
            <a:r>
              <a:rPr lang="en-US" sz="2000" dirty="0">
                <a:solidFill>
                  <a:schemeClr val="tx1"/>
                </a:solidFill>
              </a:rPr>
              <a:t> ( GPS 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112785" y="3404014"/>
            <a:ext cx="2236086" cy="152400"/>
            <a:chOff x="4112785" y="3404014"/>
            <a:chExt cx="2236086" cy="1524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112785" y="3404014"/>
              <a:ext cx="228600" cy="152400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608146" y="3404014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 flipV="1">
              <a:off x="4357229" y="3475566"/>
              <a:ext cx="263592" cy="9296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6" name="Rectangle 15"/>
            <p:cNvSpPr/>
            <p:nvPr/>
          </p:nvSpPr>
          <p:spPr bwMode="auto">
            <a:xfrm>
              <a:off x="5124450" y="3404014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V="1">
              <a:off x="4873533" y="3475566"/>
              <a:ext cx="263592" cy="9296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9" name="Rectangle 18"/>
            <p:cNvSpPr/>
            <p:nvPr/>
          </p:nvSpPr>
          <p:spPr bwMode="auto">
            <a:xfrm>
              <a:off x="5603967" y="3404014"/>
              <a:ext cx="228600" cy="152400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V="1">
              <a:off x="5353050" y="3475566"/>
              <a:ext cx="263592" cy="9296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1" name="Rectangle 20"/>
            <p:cNvSpPr/>
            <p:nvPr/>
          </p:nvSpPr>
          <p:spPr bwMode="auto">
            <a:xfrm>
              <a:off x="6120271" y="3404014"/>
              <a:ext cx="228600" cy="152400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V="1">
              <a:off x="5869354" y="3475566"/>
              <a:ext cx="263592" cy="9296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4" name="TextBox 23"/>
          <p:cNvSpPr txBox="1"/>
          <p:nvPr/>
        </p:nvSpPr>
        <p:spPr>
          <a:xfrm>
            <a:off x="990600" y="5334000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 Aside: definable using other operators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47725" y="1757317"/>
            <a:ext cx="7839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 A linearly ordered sequence of tuples of type H</a:t>
            </a:r>
          </a:p>
        </p:txBody>
      </p:sp>
    </p:spTree>
    <p:extLst>
      <p:ext uri="{BB962C8B-B14F-4D97-AF65-F5344CB8AC3E}">
        <p14:creationId xmlns:p14="http://schemas.microsoft.com/office/powerpoint/2010/main" val="262534452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8915400" cy="533400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C00000"/>
                </a:solidFill>
              </a:rPr>
              <a:t>Real-time Decision Making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448324" y="4294217"/>
            <a:ext cx="3810000" cy="1894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Smart buildings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Network switches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Health monitoring devices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Smart highways …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rgbClr val="006600"/>
              </a:solidFill>
            </a:endParaRPr>
          </a:p>
        </p:txBody>
      </p:sp>
      <p:pic>
        <p:nvPicPr>
          <p:cNvPr id="18" name="Picture 4" descr="http://m.c.lnkd.licdn.com/mpr/mpr/AAEAAQAAAAAAAAQsAAAAJGEzODc5NTk3LTJiOWItNDUxMy04MjRhLTA5NTc1ZTlmOTY1OQ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327" y="152401"/>
            <a:ext cx="2080576" cy="1838372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</p:pic>
      <p:grpSp>
        <p:nvGrpSpPr>
          <p:cNvPr id="20" name="Group 19"/>
          <p:cNvGrpSpPr/>
          <p:nvPr/>
        </p:nvGrpSpPr>
        <p:grpSpPr>
          <a:xfrm>
            <a:off x="716239" y="2430918"/>
            <a:ext cx="1418588" cy="152400"/>
            <a:chOff x="588012" y="1918157"/>
            <a:chExt cx="1418588" cy="1524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588012" y="1918157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930912" y="1918157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286512" y="1918157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4" name="Right Arrow 23"/>
            <p:cNvSpPr/>
            <p:nvPr/>
          </p:nvSpPr>
          <p:spPr bwMode="auto">
            <a:xfrm>
              <a:off x="1600200" y="1949679"/>
              <a:ext cx="406400" cy="89357"/>
            </a:xfrm>
            <a:prstGeom prst="rightArrow">
              <a:avLst/>
            </a:prstGeom>
            <a:solidFill>
              <a:srgbClr val="3333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sp>
        <p:nvSpPr>
          <p:cNvPr id="25" name="Cloud 24"/>
          <p:cNvSpPr/>
          <p:nvPr/>
        </p:nvSpPr>
        <p:spPr bwMode="auto">
          <a:xfrm>
            <a:off x="2316439" y="1973718"/>
            <a:ext cx="3200400" cy="1905000"/>
          </a:xfrm>
          <a:prstGeom prst="cloud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2240239" y="2354718"/>
            <a:ext cx="381000" cy="307777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endParaRPr lang="en-US" sz="1400" dirty="0">
              <a:solidFill>
                <a:srgbClr val="C000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097239" y="3497718"/>
            <a:ext cx="1418588" cy="152400"/>
            <a:chOff x="588012" y="1918157"/>
            <a:chExt cx="1418588" cy="152400"/>
          </a:xfrm>
        </p:grpSpPr>
        <p:sp>
          <p:nvSpPr>
            <p:cNvPr id="28" name="Rectangle 27"/>
            <p:cNvSpPr/>
            <p:nvPr/>
          </p:nvSpPr>
          <p:spPr bwMode="auto">
            <a:xfrm>
              <a:off x="588012" y="1918157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930912" y="1918157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1286512" y="1918157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1" name="Right Arrow 30"/>
            <p:cNvSpPr/>
            <p:nvPr/>
          </p:nvSpPr>
          <p:spPr bwMode="auto">
            <a:xfrm>
              <a:off x="1600200" y="1949679"/>
              <a:ext cx="406400" cy="89357"/>
            </a:xfrm>
            <a:prstGeom prst="rightArrow">
              <a:avLst/>
            </a:prstGeom>
            <a:solidFill>
              <a:srgbClr val="3333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2621239" y="3421518"/>
            <a:ext cx="381000" cy="307777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endParaRPr lang="en-US" sz="1400" dirty="0">
              <a:solidFill>
                <a:srgbClr val="C000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 flipH="1">
            <a:off x="5821639" y="2507118"/>
            <a:ext cx="1418588" cy="152400"/>
            <a:chOff x="588012" y="1918157"/>
            <a:chExt cx="1418588" cy="152400"/>
          </a:xfrm>
        </p:grpSpPr>
        <p:sp>
          <p:nvSpPr>
            <p:cNvPr id="34" name="Rectangle 33"/>
            <p:cNvSpPr/>
            <p:nvPr/>
          </p:nvSpPr>
          <p:spPr bwMode="auto">
            <a:xfrm>
              <a:off x="588012" y="1918157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930912" y="1918157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1286512" y="1918157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7" name="Right Arrow 36"/>
            <p:cNvSpPr/>
            <p:nvPr/>
          </p:nvSpPr>
          <p:spPr bwMode="auto">
            <a:xfrm>
              <a:off x="1600200" y="1949679"/>
              <a:ext cx="406400" cy="89357"/>
            </a:xfrm>
            <a:prstGeom prst="rightArrow">
              <a:avLst/>
            </a:prstGeom>
            <a:solidFill>
              <a:srgbClr val="3333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5364439" y="2430918"/>
            <a:ext cx="381000" cy="307777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endParaRPr lang="en-US" sz="1400" dirty="0">
              <a:solidFill>
                <a:srgbClr val="C00000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 flipH="1">
            <a:off x="5288239" y="3345318"/>
            <a:ext cx="1418588" cy="152400"/>
            <a:chOff x="588012" y="1918157"/>
            <a:chExt cx="1418588" cy="1524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588012" y="1918157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930912" y="1918157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1286512" y="1918157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43" name="Right Arrow 42"/>
            <p:cNvSpPr/>
            <p:nvPr/>
          </p:nvSpPr>
          <p:spPr bwMode="auto">
            <a:xfrm>
              <a:off x="1600200" y="1949679"/>
              <a:ext cx="406400" cy="89357"/>
            </a:xfrm>
            <a:prstGeom prst="rightArrow">
              <a:avLst/>
            </a:prstGeom>
            <a:solidFill>
              <a:srgbClr val="3333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4831039" y="3269118"/>
            <a:ext cx="381000" cy="307777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4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4136988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Key-based Partitioning: </a:t>
            </a:r>
            <a:r>
              <a:rPr lang="en-US" sz="2800" dirty="0" err="1">
                <a:solidFill>
                  <a:srgbClr val="C00000"/>
                </a:solidFill>
              </a:rPr>
              <a:t>PartitionBy</a:t>
            </a:r>
            <a:r>
              <a:rPr lang="en-US" sz="2800" dirty="0">
                <a:solidFill>
                  <a:srgbClr val="C00000"/>
                </a:solidFill>
              </a:rPr>
              <a:t> ( K, S )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20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24367" y="4548181"/>
            <a:ext cx="40911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PartitionBy</a:t>
            </a:r>
            <a:r>
              <a:rPr lang="en-US" sz="2000" dirty="0">
                <a:solidFill>
                  <a:schemeClr val="tx1"/>
                </a:solidFill>
              </a:rPr>
              <a:t> ( </a:t>
            </a:r>
            <a:r>
              <a:rPr lang="en-US" sz="2000" dirty="0" err="1">
                <a:solidFill>
                  <a:schemeClr val="tx1"/>
                </a:solidFill>
              </a:rPr>
              <a:t>taxiID</a:t>
            </a:r>
            <a:r>
              <a:rPr lang="en-US" sz="2000" dirty="0">
                <a:solidFill>
                  <a:schemeClr val="tx1"/>
                </a:solidFill>
              </a:rPr>
              <a:t>, Seq(GPS) 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42875" y="182871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 A set of parallel streams of type S, indexed by values for keys in K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CE0E608-7C84-4406-BB84-7BA1A365CA8B}"/>
              </a:ext>
            </a:extLst>
          </p:cNvPr>
          <p:cNvGrpSpPr/>
          <p:nvPr/>
        </p:nvGrpSpPr>
        <p:grpSpPr>
          <a:xfrm>
            <a:off x="3429000" y="2995559"/>
            <a:ext cx="4800600" cy="1741062"/>
            <a:chOff x="3429000" y="2995559"/>
            <a:chExt cx="4800600" cy="1741062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C620A955-FC6A-4572-9938-7ADE1C4271AD}"/>
                </a:ext>
              </a:extLst>
            </p:cNvPr>
            <p:cNvSpPr/>
            <p:nvPr/>
          </p:nvSpPr>
          <p:spPr bwMode="auto">
            <a:xfrm>
              <a:off x="5247165" y="4298013"/>
              <a:ext cx="1164271" cy="438608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429000" y="2995559"/>
              <a:ext cx="4800600" cy="707886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</a:rPr>
                <a:t> Type: Seq(GPS)[ </a:t>
              </a:r>
              <a:r>
                <a:rPr lang="en-US" sz="2000" dirty="0" err="1">
                  <a:solidFill>
                    <a:schemeClr val="tx1"/>
                  </a:solidFill>
                </a:rPr>
                <a:t>taxiID</a:t>
              </a:r>
              <a:r>
                <a:rPr lang="en-US" sz="2000" dirty="0">
                  <a:solidFill>
                    <a:schemeClr val="tx1"/>
                  </a:solidFill>
                </a:rPr>
                <a:t> = yellow ],</a:t>
              </a:r>
            </a:p>
            <a:p>
              <a:r>
                <a:rPr lang="en-US" sz="2000" dirty="0">
                  <a:solidFill>
                    <a:schemeClr val="tx1"/>
                  </a:solidFill>
                </a:rPr>
                <a:t>  	a refinement of type Seq(GPS)</a:t>
              </a:r>
            </a:p>
          </p:txBody>
        </p:sp>
        <p:cxnSp>
          <p:nvCxnSpPr>
            <p:cNvPr id="34" name="Straight Arrow Connector 33"/>
            <p:cNvCxnSpPr>
              <a:cxnSpLocks/>
            </p:cNvCxnSpPr>
            <p:nvPr/>
          </p:nvCxnSpPr>
          <p:spPr bwMode="auto">
            <a:xfrm>
              <a:off x="5829300" y="3703445"/>
              <a:ext cx="0" cy="61099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4620855" y="4343400"/>
            <a:ext cx="2567659" cy="982153"/>
            <a:chOff x="4551168" y="3747307"/>
            <a:chExt cx="2567659" cy="982153"/>
          </a:xfrm>
        </p:grpSpPr>
        <p:sp>
          <p:nvSpPr>
            <p:cNvPr id="18" name="Rectangle 17"/>
            <p:cNvSpPr/>
            <p:nvPr/>
          </p:nvSpPr>
          <p:spPr bwMode="auto">
            <a:xfrm>
              <a:off x="5364902" y="3875888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5844595" y="3875888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5133914" y="4419600"/>
              <a:ext cx="228600" cy="152400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5629275" y="4419600"/>
              <a:ext cx="228600" cy="152400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28" name="Straight Arrow Connector 27"/>
            <p:cNvCxnSpPr>
              <a:endCxn id="25" idx="1"/>
            </p:cNvCxnSpPr>
            <p:nvPr/>
          </p:nvCxnSpPr>
          <p:spPr bwMode="auto">
            <a:xfrm>
              <a:off x="5603459" y="3944415"/>
              <a:ext cx="241136" cy="7673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 flipV="1">
              <a:off x="5378358" y="4497972"/>
              <a:ext cx="263592" cy="9296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0" name="Rectangle 29"/>
            <p:cNvSpPr/>
            <p:nvPr/>
          </p:nvSpPr>
          <p:spPr bwMode="auto">
            <a:xfrm>
              <a:off x="6145579" y="4419600"/>
              <a:ext cx="228600" cy="152400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 flipV="1">
              <a:off x="5894662" y="4497972"/>
              <a:ext cx="263592" cy="9296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" name="Left Brace 9"/>
            <p:cNvSpPr/>
            <p:nvPr/>
          </p:nvSpPr>
          <p:spPr bwMode="auto">
            <a:xfrm>
              <a:off x="4551168" y="3747307"/>
              <a:ext cx="304800" cy="982153"/>
            </a:xfrm>
            <a:prstGeom prst="leftBrace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5" name="Left Brace 34"/>
            <p:cNvSpPr/>
            <p:nvPr/>
          </p:nvSpPr>
          <p:spPr bwMode="auto">
            <a:xfrm flipH="1">
              <a:off x="6814027" y="3747307"/>
              <a:ext cx="304800" cy="982153"/>
            </a:xfrm>
            <a:prstGeom prst="leftBrace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38869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Parallel Composition: Par (S, S’)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21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74396" y="3263181"/>
            <a:ext cx="7362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 Par ( </a:t>
            </a:r>
            <a:r>
              <a:rPr lang="en-US" sz="2000" dirty="0" err="1">
                <a:solidFill>
                  <a:schemeClr val="tx1"/>
                </a:solidFill>
              </a:rPr>
              <a:t>PartitionBy</a:t>
            </a: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dirty="0" err="1">
                <a:solidFill>
                  <a:schemeClr val="tx1"/>
                </a:solidFill>
              </a:rPr>
              <a:t>taxiID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Seq</a:t>
            </a:r>
            <a:r>
              <a:rPr lang="en-US" sz="2000" dirty="0">
                <a:solidFill>
                  <a:schemeClr val="tx1"/>
                </a:solidFill>
              </a:rPr>
              <a:t>(GPS)), Bag (</a:t>
            </a:r>
            <a:r>
              <a:rPr lang="en-US" sz="2000" dirty="0" err="1">
                <a:solidFill>
                  <a:schemeClr val="tx1"/>
                </a:solidFill>
              </a:rPr>
              <a:t>RideCompleted</a:t>
            </a:r>
            <a:r>
              <a:rPr lang="en-US" sz="2000" dirty="0">
                <a:solidFill>
                  <a:schemeClr val="tx1"/>
                </a:solidFill>
              </a:rPr>
              <a:t> ))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1000" y="1447800"/>
            <a:ext cx="78390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Parallel composition of streams of types S and S’</a:t>
            </a:r>
          </a:p>
          <a:p>
            <a:r>
              <a:rPr lang="en-US" sz="2000" dirty="0">
                <a:solidFill>
                  <a:schemeClr val="tx1"/>
                </a:solidFill>
              </a:rPr>
              <a:t>	Headers appearing in S and S’ must be disjoint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Analogy: Ordered siblings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859127" y="5018442"/>
            <a:ext cx="1088972" cy="702657"/>
            <a:chOff x="2920699" y="5018442"/>
            <a:chExt cx="1088972" cy="702657"/>
          </a:xfrm>
        </p:grpSpPr>
        <p:sp>
          <p:nvSpPr>
            <p:cNvPr id="43" name="Oval 42"/>
            <p:cNvSpPr/>
            <p:nvPr/>
          </p:nvSpPr>
          <p:spPr bwMode="auto">
            <a:xfrm>
              <a:off x="2920699" y="5018442"/>
              <a:ext cx="1088972" cy="70265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147766" y="5041902"/>
              <a:ext cx="253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5" name="Isosceles Triangle 44"/>
            <p:cNvSpPr/>
            <p:nvPr/>
          </p:nvSpPr>
          <p:spPr bwMode="auto">
            <a:xfrm>
              <a:off x="3222134" y="5481396"/>
              <a:ext cx="201770" cy="148437"/>
            </a:xfrm>
            <a:prstGeom prst="triangl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46" name="Isosceles Triangle 45"/>
            <p:cNvSpPr/>
            <p:nvPr/>
          </p:nvSpPr>
          <p:spPr bwMode="auto">
            <a:xfrm>
              <a:off x="3538204" y="5477966"/>
              <a:ext cx="201770" cy="148437"/>
            </a:xfrm>
            <a:prstGeom prst="triangl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47" name="Isosceles Triangle 46"/>
            <p:cNvSpPr/>
            <p:nvPr/>
          </p:nvSpPr>
          <p:spPr bwMode="auto">
            <a:xfrm>
              <a:off x="3035229" y="5135377"/>
              <a:ext cx="201770" cy="148437"/>
            </a:xfrm>
            <a:prstGeom prst="triangl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3364714" y="5135376"/>
              <a:ext cx="201770" cy="148437"/>
            </a:xfrm>
            <a:prstGeom prst="triangl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49" name="Isosceles Triangle 48"/>
            <p:cNvSpPr/>
            <p:nvPr/>
          </p:nvSpPr>
          <p:spPr bwMode="auto">
            <a:xfrm>
              <a:off x="3655774" y="5144219"/>
              <a:ext cx="201770" cy="148437"/>
            </a:xfrm>
            <a:prstGeom prst="triangl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49420" y="4072848"/>
            <a:ext cx="1708386" cy="690860"/>
            <a:chOff x="2549420" y="4072848"/>
            <a:chExt cx="1708386" cy="690860"/>
          </a:xfrm>
        </p:grpSpPr>
        <p:sp>
          <p:nvSpPr>
            <p:cNvPr id="51" name="Rectangle 50"/>
            <p:cNvSpPr/>
            <p:nvPr/>
          </p:nvSpPr>
          <p:spPr bwMode="auto">
            <a:xfrm>
              <a:off x="3084695" y="4163294"/>
              <a:ext cx="185026" cy="1072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3472953" y="4163294"/>
              <a:ext cx="185026" cy="1072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897737" y="4545748"/>
              <a:ext cx="185026" cy="107200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3298676" y="4545748"/>
              <a:ext cx="185026" cy="107200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55" name="Straight Arrow Connector 54"/>
            <p:cNvCxnSpPr>
              <a:endCxn id="52" idx="1"/>
            </p:cNvCxnSpPr>
            <p:nvPr/>
          </p:nvCxnSpPr>
          <p:spPr bwMode="auto">
            <a:xfrm>
              <a:off x="3277781" y="4211496"/>
              <a:ext cx="195173" cy="5397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3095587" y="4600876"/>
              <a:ext cx="213348" cy="6539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7" name="Rectangle 56"/>
            <p:cNvSpPr/>
            <p:nvPr/>
          </p:nvSpPr>
          <p:spPr bwMode="auto">
            <a:xfrm>
              <a:off x="3716566" y="4545748"/>
              <a:ext cx="185026" cy="107200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 bwMode="auto">
            <a:xfrm flipV="1">
              <a:off x="3513477" y="4600876"/>
              <a:ext cx="213348" cy="6539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9" name="Left Brace 58"/>
            <p:cNvSpPr/>
            <p:nvPr/>
          </p:nvSpPr>
          <p:spPr bwMode="auto">
            <a:xfrm>
              <a:off x="2549420" y="4072848"/>
              <a:ext cx="246701" cy="690860"/>
            </a:xfrm>
            <a:prstGeom prst="leftBrace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0" name="Left Brace 59"/>
            <p:cNvSpPr/>
            <p:nvPr/>
          </p:nvSpPr>
          <p:spPr bwMode="auto">
            <a:xfrm flipH="1">
              <a:off x="4011105" y="4072848"/>
              <a:ext cx="246701" cy="690860"/>
            </a:xfrm>
            <a:prstGeom prst="leftBrace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3044506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Hierarchical Composition: Sync (H, S)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22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9050" y="2978295"/>
            <a:ext cx="9288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Sync(</a:t>
            </a:r>
            <a:r>
              <a:rPr lang="en-US" sz="2000" dirty="0" err="1">
                <a:solidFill>
                  <a:schemeClr val="tx1"/>
                </a:solidFill>
              </a:rPr>
              <a:t>EndOfHour</a:t>
            </a:r>
            <a:r>
              <a:rPr lang="en-US" sz="2000" dirty="0">
                <a:solidFill>
                  <a:schemeClr val="tx1"/>
                </a:solidFill>
              </a:rPr>
              <a:t>, Par(</a:t>
            </a:r>
            <a:r>
              <a:rPr lang="en-US" sz="2000" dirty="0" err="1">
                <a:solidFill>
                  <a:schemeClr val="tx1"/>
                </a:solidFill>
              </a:rPr>
              <a:t>PartitionBy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dirty="0" err="1">
                <a:solidFill>
                  <a:schemeClr val="tx1"/>
                </a:solidFill>
              </a:rPr>
              <a:t>taxiID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Seq</a:t>
            </a:r>
            <a:r>
              <a:rPr lang="en-US" sz="2000" dirty="0">
                <a:solidFill>
                  <a:schemeClr val="tx1"/>
                </a:solidFill>
              </a:rPr>
              <a:t>(GPS)), Bag(</a:t>
            </a:r>
            <a:r>
              <a:rPr lang="en-US" sz="2000" dirty="0" err="1">
                <a:solidFill>
                  <a:schemeClr val="tx1"/>
                </a:solidFill>
              </a:rPr>
              <a:t>RideCompleted</a:t>
            </a:r>
            <a:r>
              <a:rPr lang="en-US" sz="2000" dirty="0">
                <a:solidFill>
                  <a:schemeClr val="tx1"/>
                </a:solidFill>
              </a:rPr>
              <a:t>)))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7022" y="1245998"/>
            <a:ext cx="90269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Linear sequence of events of type H interspersed with streams of type S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Events of type H act as synchronization markers for events in S</a:t>
            </a:r>
          </a:p>
        </p:txBody>
      </p:sp>
      <p:sp>
        <p:nvSpPr>
          <p:cNvPr id="30" name="7-Point Star 29"/>
          <p:cNvSpPr/>
          <p:nvPr/>
        </p:nvSpPr>
        <p:spPr bwMode="auto">
          <a:xfrm>
            <a:off x="1772371" y="4783348"/>
            <a:ext cx="304800" cy="228600"/>
          </a:xfrm>
          <a:prstGeom prst="star7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2093015" y="4494525"/>
            <a:ext cx="319613" cy="302589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2131970" y="4971190"/>
            <a:ext cx="598140" cy="351328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7-Point Star 33"/>
          <p:cNvSpPr/>
          <p:nvPr/>
        </p:nvSpPr>
        <p:spPr bwMode="auto">
          <a:xfrm>
            <a:off x="4511422" y="4823922"/>
            <a:ext cx="304800" cy="228600"/>
          </a:xfrm>
          <a:prstGeom prst="star7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 flipV="1">
            <a:off x="4057344" y="5052522"/>
            <a:ext cx="454078" cy="256114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4313182" y="4512053"/>
            <a:ext cx="256141" cy="285061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V="1">
            <a:off x="4890068" y="4494525"/>
            <a:ext cx="443024" cy="356762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>
            <a:off x="4890068" y="4992804"/>
            <a:ext cx="443024" cy="356762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76" name="Group 75"/>
          <p:cNvGrpSpPr/>
          <p:nvPr/>
        </p:nvGrpSpPr>
        <p:grpSpPr>
          <a:xfrm>
            <a:off x="2840657" y="5043265"/>
            <a:ext cx="1088972" cy="702657"/>
            <a:chOff x="2920699" y="5018442"/>
            <a:chExt cx="1088972" cy="702657"/>
          </a:xfrm>
        </p:grpSpPr>
        <p:sp>
          <p:nvSpPr>
            <p:cNvPr id="77" name="Oval 76"/>
            <p:cNvSpPr/>
            <p:nvPr/>
          </p:nvSpPr>
          <p:spPr bwMode="auto">
            <a:xfrm>
              <a:off x="2920699" y="5018442"/>
              <a:ext cx="1088972" cy="70265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147766" y="5041902"/>
              <a:ext cx="253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79" name="Isosceles Triangle 78"/>
            <p:cNvSpPr/>
            <p:nvPr/>
          </p:nvSpPr>
          <p:spPr bwMode="auto">
            <a:xfrm>
              <a:off x="3222134" y="5481396"/>
              <a:ext cx="201770" cy="148437"/>
            </a:xfrm>
            <a:prstGeom prst="triangl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0" name="Isosceles Triangle 79"/>
            <p:cNvSpPr/>
            <p:nvPr/>
          </p:nvSpPr>
          <p:spPr bwMode="auto">
            <a:xfrm>
              <a:off x="3538204" y="5477966"/>
              <a:ext cx="201770" cy="148437"/>
            </a:xfrm>
            <a:prstGeom prst="triangl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1" name="Isosceles Triangle 80"/>
            <p:cNvSpPr/>
            <p:nvPr/>
          </p:nvSpPr>
          <p:spPr bwMode="auto">
            <a:xfrm>
              <a:off x="3035229" y="5135377"/>
              <a:ext cx="201770" cy="148437"/>
            </a:xfrm>
            <a:prstGeom prst="triangl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2" name="Isosceles Triangle 81"/>
            <p:cNvSpPr/>
            <p:nvPr/>
          </p:nvSpPr>
          <p:spPr bwMode="auto">
            <a:xfrm>
              <a:off x="3364714" y="5135376"/>
              <a:ext cx="201770" cy="148437"/>
            </a:xfrm>
            <a:prstGeom prst="triangl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3" name="Isosceles Triangle 82"/>
            <p:cNvSpPr/>
            <p:nvPr/>
          </p:nvSpPr>
          <p:spPr bwMode="auto">
            <a:xfrm>
              <a:off x="3655774" y="5144219"/>
              <a:ext cx="201770" cy="148437"/>
            </a:xfrm>
            <a:prstGeom prst="triangl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530950" y="4097671"/>
            <a:ext cx="1708386" cy="690860"/>
            <a:chOff x="2549420" y="4072848"/>
            <a:chExt cx="1708386" cy="690860"/>
          </a:xfrm>
        </p:grpSpPr>
        <p:sp>
          <p:nvSpPr>
            <p:cNvPr id="85" name="Rectangle 84"/>
            <p:cNvSpPr/>
            <p:nvPr/>
          </p:nvSpPr>
          <p:spPr bwMode="auto">
            <a:xfrm>
              <a:off x="3084695" y="4163294"/>
              <a:ext cx="185026" cy="1072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3472953" y="4163294"/>
              <a:ext cx="185026" cy="1072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2897737" y="4545748"/>
              <a:ext cx="185026" cy="107200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3298676" y="4545748"/>
              <a:ext cx="185026" cy="107200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89" name="Straight Arrow Connector 88"/>
            <p:cNvCxnSpPr>
              <a:endCxn id="86" idx="1"/>
            </p:cNvCxnSpPr>
            <p:nvPr/>
          </p:nvCxnSpPr>
          <p:spPr bwMode="auto">
            <a:xfrm>
              <a:off x="3277781" y="4211496"/>
              <a:ext cx="195173" cy="5397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0" name="Straight Arrow Connector 89"/>
            <p:cNvCxnSpPr/>
            <p:nvPr/>
          </p:nvCxnSpPr>
          <p:spPr bwMode="auto">
            <a:xfrm flipV="1">
              <a:off x="3095587" y="4600876"/>
              <a:ext cx="213348" cy="6539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3716566" y="4545748"/>
              <a:ext cx="185026" cy="107200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92" name="Straight Arrow Connector 91"/>
            <p:cNvCxnSpPr/>
            <p:nvPr/>
          </p:nvCxnSpPr>
          <p:spPr bwMode="auto">
            <a:xfrm flipV="1">
              <a:off x="3513477" y="4600876"/>
              <a:ext cx="213348" cy="6539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3" name="Left Brace 92"/>
            <p:cNvSpPr/>
            <p:nvPr/>
          </p:nvSpPr>
          <p:spPr bwMode="auto">
            <a:xfrm>
              <a:off x="2549420" y="4072848"/>
              <a:ext cx="246701" cy="690860"/>
            </a:xfrm>
            <a:prstGeom prst="leftBrace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94" name="Left Brace 93"/>
            <p:cNvSpPr/>
            <p:nvPr/>
          </p:nvSpPr>
          <p:spPr bwMode="auto">
            <a:xfrm flipH="1">
              <a:off x="4011105" y="4072848"/>
              <a:ext cx="246701" cy="690860"/>
            </a:xfrm>
            <a:prstGeom prst="leftBrace">
              <a:avLst/>
            </a:pr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700188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Recap: Synchronization Schemas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14478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Schema S: Type that captures the shape of partially ordered streams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Inductive definition (extending a relational schema)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 S := Bag(H) | Par(S, S) | </a:t>
            </a:r>
            <a:r>
              <a:rPr lang="en-US" sz="2000" dirty="0" err="1">
                <a:solidFill>
                  <a:schemeClr val="tx1"/>
                </a:solidFill>
              </a:rPr>
              <a:t>PartitionBy</a:t>
            </a:r>
            <a:r>
              <a:rPr lang="en-US" sz="2000" dirty="0">
                <a:solidFill>
                  <a:schemeClr val="tx1"/>
                </a:solidFill>
              </a:rPr>
              <a:t>(K, S) | Sync(H, S)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Series-parallel streams (SPS): Inductively defined objects of this type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General enough to include sequences, bags, sequences of bags, sequences partitioned by key values, nested windows, …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Do not capture all </a:t>
            </a:r>
            <a:r>
              <a:rPr lang="en-US" sz="2000" dirty="0" err="1">
                <a:solidFill>
                  <a:schemeClr val="tx1"/>
                </a:solidFill>
              </a:rPr>
              <a:t>Pomsets</a:t>
            </a: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rgbClr val="C00000"/>
                </a:solidFill>
              </a:rPr>
              <a:t>Key benefit: Inductive definition that suggests how to compute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8744342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Example Operation on SPS: Prefix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24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14916" y="5159966"/>
            <a:ext cx="6690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Can also define operations such as concatenation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1295400" y="3078976"/>
            <a:ext cx="816420" cy="702657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22467" y="3102436"/>
            <a:ext cx="253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8" name="Isosceles Triangle 37"/>
          <p:cNvSpPr/>
          <p:nvPr/>
        </p:nvSpPr>
        <p:spPr bwMode="auto">
          <a:xfrm>
            <a:off x="1568835" y="3503483"/>
            <a:ext cx="201770" cy="148437"/>
          </a:xfrm>
          <a:prstGeom prst="triangl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64" name="Isosceles Triangle 63"/>
          <p:cNvSpPr/>
          <p:nvPr/>
        </p:nvSpPr>
        <p:spPr bwMode="auto">
          <a:xfrm>
            <a:off x="1409930" y="3195911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66" name="Isosceles Triangle 65"/>
          <p:cNvSpPr/>
          <p:nvPr/>
        </p:nvSpPr>
        <p:spPr bwMode="auto">
          <a:xfrm>
            <a:off x="1763616" y="3203348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67" name="7-Point Star 66"/>
          <p:cNvSpPr/>
          <p:nvPr/>
        </p:nvSpPr>
        <p:spPr bwMode="auto">
          <a:xfrm>
            <a:off x="594030" y="2680777"/>
            <a:ext cx="304800" cy="228600"/>
          </a:xfrm>
          <a:prstGeom prst="star7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 flipV="1">
            <a:off x="879098" y="2264180"/>
            <a:ext cx="524429" cy="458215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/>
          <p:cNvCxnSpPr>
            <a:stCxn id="67" idx="2"/>
            <a:endCxn id="32" idx="2"/>
          </p:cNvCxnSpPr>
          <p:nvPr/>
        </p:nvCxnSpPr>
        <p:spPr bwMode="auto">
          <a:xfrm>
            <a:off x="814254" y="2909378"/>
            <a:ext cx="481146" cy="520927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2826078" y="2678143"/>
            <a:ext cx="18187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is  a </a:t>
            </a:r>
            <a:r>
              <a:rPr lang="en-US" sz="2000" dirty="0">
                <a:solidFill>
                  <a:schemeClr val="tx1"/>
                </a:solidFill>
              </a:rPr>
              <a:t>prefix</a:t>
            </a:r>
            <a:r>
              <a:rPr lang="en-US" sz="1800" dirty="0">
                <a:solidFill>
                  <a:schemeClr val="tx1"/>
                </a:solidFill>
              </a:rPr>
              <a:t> of </a:t>
            </a:r>
          </a:p>
        </p:txBody>
      </p:sp>
      <p:grpSp>
        <p:nvGrpSpPr>
          <p:cNvPr id="83" name="Group 82"/>
          <p:cNvGrpSpPr/>
          <p:nvPr/>
        </p:nvGrpSpPr>
        <p:grpSpPr>
          <a:xfrm>
            <a:off x="6067377" y="2120001"/>
            <a:ext cx="1655694" cy="1552397"/>
            <a:chOff x="2536039" y="4121450"/>
            <a:chExt cx="1655694" cy="1552397"/>
          </a:xfrm>
        </p:grpSpPr>
        <p:grpSp>
          <p:nvGrpSpPr>
            <p:cNvPr id="84" name="Group 83"/>
            <p:cNvGrpSpPr/>
            <p:nvPr/>
          </p:nvGrpSpPr>
          <p:grpSpPr>
            <a:xfrm>
              <a:off x="2536039" y="4121450"/>
              <a:ext cx="1655694" cy="637803"/>
              <a:chOff x="7031106" y="2980730"/>
              <a:chExt cx="1655694" cy="637803"/>
            </a:xfrm>
          </p:grpSpPr>
          <p:grpSp>
            <p:nvGrpSpPr>
              <p:cNvPr id="93" name="Group 92"/>
              <p:cNvGrpSpPr/>
              <p:nvPr/>
            </p:nvGrpSpPr>
            <p:grpSpPr>
              <a:xfrm>
                <a:off x="7210655" y="3056858"/>
                <a:ext cx="1240265" cy="485546"/>
                <a:chOff x="7210655" y="2999780"/>
                <a:chExt cx="1240265" cy="485546"/>
              </a:xfrm>
            </p:grpSpPr>
            <p:sp>
              <p:nvSpPr>
                <p:cNvPr id="96" name="Rectangle 95"/>
                <p:cNvSpPr/>
                <p:nvPr/>
              </p:nvSpPr>
              <p:spPr bwMode="auto">
                <a:xfrm>
                  <a:off x="7432852" y="2999780"/>
                  <a:ext cx="228600" cy="152400"/>
                </a:xfrm>
                <a:prstGeom prst="rect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97" name="Rectangle 96"/>
                <p:cNvSpPr/>
                <p:nvPr/>
              </p:nvSpPr>
              <p:spPr bwMode="auto">
                <a:xfrm>
                  <a:off x="7912545" y="2999780"/>
                  <a:ext cx="228600" cy="152400"/>
                </a:xfrm>
                <a:prstGeom prst="rect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98" name="Rectangle 97"/>
                <p:cNvSpPr/>
                <p:nvPr/>
              </p:nvSpPr>
              <p:spPr bwMode="auto">
                <a:xfrm>
                  <a:off x="7210655" y="3332926"/>
                  <a:ext cx="228600" cy="152400"/>
                </a:xfrm>
                <a:prstGeom prst="rect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99" name="Rectangle 98"/>
                <p:cNvSpPr/>
                <p:nvPr/>
              </p:nvSpPr>
              <p:spPr bwMode="auto">
                <a:xfrm>
                  <a:off x="7706016" y="3332926"/>
                  <a:ext cx="228600" cy="152400"/>
                </a:xfrm>
                <a:prstGeom prst="rect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cxnSp>
              <p:nvCxnSpPr>
                <p:cNvPr id="100" name="Straight Arrow Connector 99"/>
                <p:cNvCxnSpPr>
                  <a:endCxn id="97" idx="1"/>
                </p:cNvCxnSpPr>
                <p:nvPr/>
              </p:nvCxnSpPr>
              <p:spPr bwMode="auto">
                <a:xfrm>
                  <a:off x="7671409" y="3068307"/>
                  <a:ext cx="241136" cy="7673"/>
                </a:xfrm>
                <a:prstGeom prst="straightConnector1">
                  <a:avLst/>
                </a:prstGeom>
                <a:solidFill>
                  <a:srgbClr val="333399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01" name="Straight Arrow Connector 100"/>
                <p:cNvCxnSpPr/>
                <p:nvPr/>
              </p:nvCxnSpPr>
              <p:spPr bwMode="auto">
                <a:xfrm flipV="1">
                  <a:off x="7455099" y="3411298"/>
                  <a:ext cx="263592" cy="9296"/>
                </a:xfrm>
                <a:prstGeom prst="straightConnector1">
                  <a:avLst/>
                </a:prstGeom>
                <a:solidFill>
                  <a:srgbClr val="333399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102" name="Rectangle 101"/>
                <p:cNvSpPr/>
                <p:nvPr/>
              </p:nvSpPr>
              <p:spPr bwMode="auto">
                <a:xfrm>
                  <a:off x="8222320" y="3332926"/>
                  <a:ext cx="228600" cy="152400"/>
                </a:xfrm>
                <a:prstGeom prst="rect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cxnSp>
              <p:nvCxnSpPr>
                <p:cNvPr id="103" name="Straight Arrow Connector 102"/>
                <p:cNvCxnSpPr/>
                <p:nvPr/>
              </p:nvCxnSpPr>
              <p:spPr bwMode="auto">
                <a:xfrm flipV="1">
                  <a:off x="7971403" y="3411298"/>
                  <a:ext cx="263592" cy="9296"/>
                </a:xfrm>
                <a:prstGeom prst="straightConnector1">
                  <a:avLst/>
                </a:prstGeom>
                <a:solidFill>
                  <a:srgbClr val="333399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sp>
            <p:nvSpPr>
              <p:cNvPr id="94" name="Left Brace 93"/>
              <p:cNvSpPr/>
              <p:nvPr/>
            </p:nvSpPr>
            <p:spPr bwMode="auto">
              <a:xfrm>
                <a:off x="7031106" y="2980730"/>
                <a:ext cx="117771" cy="637803"/>
              </a:xfrm>
              <a:prstGeom prst="leftBrac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95" name="Left Brace 94"/>
              <p:cNvSpPr/>
              <p:nvPr/>
            </p:nvSpPr>
            <p:spPr bwMode="auto">
              <a:xfrm flipH="1">
                <a:off x="8569029" y="2980730"/>
                <a:ext cx="117771" cy="637803"/>
              </a:xfrm>
              <a:prstGeom prst="leftBrac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2819400" y="4971190"/>
              <a:ext cx="1088972" cy="702657"/>
              <a:chOff x="1243689" y="2525312"/>
              <a:chExt cx="1088972" cy="702657"/>
            </a:xfrm>
          </p:grpSpPr>
          <p:sp>
            <p:nvSpPr>
              <p:cNvPr id="86" name="Oval 85"/>
              <p:cNvSpPr/>
              <p:nvPr/>
            </p:nvSpPr>
            <p:spPr bwMode="auto">
              <a:xfrm>
                <a:off x="1243689" y="2525312"/>
                <a:ext cx="1088972" cy="702657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1470756" y="2548772"/>
                <a:ext cx="2535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88" name="Isosceles Triangle 87"/>
              <p:cNvSpPr/>
              <p:nvPr/>
            </p:nvSpPr>
            <p:spPr bwMode="auto">
              <a:xfrm>
                <a:off x="1545124" y="2988266"/>
                <a:ext cx="201770" cy="148437"/>
              </a:xfrm>
              <a:prstGeom prst="triangle">
                <a:avLst/>
              </a:prstGeom>
              <a:solidFill>
                <a:srgbClr val="CC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89" name="Isosceles Triangle 88"/>
              <p:cNvSpPr/>
              <p:nvPr/>
            </p:nvSpPr>
            <p:spPr bwMode="auto">
              <a:xfrm>
                <a:off x="1861194" y="2984836"/>
                <a:ext cx="201770" cy="148437"/>
              </a:xfrm>
              <a:prstGeom prst="triangle">
                <a:avLst/>
              </a:prstGeom>
              <a:solidFill>
                <a:srgbClr val="CC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90" name="Isosceles Triangle 89"/>
              <p:cNvSpPr/>
              <p:nvPr/>
            </p:nvSpPr>
            <p:spPr bwMode="auto">
              <a:xfrm>
                <a:off x="1358219" y="2642247"/>
                <a:ext cx="201770" cy="148437"/>
              </a:xfrm>
              <a:prstGeom prst="triangle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91" name="Isosceles Triangle 90"/>
              <p:cNvSpPr/>
              <p:nvPr/>
            </p:nvSpPr>
            <p:spPr bwMode="auto">
              <a:xfrm>
                <a:off x="1687704" y="2642246"/>
                <a:ext cx="201770" cy="148437"/>
              </a:xfrm>
              <a:prstGeom prst="triangle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92" name="Isosceles Triangle 91"/>
              <p:cNvSpPr/>
              <p:nvPr/>
            </p:nvSpPr>
            <p:spPr bwMode="auto">
              <a:xfrm>
                <a:off x="1978764" y="2651089"/>
                <a:ext cx="201770" cy="148437"/>
              </a:xfrm>
              <a:prstGeom prst="triangle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</p:grpSp>
      </p:grpSp>
      <p:sp>
        <p:nvSpPr>
          <p:cNvPr id="104" name="7-Point Star 103"/>
          <p:cNvSpPr/>
          <p:nvPr/>
        </p:nvSpPr>
        <p:spPr bwMode="auto">
          <a:xfrm>
            <a:off x="5303709" y="2781899"/>
            <a:ext cx="304800" cy="228600"/>
          </a:xfrm>
          <a:prstGeom prst="star7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105" name="Straight Arrow Connector 104"/>
          <p:cNvCxnSpPr>
            <a:endCxn id="94" idx="1"/>
          </p:cNvCxnSpPr>
          <p:nvPr/>
        </p:nvCxnSpPr>
        <p:spPr bwMode="auto">
          <a:xfrm flipV="1">
            <a:off x="5624353" y="2438903"/>
            <a:ext cx="443024" cy="356762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>
            <a:off x="5663308" y="2969741"/>
            <a:ext cx="598140" cy="351328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7" name="7-Point Star 106"/>
          <p:cNvSpPr/>
          <p:nvPr/>
        </p:nvSpPr>
        <p:spPr bwMode="auto">
          <a:xfrm>
            <a:off x="8042760" y="2822473"/>
            <a:ext cx="304800" cy="228600"/>
          </a:xfrm>
          <a:prstGeom prst="star7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108" name="Straight Arrow Connector 107"/>
          <p:cNvCxnSpPr/>
          <p:nvPr/>
        </p:nvCxnSpPr>
        <p:spPr bwMode="auto">
          <a:xfrm flipV="1">
            <a:off x="7487191" y="3051073"/>
            <a:ext cx="555569" cy="31146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>
            <a:off x="7761149" y="2493076"/>
            <a:ext cx="339512" cy="302589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8421406" y="2493076"/>
            <a:ext cx="443024" cy="356762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>
            <a:off x="8421406" y="2991355"/>
            <a:ext cx="443024" cy="356762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6" name="Rectangle 145"/>
          <p:cNvSpPr/>
          <p:nvPr/>
        </p:nvSpPr>
        <p:spPr bwMode="auto">
          <a:xfrm>
            <a:off x="1867051" y="2029555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1644854" y="2362701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2140215" y="2362701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151" name="Straight Arrow Connector 150"/>
          <p:cNvCxnSpPr/>
          <p:nvPr/>
        </p:nvCxnSpPr>
        <p:spPr bwMode="auto">
          <a:xfrm flipV="1">
            <a:off x="1889298" y="2441073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4" name="Left Brace 143"/>
          <p:cNvSpPr/>
          <p:nvPr/>
        </p:nvSpPr>
        <p:spPr bwMode="auto">
          <a:xfrm>
            <a:off x="1465305" y="1953427"/>
            <a:ext cx="117771" cy="637803"/>
          </a:xfrm>
          <a:prstGeom prst="leftBrac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45" name="Left Brace 144"/>
          <p:cNvSpPr/>
          <p:nvPr/>
        </p:nvSpPr>
        <p:spPr bwMode="auto">
          <a:xfrm flipH="1">
            <a:off x="2469829" y="1953427"/>
            <a:ext cx="117771" cy="637803"/>
          </a:xfrm>
          <a:prstGeom prst="leftBrac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25409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Sequential View and Unique </a:t>
            </a:r>
            <a:r>
              <a:rPr lang="en-US" sz="2800" dirty="0" err="1">
                <a:solidFill>
                  <a:srgbClr val="C00000"/>
                </a:solidFill>
              </a:rPr>
              <a:t>Parsability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25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" y="4098907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Theorem: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r>
              <a:rPr lang="en-US" sz="2000" dirty="0">
                <a:solidFill>
                  <a:schemeClr val="tx1"/>
                </a:solidFill>
              </a:rPr>
              <a:t>	Given a linear sequence </a:t>
            </a:r>
            <a:r>
              <a:rPr lang="en-US" sz="2000" dirty="0">
                <a:solidFill>
                  <a:schemeClr val="tx1"/>
                </a:solidFill>
                <a:latin typeface="Symbol" panose="05050102010706020507" pitchFamily="18" charset="2"/>
              </a:rPr>
              <a:t>t</a:t>
            </a:r>
            <a:r>
              <a:rPr lang="en-US" sz="2000" dirty="0">
                <a:solidFill>
                  <a:schemeClr val="tx1"/>
                </a:solidFill>
              </a:rPr>
              <a:t> of tuples and a synchronization schema S, 	there is a unique SPS t of type S such that t is a flattening of </a:t>
            </a:r>
            <a:r>
              <a:rPr lang="en-US" sz="2000" dirty="0">
                <a:solidFill>
                  <a:schemeClr val="tx1"/>
                </a:solidFill>
                <a:latin typeface="Symbol" panose="05050102010706020507" pitchFamily="18" charset="2"/>
              </a:rPr>
              <a:t>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662177" y="2355081"/>
            <a:ext cx="2282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is  a flattening of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04800" y="2436188"/>
            <a:ext cx="3106779" cy="228600"/>
            <a:chOff x="304800" y="2436188"/>
            <a:chExt cx="3106779" cy="228600"/>
          </a:xfrm>
        </p:grpSpPr>
        <p:sp>
          <p:nvSpPr>
            <p:cNvPr id="63" name="7-Point Star 62"/>
            <p:cNvSpPr/>
            <p:nvPr/>
          </p:nvSpPr>
          <p:spPr bwMode="auto">
            <a:xfrm>
              <a:off x="304800" y="2436188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856180" y="2474288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1351541" y="2474288"/>
              <a:ext cx="228600" cy="152400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74" name="Straight Arrow Connector 73"/>
            <p:cNvCxnSpPr/>
            <p:nvPr/>
          </p:nvCxnSpPr>
          <p:spPr bwMode="auto">
            <a:xfrm flipV="1">
              <a:off x="585579" y="2545840"/>
              <a:ext cx="263592" cy="9296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5" name="Straight Arrow Connector 74"/>
            <p:cNvCxnSpPr/>
            <p:nvPr/>
          </p:nvCxnSpPr>
          <p:spPr bwMode="auto">
            <a:xfrm flipV="1">
              <a:off x="1100624" y="2545840"/>
              <a:ext cx="263592" cy="9296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6" name="Rectangle 75"/>
            <p:cNvSpPr/>
            <p:nvPr/>
          </p:nvSpPr>
          <p:spPr bwMode="auto">
            <a:xfrm>
              <a:off x="2277071" y="2474288"/>
              <a:ext cx="228600" cy="152400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78" name="Straight Arrow Connector 77"/>
            <p:cNvCxnSpPr/>
            <p:nvPr/>
          </p:nvCxnSpPr>
          <p:spPr bwMode="auto">
            <a:xfrm flipV="1">
              <a:off x="2006470" y="2545840"/>
              <a:ext cx="263592" cy="9296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9" name="Straight Arrow Connector 78"/>
            <p:cNvCxnSpPr/>
            <p:nvPr/>
          </p:nvCxnSpPr>
          <p:spPr bwMode="auto">
            <a:xfrm flipV="1">
              <a:off x="2521515" y="2545840"/>
              <a:ext cx="263592" cy="9296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0" name="Isosceles Triangle 79"/>
            <p:cNvSpPr/>
            <p:nvPr/>
          </p:nvSpPr>
          <p:spPr bwMode="auto">
            <a:xfrm>
              <a:off x="1827631" y="2476270"/>
              <a:ext cx="201770" cy="148437"/>
            </a:xfrm>
            <a:prstGeom prst="triangl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81" name="Straight Arrow Connector 80"/>
            <p:cNvCxnSpPr/>
            <p:nvPr/>
          </p:nvCxnSpPr>
          <p:spPr bwMode="auto">
            <a:xfrm flipV="1">
              <a:off x="1595985" y="2545840"/>
              <a:ext cx="263592" cy="9296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3" name="Straight Arrow Connector 82"/>
            <p:cNvCxnSpPr/>
            <p:nvPr/>
          </p:nvCxnSpPr>
          <p:spPr bwMode="auto">
            <a:xfrm flipV="1">
              <a:off x="2963601" y="2545840"/>
              <a:ext cx="263592" cy="9296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4" name="Isosceles Triangle 83"/>
            <p:cNvSpPr/>
            <p:nvPr/>
          </p:nvSpPr>
          <p:spPr bwMode="auto">
            <a:xfrm>
              <a:off x="2784762" y="2476270"/>
              <a:ext cx="201770" cy="148437"/>
            </a:xfrm>
            <a:prstGeom prst="triangl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6" name="Isosceles Triangle 85"/>
            <p:cNvSpPr/>
            <p:nvPr/>
          </p:nvSpPr>
          <p:spPr bwMode="auto">
            <a:xfrm>
              <a:off x="3209809" y="2476270"/>
              <a:ext cx="201770" cy="148437"/>
            </a:xfrm>
            <a:prstGeom prst="triangl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sp>
        <p:nvSpPr>
          <p:cNvPr id="87" name="Oval 86"/>
          <p:cNvSpPr/>
          <p:nvPr/>
        </p:nvSpPr>
        <p:spPr bwMode="auto">
          <a:xfrm>
            <a:off x="7210395" y="2860736"/>
            <a:ext cx="816420" cy="702657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437462" y="2884196"/>
            <a:ext cx="253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9" name="Isosceles Triangle 88"/>
          <p:cNvSpPr/>
          <p:nvPr/>
        </p:nvSpPr>
        <p:spPr bwMode="auto">
          <a:xfrm>
            <a:off x="7483830" y="3285243"/>
            <a:ext cx="201770" cy="148437"/>
          </a:xfrm>
          <a:prstGeom prst="triangl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90" name="Isosceles Triangle 89"/>
          <p:cNvSpPr/>
          <p:nvPr/>
        </p:nvSpPr>
        <p:spPr bwMode="auto">
          <a:xfrm>
            <a:off x="7324925" y="2977671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91" name="Isosceles Triangle 90"/>
          <p:cNvSpPr/>
          <p:nvPr/>
        </p:nvSpPr>
        <p:spPr bwMode="auto">
          <a:xfrm>
            <a:off x="7678611" y="2985108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92" name="7-Point Star 91"/>
          <p:cNvSpPr/>
          <p:nvPr/>
        </p:nvSpPr>
        <p:spPr bwMode="auto">
          <a:xfrm>
            <a:off x="6509025" y="2462537"/>
            <a:ext cx="304800" cy="228600"/>
          </a:xfrm>
          <a:prstGeom prst="star7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93" name="Straight Arrow Connector 92"/>
          <p:cNvCxnSpPr/>
          <p:nvPr/>
        </p:nvCxnSpPr>
        <p:spPr bwMode="auto">
          <a:xfrm flipV="1">
            <a:off x="6794093" y="2045940"/>
            <a:ext cx="524429" cy="458215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4" name="Straight Arrow Connector 93"/>
          <p:cNvCxnSpPr>
            <a:stCxn id="92" idx="2"/>
            <a:endCxn id="87" idx="2"/>
          </p:cNvCxnSpPr>
          <p:nvPr/>
        </p:nvCxnSpPr>
        <p:spPr bwMode="auto">
          <a:xfrm>
            <a:off x="6729249" y="2691138"/>
            <a:ext cx="481146" cy="520927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5" name="Rectangle 94"/>
          <p:cNvSpPr/>
          <p:nvPr/>
        </p:nvSpPr>
        <p:spPr bwMode="auto">
          <a:xfrm>
            <a:off x="7782046" y="1811315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7559849" y="2144461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8055210" y="2144461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98" name="Straight Arrow Connector 97"/>
          <p:cNvCxnSpPr/>
          <p:nvPr/>
        </p:nvCxnSpPr>
        <p:spPr bwMode="auto">
          <a:xfrm flipV="1">
            <a:off x="7804293" y="2222833"/>
            <a:ext cx="263592" cy="929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9" name="Left Brace 98"/>
          <p:cNvSpPr/>
          <p:nvPr/>
        </p:nvSpPr>
        <p:spPr bwMode="auto">
          <a:xfrm>
            <a:off x="7380300" y="1735187"/>
            <a:ext cx="117771" cy="637803"/>
          </a:xfrm>
          <a:prstGeom prst="leftBrac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00" name="Left Brace 99"/>
          <p:cNvSpPr/>
          <p:nvPr/>
        </p:nvSpPr>
        <p:spPr bwMode="auto">
          <a:xfrm flipH="1">
            <a:off x="8384824" y="1735187"/>
            <a:ext cx="117771" cy="637803"/>
          </a:xfrm>
          <a:prstGeom prst="leftBrac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28969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Schema Relaxation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26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156853" y="5213429"/>
            <a:ext cx="598714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Relaxed schema:</a:t>
            </a:r>
          </a:p>
          <a:p>
            <a:r>
              <a:rPr lang="en-US" sz="1800" dirty="0">
                <a:solidFill>
                  <a:schemeClr val="tx1"/>
                </a:solidFill>
              </a:rPr>
              <a:t>Sync ( </a:t>
            </a:r>
            <a:r>
              <a:rPr lang="en-US" sz="1800" dirty="0" err="1">
                <a:solidFill>
                  <a:schemeClr val="tx1"/>
                </a:solidFill>
              </a:rPr>
              <a:t>EndOfHour</a:t>
            </a:r>
            <a:r>
              <a:rPr lang="en-US" sz="1800" dirty="0">
                <a:solidFill>
                  <a:schemeClr val="tx1"/>
                </a:solidFill>
              </a:rPr>
              <a:t>, Bag (GPS, </a:t>
            </a:r>
            <a:r>
              <a:rPr lang="en-US" sz="1800" dirty="0" err="1">
                <a:solidFill>
                  <a:schemeClr val="tx1"/>
                </a:solidFill>
              </a:rPr>
              <a:t>RideCompleted</a:t>
            </a:r>
            <a:r>
              <a:rPr lang="en-US" sz="1800" dirty="0">
                <a:solidFill>
                  <a:schemeClr val="tx1"/>
                </a:solidFill>
              </a:rPr>
              <a:t>))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1000" y="1447800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Sub-types over schemas: S is a relaxation of S’</a:t>
            </a:r>
          </a:p>
          <a:p>
            <a:r>
              <a:rPr lang="en-US" sz="2000" dirty="0">
                <a:solidFill>
                  <a:schemeClr val="tx1"/>
                </a:solidFill>
              </a:rPr>
              <a:t>	Means that S imposes fewer ordering constraints than S’</a:t>
            </a:r>
          </a:p>
          <a:p>
            <a:r>
              <a:rPr lang="en-US" sz="2000" dirty="0">
                <a:solidFill>
                  <a:schemeClr val="tx1"/>
                </a:solidFill>
              </a:rPr>
              <a:t>	A stream of type S’ is also a stream of type S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577557" y="3966039"/>
            <a:ext cx="3276329" cy="991254"/>
            <a:chOff x="114300" y="4825721"/>
            <a:chExt cx="3276329" cy="991254"/>
          </a:xfrm>
        </p:grpSpPr>
        <p:sp>
          <p:nvSpPr>
            <p:cNvPr id="32" name="Oval 31"/>
            <p:cNvSpPr/>
            <p:nvPr/>
          </p:nvSpPr>
          <p:spPr bwMode="auto">
            <a:xfrm>
              <a:off x="667354" y="4825721"/>
              <a:ext cx="1961653" cy="991254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1856249" y="5089416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199241" y="5089416"/>
              <a:ext cx="228600" cy="1524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499145" y="5407936"/>
              <a:ext cx="228600" cy="152400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1840530" y="5391852"/>
              <a:ext cx="228600" cy="152400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94422" y="4831599"/>
              <a:ext cx="253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38" name="Isosceles Triangle 37"/>
            <p:cNvSpPr/>
            <p:nvPr/>
          </p:nvSpPr>
          <p:spPr bwMode="auto">
            <a:xfrm>
              <a:off x="877361" y="5395815"/>
              <a:ext cx="201770" cy="148437"/>
            </a:xfrm>
            <a:prstGeom prst="triangl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9" name="Isosceles Triangle 38"/>
            <p:cNvSpPr/>
            <p:nvPr/>
          </p:nvSpPr>
          <p:spPr bwMode="auto">
            <a:xfrm>
              <a:off x="1188253" y="5397809"/>
              <a:ext cx="201770" cy="148437"/>
            </a:xfrm>
            <a:prstGeom prst="triangl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4" name="Isosceles Triangle 63"/>
            <p:cNvSpPr/>
            <p:nvPr/>
          </p:nvSpPr>
          <p:spPr bwMode="auto">
            <a:xfrm>
              <a:off x="962959" y="5087735"/>
              <a:ext cx="201770" cy="148437"/>
            </a:xfrm>
            <a:prstGeom prst="triangl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5" name="Isosceles Triangle 64"/>
            <p:cNvSpPr/>
            <p:nvPr/>
          </p:nvSpPr>
          <p:spPr bwMode="auto">
            <a:xfrm>
              <a:off x="1260722" y="5085249"/>
              <a:ext cx="201770" cy="148437"/>
            </a:xfrm>
            <a:prstGeom prst="triangl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6" name="Isosceles Triangle 65"/>
            <p:cNvSpPr/>
            <p:nvPr/>
          </p:nvSpPr>
          <p:spPr bwMode="auto">
            <a:xfrm>
              <a:off x="1554198" y="5085249"/>
              <a:ext cx="201770" cy="148437"/>
            </a:xfrm>
            <a:prstGeom prst="triangl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7" name="7-Point Star 66"/>
            <p:cNvSpPr/>
            <p:nvPr/>
          </p:nvSpPr>
          <p:spPr bwMode="auto">
            <a:xfrm>
              <a:off x="114300" y="5194233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 bwMode="auto">
            <a:xfrm flipV="1">
              <a:off x="422208" y="5312052"/>
              <a:ext cx="263592" cy="9296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3" name="Rectangle 72"/>
            <p:cNvSpPr/>
            <p:nvPr/>
          </p:nvSpPr>
          <p:spPr bwMode="auto">
            <a:xfrm>
              <a:off x="2199241" y="5384007"/>
              <a:ext cx="228600" cy="152400"/>
            </a:xfrm>
            <a:prstGeom prst="rect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75" name="7-Point Star 74"/>
            <p:cNvSpPr/>
            <p:nvPr/>
          </p:nvSpPr>
          <p:spPr bwMode="auto">
            <a:xfrm>
              <a:off x="2865605" y="5214859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 bwMode="auto">
            <a:xfrm>
              <a:off x="2645261" y="5321348"/>
              <a:ext cx="228892" cy="1871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2" name="Straight Arrow Connector 81"/>
            <p:cNvCxnSpPr/>
            <p:nvPr/>
          </p:nvCxnSpPr>
          <p:spPr bwMode="auto">
            <a:xfrm>
              <a:off x="3161737" y="5321348"/>
              <a:ext cx="228892" cy="1871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84" name="TextBox 83"/>
          <p:cNvSpPr txBox="1"/>
          <p:nvPr/>
        </p:nvSpPr>
        <p:spPr>
          <a:xfrm>
            <a:off x="19050" y="2978295"/>
            <a:ext cx="9288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Sync(</a:t>
            </a:r>
            <a:r>
              <a:rPr lang="en-US" sz="1800" dirty="0" err="1">
                <a:solidFill>
                  <a:schemeClr val="tx1"/>
                </a:solidFill>
              </a:rPr>
              <a:t>EndOfHour</a:t>
            </a:r>
            <a:r>
              <a:rPr lang="en-US" sz="1800" dirty="0">
                <a:solidFill>
                  <a:schemeClr val="tx1"/>
                </a:solidFill>
              </a:rPr>
              <a:t>, Par(</a:t>
            </a:r>
            <a:r>
              <a:rPr lang="en-US" sz="1800" dirty="0" err="1">
                <a:solidFill>
                  <a:schemeClr val="tx1"/>
                </a:solidFill>
              </a:rPr>
              <a:t>PartitionBy</a:t>
            </a:r>
            <a:r>
              <a:rPr lang="en-US" sz="1800" dirty="0">
                <a:solidFill>
                  <a:schemeClr val="tx1"/>
                </a:solidFill>
              </a:rPr>
              <a:t>(</a:t>
            </a:r>
            <a:r>
              <a:rPr lang="en-US" sz="1800" dirty="0" err="1">
                <a:solidFill>
                  <a:schemeClr val="tx1"/>
                </a:solidFill>
              </a:rPr>
              <a:t>taxiID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  <a:r>
              <a:rPr lang="en-US" sz="1800" dirty="0" err="1">
                <a:solidFill>
                  <a:schemeClr val="tx1"/>
                </a:solidFill>
              </a:rPr>
              <a:t>Seq</a:t>
            </a:r>
            <a:r>
              <a:rPr lang="en-US" sz="1800" dirty="0">
                <a:solidFill>
                  <a:schemeClr val="tx1"/>
                </a:solidFill>
              </a:rPr>
              <a:t>(GPS)), Bag(</a:t>
            </a:r>
            <a:r>
              <a:rPr lang="en-US" sz="1800" dirty="0" err="1">
                <a:solidFill>
                  <a:schemeClr val="tx1"/>
                </a:solidFill>
              </a:rPr>
              <a:t>RideCompleted</a:t>
            </a:r>
            <a:r>
              <a:rPr lang="en-US" sz="1800" dirty="0">
                <a:solidFill>
                  <a:schemeClr val="tx1"/>
                </a:solidFill>
              </a:rPr>
              <a:t>)))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22B64D1-8BAF-456B-8D4F-4332AF0BD717}"/>
              </a:ext>
            </a:extLst>
          </p:cNvPr>
          <p:cNvGrpSpPr/>
          <p:nvPr/>
        </p:nvGrpSpPr>
        <p:grpSpPr>
          <a:xfrm>
            <a:off x="272831" y="3661032"/>
            <a:ext cx="3560721" cy="1552397"/>
            <a:chOff x="272831" y="3661032"/>
            <a:chExt cx="3560721" cy="1552397"/>
          </a:xfrm>
        </p:grpSpPr>
        <p:grpSp>
          <p:nvGrpSpPr>
            <p:cNvPr id="85" name="Group 84"/>
            <p:cNvGrpSpPr/>
            <p:nvPr/>
          </p:nvGrpSpPr>
          <p:grpSpPr>
            <a:xfrm>
              <a:off x="1036499" y="3661032"/>
              <a:ext cx="1655694" cy="1552397"/>
              <a:chOff x="2536039" y="4121450"/>
              <a:chExt cx="1655694" cy="1552397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2536039" y="4121450"/>
                <a:ext cx="1655694" cy="637803"/>
                <a:chOff x="7031106" y="2980730"/>
                <a:chExt cx="1655694" cy="637803"/>
              </a:xfrm>
            </p:grpSpPr>
            <p:grpSp>
              <p:nvGrpSpPr>
                <p:cNvPr id="95" name="Group 94"/>
                <p:cNvGrpSpPr/>
                <p:nvPr/>
              </p:nvGrpSpPr>
              <p:grpSpPr>
                <a:xfrm>
                  <a:off x="7210655" y="3056858"/>
                  <a:ext cx="1240265" cy="485546"/>
                  <a:chOff x="7210655" y="2999780"/>
                  <a:chExt cx="1240265" cy="485546"/>
                </a:xfrm>
              </p:grpSpPr>
              <p:sp>
                <p:nvSpPr>
                  <p:cNvPr id="98" name="Rectangle 97"/>
                  <p:cNvSpPr/>
                  <p:nvPr/>
                </p:nvSpPr>
                <p:spPr bwMode="auto">
                  <a:xfrm>
                    <a:off x="7432852" y="2999780"/>
                    <a:ext cx="228600" cy="152400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99" name="Rectangle 98"/>
                  <p:cNvSpPr/>
                  <p:nvPr/>
                </p:nvSpPr>
                <p:spPr bwMode="auto">
                  <a:xfrm>
                    <a:off x="7912545" y="2999780"/>
                    <a:ext cx="228600" cy="152400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00" name="Rectangle 99"/>
                  <p:cNvSpPr/>
                  <p:nvPr/>
                </p:nvSpPr>
                <p:spPr bwMode="auto">
                  <a:xfrm>
                    <a:off x="7210655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01" name="Rectangle 100"/>
                  <p:cNvSpPr/>
                  <p:nvPr/>
                </p:nvSpPr>
                <p:spPr bwMode="auto">
                  <a:xfrm>
                    <a:off x="7706016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cxnSp>
                <p:nvCxnSpPr>
                  <p:cNvPr id="102" name="Straight Arrow Connector 101"/>
                  <p:cNvCxnSpPr>
                    <a:endCxn id="99" idx="1"/>
                  </p:cNvCxnSpPr>
                  <p:nvPr/>
                </p:nvCxnSpPr>
                <p:spPr bwMode="auto">
                  <a:xfrm>
                    <a:off x="7671409" y="3068307"/>
                    <a:ext cx="241136" cy="7673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103" name="Straight Arrow Connector 102"/>
                  <p:cNvCxnSpPr/>
                  <p:nvPr/>
                </p:nvCxnSpPr>
                <p:spPr bwMode="auto">
                  <a:xfrm flipV="1">
                    <a:off x="7455099" y="3411298"/>
                    <a:ext cx="263592" cy="9296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104" name="Rectangle 103"/>
                  <p:cNvSpPr/>
                  <p:nvPr/>
                </p:nvSpPr>
                <p:spPr bwMode="auto">
                  <a:xfrm>
                    <a:off x="8222320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cxnSp>
                <p:nvCxnSpPr>
                  <p:cNvPr id="105" name="Straight Arrow Connector 104"/>
                  <p:cNvCxnSpPr/>
                  <p:nvPr/>
                </p:nvCxnSpPr>
                <p:spPr bwMode="auto">
                  <a:xfrm flipV="1">
                    <a:off x="7971403" y="3411298"/>
                    <a:ext cx="263592" cy="9296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sp>
              <p:nvSpPr>
                <p:cNvPr id="96" name="Left Brace 95"/>
                <p:cNvSpPr/>
                <p:nvPr/>
              </p:nvSpPr>
              <p:spPr bwMode="auto">
                <a:xfrm>
                  <a:off x="7031106" y="2980730"/>
                  <a:ext cx="117771" cy="637803"/>
                </a:xfrm>
                <a:prstGeom prst="leftBrac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97" name="Left Brace 96"/>
                <p:cNvSpPr/>
                <p:nvPr/>
              </p:nvSpPr>
              <p:spPr bwMode="auto">
                <a:xfrm flipH="1">
                  <a:off x="8569029" y="2980730"/>
                  <a:ext cx="117771" cy="637803"/>
                </a:xfrm>
                <a:prstGeom prst="leftBrac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87" name="Group 86"/>
              <p:cNvGrpSpPr/>
              <p:nvPr/>
            </p:nvGrpSpPr>
            <p:grpSpPr>
              <a:xfrm>
                <a:off x="2819400" y="4971190"/>
                <a:ext cx="1088972" cy="702657"/>
                <a:chOff x="1243689" y="2525312"/>
                <a:chExt cx="1088972" cy="702657"/>
              </a:xfrm>
            </p:grpSpPr>
            <p:sp>
              <p:nvSpPr>
                <p:cNvPr id="88" name="Oval 87"/>
                <p:cNvSpPr/>
                <p:nvPr/>
              </p:nvSpPr>
              <p:spPr bwMode="auto">
                <a:xfrm>
                  <a:off x="1243689" y="2525312"/>
                  <a:ext cx="1088972" cy="702657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89" name="TextBox 88"/>
                <p:cNvSpPr txBox="1"/>
                <p:nvPr/>
              </p:nvSpPr>
              <p:spPr>
                <a:xfrm>
                  <a:off x="1470756" y="2548772"/>
                  <a:ext cx="2535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dirty="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  <p:sp>
              <p:nvSpPr>
                <p:cNvPr id="90" name="Isosceles Triangle 89"/>
                <p:cNvSpPr/>
                <p:nvPr/>
              </p:nvSpPr>
              <p:spPr bwMode="auto">
                <a:xfrm>
                  <a:off x="1545124" y="2988266"/>
                  <a:ext cx="201770" cy="148437"/>
                </a:xfrm>
                <a:prstGeom prst="triangle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91" name="Isosceles Triangle 90"/>
                <p:cNvSpPr/>
                <p:nvPr/>
              </p:nvSpPr>
              <p:spPr bwMode="auto">
                <a:xfrm>
                  <a:off x="1861194" y="2984836"/>
                  <a:ext cx="201770" cy="148437"/>
                </a:xfrm>
                <a:prstGeom prst="triangle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92" name="Isosceles Triangle 91"/>
                <p:cNvSpPr/>
                <p:nvPr/>
              </p:nvSpPr>
              <p:spPr bwMode="auto">
                <a:xfrm>
                  <a:off x="1358219" y="2642247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93" name="Isosceles Triangle 92"/>
                <p:cNvSpPr/>
                <p:nvPr/>
              </p:nvSpPr>
              <p:spPr bwMode="auto">
                <a:xfrm>
                  <a:off x="1687704" y="2642246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94" name="Isosceles Triangle 93"/>
                <p:cNvSpPr/>
                <p:nvPr/>
              </p:nvSpPr>
              <p:spPr bwMode="auto">
                <a:xfrm>
                  <a:off x="1978764" y="2651089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</p:grpSp>
        </p:grpSp>
        <p:sp>
          <p:nvSpPr>
            <p:cNvPr id="106" name="7-Point Star 105"/>
            <p:cNvSpPr/>
            <p:nvPr/>
          </p:nvSpPr>
          <p:spPr bwMode="auto">
            <a:xfrm>
              <a:off x="272831" y="4322930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107" name="Straight Arrow Connector 106"/>
            <p:cNvCxnSpPr>
              <a:endCxn id="96" idx="1"/>
            </p:cNvCxnSpPr>
            <p:nvPr/>
          </p:nvCxnSpPr>
          <p:spPr bwMode="auto">
            <a:xfrm flipV="1">
              <a:off x="593475" y="3979934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8" name="Straight Arrow Connector 107"/>
            <p:cNvCxnSpPr/>
            <p:nvPr/>
          </p:nvCxnSpPr>
          <p:spPr bwMode="auto">
            <a:xfrm>
              <a:off x="632430" y="4510772"/>
              <a:ext cx="598140" cy="351328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9" name="7-Point Star 108"/>
            <p:cNvSpPr/>
            <p:nvPr/>
          </p:nvSpPr>
          <p:spPr bwMode="auto">
            <a:xfrm>
              <a:off x="3011882" y="4363504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110" name="Straight Arrow Connector 109"/>
            <p:cNvCxnSpPr/>
            <p:nvPr/>
          </p:nvCxnSpPr>
          <p:spPr bwMode="auto">
            <a:xfrm flipV="1">
              <a:off x="2456313" y="4592104"/>
              <a:ext cx="555569" cy="311460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1" name="Straight Arrow Connector 110"/>
            <p:cNvCxnSpPr/>
            <p:nvPr/>
          </p:nvCxnSpPr>
          <p:spPr bwMode="auto">
            <a:xfrm>
              <a:off x="2730271" y="4034107"/>
              <a:ext cx="339512" cy="302589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2" name="Straight Arrow Connector 111"/>
            <p:cNvCxnSpPr/>
            <p:nvPr/>
          </p:nvCxnSpPr>
          <p:spPr bwMode="auto">
            <a:xfrm flipV="1">
              <a:off x="3390528" y="4034107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3" name="Straight Arrow Connector 112"/>
            <p:cNvCxnSpPr/>
            <p:nvPr/>
          </p:nvCxnSpPr>
          <p:spPr bwMode="auto">
            <a:xfrm>
              <a:off x="3390528" y="4532386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04FF9AF6-4492-4806-A25F-21AA8B2CAC9C}"/>
              </a:ext>
            </a:extLst>
          </p:cNvPr>
          <p:cNvSpPr txBox="1"/>
          <p:nvPr/>
        </p:nvSpPr>
        <p:spPr>
          <a:xfrm>
            <a:off x="19050" y="5963321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Theorem: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r>
              <a:rPr lang="en-US" sz="2000" dirty="0">
                <a:solidFill>
                  <a:schemeClr val="tx1"/>
                </a:solidFill>
              </a:rPr>
              <a:t>	Checking whether S is a relaxation of S’ is in P</a:t>
            </a:r>
            <a:r>
              <a:rPr lang="en-US" sz="1600" dirty="0">
                <a:solidFill>
                  <a:schemeClr val="tx1"/>
                </a:solidFill>
              </a:rPr>
              <a:t>TIME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8299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84" grpId="0"/>
      <p:bldP spid="5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971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Series-parallel Stream Transformers 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136651578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How to Specify Stream Transformations ?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28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CA171A4B-C200-4951-962E-F923C4572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286000"/>
            <a:ext cx="2331174" cy="400110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Transformer 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Right Arrow 2">
            <a:extLst>
              <a:ext uri="{FF2B5EF4-FFF2-40B4-BE49-F238E27FC236}">
                <a16:creationId xmlns:a16="http://schemas.microsoft.com/office/drawing/2014/main" id="{8E4DD227-B9AF-442E-82C4-8051C0CF5C09}"/>
              </a:ext>
            </a:extLst>
          </p:cNvPr>
          <p:cNvSpPr/>
          <p:nvPr/>
        </p:nvSpPr>
        <p:spPr bwMode="auto">
          <a:xfrm>
            <a:off x="2730500" y="2425243"/>
            <a:ext cx="558800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7D64EDC9-D30A-48CB-9F3D-F3BE319AEE3E}"/>
              </a:ext>
            </a:extLst>
          </p:cNvPr>
          <p:cNvSpPr/>
          <p:nvPr/>
        </p:nvSpPr>
        <p:spPr bwMode="auto">
          <a:xfrm>
            <a:off x="5997566" y="2425243"/>
            <a:ext cx="558800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54FC56-2DEF-4792-BDD1-AC2DFB01D3AC}"/>
              </a:ext>
            </a:extLst>
          </p:cNvPr>
          <p:cNvSpPr txBox="1"/>
          <p:nvPr/>
        </p:nvSpPr>
        <p:spPr>
          <a:xfrm>
            <a:off x="402292" y="3020207"/>
            <a:ext cx="2449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Input SPS: schema S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D79DDD8-F0A4-4042-909C-2703629BBBA0}"/>
              </a:ext>
            </a:extLst>
          </p:cNvPr>
          <p:cNvGrpSpPr/>
          <p:nvPr/>
        </p:nvGrpSpPr>
        <p:grpSpPr>
          <a:xfrm>
            <a:off x="772899" y="2126532"/>
            <a:ext cx="1555969" cy="749822"/>
            <a:chOff x="272831" y="3661032"/>
            <a:chExt cx="3560721" cy="1552397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429EF8C8-052D-4D93-BBBD-E292D00A1749}"/>
                </a:ext>
              </a:extLst>
            </p:cNvPr>
            <p:cNvGrpSpPr/>
            <p:nvPr/>
          </p:nvGrpSpPr>
          <p:grpSpPr>
            <a:xfrm>
              <a:off x="1036499" y="3661032"/>
              <a:ext cx="1655694" cy="1552397"/>
              <a:chOff x="2536039" y="4121450"/>
              <a:chExt cx="1655694" cy="1552397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A228C3F4-95EF-4381-96A6-BCDB9000E373}"/>
                  </a:ext>
                </a:extLst>
              </p:cNvPr>
              <p:cNvGrpSpPr/>
              <p:nvPr/>
            </p:nvGrpSpPr>
            <p:grpSpPr>
              <a:xfrm>
                <a:off x="2536039" y="4121450"/>
                <a:ext cx="1655694" cy="637803"/>
                <a:chOff x="7031106" y="2980730"/>
                <a:chExt cx="1655694" cy="637803"/>
              </a:xfrm>
            </p:grpSpPr>
            <p:grpSp>
              <p:nvGrpSpPr>
                <p:cNvPr id="44" name="Group 43">
                  <a:extLst>
                    <a:ext uri="{FF2B5EF4-FFF2-40B4-BE49-F238E27FC236}">
                      <a16:creationId xmlns:a16="http://schemas.microsoft.com/office/drawing/2014/main" id="{9232FED5-604A-4495-BF2F-C79CF4E807B7}"/>
                    </a:ext>
                  </a:extLst>
                </p:cNvPr>
                <p:cNvGrpSpPr/>
                <p:nvPr/>
              </p:nvGrpSpPr>
              <p:grpSpPr>
                <a:xfrm>
                  <a:off x="7210655" y="3056858"/>
                  <a:ext cx="1240265" cy="485546"/>
                  <a:chOff x="7210655" y="2999780"/>
                  <a:chExt cx="1240265" cy="485546"/>
                </a:xfrm>
              </p:grpSpPr>
              <p:sp>
                <p:nvSpPr>
                  <p:cNvPr id="47" name="Rectangle 46">
                    <a:extLst>
                      <a:ext uri="{FF2B5EF4-FFF2-40B4-BE49-F238E27FC236}">
                        <a16:creationId xmlns:a16="http://schemas.microsoft.com/office/drawing/2014/main" id="{F2417676-46C2-45D8-890D-1402E2BD319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432852" y="2999780"/>
                    <a:ext cx="228600" cy="152400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48" name="Rectangle 47">
                    <a:extLst>
                      <a:ext uri="{FF2B5EF4-FFF2-40B4-BE49-F238E27FC236}">
                        <a16:creationId xmlns:a16="http://schemas.microsoft.com/office/drawing/2014/main" id="{CDB69573-92A9-461B-8F70-193154D9458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912545" y="2999780"/>
                    <a:ext cx="228600" cy="152400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49" name="Rectangle 48">
                    <a:extLst>
                      <a:ext uri="{FF2B5EF4-FFF2-40B4-BE49-F238E27FC236}">
                        <a16:creationId xmlns:a16="http://schemas.microsoft.com/office/drawing/2014/main" id="{98C06C9E-E7C0-49A1-B6E9-4B3D41E5C32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10655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50" name="Rectangle 49">
                    <a:extLst>
                      <a:ext uri="{FF2B5EF4-FFF2-40B4-BE49-F238E27FC236}">
                        <a16:creationId xmlns:a16="http://schemas.microsoft.com/office/drawing/2014/main" id="{91FE6978-4953-4AA1-96AD-E5B4FB0F6C3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706016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cxnSp>
                <p:nvCxnSpPr>
                  <p:cNvPr id="51" name="Straight Arrow Connector 50">
                    <a:extLst>
                      <a:ext uri="{FF2B5EF4-FFF2-40B4-BE49-F238E27FC236}">
                        <a16:creationId xmlns:a16="http://schemas.microsoft.com/office/drawing/2014/main" id="{0EBD38B5-7FFB-4A96-B382-CC6E7F147301}"/>
                      </a:ext>
                    </a:extLst>
                  </p:cNvPr>
                  <p:cNvCxnSpPr>
                    <a:endCxn id="48" idx="1"/>
                  </p:cNvCxnSpPr>
                  <p:nvPr/>
                </p:nvCxnSpPr>
                <p:spPr bwMode="auto">
                  <a:xfrm>
                    <a:off x="7671409" y="3068307"/>
                    <a:ext cx="241136" cy="7673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52" name="Straight Arrow Connector 51">
                    <a:extLst>
                      <a:ext uri="{FF2B5EF4-FFF2-40B4-BE49-F238E27FC236}">
                        <a16:creationId xmlns:a16="http://schemas.microsoft.com/office/drawing/2014/main" id="{04ABE0F2-447D-48E0-9757-4B07736A4710}"/>
                      </a:ext>
                    </a:extLst>
                  </p:cNvPr>
                  <p:cNvCxnSpPr/>
                  <p:nvPr/>
                </p:nvCxnSpPr>
                <p:spPr bwMode="auto">
                  <a:xfrm flipV="1">
                    <a:off x="7455099" y="3411298"/>
                    <a:ext cx="263592" cy="9296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53" name="Rectangle 52">
                    <a:extLst>
                      <a:ext uri="{FF2B5EF4-FFF2-40B4-BE49-F238E27FC236}">
                        <a16:creationId xmlns:a16="http://schemas.microsoft.com/office/drawing/2014/main" id="{B0F9CD56-E13E-40FC-9BB7-5E0BC6CCE5E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222320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cxnSp>
                <p:nvCxnSpPr>
                  <p:cNvPr id="54" name="Straight Arrow Connector 53">
                    <a:extLst>
                      <a:ext uri="{FF2B5EF4-FFF2-40B4-BE49-F238E27FC236}">
                        <a16:creationId xmlns:a16="http://schemas.microsoft.com/office/drawing/2014/main" id="{A44555D0-457C-42EC-B2BE-6376D85D705B}"/>
                      </a:ext>
                    </a:extLst>
                  </p:cNvPr>
                  <p:cNvCxnSpPr/>
                  <p:nvPr/>
                </p:nvCxnSpPr>
                <p:spPr bwMode="auto">
                  <a:xfrm flipV="1">
                    <a:off x="7971403" y="3411298"/>
                    <a:ext cx="263592" cy="9296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sp>
              <p:nvSpPr>
                <p:cNvPr id="45" name="Left Brace 44">
                  <a:extLst>
                    <a:ext uri="{FF2B5EF4-FFF2-40B4-BE49-F238E27FC236}">
                      <a16:creationId xmlns:a16="http://schemas.microsoft.com/office/drawing/2014/main" id="{DBDAC0C6-5922-4112-B07E-AEBE13316482}"/>
                    </a:ext>
                  </a:extLst>
                </p:cNvPr>
                <p:cNvSpPr/>
                <p:nvPr/>
              </p:nvSpPr>
              <p:spPr bwMode="auto">
                <a:xfrm>
                  <a:off x="7031106" y="2980730"/>
                  <a:ext cx="117771" cy="637803"/>
                </a:xfrm>
                <a:prstGeom prst="leftBrac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46" name="Left Brace 45">
                  <a:extLst>
                    <a:ext uri="{FF2B5EF4-FFF2-40B4-BE49-F238E27FC236}">
                      <a16:creationId xmlns:a16="http://schemas.microsoft.com/office/drawing/2014/main" id="{3F7BEA93-6F30-402E-9C4A-7A2CA1CD79E4}"/>
                    </a:ext>
                  </a:extLst>
                </p:cNvPr>
                <p:cNvSpPr/>
                <p:nvPr/>
              </p:nvSpPr>
              <p:spPr bwMode="auto">
                <a:xfrm flipH="1">
                  <a:off x="8569029" y="2980730"/>
                  <a:ext cx="117771" cy="637803"/>
                </a:xfrm>
                <a:prstGeom prst="leftBrac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4EE67BB6-CD77-43FB-8583-D0ED40508A19}"/>
                  </a:ext>
                </a:extLst>
              </p:cNvPr>
              <p:cNvGrpSpPr/>
              <p:nvPr/>
            </p:nvGrpSpPr>
            <p:grpSpPr>
              <a:xfrm>
                <a:off x="2819400" y="4971190"/>
                <a:ext cx="1088972" cy="702657"/>
                <a:chOff x="1243689" y="2525312"/>
                <a:chExt cx="1088972" cy="702657"/>
              </a:xfrm>
            </p:grpSpPr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644F92B3-6A76-47C0-BD95-41F879472DD6}"/>
                    </a:ext>
                  </a:extLst>
                </p:cNvPr>
                <p:cNvSpPr/>
                <p:nvPr/>
              </p:nvSpPr>
              <p:spPr bwMode="auto">
                <a:xfrm>
                  <a:off x="1243689" y="2525312"/>
                  <a:ext cx="1088972" cy="702657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56896A73-6946-4B9A-95D6-4D97BB04818A}"/>
                    </a:ext>
                  </a:extLst>
                </p:cNvPr>
                <p:cNvSpPr txBox="1"/>
                <p:nvPr/>
              </p:nvSpPr>
              <p:spPr>
                <a:xfrm>
                  <a:off x="1470756" y="2548772"/>
                  <a:ext cx="2535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dirty="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  <p:sp>
              <p:nvSpPr>
                <p:cNvPr id="39" name="Isosceles Triangle 38">
                  <a:extLst>
                    <a:ext uri="{FF2B5EF4-FFF2-40B4-BE49-F238E27FC236}">
                      <a16:creationId xmlns:a16="http://schemas.microsoft.com/office/drawing/2014/main" id="{0397B59B-DAD0-4187-93B6-A4515BD79D47}"/>
                    </a:ext>
                  </a:extLst>
                </p:cNvPr>
                <p:cNvSpPr/>
                <p:nvPr/>
              </p:nvSpPr>
              <p:spPr bwMode="auto">
                <a:xfrm>
                  <a:off x="1545124" y="2988266"/>
                  <a:ext cx="201770" cy="148437"/>
                </a:xfrm>
                <a:prstGeom prst="triangle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40" name="Isosceles Triangle 39">
                  <a:extLst>
                    <a:ext uri="{FF2B5EF4-FFF2-40B4-BE49-F238E27FC236}">
                      <a16:creationId xmlns:a16="http://schemas.microsoft.com/office/drawing/2014/main" id="{F3F0D7B0-DF6B-403B-A59A-4EBC6DBE492B}"/>
                    </a:ext>
                  </a:extLst>
                </p:cNvPr>
                <p:cNvSpPr/>
                <p:nvPr/>
              </p:nvSpPr>
              <p:spPr bwMode="auto">
                <a:xfrm>
                  <a:off x="1861194" y="2984836"/>
                  <a:ext cx="201770" cy="148437"/>
                </a:xfrm>
                <a:prstGeom prst="triangle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41" name="Isosceles Triangle 40">
                  <a:extLst>
                    <a:ext uri="{FF2B5EF4-FFF2-40B4-BE49-F238E27FC236}">
                      <a16:creationId xmlns:a16="http://schemas.microsoft.com/office/drawing/2014/main" id="{65B9C6D5-ED94-468B-955A-C6FFE0F0657A}"/>
                    </a:ext>
                  </a:extLst>
                </p:cNvPr>
                <p:cNvSpPr/>
                <p:nvPr/>
              </p:nvSpPr>
              <p:spPr bwMode="auto">
                <a:xfrm>
                  <a:off x="1358219" y="2642247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42" name="Isosceles Triangle 41">
                  <a:extLst>
                    <a:ext uri="{FF2B5EF4-FFF2-40B4-BE49-F238E27FC236}">
                      <a16:creationId xmlns:a16="http://schemas.microsoft.com/office/drawing/2014/main" id="{49E734AB-828E-4FEE-A4CC-97B99F76EE94}"/>
                    </a:ext>
                  </a:extLst>
                </p:cNvPr>
                <p:cNvSpPr/>
                <p:nvPr/>
              </p:nvSpPr>
              <p:spPr bwMode="auto">
                <a:xfrm>
                  <a:off x="1687704" y="2642246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43" name="Isosceles Triangle 42">
                  <a:extLst>
                    <a:ext uri="{FF2B5EF4-FFF2-40B4-BE49-F238E27FC236}">
                      <a16:creationId xmlns:a16="http://schemas.microsoft.com/office/drawing/2014/main" id="{AF7473AD-8587-42CD-BCA9-149227289AFF}"/>
                    </a:ext>
                  </a:extLst>
                </p:cNvPr>
                <p:cNvSpPr/>
                <p:nvPr/>
              </p:nvSpPr>
              <p:spPr bwMode="auto">
                <a:xfrm>
                  <a:off x="1978764" y="2651089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</p:grpSp>
        </p:grpSp>
        <p:sp>
          <p:nvSpPr>
            <p:cNvPr id="27" name="7-Point Star 105">
              <a:extLst>
                <a:ext uri="{FF2B5EF4-FFF2-40B4-BE49-F238E27FC236}">
                  <a16:creationId xmlns:a16="http://schemas.microsoft.com/office/drawing/2014/main" id="{6F9D9B63-301C-492D-87DB-66E128BDAD11}"/>
                </a:ext>
              </a:extLst>
            </p:cNvPr>
            <p:cNvSpPr/>
            <p:nvPr/>
          </p:nvSpPr>
          <p:spPr bwMode="auto">
            <a:xfrm>
              <a:off x="272831" y="4322930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C2E97A49-A940-465D-9F1A-4E998018896D}"/>
                </a:ext>
              </a:extLst>
            </p:cNvPr>
            <p:cNvCxnSpPr>
              <a:endCxn id="45" idx="1"/>
            </p:cNvCxnSpPr>
            <p:nvPr/>
          </p:nvCxnSpPr>
          <p:spPr bwMode="auto">
            <a:xfrm flipV="1">
              <a:off x="593475" y="3979934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51CC08E8-F553-4303-885F-7F4CAC31A8A0}"/>
                </a:ext>
              </a:extLst>
            </p:cNvPr>
            <p:cNvCxnSpPr/>
            <p:nvPr/>
          </p:nvCxnSpPr>
          <p:spPr bwMode="auto">
            <a:xfrm>
              <a:off x="632430" y="4510772"/>
              <a:ext cx="598140" cy="351328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0" name="7-Point Star 108">
              <a:extLst>
                <a:ext uri="{FF2B5EF4-FFF2-40B4-BE49-F238E27FC236}">
                  <a16:creationId xmlns:a16="http://schemas.microsoft.com/office/drawing/2014/main" id="{305B3ABE-43C4-43AF-A20E-C27EACB6DB80}"/>
                </a:ext>
              </a:extLst>
            </p:cNvPr>
            <p:cNvSpPr/>
            <p:nvPr/>
          </p:nvSpPr>
          <p:spPr bwMode="auto">
            <a:xfrm>
              <a:off x="3011882" y="4363504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BDFBC4AA-6BA3-447A-9CE4-10903CA97FA5}"/>
                </a:ext>
              </a:extLst>
            </p:cNvPr>
            <p:cNvCxnSpPr/>
            <p:nvPr/>
          </p:nvCxnSpPr>
          <p:spPr bwMode="auto">
            <a:xfrm flipV="1">
              <a:off x="2456313" y="4592104"/>
              <a:ext cx="555569" cy="311460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F14DFBF8-98EF-4C76-95FE-A3F93E248B22}"/>
                </a:ext>
              </a:extLst>
            </p:cNvPr>
            <p:cNvCxnSpPr/>
            <p:nvPr/>
          </p:nvCxnSpPr>
          <p:spPr bwMode="auto">
            <a:xfrm>
              <a:off x="2730271" y="4034107"/>
              <a:ext cx="339512" cy="302589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8EBD0CB-95EA-468F-8519-3682CB249B13}"/>
                </a:ext>
              </a:extLst>
            </p:cNvPr>
            <p:cNvCxnSpPr/>
            <p:nvPr/>
          </p:nvCxnSpPr>
          <p:spPr bwMode="auto">
            <a:xfrm flipV="1">
              <a:off x="3390528" y="4034107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1B3AC488-A590-4CCB-8D91-C73D4432BEA9}"/>
                </a:ext>
              </a:extLst>
            </p:cNvPr>
            <p:cNvCxnSpPr/>
            <p:nvPr/>
          </p:nvCxnSpPr>
          <p:spPr bwMode="auto">
            <a:xfrm>
              <a:off x="3390528" y="4532386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C54A6F3F-273E-4905-81C1-88C284B109EB}"/>
              </a:ext>
            </a:extLst>
          </p:cNvPr>
          <p:cNvSpPr txBox="1"/>
          <p:nvPr/>
        </p:nvSpPr>
        <p:spPr>
          <a:xfrm>
            <a:off x="6245562" y="2993735"/>
            <a:ext cx="2706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Output SPS: schema S’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5B8BFCE-1715-4804-B7EA-843B7AF4E130}"/>
              </a:ext>
            </a:extLst>
          </p:cNvPr>
          <p:cNvGrpSpPr/>
          <p:nvPr/>
        </p:nvGrpSpPr>
        <p:grpSpPr>
          <a:xfrm>
            <a:off x="6695569" y="2348854"/>
            <a:ext cx="1540194" cy="316286"/>
            <a:chOff x="6847969" y="2218122"/>
            <a:chExt cx="1540194" cy="316286"/>
          </a:xfrm>
        </p:grpSpPr>
        <p:sp>
          <p:nvSpPr>
            <p:cNvPr id="67" name="7-Point Star 66">
              <a:extLst>
                <a:ext uri="{FF2B5EF4-FFF2-40B4-BE49-F238E27FC236}">
                  <a16:creationId xmlns:a16="http://schemas.microsoft.com/office/drawing/2014/main" id="{262B7486-EFE8-4FA3-8C76-F15F445DB5D8}"/>
                </a:ext>
              </a:extLst>
            </p:cNvPr>
            <p:cNvSpPr/>
            <p:nvPr/>
          </p:nvSpPr>
          <p:spPr bwMode="auto">
            <a:xfrm>
              <a:off x="6847969" y="2302309"/>
              <a:ext cx="178352" cy="123011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8FF7D687-5AF9-44FE-89C7-9A753E49B121}"/>
                </a:ext>
              </a:extLst>
            </p:cNvPr>
            <p:cNvCxnSpPr/>
            <p:nvPr/>
          </p:nvCxnSpPr>
          <p:spPr bwMode="auto">
            <a:xfrm flipV="1">
              <a:off x="7028140" y="2365708"/>
              <a:ext cx="154239" cy="500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0" name="7-Point Star 74">
              <a:extLst>
                <a:ext uri="{FF2B5EF4-FFF2-40B4-BE49-F238E27FC236}">
                  <a16:creationId xmlns:a16="http://schemas.microsoft.com/office/drawing/2014/main" id="{D7A174D5-27E6-4834-9ECC-D6599A966A56}"/>
                </a:ext>
              </a:extLst>
            </p:cNvPr>
            <p:cNvSpPr/>
            <p:nvPr/>
          </p:nvSpPr>
          <p:spPr bwMode="auto">
            <a:xfrm>
              <a:off x="8080948" y="2321140"/>
              <a:ext cx="178352" cy="123011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7074B93C-C06E-4CB1-829D-F72FF6694B2C}"/>
                </a:ext>
              </a:extLst>
            </p:cNvPr>
            <p:cNvCxnSpPr/>
            <p:nvPr/>
          </p:nvCxnSpPr>
          <p:spPr bwMode="auto">
            <a:xfrm>
              <a:off x="7952015" y="2378442"/>
              <a:ext cx="133935" cy="1007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C4D12F8F-76CA-441F-920F-AF4F4DF4908E}"/>
                </a:ext>
              </a:extLst>
            </p:cNvPr>
            <p:cNvCxnSpPr/>
            <p:nvPr/>
          </p:nvCxnSpPr>
          <p:spPr bwMode="auto">
            <a:xfrm>
              <a:off x="8254228" y="2378442"/>
              <a:ext cx="133935" cy="1007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3B46C73E-6D11-40E9-AEF2-5E9A205EAA4D}"/>
                </a:ext>
              </a:extLst>
            </p:cNvPr>
            <p:cNvGrpSpPr/>
            <p:nvPr/>
          </p:nvGrpSpPr>
          <p:grpSpPr>
            <a:xfrm>
              <a:off x="7212948" y="2218122"/>
              <a:ext cx="715621" cy="316286"/>
              <a:chOff x="1136478" y="1822855"/>
              <a:chExt cx="1395196" cy="632579"/>
            </a:xfrm>
          </p:grpSpPr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4FD8D100-C316-423C-92A6-6987DD7AD712}"/>
                  </a:ext>
                </a:extLst>
              </p:cNvPr>
              <p:cNvSpPr/>
              <p:nvPr/>
            </p:nvSpPr>
            <p:spPr bwMode="auto">
              <a:xfrm>
                <a:off x="1136478" y="1822855"/>
                <a:ext cx="1395196" cy="632579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1183F0C3-BACD-4B82-B18E-989511081B08}"/>
                  </a:ext>
                </a:extLst>
              </p:cNvPr>
              <p:cNvSpPr/>
              <p:nvPr/>
            </p:nvSpPr>
            <p:spPr bwMode="auto">
              <a:xfrm>
                <a:off x="1246104" y="2073305"/>
                <a:ext cx="239845" cy="208417"/>
              </a:xfrm>
              <a:prstGeom prst="ellipse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D2B49F5C-C415-4FA5-A63C-A157278A0D65}"/>
                  </a:ext>
                </a:extLst>
              </p:cNvPr>
              <p:cNvSpPr/>
              <p:nvPr/>
            </p:nvSpPr>
            <p:spPr bwMode="auto">
              <a:xfrm>
                <a:off x="1587201" y="1874753"/>
                <a:ext cx="239845" cy="208417"/>
              </a:xfrm>
              <a:prstGeom prst="ellipse">
                <a:avLst/>
              </a:prstGeom>
              <a:solidFill>
                <a:srgbClr val="CC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086ED203-7777-413B-9CC8-795A57E64809}"/>
                  </a:ext>
                </a:extLst>
              </p:cNvPr>
              <p:cNvSpPr/>
              <p:nvPr/>
            </p:nvSpPr>
            <p:spPr bwMode="auto">
              <a:xfrm>
                <a:off x="1587201" y="2160517"/>
                <a:ext cx="239845" cy="208417"/>
              </a:xfrm>
              <a:prstGeom prst="ellipse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B2DC78E1-A2AF-4DAE-B989-52FF7D347C87}"/>
                  </a:ext>
                </a:extLst>
              </p:cNvPr>
              <p:cNvSpPr/>
              <p:nvPr/>
            </p:nvSpPr>
            <p:spPr bwMode="auto">
              <a:xfrm>
                <a:off x="1945745" y="1922572"/>
                <a:ext cx="239845" cy="208417"/>
              </a:xfrm>
              <a:prstGeom prst="ellipse">
                <a:avLst/>
              </a:prstGeom>
              <a:solidFill>
                <a:srgbClr val="FF99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AFFA56FD-0DD7-4C6A-BF3E-06662A08ACEB}"/>
                  </a:ext>
                </a:extLst>
              </p:cNvPr>
              <p:cNvSpPr/>
              <p:nvPr/>
            </p:nvSpPr>
            <p:spPr bwMode="auto">
              <a:xfrm>
                <a:off x="1946535" y="2189003"/>
                <a:ext cx="239845" cy="208417"/>
              </a:xfrm>
              <a:prstGeom prst="ellipse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</p:grpSp>
      </p:grpSp>
      <p:sp>
        <p:nvSpPr>
          <p:cNvPr id="85" name="Rectangle 3">
            <a:extLst>
              <a:ext uri="{FF2B5EF4-FFF2-40B4-BE49-F238E27FC236}">
                <a16:creationId xmlns:a16="http://schemas.microsoft.com/office/drawing/2014/main" id="{226FC24F-8FE8-4D51-A8C1-F974FFDD4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37956"/>
            <a:ext cx="9067800" cy="2422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Motivation for a theory of transformers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Intermediate representation between user queries and implementation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Query optimization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Understanding of expressiveness and (streaming) evaluation complexity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Generalizing relational and sequential transformers</a:t>
            </a:r>
          </a:p>
        </p:txBody>
      </p:sp>
    </p:spTree>
    <p:extLst>
      <p:ext uri="{BB962C8B-B14F-4D97-AF65-F5344CB8AC3E}">
        <p14:creationId xmlns:p14="http://schemas.microsoft.com/office/powerpoint/2010/main" val="92615193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Series-parallel Stream Transformers (SPST)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8100" y="3982523"/>
            <a:ext cx="9067800" cy="12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Inductive definition on structure of input synchronization schema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Formal semantics as a deterministic function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29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8379C4E7-FB20-4C72-8AEC-4731A853A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6413" y="2133600"/>
            <a:ext cx="2331174" cy="400110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Transformer 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ight Arrow 2">
            <a:extLst>
              <a:ext uri="{FF2B5EF4-FFF2-40B4-BE49-F238E27FC236}">
                <a16:creationId xmlns:a16="http://schemas.microsoft.com/office/drawing/2014/main" id="{36F767DB-4C04-47AF-B851-BA2EA9AFF886}"/>
              </a:ext>
            </a:extLst>
          </p:cNvPr>
          <p:cNvSpPr/>
          <p:nvPr/>
        </p:nvSpPr>
        <p:spPr bwMode="auto">
          <a:xfrm>
            <a:off x="2631713" y="2272843"/>
            <a:ext cx="558800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7" name="Right Arrow 16">
            <a:extLst>
              <a:ext uri="{FF2B5EF4-FFF2-40B4-BE49-F238E27FC236}">
                <a16:creationId xmlns:a16="http://schemas.microsoft.com/office/drawing/2014/main" id="{558ACE4D-65A1-4AC6-A1B5-4CDB6D8F9DFE}"/>
              </a:ext>
            </a:extLst>
          </p:cNvPr>
          <p:cNvSpPr/>
          <p:nvPr/>
        </p:nvSpPr>
        <p:spPr bwMode="auto">
          <a:xfrm>
            <a:off x="5898779" y="2272843"/>
            <a:ext cx="558800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AB1B91-34C9-42BD-8C49-72B5DFC90D58}"/>
              </a:ext>
            </a:extLst>
          </p:cNvPr>
          <p:cNvSpPr txBox="1"/>
          <p:nvPr/>
        </p:nvSpPr>
        <p:spPr>
          <a:xfrm>
            <a:off x="303505" y="2867807"/>
            <a:ext cx="2449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Input SPS: schema 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53BB700-D1F3-4CBE-92A9-924BFB2C2A76}"/>
              </a:ext>
            </a:extLst>
          </p:cNvPr>
          <p:cNvGrpSpPr/>
          <p:nvPr/>
        </p:nvGrpSpPr>
        <p:grpSpPr>
          <a:xfrm>
            <a:off x="674112" y="1974132"/>
            <a:ext cx="1555969" cy="749822"/>
            <a:chOff x="272831" y="3661032"/>
            <a:chExt cx="3560721" cy="155239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FD8FDE1-739B-49D2-B780-FFCE8EFA0307}"/>
                </a:ext>
              </a:extLst>
            </p:cNvPr>
            <p:cNvGrpSpPr/>
            <p:nvPr/>
          </p:nvGrpSpPr>
          <p:grpSpPr>
            <a:xfrm>
              <a:off x="1036499" y="3661032"/>
              <a:ext cx="1655694" cy="1552397"/>
              <a:chOff x="2536039" y="4121450"/>
              <a:chExt cx="1655694" cy="1552397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EB6BABC6-DCBB-48B1-8943-43FBA9A99705}"/>
                  </a:ext>
                </a:extLst>
              </p:cNvPr>
              <p:cNvGrpSpPr/>
              <p:nvPr/>
            </p:nvGrpSpPr>
            <p:grpSpPr>
              <a:xfrm>
                <a:off x="2536039" y="4121450"/>
                <a:ext cx="1655694" cy="637803"/>
                <a:chOff x="7031106" y="2980730"/>
                <a:chExt cx="1655694" cy="637803"/>
              </a:xfrm>
            </p:grpSpPr>
            <p:grpSp>
              <p:nvGrpSpPr>
                <p:cNvPr id="30" name="Group 29">
                  <a:extLst>
                    <a:ext uri="{FF2B5EF4-FFF2-40B4-BE49-F238E27FC236}">
                      <a16:creationId xmlns:a16="http://schemas.microsoft.com/office/drawing/2014/main" id="{D0ADA7DA-6A95-4483-93F1-CD05BA952D3B}"/>
                    </a:ext>
                  </a:extLst>
                </p:cNvPr>
                <p:cNvGrpSpPr/>
                <p:nvPr/>
              </p:nvGrpSpPr>
              <p:grpSpPr>
                <a:xfrm>
                  <a:off x="7210655" y="3056858"/>
                  <a:ext cx="1240265" cy="485546"/>
                  <a:chOff x="7210655" y="2999780"/>
                  <a:chExt cx="1240265" cy="485546"/>
                </a:xfrm>
              </p:grpSpPr>
              <p:sp>
                <p:nvSpPr>
                  <p:cNvPr id="33" name="Rectangle 32">
                    <a:extLst>
                      <a:ext uri="{FF2B5EF4-FFF2-40B4-BE49-F238E27FC236}">
                        <a16:creationId xmlns:a16="http://schemas.microsoft.com/office/drawing/2014/main" id="{AF8E5709-40AC-48D8-AA0F-2004319A6DD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432852" y="2999780"/>
                    <a:ext cx="228600" cy="152400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34" name="Rectangle 33">
                    <a:extLst>
                      <a:ext uri="{FF2B5EF4-FFF2-40B4-BE49-F238E27FC236}">
                        <a16:creationId xmlns:a16="http://schemas.microsoft.com/office/drawing/2014/main" id="{F3280C33-C93B-4258-974A-CB2439E3559A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912545" y="2999780"/>
                    <a:ext cx="228600" cy="152400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35" name="Rectangle 34">
                    <a:extLst>
                      <a:ext uri="{FF2B5EF4-FFF2-40B4-BE49-F238E27FC236}">
                        <a16:creationId xmlns:a16="http://schemas.microsoft.com/office/drawing/2014/main" id="{A0450332-D3AB-49A7-9BD1-7D1C736D1799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10655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36" name="Rectangle 35">
                    <a:extLst>
                      <a:ext uri="{FF2B5EF4-FFF2-40B4-BE49-F238E27FC236}">
                        <a16:creationId xmlns:a16="http://schemas.microsoft.com/office/drawing/2014/main" id="{195B4E6D-B2BE-4704-88B7-72AA0F0CAE1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706016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cxnSp>
                <p:nvCxnSpPr>
                  <p:cNvPr id="37" name="Straight Arrow Connector 36">
                    <a:extLst>
                      <a:ext uri="{FF2B5EF4-FFF2-40B4-BE49-F238E27FC236}">
                        <a16:creationId xmlns:a16="http://schemas.microsoft.com/office/drawing/2014/main" id="{F258DD2F-1142-47F6-9F78-E77BA45C047D}"/>
                      </a:ext>
                    </a:extLst>
                  </p:cNvPr>
                  <p:cNvCxnSpPr>
                    <a:endCxn id="34" idx="1"/>
                  </p:cNvCxnSpPr>
                  <p:nvPr/>
                </p:nvCxnSpPr>
                <p:spPr bwMode="auto">
                  <a:xfrm>
                    <a:off x="7671409" y="3068307"/>
                    <a:ext cx="241136" cy="7673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38" name="Straight Arrow Connector 37">
                    <a:extLst>
                      <a:ext uri="{FF2B5EF4-FFF2-40B4-BE49-F238E27FC236}">
                        <a16:creationId xmlns:a16="http://schemas.microsoft.com/office/drawing/2014/main" id="{2B38A15D-A21A-43F6-B60E-231CC4875C63}"/>
                      </a:ext>
                    </a:extLst>
                  </p:cNvPr>
                  <p:cNvCxnSpPr/>
                  <p:nvPr/>
                </p:nvCxnSpPr>
                <p:spPr bwMode="auto">
                  <a:xfrm flipV="1">
                    <a:off x="7455099" y="3411298"/>
                    <a:ext cx="263592" cy="9296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39" name="Rectangle 38">
                    <a:extLst>
                      <a:ext uri="{FF2B5EF4-FFF2-40B4-BE49-F238E27FC236}">
                        <a16:creationId xmlns:a16="http://schemas.microsoft.com/office/drawing/2014/main" id="{45FE74DB-C3B6-43B8-9BD3-6BD0D1E54F7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222320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cxnSp>
                <p:nvCxnSpPr>
                  <p:cNvPr id="40" name="Straight Arrow Connector 39">
                    <a:extLst>
                      <a:ext uri="{FF2B5EF4-FFF2-40B4-BE49-F238E27FC236}">
                        <a16:creationId xmlns:a16="http://schemas.microsoft.com/office/drawing/2014/main" id="{EC37AFAB-69D6-48C6-98E8-5DFA7B0E7C00}"/>
                      </a:ext>
                    </a:extLst>
                  </p:cNvPr>
                  <p:cNvCxnSpPr/>
                  <p:nvPr/>
                </p:nvCxnSpPr>
                <p:spPr bwMode="auto">
                  <a:xfrm flipV="1">
                    <a:off x="7971403" y="3411298"/>
                    <a:ext cx="263592" cy="9296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sp>
              <p:nvSpPr>
                <p:cNvPr id="31" name="Left Brace 30">
                  <a:extLst>
                    <a:ext uri="{FF2B5EF4-FFF2-40B4-BE49-F238E27FC236}">
                      <a16:creationId xmlns:a16="http://schemas.microsoft.com/office/drawing/2014/main" id="{66036FAA-B9D0-4B7F-B3CE-119AB13438F9}"/>
                    </a:ext>
                  </a:extLst>
                </p:cNvPr>
                <p:cNvSpPr/>
                <p:nvPr/>
              </p:nvSpPr>
              <p:spPr bwMode="auto">
                <a:xfrm>
                  <a:off x="7031106" y="2980730"/>
                  <a:ext cx="117771" cy="637803"/>
                </a:xfrm>
                <a:prstGeom prst="leftBrac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32" name="Left Brace 31">
                  <a:extLst>
                    <a:ext uri="{FF2B5EF4-FFF2-40B4-BE49-F238E27FC236}">
                      <a16:creationId xmlns:a16="http://schemas.microsoft.com/office/drawing/2014/main" id="{598D52EF-A856-4C28-BE9B-068715728A68}"/>
                    </a:ext>
                  </a:extLst>
                </p:cNvPr>
                <p:cNvSpPr/>
                <p:nvPr/>
              </p:nvSpPr>
              <p:spPr bwMode="auto">
                <a:xfrm flipH="1">
                  <a:off x="8569029" y="2980730"/>
                  <a:ext cx="117771" cy="637803"/>
                </a:xfrm>
                <a:prstGeom prst="leftBrac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B2B49520-053D-439A-9E81-A47216F5DCAB}"/>
                  </a:ext>
                </a:extLst>
              </p:cNvPr>
              <p:cNvGrpSpPr/>
              <p:nvPr/>
            </p:nvGrpSpPr>
            <p:grpSpPr>
              <a:xfrm>
                <a:off x="2819400" y="4971190"/>
                <a:ext cx="1088972" cy="702657"/>
                <a:chOff x="1243689" y="2525312"/>
                <a:chExt cx="1088972" cy="702657"/>
              </a:xfrm>
            </p:grpSpPr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4FEEC284-D204-4B72-8CC2-EB793FDA16D6}"/>
                    </a:ext>
                  </a:extLst>
                </p:cNvPr>
                <p:cNvSpPr/>
                <p:nvPr/>
              </p:nvSpPr>
              <p:spPr bwMode="auto">
                <a:xfrm>
                  <a:off x="1243689" y="2525312"/>
                  <a:ext cx="1088972" cy="702657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FA8331BF-5BC4-469E-86E8-7D34AC06E934}"/>
                    </a:ext>
                  </a:extLst>
                </p:cNvPr>
                <p:cNvSpPr txBox="1"/>
                <p:nvPr/>
              </p:nvSpPr>
              <p:spPr>
                <a:xfrm>
                  <a:off x="1470756" y="2548772"/>
                  <a:ext cx="2535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dirty="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  <p:sp>
              <p:nvSpPr>
                <p:cNvPr id="25" name="Isosceles Triangle 24">
                  <a:extLst>
                    <a:ext uri="{FF2B5EF4-FFF2-40B4-BE49-F238E27FC236}">
                      <a16:creationId xmlns:a16="http://schemas.microsoft.com/office/drawing/2014/main" id="{0B15B005-8D50-4732-B9CF-CFE0DE53786C}"/>
                    </a:ext>
                  </a:extLst>
                </p:cNvPr>
                <p:cNvSpPr/>
                <p:nvPr/>
              </p:nvSpPr>
              <p:spPr bwMode="auto">
                <a:xfrm>
                  <a:off x="1545124" y="2988266"/>
                  <a:ext cx="201770" cy="148437"/>
                </a:xfrm>
                <a:prstGeom prst="triangle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26" name="Isosceles Triangle 25">
                  <a:extLst>
                    <a:ext uri="{FF2B5EF4-FFF2-40B4-BE49-F238E27FC236}">
                      <a16:creationId xmlns:a16="http://schemas.microsoft.com/office/drawing/2014/main" id="{532F30B3-B65C-4C8D-A023-6BEC03BFCD27}"/>
                    </a:ext>
                  </a:extLst>
                </p:cNvPr>
                <p:cNvSpPr/>
                <p:nvPr/>
              </p:nvSpPr>
              <p:spPr bwMode="auto">
                <a:xfrm>
                  <a:off x="1861194" y="2984836"/>
                  <a:ext cx="201770" cy="148437"/>
                </a:xfrm>
                <a:prstGeom prst="triangle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27" name="Isosceles Triangle 26">
                  <a:extLst>
                    <a:ext uri="{FF2B5EF4-FFF2-40B4-BE49-F238E27FC236}">
                      <a16:creationId xmlns:a16="http://schemas.microsoft.com/office/drawing/2014/main" id="{25395BA6-31AE-403B-B089-2A939396A494}"/>
                    </a:ext>
                  </a:extLst>
                </p:cNvPr>
                <p:cNvSpPr/>
                <p:nvPr/>
              </p:nvSpPr>
              <p:spPr bwMode="auto">
                <a:xfrm>
                  <a:off x="1358219" y="2642247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28" name="Isosceles Triangle 27">
                  <a:extLst>
                    <a:ext uri="{FF2B5EF4-FFF2-40B4-BE49-F238E27FC236}">
                      <a16:creationId xmlns:a16="http://schemas.microsoft.com/office/drawing/2014/main" id="{7E2245CC-4790-4D99-BFD6-5A47B7B1F26F}"/>
                    </a:ext>
                  </a:extLst>
                </p:cNvPr>
                <p:cNvSpPr/>
                <p:nvPr/>
              </p:nvSpPr>
              <p:spPr bwMode="auto">
                <a:xfrm>
                  <a:off x="1687704" y="2642246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29" name="Isosceles Triangle 28">
                  <a:extLst>
                    <a:ext uri="{FF2B5EF4-FFF2-40B4-BE49-F238E27FC236}">
                      <a16:creationId xmlns:a16="http://schemas.microsoft.com/office/drawing/2014/main" id="{B631349D-F4CE-4807-AAE1-5B034A94600C}"/>
                    </a:ext>
                  </a:extLst>
                </p:cNvPr>
                <p:cNvSpPr/>
                <p:nvPr/>
              </p:nvSpPr>
              <p:spPr bwMode="auto">
                <a:xfrm>
                  <a:off x="1978764" y="2651089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</p:grpSp>
        </p:grpSp>
        <p:sp>
          <p:nvSpPr>
            <p:cNvPr id="11" name="7-Point Star 105">
              <a:extLst>
                <a:ext uri="{FF2B5EF4-FFF2-40B4-BE49-F238E27FC236}">
                  <a16:creationId xmlns:a16="http://schemas.microsoft.com/office/drawing/2014/main" id="{2DD65BB2-538C-412B-8CC4-DB00D4CBD9D8}"/>
                </a:ext>
              </a:extLst>
            </p:cNvPr>
            <p:cNvSpPr/>
            <p:nvPr/>
          </p:nvSpPr>
          <p:spPr bwMode="auto">
            <a:xfrm>
              <a:off x="272831" y="4322930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48B31572-E4EC-4351-9CAA-5EAFD5AC04A9}"/>
                </a:ext>
              </a:extLst>
            </p:cNvPr>
            <p:cNvCxnSpPr>
              <a:endCxn id="31" idx="1"/>
            </p:cNvCxnSpPr>
            <p:nvPr/>
          </p:nvCxnSpPr>
          <p:spPr bwMode="auto">
            <a:xfrm flipV="1">
              <a:off x="593475" y="3979934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174A43A7-9066-4274-A113-B3D762F3E430}"/>
                </a:ext>
              </a:extLst>
            </p:cNvPr>
            <p:cNvCxnSpPr/>
            <p:nvPr/>
          </p:nvCxnSpPr>
          <p:spPr bwMode="auto">
            <a:xfrm>
              <a:off x="632430" y="4510772"/>
              <a:ext cx="598140" cy="351328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4" name="7-Point Star 108">
              <a:extLst>
                <a:ext uri="{FF2B5EF4-FFF2-40B4-BE49-F238E27FC236}">
                  <a16:creationId xmlns:a16="http://schemas.microsoft.com/office/drawing/2014/main" id="{689E089F-3F87-4F0A-A253-5DDB4E4C6556}"/>
                </a:ext>
              </a:extLst>
            </p:cNvPr>
            <p:cNvSpPr/>
            <p:nvPr/>
          </p:nvSpPr>
          <p:spPr bwMode="auto">
            <a:xfrm>
              <a:off x="3011882" y="4363504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7523D27D-F90D-41C6-B6BD-6ECD674F4536}"/>
                </a:ext>
              </a:extLst>
            </p:cNvPr>
            <p:cNvCxnSpPr/>
            <p:nvPr/>
          </p:nvCxnSpPr>
          <p:spPr bwMode="auto">
            <a:xfrm flipV="1">
              <a:off x="2456313" y="4592104"/>
              <a:ext cx="555569" cy="311460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7E132E84-6A56-4B3C-8BEA-7C114048B0FF}"/>
                </a:ext>
              </a:extLst>
            </p:cNvPr>
            <p:cNvCxnSpPr/>
            <p:nvPr/>
          </p:nvCxnSpPr>
          <p:spPr bwMode="auto">
            <a:xfrm>
              <a:off x="2730271" y="4034107"/>
              <a:ext cx="339512" cy="302589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8FCC1984-F64B-4403-806F-94C8251E8AF1}"/>
                </a:ext>
              </a:extLst>
            </p:cNvPr>
            <p:cNvCxnSpPr/>
            <p:nvPr/>
          </p:nvCxnSpPr>
          <p:spPr bwMode="auto">
            <a:xfrm flipV="1">
              <a:off x="3390528" y="4034107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281B1440-F9B0-4D4F-BD1E-891F8F919A33}"/>
                </a:ext>
              </a:extLst>
            </p:cNvPr>
            <p:cNvCxnSpPr/>
            <p:nvPr/>
          </p:nvCxnSpPr>
          <p:spPr bwMode="auto">
            <a:xfrm>
              <a:off x="3390528" y="4532386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17ADE802-88D5-464F-8544-5C0BFB9268F2}"/>
              </a:ext>
            </a:extLst>
          </p:cNvPr>
          <p:cNvSpPr txBox="1"/>
          <p:nvPr/>
        </p:nvSpPr>
        <p:spPr>
          <a:xfrm>
            <a:off x="6146775" y="2841335"/>
            <a:ext cx="2706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Output SPS: schema S’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CAF8FE9-7D45-4811-A0BB-97477E1E0B43}"/>
              </a:ext>
            </a:extLst>
          </p:cNvPr>
          <p:cNvCxnSpPr/>
          <p:nvPr/>
        </p:nvCxnSpPr>
        <p:spPr bwMode="auto">
          <a:xfrm>
            <a:off x="2770800" y="1715813"/>
            <a:ext cx="443024" cy="356762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C1AE5F2-9076-4662-90E4-ADFC4891AC11}"/>
              </a:ext>
            </a:extLst>
          </p:cNvPr>
          <p:cNvSpPr txBox="1"/>
          <p:nvPr/>
        </p:nvSpPr>
        <p:spPr>
          <a:xfrm>
            <a:off x="1843640" y="1329009"/>
            <a:ext cx="145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Initial value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170E708-B74D-4F0C-9C38-5304796B454B}"/>
              </a:ext>
            </a:extLst>
          </p:cNvPr>
          <p:cNvSpPr txBox="1"/>
          <p:nvPr/>
        </p:nvSpPr>
        <p:spPr>
          <a:xfrm>
            <a:off x="5809283" y="1329009"/>
            <a:ext cx="129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Final value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8FFA188-2B0F-42B4-9CC8-95B179F0CAC9}"/>
              </a:ext>
            </a:extLst>
          </p:cNvPr>
          <p:cNvCxnSpPr>
            <a:cxnSpLocks/>
          </p:cNvCxnSpPr>
          <p:nvPr/>
        </p:nvCxnSpPr>
        <p:spPr bwMode="auto">
          <a:xfrm flipV="1">
            <a:off x="5883789" y="1722182"/>
            <a:ext cx="443024" cy="356762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BE55B74-E03E-4BE1-97E9-E346DC52EAE1}"/>
              </a:ext>
            </a:extLst>
          </p:cNvPr>
          <p:cNvGrpSpPr/>
          <p:nvPr/>
        </p:nvGrpSpPr>
        <p:grpSpPr>
          <a:xfrm>
            <a:off x="6596782" y="2196454"/>
            <a:ext cx="1540194" cy="316286"/>
            <a:chOff x="6847969" y="2218122"/>
            <a:chExt cx="1540194" cy="316286"/>
          </a:xfrm>
        </p:grpSpPr>
        <p:sp>
          <p:nvSpPr>
            <p:cNvPr id="47" name="7-Point Star 66">
              <a:extLst>
                <a:ext uri="{FF2B5EF4-FFF2-40B4-BE49-F238E27FC236}">
                  <a16:creationId xmlns:a16="http://schemas.microsoft.com/office/drawing/2014/main" id="{3CF61D61-369C-427B-9F4D-7B34EB608D89}"/>
                </a:ext>
              </a:extLst>
            </p:cNvPr>
            <p:cNvSpPr/>
            <p:nvPr/>
          </p:nvSpPr>
          <p:spPr bwMode="auto">
            <a:xfrm>
              <a:off x="6847969" y="2302309"/>
              <a:ext cx="178352" cy="123011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6CDCD49A-FDCA-449B-AC90-393E39E4B8E6}"/>
                </a:ext>
              </a:extLst>
            </p:cNvPr>
            <p:cNvCxnSpPr/>
            <p:nvPr/>
          </p:nvCxnSpPr>
          <p:spPr bwMode="auto">
            <a:xfrm flipV="1">
              <a:off x="7028140" y="2365708"/>
              <a:ext cx="154239" cy="500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9" name="7-Point Star 74">
              <a:extLst>
                <a:ext uri="{FF2B5EF4-FFF2-40B4-BE49-F238E27FC236}">
                  <a16:creationId xmlns:a16="http://schemas.microsoft.com/office/drawing/2014/main" id="{5BBB1DE5-E26E-467D-B5ED-6576FD2DD930}"/>
                </a:ext>
              </a:extLst>
            </p:cNvPr>
            <p:cNvSpPr/>
            <p:nvPr/>
          </p:nvSpPr>
          <p:spPr bwMode="auto">
            <a:xfrm>
              <a:off x="8080948" y="2321140"/>
              <a:ext cx="178352" cy="123011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9E9D2FBB-CE62-414E-970D-39BD320D1C13}"/>
                </a:ext>
              </a:extLst>
            </p:cNvPr>
            <p:cNvCxnSpPr/>
            <p:nvPr/>
          </p:nvCxnSpPr>
          <p:spPr bwMode="auto">
            <a:xfrm>
              <a:off x="7952015" y="2378442"/>
              <a:ext cx="133935" cy="1007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01CAD303-8DC0-43CE-8F50-A019CD6CEAFC}"/>
                </a:ext>
              </a:extLst>
            </p:cNvPr>
            <p:cNvCxnSpPr/>
            <p:nvPr/>
          </p:nvCxnSpPr>
          <p:spPr bwMode="auto">
            <a:xfrm>
              <a:off x="8254228" y="2378442"/>
              <a:ext cx="133935" cy="1007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DB6A1912-A9BC-4F08-9DD5-F3210A58816E}"/>
                </a:ext>
              </a:extLst>
            </p:cNvPr>
            <p:cNvGrpSpPr/>
            <p:nvPr/>
          </p:nvGrpSpPr>
          <p:grpSpPr>
            <a:xfrm>
              <a:off x="7212948" y="2218122"/>
              <a:ext cx="715621" cy="316286"/>
              <a:chOff x="1136478" y="1822855"/>
              <a:chExt cx="1395196" cy="632579"/>
            </a:xfrm>
          </p:grpSpPr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604FCE8C-896A-4E75-96C8-CADC8B160FEA}"/>
                  </a:ext>
                </a:extLst>
              </p:cNvPr>
              <p:cNvSpPr/>
              <p:nvPr/>
            </p:nvSpPr>
            <p:spPr bwMode="auto">
              <a:xfrm>
                <a:off x="1136478" y="1822855"/>
                <a:ext cx="1395196" cy="632579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45B327AC-831F-49A8-8A18-945C807D4D00}"/>
                  </a:ext>
                </a:extLst>
              </p:cNvPr>
              <p:cNvSpPr/>
              <p:nvPr/>
            </p:nvSpPr>
            <p:spPr bwMode="auto">
              <a:xfrm>
                <a:off x="1246104" y="2073305"/>
                <a:ext cx="239845" cy="208417"/>
              </a:xfrm>
              <a:prstGeom prst="ellipse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342E6341-A9B2-4CB6-9D73-6B2D5E6D1DB8}"/>
                  </a:ext>
                </a:extLst>
              </p:cNvPr>
              <p:cNvSpPr/>
              <p:nvPr/>
            </p:nvSpPr>
            <p:spPr bwMode="auto">
              <a:xfrm>
                <a:off x="1587201" y="1874753"/>
                <a:ext cx="239845" cy="208417"/>
              </a:xfrm>
              <a:prstGeom prst="ellipse">
                <a:avLst/>
              </a:prstGeom>
              <a:solidFill>
                <a:srgbClr val="CC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93EE9C92-E0A8-4A7D-AEB6-B98CB8DF8933}"/>
                  </a:ext>
                </a:extLst>
              </p:cNvPr>
              <p:cNvSpPr/>
              <p:nvPr/>
            </p:nvSpPr>
            <p:spPr bwMode="auto">
              <a:xfrm>
                <a:off x="1587201" y="2160517"/>
                <a:ext cx="239845" cy="208417"/>
              </a:xfrm>
              <a:prstGeom prst="ellipse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FEE76E82-45DC-4ED5-B6C8-C6D012BA0352}"/>
                  </a:ext>
                </a:extLst>
              </p:cNvPr>
              <p:cNvSpPr/>
              <p:nvPr/>
            </p:nvSpPr>
            <p:spPr bwMode="auto">
              <a:xfrm>
                <a:off x="1945745" y="1922572"/>
                <a:ext cx="239845" cy="208417"/>
              </a:xfrm>
              <a:prstGeom prst="ellipse">
                <a:avLst/>
              </a:prstGeom>
              <a:solidFill>
                <a:srgbClr val="FF99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C424434E-DBA8-4254-870A-5DCA91ED000C}"/>
                  </a:ext>
                </a:extLst>
              </p:cNvPr>
              <p:cNvSpPr/>
              <p:nvPr/>
            </p:nvSpPr>
            <p:spPr bwMode="auto">
              <a:xfrm>
                <a:off x="1946535" y="2189003"/>
                <a:ext cx="239845" cy="208417"/>
              </a:xfrm>
              <a:prstGeom prst="ellipse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0906805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E7535-B7C9-446C-824F-3886B170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421" y="20300"/>
            <a:ext cx="7772400" cy="11430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Distributed Stream Processing Systems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3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D33ABC63-C5B8-4464-94A2-97185466E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430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A rich landscape with many solutions</a:t>
            </a:r>
          </a:p>
          <a:p>
            <a:pPr lvl="1"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1. Google Cloud Dataflow		2. Amazon Kinesis</a:t>
            </a:r>
          </a:p>
          <a:p>
            <a:pPr lvl="1"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3. Apache Kafka			4. Apache Storm</a:t>
            </a:r>
          </a:p>
          <a:p>
            <a:pPr lvl="1"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5. Azure Stream Analytics		6. </a:t>
            </a:r>
            <a:r>
              <a:rPr lang="en-US" sz="2000" dirty="0" err="1">
                <a:solidFill>
                  <a:schemeClr val="tx1"/>
                </a:solidFill>
              </a:rPr>
              <a:t>StreamSQL</a:t>
            </a:r>
            <a:endParaRPr lang="en-US" sz="2000" dirty="0">
              <a:solidFill>
                <a:schemeClr val="tx1"/>
              </a:solidFill>
            </a:endParaRPr>
          </a:p>
          <a:p>
            <a:pPr lvl="1"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7. Apache NIFI			8. IBM Stream Analytics</a:t>
            </a:r>
          </a:p>
          <a:p>
            <a:pPr lvl="1"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9. Spark Streaming		10. Apache </a:t>
            </a:r>
            <a:r>
              <a:rPr lang="en-US" sz="2000" dirty="0" err="1">
                <a:solidFill>
                  <a:schemeClr val="tx1"/>
                </a:solidFill>
              </a:rPr>
              <a:t>Flink</a:t>
            </a:r>
            <a:r>
              <a:rPr lang="en-US" sz="2000" dirty="0">
                <a:solidFill>
                  <a:schemeClr val="tx1"/>
                </a:solidFill>
              </a:rPr>
              <a:t> …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Provide high performance and fault tolerance, but programmability ??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SQL + windowing constructs + user-defined functions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API built on data-flow model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Parallelization support for fixed patterns: key-based partitioning, relational aggregation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2885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Relational SPST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8100" y="3982523"/>
            <a:ext cx="9067800" cy="12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T can be any relational operator, monotonic in its output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Final value used to compute relational aggregates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30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8379C4E7-FB20-4C72-8AEC-4731A853A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6413" y="2133600"/>
            <a:ext cx="2331174" cy="430887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200" dirty="0">
                <a:solidFill>
                  <a:srgbClr val="C0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Transformer 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ight Arrow 2">
            <a:extLst>
              <a:ext uri="{FF2B5EF4-FFF2-40B4-BE49-F238E27FC236}">
                <a16:creationId xmlns:a16="http://schemas.microsoft.com/office/drawing/2014/main" id="{36F767DB-4C04-47AF-B851-BA2EA9AFF886}"/>
              </a:ext>
            </a:extLst>
          </p:cNvPr>
          <p:cNvSpPr/>
          <p:nvPr/>
        </p:nvSpPr>
        <p:spPr bwMode="auto">
          <a:xfrm>
            <a:off x="2631713" y="2272843"/>
            <a:ext cx="558800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7" name="Right Arrow 16">
            <a:extLst>
              <a:ext uri="{FF2B5EF4-FFF2-40B4-BE49-F238E27FC236}">
                <a16:creationId xmlns:a16="http://schemas.microsoft.com/office/drawing/2014/main" id="{558ACE4D-65A1-4AC6-A1B5-4CDB6D8F9DFE}"/>
              </a:ext>
            </a:extLst>
          </p:cNvPr>
          <p:cNvSpPr/>
          <p:nvPr/>
        </p:nvSpPr>
        <p:spPr bwMode="auto">
          <a:xfrm>
            <a:off x="5898779" y="2272843"/>
            <a:ext cx="558800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AB1B91-34C9-42BD-8C49-72B5DFC90D58}"/>
              </a:ext>
            </a:extLst>
          </p:cNvPr>
          <p:cNvSpPr txBox="1"/>
          <p:nvPr/>
        </p:nvSpPr>
        <p:spPr>
          <a:xfrm>
            <a:off x="303505" y="2867807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Input SPS: Bag(H)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7ADE802-88D5-464F-8544-5C0BFB9268F2}"/>
              </a:ext>
            </a:extLst>
          </p:cNvPr>
          <p:cNvSpPr txBox="1"/>
          <p:nvPr/>
        </p:nvSpPr>
        <p:spPr>
          <a:xfrm>
            <a:off x="6146775" y="2841335"/>
            <a:ext cx="2374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Output SPS: Bag(H’)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CAF8FE9-7D45-4811-A0BB-97477E1E0B43}"/>
              </a:ext>
            </a:extLst>
          </p:cNvPr>
          <p:cNvCxnSpPr/>
          <p:nvPr/>
        </p:nvCxnSpPr>
        <p:spPr bwMode="auto">
          <a:xfrm>
            <a:off x="2770800" y="1715813"/>
            <a:ext cx="443024" cy="356762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C1AE5F2-9076-4662-90E4-ADFC4891AC11}"/>
              </a:ext>
            </a:extLst>
          </p:cNvPr>
          <p:cNvSpPr txBox="1"/>
          <p:nvPr/>
        </p:nvSpPr>
        <p:spPr>
          <a:xfrm>
            <a:off x="1843640" y="1329009"/>
            <a:ext cx="145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Initial value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170E708-B74D-4F0C-9C38-5304796B454B}"/>
              </a:ext>
            </a:extLst>
          </p:cNvPr>
          <p:cNvSpPr txBox="1"/>
          <p:nvPr/>
        </p:nvSpPr>
        <p:spPr>
          <a:xfrm>
            <a:off x="5809283" y="1329009"/>
            <a:ext cx="129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Final value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8FFA188-2B0F-42B4-9CC8-95B179F0CAC9}"/>
              </a:ext>
            </a:extLst>
          </p:cNvPr>
          <p:cNvCxnSpPr>
            <a:cxnSpLocks/>
          </p:cNvCxnSpPr>
          <p:nvPr/>
        </p:nvCxnSpPr>
        <p:spPr bwMode="auto">
          <a:xfrm flipV="1">
            <a:off x="5883789" y="1722182"/>
            <a:ext cx="443024" cy="356762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1861959-C096-4EE3-8626-5EEDF503B737}"/>
              </a:ext>
            </a:extLst>
          </p:cNvPr>
          <p:cNvGrpSpPr/>
          <p:nvPr/>
        </p:nvGrpSpPr>
        <p:grpSpPr>
          <a:xfrm>
            <a:off x="1424822" y="1953694"/>
            <a:ext cx="1088972" cy="702657"/>
            <a:chOff x="2920699" y="5018442"/>
            <a:chExt cx="1088972" cy="702657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4D297EB8-52BE-43B3-8262-23A5155C3F7C}"/>
                </a:ext>
              </a:extLst>
            </p:cNvPr>
            <p:cNvSpPr/>
            <p:nvPr/>
          </p:nvSpPr>
          <p:spPr bwMode="auto">
            <a:xfrm>
              <a:off x="2920699" y="5018442"/>
              <a:ext cx="1088972" cy="70265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EEBE2695-14EA-4A1C-BD76-12210EDE39BD}"/>
                </a:ext>
              </a:extLst>
            </p:cNvPr>
            <p:cNvSpPr txBox="1"/>
            <p:nvPr/>
          </p:nvSpPr>
          <p:spPr>
            <a:xfrm>
              <a:off x="3147766" y="5041902"/>
              <a:ext cx="253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3" name="Isosceles Triangle 62">
              <a:extLst>
                <a:ext uri="{FF2B5EF4-FFF2-40B4-BE49-F238E27FC236}">
                  <a16:creationId xmlns:a16="http://schemas.microsoft.com/office/drawing/2014/main" id="{3BCA24C7-24FE-4861-A050-928DD92DAF26}"/>
                </a:ext>
              </a:extLst>
            </p:cNvPr>
            <p:cNvSpPr/>
            <p:nvPr/>
          </p:nvSpPr>
          <p:spPr bwMode="auto">
            <a:xfrm>
              <a:off x="3222134" y="5481396"/>
              <a:ext cx="201770" cy="148437"/>
            </a:xfrm>
            <a:prstGeom prst="triangl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4" name="Isosceles Triangle 63">
              <a:extLst>
                <a:ext uri="{FF2B5EF4-FFF2-40B4-BE49-F238E27FC236}">
                  <a16:creationId xmlns:a16="http://schemas.microsoft.com/office/drawing/2014/main" id="{109CC17B-2FEF-4E91-98C6-E2D8455826F6}"/>
                </a:ext>
              </a:extLst>
            </p:cNvPr>
            <p:cNvSpPr/>
            <p:nvPr/>
          </p:nvSpPr>
          <p:spPr bwMode="auto">
            <a:xfrm>
              <a:off x="3538204" y="5477966"/>
              <a:ext cx="201770" cy="148437"/>
            </a:xfrm>
            <a:prstGeom prst="triangl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5" name="Isosceles Triangle 64">
              <a:extLst>
                <a:ext uri="{FF2B5EF4-FFF2-40B4-BE49-F238E27FC236}">
                  <a16:creationId xmlns:a16="http://schemas.microsoft.com/office/drawing/2014/main" id="{AB6921A4-56BF-4CDB-BC6C-3F4879DBD6EE}"/>
                </a:ext>
              </a:extLst>
            </p:cNvPr>
            <p:cNvSpPr/>
            <p:nvPr/>
          </p:nvSpPr>
          <p:spPr bwMode="auto">
            <a:xfrm>
              <a:off x="3035229" y="5135377"/>
              <a:ext cx="201770" cy="148437"/>
            </a:xfrm>
            <a:prstGeom prst="triangl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6" name="Isosceles Triangle 65">
              <a:extLst>
                <a:ext uri="{FF2B5EF4-FFF2-40B4-BE49-F238E27FC236}">
                  <a16:creationId xmlns:a16="http://schemas.microsoft.com/office/drawing/2014/main" id="{12611A89-6977-4DE6-9632-4FF7E7CB22E0}"/>
                </a:ext>
              </a:extLst>
            </p:cNvPr>
            <p:cNvSpPr/>
            <p:nvPr/>
          </p:nvSpPr>
          <p:spPr bwMode="auto">
            <a:xfrm>
              <a:off x="3364714" y="5135376"/>
              <a:ext cx="201770" cy="148437"/>
            </a:xfrm>
            <a:prstGeom prst="triangl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69ADFEED-569D-4FA4-B8E2-C0FD237F7BAE}"/>
                </a:ext>
              </a:extLst>
            </p:cNvPr>
            <p:cNvSpPr/>
            <p:nvPr/>
          </p:nvSpPr>
          <p:spPr bwMode="auto">
            <a:xfrm>
              <a:off x="3655774" y="5144219"/>
              <a:ext cx="201770" cy="148437"/>
            </a:xfrm>
            <a:prstGeom prst="triangl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191403A8-DA8F-4232-9128-D21DA8F3A2C0}"/>
              </a:ext>
            </a:extLst>
          </p:cNvPr>
          <p:cNvGrpSpPr/>
          <p:nvPr/>
        </p:nvGrpSpPr>
        <p:grpSpPr>
          <a:xfrm>
            <a:off x="6630206" y="2125459"/>
            <a:ext cx="990799" cy="442053"/>
            <a:chOff x="1136478" y="1822855"/>
            <a:chExt cx="1395196" cy="632579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5790B12-C08A-4E7B-A609-77C368423D92}"/>
                </a:ext>
              </a:extLst>
            </p:cNvPr>
            <p:cNvSpPr/>
            <p:nvPr/>
          </p:nvSpPr>
          <p:spPr bwMode="auto">
            <a:xfrm>
              <a:off x="1136478" y="1822855"/>
              <a:ext cx="1395196" cy="63257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1D9C4574-8CC9-4BC3-A2DB-FB6E0F6EAC7C}"/>
                </a:ext>
              </a:extLst>
            </p:cNvPr>
            <p:cNvSpPr/>
            <p:nvPr/>
          </p:nvSpPr>
          <p:spPr bwMode="auto">
            <a:xfrm>
              <a:off x="1246104" y="2073305"/>
              <a:ext cx="239845" cy="208417"/>
            </a:xfrm>
            <a:prstGeom prst="ellips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7CC02233-11F4-4EDC-A8AB-5D317702FDBE}"/>
                </a:ext>
              </a:extLst>
            </p:cNvPr>
            <p:cNvSpPr/>
            <p:nvPr/>
          </p:nvSpPr>
          <p:spPr bwMode="auto">
            <a:xfrm>
              <a:off x="1587201" y="1874753"/>
              <a:ext cx="239845" cy="208417"/>
            </a:xfrm>
            <a:prstGeom prst="ellips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005943A2-76D8-4322-90F7-93C99C9E9BDE}"/>
                </a:ext>
              </a:extLst>
            </p:cNvPr>
            <p:cNvSpPr/>
            <p:nvPr/>
          </p:nvSpPr>
          <p:spPr bwMode="auto">
            <a:xfrm>
              <a:off x="1587201" y="2160517"/>
              <a:ext cx="239845" cy="208417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38625722-59BE-4D8D-8A51-F89911DB706E}"/>
                </a:ext>
              </a:extLst>
            </p:cNvPr>
            <p:cNvSpPr/>
            <p:nvPr/>
          </p:nvSpPr>
          <p:spPr bwMode="auto">
            <a:xfrm>
              <a:off x="1945745" y="1922572"/>
              <a:ext cx="239845" cy="208417"/>
            </a:xfrm>
            <a:prstGeom prst="ellipse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34539548-E67F-477D-8B37-AB8A92E7A253}"/>
                </a:ext>
              </a:extLst>
            </p:cNvPr>
            <p:cNvSpPr/>
            <p:nvPr/>
          </p:nvSpPr>
          <p:spPr bwMode="auto">
            <a:xfrm>
              <a:off x="1946535" y="2189003"/>
              <a:ext cx="239845" cy="208417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7488343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Parallelism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8100" y="3982523"/>
            <a:ext cx="8953500" cy="1656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Transformer T should be parallel to exploit independence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Modularity: Should define T using (existing) transformers for processing input streams of types S1 and S2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31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8379C4E7-FB20-4C72-8AEC-4731A853A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6413" y="2133600"/>
            <a:ext cx="2331174" cy="400110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Transformer 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ight Arrow 2">
            <a:extLst>
              <a:ext uri="{FF2B5EF4-FFF2-40B4-BE49-F238E27FC236}">
                <a16:creationId xmlns:a16="http://schemas.microsoft.com/office/drawing/2014/main" id="{36F767DB-4C04-47AF-B851-BA2EA9AFF886}"/>
              </a:ext>
            </a:extLst>
          </p:cNvPr>
          <p:cNvSpPr/>
          <p:nvPr/>
        </p:nvSpPr>
        <p:spPr bwMode="auto">
          <a:xfrm>
            <a:off x="2631713" y="2272843"/>
            <a:ext cx="558800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CAF8FE9-7D45-4811-A0BB-97477E1E0B43}"/>
              </a:ext>
            </a:extLst>
          </p:cNvPr>
          <p:cNvCxnSpPr/>
          <p:nvPr/>
        </p:nvCxnSpPr>
        <p:spPr bwMode="auto">
          <a:xfrm>
            <a:off x="2770800" y="1715813"/>
            <a:ext cx="443024" cy="356762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C1AE5F2-9076-4662-90E4-ADFC4891AC11}"/>
              </a:ext>
            </a:extLst>
          </p:cNvPr>
          <p:cNvSpPr txBox="1"/>
          <p:nvPr/>
        </p:nvSpPr>
        <p:spPr>
          <a:xfrm>
            <a:off x="1843640" y="1329009"/>
            <a:ext cx="145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Initial value</a:t>
            </a:r>
          </a:p>
        </p:txBody>
      </p:sp>
      <p:sp>
        <p:nvSpPr>
          <p:cNvPr id="30" name="Rounded Rectangle 2">
            <a:extLst>
              <a:ext uri="{FF2B5EF4-FFF2-40B4-BE49-F238E27FC236}">
                <a16:creationId xmlns:a16="http://schemas.microsoft.com/office/drawing/2014/main" id="{BE142FCF-D8F9-4804-B390-A06D2759D13C}"/>
              </a:ext>
            </a:extLst>
          </p:cNvPr>
          <p:cNvSpPr/>
          <p:nvPr/>
        </p:nvSpPr>
        <p:spPr bwMode="auto">
          <a:xfrm>
            <a:off x="1492992" y="1945563"/>
            <a:ext cx="914400" cy="369332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I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rPr>
              <a:t>1 : S1</a:t>
            </a:r>
          </a:p>
        </p:txBody>
      </p:sp>
      <p:sp>
        <p:nvSpPr>
          <p:cNvPr id="31" name="Rounded Rectangle 2">
            <a:extLst>
              <a:ext uri="{FF2B5EF4-FFF2-40B4-BE49-F238E27FC236}">
                <a16:creationId xmlns:a16="http://schemas.microsoft.com/office/drawing/2014/main" id="{6B972340-6853-432B-8868-90CBF28AF156}"/>
              </a:ext>
            </a:extLst>
          </p:cNvPr>
          <p:cNvSpPr/>
          <p:nvPr/>
        </p:nvSpPr>
        <p:spPr bwMode="auto">
          <a:xfrm>
            <a:off x="1492992" y="2487316"/>
            <a:ext cx="914400" cy="369332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I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rPr>
              <a:t>2 : S2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A6026D-1FEA-4CDA-9FEA-5414AE24E95A}"/>
              </a:ext>
            </a:extLst>
          </p:cNvPr>
          <p:cNvSpPr txBox="1"/>
          <p:nvPr/>
        </p:nvSpPr>
        <p:spPr>
          <a:xfrm>
            <a:off x="731458" y="3098984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Input SPS: Par (S1, S2)</a:t>
            </a:r>
          </a:p>
        </p:txBody>
      </p:sp>
    </p:spTree>
    <p:extLst>
      <p:ext uri="{BB962C8B-B14F-4D97-AF65-F5344CB8AC3E}">
        <p14:creationId xmlns:p14="http://schemas.microsoft.com/office/powerpoint/2010/main" val="2077246741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3F03E0E-70C3-4C73-8C6B-D248FEE7F307}"/>
              </a:ext>
            </a:extLst>
          </p:cNvPr>
          <p:cNvSpPr/>
          <p:nvPr/>
        </p:nvSpPr>
        <p:spPr bwMode="auto">
          <a:xfrm>
            <a:off x="3089472" y="1678358"/>
            <a:ext cx="2785746" cy="1400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Parallel SPST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95250" y="4325284"/>
            <a:ext cx="8915400" cy="2197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Deeper dive (see paper in the proceedings)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Can T1 and T2 produce output tuples of same type?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Should shape of output SPS be isomorphic to input SPS?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How to handle key-based partition (generalized MapReduce) ? 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32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CAF8FE9-7D45-4811-A0BB-97477E1E0B43}"/>
              </a:ext>
            </a:extLst>
          </p:cNvPr>
          <p:cNvCxnSpPr>
            <a:cxnSpLocks/>
          </p:cNvCxnSpPr>
          <p:nvPr/>
        </p:nvCxnSpPr>
        <p:spPr bwMode="auto">
          <a:xfrm>
            <a:off x="2748004" y="1441785"/>
            <a:ext cx="354575" cy="258418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C1AE5F2-9076-4662-90E4-ADFC4891AC11}"/>
              </a:ext>
            </a:extLst>
          </p:cNvPr>
          <p:cNvSpPr txBox="1"/>
          <p:nvPr/>
        </p:nvSpPr>
        <p:spPr>
          <a:xfrm>
            <a:off x="1291758" y="1099973"/>
            <a:ext cx="145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Initial value</a:t>
            </a:r>
          </a:p>
        </p:txBody>
      </p:sp>
      <p:sp>
        <p:nvSpPr>
          <p:cNvPr id="30" name="Rounded Rectangle 2">
            <a:extLst>
              <a:ext uri="{FF2B5EF4-FFF2-40B4-BE49-F238E27FC236}">
                <a16:creationId xmlns:a16="http://schemas.microsoft.com/office/drawing/2014/main" id="{BE142FCF-D8F9-4804-B390-A06D2759D13C}"/>
              </a:ext>
            </a:extLst>
          </p:cNvPr>
          <p:cNvSpPr/>
          <p:nvPr/>
        </p:nvSpPr>
        <p:spPr bwMode="auto">
          <a:xfrm>
            <a:off x="1492992" y="1941905"/>
            <a:ext cx="914400" cy="369332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I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rPr>
              <a:t>1 : S1</a:t>
            </a:r>
          </a:p>
        </p:txBody>
      </p:sp>
      <p:sp>
        <p:nvSpPr>
          <p:cNvPr id="31" name="Rounded Rectangle 2">
            <a:extLst>
              <a:ext uri="{FF2B5EF4-FFF2-40B4-BE49-F238E27FC236}">
                <a16:creationId xmlns:a16="http://schemas.microsoft.com/office/drawing/2014/main" id="{6B972340-6853-432B-8868-90CBF28AF156}"/>
              </a:ext>
            </a:extLst>
          </p:cNvPr>
          <p:cNvSpPr/>
          <p:nvPr/>
        </p:nvSpPr>
        <p:spPr bwMode="auto">
          <a:xfrm>
            <a:off x="1492992" y="2487316"/>
            <a:ext cx="914400" cy="369332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I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rPr>
              <a:t>2 : S2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A6026D-1FEA-4CDA-9FEA-5414AE24E95A}"/>
              </a:ext>
            </a:extLst>
          </p:cNvPr>
          <p:cNvSpPr txBox="1"/>
          <p:nvPr/>
        </p:nvSpPr>
        <p:spPr>
          <a:xfrm>
            <a:off x="685800" y="3151395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Input SPS: Par (S1, S2)</a:t>
            </a: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05BF5D85-04A5-4658-BC91-B0935FA5D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1926516"/>
            <a:ext cx="2079987" cy="400110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Transformer T1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Right Arrow 2">
            <a:extLst>
              <a:ext uri="{FF2B5EF4-FFF2-40B4-BE49-F238E27FC236}">
                <a16:creationId xmlns:a16="http://schemas.microsoft.com/office/drawing/2014/main" id="{8257BE78-CCD8-4387-BDAA-9134ADF4557C}"/>
              </a:ext>
            </a:extLst>
          </p:cNvPr>
          <p:cNvSpPr/>
          <p:nvPr/>
        </p:nvSpPr>
        <p:spPr bwMode="auto">
          <a:xfrm>
            <a:off x="2624386" y="2057426"/>
            <a:ext cx="652213" cy="13829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5" name="Right Arrow 16">
            <a:extLst>
              <a:ext uri="{FF2B5EF4-FFF2-40B4-BE49-F238E27FC236}">
                <a16:creationId xmlns:a16="http://schemas.microsoft.com/office/drawing/2014/main" id="{6662499F-F746-4672-AEF1-1361F5EEFC44}"/>
              </a:ext>
            </a:extLst>
          </p:cNvPr>
          <p:cNvSpPr/>
          <p:nvPr/>
        </p:nvSpPr>
        <p:spPr bwMode="auto">
          <a:xfrm>
            <a:off x="5760199" y="2059307"/>
            <a:ext cx="659053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7" name="Rounded Rectangle 2">
            <a:extLst>
              <a:ext uri="{FF2B5EF4-FFF2-40B4-BE49-F238E27FC236}">
                <a16:creationId xmlns:a16="http://schemas.microsoft.com/office/drawing/2014/main" id="{E5E13A98-9282-4A24-AB43-1B528FB6AAE7}"/>
              </a:ext>
            </a:extLst>
          </p:cNvPr>
          <p:cNvSpPr/>
          <p:nvPr/>
        </p:nvSpPr>
        <p:spPr bwMode="auto">
          <a:xfrm>
            <a:off x="6629400" y="1941905"/>
            <a:ext cx="914400" cy="369332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rPr>
              <a:t>O1 : S1’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16D1D135-F84B-4BA6-B5EC-90731D56C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1185" y="2445115"/>
            <a:ext cx="2079987" cy="400110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Transformer T2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Right Arrow 2">
            <a:extLst>
              <a:ext uri="{FF2B5EF4-FFF2-40B4-BE49-F238E27FC236}">
                <a16:creationId xmlns:a16="http://schemas.microsoft.com/office/drawing/2014/main" id="{44EC944A-C110-4795-976E-F3E9B47A3DB4}"/>
              </a:ext>
            </a:extLst>
          </p:cNvPr>
          <p:cNvSpPr/>
          <p:nvPr/>
        </p:nvSpPr>
        <p:spPr bwMode="auto">
          <a:xfrm>
            <a:off x="2616571" y="2576025"/>
            <a:ext cx="652213" cy="13829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Right Arrow 16">
            <a:extLst>
              <a:ext uri="{FF2B5EF4-FFF2-40B4-BE49-F238E27FC236}">
                <a16:creationId xmlns:a16="http://schemas.microsoft.com/office/drawing/2014/main" id="{DD48E311-4BC7-4819-8B0A-DCDEBC019D76}"/>
              </a:ext>
            </a:extLst>
          </p:cNvPr>
          <p:cNvSpPr/>
          <p:nvPr/>
        </p:nvSpPr>
        <p:spPr bwMode="auto">
          <a:xfrm>
            <a:off x="5760198" y="2544802"/>
            <a:ext cx="659053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1" name="Rounded Rectangle 2">
            <a:extLst>
              <a:ext uri="{FF2B5EF4-FFF2-40B4-BE49-F238E27FC236}">
                <a16:creationId xmlns:a16="http://schemas.microsoft.com/office/drawing/2014/main" id="{C6CD8D1A-0408-422D-8B6D-5EAE4113B8D0}"/>
              </a:ext>
            </a:extLst>
          </p:cNvPr>
          <p:cNvSpPr/>
          <p:nvPr/>
        </p:nvSpPr>
        <p:spPr bwMode="auto">
          <a:xfrm>
            <a:off x="6621585" y="2460504"/>
            <a:ext cx="914400" cy="369332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rPr>
              <a:t>O</a:t>
            </a:r>
            <a:r>
              <a:rPr lang="en-US" dirty="0"/>
              <a:t>2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rPr>
              <a:t> : S2’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5AC3D6F-D0E3-4D00-81DC-E2BF54EDDA4A}"/>
              </a:ext>
            </a:extLst>
          </p:cNvPr>
          <p:cNvSpPr txBox="1"/>
          <p:nvPr/>
        </p:nvSpPr>
        <p:spPr>
          <a:xfrm>
            <a:off x="5867400" y="3151395"/>
            <a:ext cx="3017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Output SPS: Par (S1’, S2’)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19F02C-C082-47ED-95CF-B86F22A0FDC6}"/>
              </a:ext>
            </a:extLst>
          </p:cNvPr>
          <p:cNvSpPr txBox="1"/>
          <p:nvPr/>
        </p:nvSpPr>
        <p:spPr>
          <a:xfrm>
            <a:off x="6206917" y="1101747"/>
            <a:ext cx="129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Final value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A465BB6-FD40-4161-A359-4DAF1546045A}"/>
              </a:ext>
            </a:extLst>
          </p:cNvPr>
          <p:cNvCxnSpPr>
            <a:cxnSpLocks/>
          </p:cNvCxnSpPr>
          <p:nvPr/>
        </p:nvCxnSpPr>
        <p:spPr bwMode="auto">
          <a:xfrm flipV="1">
            <a:off x="5888766" y="1397678"/>
            <a:ext cx="327920" cy="292116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33FEC4D-41A2-4A00-AC60-0489A201AD98}"/>
              </a:ext>
            </a:extLst>
          </p:cNvPr>
          <p:cNvCxnSpPr>
            <a:cxnSpLocks/>
          </p:cNvCxnSpPr>
          <p:nvPr/>
        </p:nvCxnSpPr>
        <p:spPr bwMode="auto">
          <a:xfrm>
            <a:off x="3078134" y="1680722"/>
            <a:ext cx="354575" cy="258418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0838ED8-D453-4CA4-876C-A8A9CF294807}"/>
              </a:ext>
            </a:extLst>
          </p:cNvPr>
          <p:cNvCxnSpPr>
            <a:cxnSpLocks/>
          </p:cNvCxnSpPr>
          <p:nvPr/>
        </p:nvCxnSpPr>
        <p:spPr bwMode="auto">
          <a:xfrm>
            <a:off x="3077878" y="1704577"/>
            <a:ext cx="364229" cy="782739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471E8F3-FCB1-463B-8A5E-FBAEDFB8E781}"/>
              </a:ext>
            </a:extLst>
          </p:cNvPr>
          <p:cNvCxnSpPr>
            <a:cxnSpLocks/>
          </p:cNvCxnSpPr>
          <p:nvPr/>
        </p:nvCxnSpPr>
        <p:spPr bwMode="auto">
          <a:xfrm flipV="1">
            <a:off x="5501172" y="1718307"/>
            <a:ext cx="347343" cy="216311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206A875-933A-4A0F-AE02-5E769E530C78}"/>
              </a:ext>
            </a:extLst>
          </p:cNvPr>
          <p:cNvCxnSpPr>
            <a:cxnSpLocks/>
          </p:cNvCxnSpPr>
          <p:nvPr/>
        </p:nvCxnSpPr>
        <p:spPr bwMode="auto">
          <a:xfrm flipV="1">
            <a:off x="5488149" y="1714256"/>
            <a:ext cx="379251" cy="756908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901021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7A47E7D0-D2C3-47FA-81F0-38D6D546B4CF}"/>
              </a:ext>
            </a:extLst>
          </p:cNvPr>
          <p:cNvSpPr/>
          <p:nvPr/>
        </p:nvSpPr>
        <p:spPr bwMode="auto">
          <a:xfrm>
            <a:off x="4572000" y="1558108"/>
            <a:ext cx="4021138" cy="11500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Hierarchical SPST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3793775"/>
            <a:ext cx="9067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Definition of hierarchical transformer T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Keeps its own state that gets updated while processing H-tuples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Calls T’ to process each input sub-stream of type S’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33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E21A490-B8AD-4D75-BB16-25F0AE03F661}"/>
              </a:ext>
            </a:extLst>
          </p:cNvPr>
          <p:cNvGrpSpPr/>
          <p:nvPr/>
        </p:nvGrpSpPr>
        <p:grpSpPr>
          <a:xfrm>
            <a:off x="131392" y="1893428"/>
            <a:ext cx="3692746" cy="554099"/>
            <a:chOff x="463616" y="2031543"/>
            <a:chExt cx="5545668" cy="940257"/>
          </a:xfrm>
        </p:grpSpPr>
        <p:sp>
          <p:nvSpPr>
            <p:cNvPr id="5" name="7-Point Star 4"/>
            <p:cNvSpPr/>
            <p:nvPr/>
          </p:nvSpPr>
          <p:spPr bwMode="auto">
            <a:xfrm>
              <a:off x="911292" y="2235085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 bwMode="auto">
            <a:xfrm>
              <a:off x="1216092" y="2412942"/>
              <a:ext cx="225492" cy="101485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" name="Rounded Rectangle 2"/>
            <p:cNvSpPr/>
            <p:nvPr/>
          </p:nvSpPr>
          <p:spPr bwMode="auto">
            <a:xfrm>
              <a:off x="1447800" y="2463685"/>
              <a:ext cx="1447800" cy="508115"/>
            </a:xfrm>
            <a:prstGeom prst="round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V="1">
              <a:off x="2873241" y="2387571"/>
              <a:ext cx="225492" cy="101485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" name="7-Point Star 9"/>
            <p:cNvSpPr/>
            <p:nvPr/>
          </p:nvSpPr>
          <p:spPr bwMode="auto">
            <a:xfrm>
              <a:off x="3060633" y="2235085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3365433" y="2412942"/>
              <a:ext cx="225492" cy="101485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Rounded Rectangle 11"/>
            <p:cNvSpPr/>
            <p:nvPr/>
          </p:nvSpPr>
          <p:spPr bwMode="auto">
            <a:xfrm>
              <a:off x="3597141" y="2463685"/>
              <a:ext cx="1447800" cy="508115"/>
            </a:xfrm>
            <a:prstGeom prst="round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 flipV="1">
              <a:off x="5022582" y="2387571"/>
              <a:ext cx="225492" cy="101485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4" name="7-Point Star 13"/>
            <p:cNvSpPr/>
            <p:nvPr/>
          </p:nvSpPr>
          <p:spPr bwMode="auto">
            <a:xfrm>
              <a:off x="5209974" y="2209713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63616" y="2119723"/>
              <a:ext cx="526984" cy="430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h1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87285" y="2031543"/>
              <a:ext cx="650807" cy="430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h2 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492615" y="2066666"/>
              <a:ext cx="516669" cy="430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h3 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794008" y="2540927"/>
              <a:ext cx="968241" cy="430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I1: S’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85276" y="2538531"/>
              <a:ext cx="952500" cy="430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I2: S’ 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27952656-28B3-4EAD-8BFB-ADC2F27AB569}"/>
              </a:ext>
            </a:extLst>
          </p:cNvPr>
          <p:cNvSpPr txBox="1"/>
          <p:nvPr/>
        </p:nvSpPr>
        <p:spPr>
          <a:xfrm>
            <a:off x="435450" y="2789179"/>
            <a:ext cx="275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Input SPS: Sync (H, S’)</a:t>
            </a: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04A39528-3EB5-40B5-A65B-703646B1C6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5314" y="1986264"/>
            <a:ext cx="3191412" cy="400110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Transformer T’ for S’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4" name="Right Arrow 2">
            <a:extLst>
              <a:ext uri="{FF2B5EF4-FFF2-40B4-BE49-F238E27FC236}">
                <a16:creationId xmlns:a16="http://schemas.microsoft.com/office/drawing/2014/main" id="{3C7BF563-2A05-441E-9B45-A8A7D0034F6B}"/>
              </a:ext>
            </a:extLst>
          </p:cNvPr>
          <p:cNvSpPr/>
          <p:nvPr/>
        </p:nvSpPr>
        <p:spPr bwMode="auto">
          <a:xfrm>
            <a:off x="3846889" y="2094277"/>
            <a:ext cx="558800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F04AEF-7E1C-48E5-A25A-14A14316C915}"/>
              </a:ext>
            </a:extLst>
          </p:cNvPr>
          <p:cNvSpPr txBox="1"/>
          <p:nvPr/>
        </p:nvSpPr>
        <p:spPr>
          <a:xfrm>
            <a:off x="4686299" y="2896745"/>
            <a:ext cx="3906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Transformer T for input schema 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698486D-5DA7-4F27-AFBB-B29EEEE1FF57}"/>
              </a:ext>
            </a:extLst>
          </p:cNvPr>
          <p:cNvCxnSpPr>
            <a:cxnSpLocks/>
          </p:cNvCxnSpPr>
          <p:nvPr/>
        </p:nvCxnSpPr>
        <p:spPr bwMode="auto">
          <a:xfrm>
            <a:off x="4686299" y="1791465"/>
            <a:ext cx="249015" cy="194799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A59FE74-7769-4DF1-86FE-BEF1554B0DB8}"/>
              </a:ext>
            </a:extLst>
          </p:cNvPr>
          <p:cNvCxnSpPr>
            <a:cxnSpLocks/>
          </p:cNvCxnSpPr>
          <p:nvPr/>
        </p:nvCxnSpPr>
        <p:spPr bwMode="auto">
          <a:xfrm flipV="1">
            <a:off x="8126726" y="1781824"/>
            <a:ext cx="249015" cy="194799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36671340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Formal Semantics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3442348"/>
            <a:ext cx="9067800" cy="3153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Defining semantics of transformer T’ on a given sub-stream of type S’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 If next item is of type H, then S’ returns, possibly adding output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Open semantics (assumes it will continue to process current stream)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Maps initial value and input stream to output stream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Closed semantics (assumes transformer is returning)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Maps initial value and input stream to final value and output stream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34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AFA5A9-B260-40DA-8978-71ACA679EC40}"/>
              </a:ext>
            </a:extLst>
          </p:cNvPr>
          <p:cNvSpPr/>
          <p:nvPr/>
        </p:nvSpPr>
        <p:spPr bwMode="auto">
          <a:xfrm>
            <a:off x="4572000" y="1371600"/>
            <a:ext cx="4021138" cy="11500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7C5798E-3F19-4539-ACF9-BF7A19898D3E}"/>
              </a:ext>
            </a:extLst>
          </p:cNvPr>
          <p:cNvGrpSpPr/>
          <p:nvPr/>
        </p:nvGrpSpPr>
        <p:grpSpPr>
          <a:xfrm>
            <a:off x="131392" y="1706920"/>
            <a:ext cx="3692746" cy="554099"/>
            <a:chOff x="463616" y="2031543"/>
            <a:chExt cx="5545668" cy="940257"/>
          </a:xfrm>
        </p:grpSpPr>
        <p:sp>
          <p:nvSpPr>
            <p:cNvPr id="12" name="7-Point Star 4">
              <a:extLst>
                <a:ext uri="{FF2B5EF4-FFF2-40B4-BE49-F238E27FC236}">
                  <a16:creationId xmlns:a16="http://schemas.microsoft.com/office/drawing/2014/main" id="{320DF205-1B82-454E-8281-8A44C94E0298}"/>
                </a:ext>
              </a:extLst>
            </p:cNvPr>
            <p:cNvSpPr/>
            <p:nvPr/>
          </p:nvSpPr>
          <p:spPr bwMode="auto">
            <a:xfrm>
              <a:off x="911292" y="2235085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C6946EF-2F38-4165-AFB6-2454C7A680CD}"/>
                </a:ext>
              </a:extLst>
            </p:cNvPr>
            <p:cNvCxnSpPr/>
            <p:nvPr/>
          </p:nvCxnSpPr>
          <p:spPr bwMode="auto">
            <a:xfrm>
              <a:off x="1216092" y="2412942"/>
              <a:ext cx="225492" cy="101485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4" name="Rounded Rectangle 2">
              <a:extLst>
                <a:ext uri="{FF2B5EF4-FFF2-40B4-BE49-F238E27FC236}">
                  <a16:creationId xmlns:a16="http://schemas.microsoft.com/office/drawing/2014/main" id="{487B92CA-A9A5-4964-AC55-900D109EB801}"/>
                </a:ext>
              </a:extLst>
            </p:cNvPr>
            <p:cNvSpPr/>
            <p:nvPr/>
          </p:nvSpPr>
          <p:spPr bwMode="auto">
            <a:xfrm>
              <a:off x="1447800" y="2463685"/>
              <a:ext cx="1447800" cy="508115"/>
            </a:xfrm>
            <a:prstGeom prst="round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9C67639-9B49-4388-9EFA-9549E310733A}"/>
                </a:ext>
              </a:extLst>
            </p:cNvPr>
            <p:cNvCxnSpPr/>
            <p:nvPr/>
          </p:nvCxnSpPr>
          <p:spPr bwMode="auto">
            <a:xfrm flipV="1">
              <a:off x="2873241" y="2387571"/>
              <a:ext cx="225492" cy="101485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8" name="7-Point Star 9">
              <a:extLst>
                <a:ext uri="{FF2B5EF4-FFF2-40B4-BE49-F238E27FC236}">
                  <a16:creationId xmlns:a16="http://schemas.microsoft.com/office/drawing/2014/main" id="{7AE43699-FB0E-4C5A-B782-261892443802}"/>
                </a:ext>
              </a:extLst>
            </p:cNvPr>
            <p:cNvSpPr/>
            <p:nvPr/>
          </p:nvSpPr>
          <p:spPr bwMode="auto">
            <a:xfrm>
              <a:off x="3060633" y="2235085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ED391DDF-D2B5-4710-B6CA-714A0B0FC035}"/>
                </a:ext>
              </a:extLst>
            </p:cNvPr>
            <p:cNvCxnSpPr/>
            <p:nvPr/>
          </p:nvCxnSpPr>
          <p:spPr bwMode="auto">
            <a:xfrm>
              <a:off x="3365433" y="2412942"/>
              <a:ext cx="225492" cy="101485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1" name="Rounded Rectangle 11">
              <a:extLst>
                <a:ext uri="{FF2B5EF4-FFF2-40B4-BE49-F238E27FC236}">
                  <a16:creationId xmlns:a16="http://schemas.microsoft.com/office/drawing/2014/main" id="{F3B1C2B8-877B-4402-9A23-1BCF0CE12103}"/>
                </a:ext>
              </a:extLst>
            </p:cNvPr>
            <p:cNvSpPr/>
            <p:nvPr/>
          </p:nvSpPr>
          <p:spPr bwMode="auto">
            <a:xfrm>
              <a:off x="3597141" y="2463685"/>
              <a:ext cx="1447800" cy="508115"/>
            </a:xfrm>
            <a:prstGeom prst="round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8BF9D83-078F-42F7-8146-79A61271FFFA}"/>
                </a:ext>
              </a:extLst>
            </p:cNvPr>
            <p:cNvCxnSpPr/>
            <p:nvPr/>
          </p:nvCxnSpPr>
          <p:spPr bwMode="auto">
            <a:xfrm flipV="1">
              <a:off x="5022582" y="2387571"/>
              <a:ext cx="225492" cy="101485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4" name="7-Point Star 13">
              <a:extLst>
                <a:ext uri="{FF2B5EF4-FFF2-40B4-BE49-F238E27FC236}">
                  <a16:creationId xmlns:a16="http://schemas.microsoft.com/office/drawing/2014/main" id="{7650C39A-B82A-4E9D-A8E5-6C6A67D0C7BF}"/>
                </a:ext>
              </a:extLst>
            </p:cNvPr>
            <p:cNvSpPr/>
            <p:nvPr/>
          </p:nvSpPr>
          <p:spPr bwMode="auto">
            <a:xfrm>
              <a:off x="5209974" y="2209713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0EF4267-EA72-4445-964D-2CEB5637E345}"/>
                </a:ext>
              </a:extLst>
            </p:cNvPr>
            <p:cNvSpPr txBox="1"/>
            <p:nvPr/>
          </p:nvSpPr>
          <p:spPr>
            <a:xfrm>
              <a:off x="463616" y="2119723"/>
              <a:ext cx="526984" cy="430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h1 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06BD0CE-19E1-4D3E-BF02-EED7D22E674A}"/>
                </a:ext>
              </a:extLst>
            </p:cNvPr>
            <p:cNvSpPr txBox="1"/>
            <p:nvPr/>
          </p:nvSpPr>
          <p:spPr>
            <a:xfrm>
              <a:off x="3287285" y="2031543"/>
              <a:ext cx="650807" cy="430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h2 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1457FEA-BA47-43B5-8FDC-166A071B3D40}"/>
                </a:ext>
              </a:extLst>
            </p:cNvPr>
            <p:cNvSpPr txBox="1"/>
            <p:nvPr/>
          </p:nvSpPr>
          <p:spPr>
            <a:xfrm>
              <a:off x="5492615" y="2066666"/>
              <a:ext cx="516669" cy="430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h3 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C8FE30A-6E6C-4FFE-A302-DAFA9EF960EF}"/>
                </a:ext>
              </a:extLst>
            </p:cNvPr>
            <p:cNvSpPr txBox="1"/>
            <p:nvPr/>
          </p:nvSpPr>
          <p:spPr>
            <a:xfrm>
              <a:off x="1794008" y="2540927"/>
              <a:ext cx="968241" cy="430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I1: S’ 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7D2E2B5-CB67-49D6-B2A5-073F5DCB54DC}"/>
                </a:ext>
              </a:extLst>
            </p:cNvPr>
            <p:cNvSpPr txBox="1"/>
            <p:nvPr/>
          </p:nvSpPr>
          <p:spPr>
            <a:xfrm>
              <a:off x="3885276" y="2538531"/>
              <a:ext cx="952500" cy="430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I2: S’ 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D6EF51D0-2823-44F2-9D9A-D1B41328E327}"/>
              </a:ext>
            </a:extLst>
          </p:cNvPr>
          <p:cNvSpPr txBox="1"/>
          <p:nvPr/>
        </p:nvSpPr>
        <p:spPr>
          <a:xfrm>
            <a:off x="435450" y="2607212"/>
            <a:ext cx="275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Input SPS: Sync (H, S’)</a:t>
            </a:r>
          </a:p>
        </p:txBody>
      </p:sp>
      <p:sp>
        <p:nvSpPr>
          <p:cNvPr id="31" name="Text Box 4">
            <a:extLst>
              <a:ext uri="{FF2B5EF4-FFF2-40B4-BE49-F238E27FC236}">
                <a16:creationId xmlns:a16="http://schemas.microsoft.com/office/drawing/2014/main" id="{E933B31E-7232-4B04-9CBE-56FEE6E31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5314" y="1799756"/>
            <a:ext cx="3191412" cy="400110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Transformer T’ for S’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2" name="Right Arrow 2">
            <a:extLst>
              <a:ext uri="{FF2B5EF4-FFF2-40B4-BE49-F238E27FC236}">
                <a16:creationId xmlns:a16="http://schemas.microsoft.com/office/drawing/2014/main" id="{47CEE5F7-D581-48A8-948D-A1A301378A02}"/>
              </a:ext>
            </a:extLst>
          </p:cNvPr>
          <p:cNvSpPr/>
          <p:nvPr/>
        </p:nvSpPr>
        <p:spPr bwMode="auto">
          <a:xfrm>
            <a:off x="3846889" y="1907769"/>
            <a:ext cx="558800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CDE18A1-AD6F-4E07-BD1F-9EA4FE22D07D}"/>
              </a:ext>
            </a:extLst>
          </p:cNvPr>
          <p:cNvSpPr txBox="1"/>
          <p:nvPr/>
        </p:nvSpPr>
        <p:spPr>
          <a:xfrm>
            <a:off x="4629149" y="2607212"/>
            <a:ext cx="3906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Transformer T for input schema S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5579E69-E50A-4E64-9114-5B9511DB8094}"/>
              </a:ext>
            </a:extLst>
          </p:cNvPr>
          <p:cNvCxnSpPr>
            <a:cxnSpLocks/>
          </p:cNvCxnSpPr>
          <p:nvPr/>
        </p:nvCxnSpPr>
        <p:spPr bwMode="auto">
          <a:xfrm>
            <a:off x="4686299" y="1604957"/>
            <a:ext cx="249015" cy="194799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F9E093E-9C47-46B2-8F71-6B6BFF4BD0BF}"/>
              </a:ext>
            </a:extLst>
          </p:cNvPr>
          <p:cNvCxnSpPr>
            <a:cxnSpLocks/>
          </p:cNvCxnSpPr>
          <p:nvPr/>
        </p:nvCxnSpPr>
        <p:spPr bwMode="auto">
          <a:xfrm flipV="1">
            <a:off x="8126726" y="1595316"/>
            <a:ext cx="249015" cy="194799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703090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SPST Features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8100" y="1090971"/>
            <a:ext cx="9067800" cy="5616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rgbClr val="C00000"/>
                </a:solidFill>
              </a:rPr>
              <a:t>1. Deterministic</a:t>
            </a:r>
            <a:r>
              <a:rPr lang="en-US" sz="2000" dirty="0">
                <a:solidFill>
                  <a:schemeClr val="tx1"/>
                </a:solidFill>
              </a:rPr>
              <a:t> semantics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 Function over series-parallel streams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rgbClr val="C00000"/>
                </a:solidFill>
              </a:rPr>
              <a:t>2. Safe and flexible parallelization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Result of computation does not depend on processing order of independent input items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Data-driven and temporally varying patterns of parallelization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rgbClr val="C00000"/>
                </a:solidFill>
              </a:rPr>
              <a:t>3. </a:t>
            </a:r>
            <a:r>
              <a:rPr lang="en-US" sz="2000" dirty="0" err="1">
                <a:solidFill>
                  <a:srgbClr val="C00000"/>
                </a:solidFill>
              </a:rPr>
              <a:t>Streamability</a:t>
            </a:r>
            <a:r>
              <a:rPr lang="en-US" sz="2000" dirty="0">
                <a:solidFill>
                  <a:schemeClr val="tx1"/>
                </a:solidFill>
              </a:rPr>
              <a:t> (incremental computation)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Theorem: The open semantics of an SPST T is monotonic: </a:t>
            </a:r>
            <a:r>
              <a:rPr lang="en-US" sz="2000" dirty="0">
                <a:solidFill>
                  <a:schemeClr val="tx1"/>
                </a:solidFill>
              </a:rPr>
              <a:t>for all initial values x, for input streams I and I’, if I is a prefix of I’ then the output stream T(</a:t>
            </a:r>
            <a:r>
              <a:rPr lang="en-US" sz="2000" dirty="0" err="1">
                <a:solidFill>
                  <a:schemeClr val="tx1"/>
                </a:solidFill>
              </a:rPr>
              <a:t>x,I</a:t>
            </a:r>
            <a:r>
              <a:rPr lang="en-US" sz="2000" dirty="0">
                <a:solidFill>
                  <a:schemeClr val="tx1"/>
                </a:solidFill>
              </a:rPr>
              <a:t>) is a prefix of T(</a:t>
            </a:r>
            <a:r>
              <a:rPr lang="en-US" sz="2000" dirty="0" err="1">
                <a:solidFill>
                  <a:schemeClr val="tx1"/>
                </a:solidFill>
              </a:rPr>
              <a:t>x,I</a:t>
            </a:r>
            <a:r>
              <a:rPr lang="en-US" sz="2000" dirty="0">
                <a:solidFill>
                  <a:schemeClr val="tx1"/>
                </a:solidFill>
              </a:rPr>
              <a:t>’)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rgbClr val="C00000"/>
                </a:solidFill>
              </a:rPr>
              <a:t>4. Modularity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SPST T processing inputs of schema S is defined in terms of SPST T’ processing inputs of sub-schema S’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Semantics of T defined using closed semantics of T’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rgbClr val="C00000"/>
                </a:solidFill>
              </a:rPr>
              <a:t>5. Composability</a:t>
            </a:r>
            <a:r>
              <a:rPr lang="en-US" sz="2000" dirty="0">
                <a:solidFill>
                  <a:schemeClr val="tx1"/>
                </a:solidFill>
              </a:rPr>
              <a:t>: Transformers T and T’ composed in a pipeline T&gt;&gt;T’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Well-typed if input type of T’ is a relaxation of output type of T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11684839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971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A High-Level Query Language ? 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147285532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Architecture for Distributed Stream Processing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582878" y="3438191"/>
            <a:ext cx="2495550" cy="400110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dirty="0">
                <a:solidFill>
                  <a:srgbClr val="C00000"/>
                </a:solidFill>
              </a:rPr>
              <a:t>Pipeline of SPSTs 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733800" y="2133600"/>
            <a:ext cx="2324100" cy="400110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dirty="0">
                <a:solidFill>
                  <a:srgbClr val="C00000"/>
                </a:solidFill>
              </a:rPr>
              <a:t>SPS Queries </a:t>
            </a:r>
          </a:p>
        </p:txBody>
      </p:sp>
      <p:sp>
        <p:nvSpPr>
          <p:cNvPr id="20" name="Right Arrow 19"/>
          <p:cNvSpPr/>
          <p:nvPr/>
        </p:nvSpPr>
        <p:spPr bwMode="auto">
          <a:xfrm rot="5400000">
            <a:off x="4470916" y="2926750"/>
            <a:ext cx="697468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08724" y="2744811"/>
            <a:ext cx="184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Query compiler</a:t>
            </a:r>
          </a:p>
        </p:txBody>
      </p:sp>
      <p:pic>
        <p:nvPicPr>
          <p:cNvPr id="22" name="Picture 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8550" y="1976774"/>
            <a:ext cx="1066800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Right Arrow 22"/>
          <p:cNvSpPr/>
          <p:nvPr/>
        </p:nvSpPr>
        <p:spPr bwMode="auto">
          <a:xfrm>
            <a:off x="2724150" y="2272843"/>
            <a:ext cx="558800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4" name="Rounded Rectangular Callout 23"/>
          <p:cNvSpPr/>
          <p:nvPr/>
        </p:nvSpPr>
        <p:spPr bwMode="auto">
          <a:xfrm>
            <a:off x="2590800" y="1143000"/>
            <a:ext cx="6470650" cy="703696"/>
          </a:xfrm>
          <a:prstGeom prst="wedgeRoundRectCallout">
            <a:avLst>
              <a:gd name="adj1" fmla="val -17606"/>
              <a:gd name="adj2" fmla="val 90107"/>
              <a:gd name="adj3" fmla="val 16667"/>
            </a:avLst>
          </a:prstGeom>
          <a:solidFill>
            <a:srgbClr val="FFFFCC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An extensible library of high-level queries over SPS data</a:t>
            </a:r>
          </a:p>
        </p:txBody>
      </p:sp>
      <p:sp>
        <p:nvSpPr>
          <p:cNvPr id="26" name="Right Arrow 25"/>
          <p:cNvSpPr/>
          <p:nvPr/>
        </p:nvSpPr>
        <p:spPr bwMode="auto">
          <a:xfrm rot="5400000">
            <a:off x="4481919" y="4288720"/>
            <a:ext cx="697468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30799" y="4087361"/>
            <a:ext cx="126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Optimizer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719292" y="4865385"/>
            <a:ext cx="4443508" cy="1387381"/>
            <a:chOff x="716239" y="1973718"/>
            <a:chExt cx="6523988" cy="1905000"/>
          </a:xfrm>
        </p:grpSpPr>
        <p:grpSp>
          <p:nvGrpSpPr>
            <p:cNvPr id="28" name="Group 27"/>
            <p:cNvGrpSpPr/>
            <p:nvPr/>
          </p:nvGrpSpPr>
          <p:grpSpPr>
            <a:xfrm>
              <a:off x="716239" y="2430918"/>
              <a:ext cx="1418588" cy="152400"/>
              <a:chOff x="588012" y="1918157"/>
              <a:chExt cx="1418588" cy="152400"/>
            </a:xfrm>
          </p:grpSpPr>
          <p:sp>
            <p:nvSpPr>
              <p:cNvPr id="29" name="Rectangle 28"/>
              <p:cNvSpPr/>
              <p:nvPr/>
            </p:nvSpPr>
            <p:spPr bwMode="auto">
              <a:xfrm>
                <a:off x="5880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9309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12865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32" name="Right Arrow 31"/>
              <p:cNvSpPr/>
              <p:nvPr/>
            </p:nvSpPr>
            <p:spPr bwMode="auto">
              <a:xfrm>
                <a:off x="1600200" y="1949679"/>
                <a:ext cx="406400" cy="89357"/>
              </a:xfrm>
              <a:prstGeom prst="rightArrow">
                <a:avLst/>
              </a:prstGeom>
              <a:solidFill>
                <a:srgbClr val="3333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</p:grpSp>
        <p:sp>
          <p:nvSpPr>
            <p:cNvPr id="33" name="Cloud 32"/>
            <p:cNvSpPr/>
            <p:nvPr/>
          </p:nvSpPr>
          <p:spPr bwMode="auto">
            <a:xfrm>
              <a:off x="2316439" y="1973718"/>
              <a:ext cx="3200400" cy="1905000"/>
            </a:xfrm>
            <a:prstGeom prst="cloud">
              <a:avLst/>
            </a:prstGeom>
            <a:solidFill>
              <a:srgbClr val="FFCC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4" name="Text Box 4"/>
            <p:cNvSpPr txBox="1">
              <a:spLocks noChangeArrowheads="1"/>
            </p:cNvSpPr>
            <p:nvPr/>
          </p:nvSpPr>
          <p:spPr bwMode="auto">
            <a:xfrm>
              <a:off x="2240239" y="2354718"/>
              <a:ext cx="381000" cy="307777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endParaRPr lang="en-US" sz="1400" dirty="0">
                <a:solidFill>
                  <a:srgbClr val="C00000"/>
                </a:solidFill>
              </a:endParaRP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1097239" y="3497718"/>
              <a:ext cx="1418588" cy="152400"/>
              <a:chOff x="588012" y="1918157"/>
              <a:chExt cx="1418588" cy="152400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5880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9309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12865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39" name="Right Arrow 38"/>
              <p:cNvSpPr/>
              <p:nvPr/>
            </p:nvSpPr>
            <p:spPr bwMode="auto">
              <a:xfrm>
                <a:off x="1600200" y="1949679"/>
                <a:ext cx="406400" cy="89357"/>
              </a:xfrm>
              <a:prstGeom prst="rightArrow">
                <a:avLst/>
              </a:prstGeom>
              <a:solidFill>
                <a:srgbClr val="3333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</p:grpSp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2621239" y="3421518"/>
              <a:ext cx="381000" cy="307777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endParaRPr lang="en-US" sz="1400" dirty="0">
                <a:solidFill>
                  <a:srgbClr val="C00000"/>
                </a:solidFill>
              </a:endParaRPr>
            </a:p>
          </p:txBody>
        </p:sp>
        <p:grpSp>
          <p:nvGrpSpPr>
            <p:cNvPr id="41" name="Group 40"/>
            <p:cNvGrpSpPr/>
            <p:nvPr/>
          </p:nvGrpSpPr>
          <p:grpSpPr>
            <a:xfrm flipH="1">
              <a:off x="5821639" y="2507118"/>
              <a:ext cx="1418588" cy="152400"/>
              <a:chOff x="588012" y="1918157"/>
              <a:chExt cx="1418588" cy="152400"/>
            </a:xfrm>
          </p:grpSpPr>
          <p:sp>
            <p:nvSpPr>
              <p:cNvPr id="42" name="Rectangle 41"/>
              <p:cNvSpPr/>
              <p:nvPr/>
            </p:nvSpPr>
            <p:spPr bwMode="auto">
              <a:xfrm>
                <a:off x="5880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9309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12865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45" name="Right Arrow 44"/>
              <p:cNvSpPr/>
              <p:nvPr/>
            </p:nvSpPr>
            <p:spPr bwMode="auto">
              <a:xfrm>
                <a:off x="1600200" y="1949679"/>
                <a:ext cx="406400" cy="89357"/>
              </a:xfrm>
              <a:prstGeom prst="rightArrow">
                <a:avLst/>
              </a:prstGeom>
              <a:solidFill>
                <a:srgbClr val="3333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</p:grpSp>
        <p:sp>
          <p:nvSpPr>
            <p:cNvPr id="46" name="Text Box 4"/>
            <p:cNvSpPr txBox="1">
              <a:spLocks noChangeArrowheads="1"/>
            </p:cNvSpPr>
            <p:nvPr/>
          </p:nvSpPr>
          <p:spPr bwMode="auto">
            <a:xfrm>
              <a:off x="5364439" y="2430918"/>
              <a:ext cx="381000" cy="307777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endParaRPr lang="en-US" sz="1400" dirty="0">
                <a:solidFill>
                  <a:srgbClr val="C00000"/>
                </a:solidFill>
              </a:endParaRPr>
            </a:p>
          </p:txBody>
        </p:sp>
        <p:grpSp>
          <p:nvGrpSpPr>
            <p:cNvPr id="47" name="Group 46"/>
            <p:cNvGrpSpPr/>
            <p:nvPr/>
          </p:nvGrpSpPr>
          <p:grpSpPr>
            <a:xfrm flipH="1">
              <a:off x="5288239" y="3345318"/>
              <a:ext cx="1418588" cy="152400"/>
              <a:chOff x="588012" y="1918157"/>
              <a:chExt cx="1418588" cy="152400"/>
            </a:xfrm>
          </p:grpSpPr>
          <p:sp>
            <p:nvSpPr>
              <p:cNvPr id="48" name="Rectangle 47"/>
              <p:cNvSpPr/>
              <p:nvPr/>
            </p:nvSpPr>
            <p:spPr bwMode="auto">
              <a:xfrm>
                <a:off x="5880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9309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12865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51" name="Right Arrow 50"/>
              <p:cNvSpPr/>
              <p:nvPr/>
            </p:nvSpPr>
            <p:spPr bwMode="auto">
              <a:xfrm>
                <a:off x="1600200" y="1949679"/>
                <a:ext cx="406400" cy="89357"/>
              </a:xfrm>
              <a:prstGeom prst="rightArrow">
                <a:avLst/>
              </a:prstGeom>
              <a:solidFill>
                <a:srgbClr val="3333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</p:grpSp>
        <p:sp>
          <p:nvSpPr>
            <p:cNvPr id="52" name="Text Box 4"/>
            <p:cNvSpPr txBox="1">
              <a:spLocks noChangeArrowheads="1"/>
            </p:cNvSpPr>
            <p:nvPr/>
          </p:nvSpPr>
          <p:spPr bwMode="auto">
            <a:xfrm>
              <a:off x="4831039" y="3269118"/>
              <a:ext cx="381000" cy="307777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endParaRPr lang="en-US" sz="1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050844" y="5156883"/>
            <a:ext cx="1872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Distributed</a:t>
            </a:r>
          </a:p>
          <a:p>
            <a:r>
              <a:rPr lang="en-US" sz="1800" dirty="0">
                <a:solidFill>
                  <a:schemeClr val="tx1"/>
                </a:solidFill>
              </a:rPr>
              <a:t>Implementation</a:t>
            </a:r>
          </a:p>
        </p:txBody>
      </p:sp>
      <p:sp>
        <p:nvSpPr>
          <p:cNvPr id="5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37</a:t>
            </a:r>
          </a:p>
        </p:txBody>
      </p:sp>
    </p:spTree>
    <p:extLst>
      <p:ext uri="{BB962C8B-B14F-4D97-AF65-F5344CB8AC3E}">
        <p14:creationId xmlns:p14="http://schemas.microsoft.com/office/powerpoint/2010/main" val="335400984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Towards an SPS Query Language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Query: high-level declarative transformer over series-parallel streams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Input and output types specified by synchronization schemas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Queries can be of polymorphic types and higher-order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Queries can be composed in a pipeline</a:t>
            </a:r>
          </a:p>
          <a:p>
            <a:pPr marL="800100" lvl="1" indent="-342900" eaLnBrk="0" hangingPunct="0">
              <a:spcBef>
                <a:spcPct val="20000"/>
              </a:spcBef>
              <a:buFont typeface="Courier New" panose="02070309020205020404" pitchFamily="49" charset="0"/>
              <a:buChar char="o"/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Partial list of queries (work in progress)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Filter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Map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Windowing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Relational and sequential aggregations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Event marking using symbolic regular expressions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Join (of different kinds)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MapReduce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Time-series operations (local peaks, interpolation, …)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Lift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38</a:t>
            </a:r>
          </a:p>
        </p:txBody>
      </p:sp>
    </p:spTree>
    <p:extLst>
      <p:ext uri="{BB962C8B-B14F-4D97-AF65-F5344CB8AC3E}">
        <p14:creationId xmlns:p14="http://schemas.microsoft.com/office/powerpoint/2010/main" val="2348403150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Query Example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39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8C28155-37DF-4841-AF46-749B08B005A0}"/>
              </a:ext>
            </a:extLst>
          </p:cNvPr>
          <p:cNvGrpSpPr/>
          <p:nvPr/>
        </p:nvGrpSpPr>
        <p:grpSpPr>
          <a:xfrm>
            <a:off x="247650" y="1306392"/>
            <a:ext cx="3560721" cy="1552397"/>
            <a:chOff x="247650" y="1306392"/>
            <a:chExt cx="3560721" cy="1552397"/>
          </a:xfrm>
        </p:grpSpPr>
        <p:grpSp>
          <p:nvGrpSpPr>
            <p:cNvPr id="67" name="Group 66"/>
            <p:cNvGrpSpPr/>
            <p:nvPr/>
          </p:nvGrpSpPr>
          <p:grpSpPr>
            <a:xfrm>
              <a:off x="1011318" y="1306392"/>
              <a:ext cx="1655694" cy="1552397"/>
              <a:chOff x="2536039" y="4121450"/>
              <a:chExt cx="1655694" cy="1552397"/>
            </a:xfrm>
          </p:grpSpPr>
          <p:grpSp>
            <p:nvGrpSpPr>
              <p:cNvPr id="68" name="Group 67"/>
              <p:cNvGrpSpPr/>
              <p:nvPr/>
            </p:nvGrpSpPr>
            <p:grpSpPr>
              <a:xfrm>
                <a:off x="2536039" y="4121450"/>
                <a:ext cx="1655694" cy="637803"/>
                <a:chOff x="7031106" y="2980730"/>
                <a:chExt cx="1655694" cy="637803"/>
              </a:xfrm>
            </p:grpSpPr>
            <p:grpSp>
              <p:nvGrpSpPr>
                <p:cNvPr id="77" name="Group 76"/>
                <p:cNvGrpSpPr/>
                <p:nvPr/>
              </p:nvGrpSpPr>
              <p:grpSpPr>
                <a:xfrm>
                  <a:off x="7210655" y="3056858"/>
                  <a:ext cx="1240265" cy="485546"/>
                  <a:chOff x="7210655" y="2999780"/>
                  <a:chExt cx="1240265" cy="485546"/>
                </a:xfrm>
              </p:grpSpPr>
              <p:sp>
                <p:nvSpPr>
                  <p:cNvPr id="80" name="Rectangle 79"/>
                  <p:cNvSpPr/>
                  <p:nvPr/>
                </p:nvSpPr>
                <p:spPr bwMode="auto">
                  <a:xfrm>
                    <a:off x="7432852" y="2999780"/>
                    <a:ext cx="228600" cy="152400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81" name="Rectangle 80"/>
                  <p:cNvSpPr/>
                  <p:nvPr/>
                </p:nvSpPr>
                <p:spPr bwMode="auto">
                  <a:xfrm>
                    <a:off x="7912545" y="2999780"/>
                    <a:ext cx="228600" cy="152400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82" name="Rectangle 81"/>
                  <p:cNvSpPr/>
                  <p:nvPr/>
                </p:nvSpPr>
                <p:spPr bwMode="auto">
                  <a:xfrm>
                    <a:off x="7210655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83" name="Rectangle 82"/>
                  <p:cNvSpPr/>
                  <p:nvPr/>
                </p:nvSpPr>
                <p:spPr bwMode="auto">
                  <a:xfrm>
                    <a:off x="7706016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cxnSp>
                <p:nvCxnSpPr>
                  <p:cNvPr id="84" name="Straight Arrow Connector 83"/>
                  <p:cNvCxnSpPr>
                    <a:endCxn id="81" idx="1"/>
                  </p:cNvCxnSpPr>
                  <p:nvPr/>
                </p:nvCxnSpPr>
                <p:spPr bwMode="auto">
                  <a:xfrm>
                    <a:off x="7671409" y="3068307"/>
                    <a:ext cx="241136" cy="7673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85" name="Straight Arrow Connector 84"/>
                  <p:cNvCxnSpPr/>
                  <p:nvPr/>
                </p:nvCxnSpPr>
                <p:spPr bwMode="auto">
                  <a:xfrm flipV="1">
                    <a:off x="7455099" y="3411298"/>
                    <a:ext cx="263592" cy="9296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86" name="Rectangle 85"/>
                  <p:cNvSpPr/>
                  <p:nvPr/>
                </p:nvSpPr>
                <p:spPr bwMode="auto">
                  <a:xfrm>
                    <a:off x="8222320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cxnSp>
                <p:nvCxnSpPr>
                  <p:cNvPr id="87" name="Straight Arrow Connector 86"/>
                  <p:cNvCxnSpPr/>
                  <p:nvPr/>
                </p:nvCxnSpPr>
                <p:spPr bwMode="auto">
                  <a:xfrm flipV="1">
                    <a:off x="7971403" y="3411298"/>
                    <a:ext cx="263592" cy="9296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sp>
              <p:nvSpPr>
                <p:cNvPr id="78" name="Left Brace 77"/>
                <p:cNvSpPr/>
                <p:nvPr/>
              </p:nvSpPr>
              <p:spPr bwMode="auto">
                <a:xfrm>
                  <a:off x="7031106" y="2980730"/>
                  <a:ext cx="117771" cy="637803"/>
                </a:xfrm>
                <a:prstGeom prst="leftBrac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79" name="Left Brace 78"/>
                <p:cNvSpPr/>
                <p:nvPr/>
              </p:nvSpPr>
              <p:spPr bwMode="auto">
                <a:xfrm flipH="1">
                  <a:off x="8569029" y="2980730"/>
                  <a:ext cx="117771" cy="637803"/>
                </a:xfrm>
                <a:prstGeom prst="leftBrac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69" name="Group 68"/>
              <p:cNvGrpSpPr/>
              <p:nvPr/>
            </p:nvGrpSpPr>
            <p:grpSpPr>
              <a:xfrm>
                <a:off x="2819400" y="4971190"/>
                <a:ext cx="1088972" cy="702657"/>
                <a:chOff x="1243689" y="2525312"/>
                <a:chExt cx="1088972" cy="702657"/>
              </a:xfrm>
            </p:grpSpPr>
            <p:sp>
              <p:nvSpPr>
                <p:cNvPr id="70" name="Oval 69"/>
                <p:cNvSpPr/>
                <p:nvPr/>
              </p:nvSpPr>
              <p:spPr bwMode="auto">
                <a:xfrm>
                  <a:off x="1243689" y="2525312"/>
                  <a:ext cx="1088972" cy="702657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1470756" y="2548772"/>
                  <a:ext cx="2535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dirty="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  <p:sp>
              <p:nvSpPr>
                <p:cNvPr id="72" name="Isosceles Triangle 71"/>
                <p:cNvSpPr/>
                <p:nvPr/>
              </p:nvSpPr>
              <p:spPr bwMode="auto">
                <a:xfrm>
                  <a:off x="1545124" y="2988266"/>
                  <a:ext cx="201770" cy="148437"/>
                </a:xfrm>
                <a:prstGeom prst="triangle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73" name="Isosceles Triangle 72"/>
                <p:cNvSpPr/>
                <p:nvPr/>
              </p:nvSpPr>
              <p:spPr bwMode="auto">
                <a:xfrm>
                  <a:off x="1861194" y="2984836"/>
                  <a:ext cx="201770" cy="148437"/>
                </a:xfrm>
                <a:prstGeom prst="triangle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74" name="Isosceles Triangle 73"/>
                <p:cNvSpPr/>
                <p:nvPr/>
              </p:nvSpPr>
              <p:spPr bwMode="auto">
                <a:xfrm>
                  <a:off x="1358219" y="2642247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75" name="Isosceles Triangle 74"/>
                <p:cNvSpPr/>
                <p:nvPr/>
              </p:nvSpPr>
              <p:spPr bwMode="auto">
                <a:xfrm>
                  <a:off x="1687704" y="2642246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76" name="Isosceles Triangle 75"/>
                <p:cNvSpPr/>
                <p:nvPr/>
              </p:nvSpPr>
              <p:spPr bwMode="auto">
                <a:xfrm>
                  <a:off x="1978764" y="2651089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</p:grpSp>
        </p:grpSp>
        <p:sp>
          <p:nvSpPr>
            <p:cNvPr id="88" name="7-Point Star 87"/>
            <p:cNvSpPr/>
            <p:nvPr/>
          </p:nvSpPr>
          <p:spPr bwMode="auto">
            <a:xfrm>
              <a:off x="247650" y="1968290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89" name="Straight Arrow Connector 88"/>
            <p:cNvCxnSpPr>
              <a:endCxn id="78" idx="1"/>
            </p:cNvCxnSpPr>
            <p:nvPr/>
          </p:nvCxnSpPr>
          <p:spPr bwMode="auto">
            <a:xfrm flipV="1">
              <a:off x="568294" y="1625294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0" name="Straight Arrow Connector 89"/>
            <p:cNvCxnSpPr/>
            <p:nvPr/>
          </p:nvCxnSpPr>
          <p:spPr bwMode="auto">
            <a:xfrm>
              <a:off x="607249" y="2156132"/>
              <a:ext cx="598140" cy="351328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1" name="7-Point Star 90"/>
            <p:cNvSpPr/>
            <p:nvPr/>
          </p:nvSpPr>
          <p:spPr bwMode="auto">
            <a:xfrm>
              <a:off x="2986701" y="2008864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92" name="Straight Arrow Connector 91"/>
            <p:cNvCxnSpPr/>
            <p:nvPr/>
          </p:nvCxnSpPr>
          <p:spPr bwMode="auto">
            <a:xfrm flipV="1">
              <a:off x="2431132" y="2237464"/>
              <a:ext cx="555569" cy="311460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3" name="Straight Arrow Connector 92"/>
            <p:cNvCxnSpPr/>
            <p:nvPr/>
          </p:nvCxnSpPr>
          <p:spPr bwMode="auto">
            <a:xfrm>
              <a:off x="2705090" y="1679467"/>
              <a:ext cx="339512" cy="302589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4" name="Straight Arrow Connector 93"/>
            <p:cNvCxnSpPr/>
            <p:nvPr/>
          </p:nvCxnSpPr>
          <p:spPr bwMode="auto">
            <a:xfrm flipV="1">
              <a:off x="3365347" y="1679467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5" name="Straight Arrow Connector 94"/>
            <p:cNvCxnSpPr/>
            <p:nvPr/>
          </p:nvCxnSpPr>
          <p:spPr bwMode="auto">
            <a:xfrm>
              <a:off x="3365347" y="2177746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96" name="Group 95"/>
          <p:cNvGrpSpPr/>
          <p:nvPr/>
        </p:nvGrpSpPr>
        <p:grpSpPr>
          <a:xfrm>
            <a:off x="4511800" y="1191257"/>
            <a:ext cx="4452089" cy="1907422"/>
            <a:chOff x="4532175" y="1410517"/>
            <a:chExt cx="4452089" cy="1907422"/>
          </a:xfrm>
        </p:grpSpPr>
        <p:sp>
          <p:nvSpPr>
            <p:cNvPr id="97" name="TextBox 96"/>
            <p:cNvSpPr txBox="1"/>
            <p:nvPr/>
          </p:nvSpPr>
          <p:spPr>
            <a:xfrm>
              <a:off x="4836975" y="1410517"/>
              <a:ext cx="41472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: </a:t>
              </a:r>
              <a:r>
                <a:rPr lang="en-US" sz="1800" dirty="0" err="1">
                  <a:solidFill>
                    <a:schemeClr val="tx1"/>
                  </a:solidFill>
                </a:rPr>
                <a:t>EndOfHour</a:t>
              </a:r>
              <a:r>
                <a:rPr lang="en-US" sz="1800" dirty="0">
                  <a:solidFill>
                    <a:schemeClr val="tx1"/>
                  </a:solidFill>
                </a:rPr>
                <a:t> synchronization events</a:t>
              </a:r>
            </a:p>
          </p:txBody>
        </p:sp>
        <p:sp>
          <p:nvSpPr>
            <p:cNvPr id="98" name="7-Point Star 97"/>
            <p:cNvSpPr/>
            <p:nvPr/>
          </p:nvSpPr>
          <p:spPr bwMode="auto">
            <a:xfrm>
              <a:off x="4532175" y="1480883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4836975" y="1981891"/>
              <a:ext cx="16049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: GPS events</a:t>
              </a: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4605427" y="2090357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836975" y="2411191"/>
              <a:ext cx="27638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: </a:t>
              </a:r>
              <a:r>
                <a:rPr lang="en-US" sz="1800" dirty="0" err="1">
                  <a:solidFill>
                    <a:schemeClr val="tx1"/>
                  </a:solidFill>
                </a:rPr>
                <a:t>RideCompleted</a:t>
              </a:r>
              <a:r>
                <a:rPr lang="en-US" sz="1800" dirty="0">
                  <a:solidFill>
                    <a:schemeClr val="tx1"/>
                  </a:solidFill>
                </a:rPr>
                <a:t> events</a:t>
              </a:r>
            </a:p>
          </p:txBody>
        </p:sp>
        <p:sp>
          <p:nvSpPr>
            <p:cNvPr id="102" name="Isosceles Triangle 101"/>
            <p:cNvSpPr/>
            <p:nvPr/>
          </p:nvSpPr>
          <p:spPr bwMode="auto">
            <a:xfrm>
              <a:off x="4621639" y="2521639"/>
              <a:ext cx="201770" cy="148437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836975" y="2948607"/>
              <a:ext cx="3802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Different colors: different taxis</a:t>
              </a:r>
            </a:p>
          </p:txBody>
        </p:sp>
      </p:grpSp>
      <p:sp>
        <p:nvSpPr>
          <p:cNvPr id="42" name="Rectangle 3">
            <a:extLst>
              <a:ext uri="{FF2B5EF4-FFF2-40B4-BE49-F238E27FC236}">
                <a16:creationId xmlns:a16="http://schemas.microsoft.com/office/drawing/2014/main" id="{296F548A-ED7B-49AD-A733-B9190A338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3" y="3920739"/>
            <a:ext cx="9144000" cy="233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Compute revenue of each taxi each hour using distance travelled and fare of all rides in that hour</a:t>
            </a: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Peak hour: Revenue is higher compared to adjacent hours</a:t>
            </a: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Star taxis in an hour: ones with high revenues relative to others</a:t>
            </a: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Output taxis that are stars during two successive peak hours</a:t>
            </a:r>
          </a:p>
        </p:txBody>
      </p:sp>
    </p:spTree>
    <p:extLst>
      <p:ext uri="{BB962C8B-B14F-4D97-AF65-F5344CB8AC3E}">
        <p14:creationId xmlns:p14="http://schemas.microsoft.com/office/powerpoint/2010/main" val="62517224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Illustrative Streaming Computation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5400" y="3574270"/>
            <a:ext cx="9042400" cy="328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Compute revenue of each taxi each hour using distance travelled and fare of all rides in that hour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Temporal ordering of GPS events of same taxi is critical</a:t>
            </a: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Mark peak hours: Revenue is higher compared to adjacent hours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Time-series / sequential computation</a:t>
            </a: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Star taxis in an hour: ones with high revenues relative to others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Relational computation like Filter</a:t>
            </a:r>
          </a:p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Output taxis that are stars during two successive peak hours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Temporal join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4</a:t>
            </a:r>
          </a:p>
        </p:txBody>
      </p:sp>
      <p:sp>
        <p:nvSpPr>
          <p:cNvPr id="24" name="Cloud 23"/>
          <p:cNvSpPr/>
          <p:nvPr/>
        </p:nvSpPr>
        <p:spPr bwMode="auto">
          <a:xfrm>
            <a:off x="5135636" y="1572682"/>
            <a:ext cx="1798361" cy="1059318"/>
          </a:xfrm>
          <a:prstGeom prst="cloud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3176156" y="1534628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519056" y="1534628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861956" y="1534628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8" name="Right Arrow 27"/>
          <p:cNvSpPr/>
          <p:nvPr/>
        </p:nvSpPr>
        <p:spPr bwMode="auto">
          <a:xfrm>
            <a:off x="4475236" y="2102341"/>
            <a:ext cx="558800" cy="152400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20497" y="1499820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GPS events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890406" y="1873787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233306" y="1873787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576206" y="1873787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931806" y="1873787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06441" y="2245733"/>
            <a:ext cx="253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537" y="2324738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</a:rPr>
              <a:t>RideCompleted</a:t>
            </a:r>
            <a:r>
              <a:rPr lang="en-US" sz="1800" dirty="0">
                <a:solidFill>
                  <a:schemeClr val="tx1"/>
                </a:solidFill>
              </a:rPr>
              <a:t> events </a:t>
            </a:r>
          </a:p>
        </p:txBody>
      </p:sp>
      <p:sp>
        <p:nvSpPr>
          <p:cNvPr id="5" name="Isosceles Triangle 4"/>
          <p:cNvSpPr/>
          <p:nvPr/>
        </p:nvSpPr>
        <p:spPr bwMode="auto">
          <a:xfrm>
            <a:off x="3233306" y="2618495"/>
            <a:ext cx="201770" cy="148437"/>
          </a:xfrm>
          <a:prstGeom prst="triangl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6" name="Isosceles Triangle 35"/>
          <p:cNvSpPr/>
          <p:nvPr/>
        </p:nvSpPr>
        <p:spPr bwMode="auto">
          <a:xfrm>
            <a:off x="3549376" y="2615065"/>
            <a:ext cx="201770" cy="148437"/>
          </a:xfrm>
          <a:prstGeom prst="triangl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7" name="Isosceles Triangle 36"/>
          <p:cNvSpPr/>
          <p:nvPr/>
        </p:nvSpPr>
        <p:spPr bwMode="auto">
          <a:xfrm>
            <a:off x="3878861" y="2615064"/>
            <a:ext cx="201770" cy="148437"/>
          </a:xfrm>
          <a:prstGeom prst="triangle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8" name="Isosceles Triangle 37"/>
          <p:cNvSpPr/>
          <p:nvPr/>
        </p:nvSpPr>
        <p:spPr bwMode="auto">
          <a:xfrm>
            <a:off x="2730331" y="2275906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9" name="Isosceles Triangle 38"/>
          <p:cNvSpPr/>
          <p:nvPr/>
        </p:nvSpPr>
        <p:spPr bwMode="auto">
          <a:xfrm>
            <a:off x="3046401" y="2272476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0" name="Isosceles Triangle 39"/>
          <p:cNvSpPr/>
          <p:nvPr/>
        </p:nvSpPr>
        <p:spPr bwMode="auto">
          <a:xfrm>
            <a:off x="3375886" y="2272475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1" name="Isosceles Triangle 40"/>
          <p:cNvSpPr/>
          <p:nvPr/>
        </p:nvSpPr>
        <p:spPr bwMode="auto">
          <a:xfrm>
            <a:off x="3666946" y="2281318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2" name="Isosceles Triangle 41"/>
          <p:cNvSpPr/>
          <p:nvPr/>
        </p:nvSpPr>
        <p:spPr bwMode="auto">
          <a:xfrm>
            <a:off x="3996431" y="2281317"/>
            <a:ext cx="201770" cy="148437"/>
          </a:xfrm>
          <a:prstGeom prst="triangl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141281" y="1600048"/>
            <a:ext cx="20281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Different colors: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different taxis</a:t>
            </a:r>
          </a:p>
        </p:txBody>
      </p:sp>
    </p:spTree>
    <p:extLst>
      <p:ext uri="{BB962C8B-B14F-4D97-AF65-F5344CB8AC3E}">
        <p14:creationId xmlns:p14="http://schemas.microsoft.com/office/powerpoint/2010/main" val="22753993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Q1: Compute Per-Hour Revenue For Each Taxi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40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08302" y="4419600"/>
            <a:ext cx="9067800" cy="150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Compute for each taxi total distance travelled each hour using GPS events (sequential aggregation)</a:t>
            </a:r>
          </a:p>
          <a:p>
            <a:pPr marL="457200" indent="-457200" eaLnBrk="0" hangingPunct="0">
              <a:spcBef>
                <a:spcPct val="20000"/>
              </a:spcBef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Compute for each taxi total fare each hour using </a:t>
            </a:r>
            <a:r>
              <a:rPr lang="en-US" sz="2000" dirty="0" err="1">
                <a:solidFill>
                  <a:schemeClr val="tx1"/>
                </a:solidFill>
              </a:rPr>
              <a:t>RideCompleted</a:t>
            </a:r>
            <a:r>
              <a:rPr lang="en-US" sz="2000" dirty="0">
                <a:solidFill>
                  <a:schemeClr val="tx1"/>
                </a:solidFill>
              </a:rPr>
              <a:t> events (relational aggregation)</a:t>
            </a:r>
          </a:p>
          <a:p>
            <a:pPr marL="457200" indent="-457200" eaLnBrk="0" hangingPunct="0">
              <a:spcBef>
                <a:spcPct val="20000"/>
              </a:spcBef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Compute revenue based on distance and fare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759D9D26-AEFE-4CB1-92E6-6DBB729DC4B7}"/>
              </a:ext>
            </a:extLst>
          </p:cNvPr>
          <p:cNvGrpSpPr/>
          <p:nvPr/>
        </p:nvGrpSpPr>
        <p:grpSpPr>
          <a:xfrm>
            <a:off x="193431" y="1752600"/>
            <a:ext cx="3560721" cy="1552397"/>
            <a:chOff x="247650" y="1306392"/>
            <a:chExt cx="3560721" cy="1552397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FF18E606-7050-437B-8AF3-EF4712B09267}"/>
                </a:ext>
              </a:extLst>
            </p:cNvPr>
            <p:cNvGrpSpPr/>
            <p:nvPr/>
          </p:nvGrpSpPr>
          <p:grpSpPr>
            <a:xfrm>
              <a:off x="1011318" y="1306392"/>
              <a:ext cx="1655694" cy="1552397"/>
              <a:chOff x="2536039" y="4121450"/>
              <a:chExt cx="1655694" cy="1552397"/>
            </a:xfrm>
          </p:grpSpPr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7B95BFAC-7E87-4EEE-9988-1EF77F476D5C}"/>
                  </a:ext>
                </a:extLst>
              </p:cNvPr>
              <p:cNvGrpSpPr/>
              <p:nvPr/>
            </p:nvGrpSpPr>
            <p:grpSpPr>
              <a:xfrm>
                <a:off x="2536039" y="4121450"/>
                <a:ext cx="1655694" cy="637803"/>
                <a:chOff x="7031106" y="2980730"/>
                <a:chExt cx="1655694" cy="637803"/>
              </a:xfrm>
            </p:grpSpPr>
            <p:grpSp>
              <p:nvGrpSpPr>
                <p:cNvPr id="86" name="Group 85">
                  <a:extLst>
                    <a:ext uri="{FF2B5EF4-FFF2-40B4-BE49-F238E27FC236}">
                      <a16:creationId xmlns:a16="http://schemas.microsoft.com/office/drawing/2014/main" id="{14135DFC-3354-4997-8669-B041EC429E6D}"/>
                    </a:ext>
                  </a:extLst>
                </p:cNvPr>
                <p:cNvGrpSpPr/>
                <p:nvPr/>
              </p:nvGrpSpPr>
              <p:grpSpPr>
                <a:xfrm>
                  <a:off x="7210655" y="3056858"/>
                  <a:ext cx="1240265" cy="485546"/>
                  <a:chOff x="7210655" y="2999780"/>
                  <a:chExt cx="1240265" cy="485546"/>
                </a:xfrm>
              </p:grpSpPr>
              <p:sp>
                <p:nvSpPr>
                  <p:cNvPr id="89" name="Rectangle 88">
                    <a:extLst>
                      <a:ext uri="{FF2B5EF4-FFF2-40B4-BE49-F238E27FC236}">
                        <a16:creationId xmlns:a16="http://schemas.microsoft.com/office/drawing/2014/main" id="{62324556-1F73-4874-8C1C-DF6ACBA2167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432852" y="2999780"/>
                    <a:ext cx="228600" cy="152400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90" name="Rectangle 89">
                    <a:extLst>
                      <a:ext uri="{FF2B5EF4-FFF2-40B4-BE49-F238E27FC236}">
                        <a16:creationId xmlns:a16="http://schemas.microsoft.com/office/drawing/2014/main" id="{C70374DD-1D16-4F73-A670-F64ABCC3AEF5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912545" y="2999780"/>
                    <a:ext cx="228600" cy="152400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91" name="Rectangle 90">
                    <a:extLst>
                      <a:ext uri="{FF2B5EF4-FFF2-40B4-BE49-F238E27FC236}">
                        <a16:creationId xmlns:a16="http://schemas.microsoft.com/office/drawing/2014/main" id="{BFD4C9C5-0EBE-4158-AF47-2AB419540D7F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210655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92" name="Rectangle 91">
                    <a:extLst>
                      <a:ext uri="{FF2B5EF4-FFF2-40B4-BE49-F238E27FC236}">
                        <a16:creationId xmlns:a16="http://schemas.microsoft.com/office/drawing/2014/main" id="{F65F6028-7122-43FC-ABB3-76067935AC6B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706016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cxnSp>
                <p:nvCxnSpPr>
                  <p:cNvPr id="93" name="Straight Arrow Connector 92">
                    <a:extLst>
                      <a:ext uri="{FF2B5EF4-FFF2-40B4-BE49-F238E27FC236}">
                        <a16:creationId xmlns:a16="http://schemas.microsoft.com/office/drawing/2014/main" id="{C866B763-E421-46B6-9D8F-956C1BA0C778}"/>
                      </a:ext>
                    </a:extLst>
                  </p:cNvPr>
                  <p:cNvCxnSpPr>
                    <a:endCxn id="90" idx="1"/>
                  </p:cNvCxnSpPr>
                  <p:nvPr/>
                </p:nvCxnSpPr>
                <p:spPr bwMode="auto">
                  <a:xfrm>
                    <a:off x="7671409" y="3068307"/>
                    <a:ext cx="241136" cy="7673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94" name="Straight Arrow Connector 93">
                    <a:extLst>
                      <a:ext uri="{FF2B5EF4-FFF2-40B4-BE49-F238E27FC236}">
                        <a16:creationId xmlns:a16="http://schemas.microsoft.com/office/drawing/2014/main" id="{6E7DC5BA-2CF9-4620-84A6-78A63D7A52A6}"/>
                      </a:ext>
                    </a:extLst>
                  </p:cNvPr>
                  <p:cNvCxnSpPr/>
                  <p:nvPr/>
                </p:nvCxnSpPr>
                <p:spPr bwMode="auto">
                  <a:xfrm flipV="1">
                    <a:off x="7455099" y="3411298"/>
                    <a:ext cx="263592" cy="9296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95" name="Rectangle 94">
                    <a:extLst>
                      <a:ext uri="{FF2B5EF4-FFF2-40B4-BE49-F238E27FC236}">
                        <a16:creationId xmlns:a16="http://schemas.microsoft.com/office/drawing/2014/main" id="{AF856F92-8ACE-40D1-81A9-E7FBF94C40B6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222320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cxnSp>
                <p:nvCxnSpPr>
                  <p:cNvPr id="96" name="Straight Arrow Connector 95">
                    <a:extLst>
                      <a:ext uri="{FF2B5EF4-FFF2-40B4-BE49-F238E27FC236}">
                        <a16:creationId xmlns:a16="http://schemas.microsoft.com/office/drawing/2014/main" id="{B764463F-4D42-4666-BB80-1E2DBAC3E1E3}"/>
                      </a:ext>
                    </a:extLst>
                  </p:cNvPr>
                  <p:cNvCxnSpPr/>
                  <p:nvPr/>
                </p:nvCxnSpPr>
                <p:spPr bwMode="auto">
                  <a:xfrm flipV="1">
                    <a:off x="7971403" y="3411298"/>
                    <a:ext cx="263592" cy="9296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sp>
              <p:nvSpPr>
                <p:cNvPr id="87" name="Left Brace 86">
                  <a:extLst>
                    <a:ext uri="{FF2B5EF4-FFF2-40B4-BE49-F238E27FC236}">
                      <a16:creationId xmlns:a16="http://schemas.microsoft.com/office/drawing/2014/main" id="{2E204FC9-C614-4C18-B3CE-71C9D9E1D033}"/>
                    </a:ext>
                  </a:extLst>
                </p:cNvPr>
                <p:cNvSpPr/>
                <p:nvPr/>
              </p:nvSpPr>
              <p:spPr bwMode="auto">
                <a:xfrm>
                  <a:off x="7031106" y="2980730"/>
                  <a:ext cx="117771" cy="637803"/>
                </a:xfrm>
                <a:prstGeom prst="leftBrac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88" name="Left Brace 87">
                  <a:extLst>
                    <a:ext uri="{FF2B5EF4-FFF2-40B4-BE49-F238E27FC236}">
                      <a16:creationId xmlns:a16="http://schemas.microsoft.com/office/drawing/2014/main" id="{E3FD60C9-D120-4FEA-8637-FBA67BE2F5D7}"/>
                    </a:ext>
                  </a:extLst>
                </p:cNvPr>
                <p:cNvSpPr/>
                <p:nvPr/>
              </p:nvSpPr>
              <p:spPr bwMode="auto">
                <a:xfrm flipH="1">
                  <a:off x="8569029" y="2980730"/>
                  <a:ext cx="117771" cy="637803"/>
                </a:xfrm>
                <a:prstGeom prst="leftBrac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78" name="Group 77">
                <a:extLst>
                  <a:ext uri="{FF2B5EF4-FFF2-40B4-BE49-F238E27FC236}">
                    <a16:creationId xmlns:a16="http://schemas.microsoft.com/office/drawing/2014/main" id="{255C4598-6E35-4B4C-B656-F9576E763308}"/>
                  </a:ext>
                </a:extLst>
              </p:cNvPr>
              <p:cNvGrpSpPr/>
              <p:nvPr/>
            </p:nvGrpSpPr>
            <p:grpSpPr>
              <a:xfrm>
                <a:off x="2819400" y="4971190"/>
                <a:ext cx="1088972" cy="702657"/>
                <a:chOff x="1243689" y="2525312"/>
                <a:chExt cx="1088972" cy="702657"/>
              </a:xfrm>
            </p:grpSpPr>
            <p:sp>
              <p:nvSpPr>
                <p:cNvPr id="79" name="Oval 78">
                  <a:extLst>
                    <a:ext uri="{FF2B5EF4-FFF2-40B4-BE49-F238E27FC236}">
                      <a16:creationId xmlns:a16="http://schemas.microsoft.com/office/drawing/2014/main" id="{C44AA0AF-DAF0-4D48-9299-2A93FE4F7CC8}"/>
                    </a:ext>
                  </a:extLst>
                </p:cNvPr>
                <p:cNvSpPr/>
                <p:nvPr/>
              </p:nvSpPr>
              <p:spPr bwMode="auto">
                <a:xfrm>
                  <a:off x="1243689" y="2525312"/>
                  <a:ext cx="1088972" cy="702657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8BD99C7F-7F79-4E71-ACEA-912B547C35A4}"/>
                    </a:ext>
                  </a:extLst>
                </p:cNvPr>
                <p:cNvSpPr txBox="1"/>
                <p:nvPr/>
              </p:nvSpPr>
              <p:spPr>
                <a:xfrm>
                  <a:off x="1470756" y="2548772"/>
                  <a:ext cx="2535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dirty="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  <p:sp>
              <p:nvSpPr>
                <p:cNvPr id="81" name="Isosceles Triangle 80">
                  <a:extLst>
                    <a:ext uri="{FF2B5EF4-FFF2-40B4-BE49-F238E27FC236}">
                      <a16:creationId xmlns:a16="http://schemas.microsoft.com/office/drawing/2014/main" id="{F19CADAC-59C3-4279-B98C-6A6BE4DAC9E1}"/>
                    </a:ext>
                  </a:extLst>
                </p:cNvPr>
                <p:cNvSpPr/>
                <p:nvPr/>
              </p:nvSpPr>
              <p:spPr bwMode="auto">
                <a:xfrm>
                  <a:off x="1545124" y="2988266"/>
                  <a:ext cx="201770" cy="148437"/>
                </a:xfrm>
                <a:prstGeom prst="triangle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82" name="Isosceles Triangle 81">
                  <a:extLst>
                    <a:ext uri="{FF2B5EF4-FFF2-40B4-BE49-F238E27FC236}">
                      <a16:creationId xmlns:a16="http://schemas.microsoft.com/office/drawing/2014/main" id="{A9144D17-8335-4138-9D71-86C11BBC0C11}"/>
                    </a:ext>
                  </a:extLst>
                </p:cNvPr>
                <p:cNvSpPr/>
                <p:nvPr/>
              </p:nvSpPr>
              <p:spPr bwMode="auto">
                <a:xfrm>
                  <a:off x="1861194" y="2984836"/>
                  <a:ext cx="201770" cy="148437"/>
                </a:xfrm>
                <a:prstGeom prst="triangle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83" name="Isosceles Triangle 82">
                  <a:extLst>
                    <a:ext uri="{FF2B5EF4-FFF2-40B4-BE49-F238E27FC236}">
                      <a16:creationId xmlns:a16="http://schemas.microsoft.com/office/drawing/2014/main" id="{98709557-B7E2-43F9-BF83-CC15D429D087}"/>
                    </a:ext>
                  </a:extLst>
                </p:cNvPr>
                <p:cNvSpPr/>
                <p:nvPr/>
              </p:nvSpPr>
              <p:spPr bwMode="auto">
                <a:xfrm>
                  <a:off x="1358219" y="2642247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84" name="Isosceles Triangle 83">
                  <a:extLst>
                    <a:ext uri="{FF2B5EF4-FFF2-40B4-BE49-F238E27FC236}">
                      <a16:creationId xmlns:a16="http://schemas.microsoft.com/office/drawing/2014/main" id="{ACA9856C-9351-4161-8B73-6D13FB422CF1}"/>
                    </a:ext>
                  </a:extLst>
                </p:cNvPr>
                <p:cNvSpPr/>
                <p:nvPr/>
              </p:nvSpPr>
              <p:spPr bwMode="auto">
                <a:xfrm>
                  <a:off x="1687704" y="2642246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85" name="Isosceles Triangle 84">
                  <a:extLst>
                    <a:ext uri="{FF2B5EF4-FFF2-40B4-BE49-F238E27FC236}">
                      <a16:creationId xmlns:a16="http://schemas.microsoft.com/office/drawing/2014/main" id="{DA5BD33E-8FFD-48D7-8D8E-997A584F7E4A}"/>
                    </a:ext>
                  </a:extLst>
                </p:cNvPr>
                <p:cNvSpPr/>
                <p:nvPr/>
              </p:nvSpPr>
              <p:spPr bwMode="auto">
                <a:xfrm>
                  <a:off x="1978764" y="2651089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</p:grpSp>
        </p:grpSp>
        <p:sp>
          <p:nvSpPr>
            <p:cNvPr id="69" name="7-Point Star 87">
              <a:extLst>
                <a:ext uri="{FF2B5EF4-FFF2-40B4-BE49-F238E27FC236}">
                  <a16:creationId xmlns:a16="http://schemas.microsoft.com/office/drawing/2014/main" id="{EB10AC15-114E-496F-8089-11D71C87B215}"/>
                </a:ext>
              </a:extLst>
            </p:cNvPr>
            <p:cNvSpPr/>
            <p:nvPr/>
          </p:nvSpPr>
          <p:spPr bwMode="auto">
            <a:xfrm>
              <a:off x="247650" y="1968290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72457FDD-0363-4267-80C9-7D610C453B69}"/>
                </a:ext>
              </a:extLst>
            </p:cNvPr>
            <p:cNvCxnSpPr>
              <a:endCxn id="87" idx="1"/>
            </p:cNvCxnSpPr>
            <p:nvPr/>
          </p:nvCxnSpPr>
          <p:spPr bwMode="auto">
            <a:xfrm flipV="1">
              <a:off x="568294" y="1625294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067BBD62-B741-4834-8B72-0A0E41AD713F}"/>
                </a:ext>
              </a:extLst>
            </p:cNvPr>
            <p:cNvCxnSpPr/>
            <p:nvPr/>
          </p:nvCxnSpPr>
          <p:spPr bwMode="auto">
            <a:xfrm>
              <a:off x="607249" y="2156132"/>
              <a:ext cx="598140" cy="351328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2" name="7-Point Star 90">
              <a:extLst>
                <a:ext uri="{FF2B5EF4-FFF2-40B4-BE49-F238E27FC236}">
                  <a16:creationId xmlns:a16="http://schemas.microsoft.com/office/drawing/2014/main" id="{E83938F0-00EC-461F-B2A4-9C31B5C322E9}"/>
                </a:ext>
              </a:extLst>
            </p:cNvPr>
            <p:cNvSpPr/>
            <p:nvPr/>
          </p:nvSpPr>
          <p:spPr bwMode="auto">
            <a:xfrm>
              <a:off x="2986701" y="2008864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4F6F83D3-6C4E-4392-A8D3-853F195CE73B}"/>
                </a:ext>
              </a:extLst>
            </p:cNvPr>
            <p:cNvCxnSpPr/>
            <p:nvPr/>
          </p:nvCxnSpPr>
          <p:spPr bwMode="auto">
            <a:xfrm flipV="1">
              <a:off x="2431132" y="2237464"/>
              <a:ext cx="555569" cy="311460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6E28B0AC-824D-4E12-A452-BAE4B98BE365}"/>
                </a:ext>
              </a:extLst>
            </p:cNvPr>
            <p:cNvCxnSpPr/>
            <p:nvPr/>
          </p:nvCxnSpPr>
          <p:spPr bwMode="auto">
            <a:xfrm>
              <a:off x="2705090" y="1679467"/>
              <a:ext cx="339512" cy="302589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9AEC551B-48A2-46C1-91E8-7775663FE963}"/>
                </a:ext>
              </a:extLst>
            </p:cNvPr>
            <p:cNvCxnSpPr/>
            <p:nvPr/>
          </p:nvCxnSpPr>
          <p:spPr bwMode="auto">
            <a:xfrm flipV="1">
              <a:off x="3365347" y="1679467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9C798694-E352-4BA2-B406-E2D379C2C9ED}"/>
                </a:ext>
              </a:extLst>
            </p:cNvPr>
            <p:cNvCxnSpPr/>
            <p:nvPr/>
          </p:nvCxnSpPr>
          <p:spPr bwMode="auto">
            <a:xfrm>
              <a:off x="3365347" y="2177746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562BBAF8-CB51-4366-90DE-FDCD471C9969}"/>
              </a:ext>
            </a:extLst>
          </p:cNvPr>
          <p:cNvGrpSpPr/>
          <p:nvPr/>
        </p:nvGrpSpPr>
        <p:grpSpPr>
          <a:xfrm>
            <a:off x="4879650" y="1704408"/>
            <a:ext cx="3211355" cy="1483312"/>
            <a:chOff x="4879650" y="1704408"/>
            <a:chExt cx="3211355" cy="1483312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6084D2CF-868D-49B5-83B5-42293EA7D7CA}"/>
                </a:ext>
              </a:extLst>
            </p:cNvPr>
            <p:cNvSpPr txBox="1"/>
            <p:nvPr/>
          </p:nvSpPr>
          <p:spPr>
            <a:xfrm>
              <a:off x="5620394" y="2818388"/>
              <a:ext cx="13035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 : revenue </a:t>
              </a:r>
            </a:p>
          </p:txBody>
        </p:sp>
        <p:sp>
          <p:nvSpPr>
            <p:cNvPr id="100" name="7-Point Star 71">
              <a:extLst>
                <a:ext uri="{FF2B5EF4-FFF2-40B4-BE49-F238E27FC236}">
                  <a16:creationId xmlns:a16="http://schemas.microsoft.com/office/drawing/2014/main" id="{0F6E9D30-5F1B-4C0F-ACDA-E5AECBC969DB}"/>
                </a:ext>
              </a:extLst>
            </p:cNvPr>
            <p:cNvSpPr/>
            <p:nvPr/>
          </p:nvSpPr>
          <p:spPr bwMode="auto">
            <a:xfrm>
              <a:off x="4879650" y="1894908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023DB692-6E39-43E0-9312-EAD703FD5590}"/>
                </a:ext>
              </a:extLst>
            </p:cNvPr>
            <p:cNvCxnSpPr/>
            <p:nvPr/>
          </p:nvCxnSpPr>
          <p:spPr bwMode="auto">
            <a:xfrm>
              <a:off x="5203028" y="2009208"/>
              <a:ext cx="322519" cy="0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3" name="7-Point Star 73">
              <a:extLst>
                <a:ext uri="{FF2B5EF4-FFF2-40B4-BE49-F238E27FC236}">
                  <a16:creationId xmlns:a16="http://schemas.microsoft.com/office/drawing/2014/main" id="{72CFDEE1-607E-4646-9418-2F2E7C2B20E0}"/>
                </a:ext>
              </a:extLst>
            </p:cNvPr>
            <p:cNvSpPr/>
            <p:nvPr/>
          </p:nvSpPr>
          <p:spPr bwMode="auto">
            <a:xfrm>
              <a:off x="7354060" y="1894908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AFFA0119-1B96-4EC3-81A9-29F11EAAEE59}"/>
                </a:ext>
              </a:extLst>
            </p:cNvPr>
            <p:cNvCxnSpPr/>
            <p:nvPr/>
          </p:nvCxnSpPr>
          <p:spPr bwMode="auto">
            <a:xfrm>
              <a:off x="6976142" y="2039093"/>
              <a:ext cx="322519" cy="0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FCC1678C-541E-42FC-A9A0-5456BDD7B707}"/>
                </a:ext>
              </a:extLst>
            </p:cNvPr>
            <p:cNvCxnSpPr/>
            <p:nvPr/>
          </p:nvCxnSpPr>
          <p:spPr bwMode="auto">
            <a:xfrm>
              <a:off x="7768486" y="2039093"/>
              <a:ext cx="322519" cy="0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B5B44A55-6B34-43D0-82A6-FE7A0D4AC44B}"/>
                </a:ext>
              </a:extLst>
            </p:cNvPr>
            <p:cNvSpPr/>
            <p:nvPr/>
          </p:nvSpPr>
          <p:spPr bwMode="auto">
            <a:xfrm>
              <a:off x="5405624" y="2898845"/>
              <a:ext cx="239845" cy="20841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13A2A3B5-DE9D-41B5-929A-F8932501D2E2}"/>
                </a:ext>
              </a:extLst>
            </p:cNvPr>
            <p:cNvSpPr/>
            <p:nvPr/>
          </p:nvSpPr>
          <p:spPr bwMode="auto">
            <a:xfrm>
              <a:off x="5525547" y="1704408"/>
              <a:ext cx="1395196" cy="63257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6835976D-FD60-4CAE-A0E3-799EBBD042D9}"/>
                </a:ext>
              </a:extLst>
            </p:cNvPr>
            <p:cNvSpPr/>
            <p:nvPr/>
          </p:nvSpPr>
          <p:spPr bwMode="auto">
            <a:xfrm>
              <a:off x="5741605" y="1934884"/>
              <a:ext cx="239845" cy="208417"/>
            </a:xfrm>
            <a:prstGeom prst="ellips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195F7F40-50F9-401E-B022-EB6A93F8B85B}"/>
                </a:ext>
              </a:extLst>
            </p:cNvPr>
            <p:cNvSpPr/>
            <p:nvPr/>
          </p:nvSpPr>
          <p:spPr bwMode="auto">
            <a:xfrm>
              <a:off x="6442686" y="1952278"/>
              <a:ext cx="239845" cy="208417"/>
            </a:xfrm>
            <a:prstGeom prst="ellips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26729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Q2: Detect Peak Hours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48952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41</a:t>
            </a: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286347" y="2334743"/>
            <a:ext cx="9025401" cy="2289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To </a:t>
            </a:r>
            <a:r>
              <a:rPr lang="en-US" sz="2000" dirty="0" err="1">
                <a:solidFill>
                  <a:schemeClr val="tx1"/>
                </a:solidFill>
              </a:rPr>
              <a:t>EndOfHour</a:t>
            </a:r>
            <a:r>
              <a:rPr lang="en-US" sz="2000" dirty="0">
                <a:solidFill>
                  <a:schemeClr val="tx1"/>
                </a:solidFill>
              </a:rPr>
              <a:t> tuples, add a field that sums revenues of all taxis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Detecting and marking local peaks: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	Time-series based computation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Can require storing all revenue tuples and delaying output</a:t>
            </a: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973104" y="1608227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>
            <a:off x="2368945" y="1608227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2" name="Group 1"/>
          <p:cNvGrpSpPr/>
          <p:nvPr/>
        </p:nvGrpSpPr>
        <p:grpSpPr>
          <a:xfrm>
            <a:off x="1343152" y="1387201"/>
            <a:ext cx="990799" cy="442053"/>
            <a:chOff x="1136478" y="1822855"/>
            <a:chExt cx="1395196" cy="632579"/>
          </a:xfrm>
        </p:grpSpPr>
        <p:sp>
          <p:nvSpPr>
            <p:cNvPr id="42" name="Oval 41"/>
            <p:cNvSpPr/>
            <p:nvPr/>
          </p:nvSpPr>
          <p:spPr bwMode="auto">
            <a:xfrm>
              <a:off x="1136478" y="1822855"/>
              <a:ext cx="1395196" cy="63257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1246104" y="2073305"/>
              <a:ext cx="239845" cy="208417"/>
            </a:xfrm>
            <a:prstGeom prst="ellips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1587201" y="1874753"/>
              <a:ext cx="239845" cy="208417"/>
            </a:xfrm>
            <a:prstGeom prst="ellips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1587201" y="2160517"/>
              <a:ext cx="239845" cy="208417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1945745" y="1922572"/>
              <a:ext cx="239845" cy="208417"/>
            </a:xfrm>
            <a:prstGeom prst="ellipse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1946535" y="2189003"/>
              <a:ext cx="239845" cy="208417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93938" y="1387188"/>
            <a:ext cx="704628" cy="442079"/>
            <a:chOff x="4541188" y="1723727"/>
            <a:chExt cx="704628" cy="442079"/>
          </a:xfrm>
        </p:grpSpPr>
        <p:sp>
          <p:nvSpPr>
            <p:cNvPr id="36" name="7-Point Star 35"/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59303" y="1806267"/>
              <a:ext cx="4683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234</a:t>
              </a:r>
            </a:p>
          </p:txBody>
        </p:sp>
      </p:grpSp>
      <p:cxnSp>
        <p:nvCxnSpPr>
          <p:cNvPr id="71" name="Straight Arrow Connector 70"/>
          <p:cNvCxnSpPr/>
          <p:nvPr/>
        </p:nvCxnSpPr>
        <p:spPr bwMode="auto">
          <a:xfrm>
            <a:off x="3470630" y="1608227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4866471" y="1608227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78" name="Group 77"/>
          <p:cNvGrpSpPr/>
          <p:nvPr/>
        </p:nvGrpSpPr>
        <p:grpSpPr>
          <a:xfrm>
            <a:off x="3840678" y="1387201"/>
            <a:ext cx="990799" cy="442053"/>
            <a:chOff x="1136478" y="1822855"/>
            <a:chExt cx="1395196" cy="632579"/>
          </a:xfrm>
        </p:grpSpPr>
        <p:sp>
          <p:nvSpPr>
            <p:cNvPr id="79" name="Oval 78"/>
            <p:cNvSpPr/>
            <p:nvPr/>
          </p:nvSpPr>
          <p:spPr bwMode="auto">
            <a:xfrm>
              <a:off x="1136478" y="1822855"/>
              <a:ext cx="1395196" cy="63257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1246104" y="2073305"/>
              <a:ext cx="239845" cy="208417"/>
            </a:xfrm>
            <a:prstGeom prst="ellips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1587201" y="1874753"/>
              <a:ext cx="239845" cy="208417"/>
            </a:xfrm>
            <a:prstGeom prst="ellips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1587201" y="2160517"/>
              <a:ext cx="239845" cy="208417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1945745" y="1922572"/>
              <a:ext cx="239845" cy="208417"/>
            </a:xfrm>
            <a:prstGeom prst="ellipse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4" name="Oval 83"/>
            <p:cNvSpPr/>
            <p:nvPr/>
          </p:nvSpPr>
          <p:spPr bwMode="auto">
            <a:xfrm>
              <a:off x="1946535" y="2189003"/>
              <a:ext cx="239845" cy="208417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691464" y="1387188"/>
            <a:ext cx="704628" cy="442079"/>
            <a:chOff x="4541188" y="1723727"/>
            <a:chExt cx="704628" cy="442079"/>
          </a:xfrm>
        </p:grpSpPr>
        <p:sp>
          <p:nvSpPr>
            <p:cNvPr id="89" name="7-Point Star 88"/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659303" y="1806267"/>
              <a:ext cx="4683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538</a:t>
              </a:r>
            </a:p>
          </p:txBody>
        </p:sp>
      </p:grpSp>
      <p:cxnSp>
        <p:nvCxnSpPr>
          <p:cNvPr id="91" name="Straight Arrow Connector 90"/>
          <p:cNvCxnSpPr/>
          <p:nvPr/>
        </p:nvCxnSpPr>
        <p:spPr bwMode="auto">
          <a:xfrm>
            <a:off x="6025280" y="1608227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7421121" y="1608227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93" name="Group 92"/>
          <p:cNvGrpSpPr/>
          <p:nvPr/>
        </p:nvGrpSpPr>
        <p:grpSpPr>
          <a:xfrm>
            <a:off x="6395328" y="1387201"/>
            <a:ext cx="990799" cy="442053"/>
            <a:chOff x="1136478" y="1822855"/>
            <a:chExt cx="1395196" cy="632579"/>
          </a:xfrm>
        </p:grpSpPr>
        <p:sp>
          <p:nvSpPr>
            <p:cNvPr id="94" name="Oval 93"/>
            <p:cNvSpPr/>
            <p:nvPr/>
          </p:nvSpPr>
          <p:spPr bwMode="auto">
            <a:xfrm>
              <a:off x="1136478" y="1822855"/>
              <a:ext cx="1395196" cy="63257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1246104" y="2073305"/>
              <a:ext cx="239845" cy="208417"/>
            </a:xfrm>
            <a:prstGeom prst="ellips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1587201" y="1874753"/>
              <a:ext cx="239845" cy="208417"/>
            </a:xfrm>
            <a:prstGeom prst="ellips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97" name="Oval 96"/>
            <p:cNvSpPr/>
            <p:nvPr/>
          </p:nvSpPr>
          <p:spPr bwMode="auto">
            <a:xfrm>
              <a:off x="1587201" y="2160517"/>
              <a:ext cx="239845" cy="208417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1945745" y="1922572"/>
              <a:ext cx="239845" cy="208417"/>
            </a:xfrm>
            <a:prstGeom prst="ellipse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1946535" y="2189003"/>
              <a:ext cx="239845" cy="208417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246114" y="1387188"/>
            <a:ext cx="704628" cy="442079"/>
            <a:chOff x="4541188" y="1723727"/>
            <a:chExt cx="704628" cy="442079"/>
          </a:xfrm>
        </p:grpSpPr>
        <p:sp>
          <p:nvSpPr>
            <p:cNvPr id="101" name="7-Point Star 100"/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659303" y="1806267"/>
              <a:ext cx="4683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420</a:t>
              </a:r>
            </a:p>
          </p:txBody>
        </p:sp>
      </p:grpSp>
      <p:cxnSp>
        <p:nvCxnSpPr>
          <p:cNvPr id="103" name="Straight Arrow Connector 102"/>
          <p:cNvCxnSpPr/>
          <p:nvPr/>
        </p:nvCxnSpPr>
        <p:spPr bwMode="auto">
          <a:xfrm>
            <a:off x="8562775" y="1608227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12" name="Group 111"/>
          <p:cNvGrpSpPr/>
          <p:nvPr/>
        </p:nvGrpSpPr>
        <p:grpSpPr>
          <a:xfrm>
            <a:off x="7783609" y="1387188"/>
            <a:ext cx="704628" cy="442079"/>
            <a:chOff x="4541188" y="1723727"/>
            <a:chExt cx="704628" cy="442079"/>
          </a:xfrm>
        </p:grpSpPr>
        <p:sp>
          <p:nvSpPr>
            <p:cNvPr id="113" name="7-Point Star 112"/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659303" y="1806267"/>
              <a:ext cx="5373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1005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64D4E55-B364-4DDC-9409-4D3209CCEF24}"/>
              </a:ext>
            </a:extLst>
          </p:cNvPr>
          <p:cNvGrpSpPr/>
          <p:nvPr/>
        </p:nvGrpSpPr>
        <p:grpSpPr>
          <a:xfrm>
            <a:off x="199800" y="5486387"/>
            <a:ext cx="8691356" cy="442079"/>
            <a:chOff x="199800" y="5486387"/>
            <a:chExt cx="8691356" cy="442079"/>
          </a:xfrm>
        </p:grpSpPr>
        <p:cxnSp>
          <p:nvCxnSpPr>
            <p:cNvPr id="115" name="Straight Arrow Connector 114"/>
            <p:cNvCxnSpPr/>
            <p:nvPr/>
          </p:nvCxnSpPr>
          <p:spPr bwMode="auto">
            <a:xfrm>
              <a:off x="978966" y="5707426"/>
              <a:ext cx="322519" cy="0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6" name="Straight Arrow Connector 115"/>
            <p:cNvCxnSpPr/>
            <p:nvPr/>
          </p:nvCxnSpPr>
          <p:spPr bwMode="auto">
            <a:xfrm>
              <a:off x="2374807" y="5707426"/>
              <a:ext cx="322519" cy="0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17" name="Group 116"/>
            <p:cNvGrpSpPr/>
            <p:nvPr/>
          </p:nvGrpSpPr>
          <p:grpSpPr>
            <a:xfrm>
              <a:off x="1349014" y="5486400"/>
              <a:ext cx="990799" cy="442053"/>
              <a:chOff x="1136478" y="1822855"/>
              <a:chExt cx="1395196" cy="632579"/>
            </a:xfrm>
          </p:grpSpPr>
          <p:sp>
            <p:nvSpPr>
              <p:cNvPr id="118" name="Oval 117"/>
              <p:cNvSpPr/>
              <p:nvPr/>
            </p:nvSpPr>
            <p:spPr bwMode="auto">
              <a:xfrm>
                <a:off x="1136478" y="1822855"/>
                <a:ext cx="1395196" cy="632579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19" name="Oval 118"/>
              <p:cNvSpPr/>
              <p:nvPr/>
            </p:nvSpPr>
            <p:spPr bwMode="auto">
              <a:xfrm>
                <a:off x="1246104" y="2073305"/>
                <a:ext cx="239845" cy="208417"/>
              </a:xfrm>
              <a:prstGeom prst="ellipse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20" name="Oval 119"/>
              <p:cNvSpPr/>
              <p:nvPr/>
            </p:nvSpPr>
            <p:spPr bwMode="auto">
              <a:xfrm>
                <a:off x="1587201" y="1874753"/>
                <a:ext cx="239845" cy="208417"/>
              </a:xfrm>
              <a:prstGeom prst="ellipse">
                <a:avLst/>
              </a:prstGeom>
              <a:solidFill>
                <a:srgbClr val="CC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21" name="Oval 120"/>
              <p:cNvSpPr/>
              <p:nvPr/>
            </p:nvSpPr>
            <p:spPr bwMode="auto">
              <a:xfrm>
                <a:off x="1587201" y="2160517"/>
                <a:ext cx="239845" cy="208417"/>
              </a:xfrm>
              <a:prstGeom prst="ellipse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22" name="Oval 121"/>
              <p:cNvSpPr/>
              <p:nvPr/>
            </p:nvSpPr>
            <p:spPr bwMode="auto">
              <a:xfrm>
                <a:off x="1945745" y="1922572"/>
                <a:ext cx="239845" cy="208417"/>
              </a:xfrm>
              <a:prstGeom prst="ellipse">
                <a:avLst/>
              </a:prstGeom>
              <a:solidFill>
                <a:srgbClr val="FF99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23" name="Oval 122"/>
              <p:cNvSpPr/>
              <p:nvPr/>
            </p:nvSpPr>
            <p:spPr bwMode="auto">
              <a:xfrm>
                <a:off x="1946535" y="2189003"/>
                <a:ext cx="239845" cy="208417"/>
              </a:xfrm>
              <a:prstGeom prst="ellipse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>
              <a:off x="199800" y="5486387"/>
              <a:ext cx="704628" cy="442079"/>
              <a:chOff x="4541188" y="1723727"/>
              <a:chExt cx="704628" cy="442079"/>
            </a:xfrm>
          </p:grpSpPr>
          <p:sp>
            <p:nvSpPr>
              <p:cNvPr id="125" name="7-Point Star 124"/>
              <p:cNvSpPr/>
              <p:nvPr/>
            </p:nvSpPr>
            <p:spPr bwMode="auto">
              <a:xfrm>
                <a:off x="4541188" y="1723727"/>
                <a:ext cx="704628" cy="442079"/>
              </a:xfrm>
              <a:prstGeom prst="star7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4659303" y="1806267"/>
                <a:ext cx="4683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234</a:t>
                </a:r>
              </a:p>
            </p:txBody>
          </p:sp>
        </p:grpSp>
        <p:cxnSp>
          <p:nvCxnSpPr>
            <p:cNvPr id="127" name="Straight Arrow Connector 126"/>
            <p:cNvCxnSpPr/>
            <p:nvPr/>
          </p:nvCxnSpPr>
          <p:spPr bwMode="auto">
            <a:xfrm>
              <a:off x="3476492" y="5707426"/>
              <a:ext cx="322519" cy="0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8" name="Straight Arrow Connector 127"/>
            <p:cNvCxnSpPr/>
            <p:nvPr/>
          </p:nvCxnSpPr>
          <p:spPr bwMode="auto">
            <a:xfrm>
              <a:off x="4872333" y="5707426"/>
              <a:ext cx="322519" cy="0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29" name="Group 128"/>
            <p:cNvGrpSpPr/>
            <p:nvPr/>
          </p:nvGrpSpPr>
          <p:grpSpPr>
            <a:xfrm>
              <a:off x="3846540" y="5486400"/>
              <a:ext cx="990799" cy="442053"/>
              <a:chOff x="1136478" y="1822855"/>
              <a:chExt cx="1395196" cy="632579"/>
            </a:xfrm>
          </p:grpSpPr>
          <p:sp>
            <p:nvSpPr>
              <p:cNvPr id="130" name="Oval 129"/>
              <p:cNvSpPr/>
              <p:nvPr/>
            </p:nvSpPr>
            <p:spPr bwMode="auto">
              <a:xfrm>
                <a:off x="1136478" y="1822855"/>
                <a:ext cx="1395196" cy="632579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31" name="Oval 130"/>
              <p:cNvSpPr/>
              <p:nvPr/>
            </p:nvSpPr>
            <p:spPr bwMode="auto">
              <a:xfrm>
                <a:off x="1246104" y="2073305"/>
                <a:ext cx="239845" cy="208417"/>
              </a:xfrm>
              <a:prstGeom prst="ellipse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 bwMode="auto">
              <a:xfrm>
                <a:off x="1587201" y="1874753"/>
                <a:ext cx="239845" cy="208417"/>
              </a:xfrm>
              <a:prstGeom prst="ellipse">
                <a:avLst/>
              </a:prstGeom>
              <a:solidFill>
                <a:srgbClr val="CC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33" name="Oval 132"/>
              <p:cNvSpPr/>
              <p:nvPr/>
            </p:nvSpPr>
            <p:spPr bwMode="auto">
              <a:xfrm>
                <a:off x="1587201" y="2160517"/>
                <a:ext cx="239845" cy="208417"/>
              </a:xfrm>
              <a:prstGeom prst="ellipse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34" name="Oval 133"/>
              <p:cNvSpPr/>
              <p:nvPr/>
            </p:nvSpPr>
            <p:spPr bwMode="auto">
              <a:xfrm>
                <a:off x="1945745" y="1922572"/>
                <a:ext cx="239845" cy="208417"/>
              </a:xfrm>
              <a:prstGeom prst="ellipse">
                <a:avLst/>
              </a:prstGeom>
              <a:solidFill>
                <a:srgbClr val="FF99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35" name="Oval 134"/>
              <p:cNvSpPr/>
              <p:nvPr/>
            </p:nvSpPr>
            <p:spPr bwMode="auto">
              <a:xfrm>
                <a:off x="1946535" y="2189003"/>
                <a:ext cx="239845" cy="208417"/>
              </a:xfrm>
              <a:prstGeom prst="ellipse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2697326" y="5486387"/>
              <a:ext cx="704628" cy="442079"/>
              <a:chOff x="4541188" y="1723727"/>
              <a:chExt cx="704628" cy="442079"/>
            </a:xfrm>
          </p:grpSpPr>
          <p:sp>
            <p:nvSpPr>
              <p:cNvPr id="137" name="7-Point Star 136"/>
              <p:cNvSpPr/>
              <p:nvPr/>
            </p:nvSpPr>
            <p:spPr bwMode="auto">
              <a:xfrm>
                <a:off x="4541188" y="1723727"/>
                <a:ext cx="704628" cy="442079"/>
              </a:xfrm>
              <a:prstGeom prst="star7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4659303" y="1806267"/>
                <a:ext cx="4683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C00000"/>
                    </a:solidFill>
                  </a:rPr>
                  <a:t>538</a:t>
                </a:r>
              </a:p>
            </p:txBody>
          </p:sp>
        </p:grpSp>
        <p:cxnSp>
          <p:nvCxnSpPr>
            <p:cNvPr id="139" name="Straight Arrow Connector 138"/>
            <p:cNvCxnSpPr/>
            <p:nvPr/>
          </p:nvCxnSpPr>
          <p:spPr bwMode="auto">
            <a:xfrm>
              <a:off x="6031142" y="5707426"/>
              <a:ext cx="322519" cy="0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>
              <a:off x="7426983" y="5707426"/>
              <a:ext cx="322519" cy="0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41" name="Group 140"/>
            <p:cNvGrpSpPr/>
            <p:nvPr/>
          </p:nvGrpSpPr>
          <p:grpSpPr>
            <a:xfrm>
              <a:off x="6401190" y="5486400"/>
              <a:ext cx="990799" cy="442053"/>
              <a:chOff x="1136478" y="1822855"/>
              <a:chExt cx="1395196" cy="632579"/>
            </a:xfrm>
          </p:grpSpPr>
          <p:sp>
            <p:nvSpPr>
              <p:cNvPr id="142" name="Oval 141"/>
              <p:cNvSpPr/>
              <p:nvPr/>
            </p:nvSpPr>
            <p:spPr bwMode="auto">
              <a:xfrm>
                <a:off x="1136478" y="1822855"/>
                <a:ext cx="1395196" cy="632579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43" name="Oval 142"/>
              <p:cNvSpPr/>
              <p:nvPr/>
            </p:nvSpPr>
            <p:spPr bwMode="auto">
              <a:xfrm>
                <a:off x="1246104" y="2073305"/>
                <a:ext cx="239845" cy="208417"/>
              </a:xfrm>
              <a:prstGeom prst="ellipse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44" name="Oval 143"/>
              <p:cNvSpPr/>
              <p:nvPr/>
            </p:nvSpPr>
            <p:spPr bwMode="auto">
              <a:xfrm>
                <a:off x="1587201" y="1874753"/>
                <a:ext cx="239845" cy="208417"/>
              </a:xfrm>
              <a:prstGeom prst="ellipse">
                <a:avLst/>
              </a:prstGeom>
              <a:solidFill>
                <a:srgbClr val="CC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45" name="Oval 144"/>
              <p:cNvSpPr/>
              <p:nvPr/>
            </p:nvSpPr>
            <p:spPr bwMode="auto">
              <a:xfrm>
                <a:off x="1587201" y="2160517"/>
                <a:ext cx="239845" cy="208417"/>
              </a:xfrm>
              <a:prstGeom prst="ellipse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46" name="Oval 145"/>
              <p:cNvSpPr/>
              <p:nvPr/>
            </p:nvSpPr>
            <p:spPr bwMode="auto">
              <a:xfrm>
                <a:off x="1945745" y="1922572"/>
                <a:ext cx="239845" cy="208417"/>
              </a:xfrm>
              <a:prstGeom prst="ellipse">
                <a:avLst/>
              </a:prstGeom>
              <a:solidFill>
                <a:srgbClr val="FF99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47" name="Oval 146"/>
              <p:cNvSpPr/>
              <p:nvPr/>
            </p:nvSpPr>
            <p:spPr bwMode="auto">
              <a:xfrm>
                <a:off x="1946535" y="2189003"/>
                <a:ext cx="239845" cy="208417"/>
              </a:xfrm>
              <a:prstGeom prst="ellipse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>
              <a:off x="5251976" y="5486387"/>
              <a:ext cx="704628" cy="442079"/>
              <a:chOff x="4541188" y="1723727"/>
              <a:chExt cx="704628" cy="442079"/>
            </a:xfrm>
          </p:grpSpPr>
          <p:sp>
            <p:nvSpPr>
              <p:cNvPr id="149" name="7-Point Star 148"/>
              <p:cNvSpPr/>
              <p:nvPr/>
            </p:nvSpPr>
            <p:spPr bwMode="auto">
              <a:xfrm>
                <a:off x="4541188" y="1723727"/>
                <a:ext cx="704628" cy="442079"/>
              </a:xfrm>
              <a:prstGeom prst="star7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4659303" y="1806267"/>
                <a:ext cx="4683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420</a:t>
                </a:r>
              </a:p>
            </p:txBody>
          </p:sp>
        </p:grpSp>
        <p:cxnSp>
          <p:nvCxnSpPr>
            <p:cNvPr id="151" name="Straight Arrow Connector 150"/>
            <p:cNvCxnSpPr/>
            <p:nvPr/>
          </p:nvCxnSpPr>
          <p:spPr bwMode="auto">
            <a:xfrm>
              <a:off x="8568637" y="5707426"/>
              <a:ext cx="322519" cy="0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152" name="Group 151"/>
            <p:cNvGrpSpPr/>
            <p:nvPr/>
          </p:nvGrpSpPr>
          <p:grpSpPr>
            <a:xfrm>
              <a:off x="7789471" y="5486387"/>
              <a:ext cx="704628" cy="442079"/>
              <a:chOff x="4541188" y="1723727"/>
              <a:chExt cx="704628" cy="442079"/>
            </a:xfrm>
          </p:grpSpPr>
          <p:sp>
            <p:nvSpPr>
              <p:cNvPr id="153" name="7-Point Star 152"/>
              <p:cNvSpPr/>
              <p:nvPr/>
            </p:nvSpPr>
            <p:spPr bwMode="auto">
              <a:xfrm>
                <a:off x="4541188" y="1723727"/>
                <a:ext cx="704628" cy="442079"/>
              </a:xfrm>
              <a:prstGeom prst="star7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127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4659303" y="1806267"/>
                <a:ext cx="5373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rgbClr val="C00000"/>
                    </a:solidFill>
                  </a:rPr>
                  <a:t>1005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374228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Q3: Filter only Star Taxis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42</a:t>
            </a: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-5368" y="2868788"/>
            <a:ext cx="8996968" cy="760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For each set of Revenue tuples (one per taxi), retain only those that have “significant contributions” (purely relational query)</a:t>
            </a:r>
          </a:p>
        </p:txBody>
      </p:sp>
      <p:cxnSp>
        <p:nvCxnSpPr>
          <p:cNvPr id="115" name="Straight Arrow Connector 114"/>
          <p:cNvCxnSpPr/>
          <p:nvPr/>
        </p:nvCxnSpPr>
        <p:spPr bwMode="auto">
          <a:xfrm>
            <a:off x="873758" y="424736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>
            <a:off x="2269599" y="424736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17" name="Group 116"/>
          <p:cNvGrpSpPr/>
          <p:nvPr/>
        </p:nvGrpSpPr>
        <p:grpSpPr>
          <a:xfrm>
            <a:off x="1243806" y="4026342"/>
            <a:ext cx="990799" cy="442053"/>
            <a:chOff x="1136478" y="1822855"/>
            <a:chExt cx="1395196" cy="632579"/>
          </a:xfrm>
        </p:grpSpPr>
        <p:sp>
          <p:nvSpPr>
            <p:cNvPr id="118" name="Oval 117"/>
            <p:cNvSpPr/>
            <p:nvPr/>
          </p:nvSpPr>
          <p:spPr bwMode="auto">
            <a:xfrm>
              <a:off x="1136478" y="1822855"/>
              <a:ext cx="1395196" cy="63257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20" name="Oval 119"/>
            <p:cNvSpPr/>
            <p:nvPr/>
          </p:nvSpPr>
          <p:spPr bwMode="auto">
            <a:xfrm>
              <a:off x="1442312" y="2038219"/>
              <a:ext cx="239845" cy="208417"/>
            </a:xfrm>
            <a:prstGeom prst="ellips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1935351" y="2030064"/>
              <a:ext cx="239845" cy="208417"/>
            </a:xfrm>
            <a:prstGeom prst="ellipse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94592" y="4026329"/>
            <a:ext cx="704628" cy="442079"/>
            <a:chOff x="4541188" y="1723727"/>
            <a:chExt cx="704628" cy="442079"/>
          </a:xfrm>
        </p:grpSpPr>
        <p:sp>
          <p:nvSpPr>
            <p:cNvPr id="125" name="7-Point Star 124"/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659303" y="1806267"/>
              <a:ext cx="4683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234</a:t>
              </a:r>
            </a:p>
          </p:txBody>
        </p:sp>
      </p:grpSp>
      <p:cxnSp>
        <p:nvCxnSpPr>
          <p:cNvPr id="127" name="Straight Arrow Connector 126"/>
          <p:cNvCxnSpPr/>
          <p:nvPr/>
        </p:nvCxnSpPr>
        <p:spPr bwMode="auto">
          <a:xfrm>
            <a:off x="3371284" y="424736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>
            <a:off x="4767125" y="424736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0" name="Oval 129"/>
          <p:cNvSpPr/>
          <p:nvPr/>
        </p:nvSpPr>
        <p:spPr bwMode="auto">
          <a:xfrm>
            <a:off x="3741332" y="4026342"/>
            <a:ext cx="990799" cy="44205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2592118" y="4026329"/>
            <a:ext cx="704628" cy="442079"/>
            <a:chOff x="4541188" y="1723727"/>
            <a:chExt cx="704628" cy="442079"/>
          </a:xfrm>
        </p:grpSpPr>
        <p:sp>
          <p:nvSpPr>
            <p:cNvPr id="137" name="7-Point Star 136"/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4659303" y="1806267"/>
              <a:ext cx="4683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538</a:t>
              </a:r>
            </a:p>
          </p:txBody>
        </p:sp>
      </p:grpSp>
      <p:cxnSp>
        <p:nvCxnSpPr>
          <p:cNvPr id="139" name="Straight Arrow Connector 138"/>
          <p:cNvCxnSpPr/>
          <p:nvPr/>
        </p:nvCxnSpPr>
        <p:spPr bwMode="auto">
          <a:xfrm>
            <a:off x="5925934" y="424736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>
            <a:off x="7321775" y="424736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41" name="Group 140"/>
          <p:cNvGrpSpPr/>
          <p:nvPr/>
        </p:nvGrpSpPr>
        <p:grpSpPr>
          <a:xfrm>
            <a:off x="6295982" y="4026342"/>
            <a:ext cx="990799" cy="442053"/>
            <a:chOff x="1136478" y="1822855"/>
            <a:chExt cx="1395196" cy="632579"/>
          </a:xfrm>
        </p:grpSpPr>
        <p:sp>
          <p:nvSpPr>
            <p:cNvPr id="142" name="Oval 141"/>
            <p:cNvSpPr/>
            <p:nvPr/>
          </p:nvSpPr>
          <p:spPr bwMode="auto">
            <a:xfrm>
              <a:off x="1136478" y="1822855"/>
              <a:ext cx="1395196" cy="63257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44" name="Oval 143"/>
            <p:cNvSpPr/>
            <p:nvPr/>
          </p:nvSpPr>
          <p:spPr bwMode="auto">
            <a:xfrm>
              <a:off x="1509343" y="2050595"/>
              <a:ext cx="239845" cy="208417"/>
            </a:xfrm>
            <a:prstGeom prst="ellips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45" name="Oval 144"/>
            <p:cNvSpPr/>
            <p:nvPr/>
          </p:nvSpPr>
          <p:spPr bwMode="auto">
            <a:xfrm>
              <a:off x="2037924" y="2050595"/>
              <a:ext cx="239845" cy="208417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5146768" y="4026329"/>
            <a:ext cx="704628" cy="442079"/>
            <a:chOff x="4541188" y="1723727"/>
            <a:chExt cx="704628" cy="442079"/>
          </a:xfrm>
        </p:grpSpPr>
        <p:sp>
          <p:nvSpPr>
            <p:cNvPr id="149" name="7-Point Star 148"/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4659303" y="1806267"/>
              <a:ext cx="4683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420</a:t>
              </a:r>
            </a:p>
          </p:txBody>
        </p:sp>
      </p:grpSp>
      <p:cxnSp>
        <p:nvCxnSpPr>
          <p:cNvPr id="151" name="Straight Arrow Connector 150"/>
          <p:cNvCxnSpPr/>
          <p:nvPr/>
        </p:nvCxnSpPr>
        <p:spPr bwMode="auto">
          <a:xfrm>
            <a:off x="8463429" y="424736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52" name="Group 151"/>
          <p:cNvGrpSpPr/>
          <p:nvPr/>
        </p:nvGrpSpPr>
        <p:grpSpPr>
          <a:xfrm>
            <a:off x="7684263" y="4026329"/>
            <a:ext cx="704628" cy="442079"/>
            <a:chOff x="4541188" y="1723727"/>
            <a:chExt cx="704628" cy="442079"/>
          </a:xfrm>
        </p:grpSpPr>
        <p:sp>
          <p:nvSpPr>
            <p:cNvPr id="153" name="7-Point Star 152"/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4659303" y="1806267"/>
              <a:ext cx="5373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1005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cxnSp>
        <p:nvCxnSpPr>
          <p:cNvPr id="86" name="Straight Arrow Connector 85"/>
          <p:cNvCxnSpPr/>
          <p:nvPr/>
        </p:nvCxnSpPr>
        <p:spPr bwMode="auto">
          <a:xfrm>
            <a:off x="921287" y="181526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2317128" y="181526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88" name="Group 87"/>
          <p:cNvGrpSpPr/>
          <p:nvPr/>
        </p:nvGrpSpPr>
        <p:grpSpPr>
          <a:xfrm>
            <a:off x="1291335" y="1594242"/>
            <a:ext cx="990799" cy="442053"/>
            <a:chOff x="1136478" y="1822855"/>
            <a:chExt cx="1395196" cy="632579"/>
          </a:xfrm>
        </p:grpSpPr>
        <p:sp>
          <p:nvSpPr>
            <p:cNvPr id="104" name="Oval 103"/>
            <p:cNvSpPr/>
            <p:nvPr/>
          </p:nvSpPr>
          <p:spPr bwMode="auto">
            <a:xfrm>
              <a:off x="1136478" y="1822855"/>
              <a:ext cx="1395196" cy="63257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05" name="Oval 104"/>
            <p:cNvSpPr/>
            <p:nvPr/>
          </p:nvSpPr>
          <p:spPr bwMode="auto">
            <a:xfrm>
              <a:off x="1246104" y="2073305"/>
              <a:ext cx="239845" cy="208417"/>
            </a:xfrm>
            <a:prstGeom prst="ellips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1587201" y="1874753"/>
              <a:ext cx="239845" cy="208417"/>
            </a:xfrm>
            <a:prstGeom prst="ellips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07" name="Oval 106"/>
            <p:cNvSpPr/>
            <p:nvPr/>
          </p:nvSpPr>
          <p:spPr bwMode="auto">
            <a:xfrm>
              <a:off x="1587201" y="2160517"/>
              <a:ext cx="239845" cy="208417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08" name="Oval 107"/>
            <p:cNvSpPr/>
            <p:nvPr/>
          </p:nvSpPr>
          <p:spPr bwMode="auto">
            <a:xfrm>
              <a:off x="1945745" y="1922572"/>
              <a:ext cx="239845" cy="208417"/>
            </a:xfrm>
            <a:prstGeom prst="ellipse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09" name="Oval 108"/>
            <p:cNvSpPr/>
            <p:nvPr/>
          </p:nvSpPr>
          <p:spPr bwMode="auto">
            <a:xfrm>
              <a:off x="1946535" y="2189003"/>
              <a:ext cx="239845" cy="208417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142121" y="1594229"/>
            <a:ext cx="704628" cy="442079"/>
            <a:chOff x="4541188" y="1723727"/>
            <a:chExt cx="704628" cy="442079"/>
          </a:xfrm>
        </p:grpSpPr>
        <p:sp>
          <p:nvSpPr>
            <p:cNvPr id="111" name="7-Point Star 110"/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4659303" y="1806267"/>
              <a:ext cx="4683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234</a:t>
              </a:r>
            </a:p>
          </p:txBody>
        </p:sp>
      </p:grpSp>
      <p:cxnSp>
        <p:nvCxnSpPr>
          <p:cNvPr id="156" name="Straight Arrow Connector 155"/>
          <p:cNvCxnSpPr/>
          <p:nvPr/>
        </p:nvCxnSpPr>
        <p:spPr bwMode="auto">
          <a:xfrm>
            <a:off x="3418813" y="181526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7" name="Straight Arrow Connector 156"/>
          <p:cNvCxnSpPr/>
          <p:nvPr/>
        </p:nvCxnSpPr>
        <p:spPr bwMode="auto">
          <a:xfrm>
            <a:off x="4814654" y="181526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58" name="Group 157"/>
          <p:cNvGrpSpPr/>
          <p:nvPr/>
        </p:nvGrpSpPr>
        <p:grpSpPr>
          <a:xfrm>
            <a:off x="3788861" y="1594242"/>
            <a:ext cx="990799" cy="442053"/>
            <a:chOff x="1136478" y="1822855"/>
            <a:chExt cx="1395196" cy="632579"/>
          </a:xfrm>
        </p:grpSpPr>
        <p:sp>
          <p:nvSpPr>
            <p:cNvPr id="159" name="Oval 158"/>
            <p:cNvSpPr/>
            <p:nvPr/>
          </p:nvSpPr>
          <p:spPr bwMode="auto">
            <a:xfrm>
              <a:off x="1136478" y="1822855"/>
              <a:ext cx="1395196" cy="63257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60" name="Oval 159"/>
            <p:cNvSpPr/>
            <p:nvPr/>
          </p:nvSpPr>
          <p:spPr bwMode="auto">
            <a:xfrm>
              <a:off x="1246104" y="2073305"/>
              <a:ext cx="239845" cy="208417"/>
            </a:xfrm>
            <a:prstGeom prst="ellips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61" name="Oval 160"/>
            <p:cNvSpPr/>
            <p:nvPr/>
          </p:nvSpPr>
          <p:spPr bwMode="auto">
            <a:xfrm>
              <a:off x="1587201" y="1874753"/>
              <a:ext cx="239845" cy="208417"/>
            </a:xfrm>
            <a:prstGeom prst="ellips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1587201" y="2160517"/>
              <a:ext cx="239845" cy="208417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63" name="Oval 162"/>
            <p:cNvSpPr/>
            <p:nvPr/>
          </p:nvSpPr>
          <p:spPr bwMode="auto">
            <a:xfrm>
              <a:off x="1945745" y="1922572"/>
              <a:ext cx="239845" cy="208417"/>
            </a:xfrm>
            <a:prstGeom prst="ellipse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64" name="Oval 163"/>
            <p:cNvSpPr/>
            <p:nvPr/>
          </p:nvSpPr>
          <p:spPr bwMode="auto">
            <a:xfrm>
              <a:off x="1946535" y="2189003"/>
              <a:ext cx="239845" cy="208417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2639647" y="1594229"/>
            <a:ext cx="704628" cy="442079"/>
            <a:chOff x="4541188" y="1723727"/>
            <a:chExt cx="704628" cy="442079"/>
          </a:xfrm>
        </p:grpSpPr>
        <p:sp>
          <p:nvSpPr>
            <p:cNvPr id="166" name="7-Point Star 165"/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4659303" y="1806267"/>
              <a:ext cx="4683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538</a:t>
              </a:r>
            </a:p>
          </p:txBody>
        </p:sp>
      </p:grpSp>
      <p:cxnSp>
        <p:nvCxnSpPr>
          <p:cNvPr id="168" name="Straight Arrow Connector 167"/>
          <p:cNvCxnSpPr/>
          <p:nvPr/>
        </p:nvCxnSpPr>
        <p:spPr bwMode="auto">
          <a:xfrm>
            <a:off x="5973463" y="181526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/>
          <p:cNvCxnSpPr/>
          <p:nvPr/>
        </p:nvCxnSpPr>
        <p:spPr bwMode="auto">
          <a:xfrm>
            <a:off x="7369304" y="181526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70" name="Group 169"/>
          <p:cNvGrpSpPr/>
          <p:nvPr/>
        </p:nvGrpSpPr>
        <p:grpSpPr>
          <a:xfrm>
            <a:off x="6343511" y="1594242"/>
            <a:ext cx="990799" cy="442053"/>
            <a:chOff x="1136478" y="1822855"/>
            <a:chExt cx="1395196" cy="632579"/>
          </a:xfrm>
        </p:grpSpPr>
        <p:sp>
          <p:nvSpPr>
            <p:cNvPr id="171" name="Oval 170"/>
            <p:cNvSpPr/>
            <p:nvPr/>
          </p:nvSpPr>
          <p:spPr bwMode="auto">
            <a:xfrm>
              <a:off x="1136478" y="1822855"/>
              <a:ext cx="1395196" cy="63257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72" name="Oval 171"/>
            <p:cNvSpPr/>
            <p:nvPr/>
          </p:nvSpPr>
          <p:spPr bwMode="auto">
            <a:xfrm>
              <a:off x="1246104" y="2073305"/>
              <a:ext cx="239845" cy="208417"/>
            </a:xfrm>
            <a:prstGeom prst="ellipse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73" name="Oval 172"/>
            <p:cNvSpPr/>
            <p:nvPr/>
          </p:nvSpPr>
          <p:spPr bwMode="auto">
            <a:xfrm>
              <a:off x="1587201" y="1874753"/>
              <a:ext cx="239845" cy="208417"/>
            </a:xfrm>
            <a:prstGeom prst="ellips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74" name="Oval 173"/>
            <p:cNvSpPr/>
            <p:nvPr/>
          </p:nvSpPr>
          <p:spPr bwMode="auto">
            <a:xfrm>
              <a:off x="1587201" y="2160517"/>
              <a:ext cx="239845" cy="208417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75" name="Oval 174"/>
            <p:cNvSpPr/>
            <p:nvPr/>
          </p:nvSpPr>
          <p:spPr bwMode="auto">
            <a:xfrm>
              <a:off x="1945745" y="1922572"/>
              <a:ext cx="239845" cy="208417"/>
            </a:xfrm>
            <a:prstGeom prst="ellipse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76" name="Oval 175"/>
            <p:cNvSpPr/>
            <p:nvPr/>
          </p:nvSpPr>
          <p:spPr bwMode="auto">
            <a:xfrm>
              <a:off x="1946535" y="2189003"/>
              <a:ext cx="239845" cy="208417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5194297" y="1594229"/>
            <a:ext cx="704628" cy="442079"/>
            <a:chOff x="4541188" y="1723727"/>
            <a:chExt cx="704628" cy="442079"/>
          </a:xfrm>
        </p:grpSpPr>
        <p:sp>
          <p:nvSpPr>
            <p:cNvPr id="178" name="7-Point Star 177"/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4659303" y="1806267"/>
              <a:ext cx="4683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420</a:t>
              </a:r>
            </a:p>
          </p:txBody>
        </p:sp>
      </p:grpSp>
      <p:cxnSp>
        <p:nvCxnSpPr>
          <p:cNvPr id="180" name="Straight Arrow Connector 179"/>
          <p:cNvCxnSpPr/>
          <p:nvPr/>
        </p:nvCxnSpPr>
        <p:spPr bwMode="auto">
          <a:xfrm>
            <a:off x="8510958" y="181526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81" name="Group 180"/>
          <p:cNvGrpSpPr/>
          <p:nvPr/>
        </p:nvGrpSpPr>
        <p:grpSpPr>
          <a:xfrm>
            <a:off x="7731792" y="1594229"/>
            <a:ext cx="704628" cy="442079"/>
            <a:chOff x="4541188" y="1723727"/>
            <a:chExt cx="704628" cy="442079"/>
          </a:xfrm>
        </p:grpSpPr>
        <p:sp>
          <p:nvSpPr>
            <p:cNvPr id="182" name="7-Point Star 181"/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4659303" y="1806267"/>
              <a:ext cx="5373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1005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74" name="Oval 73">
            <a:extLst>
              <a:ext uri="{FF2B5EF4-FFF2-40B4-BE49-F238E27FC236}">
                <a16:creationId xmlns:a16="http://schemas.microsoft.com/office/drawing/2014/main" id="{6C7540A7-9C5B-48F7-BDF0-74EA5DE6FA6F}"/>
              </a:ext>
            </a:extLst>
          </p:cNvPr>
          <p:cNvSpPr/>
          <p:nvPr/>
        </p:nvSpPr>
        <p:spPr bwMode="auto">
          <a:xfrm>
            <a:off x="4113938" y="4166338"/>
            <a:ext cx="170326" cy="145644"/>
          </a:xfrm>
          <a:prstGeom prst="ellips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5712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7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Q4: Temporal Join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43</a:t>
            </a: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3793" y="3838886"/>
            <a:ext cx="8996968" cy="760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At each peak day, self-join current relation with star Revenue tuples with such relation from previous peak day </a:t>
            </a:r>
          </a:p>
        </p:txBody>
      </p:sp>
      <p:cxnSp>
        <p:nvCxnSpPr>
          <p:cNvPr id="115" name="Straight Arrow Connector 114"/>
          <p:cNvCxnSpPr/>
          <p:nvPr/>
        </p:nvCxnSpPr>
        <p:spPr bwMode="auto">
          <a:xfrm>
            <a:off x="1028281" y="245952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>
            <a:off x="2424122" y="245952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17" name="Group 116"/>
          <p:cNvGrpSpPr/>
          <p:nvPr/>
        </p:nvGrpSpPr>
        <p:grpSpPr>
          <a:xfrm>
            <a:off x="1398329" y="2238502"/>
            <a:ext cx="990799" cy="442053"/>
            <a:chOff x="1136478" y="1822855"/>
            <a:chExt cx="1395196" cy="632579"/>
          </a:xfrm>
        </p:grpSpPr>
        <p:sp>
          <p:nvSpPr>
            <p:cNvPr id="118" name="Oval 117"/>
            <p:cNvSpPr/>
            <p:nvPr/>
          </p:nvSpPr>
          <p:spPr bwMode="auto">
            <a:xfrm>
              <a:off x="1136478" y="1822855"/>
              <a:ext cx="1395196" cy="63257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20" name="Oval 119"/>
            <p:cNvSpPr/>
            <p:nvPr/>
          </p:nvSpPr>
          <p:spPr bwMode="auto">
            <a:xfrm>
              <a:off x="1442312" y="2038219"/>
              <a:ext cx="239845" cy="208417"/>
            </a:xfrm>
            <a:prstGeom prst="ellips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22" name="Oval 121"/>
            <p:cNvSpPr/>
            <p:nvPr/>
          </p:nvSpPr>
          <p:spPr bwMode="auto">
            <a:xfrm>
              <a:off x="1935351" y="2030064"/>
              <a:ext cx="239845" cy="208417"/>
            </a:xfrm>
            <a:prstGeom prst="ellipse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249115" y="2238489"/>
            <a:ext cx="704628" cy="442079"/>
            <a:chOff x="4541188" y="1723727"/>
            <a:chExt cx="704628" cy="442079"/>
          </a:xfrm>
        </p:grpSpPr>
        <p:sp>
          <p:nvSpPr>
            <p:cNvPr id="125" name="7-Point Star 124"/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659303" y="1806267"/>
              <a:ext cx="4683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234</a:t>
              </a:r>
            </a:p>
          </p:txBody>
        </p:sp>
      </p:grpSp>
      <p:cxnSp>
        <p:nvCxnSpPr>
          <p:cNvPr id="127" name="Straight Arrow Connector 126"/>
          <p:cNvCxnSpPr/>
          <p:nvPr/>
        </p:nvCxnSpPr>
        <p:spPr bwMode="auto">
          <a:xfrm>
            <a:off x="3525807" y="245952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>
            <a:off x="4921648" y="245952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0" name="Oval 129"/>
          <p:cNvSpPr/>
          <p:nvPr/>
        </p:nvSpPr>
        <p:spPr bwMode="auto">
          <a:xfrm>
            <a:off x="3895855" y="2238502"/>
            <a:ext cx="990799" cy="442053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2746641" y="2238489"/>
            <a:ext cx="704628" cy="442079"/>
            <a:chOff x="4541188" y="1723727"/>
            <a:chExt cx="704628" cy="442079"/>
          </a:xfrm>
        </p:grpSpPr>
        <p:sp>
          <p:nvSpPr>
            <p:cNvPr id="137" name="7-Point Star 136"/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4659303" y="1806267"/>
              <a:ext cx="4683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538</a:t>
              </a:r>
            </a:p>
          </p:txBody>
        </p:sp>
      </p:grpSp>
      <p:cxnSp>
        <p:nvCxnSpPr>
          <p:cNvPr id="139" name="Straight Arrow Connector 138"/>
          <p:cNvCxnSpPr/>
          <p:nvPr/>
        </p:nvCxnSpPr>
        <p:spPr bwMode="auto">
          <a:xfrm>
            <a:off x="6080457" y="245952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>
            <a:off x="7476298" y="245952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41" name="Group 140"/>
          <p:cNvGrpSpPr/>
          <p:nvPr/>
        </p:nvGrpSpPr>
        <p:grpSpPr>
          <a:xfrm>
            <a:off x="6450505" y="2238502"/>
            <a:ext cx="990799" cy="442053"/>
            <a:chOff x="1136478" y="1822855"/>
            <a:chExt cx="1395196" cy="632579"/>
          </a:xfrm>
        </p:grpSpPr>
        <p:sp>
          <p:nvSpPr>
            <p:cNvPr id="142" name="Oval 141"/>
            <p:cNvSpPr/>
            <p:nvPr/>
          </p:nvSpPr>
          <p:spPr bwMode="auto">
            <a:xfrm>
              <a:off x="1136478" y="1822855"/>
              <a:ext cx="1395196" cy="632579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44" name="Oval 143"/>
            <p:cNvSpPr/>
            <p:nvPr/>
          </p:nvSpPr>
          <p:spPr bwMode="auto">
            <a:xfrm>
              <a:off x="1509343" y="2050595"/>
              <a:ext cx="239845" cy="208417"/>
            </a:xfrm>
            <a:prstGeom prst="ellipse">
              <a:avLst/>
            </a:prstGeom>
            <a:solidFill>
              <a:srgbClr val="CC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45" name="Oval 144"/>
            <p:cNvSpPr/>
            <p:nvPr/>
          </p:nvSpPr>
          <p:spPr bwMode="auto">
            <a:xfrm>
              <a:off x="2037924" y="2050595"/>
              <a:ext cx="239845" cy="208417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5301291" y="2238489"/>
            <a:ext cx="704628" cy="442079"/>
            <a:chOff x="4541188" y="1723727"/>
            <a:chExt cx="704628" cy="442079"/>
          </a:xfrm>
        </p:grpSpPr>
        <p:sp>
          <p:nvSpPr>
            <p:cNvPr id="149" name="7-Point Star 148"/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4659303" y="1806267"/>
              <a:ext cx="4683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420</a:t>
              </a:r>
            </a:p>
          </p:txBody>
        </p:sp>
      </p:grpSp>
      <p:cxnSp>
        <p:nvCxnSpPr>
          <p:cNvPr id="151" name="Straight Arrow Connector 150"/>
          <p:cNvCxnSpPr/>
          <p:nvPr/>
        </p:nvCxnSpPr>
        <p:spPr bwMode="auto">
          <a:xfrm>
            <a:off x="8617952" y="2459528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152" name="Group 151"/>
          <p:cNvGrpSpPr/>
          <p:nvPr/>
        </p:nvGrpSpPr>
        <p:grpSpPr>
          <a:xfrm>
            <a:off x="7838786" y="2238489"/>
            <a:ext cx="704628" cy="442079"/>
            <a:chOff x="4541188" y="1723727"/>
            <a:chExt cx="704628" cy="442079"/>
          </a:xfrm>
        </p:grpSpPr>
        <p:sp>
          <p:nvSpPr>
            <p:cNvPr id="153" name="7-Point Star 152"/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4659303" y="1806267"/>
              <a:ext cx="5373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C00000"/>
                  </a:solidFill>
                </a:rPr>
                <a:t>1005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35" name="Oval 34">
            <a:extLst>
              <a:ext uri="{FF2B5EF4-FFF2-40B4-BE49-F238E27FC236}">
                <a16:creationId xmlns:a16="http://schemas.microsoft.com/office/drawing/2014/main" id="{54CDDB13-57DB-4DEC-AC97-AA7BAD23C2A7}"/>
              </a:ext>
            </a:extLst>
          </p:cNvPr>
          <p:cNvSpPr/>
          <p:nvPr/>
        </p:nvSpPr>
        <p:spPr bwMode="auto">
          <a:xfrm>
            <a:off x="4291117" y="2383302"/>
            <a:ext cx="170326" cy="145644"/>
          </a:xfrm>
          <a:prstGeom prst="ellips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1744FC7F-7DB3-406D-B49D-094CEB27A12B}"/>
              </a:ext>
            </a:extLst>
          </p:cNvPr>
          <p:cNvSpPr/>
          <p:nvPr/>
        </p:nvSpPr>
        <p:spPr bwMode="auto">
          <a:xfrm flipV="1">
            <a:off x="6871836" y="2915559"/>
            <a:ext cx="228600" cy="476318"/>
          </a:xfrm>
          <a:prstGeom prst="downArrow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917431A9-C078-4DD7-9654-C77B5CDFEA09}"/>
              </a:ext>
            </a:extLst>
          </p:cNvPr>
          <p:cNvSpPr/>
          <p:nvPr/>
        </p:nvSpPr>
        <p:spPr bwMode="auto">
          <a:xfrm flipV="1">
            <a:off x="1761314" y="2915559"/>
            <a:ext cx="228600" cy="476318"/>
          </a:xfrm>
          <a:prstGeom prst="downArrow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B80CC6B-8207-4255-B799-C03E45337F3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48000" y="1966929"/>
            <a:ext cx="5177565" cy="9262"/>
          </a:xfrm>
          <a:prstGeom prst="straightConnector1">
            <a:avLst/>
          </a:prstGeom>
          <a:solidFill>
            <a:srgbClr val="333399"/>
          </a:solidFill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4B78F67-A175-4844-BFAA-B985946A0807}"/>
              </a:ext>
            </a:extLst>
          </p:cNvPr>
          <p:cNvSpPr txBox="1"/>
          <p:nvPr/>
        </p:nvSpPr>
        <p:spPr>
          <a:xfrm>
            <a:off x="4131402" y="1534354"/>
            <a:ext cx="3010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“Previous” peak day tuple </a:t>
            </a:r>
          </a:p>
        </p:txBody>
      </p:sp>
      <p:sp>
        <p:nvSpPr>
          <p:cNvPr id="42" name="Rectangle 3">
            <a:extLst>
              <a:ext uri="{FF2B5EF4-FFF2-40B4-BE49-F238E27FC236}">
                <a16:creationId xmlns:a16="http://schemas.microsoft.com/office/drawing/2014/main" id="{9960D6FC-0DA6-4D11-8DD3-E82C835A8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6" y="5046834"/>
            <a:ext cx="9106583" cy="120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General way of specifying previous peak day: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	Regular  expressions where atoms are predicates over tuples</a:t>
            </a:r>
          </a:p>
        </p:txBody>
      </p:sp>
    </p:spTree>
    <p:extLst>
      <p:ext uri="{BB962C8B-B14F-4D97-AF65-F5344CB8AC3E}">
        <p14:creationId xmlns:p14="http://schemas.microsoft.com/office/powerpoint/2010/main" val="328028161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Q4: Temporal Join Formalization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44</a:t>
            </a:r>
          </a:p>
        </p:txBody>
      </p:sp>
      <p:sp>
        <p:nvSpPr>
          <p:cNvPr id="184" name="Rectangle 3"/>
          <p:cNvSpPr>
            <a:spLocks noChangeArrowheads="1"/>
          </p:cNvSpPr>
          <p:nvPr/>
        </p:nvSpPr>
        <p:spPr bwMode="auto">
          <a:xfrm>
            <a:off x="55024" y="3197568"/>
            <a:ext cx="9161074" cy="3068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Input schema: Sync(H1, Bag(H2))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r: Symbolic regular expression over H1-tuples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Join(H1, H2, r, f), where f is a field of H2: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    On input b</a:t>
            </a:r>
            <a:r>
              <a:rPr lang="en-US" sz="2000" baseline="-25000" dirty="0">
                <a:solidFill>
                  <a:schemeClr val="tx1"/>
                </a:solidFill>
              </a:rPr>
              <a:t>1</a:t>
            </a:r>
            <a:r>
              <a:rPr lang="en-US" sz="2000" dirty="0">
                <a:solidFill>
                  <a:schemeClr val="tx1"/>
                </a:solidFill>
              </a:rPr>
              <a:t>. t</a:t>
            </a:r>
            <a:r>
              <a:rPr lang="en-US" sz="2000" baseline="-25000" dirty="0">
                <a:solidFill>
                  <a:schemeClr val="tx1"/>
                </a:solidFill>
              </a:rPr>
              <a:t>1</a:t>
            </a:r>
            <a:r>
              <a:rPr lang="en-US" sz="2000" dirty="0">
                <a:solidFill>
                  <a:schemeClr val="tx1"/>
                </a:solidFill>
              </a:rPr>
              <a:t> . b</a:t>
            </a:r>
            <a:r>
              <a:rPr lang="en-US" sz="2000" baseline="-25000" dirty="0">
                <a:solidFill>
                  <a:schemeClr val="tx1"/>
                </a:solidFill>
              </a:rPr>
              <a:t>2</a:t>
            </a:r>
            <a:r>
              <a:rPr lang="en-US" sz="2000" dirty="0">
                <a:solidFill>
                  <a:schemeClr val="tx1"/>
                </a:solidFill>
              </a:rPr>
              <a:t> . t</a:t>
            </a:r>
            <a:r>
              <a:rPr lang="en-US" sz="2000" baseline="-25000" dirty="0">
                <a:solidFill>
                  <a:schemeClr val="tx1"/>
                </a:solidFill>
              </a:rPr>
              <a:t>2</a:t>
            </a:r>
            <a:r>
              <a:rPr lang="en-US" sz="2000" dirty="0">
                <a:solidFill>
                  <a:schemeClr val="tx1"/>
                </a:solidFill>
              </a:rPr>
              <a:t>, …. for H2-bags b</a:t>
            </a:r>
            <a:r>
              <a:rPr lang="en-US" sz="2000" baseline="-25000" dirty="0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  and H1-tuples </a:t>
            </a:r>
            <a:r>
              <a:rPr lang="en-US" sz="2000" dirty="0" err="1">
                <a:solidFill>
                  <a:schemeClr val="tx1"/>
                </a:solidFill>
              </a:rPr>
              <a:t>t</a:t>
            </a:r>
            <a:r>
              <a:rPr lang="en-US" sz="2000" baseline="-25000" dirty="0" err="1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,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    Join each bag b</a:t>
            </a:r>
            <a:r>
              <a:rPr lang="en-US" sz="2000" baseline="-25000" dirty="0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 with </a:t>
            </a:r>
            <a:r>
              <a:rPr lang="en-US" sz="2000" dirty="0" err="1">
                <a:solidFill>
                  <a:schemeClr val="tx1"/>
                </a:solidFill>
              </a:rPr>
              <a:t>b</a:t>
            </a:r>
            <a:r>
              <a:rPr lang="en-US" sz="2000" baseline="-25000" dirty="0" err="1">
                <a:solidFill>
                  <a:schemeClr val="tx1"/>
                </a:solidFill>
              </a:rPr>
              <a:t>j</a:t>
            </a:r>
            <a:r>
              <a:rPr lang="en-US" sz="2000" dirty="0">
                <a:solidFill>
                  <a:schemeClr val="tx1"/>
                </a:solidFill>
              </a:rPr>
              <a:t> on field f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	where j is largest index such that the sequence </a:t>
            </a:r>
            <a:r>
              <a:rPr lang="en-US" sz="2000" dirty="0" err="1">
                <a:solidFill>
                  <a:schemeClr val="tx1"/>
                </a:solidFill>
              </a:rPr>
              <a:t>t</a:t>
            </a:r>
            <a:r>
              <a:rPr lang="en-US" sz="2000" baseline="-25000" dirty="0" err="1">
                <a:solidFill>
                  <a:schemeClr val="tx1"/>
                </a:solidFill>
              </a:rPr>
              <a:t>j</a:t>
            </a:r>
            <a:r>
              <a:rPr lang="en-US" sz="2000" dirty="0">
                <a:solidFill>
                  <a:schemeClr val="tx1"/>
                </a:solidFill>
              </a:rPr>
              <a:t> … </a:t>
            </a:r>
            <a:r>
              <a:rPr lang="en-US" sz="2000" dirty="0" err="1">
                <a:solidFill>
                  <a:schemeClr val="tx1"/>
                </a:solidFill>
              </a:rPr>
              <a:t>t</a:t>
            </a:r>
            <a:r>
              <a:rPr lang="en-US" sz="2000" baseline="-25000" dirty="0" err="1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 matches r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Streaming evaluation: Need to remember |r| number of bags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6B4C691-3660-4D60-B98E-7E6FE55772D9}"/>
              </a:ext>
            </a:extLst>
          </p:cNvPr>
          <p:cNvCxnSpPr/>
          <p:nvPr/>
        </p:nvCxnSpPr>
        <p:spPr bwMode="auto">
          <a:xfrm>
            <a:off x="948640" y="2126039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169BB87-F1DD-4255-87A3-158B15E897C0}"/>
              </a:ext>
            </a:extLst>
          </p:cNvPr>
          <p:cNvCxnSpPr/>
          <p:nvPr/>
        </p:nvCxnSpPr>
        <p:spPr bwMode="auto">
          <a:xfrm>
            <a:off x="2344481" y="2126039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52A3D1D-A6C5-4082-B343-3B1C69EBC162}"/>
              </a:ext>
            </a:extLst>
          </p:cNvPr>
          <p:cNvGrpSpPr/>
          <p:nvPr/>
        </p:nvGrpSpPr>
        <p:grpSpPr>
          <a:xfrm>
            <a:off x="169474" y="1905000"/>
            <a:ext cx="704628" cy="442079"/>
            <a:chOff x="4541188" y="1723727"/>
            <a:chExt cx="704628" cy="442079"/>
          </a:xfrm>
        </p:grpSpPr>
        <p:sp>
          <p:nvSpPr>
            <p:cNvPr id="43" name="7-Point Star 124">
              <a:extLst>
                <a:ext uri="{FF2B5EF4-FFF2-40B4-BE49-F238E27FC236}">
                  <a16:creationId xmlns:a16="http://schemas.microsoft.com/office/drawing/2014/main" id="{F1B5636C-A18C-4515-B11C-103A7A470CD2}"/>
                </a:ext>
              </a:extLst>
            </p:cNvPr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B95EB96-EFEA-4386-A96A-78478DE8804D}"/>
                </a:ext>
              </a:extLst>
            </p:cNvPr>
            <p:cNvSpPr txBox="1"/>
            <p:nvPr/>
          </p:nvSpPr>
          <p:spPr>
            <a:xfrm>
              <a:off x="4659303" y="1806267"/>
              <a:ext cx="3722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H1</a:t>
              </a:r>
            </a:p>
          </p:txBody>
        </p:sp>
      </p:grp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C962441-E70B-49AD-B40C-D39B9CDAF38E}"/>
              </a:ext>
            </a:extLst>
          </p:cNvPr>
          <p:cNvCxnSpPr/>
          <p:nvPr/>
        </p:nvCxnSpPr>
        <p:spPr bwMode="auto">
          <a:xfrm>
            <a:off x="3446166" y="2126039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7E0F64A-A2EA-46E6-AD76-4E4929DE386B}"/>
              </a:ext>
            </a:extLst>
          </p:cNvPr>
          <p:cNvCxnSpPr/>
          <p:nvPr/>
        </p:nvCxnSpPr>
        <p:spPr bwMode="auto">
          <a:xfrm>
            <a:off x="4842007" y="2126039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D8D6FA8-7A4F-426A-A7F0-BC7480DDD10C}"/>
              </a:ext>
            </a:extLst>
          </p:cNvPr>
          <p:cNvCxnSpPr/>
          <p:nvPr/>
        </p:nvCxnSpPr>
        <p:spPr bwMode="auto">
          <a:xfrm>
            <a:off x="6000816" y="2126039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73137E3-13EC-44A9-B998-A04BF3F57409}"/>
              </a:ext>
            </a:extLst>
          </p:cNvPr>
          <p:cNvCxnSpPr/>
          <p:nvPr/>
        </p:nvCxnSpPr>
        <p:spPr bwMode="auto">
          <a:xfrm>
            <a:off x="7396657" y="2126039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0E63BD7-FD36-4E38-BD95-51B8BE040559}"/>
              </a:ext>
            </a:extLst>
          </p:cNvPr>
          <p:cNvCxnSpPr/>
          <p:nvPr/>
        </p:nvCxnSpPr>
        <p:spPr bwMode="auto">
          <a:xfrm>
            <a:off x="8538311" y="2126039"/>
            <a:ext cx="322519" cy="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Arrow: Down 64">
            <a:extLst>
              <a:ext uri="{FF2B5EF4-FFF2-40B4-BE49-F238E27FC236}">
                <a16:creationId xmlns:a16="http://schemas.microsoft.com/office/drawing/2014/main" id="{56ED3994-803D-477A-9339-E210DD6660FA}"/>
              </a:ext>
            </a:extLst>
          </p:cNvPr>
          <p:cNvSpPr/>
          <p:nvPr/>
        </p:nvSpPr>
        <p:spPr bwMode="auto">
          <a:xfrm flipV="1">
            <a:off x="6762859" y="2382533"/>
            <a:ext cx="228600" cy="476318"/>
          </a:xfrm>
          <a:prstGeom prst="downArrow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66" name="Arrow: Down 65">
            <a:extLst>
              <a:ext uri="{FF2B5EF4-FFF2-40B4-BE49-F238E27FC236}">
                <a16:creationId xmlns:a16="http://schemas.microsoft.com/office/drawing/2014/main" id="{D7CDB180-7809-4177-B438-155E37431E67}"/>
              </a:ext>
            </a:extLst>
          </p:cNvPr>
          <p:cNvSpPr/>
          <p:nvPr/>
        </p:nvSpPr>
        <p:spPr bwMode="auto">
          <a:xfrm flipV="1">
            <a:off x="1742571" y="2382533"/>
            <a:ext cx="228600" cy="476318"/>
          </a:xfrm>
          <a:prstGeom prst="downArrow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BBA7AF49-5ABA-470B-A8E0-170D8AD7391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968359" y="1633440"/>
            <a:ext cx="5177565" cy="9262"/>
          </a:xfrm>
          <a:prstGeom prst="straightConnector1">
            <a:avLst/>
          </a:prstGeom>
          <a:solidFill>
            <a:srgbClr val="333399"/>
          </a:solidFill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EDAEE0BB-67D3-454F-BCF9-09006E197571}"/>
              </a:ext>
            </a:extLst>
          </p:cNvPr>
          <p:cNvSpPr txBox="1"/>
          <p:nvPr/>
        </p:nvSpPr>
        <p:spPr>
          <a:xfrm>
            <a:off x="3192327" y="1175579"/>
            <a:ext cx="4684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Sequence of H1-tuples matches reg-ex r 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2EDB4E68-6163-4C9B-B95D-729B6D04C36C}"/>
              </a:ext>
            </a:extLst>
          </p:cNvPr>
          <p:cNvGrpSpPr/>
          <p:nvPr/>
        </p:nvGrpSpPr>
        <p:grpSpPr>
          <a:xfrm>
            <a:off x="2701994" y="1888095"/>
            <a:ext cx="704628" cy="442079"/>
            <a:chOff x="4541188" y="1723727"/>
            <a:chExt cx="704628" cy="442079"/>
          </a:xfrm>
        </p:grpSpPr>
        <p:sp>
          <p:nvSpPr>
            <p:cNvPr id="70" name="7-Point Star 124">
              <a:extLst>
                <a:ext uri="{FF2B5EF4-FFF2-40B4-BE49-F238E27FC236}">
                  <a16:creationId xmlns:a16="http://schemas.microsoft.com/office/drawing/2014/main" id="{C449932B-C7CE-4AC0-932F-8AC66A90BBD3}"/>
                </a:ext>
              </a:extLst>
            </p:cNvPr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72286E8-5F8B-4E20-AA6E-302C5E035F0E}"/>
                </a:ext>
              </a:extLst>
            </p:cNvPr>
            <p:cNvSpPr txBox="1"/>
            <p:nvPr/>
          </p:nvSpPr>
          <p:spPr>
            <a:xfrm>
              <a:off x="4659303" y="1806267"/>
              <a:ext cx="3722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H1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E1A2249-D936-4D0E-9DD3-F699E962DEAA}"/>
              </a:ext>
            </a:extLst>
          </p:cNvPr>
          <p:cNvGrpSpPr/>
          <p:nvPr/>
        </p:nvGrpSpPr>
        <p:grpSpPr>
          <a:xfrm>
            <a:off x="5235826" y="1880130"/>
            <a:ext cx="704628" cy="442079"/>
            <a:chOff x="4541188" y="1723727"/>
            <a:chExt cx="704628" cy="442079"/>
          </a:xfrm>
        </p:grpSpPr>
        <p:sp>
          <p:nvSpPr>
            <p:cNvPr id="73" name="7-Point Star 124">
              <a:extLst>
                <a:ext uri="{FF2B5EF4-FFF2-40B4-BE49-F238E27FC236}">
                  <a16:creationId xmlns:a16="http://schemas.microsoft.com/office/drawing/2014/main" id="{F62F8045-2766-49B8-A297-17F9282B4576}"/>
                </a:ext>
              </a:extLst>
            </p:cNvPr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A1E25A96-CE46-43C0-98C8-320A25EB4141}"/>
                </a:ext>
              </a:extLst>
            </p:cNvPr>
            <p:cNvSpPr txBox="1"/>
            <p:nvPr/>
          </p:nvSpPr>
          <p:spPr>
            <a:xfrm>
              <a:off x="4659303" y="1806267"/>
              <a:ext cx="3722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H1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C26DD22-FA7D-469E-A63D-26225FD3235C}"/>
              </a:ext>
            </a:extLst>
          </p:cNvPr>
          <p:cNvGrpSpPr/>
          <p:nvPr/>
        </p:nvGrpSpPr>
        <p:grpSpPr>
          <a:xfrm>
            <a:off x="7769658" y="1860261"/>
            <a:ext cx="704628" cy="442079"/>
            <a:chOff x="4541188" y="1723727"/>
            <a:chExt cx="704628" cy="442079"/>
          </a:xfrm>
        </p:grpSpPr>
        <p:sp>
          <p:nvSpPr>
            <p:cNvPr id="76" name="7-Point Star 124">
              <a:extLst>
                <a:ext uri="{FF2B5EF4-FFF2-40B4-BE49-F238E27FC236}">
                  <a16:creationId xmlns:a16="http://schemas.microsoft.com/office/drawing/2014/main" id="{DFC2A5EA-9F7F-432F-AB49-DD7C083552FF}"/>
                </a:ext>
              </a:extLst>
            </p:cNvPr>
            <p:cNvSpPr/>
            <p:nvPr/>
          </p:nvSpPr>
          <p:spPr bwMode="auto">
            <a:xfrm>
              <a:off x="4541188" y="1723727"/>
              <a:ext cx="704628" cy="442079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15D4D4A-E1ED-469E-AE89-457DCA8DC474}"/>
                </a:ext>
              </a:extLst>
            </p:cNvPr>
            <p:cNvSpPr txBox="1"/>
            <p:nvPr/>
          </p:nvSpPr>
          <p:spPr>
            <a:xfrm>
              <a:off x="4659303" y="1806267"/>
              <a:ext cx="3722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2D898F50-BB59-4D7B-959B-DE104CDFD4A5}"/>
              </a:ext>
            </a:extLst>
          </p:cNvPr>
          <p:cNvGrpSpPr/>
          <p:nvPr/>
        </p:nvGrpSpPr>
        <p:grpSpPr>
          <a:xfrm>
            <a:off x="1318688" y="1905013"/>
            <a:ext cx="990799" cy="442053"/>
            <a:chOff x="1318688" y="1905013"/>
            <a:chExt cx="990799" cy="442053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9CE91BAF-4D8E-4D2F-91C6-AE9168D1BFEF}"/>
                </a:ext>
              </a:extLst>
            </p:cNvPr>
            <p:cNvSpPr/>
            <p:nvPr/>
          </p:nvSpPr>
          <p:spPr bwMode="auto">
            <a:xfrm>
              <a:off x="1318688" y="1905013"/>
              <a:ext cx="990799" cy="44205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4C378B67-D444-41E7-9ADA-A4650BC464E7}"/>
                </a:ext>
              </a:extLst>
            </p:cNvPr>
            <p:cNvSpPr txBox="1"/>
            <p:nvPr/>
          </p:nvSpPr>
          <p:spPr>
            <a:xfrm>
              <a:off x="1466075" y="1987540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H2 bag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65B0BAE1-5084-4B44-ABAD-AF0E5D153A31}"/>
              </a:ext>
            </a:extLst>
          </p:cNvPr>
          <p:cNvGrpSpPr/>
          <p:nvPr/>
        </p:nvGrpSpPr>
        <p:grpSpPr>
          <a:xfrm>
            <a:off x="3792150" y="1909993"/>
            <a:ext cx="990799" cy="442053"/>
            <a:chOff x="1318688" y="1905013"/>
            <a:chExt cx="990799" cy="442053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116CF0DE-6F6A-4306-94E7-7198AA9389B1}"/>
                </a:ext>
              </a:extLst>
            </p:cNvPr>
            <p:cNvSpPr/>
            <p:nvPr/>
          </p:nvSpPr>
          <p:spPr bwMode="auto">
            <a:xfrm>
              <a:off x="1318688" y="1905013"/>
              <a:ext cx="990799" cy="44205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F1FC133B-3443-49A5-BA9C-FCEEF6E562D7}"/>
                </a:ext>
              </a:extLst>
            </p:cNvPr>
            <p:cNvSpPr txBox="1"/>
            <p:nvPr/>
          </p:nvSpPr>
          <p:spPr>
            <a:xfrm>
              <a:off x="1466075" y="1987540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H2 bag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294DE234-8B86-4A28-9CF4-4787526D463A}"/>
              </a:ext>
            </a:extLst>
          </p:cNvPr>
          <p:cNvGrpSpPr/>
          <p:nvPr/>
        </p:nvGrpSpPr>
        <p:grpSpPr>
          <a:xfrm>
            <a:off x="6359656" y="1905013"/>
            <a:ext cx="990799" cy="442053"/>
            <a:chOff x="1318688" y="1905013"/>
            <a:chExt cx="990799" cy="442053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19C29FE4-4C86-4558-B5A1-2E62013AEB22}"/>
                </a:ext>
              </a:extLst>
            </p:cNvPr>
            <p:cNvSpPr/>
            <p:nvPr/>
          </p:nvSpPr>
          <p:spPr bwMode="auto">
            <a:xfrm>
              <a:off x="1318688" y="1905013"/>
              <a:ext cx="990799" cy="44205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A50A04E6-14A2-4E1C-BAD5-370B479AA7D3}"/>
                </a:ext>
              </a:extLst>
            </p:cNvPr>
            <p:cNvSpPr txBox="1"/>
            <p:nvPr/>
          </p:nvSpPr>
          <p:spPr>
            <a:xfrm>
              <a:off x="1466075" y="1987540"/>
              <a:ext cx="6960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H2 bag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08126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SPS Query Language Summary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12192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Complex transformations involving both relational and time-series operations can be specified cleanly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As a composition of queries each transforming series-parallel streams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Queries can be nested and applied to sub-streams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Key to compositionality and modularity: SPS data type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Safe parallelization: Each query translates to an SPST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45</a:t>
            </a:r>
          </a:p>
        </p:txBody>
      </p:sp>
    </p:spTree>
    <p:extLst>
      <p:ext uri="{BB962C8B-B14F-4D97-AF65-F5344CB8AC3E}">
        <p14:creationId xmlns:p14="http://schemas.microsoft.com/office/powerpoint/2010/main" val="1286128505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971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Invitation to Future Research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46</a:t>
            </a:r>
          </a:p>
        </p:txBody>
      </p:sp>
    </p:spTree>
    <p:extLst>
      <p:ext uri="{BB962C8B-B14F-4D97-AF65-F5344CB8AC3E}">
        <p14:creationId xmlns:p14="http://schemas.microsoft.com/office/powerpoint/2010/main" val="304702973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A. Safe Parallelization in Practice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564078" y="1256070"/>
            <a:ext cx="2495550" cy="400110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000" dirty="0">
                <a:solidFill>
                  <a:srgbClr val="C00000"/>
                </a:solidFill>
              </a:rPr>
              <a:t>Pipeline of SPSTs </a:t>
            </a:r>
          </a:p>
        </p:txBody>
      </p:sp>
      <p:sp>
        <p:nvSpPr>
          <p:cNvPr id="26" name="Right Arrow 25"/>
          <p:cNvSpPr/>
          <p:nvPr/>
        </p:nvSpPr>
        <p:spPr bwMode="auto">
          <a:xfrm rot="5400000">
            <a:off x="6463119" y="2106599"/>
            <a:ext cx="697468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11999" y="1905240"/>
            <a:ext cx="126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Optimizer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700492" y="2683264"/>
            <a:ext cx="4443508" cy="1387381"/>
            <a:chOff x="716239" y="1973718"/>
            <a:chExt cx="6523988" cy="1905000"/>
          </a:xfrm>
        </p:grpSpPr>
        <p:grpSp>
          <p:nvGrpSpPr>
            <p:cNvPr id="28" name="Group 27"/>
            <p:cNvGrpSpPr/>
            <p:nvPr/>
          </p:nvGrpSpPr>
          <p:grpSpPr>
            <a:xfrm>
              <a:off x="716239" y="2430918"/>
              <a:ext cx="1418588" cy="152400"/>
              <a:chOff x="588012" y="1918157"/>
              <a:chExt cx="1418588" cy="152400"/>
            </a:xfrm>
          </p:grpSpPr>
          <p:sp>
            <p:nvSpPr>
              <p:cNvPr id="29" name="Rectangle 28"/>
              <p:cNvSpPr/>
              <p:nvPr/>
            </p:nvSpPr>
            <p:spPr bwMode="auto">
              <a:xfrm>
                <a:off x="5880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9309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 bwMode="auto">
              <a:xfrm>
                <a:off x="12865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32" name="Right Arrow 31"/>
              <p:cNvSpPr/>
              <p:nvPr/>
            </p:nvSpPr>
            <p:spPr bwMode="auto">
              <a:xfrm>
                <a:off x="1600200" y="1949679"/>
                <a:ext cx="406400" cy="89357"/>
              </a:xfrm>
              <a:prstGeom prst="rightArrow">
                <a:avLst/>
              </a:prstGeom>
              <a:solidFill>
                <a:srgbClr val="3333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</p:grpSp>
        <p:sp>
          <p:nvSpPr>
            <p:cNvPr id="33" name="Cloud 32"/>
            <p:cNvSpPr/>
            <p:nvPr/>
          </p:nvSpPr>
          <p:spPr bwMode="auto">
            <a:xfrm>
              <a:off x="2316439" y="1973718"/>
              <a:ext cx="3200400" cy="1905000"/>
            </a:xfrm>
            <a:prstGeom prst="cloud">
              <a:avLst/>
            </a:prstGeom>
            <a:solidFill>
              <a:srgbClr val="FFCC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34" name="Text Box 4"/>
            <p:cNvSpPr txBox="1">
              <a:spLocks noChangeArrowheads="1"/>
            </p:cNvSpPr>
            <p:nvPr/>
          </p:nvSpPr>
          <p:spPr bwMode="auto">
            <a:xfrm>
              <a:off x="2240239" y="2354718"/>
              <a:ext cx="381000" cy="307777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endParaRPr lang="en-US" sz="1400" dirty="0">
                <a:solidFill>
                  <a:srgbClr val="C00000"/>
                </a:solidFill>
              </a:endParaRP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1097239" y="3497718"/>
              <a:ext cx="1418588" cy="152400"/>
              <a:chOff x="588012" y="1918157"/>
              <a:chExt cx="1418588" cy="152400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5880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9309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>
                <a:off x="12865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39" name="Right Arrow 38"/>
              <p:cNvSpPr/>
              <p:nvPr/>
            </p:nvSpPr>
            <p:spPr bwMode="auto">
              <a:xfrm>
                <a:off x="1600200" y="1949679"/>
                <a:ext cx="406400" cy="89357"/>
              </a:xfrm>
              <a:prstGeom prst="rightArrow">
                <a:avLst/>
              </a:prstGeom>
              <a:solidFill>
                <a:srgbClr val="3333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</p:grpSp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2621239" y="3421518"/>
              <a:ext cx="381000" cy="307777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endParaRPr lang="en-US" sz="1400" dirty="0">
                <a:solidFill>
                  <a:srgbClr val="C00000"/>
                </a:solidFill>
              </a:endParaRPr>
            </a:p>
          </p:txBody>
        </p:sp>
        <p:grpSp>
          <p:nvGrpSpPr>
            <p:cNvPr id="41" name="Group 40"/>
            <p:cNvGrpSpPr/>
            <p:nvPr/>
          </p:nvGrpSpPr>
          <p:grpSpPr>
            <a:xfrm flipH="1">
              <a:off x="5821639" y="2507118"/>
              <a:ext cx="1418588" cy="152400"/>
              <a:chOff x="588012" y="1918157"/>
              <a:chExt cx="1418588" cy="152400"/>
            </a:xfrm>
          </p:grpSpPr>
          <p:sp>
            <p:nvSpPr>
              <p:cNvPr id="42" name="Rectangle 41"/>
              <p:cNvSpPr/>
              <p:nvPr/>
            </p:nvSpPr>
            <p:spPr bwMode="auto">
              <a:xfrm>
                <a:off x="5880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9309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12865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45" name="Right Arrow 44"/>
              <p:cNvSpPr/>
              <p:nvPr/>
            </p:nvSpPr>
            <p:spPr bwMode="auto">
              <a:xfrm>
                <a:off x="1600200" y="1949679"/>
                <a:ext cx="406400" cy="89357"/>
              </a:xfrm>
              <a:prstGeom prst="rightArrow">
                <a:avLst/>
              </a:prstGeom>
              <a:solidFill>
                <a:srgbClr val="3333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</p:grpSp>
        <p:sp>
          <p:nvSpPr>
            <p:cNvPr id="46" name="Text Box 4"/>
            <p:cNvSpPr txBox="1">
              <a:spLocks noChangeArrowheads="1"/>
            </p:cNvSpPr>
            <p:nvPr/>
          </p:nvSpPr>
          <p:spPr bwMode="auto">
            <a:xfrm>
              <a:off x="5364439" y="2430918"/>
              <a:ext cx="381000" cy="307777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endParaRPr lang="en-US" sz="1400" dirty="0">
                <a:solidFill>
                  <a:srgbClr val="C00000"/>
                </a:solidFill>
              </a:endParaRPr>
            </a:p>
          </p:txBody>
        </p:sp>
        <p:grpSp>
          <p:nvGrpSpPr>
            <p:cNvPr id="47" name="Group 46"/>
            <p:cNvGrpSpPr/>
            <p:nvPr/>
          </p:nvGrpSpPr>
          <p:grpSpPr>
            <a:xfrm flipH="1">
              <a:off x="5288239" y="3345318"/>
              <a:ext cx="1418588" cy="152400"/>
              <a:chOff x="588012" y="1918157"/>
              <a:chExt cx="1418588" cy="152400"/>
            </a:xfrm>
          </p:grpSpPr>
          <p:sp>
            <p:nvSpPr>
              <p:cNvPr id="48" name="Rectangle 47"/>
              <p:cNvSpPr/>
              <p:nvPr/>
            </p:nvSpPr>
            <p:spPr bwMode="auto">
              <a:xfrm>
                <a:off x="5880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9309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1286512" y="1918157"/>
                <a:ext cx="228600" cy="1524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51" name="Right Arrow 50"/>
              <p:cNvSpPr/>
              <p:nvPr/>
            </p:nvSpPr>
            <p:spPr bwMode="auto">
              <a:xfrm>
                <a:off x="1600200" y="1949679"/>
                <a:ext cx="406400" cy="89357"/>
              </a:xfrm>
              <a:prstGeom prst="rightArrow">
                <a:avLst/>
              </a:prstGeom>
              <a:solidFill>
                <a:srgbClr val="3333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</p:grpSp>
        <p:sp>
          <p:nvSpPr>
            <p:cNvPr id="52" name="Text Box 4"/>
            <p:cNvSpPr txBox="1">
              <a:spLocks noChangeArrowheads="1"/>
            </p:cNvSpPr>
            <p:nvPr/>
          </p:nvSpPr>
          <p:spPr bwMode="auto">
            <a:xfrm>
              <a:off x="4831039" y="3269118"/>
              <a:ext cx="381000" cy="307777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/>
              <a:endParaRPr lang="en-US" sz="1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6021829" y="2949982"/>
            <a:ext cx="1872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Distributed</a:t>
            </a:r>
          </a:p>
          <a:p>
            <a:r>
              <a:rPr lang="en-US" sz="1800" dirty="0">
                <a:solidFill>
                  <a:schemeClr val="tx1"/>
                </a:solidFill>
              </a:rPr>
              <a:t>Implementation</a:t>
            </a:r>
          </a:p>
        </p:txBody>
      </p:sp>
      <p:sp>
        <p:nvSpPr>
          <p:cNvPr id="5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47</a:t>
            </a:r>
          </a:p>
        </p:txBody>
      </p:sp>
      <p:sp>
        <p:nvSpPr>
          <p:cNvPr id="55" name="Rectangle 3"/>
          <p:cNvSpPr>
            <a:spLocks noChangeArrowheads="1"/>
          </p:cNvSpPr>
          <p:nvPr/>
        </p:nvSpPr>
        <p:spPr bwMode="auto">
          <a:xfrm>
            <a:off x="105002" y="4616455"/>
            <a:ext cx="8883298" cy="190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Some evidence of performance benefits over </a:t>
            </a:r>
            <a:r>
              <a:rPr lang="en-US" sz="2000" dirty="0" err="1">
                <a:solidFill>
                  <a:schemeClr val="tx1"/>
                </a:solidFill>
              </a:rPr>
              <a:t>Flink</a:t>
            </a:r>
            <a:r>
              <a:rPr lang="en-US" sz="2000" dirty="0">
                <a:solidFill>
                  <a:schemeClr val="tx1"/>
                </a:solidFill>
              </a:rPr>
              <a:t> / Spark</a:t>
            </a:r>
          </a:p>
          <a:p>
            <a:pPr marL="457200" indent="-457200" eaLnBrk="0" hangingPunct="0">
              <a:spcBef>
                <a:spcPct val="20000"/>
              </a:spcBef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Data-trace types for distributed stream processing systems</a:t>
            </a:r>
          </a:p>
          <a:p>
            <a:pPr lvl="1"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dirty="0" err="1">
                <a:solidFill>
                  <a:schemeClr val="tx1"/>
                </a:solidFill>
              </a:rPr>
              <a:t>Mamouras</a:t>
            </a:r>
            <a:r>
              <a:rPr lang="en-US" sz="2000" dirty="0">
                <a:solidFill>
                  <a:schemeClr val="tx1"/>
                </a:solidFill>
              </a:rPr>
              <a:t> et al, PLDI 2019</a:t>
            </a:r>
          </a:p>
          <a:p>
            <a:pPr marL="457200" indent="-457200" eaLnBrk="0" hangingPunct="0">
              <a:spcBef>
                <a:spcPct val="20000"/>
              </a:spcBef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Stream processing with dependency-guided synchronization</a:t>
            </a:r>
          </a:p>
          <a:p>
            <a:pPr lvl="1"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dirty="0" err="1">
                <a:solidFill>
                  <a:schemeClr val="tx1"/>
                </a:solidFill>
              </a:rPr>
              <a:t>Kallas</a:t>
            </a:r>
            <a:r>
              <a:rPr lang="en-US" sz="2000" dirty="0">
                <a:solidFill>
                  <a:schemeClr val="tx1"/>
                </a:solidFill>
              </a:rPr>
              <a:t> et al, </a:t>
            </a:r>
            <a:r>
              <a:rPr lang="en-US" sz="2000" dirty="0" err="1">
                <a:solidFill>
                  <a:schemeClr val="tx1"/>
                </a:solidFill>
              </a:rPr>
              <a:t>arXiv</a:t>
            </a:r>
            <a:r>
              <a:rPr lang="en-US" sz="2000" dirty="0">
                <a:solidFill>
                  <a:schemeClr val="tx1"/>
                </a:solidFill>
              </a:rPr>
              <a:t> 2021</a:t>
            </a: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280271" y="1395647"/>
            <a:ext cx="3909869" cy="2969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Parallel implementation with correctness guarantees</a:t>
            </a:r>
          </a:p>
          <a:p>
            <a:pPr marL="457200" indent="-457200" eaLnBrk="0" hangingPunct="0">
              <a:spcBef>
                <a:spcPct val="20000"/>
              </a:spcBef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ct val="20000"/>
              </a:spcBef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Distribution of state to minimize communication (edge computing)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42145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B. Theoretical Foundations</a:t>
            </a:r>
          </a:p>
        </p:txBody>
      </p:sp>
      <p:sp>
        <p:nvSpPr>
          <p:cNvPr id="5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48</a:t>
            </a:r>
          </a:p>
        </p:txBody>
      </p:sp>
      <p:sp>
        <p:nvSpPr>
          <p:cNvPr id="55" name="Rectangle 3"/>
          <p:cNvSpPr>
            <a:spLocks noChangeArrowheads="1"/>
          </p:cNvSpPr>
          <p:nvPr/>
        </p:nvSpPr>
        <p:spPr bwMode="auto">
          <a:xfrm>
            <a:off x="152400" y="4003696"/>
            <a:ext cx="8839200" cy="2778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Hypothesis: Rich and clean mathematical objects worthy of study 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ct val="20000"/>
              </a:spcBef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Expressiveness (logics, automata, transducers)</a:t>
            </a:r>
          </a:p>
          <a:p>
            <a:pPr marL="457200" indent="-457200" eaLnBrk="0" hangingPunct="0">
              <a:spcBef>
                <a:spcPct val="20000"/>
              </a:spcBef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Decidable fragments</a:t>
            </a:r>
          </a:p>
          <a:p>
            <a:pPr marL="457200" indent="-457200" eaLnBrk="0" hangingPunct="0">
              <a:spcBef>
                <a:spcPct val="20000"/>
              </a:spcBef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(Parallel) Complexity of (streaming) query evaluation </a:t>
            </a: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280271" y="1395647"/>
            <a:ext cx="4383357" cy="226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SPS Features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Relations/Bags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Strings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Binary trees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Unordered unbounded trees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Data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5715000" y="1600200"/>
            <a:ext cx="1655694" cy="1552397"/>
            <a:chOff x="2536039" y="4121450"/>
            <a:chExt cx="1655694" cy="1552397"/>
          </a:xfrm>
        </p:grpSpPr>
        <p:grpSp>
          <p:nvGrpSpPr>
            <p:cNvPr id="58" name="Group 57"/>
            <p:cNvGrpSpPr/>
            <p:nvPr/>
          </p:nvGrpSpPr>
          <p:grpSpPr>
            <a:xfrm>
              <a:off x="2536039" y="4121450"/>
              <a:ext cx="1655694" cy="637803"/>
              <a:chOff x="7031106" y="2980730"/>
              <a:chExt cx="1655694" cy="637803"/>
            </a:xfrm>
          </p:grpSpPr>
          <p:grpSp>
            <p:nvGrpSpPr>
              <p:cNvPr id="67" name="Group 66"/>
              <p:cNvGrpSpPr/>
              <p:nvPr/>
            </p:nvGrpSpPr>
            <p:grpSpPr>
              <a:xfrm>
                <a:off x="7210655" y="3056858"/>
                <a:ext cx="1240265" cy="485546"/>
                <a:chOff x="7210655" y="2999780"/>
                <a:chExt cx="1240265" cy="485546"/>
              </a:xfrm>
            </p:grpSpPr>
            <p:sp>
              <p:nvSpPr>
                <p:cNvPr id="70" name="Rectangle 69"/>
                <p:cNvSpPr/>
                <p:nvPr/>
              </p:nvSpPr>
              <p:spPr bwMode="auto">
                <a:xfrm>
                  <a:off x="7432852" y="2999780"/>
                  <a:ext cx="228600" cy="152400"/>
                </a:xfrm>
                <a:prstGeom prst="rect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71" name="Rectangle 70"/>
                <p:cNvSpPr/>
                <p:nvPr/>
              </p:nvSpPr>
              <p:spPr bwMode="auto">
                <a:xfrm>
                  <a:off x="7912545" y="2999780"/>
                  <a:ext cx="228600" cy="152400"/>
                </a:xfrm>
                <a:prstGeom prst="rect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72" name="Rectangle 71"/>
                <p:cNvSpPr/>
                <p:nvPr/>
              </p:nvSpPr>
              <p:spPr bwMode="auto">
                <a:xfrm>
                  <a:off x="7210655" y="3332926"/>
                  <a:ext cx="228600" cy="152400"/>
                </a:xfrm>
                <a:prstGeom prst="rect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73" name="Rectangle 72"/>
                <p:cNvSpPr/>
                <p:nvPr/>
              </p:nvSpPr>
              <p:spPr bwMode="auto">
                <a:xfrm>
                  <a:off x="7706016" y="3332926"/>
                  <a:ext cx="228600" cy="152400"/>
                </a:xfrm>
                <a:prstGeom prst="rect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cxnSp>
              <p:nvCxnSpPr>
                <p:cNvPr id="74" name="Straight Arrow Connector 73"/>
                <p:cNvCxnSpPr>
                  <a:endCxn id="71" idx="1"/>
                </p:cNvCxnSpPr>
                <p:nvPr/>
              </p:nvCxnSpPr>
              <p:spPr bwMode="auto">
                <a:xfrm>
                  <a:off x="7671409" y="3068307"/>
                  <a:ext cx="241136" cy="7673"/>
                </a:xfrm>
                <a:prstGeom prst="straightConnector1">
                  <a:avLst/>
                </a:prstGeom>
                <a:solidFill>
                  <a:srgbClr val="333399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75" name="Straight Arrow Connector 74"/>
                <p:cNvCxnSpPr/>
                <p:nvPr/>
              </p:nvCxnSpPr>
              <p:spPr bwMode="auto">
                <a:xfrm flipV="1">
                  <a:off x="7455099" y="3411298"/>
                  <a:ext cx="263592" cy="9296"/>
                </a:xfrm>
                <a:prstGeom prst="straightConnector1">
                  <a:avLst/>
                </a:prstGeom>
                <a:solidFill>
                  <a:srgbClr val="333399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76" name="Rectangle 75"/>
                <p:cNvSpPr/>
                <p:nvPr/>
              </p:nvSpPr>
              <p:spPr bwMode="auto">
                <a:xfrm>
                  <a:off x="8222320" y="3332926"/>
                  <a:ext cx="228600" cy="152400"/>
                </a:xfrm>
                <a:prstGeom prst="rect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cxnSp>
              <p:nvCxnSpPr>
                <p:cNvPr id="77" name="Straight Arrow Connector 76"/>
                <p:cNvCxnSpPr/>
                <p:nvPr/>
              </p:nvCxnSpPr>
              <p:spPr bwMode="auto">
                <a:xfrm flipV="1">
                  <a:off x="7971403" y="3411298"/>
                  <a:ext cx="263592" cy="9296"/>
                </a:xfrm>
                <a:prstGeom prst="straightConnector1">
                  <a:avLst/>
                </a:prstGeom>
                <a:solidFill>
                  <a:srgbClr val="333399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sp>
            <p:nvSpPr>
              <p:cNvPr id="68" name="Left Brace 67"/>
              <p:cNvSpPr/>
              <p:nvPr/>
            </p:nvSpPr>
            <p:spPr bwMode="auto">
              <a:xfrm>
                <a:off x="7031106" y="2980730"/>
                <a:ext cx="117771" cy="637803"/>
              </a:xfrm>
              <a:prstGeom prst="leftBrac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69" name="Left Brace 68"/>
              <p:cNvSpPr/>
              <p:nvPr/>
            </p:nvSpPr>
            <p:spPr bwMode="auto">
              <a:xfrm flipH="1">
                <a:off x="8569029" y="2980730"/>
                <a:ext cx="117771" cy="637803"/>
              </a:xfrm>
              <a:prstGeom prst="leftBrace">
                <a:avLst/>
              </a:prstGeom>
              <a:noFill/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2819400" y="4971190"/>
              <a:ext cx="1088972" cy="702657"/>
              <a:chOff x="1243689" y="2525312"/>
              <a:chExt cx="1088972" cy="702657"/>
            </a:xfrm>
          </p:grpSpPr>
          <p:sp>
            <p:nvSpPr>
              <p:cNvPr id="60" name="Oval 59"/>
              <p:cNvSpPr/>
              <p:nvPr/>
            </p:nvSpPr>
            <p:spPr bwMode="auto">
              <a:xfrm>
                <a:off x="1243689" y="2525312"/>
                <a:ext cx="1088972" cy="702657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1470756" y="2548772"/>
                <a:ext cx="2535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  <p:sp>
            <p:nvSpPr>
              <p:cNvPr id="62" name="Isosceles Triangle 61"/>
              <p:cNvSpPr/>
              <p:nvPr/>
            </p:nvSpPr>
            <p:spPr bwMode="auto">
              <a:xfrm>
                <a:off x="1545124" y="2988266"/>
                <a:ext cx="201770" cy="148437"/>
              </a:xfrm>
              <a:prstGeom prst="triangle">
                <a:avLst/>
              </a:prstGeom>
              <a:solidFill>
                <a:srgbClr val="CC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63" name="Isosceles Triangle 62"/>
              <p:cNvSpPr/>
              <p:nvPr/>
            </p:nvSpPr>
            <p:spPr bwMode="auto">
              <a:xfrm>
                <a:off x="1861194" y="2984836"/>
                <a:ext cx="201770" cy="148437"/>
              </a:xfrm>
              <a:prstGeom prst="triangle">
                <a:avLst/>
              </a:prstGeom>
              <a:solidFill>
                <a:srgbClr val="CC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64" name="Isosceles Triangle 63"/>
              <p:cNvSpPr/>
              <p:nvPr/>
            </p:nvSpPr>
            <p:spPr bwMode="auto">
              <a:xfrm>
                <a:off x="1358219" y="2642247"/>
                <a:ext cx="201770" cy="148437"/>
              </a:xfrm>
              <a:prstGeom prst="triangle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65" name="Isosceles Triangle 64"/>
              <p:cNvSpPr/>
              <p:nvPr/>
            </p:nvSpPr>
            <p:spPr bwMode="auto">
              <a:xfrm>
                <a:off x="1687704" y="2642246"/>
                <a:ext cx="201770" cy="148437"/>
              </a:xfrm>
              <a:prstGeom prst="triangle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66" name="Isosceles Triangle 65"/>
              <p:cNvSpPr/>
              <p:nvPr/>
            </p:nvSpPr>
            <p:spPr bwMode="auto">
              <a:xfrm>
                <a:off x="1978764" y="2651089"/>
                <a:ext cx="201770" cy="148437"/>
              </a:xfrm>
              <a:prstGeom prst="triangle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Comic Sans MS" pitchFamily="66" charset="0"/>
                </a:endParaRPr>
              </a:p>
            </p:txBody>
          </p:sp>
        </p:grpSp>
      </p:grpSp>
      <p:sp>
        <p:nvSpPr>
          <p:cNvPr id="78" name="7-Point Star 77"/>
          <p:cNvSpPr/>
          <p:nvPr/>
        </p:nvSpPr>
        <p:spPr bwMode="auto">
          <a:xfrm>
            <a:off x="4951332" y="2262098"/>
            <a:ext cx="304800" cy="228600"/>
          </a:xfrm>
          <a:prstGeom prst="star7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79" name="Straight Arrow Connector 78"/>
          <p:cNvCxnSpPr>
            <a:endCxn id="68" idx="1"/>
          </p:cNvCxnSpPr>
          <p:nvPr/>
        </p:nvCxnSpPr>
        <p:spPr bwMode="auto">
          <a:xfrm flipV="1">
            <a:off x="5271976" y="1919102"/>
            <a:ext cx="443024" cy="356762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5310931" y="2449940"/>
            <a:ext cx="598140" cy="351328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" name="7-Point Star 80"/>
          <p:cNvSpPr/>
          <p:nvPr/>
        </p:nvSpPr>
        <p:spPr bwMode="auto">
          <a:xfrm>
            <a:off x="7690383" y="2302672"/>
            <a:ext cx="304800" cy="228600"/>
          </a:xfrm>
          <a:prstGeom prst="star7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82" name="Straight Arrow Connector 81"/>
          <p:cNvCxnSpPr/>
          <p:nvPr/>
        </p:nvCxnSpPr>
        <p:spPr bwMode="auto">
          <a:xfrm flipV="1">
            <a:off x="7134814" y="2531272"/>
            <a:ext cx="555569" cy="311460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7408772" y="1973275"/>
            <a:ext cx="339512" cy="302589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flipV="1">
            <a:off x="8069029" y="1973275"/>
            <a:ext cx="443024" cy="356762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8069029" y="2471554"/>
            <a:ext cx="443024" cy="356762"/>
          </a:xfrm>
          <a:prstGeom prst="straightConnector1">
            <a:avLst/>
          </a:prstGeom>
          <a:solidFill>
            <a:srgbClr val="3333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74301908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C. Query Optimization</a:t>
            </a:r>
          </a:p>
        </p:txBody>
      </p:sp>
      <p:sp>
        <p:nvSpPr>
          <p:cNvPr id="5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49</a:t>
            </a: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152400" y="1299496"/>
            <a:ext cx="8915400" cy="5177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New opportunities for optimizing temporal + relational queries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Example computation:</a:t>
            </a:r>
          </a:p>
          <a:p>
            <a:pPr lvl="1"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Q1: Compute revenue of each taxi each hour</a:t>
            </a:r>
          </a:p>
          <a:p>
            <a:pPr lvl="1"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Q2: Mark peak hours by detecting local maxima</a:t>
            </a:r>
          </a:p>
          <a:p>
            <a:pPr lvl="1"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Q3: Compute star taxis in each hour</a:t>
            </a:r>
          </a:p>
          <a:p>
            <a:pPr lvl="1"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Q4: Temporal join to compute stars during two successive peak hours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Correct optimization: swap the order of Q2 and Q3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      Peak detection needs delayed output by storing taxi tuples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      With the swap, only star taxis are retained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5363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Problem: Programmability for Stream Processing </a:t>
            </a:r>
          </a:p>
        </p:txBody>
      </p:sp>
      <p:sp>
        <p:nvSpPr>
          <p:cNvPr id="79874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When desired computation is 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 mix of sequential and relational computation 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with complex synchronization requirements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Current programming APIs  offer unsatisfactory solutions: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Low-level (error-prone) manual programming, or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Unsafe parallelization with nondeterministic/incorrect behavior, or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Forego parallelization/optimization with performance penalty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rgbClr val="C00000"/>
                </a:solidFill>
              </a:rPr>
              <a:t>Theoretical foundations (models and logics) for streaming computation ?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6153015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D. Formal Verification</a:t>
            </a:r>
          </a:p>
        </p:txBody>
      </p:sp>
      <p:sp>
        <p:nvSpPr>
          <p:cNvPr id="5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50</a:t>
            </a:r>
          </a:p>
        </p:txBody>
      </p:sp>
      <p:sp>
        <p:nvSpPr>
          <p:cNvPr id="55" name="Rectangle 3"/>
          <p:cNvSpPr>
            <a:spLocks noChangeArrowheads="1"/>
          </p:cNvSpPr>
          <p:nvPr/>
        </p:nvSpPr>
        <p:spPr bwMode="auto">
          <a:xfrm>
            <a:off x="95250" y="3200400"/>
            <a:ext cx="8839200" cy="2778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In near-term: Tools for rigorous testing and debugging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 err="1">
                <a:solidFill>
                  <a:schemeClr val="tx1"/>
                </a:solidFill>
              </a:rPr>
              <a:t>DiffStream</a:t>
            </a:r>
            <a:r>
              <a:rPr lang="en-US" sz="2000" dirty="0">
                <a:solidFill>
                  <a:schemeClr val="tx1"/>
                </a:solidFill>
              </a:rPr>
              <a:t>: differential output testing for stream processing programs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	</a:t>
            </a:r>
            <a:r>
              <a:rPr lang="en-US" sz="2000" dirty="0" err="1">
                <a:solidFill>
                  <a:schemeClr val="tx1"/>
                </a:solidFill>
              </a:rPr>
              <a:t>Kallas</a:t>
            </a:r>
            <a:r>
              <a:rPr lang="en-US" sz="2000" dirty="0">
                <a:solidFill>
                  <a:schemeClr val="tx1"/>
                </a:solidFill>
              </a:rPr>
              <a:t> et al, OOPSLA 2020</a:t>
            </a:r>
          </a:p>
        </p:txBody>
      </p: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152400" y="1299496"/>
            <a:ext cx="8915400" cy="226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Can we build “verified” stream processing systems ?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Synchronization schemas: foundation for correct synchronization</a:t>
            </a: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Fault tolerance: active research area in formal verification</a:t>
            </a:r>
          </a:p>
        </p:txBody>
      </p:sp>
    </p:spTree>
    <p:extLst>
      <p:ext uri="{BB962C8B-B14F-4D97-AF65-F5344CB8AC3E}">
        <p14:creationId xmlns:p14="http://schemas.microsoft.com/office/powerpoint/2010/main" val="1806452315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pPr algn="l"/>
            <a:r>
              <a:rPr lang="en-US" sz="2800" dirty="0">
                <a:solidFill>
                  <a:srgbClr val="C00000"/>
                </a:solidFill>
              </a:rPr>
              <a:t>In Conclusion</a:t>
            </a: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51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7022" y="1245998"/>
            <a:ext cx="902697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A foundation for computing with data streams 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Synchronization schemas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Series-Parallel Streams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SPS Transformers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With benefits such as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Unifying relational and time-series-dependent operations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Formal semantics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Deterministic behavior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 err="1">
                <a:solidFill>
                  <a:schemeClr val="tx1"/>
                </a:solidFill>
              </a:rPr>
              <a:t>Streamability</a:t>
            </a:r>
            <a:r>
              <a:rPr lang="en-US" sz="2000" dirty="0">
                <a:solidFill>
                  <a:schemeClr val="tx1"/>
                </a:solidFill>
              </a:rPr>
              <a:t> (incremental computation)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Safe parallelization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Compositional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Modular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With opportunities for both theoretical and practical research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F0FD989-6DCE-488E-AAA3-2BC94F56014D}"/>
              </a:ext>
            </a:extLst>
          </p:cNvPr>
          <p:cNvGrpSpPr/>
          <p:nvPr/>
        </p:nvGrpSpPr>
        <p:grpSpPr>
          <a:xfrm>
            <a:off x="6096000" y="152400"/>
            <a:ext cx="2668668" cy="1189512"/>
            <a:chOff x="5256132" y="1694515"/>
            <a:chExt cx="3560721" cy="1552397"/>
          </a:xfrm>
        </p:grpSpPr>
        <p:grpSp>
          <p:nvGrpSpPr>
            <p:cNvPr id="5" name="Group 4"/>
            <p:cNvGrpSpPr/>
            <p:nvPr/>
          </p:nvGrpSpPr>
          <p:grpSpPr>
            <a:xfrm>
              <a:off x="6019800" y="1694515"/>
              <a:ext cx="1655694" cy="1552397"/>
              <a:chOff x="2536039" y="4121450"/>
              <a:chExt cx="1655694" cy="1552397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2536039" y="4121450"/>
                <a:ext cx="1655694" cy="637803"/>
                <a:chOff x="7031106" y="2980730"/>
                <a:chExt cx="1655694" cy="637803"/>
              </a:xfrm>
            </p:grpSpPr>
            <p:grpSp>
              <p:nvGrpSpPr>
                <p:cNvPr id="2" name="Group 1"/>
                <p:cNvGrpSpPr/>
                <p:nvPr/>
              </p:nvGrpSpPr>
              <p:grpSpPr>
                <a:xfrm>
                  <a:off x="7210655" y="3056858"/>
                  <a:ext cx="1240265" cy="485546"/>
                  <a:chOff x="7210655" y="2999780"/>
                  <a:chExt cx="1240265" cy="485546"/>
                </a:xfrm>
              </p:grpSpPr>
              <p:sp>
                <p:nvSpPr>
                  <p:cNvPr id="26" name="Rectangle 25"/>
                  <p:cNvSpPr/>
                  <p:nvPr/>
                </p:nvSpPr>
                <p:spPr bwMode="auto">
                  <a:xfrm>
                    <a:off x="7432852" y="2999780"/>
                    <a:ext cx="228600" cy="152400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7" name="Rectangle 26"/>
                  <p:cNvSpPr/>
                  <p:nvPr/>
                </p:nvSpPr>
                <p:spPr bwMode="auto">
                  <a:xfrm>
                    <a:off x="7912545" y="2999780"/>
                    <a:ext cx="228600" cy="152400"/>
                  </a:xfrm>
                  <a:prstGeom prst="rect">
                    <a:avLst/>
                  </a:prstGeom>
                  <a:solidFill>
                    <a:srgbClr val="FFFFCC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8" name="Rectangle 27"/>
                  <p:cNvSpPr/>
                  <p:nvPr/>
                </p:nvSpPr>
                <p:spPr bwMode="auto">
                  <a:xfrm>
                    <a:off x="7210655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9" name="Rectangle 28"/>
                  <p:cNvSpPr/>
                  <p:nvPr/>
                </p:nvSpPr>
                <p:spPr bwMode="auto">
                  <a:xfrm>
                    <a:off x="7706016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cxnSp>
                <p:nvCxnSpPr>
                  <p:cNvPr id="36" name="Straight Arrow Connector 35"/>
                  <p:cNvCxnSpPr>
                    <a:endCxn id="27" idx="1"/>
                  </p:cNvCxnSpPr>
                  <p:nvPr/>
                </p:nvCxnSpPr>
                <p:spPr bwMode="auto">
                  <a:xfrm>
                    <a:off x="7671409" y="3068307"/>
                    <a:ext cx="241136" cy="7673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cxnSp>
                <p:nvCxnSpPr>
                  <p:cNvPr id="37" name="Straight Arrow Connector 36"/>
                  <p:cNvCxnSpPr/>
                  <p:nvPr/>
                </p:nvCxnSpPr>
                <p:spPr bwMode="auto">
                  <a:xfrm flipV="1">
                    <a:off x="7455099" y="3411298"/>
                    <a:ext cx="263592" cy="9296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  <p:sp>
                <p:nvSpPr>
                  <p:cNvPr id="38" name="Rectangle 37"/>
                  <p:cNvSpPr/>
                  <p:nvPr/>
                </p:nvSpPr>
                <p:spPr bwMode="auto">
                  <a:xfrm>
                    <a:off x="8222320" y="3332926"/>
                    <a:ext cx="228600" cy="152400"/>
                  </a:xfrm>
                  <a:prstGeom prst="rect">
                    <a:avLst/>
                  </a:prstGeom>
                  <a:solidFill>
                    <a:srgbClr val="CCCC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1200" b="0" i="0" u="none" strike="noStrike" cap="none" normalizeH="0" baseline="0">
                      <a:ln>
                        <a:noFill/>
                      </a:ln>
                      <a:solidFill>
                        <a:schemeClr val="accent2"/>
                      </a:solidFill>
                      <a:effectLst/>
                      <a:latin typeface="Comic Sans MS" pitchFamily="66" charset="0"/>
                    </a:endParaRPr>
                  </a:p>
                </p:txBody>
              </p:sp>
              <p:cxnSp>
                <p:nvCxnSpPr>
                  <p:cNvPr id="39" name="Straight Arrow Connector 38"/>
                  <p:cNvCxnSpPr/>
                  <p:nvPr/>
                </p:nvCxnSpPr>
                <p:spPr bwMode="auto">
                  <a:xfrm flipV="1">
                    <a:off x="7971403" y="3411298"/>
                    <a:ext cx="263592" cy="9296"/>
                  </a:xfrm>
                  <a:prstGeom prst="straightConnector1">
                    <a:avLst/>
                  </a:prstGeom>
                  <a:solidFill>
                    <a:srgbClr val="333399"/>
                  </a:solidFill>
                  <a:ln w="254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triangle"/>
                  </a:ln>
                  <a:effectLst/>
                </p:spPr>
              </p:cxnSp>
            </p:grpSp>
            <p:sp>
              <p:nvSpPr>
                <p:cNvPr id="40" name="Left Brace 39"/>
                <p:cNvSpPr/>
                <p:nvPr/>
              </p:nvSpPr>
              <p:spPr bwMode="auto">
                <a:xfrm>
                  <a:off x="7031106" y="2980730"/>
                  <a:ext cx="117771" cy="637803"/>
                </a:xfrm>
                <a:prstGeom prst="leftBrac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41" name="Left Brace 40"/>
                <p:cNvSpPr/>
                <p:nvPr/>
              </p:nvSpPr>
              <p:spPr bwMode="auto">
                <a:xfrm flipH="1">
                  <a:off x="8569029" y="2980730"/>
                  <a:ext cx="117771" cy="637803"/>
                </a:xfrm>
                <a:prstGeom prst="leftBrace">
                  <a:avLst/>
                </a:prstGeom>
                <a:noFill/>
                <a:ln w="158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42" name="Group 41"/>
              <p:cNvGrpSpPr/>
              <p:nvPr/>
            </p:nvGrpSpPr>
            <p:grpSpPr>
              <a:xfrm>
                <a:off x="2819400" y="4971190"/>
                <a:ext cx="1088972" cy="702657"/>
                <a:chOff x="1243689" y="2525312"/>
                <a:chExt cx="1088972" cy="702657"/>
              </a:xfrm>
            </p:grpSpPr>
            <p:sp>
              <p:nvSpPr>
                <p:cNvPr id="43" name="Oval 42"/>
                <p:cNvSpPr/>
                <p:nvPr/>
              </p:nvSpPr>
              <p:spPr bwMode="auto">
                <a:xfrm>
                  <a:off x="1243689" y="2525312"/>
                  <a:ext cx="1088972" cy="702657"/>
                </a:xfrm>
                <a:prstGeom prst="ellips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1470756" y="2548772"/>
                  <a:ext cx="2535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dirty="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  <p:sp>
              <p:nvSpPr>
                <p:cNvPr id="45" name="Isosceles Triangle 44"/>
                <p:cNvSpPr/>
                <p:nvPr/>
              </p:nvSpPr>
              <p:spPr bwMode="auto">
                <a:xfrm>
                  <a:off x="1545124" y="2988266"/>
                  <a:ext cx="201770" cy="148437"/>
                </a:xfrm>
                <a:prstGeom prst="triangle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46" name="Isosceles Triangle 45"/>
                <p:cNvSpPr/>
                <p:nvPr/>
              </p:nvSpPr>
              <p:spPr bwMode="auto">
                <a:xfrm>
                  <a:off x="1861194" y="2984836"/>
                  <a:ext cx="201770" cy="148437"/>
                </a:xfrm>
                <a:prstGeom prst="triangle">
                  <a:avLst/>
                </a:prstGeom>
                <a:solidFill>
                  <a:srgbClr val="CCCC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47" name="Isosceles Triangle 46"/>
                <p:cNvSpPr/>
                <p:nvPr/>
              </p:nvSpPr>
              <p:spPr bwMode="auto">
                <a:xfrm>
                  <a:off x="1358219" y="2642247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48" name="Isosceles Triangle 47"/>
                <p:cNvSpPr/>
                <p:nvPr/>
              </p:nvSpPr>
              <p:spPr bwMode="auto">
                <a:xfrm>
                  <a:off x="1687704" y="2642246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  <p:sp>
              <p:nvSpPr>
                <p:cNvPr id="49" name="Isosceles Triangle 48"/>
                <p:cNvSpPr/>
                <p:nvPr/>
              </p:nvSpPr>
              <p:spPr bwMode="auto">
                <a:xfrm>
                  <a:off x="1978764" y="2651089"/>
                  <a:ext cx="201770" cy="148437"/>
                </a:xfrm>
                <a:prstGeom prst="triangle">
                  <a:avLst/>
                </a:prstGeom>
                <a:solidFill>
                  <a:srgbClr val="FFFFCC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>
                    <a:ln>
                      <a:noFill/>
                    </a:ln>
                    <a:solidFill>
                      <a:schemeClr val="accent2"/>
                    </a:solidFill>
                    <a:effectLst/>
                    <a:latin typeface="Comic Sans MS" pitchFamily="66" charset="0"/>
                  </a:endParaRPr>
                </a:p>
              </p:txBody>
            </p:sp>
          </p:grpSp>
        </p:grpSp>
        <p:sp>
          <p:nvSpPr>
            <p:cNvPr id="30" name="7-Point Star 29"/>
            <p:cNvSpPr/>
            <p:nvPr/>
          </p:nvSpPr>
          <p:spPr bwMode="auto">
            <a:xfrm>
              <a:off x="5256132" y="2356413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31" name="Straight Arrow Connector 30"/>
            <p:cNvCxnSpPr>
              <a:endCxn id="40" idx="1"/>
            </p:cNvCxnSpPr>
            <p:nvPr/>
          </p:nvCxnSpPr>
          <p:spPr bwMode="auto">
            <a:xfrm flipV="1">
              <a:off x="5576776" y="2013417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>
              <a:off x="5615731" y="2544255"/>
              <a:ext cx="598140" cy="351328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7-Point Star 33"/>
            <p:cNvSpPr/>
            <p:nvPr/>
          </p:nvSpPr>
          <p:spPr bwMode="auto">
            <a:xfrm>
              <a:off x="7995183" y="2396987"/>
              <a:ext cx="304800" cy="228600"/>
            </a:xfrm>
            <a:prstGeom prst="star7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Comic Sans MS" pitchFamily="66" charset="0"/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 bwMode="auto">
            <a:xfrm flipV="1">
              <a:off x="7439614" y="2625587"/>
              <a:ext cx="555569" cy="311460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0" name="Straight Arrow Connector 49"/>
            <p:cNvCxnSpPr/>
            <p:nvPr/>
          </p:nvCxnSpPr>
          <p:spPr bwMode="auto">
            <a:xfrm>
              <a:off x="7713572" y="2067590"/>
              <a:ext cx="339512" cy="302589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 flipV="1">
              <a:off x="8373829" y="2067590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>
              <a:off x="8373829" y="2565869"/>
              <a:ext cx="443024" cy="356762"/>
            </a:xfrm>
            <a:prstGeom prst="straightConnector1">
              <a:avLst/>
            </a:prstGeom>
            <a:solidFill>
              <a:srgbClr val="333399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31831438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This Talk: A New Model for Streaming Data</a:t>
            </a:r>
          </a:p>
        </p:txBody>
      </p:sp>
      <p:sp>
        <p:nvSpPr>
          <p:cNvPr id="79874" name="Rectangle 3"/>
          <p:cNvSpPr>
            <a:spLocks noChangeArrowheads="1"/>
          </p:cNvSpPr>
          <p:nvPr/>
        </p:nvSpPr>
        <p:spPr bwMode="auto">
          <a:xfrm>
            <a:off x="0" y="11430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Streams as partially ordered multisets: </a:t>
            </a:r>
            <a:r>
              <a:rPr lang="en-US" sz="2000" dirty="0" err="1">
                <a:solidFill>
                  <a:srgbClr val="C00000"/>
                </a:solidFill>
              </a:rPr>
              <a:t>Pomsets</a:t>
            </a:r>
            <a:endParaRPr lang="en-US" sz="2000" dirty="0">
              <a:solidFill>
                <a:srgbClr val="C00000"/>
              </a:solidFill>
            </a:endParaRPr>
          </a:p>
          <a:p>
            <a:pPr marL="800100" lvl="1" indent="-3429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ct val="20000"/>
              </a:spcBef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Specifying streams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Synchronization schemas</a:t>
            </a:r>
            <a:r>
              <a:rPr lang="en-US" sz="2000" dirty="0">
                <a:solidFill>
                  <a:schemeClr val="tx1"/>
                </a:solidFill>
              </a:rPr>
              <a:t> as types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C00000"/>
                </a:solidFill>
              </a:rPr>
              <a:t>Series-parallel streams </a:t>
            </a:r>
            <a:r>
              <a:rPr lang="en-US" sz="2000" dirty="0">
                <a:solidFill>
                  <a:schemeClr val="tx1"/>
                </a:solidFill>
              </a:rPr>
              <a:t>as objects of these types</a:t>
            </a:r>
          </a:p>
          <a:p>
            <a:pPr marL="457200" indent="-457200" eaLnBrk="0" hangingPunct="0">
              <a:spcBef>
                <a:spcPct val="20000"/>
              </a:spcBef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ct val="20000"/>
              </a:spcBef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Series-parallel stream transformers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Deterministic parallel programming for stream transformations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Consistency, parallelism, monotonicity, modularity, composability</a:t>
            </a:r>
          </a:p>
          <a:p>
            <a:pPr marL="457200" indent="-457200" eaLnBrk="0" hangingPunct="0">
              <a:spcBef>
                <a:spcPct val="20000"/>
              </a:spcBef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4.  Queries: mixing time-series computations and relational operations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5.  Invitation for future research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1580546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971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Streams as Partially Ordered Multisets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04850475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Formalizing Streams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62400" y="1917314"/>
            <a:ext cx="1320800" cy="430887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28600" y="2101907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71500" y="2101907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14400" y="2101907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70000" y="2101907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651000" y="2101907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993900" y="2101907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336800" y="2101907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692400" y="2101907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Right Arrow 2"/>
          <p:cNvSpPr/>
          <p:nvPr/>
        </p:nvSpPr>
        <p:spPr bwMode="auto">
          <a:xfrm>
            <a:off x="3175000" y="2101907"/>
            <a:ext cx="558800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3048000"/>
            <a:ext cx="9067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A starting point: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 stream is a linear sequence of items of a data type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If input/output data types are A/B, then an operator is a monotonic function from A* to B*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sz="20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Requiring all items to be strictly ordered is restrictive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Relational query optimization not applicable: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	How to parallelize correctly ?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Distributed systems have events that aren’t causally related: 	</a:t>
            </a:r>
          </a:p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	Is overhead to force consistent ordering  needed ?</a:t>
            </a:r>
            <a:endParaRPr lang="en-US" sz="2000" dirty="0">
              <a:solidFill>
                <a:srgbClr val="006600"/>
              </a:solidFill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5678984" y="2101907"/>
            <a:ext cx="558800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0200" y="1547982"/>
            <a:ext cx="160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Input stream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86704" y="1547982"/>
            <a:ext cx="184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Output stream 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486536" y="2101907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29436" y="2101907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172336" y="2101907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527936" y="2101907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9800985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533400"/>
          </a:xfrm>
        </p:spPr>
        <p:txBody>
          <a:bodyPr/>
          <a:lstStyle/>
          <a:p>
            <a:r>
              <a:rPr lang="en-US" sz="2800" dirty="0">
                <a:solidFill>
                  <a:srgbClr val="C00000"/>
                </a:solidFill>
              </a:rPr>
              <a:t>Formalizing Streams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62400" y="1917314"/>
            <a:ext cx="1320800" cy="430887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28600" y="2101907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71500" y="2101907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14400" y="2101907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70000" y="2101907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651000" y="2101907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993900" y="2101907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336800" y="2101907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692400" y="2101907"/>
            <a:ext cx="228600" cy="15240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Right Arrow 2"/>
          <p:cNvSpPr/>
          <p:nvPr/>
        </p:nvSpPr>
        <p:spPr bwMode="auto">
          <a:xfrm>
            <a:off x="3175000" y="2101907"/>
            <a:ext cx="558800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3048000"/>
            <a:ext cx="9144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Beyond linear sequences: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Relation that gets incrementally updated ?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Sequence of relations (see CQL [</a:t>
            </a:r>
            <a:r>
              <a:rPr lang="en-US" sz="2000" dirty="0" err="1">
                <a:solidFill>
                  <a:schemeClr val="tx1"/>
                </a:solidFill>
              </a:rPr>
              <a:t>Arasu</a:t>
            </a:r>
            <a:r>
              <a:rPr lang="en-US" sz="2000" dirty="0">
                <a:solidFill>
                  <a:schemeClr val="tx1"/>
                </a:solidFill>
              </a:rPr>
              <a:t> et al, 2006] )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Sequences with punctuation markers (see [Maier et al, 2010])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What about streams partitioned on key values ?</a:t>
            </a:r>
          </a:p>
          <a:p>
            <a:pPr eaLnBrk="0" hangingPunct="0">
              <a:spcBef>
                <a:spcPct val="200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5678984" y="2101907"/>
            <a:ext cx="558800" cy="152400"/>
          </a:xfrm>
          <a:prstGeom prst="rightArrow">
            <a:avLst/>
          </a:prstGeom>
          <a:solidFill>
            <a:srgbClr val="3333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0200" y="1547982"/>
            <a:ext cx="1609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Input stream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86704" y="1547982"/>
            <a:ext cx="184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Output stream 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6486536" y="2101907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29436" y="2101907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172336" y="2101907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527936" y="2101907"/>
            <a:ext cx="228600" cy="152400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2"/>
              </a:solidFill>
              <a:effectLst/>
              <a:latin typeface="Comic Sans MS" pitchFamily="66" charset="0"/>
            </a:endParaRPr>
          </a:p>
        </p:txBody>
      </p:sp>
      <p:sp>
        <p:nvSpPr>
          <p:cNvPr id="2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522339"/>
            <a:ext cx="457200" cy="335661"/>
          </a:xfrm>
        </p:spPr>
        <p:txBody>
          <a:bodyPr/>
          <a:lstStyle/>
          <a:p>
            <a:pPr>
              <a:defRPr/>
            </a:pPr>
            <a:r>
              <a:rPr lang="en-US" b="1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9239503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33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33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89898</TotalTime>
  <Words>3001</Words>
  <Application>Microsoft Office PowerPoint</Application>
  <PresentationFormat>On-screen Show (4:3)</PresentationFormat>
  <Paragraphs>595</Paragraphs>
  <Slides>51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Comic Sans MS</vt:lpstr>
      <vt:lpstr>Courier New</vt:lpstr>
      <vt:lpstr>Symbol</vt:lpstr>
      <vt:lpstr>Times New Roman</vt:lpstr>
      <vt:lpstr>Wingdings</vt:lpstr>
      <vt:lpstr>Default Design</vt:lpstr>
      <vt:lpstr>PowerPoint Presentation</vt:lpstr>
      <vt:lpstr>Real-time Decision Making</vt:lpstr>
      <vt:lpstr>Distributed Stream Processing Systems</vt:lpstr>
      <vt:lpstr>Illustrative Streaming Computation</vt:lpstr>
      <vt:lpstr>Problem: Programmability for Stream Processing </vt:lpstr>
      <vt:lpstr>This Talk: A New Model for Streaming Data</vt:lpstr>
      <vt:lpstr>Streams as Partially Ordered Multisets</vt:lpstr>
      <vt:lpstr>Formalizing Streams</vt:lpstr>
      <vt:lpstr>Formalizing Streams</vt:lpstr>
      <vt:lpstr>Illustrative Streaming Computation</vt:lpstr>
      <vt:lpstr>Stream as a Partially Ordered Multiset</vt:lpstr>
      <vt:lpstr>Stream as a Partially Ordered Multiset</vt:lpstr>
      <vt:lpstr>Stream as a Partially Ordered Multiset</vt:lpstr>
      <vt:lpstr>Challenges for Computing with Pomsets</vt:lpstr>
      <vt:lpstr>Synchronization Schemas  Types for specifying partially-ordered streams</vt:lpstr>
      <vt:lpstr>Relational Schemas</vt:lpstr>
      <vt:lpstr>Synchronization Schemas</vt:lpstr>
      <vt:lpstr>Base Schema: Bag(H)</vt:lpstr>
      <vt:lpstr>Base Schema: Seq(H)</vt:lpstr>
      <vt:lpstr>Key-based Partitioning: PartitionBy ( K, S )</vt:lpstr>
      <vt:lpstr>Parallel Composition: Par (S, S’)</vt:lpstr>
      <vt:lpstr>Hierarchical Composition: Sync (H, S)</vt:lpstr>
      <vt:lpstr>Recap: Synchronization Schemas</vt:lpstr>
      <vt:lpstr>Example Operation on SPS: Prefix</vt:lpstr>
      <vt:lpstr>Sequential View and Unique Parsability</vt:lpstr>
      <vt:lpstr>Schema Relaxation</vt:lpstr>
      <vt:lpstr>Series-parallel Stream Transformers </vt:lpstr>
      <vt:lpstr>How to Specify Stream Transformations ?</vt:lpstr>
      <vt:lpstr>Series-parallel Stream Transformers (SPST)</vt:lpstr>
      <vt:lpstr>Relational SPST</vt:lpstr>
      <vt:lpstr>Parallelism</vt:lpstr>
      <vt:lpstr>Parallel SPST</vt:lpstr>
      <vt:lpstr>Hierarchical SPST</vt:lpstr>
      <vt:lpstr>Formal Semantics</vt:lpstr>
      <vt:lpstr>SPST Features</vt:lpstr>
      <vt:lpstr>A High-Level Query Language ? </vt:lpstr>
      <vt:lpstr>Architecture for Distributed Stream Processing</vt:lpstr>
      <vt:lpstr>Towards an SPS Query Language</vt:lpstr>
      <vt:lpstr>Query Example</vt:lpstr>
      <vt:lpstr>Q1: Compute Per-Hour Revenue For Each Taxi</vt:lpstr>
      <vt:lpstr>Q2: Detect Peak Hours</vt:lpstr>
      <vt:lpstr>Q3: Filter only Star Taxis</vt:lpstr>
      <vt:lpstr>Q4: Temporal Join</vt:lpstr>
      <vt:lpstr>Q4: Temporal Join Formalization</vt:lpstr>
      <vt:lpstr>SPS Query Language Summary</vt:lpstr>
      <vt:lpstr>Invitation to Future Research</vt:lpstr>
      <vt:lpstr>A. Safe Parallelization in Practice</vt:lpstr>
      <vt:lpstr>B. Theoretical Foundations</vt:lpstr>
      <vt:lpstr>C. Query Optimization</vt:lpstr>
      <vt:lpstr>D. Formal Verification</vt:lpstr>
      <vt:lpstr>In Conclusion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Radu Grosu</dc:creator>
  <cp:lastModifiedBy>Alur, Rajeev S</cp:lastModifiedBy>
  <cp:revision>1367</cp:revision>
  <cp:lastPrinted>2016-09-20T18:02:57Z</cp:lastPrinted>
  <dcterms:created xsi:type="dcterms:W3CDTF">1998-10-17T01:29:32Z</dcterms:created>
  <dcterms:modified xsi:type="dcterms:W3CDTF">2021-12-06T17:27:06Z</dcterms:modified>
</cp:coreProperties>
</file>