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xml" ContentType="application/inkml+xml"/>
  <Override PartName="/ppt/ink/ink6.xml" ContentType="application/inkml+xml"/>
  <Override PartName="/ppt/notesSlides/notesSlide27.xml" ContentType="application/vnd.openxmlformats-officedocument.presentationml.notesSlide+xml"/>
  <Override PartName="/ppt/ink/ink7.xml" ContentType="application/inkml+xml"/>
  <Override PartName="/ppt/ink/ink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940" r:id="rId2"/>
    <p:sldId id="1506" r:id="rId3"/>
    <p:sldId id="1507" r:id="rId4"/>
    <p:sldId id="281" r:id="rId5"/>
    <p:sldId id="1091" r:id="rId6"/>
    <p:sldId id="1092" r:id="rId7"/>
    <p:sldId id="1093" r:id="rId8"/>
    <p:sldId id="1080" r:id="rId9"/>
    <p:sldId id="1078" r:id="rId10"/>
    <p:sldId id="1079" r:id="rId11"/>
    <p:sldId id="1508" r:id="rId12"/>
    <p:sldId id="282" r:id="rId13"/>
    <p:sldId id="1058" r:id="rId14"/>
    <p:sldId id="1525" r:id="rId15"/>
    <p:sldId id="258" r:id="rId16"/>
    <p:sldId id="283" r:id="rId17"/>
    <p:sldId id="284" r:id="rId18"/>
    <p:sldId id="285" r:id="rId19"/>
    <p:sldId id="1084" r:id="rId20"/>
    <p:sldId id="1396" r:id="rId21"/>
    <p:sldId id="1537" r:id="rId22"/>
    <p:sldId id="1565" r:id="rId23"/>
    <p:sldId id="1532" r:id="rId24"/>
    <p:sldId id="1539" r:id="rId25"/>
    <p:sldId id="1533" r:id="rId26"/>
    <p:sldId id="1541" r:id="rId27"/>
    <p:sldId id="1531" r:id="rId28"/>
    <p:sldId id="1033" r:id="rId29"/>
    <p:sldId id="1499" r:id="rId30"/>
    <p:sldId id="1544" r:id="rId31"/>
    <p:sldId id="1530" r:id="rId32"/>
    <p:sldId id="1353" r:id="rId33"/>
    <p:sldId id="1420" r:id="rId34"/>
    <p:sldId id="1413" r:id="rId35"/>
    <p:sldId id="1417" r:id="rId36"/>
    <p:sldId id="1430" r:id="rId37"/>
    <p:sldId id="1054" r:id="rId38"/>
    <p:sldId id="1055" r:id="rId39"/>
    <p:sldId id="1072" r:id="rId40"/>
    <p:sldId id="1073" r:id="rId41"/>
    <p:sldId id="1424" r:id="rId42"/>
    <p:sldId id="1546" r:id="rId43"/>
    <p:sldId id="1547" r:id="rId44"/>
    <p:sldId id="1319" r:id="rId45"/>
    <p:sldId id="1354" r:id="rId46"/>
    <p:sldId id="1089" r:id="rId47"/>
    <p:sldId id="1548" r:id="rId48"/>
    <p:sldId id="1083" r:id="rId49"/>
    <p:sldId id="1549" r:id="rId50"/>
    <p:sldId id="1524" r:id="rId51"/>
    <p:sldId id="1527" r:id="rId52"/>
    <p:sldId id="1528" r:id="rId53"/>
    <p:sldId id="1529" r:id="rId54"/>
    <p:sldId id="1550" r:id="rId55"/>
    <p:sldId id="1551" r:id="rId56"/>
    <p:sldId id="1552" r:id="rId57"/>
    <p:sldId id="1463" r:id="rId58"/>
    <p:sldId id="1513" r:id="rId59"/>
    <p:sldId id="1470" r:id="rId60"/>
    <p:sldId id="1473" r:id="rId61"/>
    <p:sldId id="1534" r:id="rId62"/>
    <p:sldId id="1535" r:id="rId63"/>
    <p:sldId id="1536" r:id="rId64"/>
    <p:sldId id="1553" r:id="rId65"/>
    <p:sldId id="1554" r:id="rId66"/>
    <p:sldId id="1542" r:id="rId67"/>
    <p:sldId id="1540" r:id="rId68"/>
    <p:sldId id="1543" r:id="rId69"/>
    <p:sldId id="1555" r:id="rId70"/>
    <p:sldId id="1545" r:id="rId71"/>
    <p:sldId id="1556" r:id="rId72"/>
    <p:sldId id="1557" r:id="rId73"/>
    <p:sldId id="1475" r:id="rId74"/>
    <p:sldId id="1558" r:id="rId75"/>
    <p:sldId id="1514" r:id="rId76"/>
    <p:sldId id="1526" r:id="rId77"/>
    <p:sldId id="1063" r:id="rId78"/>
    <p:sldId id="1559" r:id="rId79"/>
    <p:sldId id="1479" r:id="rId80"/>
    <p:sldId id="1069" r:id="rId81"/>
    <p:sldId id="1071" r:id="rId82"/>
    <p:sldId id="1560" r:id="rId83"/>
    <p:sldId id="1088" r:id="rId84"/>
    <p:sldId id="1561" r:id="rId85"/>
    <p:sldId id="1562" r:id="rId86"/>
    <p:sldId id="1563" r:id="rId87"/>
    <p:sldId id="156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7T04:18:41.841"/>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5:04.246"/>
    </inkml:context>
    <inkml:brush xml:id="br0">
      <inkml:brushProperty name="width" value="0.05" units="cm"/>
      <inkml:brushProperty name="height" value="0.05" units="cm"/>
    </inkml:brush>
  </inkml:definitions>
  <inkml:trace contextRef="#ctx0" brushRef="#br0">1 4462 24575,'0'-11'0,"2"1"0,-1 0 0,2 0 0,6-19 0,1-6 0,95-429 0,-95 429 0,21-51 0,2-3 0,-29 73 0,-1 0 0,0 0 0,-1 0 0,-1-1 0,-1-31 0,-16-81 0,11 93 0,-14-84 0,-3-244 0,22 349 0,0-16 0,1 0 0,2 1 0,1 0 0,7-31 0,3 13 0,10-38 0,54-129 0,-13 61 0,64-232 0,-125 369 0,1 1 0,1-1 0,1 1 0,0 0 0,11-16 0,-13 24 0,1-1 0,1 1 0,-1 0 0,2 1 0,-1 0 0,1 0 0,0 0 0,0 1 0,15-9 0,-11 9 0,10-6 0,24-17 0,-38 23 0,-1 0 0,0-1 0,0 0 0,0 0 0,-1 0 0,7-12 0,13-17 0,-19 27 0,0-1 0,0 0 0,-1 0 0,0 0 0,-1-1 0,0 1 0,0-1 0,-1 0 0,3-17 0,-3-43 0,-4 54 0,0 0 0,2 1 0,0-1 0,6-26 0,91-227 0,-55 158 0,63-137 0,-105 245 0,-1 1 0,1-1 0,0 0 0,1 0 0,-1 1 0,0-1 0,1 1 0,0 0 0,0 0 0,0 0 0,0 0 0,1 1 0,-1-1 0,1 1 0,-1-1 0,1 1 0,0 1 0,0-1 0,0 0 0,0 1 0,0 0 0,0 0 0,0 0 0,0 0 0,0 1 0,1 0 0,-1 0 0,0 0 0,7 1 0,-3-1 0,1 0 0,-1-1 0,0 0 0,0 0 0,0-1 0,1 0 0,-1 0 0,9-5 0,-1 0 0,-1-1 0,0-1 0,13-11 0,-7 5 0,1 1 0,36-17 0,-46 26 0,1 0 0,-1 1 0,1 0 0,0 1 0,0 1 0,25-2 0,13 0 0,53-9 0,-67 8 0,60 0 0,-14 1 0,-56 1 0,26-7 0,21-3 0,-59 11 0,-1 0 0,0-2 0,0 1 0,0-1 0,-1-1 0,21-11 0,0-3 0,35-25 0,-23 12 0,-37 27 0,0 1 0,0-1 0,0 2 0,1-1 0,-1 1 0,1 1 0,0 0 0,0 0 0,14 0 0,13 0 0,46 6 0,-21-1 0,1045-1 0,-572-4 0,-510 0 0,1 0 0,-1-2 0,0-1 0,37-13 0,-34 9 0,-1 2 0,1 1 0,36-3 0,-50 8 0,5 1 0,1-2 0,-1-1 0,20-4 0,-11 1 0,-1 1 0,1 2 0,46 0 0,-3 0 0,19-10 0,7-1 0,14 12-1365,-91 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5:05.628"/>
    </inkml:context>
    <inkml:brush xml:id="br0">
      <inkml:brushProperty name="width" value="0.05" units="cm"/>
      <inkml:brushProperty name="height" value="0.05" units="cm"/>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4T19:15:11.420"/>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7T14:26:51.575"/>
    </inkml:context>
    <inkml:brush xml:id="br0">
      <inkml:brushProperty name="width" value="0.05" units="cm"/>
      <inkml:brushProperty name="height" value="0.05" units="cm"/>
    </inkml:brush>
  </inkml:definitions>
  <inkml:trace contextRef="#ctx0" brushRef="#br0">1 4462 24575,'0'-11'0,"2"1"0,-1 0 0,2 0 0,6-19 0,1-6 0,95-429 0,-95 429 0,21-51 0,2-3 0,-29 73 0,-1 0 0,0 0 0,-1 0 0,-1-1 0,-1-31 0,-16-81 0,11 93 0,-14-84 0,-3-244 0,22 349 0,0-16 0,1 0 0,2 1 0,1 0 0,7-31 0,3 13 0,10-38 0,54-129 0,-13 61 0,64-232 0,-125 369 0,1 1 0,1-1 0,1 1 0,0 0 0,11-16 0,-13 24 0,1-1 0,1 1 0,-1 0 0,2 1 0,-1 0 0,1 0 0,0 0 0,0 1 0,15-9 0,-11 9 0,10-6 0,24-17 0,-38 23 0,-1 0 0,0-1 0,0 0 0,0 0 0,-1 0 0,7-12 0,13-17 0,-19 27 0,0-1 0,0 0 0,-1 0 0,0 0 0,-1-1 0,0 1 0,0-1 0,-1 0 0,3-17 0,-3-43 0,-4 54 0,0 0 0,2 1 0,0-1 0,6-26 0,91-227 0,-55 158 0,63-137 0,-105 245 0,-1 1 0,1-1 0,0 0 0,1 0 0,-1 1 0,0-1 0,1 1 0,0 0 0,0 0 0,0 0 0,0 0 0,1 1 0,-1-1 0,1 1 0,-1-1 0,1 1 0,0 1 0,0-1 0,0 0 0,0 1 0,0 0 0,0 0 0,0 0 0,0 0 0,0 1 0,1 0 0,-1 0 0,0 0 0,7 1 0,-3-1 0,1 0 0,-1-1 0,0 0 0,0 0 0,0-1 0,1 0 0,-1 0 0,9-5 0,-1 0 0,-1-1 0,0-1 0,13-11 0,-7 5 0,1 1 0,36-17 0,-46 26 0,1 0 0,-1 1 0,1 0 0,0 1 0,0 1 0,25-2 0,13 0 0,53-9 0,-67 8 0,60 0 0,-14 1 0,-56 1 0,26-7 0,21-3 0,-59 11 0,-1 0 0,0-2 0,0 1 0,0-1 0,-1-1 0,21-11 0,0-3 0,35-25 0,-23 12 0,-37 27 0,0 1 0,0-1 0,0 2 0,1-1 0,-1 1 0,1 1 0,0 0 0,0 0 0,14 0 0,13 0 0,46 6 0,-21-1 0,1045-1 0,-572-4 0,-510 0 0,1 0 0,-1-2 0,0-1 0,37-13 0,-34 9 0,-1 2 0,1 1 0,36-3 0,-50 8 0,5 1 0,1-2 0,-1-1 0,20-4 0,-11 1 0,-1 1 0,1 2 0,46 0 0,-3 0 0,19-10 0,7-1 0,14 12-1365,-91 2-5461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7T14:26:51.576"/>
    </inkml:context>
    <inkml:brush xml:id="br0">
      <inkml:brushProperty name="width" value="0.05" units="cm"/>
      <inkml:brushProperty name="height" value="0.05" units="cm"/>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7T14:26:51.575"/>
    </inkml:context>
    <inkml:brush xml:id="br0">
      <inkml:brushProperty name="width" value="0.05" units="cm"/>
      <inkml:brushProperty name="height" value="0.05" units="cm"/>
    </inkml:brush>
  </inkml:definitions>
  <inkml:trace contextRef="#ctx0" brushRef="#br0">1 4462 24575,'0'-11'0,"2"1"0,-1 0 0,2 0 0,6-19 0,1-6 0,95-429 0,-95 429 0,21-51 0,2-3 0,-29 73 0,-1 0 0,0 0 0,-1 0 0,-1-1 0,-1-31 0,-16-81 0,11 93 0,-14-84 0,-3-244 0,22 349 0,0-16 0,1 0 0,2 1 0,1 0 0,7-31 0,3 13 0,10-38 0,54-129 0,-13 61 0,64-232 0,-125 369 0,1 1 0,1-1 0,1 1 0,0 0 0,11-16 0,-13 24 0,1-1 0,1 1 0,-1 0 0,2 1 0,-1 0 0,1 0 0,0 0 0,0 1 0,15-9 0,-11 9 0,10-6 0,24-17 0,-38 23 0,-1 0 0,0-1 0,0 0 0,0 0 0,-1 0 0,7-12 0,13-17 0,-19 27 0,0-1 0,0 0 0,-1 0 0,0 0 0,-1-1 0,0 1 0,0-1 0,-1 0 0,3-17 0,-3-43 0,-4 54 0,0 0 0,2 1 0,0-1 0,6-26 0,91-227 0,-55 158 0,63-137 0,-105 245 0,-1 1 0,1-1 0,0 0 0,1 0 0,-1 1 0,0-1 0,1 1 0,0 0 0,0 0 0,0 0 0,0 0 0,1 1 0,-1-1 0,1 1 0,-1-1 0,1 1 0,0 1 0,0-1 0,0 0 0,0 1 0,0 0 0,0 0 0,0 0 0,0 0 0,0 1 0,1 0 0,-1 0 0,0 0 0,7 1 0,-3-1 0,1 0 0,-1-1 0,0 0 0,0 0 0,0-1 0,1 0 0,-1 0 0,9-5 0,-1 0 0,-1-1 0,0-1 0,13-11 0,-7 5 0,1 1 0,36-17 0,-46 26 0,1 0 0,-1 1 0,1 0 0,0 1 0,0 1 0,25-2 0,13 0 0,53-9 0,-67 8 0,60 0 0,-14 1 0,-56 1 0,26-7 0,21-3 0,-59 11 0,-1 0 0,0-2 0,0 1 0,0-1 0,-1-1 0,21-11 0,0-3 0,35-25 0,-23 12 0,-37 27 0,0 1 0,0-1 0,0 2 0,1-1 0,-1 1 0,1 1 0,0 0 0,0 0 0,14 0 0,13 0 0,46 6 0,-21-1 0,1045-1 0,-572-4 0,-510 0 0,1 0 0,-1-2 0,0-1 0,37-13 0,-34 9 0,-1 2 0,1 1 0,36-3 0,-50 8 0,5 1 0,1-2 0,-1-1 0,20-4 0,-11 1 0,-1 1 0,1 2 0,46 0 0,-3 0 0,19-10 0,7-1 0,14 12-1365,-91 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7T14:26:51.576"/>
    </inkml:context>
    <inkml:brush xml:id="br0">
      <inkml:brushProperty name="width" value="0.05" units="cm"/>
      <inkml:brushProperty name="height" value="0.0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80DE4-FE14-49A5-AFA6-E14456D70F7E}"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5E5A1-CAA2-4590-8A87-01EDA7DB8376}" type="slidenum">
              <a:rPr lang="en-US" smtClean="0"/>
              <a:t>‹#›</a:t>
            </a:fld>
            <a:endParaRPr lang="en-US"/>
          </a:p>
        </p:txBody>
      </p:sp>
    </p:spTree>
    <p:extLst>
      <p:ext uri="{BB962C8B-B14F-4D97-AF65-F5344CB8AC3E}">
        <p14:creationId xmlns:p14="http://schemas.microsoft.com/office/powerpoint/2010/main" val="868429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p>
          <a:p>
            <a:pPr marL="228600" indent="-228600">
              <a:buAutoNum type="arabicPeriod"/>
            </a:pPr>
            <a:r>
              <a:rPr lang="en-US" dirty="0"/>
              <a:t>Expand motivation based on proposal write-up</a:t>
            </a:r>
          </a:p>
          <a:p>
            <a:pPr marL="228600" indent="-228600">
              <a:buAutoNum type="arabicPeriod"/>
            </a:pPr>
            <a:r>
              <a:rPr lang="en-US" dirty="0"/>
              <a:t>List of papers</a:t>
            </a:r>
          </a:p>
          <a:p>
            <a:pPr marL="228600" indent="-228600">
              <a:buAutoNum type="arabicPeriod"/>
            </a:pPr>
            <a:r>
              <a:rPr lang="en-US" dirty="0"/>
              <a:t>Future work and timeline</a:t>
            </a:r>
          </a:p>
          <a:p>
            <a:pPr marL="228600" indent="-228600">
              <a:buAutoNum type="arabicPeriod"/>
            </a:pPr>
            <a:r>
              <a:rPr lang="en-US" dirty="0"/>
              <a:t>Shorten technical stuff for time and unify theme</a:t>
            </a:r>
          </a:p>
          <a:p>
            <a:endParaRPr lang="en-US" baseline="0" dirty="0"/>
          </a:p>
        </p:txBody>
      </p:sp>
      <p:sp>
        <p:nvSpPr>
          <p:cNvPr id="4" name="Slide Number Placeholder 3"/>
          <p:cNvSpPr>
            <a:spLocks noGrp="1"/>
          </p:cNvSpPr>
          <p:nvPr>
            <p:ph type="sldNum" sz="quarter" idx="10"/>
          </p:nvPr>
        </p:nvSpPr>
        <p:spPr/>
        <p:txBody>
          <a:bodyPr/>
          <a:lstStyle/>
          <a:p>
            <a:fld id="{E32A0DEC-69B1-EE46-9F8A-5F78855D9788}" type="slidenum">
              <a:rPr lang="en-US" smtClean="0"/>
              <a:t>1</a:t>
            </a:fld>
            <a:endParaRPr lang="en-US"/>
          </a:p>
        </p:txBody>
      </p:sp>
    </p:spTree>
    <p:extLst>
      <p:ext uri="{BB962C8B-B14F-4D97-AF65-F5344CB8AC3E}">
        <p14:creationId xmlns:p14="http://schemas.microsoft.com/office/powerpoint/2010/main" val="304435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could be a bottleneck, because expressing sequential tasks in the form of rewards could be quite challenging. </a:t>
            </a:r>
          </a:p>
          <a:p>
            <a:endParaRPr lang="en-US" dirty="0"/>
          </a:p>
          <a:p>
            <a:r>
              <a:rPr lang="en-US" dirty="0"/>
              <a:t>For </a:t>
            </a:r>
            <a:r>
              <a:rPr lang="en-US" dirty="0" err="1"/>
              <a:t>exampe</a:t>
            </a:r>
            <a:endParaRPr lang="en-US" dirty="0"/>
          </a:p>
          <a:p>
            <a:endParaRPr lang="en-US" dirty="0"/>
          </a:p>
          <a:p>
            <a:r>
              <a:rPr lang="en-US" dirty="0"/>
              <a:t>Suppose the specification is to reach p. The corresponding reward function is easy – it simply assigns positive reward upon reaching p and none otherwise. </a:t>
            </a:r>
          </a:p>
          <a:p>
            <a:endParaRPr lang="en-US" dirty="0"/>
          </a:p>
          <a:p>
            <a:r>
              <a:rPr lang="en-US" dirty="0"/>
              <a:t>Next, suppose the specification is to reach p then reach q. Now the reward function cant simply compose the functions of reach p and reach q because that won’t prevent behaviors which reaches q without even visiting p. </a:t>
            </a:r>
          </a:p>
          <a:p>
            <a:endParaRPr lang="en-US" dirty="0"/>
          </a:p>
          <a:p>
            <a:r>
              <a:rPr lang="en-US" dirty="0"/>
              <a:t>To warrant against such behaviors, the reward function would have to do more book keeping. You can now imagine --- as the task becomes longer or contains logical constraints --- designing a correct reward function is challenging in itself. </a:t>
            </a:r>
          </a:p>
        </p:txBody>
      </p:sp>
      <p:sp>
        <p:nvSpPr>
          <p:cNvPr id="4" name="Slide Number Placeholder 3"/>
          <p:cNvSpPr>
            <a:spLocks noGrp="1"/>
          </p:cNvSpPr>
          <p:nvPr>
            <p:ph type="sldNum" sz="quarter" idx="10"/>
          </p:nvPr>
        </p:nvSpPr>
        <p:spPr/>
        <p:txBody>
          <a:bodyPr/>
          <a:lstStyle/>
          <a:p>
            <a:fld id="{E32A0DEC-69B1-EE46-9F8A-5F78855D9788}" type="slidenum">
              <a:rPr lang="en-US" smtClean="0"/>
              <a:t>20</a:t>
            </a:fld>
            <a:endParaRPr lang="en-US"/>
          </a:p>
        </p:txBody>
      </p:sp>
    </p:spTree>
    <p:extLst>
      <p:ext uri="{BB962C8B-B14F-4D97-AF65-F5344CB8AC3E}">
        <p14:creationId xmlns:p14="http://schemas.microsoft.com/office/powerpoint/2010/main" val="190647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TODOs:</a:t>
            </a:r>
          </a:p>
          <a:p>
            <a:r>
              <a:rPr lang="en-US" dirty="0"/>
              <a:t>Check definition of \</a:t>
            </a:r>
            <a:r>
              <a:rPr lang="en-US" dirty="0" err="1"/>
              <a:t>delta_u</a:t>
            </a:r>
            <a:endParaRPr lang="en-US" dirty="0"/>
          </a:p>
          <a:p>
            <a:r>
              <a:rPr lang="en-US" dirty="0"/>
              <a:t>Add labelling function</a:t>
            </a:r>
          </a:p>
        </p:txBody>
      </p:sp>
      <p:sp>
        <p:nvSpPr>
          <p:cNvPr id="4" name="Slide Number Placeholder 3"/>
          <p:cNvSpPr>
            <a:spLocks noGrp="1"/>
          </p:cNvSpPr>
          <p:nvPr>
            <p:ph type="sldNum" sz="quarter" idx="5"/>
          </p:nvPr>
        </p:nvSpPr>
        <p:spPr/>
        <p:txBody>
          <a:bodyPr/>
          <a:lstStyle/>
          <a:p>
            <a:fld id="{2A854F35-B8D4-4D4C-9DF7-D780F5DB33A5}" type="slidenum">
              <a:rPr lang="en-US" smtClean="0"/>
              <a:t>22</a:t>
            </a:fld>
            <a:endParaRPr lang="en-US"/>
          </a:p>
        </p:txBody>
      </p:sp>
    </p:spTree>
    <p:extLst>
      <p:ext uri="{BB962C8B-B14F-4D97-AF65-F5344CB8AC3E}">
        <p14:creationId xmlns:p14="http://schemas.microsoft.com/office/powerpoint/2010/main" val="390527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TODO: Have to figure the product construction</a:t>
            </a:r>
          </a:p>
          <a:p>
            <a:endParaRPr lang="en-US" dirty="0"/>
          </a:p>
        </p:txBody>
      </p:sp>
      <p:sp>
        <p:nvSpPr>
          <p:cNvPr id="4" name="Slide Number Placeholder 3"/>
          <p:cNvSpPr>
            <a:spLocks noGrp="1"/>
          </p:cNvSpPr>
          <p:nvPr>
            <p:ph type="sldNum" sz="quarter" idx="5"/>
          </p:nvPr>
        </p:nvSpPr>
        <p:spPr/>
        <p:txBody>
          <a:bodyPr/>
          <a:lstStyle/>
          <a:p>
            <a:fld id="{2A854F35-B8D4-4D4C-9DF7-D780F5DB33A5}" type="slidenum">
              <a:rPr lang="en-US" smtClean="0"/>
              <a:t>23</a:t>
            </a:fld>
            <a:endParaRPr lang="en-US"/>
          </a:p>
        </p:txBody>
      </p:sp>
    </p:spTree>
    <p:extLst>
      <p:ext uri="{BB962C8B-B14F-4D97-AF65-F5344CB8AC3E}">
        <p14:creationId xmlns:p14="http://schemas.microsoft.com/office/powerpoint/2010/main" val="157671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54F35-B8D4-4D4C-9DF7-D780F5DB33A5}" type="slidenum">
              <a:rPr lang="en-US" smtClean="0"/>
              <a:t>24</a:t>
            </a:fld>
            <a:endParaRPr lang="en-US"/>
          </a:p>
        </p:txBody>
      </p:sp>
    </p:spTree>
    <p:extLst>
      <p:ext uri="{BB962C8B-B14F-4D97-AF65-F5344CB8AC3E}">
        <p14:creationId xmlns:p14="http://schemas.microsoft.com/office/powerpoint/2010/main" val="268376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interpretation</a:t>
            </a:r>
          </a:p>
        </p:txBody>
      </p:sp>
      <p:sp>
        <p:nvSpPr>
          <p:cNvPr id="4" name="Slide Number Placeholder 3"/>
          <p:cNvSpPr>
            <a:spLocks noGrp="1"/>
          </p:cNvSpPr>
          <p:nvPr>
            <p:ph type="sldNum" sz="quarter" idx="5"/>
          </p:nvPr>
        </p:nvSpPr>
        <p:spPr/>
        <p:txBody>
          <a:bodyPr/>
          <a:lstStyle/>
          <a:p>
            <a:fld id="{2A854F35-B8D4-4D4C-9DF7-D780F5DB33A5}" type="slidenum">
              <a:rPr lang="en-US" smtClean="0"/>
              <a:t>25</a:t>
            </a:fld>
            <a:endParaRPr lang="en-US"/>
          </a:p>
        </p:txBody>
      </p:sp>
    </p:spTree>
    <p:extLst>
      <p:ext uri="{BB962C8B-B14F-4D97-AF65-F5344CB8AC3E}">
        <p14:creationId xmlns:p14="http://schemas.microsoft.com/office/powerpoint/2010/main" val="55022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-Reward based specification (less interpretable) – discounting in rewards</a:t>
            </a:r>
          </a:p>
          <a:p>
            <a:endParaRPr lang="en-US" dirty="0"/>
          </a:p>
          <a:p>
            <a:r>
              <a:rPr lang="en-US" dirty="0"/>
              <a:t>- Adapts current </a:t>
            </a:r>
            <a:r>
              <a:rPr lang="en-US" dirty="0" err="1"/>
              <a:t>Rl</a:t>
            </a:r>
            <a:r>
              <a:rPr lang="en-US" dirty="0"/>
              <a:t> algorithms to RM setting, suffers from the drawbacks of RL --- In particular, scales poorly to long-horizon tasks (Need new algorithmic approach)</a:t>
            </a:r>
          </a:p>
        </p:txBody>
      </p:sp>
      <p:sp>
        <p:nvSpPr>
          <p:cNvPr id="4" name="Slide Number Placeholder 3"/>
          <p:cNvSpPr>
            <a:spLocks noGrp="1"/>
          </p:cNvSpPr>
          <p:nvPr>
            <p:ph type="sldNum" sz="quarter" idx="5"/>
          </p:nvPr>
        </p:nvSpPr>
        <p:spPr/>
        <p:txBody>
          <a:bodyPr/>
          <a:lstStyle/>
          <a:p>
            <a:fld id="{2A854F35-B8D4-4D4C-9DF7-D780F5DB33A5}" type="slidenum">
              <a:rPr lang="en-US" smtClean="0"/>
              <a:t>26</a:t>
            </a:fld>
            <a:endParaRPr lang="en-US"/>
          </a:p>
        </p:txBody>
      </p:sp>
    </p:spTree>
    <p:extLst>
      <p:ext uri="{BB962C8B-B14F-4D97-AF65-F5344CB8AC3E}">
        <p14:creationId xmlns:p14="http://schemas.microsoft.com/office/powerpoint/2010/main" val="411251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28</a:t>
            </a:fld>
            <a:endParaRPr lang="en-US"/>
          </a:p>
        </p:txBody>
      </p:sp>
    </p:spTree>
    <p:extLst>
      <p:ext uri="{BB962C8B-B14F-4D97-AF65-F5344CB8AC3E}">
        <p14:creationId xmlns:p14="http://schemas.microsoft.com/office/powerpoint/2010/main" val="299924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difference is in the formulation of the learning problem. In this work, the RL problem is formulated to optimize on the logical specification directly. </a:t>
            </a:r>
          </a:p>
          <a:p>
            <a:endParaRPr lang="en-US" dirty="0"/>
          </a:p>
          <a:p>
            <a:r>
              <a:rPr lang="en-US" dirty="0"/>
              <a:t>In particular, given an unknown MDP and  a  temporal logic specification, the goal is to generate a policy that optimizes probability of satisfaction of the spec. </a:t>
            </a:r>
          </a:p>
          <a:p>
            <a:endParaRPr lang="en-US" dirty="0"/>
          </a:p>
          <a:p>
            <a:r>
              <a:rPr lang="en-US" dirty="0"/>
              <a:t>In prior work, logic is converted to a reward function in a way that may not preserve optimal solutions. Hence, learning from rewards could lead to inefficiencies. </a:t>
            </a:r>
          </a:p>
        </p:txBody>
      </p:sp>
      <p:sp>
        <p:nvSpPr>
          <p:cNvPr id="4" name="Slide Number Placeholder 3"/>
          <p:cNvSpPr>
            <a:spLocks noGrp="1"/>
          </p:cNvSpPr>
          <p:nvPr>
            <p:ph type="sldNum" sz="quarter" idx="10"/>
          </p:nvPr>
        </p:nvSpPr>
        <p:spPr/>
        <p:txBody>
          <a:bodyPr/>
          <a:lstStyle/>
          <a:p>
            <a:fld id="{E32A0DEC-69B1-EE46-9F8A-5F78855D9788}" type="slidenum">
              <a:rPr lang="en-US" smtClean="0"/>
              <a:t>29</a:t>
            </a:fld>
            <a:endParaRPr lang="en-US"/>
          </a:p>
        </p:txBody>
      </p:sp>
    </p:spTree>
    <p:extLst>
      <p:ext uri="{BB962C8B-B14F-4D97-AF65-F5344CB8AC3E}">
        <p14:creationId xmlns:p14="http://schemas.microsoft.com/office/powerpoint/2010/main" val="371342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Consequenty</a:t>
            </a:r>
            <a:r>
              <a:rPr lang="en-US" dirty="0"/>
              <a:t>, RL from </a:t>
            </a:r>
            <a:r>
              <a:rPr lang="en-US" dirty="0" err="1"/>
              <a:t>tempral</a:t>
            </a:r>
            <a:r>
              <a:rPr lang="en-US" dirty="0"/>
              <a:t> logics, instead of rewards, has quickly emerged as an active area of research. </a:t>
            </a:r>
          </a:p>
          <a:p>
            <a:endParaRPr lang="en-US" dirty="0"/>
          </a:p>
          <a:p>
            <a:r>
              <a:rPr lang="en-US" dirty="0"/>
              <a:t>From 10000-feet away, algorithms for RL from temporal logic, first convert the logic to rewards. This conversion is automatic. Then, use favorite RL algorithms. </a:t>
            </a:r>
          </a:p>
          <a:p>
            <a:endParaRPr lang="en-US" dirty="0"/>
          </a:p>
          <a:p>
            <a:r>
              <a:rPr lang="en-US" dirty="0"/>
              <a:t>Initially, logic were converted to </a:t>
            </a:r>
            <a:r>
              <a:rPr lang="en-US" dirty="0" err="1"/>
              <a:t>boolean</a:t>
            </a:r>
            <a:r>
              <a:rPr lang="en-US" dirty="0"/>
              <a:t> rewards – 1 if execution satisfied the spec and 0 otherwise. Obviously these rewards were too sparse. In follow up work,  several schemes to generate non-sparse rewards have been proposed. </a:t>
            </a:r>
          </a:p>
          <a:p>
            <a:endParaRPr lang="en-US" dirty="0"/>
          </a:p>
          <a:p>
            <a:r>
              <a:rPr lang="en-US" dirty="0"/>
              <a:t>Yet, none of these algorithms scale with increasing complexity of specification or environment. </a:t>
            </a:r>
          </a:p>
          <a:p>
            <a:endParaRPr lang="en-US" dirty="0"/>
          </a:p>
          <a:p>
            <a:r>
              <a:rPr lang="en-US" dirty="0"/>
              <a:t>The current </a:t>
            </a:r>
            <a:r>
              <a:rPr lang="en-US" dirty="0" err="1"/>
              <a:t>sota</a:t>
            </a:r>
            <a:r>
              <a:rPr lang="en-US" dirty="0"/>
              <a:t> is </a:t>
            </a:r>
            <a:r>
              <a:rPr lang="en-US" dirty="0" err="1"/>
              <a:t>tha</a:t>
            </a:r>
            <a:r>
              <a:rPr lang="en-US" dirty="0"/>
              <a:t> temporal logics </a:t>
            </a:r>
            <a:r>
              <a:rPr lang="en-US" dirty="0" err="1"/>
              <a:t>siply</a:t>
            </a:r>
            <a:r>
              <a:rPr lang="en-US" dirty="0"/>
              <a:t> task specification but learning algorithms do not scale. </a:t>
            </a:r>
          </a:p>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30</a:t>
            </a:fld>
            <a:endParaRPr lang="en-US"/>
          </a:p>
        </p:txBody>
      </p:sp>
    </p:spTree>
    <p:extLst>
      <p:ext uri="{BB962C8B-B14F-4D97-AF65-F5344CB8AC3E}">
        <p14:creationId xmlns:p14="http://schemas.microsoft.com/office/powerpoint/2010/main" val="359637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challenge facing existing </a:t>
            </a:r>
            <a:r>
              <a:rPr lang="en-US" dirty="0" err="1"/>
              <a:t>algoirthms</a:t>
            </a:r>
            <a:r>
              <a:rPr lang="en-US" dirty="0"/>
              <a:t> for learning from logics is that RL is inherently myopic. Which means ---- good at --- poor at ---</a:t>
            </a:r>
          </a:p>
          <a:p>
            <a:endParaRPr lang="en-US" dirty="0"/>
          </a:p>
          <a:p>
            <a:r>
              <a:rPr lang="en-US" dirty="0"/>
              <a:t>For example, take here the same 9-rooms environment. </a:t>
            </a:r>
          </a:p>
          <a:p>
            <a:endParaRPr lang="en-US" dirty="0"/>
          </a:p>
          <a:p>
            <a:r>
              <a:rPr lang="en-US" dirty="0" err="1"/>
              <a:t>Suppoes</a:t>
            </a:r>
            <a:r>
              <a:rPr lang="en-US" dirty="0"/>
              <a:t> we consider the short horizon task – which says to visit either s1 or s2 all the while avoiding the red obstacle region 0. </a:t>
            </a:r>
          </a:p>
          <a:p>
            <a:r>
              <a:rPr lang="en-US" dirty="0"/>
              <a:t>Here we plot the performance of several </a:t>
            </a:r>
            <a:r>
              <a:rPr lang="en-US" dirty="0" err="1"/>
              <a:t>sotas</a:t>
            </a:r>
            <a:r>
              <a:rPr lang="en-US" dirty="0"/>
              <a:t>. The x-</a:t>
            </a:r>
            <a:r>
              <a:rPr lang="en-US" dirty="0" err="1"/>
              <a:t>asix</a:t>
            </a:r>
            <a:r>
              <a:rPr lang="en-US" dirty="0"/>
              <a:t> denotes … y-</a:t>
            </a:r>
            <a:r>
              <a:rPr lang="en-US" dirty="0" err="1"/>
              <a:t>axix</a:t>
            </a:r>
            <a:r>
              <a:rPr lang="en-US" dirty="0"/>
              <a:t> denote probability of </a:t>
            </a:r>
            <a:r>
              <a:rPr lang="en-US" dirty="0" err="1"/>
              <a:t>speciifcaiton</a:t>
            </a:r>
            <a:r>
              <a:rPr lang="en-US" dirty="0"/>
              <a:t> satisfaction after x-samples. We see that after few samples most algorithms learn policy with probability close to 1. </a:t>
            </a:r>
          </a:p>
          <a:p>
            <a:endParaRPr lang="en-US" dirty="0"/>
          </a:p>
          <a:p>
            <a:r>
              <a:rPr lang="en-US" dirty="0"/>
              <a:t>Next, let us make the specification one step longer. So, after reaching either s1 or s2 the task is to reach s3. Now suddenly the performance of all algorithms has dropped. </a:t>
            </a:r>
          </a:p>
          <a:p>
            <a:endParaRPr lang="en-US" dirty="0"/>
          </a:p>
          <a:p>
            <a:r>
              <a:rPr lang="en-US" dirty="0"/>
              <a:t>Reason is in the first case, between learning to reach s1 and s2, all algorithms successfully learnt the obstacle free path to s2.</a:t>
            </a:r>
          </a:p>
          <a:p>
            <a:endParaRPr lang="en-US" dirty="0"/>
          </a:p>
          <a:p>
            <a:r>
              <a:rPr lang="en-US" dirty="0"/>
              <a:t>In the second case, this is futile since there is no direct path from s2 to s3. In other words, learning a locally optimal short-horizon subtasks costs learning of the original specification. </a:t>
            </a:r>
          </a:p>
          <a:p>
            <a:endParaRPr lang="en-US" dirty="0"/>
          </a:p>
          <a:p>
            <a:r>
              <a:rPr lang="en-US" dirty="0"/>
              <a:t>What these algorithms are missing is a high-level reasoning which informs it that even though some subtasks may be harder to learn, they are the better one to learn in the long horizon. </a:t>
            </a:r>
          </a:p>
        </p:txBody>
      </p:sp>
      <p:sp>
        <p:nvSpPr>
          <p:cNvPr id="4" name="Slide Number Placeholder 3"/>
          <p:cNvSpPr>
            <a:spLocks noGrp="1"/>
          </p:cNvSpPr>
          <p:nvPr>
            <p:ph type="sldNum" sz="quarter" idx="10"/>
          </p:nvPr>
        </p:nvSpPr>
        <p:spPr/>
        <p:txBody>
          <a:bodyPr/>
          <a:lstStyle/>
          <a:p>
            <a:fld id="{E32A0DEC-69B1-EE46-9F8A-5F78855D9788}" type="slidenum">
              <a:rPr lang="en-US" smtClean="0"/>
              <a:t>31</a:t>
            </a:fld>
            <a:endParaRPr lang="en-US"/>
          </a:p>
        </p:txBody>
      </p:sp>
    </p:spTree>
    <p:extLst>
      <p:ext uri="{BB962C8B-B14F-4D97-AF65-F5344CB8AC3E}">
        <p14:creationId xmlns:p14="http://schemas.microsoft.com/office/powerpoint/2010/main" val="227033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challenge  facing RL is that encoding the task as rewards can become very hard, especially for long-horizon tasks. </a:t>
            </a:r>
          </a:p>
          <a:p>
            <a:endParaRPr lang="en-US" dirty="0"/>
          </a:p>
          <a:p>
            <a:r>
              <a:rPr lang="en-US" dirty="0"/>
              <a:t>For example, consider this continuous space environment consisting of 9 rooms separated by walls and connected through doorways. Suppose the RL agent is initially in bottom left corner S0 and the desired task is to navigate to the </a:t>
            </a:r>
            <a:r>
              <a:rPr lang="en-US" dirty="0" err="1"/>
              <a:t>topright</a:t>
            </a:r>
            <a:r>
              <a:rPr lang="en-US" dirty="0"/>
              <a:t> corner to S3 via either corners S1 or S2, while avoiding the obstacle 0. The reward function for this task is shown on the right. Even for this simple task, the reward is fairly sophisticated – with many conditions and has to maintain global variables . As tasks become more complex, engineering reward function becomes  harder too. </a:t>
            </a:r>
          </a:p>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5</a:t>
            </a:fld>
            <a:endParaRPr lang="en-US"/>
          </a:p>
        </p:txBody>
      </p:sp>
    </p:spTree>
    <p:extLst>
      <p:ext uri="{BB962C8B-B14F-4D97-AF65-F5344CB8AC3E}">
        <p14:creationId xmlns:p14="http://schemas.microsoft.com/office/powerpoint/2010/main" val="132649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challenge facing existing </a:t>
            </a:r>
            <a:r>
              <a:rPr lang="en-US" dirty="0" err="1"/>
              <a:t>algoirthms</a:t>
            </a:r>
            <a:r>
              <a:rPr lang="en-US" dirty="0"/>
              <a:t> for learning from logics is that RL is inherently myopic. Which means ---- good at --- poor at ---</a:t>
            </a:r>
          </a:p>
          <a:p>
            <a:endParaRPr lang="en-US" dirty="0"/>
          </a:p>
          <a:p>
            <a:r>
              <a:rPr lang="en-US" dirty="0"/>
              <a:t>For example, take here the same 9-rooms environment. </a:t>
            </a:r>
          </a:p>
          <a:p>
            <a:endParaRPr lang="en-US" dirty="0"/>
          </a:p>
          <a:p>
            <a:r>
              <a:rPr lang="en-US" dirty="0" err="1"/>
              <a:t>Suppoes</a:t>
            </a:r>
            <a:r>
              <a:rPr lang="en-US" dirty="0"/>
              <a:t> we consider the short horizon task – which says to visit either s1 or s2 all the while avoiding the red obstacle region 0. </a:t>
            </a:r>
          </a:p>
          <a:p>
            <a:r>
              <a:rPr lang="en-US" dirty="0"/>
              <a:t>Here we plot the performance of several </a:t>
            </a:r>
            <a:r>
              <a:rPr lang="en-US" dirty="0" err="1"/>
              <a:t>sotas</a:t>
            </a:r>
            <a:r>
              <a:rPr lang="en-US" dirty="0"/>
              <a:t>. The x-</a:t>
            </a:r>
            <a:r>
              <a:rPr lang="en-US" dirty="0" err="1"/>
              <a:t>asix</a:t>
            </a:r>
            <a:r>
              <a:rPr lang="en-US" dirty="0"/>
              <a:t> denotes … y-</a:t>
            </a:r>
            <a:r>
              <a:rPr lang="en-US" dirty="0" err="1"/>
              <a:t>axix</a:t>
            </a:r>
            <a:r>
              <a:rPr lang="en-US" dirty="0"/>
              <a:t> denote probability of </a:t>
            </a:r>
            <a:r>
              <a:rPr lang="en-US" dirty="0" err="1"/>
              <a:t>speciifcaiton</a:t>
            </a:r>
            <a:r>
              <a:rPr lang="en-US" dirty="0"/>
              <a:t> satisfaction after x-samples. We see that after few samples most algorithms learn policy with probability close to 1. </a:t>
            </a:r>
          </a:p>
          <a:p>
            <a:endParaRPr lang="en-US" dirty="0"/>
          </a:p>
          <a:p>
            <a:r>
              <a:rPr lang="en-US" dirty="0"/>
              <a:t>Next, let us make the specification one step longer. So, after reaching either s1 or s2 the task is to reach s3. Now suddenly the performance of all algorithms has dropped. </a:t>
            </a:r>
          </a:p>
          <a:p>
            <a:endParaRPr lang="en-US" dirty="0"/>
          </a:p>
          <a:p>
            <a:r>
              <a:rPr lang="en-US" dirty="0"/>
              <a:t>Reason is in the first case, between learning to reach s1 and s2, all algorithms successfully learnt the obstacle free path to s2.</a:t>
            </a:r>
          </a:p>
          <a:p>
            <a:endParaRPr lang="en-US" dirty="0"/>
          </a:p>
          <a:p>
            <a:r>
              <a:rPr lang="en-US" dirty="0"/>
              <a:t>In the second case, this is futile since there is no direct path from s2 to s3. In other words, learning a locally optimal short-horizon subtasks costs learning of the original specification. </a:t>
            </a:r>
          </a:p>
          <a:p>
            <a:endParaRPr lang="en-US" dirty="0"/>
          </a:p>
          <a:p>
            <a:r>
              <a:rPr lang="en-US" dirty="0"/>
              <a:t>What these algorithms are missing is a high-level reasoning which informs it that even though some subtasks may be harder to learn, they are the better one to learn in the long horizon. </a:t>
            </a:r>
          </a:p>
        </p:txBody>
      </p:sp>
      <p:sp>
        <p:nvSpPr>
          <p:cNvPr id="4" name="Slide Number Placeholder 3"/>
          <p:cNvSpPr>
            <a:spLocks noGrp="1"/>
          </p:cNvSpPr>
          <p:nvPr>
            <p:ph type="sldNum" sz="quarter" idx="10"/>
          </p:nvPr>
        </p:nvSpPr>
        <p:spPr/>
        <p:txBody>
          <a:bodyPr/>
          <a:lstStyle/>
          <a:p>
            <a:fld id="{E32A0DEC-69B1-EE46-9F8A-5F78855D9788}" type="slidenum">
              <a:rPr lang="en-US" smtClean="0"/>
              <a:t>32</a:t>
            </a:fld>
            <a:endParaRPr lang="en-US"/>
          </a:p>
        </p:txBody>
      </p:sp>
    </p:spTree>
    <p:extLst>
      <p:ext uri="{BB962C8B-B14F-4D97-AF65-F5344CB8AC3E}">
        <p14:creationId xmlns:p14="http://schemas.microsoft.com/office/powerpoint/2010/main" val="167302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resolve, by incorporating high-level </a:t>
            </a:r>
          </a:p>
        </p:txBody>
      </p:sp>
      <p:sp>
        <p:nvSpPr>
          <p:cNvPr id="4" name="Slide Number Placeholder 3"/>
          <p:cNvSpPr>
            <a:spLocks noGrp="1"/>
          </p:cNvSpPr>
          <p:nvPr>
            <p:ph type="sldNum" sz="quarter" idx="10"/>
          </p:nvPr>
        </p:nvSpPr>
        <p:spPr/>
        <p:txBody>
          <a:bodyPr/>
          <a:lstStyle/>
          <a:p>
            <a:fld id="{E32A0DEC-69B1-EE46-9F8A-5F78855D9788}" type="slidenum">
              <a:rPr lang="en-US" smtClean="0"/>
              <a:t>33</a:t>
            </a:fld>
            <a:endParaRPr lang="en-US"/>
          </a:p>
        </p:txBody>
      </p:sp>
    </p:spTree>
    <p:extLst>
      <p:ext uri="{BB962C8B-B14F-4D97-AF65-F5344CB8AC3E}">
        <p14:creationId xmlns:p14="http://schemas.microsoft.com/office/powerpoint/2010/main" val="153802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resolve, by incorporating high-level </a:t>
            </a:r>
          </a:p>
        </p:txBody>
      </p:sp>
      <p:sp>
        <p:nvSpPr>
          <p:cNvPr id="4" name="Slide Number Placeholder 3"/>
          <p:cNvSpPr>
            <a:spLocks noGrp="1"/>
          </p:cNvSpPr>
          <p:nvPr>
            <p:ph type="sldNum" sz="quarter" idx="10"/>
          </p:nvPr>
        </p:nvSpPr>
        <p:spPr/>
        <p:txBody>
          <a:bodyPr/>
          <a:lstStyle/>
          <a:p>
            <a:fld id="{E32A0DEC-69B1-EE46-9F8A-5F78855D9788}" type="slidenum">
              <a:rPr lang="en-US" smtClean="0"/>
              <a:t>34</a:t>
            </a:fld>
            <a:endParaRPr lang="en-US"/>
          </a:p>
        </p:txBody>
      </p:sp>
    </p:spTree>
    <p:extLst>
      <p:ext uri="{BB962C8B-B14F-4D97-AF65-F5344CB8AC3E}">
        <p14:creationId xmlns:p14="http://schemas.microsoft.com/office/powerpoint/2010/main" val="60055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resolve, by incorporating high-level </a:t>
            </a:r>
          </a:p>
        </p:txBody>
      </p:sp>
      <p:sp>
        <p:nvSpPr>
          <p:cNvPr id="4" name="Slide Number Placeholder 3"/>
          <p:cNvSpPr>
            <a:spLocks noGrp="1"/>
          </p:cNvSpPr>
          <p:nvPr>
            <p:ph type="sldNum" sz="quarter" idx="10"/>
          </p:nvPr>
        </p:nvSpPr>
        <p:spPr/>
        <p:txBody>
          <a:bodyPr/>
          <a:lstStyle/>
          <a:p>
            <a:fld id="{E32A0DEC-69B1-EE46-9F8A-5F78855D9788}" type="slidenum">
              <a:rPr lang="en-US" smtClean="0"/>
              <a:t>35</a:t>
            </a:fld>
            <a:endParaRPr lang="en-US"/>
          </a:p>
        </p:txBody>
      </p:sp>
    </p:spTree>
    <p:extLst>
      <p:ext uri="{BB962C8B-B14F-4D97-AF65-F5344CB8AC3E}">
        <p14:creationId xmlns:p14="http://schemas.microsoft.com/office/powerpoint/2010/main" val="654557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a:t>
            </a:r>
          </a:p>
        </p:txBody>
      </p:sp>
      <p:sp>
        <p:nvSpPr>
          <p:cNvPr id="4" name="Slide Number Placeholder 3"/>
          <p:cNvSpPr>
            <a:spLocks noGrp="1"/>
          </p:cNvSpPr>
          <p:nvPr>
            <p:ph type="sldNum" sz="quarter" idx="10"/>
          </p:nvPr>
        </p:nvSpPr>
        <p:spPr/>
        <p:txBody>
          <a:bodyPr/>
          <a:lstStyle/>
          <a:p>
            <a:fld id="{E32A0DEC-69B1-EE46-9F8A-5F78855D9788}" type="slidenum">
              <a:rPr lang="en-US" smtClean="0"/>
              <a:t>36</a:t>
            </a:fld>
            <a:endParaRPr lang="en-US"/>
          </a:p>
        </p:txBody>
      </p:sp>
    </p:spTree>
    <p:extLst>
      <p:ext uri="{BB962C8B-B14F-4D97-AF65-F5344CB8AC3E}">
        <p14:creationId xmlns:p14="http://schemas.microsoft.com/office/powerpoint/2010/main" val="1613396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image</a:t>
            </a:r>
          </a:p>
        </p:txBody>
      </p:sp>
      <p:sp>
        <p:nvSpPr>
          <p:cNvPr id="4" name="Slide Number Placeholder 3"/>
          <p:cNvSpPr>
            <a:spLocks noGrp="1"/>
          </p:cNvSpPr>
          <p:nvPr>
            <p:ph type="sldNum" sz="quarter" idx="10"/>
          </p:nvPr>
        </p:nvSpPr>
        <p:spPr/>
        <p:txBody>
          <a:bodyPr/>
          <a:lstStyle/>
          <a:p>
            <a:fld id="{E32A0DEC-69B1-EE46-9F8A-5F78855D9788}" type="slidenum">
              <a:rPr lang="en-US" smtClean="0"/>
              <a:t>41</a:t>
            </a:fld>
            <a:endParaRPr lang="en-US"/>
          </a:p>
        </p:txBody>
      </p:sp>
    </p:spTree>
    <p:extLst>
      <p:ext uri="{BB962C8B-B14F-4D97-AF65-F5344CB8AC3E}">
        <p14:creationId xmlns:p14="http://schemas.microsoft.com/office/powerpoint/2010/main" val="1037022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challenge facing existing </a:t>
            </a:r>
            <a:r>
              <a:rPr lang="en-US" dirty="0" err="1"/>
              <a:t>algoirthms</a:t>
            </a:r>
            <a:r>
              <a:rPr lang="en-US" dirty="0"/>
              <a:t> for learning from logics is that RL is inherently myopic. Which means ---- good at --- poor at ---</a:t>
            </a:r>
          </a:p>
          <a:p>
            <a:endParaRPr lang="en-US" dirty="0"/>
          </a:p>
          <a:p>
            <a:r>
              <a:rPr lang="en-US" dirty="0"/>
              <a:t>For example, take here the same 9-rooms environment. </a:t>
            </a:r>
          </a:p>
          <a:p>
            <a:endParaRPr lang="en-US" dirty="0"/>
          </a:p>
          <a:p>
            <a:r>
              <a:rPr lang="en-US" dirty="0" err="1"/>
              <a:t>Suppoes</a:t>
            </a:r>
            <a:r>
              <a:rPr lang="en-US" dirty="0"/>
              <a:t> we consider the short horizon task – which says to visit either s1 or s2 all the while avoiding the red obstacle region 0. </a:t>
            </a:r>
          </a:p>
          <a:p>
            <a:r>
              <a:rPr lang="en-US" dirty="0"/>
              <a:t>Here we plot the performance of several </a:t>
            </a:r>
            <a:r>
              <a:rPr lang="en-US" dirty="0" err="1"/>
              <a:t>sotas</a:t>
            </a:r>
            <a:r>
              <a:rPr lang="en-US" dirty="0"/>
              <a:t>. The x-</a:t>
            </a:r>
            <a:r>
              <a:rPr lang="en-US" dirty="0" err="1"/>
              <a:t>asix</a:t>
            </a:r>
            <a:r>
              <a:rPr lang="en-US" dirty="0"/>
              <a:t> denotes … y-</a:t>
            </a:r>
            <a:r>
              <a:rPr lang="en-US" dirty="0" err="1"/>
              <a:t>axix</a:t>
            </a:r>
            <a:r>
              <a:rPr lang="en-US" dirty="0"/>
              <a:t> denote probability of </a:t>
            </a:r>
            <a:r>
              <a:rPr lang="en-US" dirty="0" err="1"/>
              <a:t>speciifcaiton</a:t>
            </a:r>
            <a:r>
              <a:rPr lang="en-US" dirty="0"/>
              <a:t> satisfaction after x-samples. We see that after few samples most algorithms learn policy with probability close to 1. </a:t>
            </a:r>
          </a:p>
          <a:p>
            <a:endParaRPr lang="en-US" dirty="0"/>
          </a:p>
          <a:p>
            <a:r>
              <a:rPr lang="en-US" dirty="0"/>
              <a:t>Next, let us make the specification one step longer. So, after reaching either s1 or s2 the task is to reach s3. Now suddenly the performance of all algorithms has dropped. </a:t>
            </a:r>
          </a:p>
          <a:p>
            <a:endParaRPr lang="en-US" dirty="0"/>
          </a:p>
          <a:p>
            <a:r>
              <a:rPr lang="en-US" dirty="0"/>
              <a:t>Reason is in the first case, between learning to reach s1 and s2, all algorithms successfully learnt the obstacle free path to s2.</a:t>
            </a:r>
          </a:p>
          <a:p>
            <a:endParaRPr lang="en-US" dirty="0"/>
          </a:p>
          <a:p>
            <a:r>
              <a:rPr lang="en-US" dirty="0"/>
              <a:t>In the second case, this is futile since there is no direct path from s2 to s3. In other words, learning a locally optimal short-horizon subtasks costs learning of the original specification. </a:t>
            </a:r>
          </a:p>
          <a:p>
            <a:endParaRPr lang="en-US" dirty="0"/>
          </a:p>
          <a:p>
            <a:r>
              <a:rPr lang="en-US" dirty="0"/>
              <a:t>What these algorithms are missing is a high-level reasoning which informs it that even though some subtasks may be harder to learn, they are the better one to learn in the long horizon. </a:t>
            </a:r>
          </a:p>
        </p:txBody>
      </p:sp>
      <p:sp>
        <p:nvSpPr>
          <p:cNvPr id="4" name="Slide Number Placeholder 3"/>
          <p:cNvSpPr>
            <a:spLocks noGrp="1"/>
          </p:cNvSpPr>
          <p:nvPr>
            <p:ph type="sldNum" sz="quarter" idx="10"/>
          </p:nvPr>
        </p:nvSpPr>
        <p:spPr/>
        <p:txBody>
          <a:bodyPr/>
          <a:lstStyle/>
          <a:p>
            <a:fld id="{E32A0DEC-69B1-EE46-9F8A-5F78855D9788}" type="slidenum">
              <a:rPr lang="en-US" smtClean="0"/>
              <a:t>42</a:t>
            </a:fld>
            <a:endParaRPr lang="en-US"/>
          </a:p>
        </p:txBody>
      </p:sp>
    </p:spTree>
    <p:extLst>
      <p:ext uri="{BB962C8B-B14F-4D97-AF65-F5344CB8AC3E}">
        <p14:creationId xmlns:p14="http://schemas.microsoft.com/office/powerpoint/2010/main" val="2335663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challenge facing existing </a:t>
            </a:r>
            <a:r>
              <a:rPr lang="en-US" dirty="0" err="1"/>
              <a:t>algoirthms</a:t>
            </a:r>
            <a:r>
              <a:rPr lang="en-US" dirty="0"/>
              <a:t> for learning from logics is that RL is inherently myopic. Which means ---- good at --- poor at ---</a:t>
            </a:r>
          </a:p>
          <a:p>
            <a:endParaRPr lang="en-US" dirty="0"/>
          </a:p>
          <a:p>
            <a:r>
              <a:rPr lang="en-US" dirty="0"/>
              <a:t>For example, take here the same 9-rooms environment. </a:t>
            </a:r>
          </a:p>
          <a:p>
            <a:endParaRPr lang="en-US" dirty="0"/>
          </a:p>
          <a:p>
            <a:r>
              <a:rPr lang="en-US" dirty="0" err="1"/>
              <a:t>Suppoes</a:t>
            </a:r>
            <a:r>
              <a:rPr lang="en-US" dirty="0"/>
              <a:t> we consider the short horizon task – which says to visit either s1 or s2 all the while avoiding the red obstacle region 0. </a:t>
            </a:r>
          </a:p>
          <a:p>
            <a:r>
              <a:rPr lang="en-US" dirty="0"/>
              <a:t>Here we plot the performance of several </a:t>
            </a:r>
            <a:r>
              <a:rPr lang="en-US" dirty="0" err="1"/>
              <a:t>sotas</a:t>
            </a:r>
            <a:r>
              <a:rPr lang="en-US" dirty="0"/>
              <a:t>. The x-</a:t>
            </a:r>
            <a:r>
              <a:rPr lang="en-US" dirty="0" err="1"/>
              <a:t>asix</a:t>
            </a:r>
            <a:r>
              <a:rPr lang="en-US" dirty="0"/>
              <a:t> denotes … y-</a:t>
            </a:r>
            <a:r>
              <a:rPr lang="en-US" dirty="0" err="1"/>
              <a:t>axix</a:t>
            </a:r>
            <a:r>
              <a:rPr lang="en-US" dirty="0"/>
              <a:t> denote probability of </a:t>
            </a:r>
            <a:r>
              <a:rPr lang="en-US" dirty="0" err="1"/>
              <a:t>speciifcaiton</a:t>
            </a:r>
            <a:r>
              <a:rPr lang="en-US" dirty="0"/>
              <a:t> satisfaction after x-samples. We see that after few samples most algorithms learn policy with probability close to 1. </a:t>
            </a:r>
          </a:p>
          <a:p>
            <a:endParaRPr lang="en-US" dirty="0"/>
          </a:p>
          <a:p>
            <a:r>
              <a:rPr lang="en-US" dirty="0"/>
              <a:t>Next, let us make the specification one step longer. So, after reaching either s1 or s2 the task is to reach s3. Now suddenly the performance of all algorithms has dropped. </a:t>
            </a:r>
          </a:p>
          <a:p>
            <a:endParaRPr lang="en-US" dirty="0"/>
          </a:p>
          <a:p>
            <a:r>
              <a:rPr lang="en-US" dirty="0"/>
              <a:t>Reason is in the first case, between learning to reach s1 and s2, all algorithms successfully learnt the obstacle free path to s2.</a:t>
            </a:r>
          </a:p>
          <a:p>
            <a:endParaRPr lang="en-US" dirty="0"/>
          </a:p>
          <a:p>
            <a:r>
              <a:rPr lang="en-US" dirty="0"/>
              <a:t>In the second case, this is futile since there is no direct path from s2 to s3. In other words, learning a locally optimal short-horizon subtasks costs learning of the original specification. </a:t>
            </a:r>
          </a:p>
          <a:p>
            <a:endParaRPr lang="en-US" dirty="0"/>
          </a:p>
          <a:p>
            <a:r>
              <a:rPr lang="en-US" dirty="0"/>
              <a:t>What these algorithms are missing is a high-level reasoning which informs it that even though some subtasks may be harder to learn, they are the better one to learn in the long horizon. </a:t>
            </a:r>
          </a:p>
        </p:txBody>
      </p:sp>
      <p:sp>
        <p:nvSpPr>
          <p:cNvPr id="4" name="Slide Number Placeholder 3"/>
          <p:cNvSpPr>
            <a:spLocks noGrp="1"/>
          </p:cNvSpPr>
          <p:nvPr>
            <p:ph type="sldNum" sz="quarter" idx="10"/>
          </p:nvPr>
        </p:nvSpPr>
        <p:spPr/>
        <p:txBody>
          <a:bodyPr/>
          <a:lstStyle/>
          <a:p>
            <a:fld id="{E32A0DEC-69B1-EE46-9F8A-5F78855D9788}" type="slidenum">
              <a:rPr lang="en-US" smtClean="0"/>
              <a:t>43</a:t>
            </a:fld>
            <a:endParaRPr lang="en-US"/>
          </a:p>
        </p:txBody>
      </p:sp>
    </p:spTree>
    <p:extLst>
      <p:ext uri="{BB962C8B-B14F-4D97-AF65-F5344CB8AC3E}">
        <p14:creationId xmlns:p14="http://schemas.microsoft.com/office/powerpoint/2010/main" val="4238767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44</a:t>
            </a:fld>
            <a:endParaRPr lang="en-US"/>
          </a:p>
        </p:txBody>
      </p:sp>
    </p:spTree>
    <p:extLst>
      <p:ext uri="{BB962C8B-B14F-4D97-AF65-F5344CB8AC3E}">
        <p14:creationId xmlns:p14="http://schemas.microsoft.com/office/powerpoint/2010/main" val="42073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Insert </a:t>
            </a:r>
            <a:r>
              <a:rPr lang="en-US" dirty="0" err="1"/>
              <a:t>OpenGym</a:t>
            </a:r>
            <a:r>
              <a:rPr lang="en-US" dirty="0"/>
              <a:t> AI + </a:t>
            </a:r>
            <a:r>
              <a:rPr lang="en-US" dirty="0" err="1"/>
              <a:t>Mujoco</a:t>
            </a:r>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45</a:t>
            </a:fld>
            <a:endParaRPr lang="en-US"/>
          </a:p>
        </p:txBody>
      </p:sp>
    </p:spTree>
    <p:extLst>
      <p:ext uri="{BB962C8B-B14F-4D97-AF65-F5344CB8AC3E}">
        <p14:creationId xmlns:p14="http://schemas.microsoft.com/office/powerpoint/2010/main" val="324469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challenge  facing RL is that encoding the task as rewards can become very hard, especially for long-horizon tasks. </a:t>
            </a:r>
          </a:p>
          <a:p>
            <a:endParaRPr lang="en-US" dirty="0"/>
          </a:p>
          <a:p>
            <a:r>
              <a:rPr lang="en-US" dirty="0"/>
              <a:t>For example, consider this continuous space environment consisting of 9 rooms separated by walls and connected through doorways. Suppose the RL agent is initially in bottom left corner S0 and the desired task is to navigate to the </a:t>
            </a:r>
            <a:r>
              <a:rPr lang="en-US" dirty="0" err="1"/>
              <a:t>topright</a:t>
            </a:r>
            <a:r>
              <a:rPr lang="en-US" dirty="0"/>
              <a:t> corner to S3 via either corners S1 or S2, while avoiding the obstacle 0. The reward function for this task is shown on the right. Even for this simple task, the reward is fairly sophisticated – with many conditions and has to maintain global variables . As tasks become more complex, engineering reward function becomes  harder too. </a:t>
            </a:r>
          </a:p>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a:t>
            </a:fld>
            <a:endParaRPr lang="en-US"/>
          </a:p>
        </p:txBody>
      </p:sp>
    </p:spTree>
    <p:extLst>
      <p:ext uri="{BB962C8B-B14F-4D97-AF65-F5344CB8AC3E}">
        <p14:creationId xmlns:p14="http://schemas.microsoft.com/office/powerpoint/2010/main" val="1326496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57</a:t>
            </a:fld>
            <a:endParaRPr lang="en-US"/>
          </a:p>
        </p:txBody>
      </p:sp>
    </p:spTree>
    <p:extLst>
      <p:ext uri="{BB962C8B-B14F-4D97-AF65-F5344CB8AC3E}">
        <p14:creationId xmlns:p14="http://schemas.microsoft.com/office/powerpoint/2010/main" val="3968406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58</a:t>
            </a:fld>
            <a:endParaRPr lang="en-US"/>
          </a:p>
        </p:txBody>
      </p:sp>
    </p:spTree>
    <p:extLst>
      <p:ext uri="{BB962C8B-B14F-4D97-AF65-F5344CB8AC3E}">
        <p14:creationId xmlns:p14="http://schemas.microsoft.com/office/powerpoint/2010/main" val="73940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59</a:t>
            </a:fld>
            <a:endParaRPr lang="en-US"/>
          </a:p>
        </p:txBody>
      </p:sp>
    </p:spTree>
    <p:extLst>
      <p:ext uri="{BB962C8B-B14F-4D97-AF65-F5344CB8AC3E}">
        <p14:creationId xmlns:p14="http://schemas.microsoft.com/office/powerpoint/2010/main" val="1441315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60</a:t>
            </a:fld>
            <a:endParaRPr lang="en-US"/>
          </a:p>
        </p:txBody>
      </p:sp>
    </p:spTree>
    <p:extLst>
      <p:ext uri="{BB962C8B-B14F-4D97-AF65-F5344CB8AC3E}">
        <p14:creationId xmlns:p14="http://schemas.microsoft.com/office/powerpoint/2010/main" val="104237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61</a:t>
            </a:fld>
            <a:endParaRPr lang="en-US"/>
          </a:p>
        </p:txBody>
      </p:sp>
    </p:spTree>
    <p:extLst>
      <p:ext uri="{BB962C8B-B14F-4D97-AF65-F5344CB8AC3E}">
        <p14:creationId xmlns:p14="http://schemas.microsoft.com/office/powerpoint/2010/main" val="1149218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62</a:t>
            </a:fld>
            <a:endParaRPr lang="en-US"/>
          </a:p>
        </p:txBody>
      </p:sp>
    </p:spTree>
    <p:extLst>
      <p:ext uri="{BB962C8B-B14F-4D97-AF65-F5344CB8AC3E}">
        <p14:creationId xmlns:p14="http://schemas.microsoft.com/office/powerpoint/2010/main" val="227002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63</a:t>
            </a:fld>
            <a:endParaRPr lang="en-US"/>
          </a:p>
        </p:txBody>
      </p:sp>
    </p:spTree>
    <p:extLst>
      <p:ext uri="{BB962C8B-B14F-4D97-AF65-F5344CB8AC3E}">
        <p14:creationId xmlns:p14="http://schemas.microsoft.com/office/powerpoint/2010/main" val="2696631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64</a:t>
            </a:fld>
            <a:endParaRPr lang="en-US"/>
          </a:p>
        </p:txBody>
      </p:sp>
    </p:spTree>
    <p:extLst>
      <p:ext uri="{BB962C8B-B14F-4D97-AF65-F5344CB8AC3E}">
        <p14:creationId xmlns:p14="http://schemas.microsoft.com/office/powerpoint/2010/main" val="1390621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65</a:t>
            </a:fld>
            <a:endParaRPr lang="en-US"/>
          </a:p>
        </p:txBody>
      </p:sp>
    </p:spTree>
    <p:extLst>
      <p:ext uri="{BB962C8B-B14F-4D97-AF65-F5344CB8AC3E}">
        <p14:creationId xmlns:p14="http://schemas.microsoft.com/office/powerpoint/2010/main" val="198351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66</a:t>
            </a:fld>
            <a:endParaRPr lang="en-US"/>
          </a:p>
        </p:txBody>
      </p:sp>
    </p:spTree>
    <p:extLst>
      <p:ext uri="{BB962C8B-B14F-4D97-AF65-F5344CB8AC3E}">
        <p14:creationId xmlns:p14="http://schemas.microsoft.com/office/powerpoint/2010/main" val="6479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challenge  facing RL is that encoding the task as rewards can become very hard, especially for long-horizon tasks. </a:t>
            </a:r>
          </a:p>
          <a:p>
            <a:endParaRPr lang="en-US" dirty="0"/>
          </a:p>
          <a:p>
            <a:r>
              <a:rPr lang="en-US" dirty="0"/>
              <a:t>For example, consider this continuous space environment consisting of 9 rooms separated by walls and connected through doorways. Suppose the RL agent is initially in bottom left corner S0 and the desired task is to navigate to the </a:t>
            </a:r>
            <a:r>
              <a:rPr lang="en-US" dirty="0" err="1"/>
              <a:t>topright</a:t>
            </a:r>
            <a:r>
              <a:rPr lang="en-US" dirty="0"/>
              <a:t> corner to S3 via either corners S1 or S2, while avoiding the obstacle 0. The reward function for this task is shown on the right. Even for this simple task, the reward is fairly sophisticated – with many conditions and has to maintain global variables . As tasks become more complex, engineering reward function becomes  harder too. </a:t>
            </a:r>
          </a:p>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a:t>
            </a:fld>
            <a:endParaRPr lang="en-US"/>
          </a:p>
        </p:txBody>
      </p:sp>
    </p:spTree>
    <p:extLst>
      <p:ext uri="{BB962C8B-B14F-4D97-AF65-F5344CB8AC3E}">
        <p14:creationId xmlns:p14="http://schemas.microsoft.com/office/powerpoint/2010/main" val="1326496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67</a:t>
            </a:fld>
            <a:endParaRPr lang="en-US"/>
          </a:p>
        </p:txBody>
      </p:sp>
    </p:spTree>
    <p:extLst>
      <p:ext uri="{BB962C8B-B14F-4D97-AF65-F5344CB8AC3E}">
        <p14:creationId xmlns:p14="http://schemas.microsoft.com/office/powerpoint/2010/main" val="2656137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68</a:t>
            </a:fld>
            <a:endParaRPr lang="en-US"/>
          </a:p>
        </p:txBody>
      </p:sp>
    </p:spTree>
    <p:extLst>
      <p:ext uri="{BB962C8B-B14F-4D97-AF65-F5344CB8AC3E}">
        <p14:creationId xmlns:p14="http://schemas.microsoft.com/office/powerpoint/2010/main" val="388993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69</a:t>
            </a:fld>
            <a:endParaRPr lang="en-US"/>
          </a:p>
        </p:txBody>
      </p:sp>
    </p:spTree>
    <p:extLst>
      <p:ext uri="{BB962C8B-B14F-4D97-AF65-F5344CB8AC3E}">
        <p14:creationId xmlns:p14="http://schemas.microsoft.com/office/powerpoint/2010/main" val="560412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70</a:t>
            </a:fld>
            <a:endParaRPr lang="en-US"/>
          </a:p>
        </p:txBody>
      </p:sp>
    </p:spTree>
    <p:extLst>
      <p:ext uri="{BB962C8B-B14F-4D97-AF65-F5344CB8AC3E}">
        <p14:creationId xmlns:p14="http://schemas.microsoft.com/office/powerpoint/2010/main" val="1642080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71</a:t>
            </a:fld>
            <a:endParaRPr lang="en-US"/>
          </a:p>
        </p:txBody>
      </p:sp>
    </p:spTree>
    <p:extLst>
      <p:ext uri="{BB962C8B-B14F-4D97-AF65-F5344CB8AC3E}">
        <p14:creationId xmlns:p14="http://schemas.microsoft.com/office/powerpoint/2010/main" val="3913651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72</a:t>
            </a:fld>
            <a:endParaRPr lang="en-US"/>
          </a:p>
        </p:txBody>
      </p:sp>
    </p:spTree>
    <p:extLst>
      <p:ext uri="{BB962C8B-B14F-4D97-AF65-F5344CB8AC3E}">
        <p14:creationId xmlns:p14="http://schemas.microsoft.com/office/powerpoint/2010/main" val="2523509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reachability?</a:t>
            </a:r>
          </a:p>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73</a:t>
            </a:fld>
            <a:endParaRPr lang="en-US"/>
          </a:p>
        </p:txBody>
      </p:sp>
    </p:spTree>
    <p:extLst>
      <p:ext uri="{BB962C8B-B14F-4D97-AF65-F5344CB8AC3E}">
        <p14:creationId xmlns:p14="http://schemas.microsoft.com/office/powerpoint/2010/main" val="528930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74</a:t>
            </a:fld>
            <a:endParaRPr lang="en-US"/>
          </a:p>
        </p:txBody>
      </p:sp>
    </p:spTree>
    <p:extLst>
      <p:ext uri="{BB962C8B-B14F-4D97-AF65-F5344CB8AC3E}">
        <p14:creationId xmlns:p14="http://schemas.microsoft.com/office/powerpoint/2010/main" val="549455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75</a:t>
            </a:fld>
            <a:endParaRPr lang="en-US"/>
          </a:p>
        </p:txBody>
      </p:sp>
    </p:spTree>
    <p:extLst>
      <p:ext uri="{BB962C8B-B14F-4D97-AF65-F5344CB8AC3E}">
        <p14:creationId xmlns:p14="http://schemas.microsoft.com/office/powerpoint/2010/main" val="2796227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76</a:t>
            </a:fld>
            <a:endParaRPr lang="en-US"/>
          </a:p>
        </p:txBody>
      </p:sp>
    </p:spTree>
    <p:extLst>
      <p:ext uri="{BB962C8B-B14F-4D97-AF65-F5344CB8AC3E}">
        <p14:creationId xmlns:p14="http://schemas.microsoft.com/office/powerpoint/2010/main" val="44033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9</a:t>
            </a:fld>
            <a:endParaRPr lang="en-US"/>
          </a:p>
        </p:txBody>
      </p:sp>
    </p:spTree>
    <p:extLst>
      <p:ext uri="{BB962C8B-B14F-4D97-AF65-F5344CB8AC3E}">
        <p14:creationId xmlns:p14="http://schemas.microsoft.com/office/powerpoint/2010/main" val="23849830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high level idea of proof</a:t>
            </a:r>
          </a:p>
        </p:txBody>
      </p:sp>
      <p:sp>
        <p:nvSpPr>
          <p:cNvPr id="4" name="Slide Number Placeholder 3"/>
          <p:cNvSpPr>
            <a:spLocks noGrp="1"/>
          </p:cNvSpPr>
          <p:nvPr>
            <p:ph type="sldNum" sz="quarter" idx="5"/>
          </p:nvPr>
        </p:nvSpPr>
        <p:spPr/>
        <p:txBody>
          <a:bodyPr/>
          <a:lstStyle/>
          <a:p>
            <a:fld id="{0E04C8B8-4D81-664D-B077-9D68945CD4E1}" type="slidenum">
              <a:rPr lang="en-US" smtClean="0"/>
              <a:t>79</a:t>
            </a:fld>
            <a:endParaRPr lang="en-US"/>
          </a:p>
        </p:txBody>
      </p:sp>
    </p:spTree>
    <p:extLst>
      <p:ext uri="{BB962C8B-B14F-4D97-AF65-F5344CB8AC3E}">
        <p14:creationId xmlns:p14="http://schemas.microsoft.com/office/powerpoint/2010/main" val="9651320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80</a:t>
            </a:fld>
            <a:endParaRPr lang="en-US"/>
          </a:p>
        </p:txBody>
      </p:sp>
    </p:spTree>
    <p:extLst>
      <p:ext uri="{BB962C8B-B14F-4D97-AF65-F5344CB8AC3E}">
        <p14:creationId xmlns:p14="http://schemas.microsoft.com/office/powerpoint/2010/main" val="2515108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81</a:t>
            </a:fld>
            <a:endParaRPr lang="en-US"/>
          </a:p>
        </p:txBody>
      </p:sp>
    </p:spTree>
    <p:extLst>
      <p:ext uri="{BB962C8B-B14F-4D97-AF65-F5344CB8AC3E}">
        <p14:creationId xmlns:p14="http://schemas.microsoft.com/office/powerpoint/2010/main" val="9608036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2A0DEC-69B1-EE46-9F8A-5F78855D9788}" type="slidenum">
              <a:rPr lang="en-US" smtClean="0"/>
              <a:t>82</a:t>
            </a:fld>
            <a:endParaRPr lang="en-US"/>
          </a:p>
        </p:txBody>
      </p:sp>
    </p:spTree>
    <p:extLst>
      <p:ext uri="{BB962C8B-B14F-4D97-AF65-F5344CB8AC3E}">
        <p14:creationId xmlns:p14="http://schemas.microsoft.com/office/powerpoint/2010/main" val="2712720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visual</a:t>
            </a:r>
          </a:p>
        </p:txBody>
      </p:sp>
      <p:sp>
        <p:nvSpPr>
          <p:cNvPr id="4" name="Slide Number Placeholder 3"/>
          <p:cNvSpPr>
            <a:spLocks noGrp="1"/>
          </p:cNvSpPr>
          <p:nvPr>
            <p:ph type="sldNum" sz="quarter" idx="5"/>
          </p:nvPr>
        </p:nvSpPr>
        <p:spPr/>
        <p:txBody>
          <a:bodyPr/>
          <a:lstStyle/>
          <a:p>
            <a:fld id="{0E04C8B8-4D81-664D-B077-9D68945CD4E1}" type="slidenum">
              <a:rPr lang="en-US" smtClean="0"/>
              <a:t>83</a:t>
            </a:fld>
            <a:endParaRPr lang="en-US"/>
          </a:p>
        </p:txBody>
      </p:sp>
    </p:spTree>
    <p:extLst>
      <p:ext uri="{BB962C8B-B14F-4D97-AF65-F5344CB8AC3E}">
        <p14:creationId xmlns:p14="http://schemas.microsoft.com/office/powerpoint/2010/main" val="105108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84</a:t>
            </a:fld>
            <a:endParaRPr lang="en-US"/>
          </a:p>
        </p:txBody>
      </p:sp>
    </p:spTree>
    <p:extLst>
      <p:ext uri="{BB962C8B-B14F-4D97-AF65-F5344CB8AC3E}">
        <p14:creationId xmlns:p14="http://schemas.microsoft.com/office/powerpoint/2010/main" val="3715982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85</a:t>
            </a:fld>
            <a:endParaRPr lang="en-US"/>
          </a:p>
        </p:txBody>
      </p:sp>
    </p:spTree>
    <p:extLst>
      <p:ext uri="{BB962C8B-B14F-4D97-AF65-F5344CB8AC3E}">
        <p14:creationId xmlns:p14="http://schemas.microsoft.com/office/powerpoint/2010/main" val="2532074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86</a:t>
            </a:fld>
            <a:endParaRPr lang="en-US"/>
          </a:p>
        </p:txBody>
      </p:sp>
    </p:spTree>
    <p:extLst>
      <p:ext uri="{BB962C8B-B14F-4D97-AF65-F5344CB8AC3E}">
        <p14:creationId xmlns:p14="http://schemas.microsoft.com/office/powerpoint/2010/main" val="2935365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87</a:t>
            </a:fld>
            <a:endParaRPr lang="en-US"/>
          </a:p>
        </p:txBody>
      </p:sp>
    </p:spTree>
    <p:extLst>
      <p:ext uri="{BB962C8B-B14F-4D97-AF65-F5344CB8AC3E}">
        <p14:creationId xmlns:p14="http://schemas.microsoft.com/office/powerpoint/2010/main" val="312318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10</a:t>
            </a:fld>
            <a:endParaRPr lang="en-US"/>
          </a:p>
        </p:txBody>
      </p:sp>
    </p:spTree>
    <p:extLst>
      <p:ext uri="{BB962C8B-B14F-4D97-AF65-F5344CB8AC3E}">
        <p14:creationId xmlns:p14="http://schemas.microsoft.com/office/powerpoint/2010/main" val="187163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11</a:t>
            </a:fld>
            <a:endParaRPr lang="en-US"/>
          </a:p>
        </p:txBody>
      </p:sp>
    </p:spTree>
    <p:extLst>
      <p:ext uri="{BB962C8B-B14F-4D97-AF65-F5344CB8AC3E}">
        <p14:creationId xmlns:p14="http://schemas.microsoft.com/office/powerpoint/2010/main" val="371598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 modelled as MDP make clear</a:t>
            </a:r>
          </a:p>
        </p:txBody>
      </p:sp>
      <p:sp>
        <p:nvSpPr>
          <p:cNvPr id="4" name="Slide Number Placeholder 3"/>
          <p:cNvSpPr>
            <a:spLocks noGrp="1"/>
          </p:cNvSpPr>
          <p:nvPr>
            <p:ph type="sldNum" sz="quarter" idx="10"/>
          </p:nvPr>
        </p:nvSpPr>
        <p:spPr/>
        <p:txBody>
          <a:bodyPr/>
          <a:lstStyle/>
          <a:p>
            <a:fld id="{E32A0DEC-69B1-EE46-9F8A-5F78855D9788}" type="slidenum">
              <a:rPr lang="en-US" smtClean="0"/>
              <a:t>13</a:t>
            </a:fld>
            <a:endParaRPr lang="en-US"/>
          </a:p>
        </p:txBody>
      </p:sp>
    </p:spTree>
    <p:extLst>
      <p:ext uri="{BB962C8B-B14F-4D97-AF65-F5344CB8AC3E}">
        <p14:creationId xmlns:p14="http://schemas.microsoft.com/office/powerpoint/2010/main" val="253369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A0DEC-69B1-EE46-9F8A-5F78855D9788}" type="slidenum">
              <a:rPr lang="en-US" smtClean="0"/>
              <a:t>14</a:t>
            </a:fld>
            <a:endParaRPr lang="en-US"/>
          </a:p>
        </p:txBody>
      </p:sp>
    </p:spTree>
    <p:extLst>
      <p:ext uri="{BB962C8B-B14F-4D97-AF65-F5344CB8AC3E}">
        <p14:creationId xmlns:p14="http://schemas.microsoft.com/office/powerpoint/2010/main" val="156245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12E-EA46-3AB8-7D53-8AFC5609AD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7A91E-91E4-44DE-98AC-DA7E5AED1A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23C290-C369-A478-8DA6-A5E4EF7F0630}"/>
              </a:ext>
            </a:extLst>
          </p:cNvPr>
          <p:cNvSpPr>
            <a:spLocks noGrp="1"/>
          </p:cNvSpPr>
          <p:nvPr>
            <p:ph type="dt" sz="half" idx="10"/>
          </p:nvPr>
        </p:nvSpPr>
        <p:spPr/>
        <p:txBody>
          <a:bodyPr/>
          <a:lstStyle/>
          <a:p>
            <a:fld id="{52D993EF-9AAA-48A0-BA14-B77277F069E2}" type="datetime1">
              <a:rPr lang="en-US" smtClean="0"/>
              <a:t>7/13/2023</a:t>
            </a:fld>
            <a:endParaRPr lang="en-US"/>
          </a:p>
        </p:txBody>
      </p:sp>
      <p:sp>
        <p:nvSpPr>
          <p:cNvPr id="5" name="Footer Placeholder 4">
            <a:extLst>
              <a:ext uri="{FF2B5EF4-FFF2-40B4-BE49-F238E27FC236}">
                <a16:creationId xmlns:a16="http://schemas.microsoft.com/office/drawing/2014/main" id="{B6027E4A-BD0C-A58A-7CA8-78DA63AF149E}"/>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ABF6A5B2-C4CF-A435-5869-0D8144488DF8}"/>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29149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FBDD-6702-1100-C1F9-89EAD4DA34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E3664-DF63-C028-F14F-7BD116781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4CF0D-14B4-97B8-18EE-AD66CDE65896}"/>
              </a:ext>
            </a:extLst>
          </p:cNvPr>
          <p:cNvSpPr>
            <a:spLocks noGrp="1"/>
          </p:cNvSpPr>
          <p:nvPr>
            <p:ph type="dt" sz="half" idx="10"/>
          </p:nvPr>
        </p:nvSpPr>
        <p:spPr/>
        <p:txBody>
          <a:bodyPr/>
          <a:lstStyle/>
          <a:p>
            <a:fld id="{8380C719-9F83-4005-B540-6044B9C5B972}" type="datetime1">
              <a:rPr lang="en-US" smtClean="0"/>
              <a:t>7/13/2023</a:t>
            </a:fld>
            <a:endParaRPr lang="en-US"/>
          </a:p>
        </p:txBody>
      </p:sp>
      <p:sp>
        <p:nvSpPr>
          <p:cNvPr id="5" name="Footer Placeholder 4">
            <a:extLst>
              <a:ext uri="{FF2B5EF4-FFF2-40B4-BE49-F238E27FC236}">
                <a16:creationId xmlns:a16="http://schemas.microsoft.com/office/drawing/2014/main" id="{99BC3A1F-2DA4-75EB-187D-2C62A0EDA87B}"/>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A3DEC853-3992-364A-7A0C-86BEABBA573A}"/>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10343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D0647-E97E-5144-04DE-5B8F5B9C0E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C1BA6-EBEA-0E53-24C5-A05FAE6B5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03C9-D2B7-A6DE-3954-3D7FF3329C68}"/>
              </a:ext>
            </a:extLst>
          </p:cNvPr>
          <p:cNvSpPr>
            <a:spLocks noGrp="1"/>
          </p:cNvSpPr>
          <p:nvPr>
            <p:ph type="dt" sz="half" idx="10"/>
          </p:nvPr>
        </p:nvSpPr>
        <p:spPr/>
        <p:txBody>
          <a:bodyPr/>
          <a:lstStyle/>
          <a:p>
            <a:fld id="{A15F37CA-2520-42CA-9706-CB66634514C5}" type="datetime1">
              <a:rPr lang="en-US" smtClean="0"/>
              <a:t>7/13/2023</a:t>
            </a:fld>
            <a:endParaRPr lang="en-US"/>
          </a:p>
        </p:txBody>
      </p:sp>
      <p:sp>
        <p:nvSpPr>
          <p:cNvPr id="5" name="Footer Placeholder 4">
            <a:extLst>
              <a:ext uri="{FF2B5EF4-FFF2-40B4-BE49-F238E27FC236}">
                <a16:creationId xmlns:a16="http://schemas.microsoft.com/office/drawing/2014/main" id="{561340DE-7CD1-AC94-E678-E1D18E5EDDA8}"/>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1DBE7B1B-5B68-B8EF-1B07-0B86DB24AE89}"/>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125411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978A-10D1-D44C-155C-556ED23BC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EF6FA-F92E-DF38-D5B3-81E43C2CB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4FB43-A6FC-88EF-4517-14AFF1044BA2}"/>
              </a:ext>
            </a:extLst>
          </p:cNvPr>
          <p:cNvSpPr>
            <a:spLocks noGrp="1"/>
          </p:cNvSpPr>
          <p:nvPr>
            <p:ph type="dt" sz="half" idx="10"/>
          </p:nvPr>
        </p:nvSpPr>
        <p:spPr/>
        <p:txBody>
          <a:bodyPr/>
          <a:lstStyle/>
          <a:p>
            <a:fld id="{5EBEB6AC-CF6A-451F-BFCE-2801AD78E50B}" type="datetime1">
              <a:rPr lang="en-US" smtClean="0"/>
              <a:t>7/13/2023</a:t>
            </a:fld>
            <a:endParaRPr lang="en-US"/>
          </a:p>
        </p:txBody>
      </p:sp>
      <p:sp>
        <p:nvSpPr>
          <p:cNvPr id="5" name="Footer Placeholder 4">
            <a:extLst>
              <a:ext uri="{FF2B5EF4-FFF2-40B4-BE49-F238E27FC236}">
                <a16:creationId xmlns:a16="http://schemas.microsoft.com/office/drawing/2014/main" id="{E7B38FCD-CBF5-6B68-5C20-80E70A97DC32}"/>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8CAEB0AF-924A-C5F8-087A-FFBB1D36E5D8}"/>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161491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A2E2-E75A-66F9-28B7-C9705A1FE6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9D68D-CEA3-78B1-9645-144221D2C3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87ACC0-1B9B-4164-819E-781E00E76587}"/>
              </a:ext>
            </a:extLst>
          </p:cNvPr>
          <p:cNvSpPr>
            <a:spLocks noGrp="1"/>
          </p:cNvSpPr>
          <p:nvPr>
            <p:ph type="dt" sz="half" idx="10"/>
          </p:nvPr>
        </p:nvSpPr>
        <p:spPr/>
        <p:txBody>
          <a:bodyPr/>
          <a:lstStyle/>
          <a:p>
            <a:fld id="{3A83F2CB-9C36-46FB-B789-48C58B226F78}" type="datetime1">
              <a:rPr lang="en-US" smtClean="0"/>
              <a:t>7/13/2023</a:t>
            </a:fld>
            <a:endParaRPr lang="en-US"/>
          </a:p>
        </p:txBody>
      </p:sp>
      <p:sp>
        <p:nvSpPr>
          <p:cNvPr id="5" name="Footer Placeholder 4">
            <a:extLst>
              <a:ext uri="{FF2B5EF4-FFF2-40B4-BE49-F238E27FC236}">
                <a16:creationId xmlns:a16="http://schemas.microsoft.com/office/drawing/2014/main" id="{9D659F86-54D1-2EFE-3E9E-F46D12A151D5}"/>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CC55F2BB-6E6B-281A-4874-CD1980A647AB}"/>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187371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6FA9-DB44-6337-DACA-3F88394B6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EBE11-1999-7A26-FC1B-084B1D83EC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4CFA63-A544-8C49-8146-BD43EA004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81DF2-FC4C-9798-7476-3BD670CA7A93}"/>
              </a:ext>
            </a:extLst>
          </p:cNvPr>
          <p:cNvSpPr>
            <a:spLocks noGrp="1"/>
          </p:cNvSpPr>
          <p:nvPr>
            <p:ph type="dt" sz="half" idx="10"/>
          </p:nvPr>
        </p:nvSpPr>
        <p:spPr/>
        <p:txBody>
          <a:bodyPr/>
          <a:lstStyle/>
          <a:p>
            <a:fld id="{D6570632-2105-4992-B7C7-B576046AC8FE}" type="datetime1">
              <a:rPr lang="en-US" smtClean="0"/>
              <a:t>7/13/2023</a:t>
            </a:fld>
            <a:endParaRPr lang="en-US"/>
          </a:p>
        </p:txBody>
      </p:sp>
      <p:sp>
        <p:nvSpPr>
          <p:cNvPr id="6" name="Footer Placeholder 5">
            <a:extLst>
              <a:ext uri="{FF2B5EF4-FFF2-40B4-BE49-F238E27FC236}">
                <a16:creationId xmlns:a16="http://schemas.microsoft.com/office/drawing/2014/main" id="{EF33B9FC-EC89-15EF-6AF8-631B2B8B7176}"/>
              </a:ext>
            </a:extLst>
          </p:cNvPr>
          <p:cNvSpPr>
            <a:spLocks noGrp="1"/>
          </p:cNvSpPr>
          <p:nvPr>
            <p:ph type="ftr" sz="quarter" idx="11"/>
          </p:nvPr>
        </p:nvSpPr>
        <p:spPr/>
        <p:txBody>
          <a:bodyPr/>
          <a:lstStyle/>
          <a:p>
            <a:r>
              <a:rPr lang="en-US"/>
              <a:t>Suguman Bansal | GaTech</a:t>
            </a:r>
          </a:p>
        </p:txBody>
      </p:sp>
      <p:sp>
        <p:nvSpPr>
          <p:cNvPr id="7" name="Slide Number Placeholder 6">
            <a:extLst>
              <a:ext uri="{FF2B5EF4-FFF2-40B4-BE49-F238E27FC236}">
                <a16:creationId xmlns:a16="http://schemas.microsoft.com/office/drawing/2014/main" id="{F147E539-E64F-D046-C9C3-344DAC28B428}"/>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326553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202-96A0-1A52-A065-EC0CC72694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6767FF-D12F-EE0E-58D3-459BB1D80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D1B8EE-E152-7A8A-DC5B-A471BC9A4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54F32-2CCB-9C79-8628-C7CEC9806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B702D-9D91-46F9-66F4-7E8D58027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74A0DD-CFDB-4203-FCF6-E1D78129E7AC}"/>
              </a:ext>
            </a:extLst>
          </p:cNvPr>
          <p:cNvSpPr>
            <a:spLocks noGrp="1"/>
          </p:cNvSpPr>
          <p:nvPr>
            <p:ph type="dt" sz="half" idx="10"/>
          </p:nvPr>
        </p:nvSpPr>
        <p:spPr/>
        <p:txBody>
          <a:bodyPr/>
          <a:lstStyle/>
          <a:p>
            <a:fld id="{003CD184-74D4-4003-B326-354F6CE85513}" type="datetime1">
              <a:rPr lang="en-US" smtClean="0"/>
              <a:t>7/13/2023</a:t>
            </a:fld>
            <a:endParaRPr lang="en-US"/>
          </a:p>
        </p:txBody>
      </p:sp>
      <p:sp>
        <p:nvSpPr>
          <p:cNvPr id="8" name="Footer Placeholder 7">
            <a:extLst>
              <a:ext uri="{FF2B5EF4-FFF2-40B4-BE49-F238E27FC236}">
                <a16:creationId xmlns:a16="http://schemas.microsoft.com/office/drawing/2014/main" id="{31DB067E-B039-0BCA-F96B-345C99081FDA}"/>
              </a:ext>
            </a:extLst>
          </p:cNvPr>
          <p:cNvSpPr>
            <a:spLocks noGrp="1"/>
          </p:cNvSpPr>
          <p:nvPr>
            <p:ph type="ftr" sz="quarter" idx="11"/>
          </p:nvPr>
        </p:nvSpPr>
        <p:spPr/>
        <p:txBody>
          <a:bodyPr/>
          <a:lstStyle/>
          <a:p>
            <a:r>
              <a:rPr lang="en-US"/>
              <a:t>Suguman Bansal | GaTech</a:t>
            </a:r>
          </a:p>
        </p:txBody>
      </p:sp>
      <p:sp>
        <p:nvSpPr>
          <p:cNvPr id="9" name="Slide Number Placeholder 8">
            <a:extLst>
              <a:ext uri="{FF2B5EF4-FFF2-40B4-BE49-F238E27FC236}">
                <a16:creationId xmlns:a16="http://schemas.microsoft.com/office/drawing/2014/main" id="{8A913CDF-FB30-6396-5E47-550F83AE8F26}"/>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266003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4464-B578-4701-799F-1333D83A13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EEB5B4-6965-8594-A177-22480BBF2E7B}"/>
              </a:ext>
            </a:extLst>
          </p:cNvPr>
          <p:cNvSpPr>
            <a:spLocks noGrp="1"/>
          </p:cNvSpPr>
          <p:nvPr>
            <p:ph type="dt" sz="half" idx="10"/>
          </p:nvPr>
        </p:nvSpPr>
        <p:spPr/>
        <p:txBody>
          <a:bodyPr/>
          <a:lstStyle/>
          <a:p>
            <a:fld id="{50747058-4E88-480F-BF36-71235D5DD8D0}" type="datetime1">
              <a:rPr lang="en-US" smtClean="0"/>
              <a:t>7/13/2023</a:t>
            </a:fld>
            <a:endParaRPr lang="en-US"/>
          </a:p>
        </p:txBody>
      </p:sp>
      <p:sp>
        <p:nvSpPr>
          <p:cNvPr id="4" name="Footer Placeholder 3">
            <a:extLst>
              <a:ext uri="{FF2B5EF4-FFF2-40B4-BE49-F238E27FC236}">
                <a16:creationId xmlns:a16="http://schemas.microsoft.com/office/drawing/2014/main" id="{077B50D6-2F4E-077C-CD14-BC1F088C23E3}"/>
              </a:ext>
            </a:extLst>
          </p:cNvPr>
          <p:cNvSpPr>
            <a:spLocks noGrp="1"/>
          </p:cNvSpPr>
          <p:nvPr>
            <p:ph type="ftr" sz="quarter" idx="11"/>
          </p:nvPr>
        </p:nvSpPr>
        <p:spPr/>
        <p:txBody>
          <a:bodyPr/>
          <a:lstStyle/>
          <a:p>
            <a:r>
              <a:rPr lang="en-US"/>
              <a:t>Suguman Bansal | GaTech</a:t>
            </a:r>
          </a:p>
        </p:txBody>
      </p:sp>
      <p:sp>
        <p:nvSpPr>
          <p:cNvPr id="5" name="Slide Number Placeholder 4">
            <a:extLst>
              <a:ext uri="{FF2B5EF4-FFF2-40B4-BE49-F238E27FC236}">
                <a16:creationId xmlns:a16="http://schemas.microsoft.com/office/drawing/2014/main" id="{E908B555-4E1A-A0E4-7A39-9844C46A9B27}"/>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26880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5A0C3-3136-45DD-4998-E09BAA095045}"/>
              </a:ext>
            </a:extLst>
          </p:cNvPr>
          <p:cNvSpPr>
            <a:spLocks noGrp="1"/>
          </p:cNvSpPr>
          <p:nvPr>
            <p:ph type="dt" sz="half" idx="10"/>
          </p:nvPr>
        </p:nvSpPr>
        <p:spPr/>
        <p:txBody>
          <a:bodyPr/>
          <a:lstStyle/>
          <a:p>
            <a:fld id="{BBDDCF4C-E6C3-4425-85EB-77B78F094095}" type="datetime1">
              <a:rPr lang="en-US" smtClean="0"/>
              <a:t>7/13/2023</a:t>
            </a:fld>
            <a:endParaRPr lang="en-US"/>
          </a:p>
        </p:txBody>
      </p:sp>
      <p:sp>
        <p:nvSpPr>
          <p:cNvPr id="3" name="Footer Placeholder 2">
            <a:extLst>
              <a:ext uri="{FF2B5EF4-FFF2-40B4-BE49-F238E27FC236}">
                <a16:creationId xmlns:a16="http://schemas.microsoft.com/office/drawing/2014/main" id="{492DBC72-C576-D4FA-A486-482D28BC4961}"/>
              </a:ext>
            </a:extLst>
          </p:cNvPr>
          <p:cNvSpPr>
            <a:spLocks noGrp="1"/>
          </p:cNvSpPr>
          <p:nvPr>
            <p:ph type="ftr" sz="quarter" idx="11"/>
          </p:nvPr>
        </p:nvSpPr>
        <p:spPr/>
        <p:txBody>
          <a:bodyPr/>
          <a:lstStyle/>
          <a:p>
            <a:r>
              <a:rPr lang="en-US"/>
              <a:t>Suguman Bansal | GaTech</a:t>
            </a:r>
          </a:p>
        </p:txBody>
      </p:sp>
      <p:sp>
        <p:nvSpPr>
          <p:cNvPr id="4" name="Slide Number Placeholder 3">
            <a:extLst>
              <a:ext uri="{FF2B5EF4-FFF2-40B4-BE49-F238E27FC236}">
                <a16:creationId xmlns:a16="http://schemas.microsoft.com/office/drawing/2014/main" id="{55E6C104-DF3E-6BD8-1D02-AB990A93BC26}"/>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138180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C870-A8C0-BEEB-F4E4-7F30BD086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41431-567E-2573-D874-6B01C8374F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48B2FA-C8BC-8609-47AF-8BF24711C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92005-C062-B476-5627-E4E95A8277A1}"/>
              </a:ext>
            </a:extLst>
          </p:cNvPr>
          <p:cNvSpPr>
            <a:spLocks noGrp="1"/>
          </p:cNvSpPr>
          <p:nvPr>
            <p:ph type="dt" sz="half" idx="10"/>
          </p:nvPr>
        </p:nvSpPr>
        <p:spPr/>
        <p:txBody>
          <a:bodyPr/>
          <a:lstStyle/>
          <a:p>
            <a:fld id="{E2E3D526-41E8-4F62-BE9F-345EC2909939}" type="datetime1">
              <a:rPr lang="en-US" smtClean="0"/>
              <a:t>7/13/2023</a:t>
            </a:fld>
            <a:endParaRPr lang="en-US"/>
          </a:p>
        </p:txBody>
      </p:sp>
      <p:sp>
        <p:nvSpPr>
          <p:cNvPr id="6" name="Footer Placeholder 5">
            <a:extLst>
              <a:ext uri="{FF2B5EF4-FFF2-40B4-BE49-F238E27FC236}">
                <a16:creationId xmlns:a16="http://schemas.microsoft.com/office/drawing/2014/main" id="{0B351F00-E6D4-58C8-7A3C-F006685EF404}"/>
              </a:ext>
            </a:extLst>
          </p:cNvPr>
          <p:cNvSpPr>
            <a:spLocks noGrp="1"/>
          </p:cNvSpPr>
          <p:nvPr>
            <p:ph type="ftr" sz="quarter" idx="11"/>
          </p:nvPr>
        </p:nvSpPr>
        <p:spPr/>
        <p:txBody>
          <a:bodyPr/>
          <a:lstStyle/>
          <a:p>
            <a:r>
              <a:rPr lang="en-US"/>
              <a:t>Suguman Bansal | GaTech</a:t>
            </a:r>
          </a:p>
        </p:txBody>
      </p:sp>
      <p:sp>
        <p:nvSpPr>
          <p:cNvPr id="7" name="Slide Number Placeholder 6">
            <a:extLst>
              <a:ext uri="{FF2B5EF4-FFF2-40B4-BE49-F238E27FC236}">
                <a16:creationId xmlns:a16="http://schemas.microsoft.com/office/drawing/2014/main" id="{A61928FE-8CAB-E548-10B1-407CE7387110}"/>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329211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4294-04C8-7CC1-0311-0CA730D07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5E0C8E-B5CE-734C-FBCA-261C25B0D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4EC715-E56D-33DB-A61C-8AD7A501B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CDA51-56E9-3FAD-41D6-BFCF5AEFB4B8}"/>
              </a:ext>
            </a:extLst>
          </p:cNvPr>
          <p:cNvSpPr>
            <a:spLocks noGrp="1"/>
          </p:cNvSpPr>
          <p:nvPr>
            <p:ph type="dt" sz="half" idx="10"/>
          </p:nvPr>
        </p:nvSpPr>
        <p:spPr/>
        <p:txBody>
          <a:bodyPr/>
          <a:lstStyle/>
          <a:p>
            <a:fld id="{AD7B1CD8-4207-489C-A531-A186A85372FE}" type="datetime1">
              <a:rPr lang="en-US" smtClean="0"/>
              <a:t>7/13/2023</a:t>
            </a:fld>
            <a:endParaRPr lang="en-US"/>
          </a:p>
        </p:txBody>
      </p:sp>
      <p:sp>
        <p:nvSpPr>
          <p:cNvPr id="6" name="Footer Placeholder 5">
            <a:extLst>
              <a:ext uri="{FF2B5EF4-FFF2-40B4-BE49-F238E27FC236}">
                <a16:creationId xmlns:a16="http://schemas.microsoft.com/office/drawing/2014/main" id="{B38E73F3-8574-A5F3-5729-2C6A0D78943D}"/>
              </a:ext>
            </a:extLst>
          </p:cNvPr>
          <p:cNvSpPr>
            <a:spLocks noGrp="1"/>
          </p:cNvSpPr>
          <p:nvPr>
            <p:ph type="ftr" sz="quarter" idx="11"/>
          </p:nvPr>
        </p:nvSpPr>
        <p:spPr/>
        <p:txBody>
          <a:bodyPr/>
          <a:lstStyle/>
          <a:p>
            <a:r>
              <a:rPr lang="en-US"/>
              <a:t>Suguman Bansal | GaTech</a:t>
            </a:r>
          </a:p>
        </p:txBody>
      </p:sp>
      <p:sp>
        <p:nvSpPr>
          <p:cNvPr id="7" name="Slide Number Placeholder 6">
            <a:extLst>
              <a:ext uri="{FF2B5EF4-FFF2-40B4-BE49-F238E27FC236}">
                <a16:creationId xmlns:a16="http://schemas.microsoft.com/office/drawing/2014/main" id="{AD5DAE7B-2A25-4B3C-3F96-60D344E747E5}"/>
              </a:ext>
            </a:extLst>
          </p:cNvPr>
          <p:cNvSpPr>
            <a:spLocks noGrp="1"/>
          </p:cNvSpPr>
          <p:nvPr>
            <p:ph type="sldNum" sz="quarter" idx="12"/>
          </p:nvPr>
        </p:nvSpPr>
        <p:spPr/>
        <p:txBody>
          <a:bodyPr/>
          <a:lstStyle/>
          <a:p>
            <a:fld id="{CF7E0FA6-FC8A-496F-9271-2C81E3E486C0}" type="slidenum">
              <a:rPr lang="en-US" smtClean="0"/>
              <a:t>‹#›</a:t>
            </a:fld>
            <a:endParaRPr lang="en-US"/>
          </a:p>
        </p:txBody>
      </p:sp>
    </p:spTree>
    <p:extLst>
      <p:ext uri="{BB962C8B-B14F-4D97-AF65-F5344CB8AC3E}">
        <p14:creationId xmlns:p14="http://schemas.microsoft.com/office/powerpoint/2010/main" val="303340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CB187-390A-2ECF-C14F-7575281F5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607D1-5C56-5CBA-B366-A60C656A1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E86D3-94B6-46A4-265D-0AD6C8374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E34C-C964-464D-829E-4B3D2061B2F1}" type="datetime1">
              <a:rPr lang="en-US" smtClean="0"/>
              <a:t>7/13/2023</a:t>
            </a:fld>
            <a:endParaRPr lang="en-US"/>
          </a:p>
        </p:txBody>
      </p:sp>
      <p:sp>
        <p:nvSpPr>
          <p:cNvPr id="5" name="Footer Placeholder 4">
            <a:extLst>
              <a:ext uri="{FF2B5EF4-FFF2-40B4-BE49-F238E27FC236}">
                <a16:creationId xmlns:a16="http://schemas.microsoft.com/office/drawing/2014/main" id="{7A6453F0-4917-FF3B-905F-A9ADF3E48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Suguman Bansal | GaTech</a:t>
            </a:r>
          </a:p>
        </p:txBody>
      </p:sp>
      <p:sp>
        <p:nvSpPr>
          <p:cNvPr id="6" name="Slide Number Placeholder 5">
            <a:extLst>
              <a:ext uri="{FF2B5EF4-FFF2-40B4-BE49-F238E27FC236}">
                <a16:creationId xmlns:a16="http://schemas.microsoft.com/office/drawing/2014/main" id="{A5B6000F-DC45-1326-D5D8-09F28907A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E0FA6-FC8A-496F-9271-2C81E3E486C0}" type="slidenum">
              <a:rPr lang="en-US" smtClean="0"/>
              <a:t>‹#›</a:t>
            </a:fld>
            <a:endParaRPr lang="en-US"/>
          </a:p>
        </p:txBody>
      </p:sp>
    </p:spTree>
    <p:extLst>
      <p:ext uri="{BB962C8B-B14F-4D97-AF65-F5344CB8AC3E}">
        <p14:creationId xmlns:p14="http://schemas.microsoft.com/office/powerpoint/2010/main" val="169473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image" Target="../media/image190.png"/></Relationships>
</file>

<file path=ppt/slides/_rels/slide1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41.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clipboard/media/image2.png"/><Relationship Id="rId2" Type="http://schemas.openxmlformats.org/officeDocument/2006/relationships/image" Target="../../clipboard/media/image1.png"/><Relationship Id="rId1" Type="http://schemas.openxmlformats.org/officeDocument/2006/relationships/slideLayout" Target="../slideLayouts/slideLayout4.xml"/><Relationship Id="rId6" Type="http://schemas.openxmlformats.org/officeDocument/2006/relationships/image" Target="../../clipboard/media/image5.png"/><Relationship Id="rId5" Type="http://schemas.openxmlformats.org/officeDocument/2006/relationships/image" Target="../../clipboard/media/image4.png"/><Relationship Id="rId4" Type="http://schemas.openxmlformats.org/officeDocument/2006/relationships/image" Target="../../clipboard/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1.tmp"/><Relationship Id="rId7" Type="http://schemas.openxmlformats.org/officeDocument/2006/relationships/image" Target="../../clipboard/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clipboard/media/image9.png"/><Relationship Id="rId5" Type="http://schemas.openxmlformats.org/officeDocument/2006/relationships/image" Target="../../clipboard/media/image8.png"/><Relationship Id="rId4" Type="http://schemas.openxmlformats.org/officeDocument/2006/relationships/image" Target="../../clipboard/media/image7.png"/></Relationships>
</file>

<file path=ppt/slides/_rels/slide23.xml.rels><?xml version="1.0" encoding="UTF-8" standalone="yes"?>
<Relationships xmlns="http://schemas.openxmlformats.org/package/2006/relationships"><Relationship Id="rId3" Type="http://schemas.openxmlformats.org/officeDocument/2006/relationships/image" Target="../../clipboard/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lipboard/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lipboard/media/image13.png"/><Relationship Id="rId7" Type="http://schemas.openxmlformats.org/officeDocument/2006/relationships/image" Target="../media/image230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5.tm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7.png"/><Relationship Id="rId7" Type="http://schemas.openxmlformats.org/officeDocument/2006/relationships/image" Target="NUL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8.svg"/><Relationship Id="rId9" Type="http://schemas.openxmlformats.org/officeDocument/2006/relationships/image" Target="NUL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5.tmp"/><Relationship Id="rId7" Type="http://schemas.openxmlformats.org/officeDocument/2006/relationships/image" Target="../media/image3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31.png"/><Relationship Id="rId10" Type="http://schemas.openxmlformats.org/officeDocument/2006/relationships/customXml" Target="../ink/ink4.xml"/><Relationship Id="rId4" Type="http://schemas.openxmlformats.org/officeDocument/2006/relationships/image" Target="../media/image17.tmp"/><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5.tmp"/><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16.tmp"/><Relationship Id="rId9" Type="http://schemas.openxmlformats.org/officeDocument/2006/relationships/image" Target="../media/image301.pn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clipboard/media/image17.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tmp"/><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2.png"/><Relationship Id="rId7" Type="http://schemas.openxmlformats.org/officeDocument/2006/relationships/image" Target="../media/image30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15.tmp"/><Relationship Id="rId10" Type="http://schemas.openxmlformats.org/officeDocument/2006/relationships/image" Target="../media/image330.png"/><Relationship Id="rId4" Type="http://schemas.openxmlformats.org/officeDocument/2006/relationships/image" Target="../media/image281.png"/><Relationship Id="rId9" Type="http://schemas.openxmlformats.org/officeDocument/2006/relationships/image" Target="../media/image320.png"/></Relationships>
</file>

<file path=ppt/slides/_rels/slide35.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2.png"/><Relationship Id="rId7" Type="http://schemas.openxmlformats.org/officeDocument/2006/relationships/image" Target="../media/image30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15.tmp"/><Relationship Id="rId10" Type="http://schemas.openxmlformats.org/officeDocument/2006/relationships/image" Target="../media/image330.png"/><Relationship Id="rId4" Type="http://schemas.openxmlformats.org/officeDocument/2006/relationships/image" Target="../media/image281.png"/><Relationship Id="rId9" Type="http://schemas.openxmlformats.org/officeDocument/2006/relationships/image" Target="../media/image320.png"/></Relationships>
</file>

<file path=ppt/slides/_rels/slide3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2.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clipboard/media/image19.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clipboard/media/image20.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image" Target="../media/image53.png"/><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7.png"/><Relationship Id="rId3" Type="http://schemas.openxmlformats.org/officeDocument/2006/relationships/image" Target="../media/image57.png"/><Relationship Id="rId7" Type="http://schemas.openxmlformats.org/officeDocument/2006/relationships/image" Target="../media/image60.png"/><Relationship Id="rId12" Type="http://schemas.openxmlformats.org/officeDocument/2006/relationships/image" Target="../../clipboard/media/image2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55.png"/><Relationship Id="rId4" Type="http://schemas.openxmlformats.org/officeDocument/2006/relationships/image" Target="../media/image63.png"/><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350.png"/></Relationships>
</file>

<file path=ppt/slides/_rels/slide4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tmp"/><Relationship Id="rId7" Type="http://schemas.openxmlformats.org/officeDocument/2006/relationships/image" Target="../../clipboard/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clipboard/media/image23.png"/><Relationship Id="rId4" Type="http://schemas.openxmlformats.org/officeDocument/2006/relationships/image" Target="../media/image16.tmp"/><Relationship Id="rId9" Type="http://schemas.openxmlformats.org/officeDocument/2006/relationships/image" Target="../../clipboard/media/image25.png"/></Relationships>
</file>

<file path=ppt/slides/_rels/slide43.xml.rels><?xml version="1.0" encoding="UTF-8" standalone="yes"?>
<Relationships xmlns="http://schemas.openxmlformats.org/package/2006/relationships"><Relationship Id="rId8" Type="http://schemas.openxmlformats.org/officeDocument/2006/relationships/image" Target="../../clipboard/media/image26.png"/><Relationship Id="rId3" Type="http://schemas.openxmlformats.org/officeDocument/2006/relationships/image" Target="../media/image15.tmp"/><Relationship Id="rId7" Type="http://schemas.openxmlformats.org/officeDocument/2006/relationships/image" Target="../../clipboard/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clipboard/media/image24.png"/><Relationship Id="rId4" Type="http://schemas.openxmlformats.org/officeDocument/2006/relationships/customXml" Target="../ink/ink7.xml"/><Relationship Id="rId9" Type="http://schemas.openxmlformats.org/officeDocument/2006/relationships/image" Target="../media/image17.tmp"/></Relationships>
</file>

<file path=ppt/slides/_rels/slide44.xml.rels><?xml version="1.0" encoding="UTF-8" standalone="yes"?>
<Relationships xmlns="http://schemas.openxmlformats.org/package/2006/relationships"><Relationship Id="rId3" Type="http://schemas.openxmlformats.org/officeDocument/2006/relationships/image" Target="../media/image38.tmp"/><Relationship Id="rId7" Type="http://schemas.openxmlformats.org/officeDocument/2006/relationships/image" Target="../media/image35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1.tmp"/><Relationship Id="rId5" Type="http://schemas.openxmlformats.org/officeDocument/2006/relationships/image" Target="../media/image40.tmp"/><Relationship Id="rId4" Type="http://schemas.openxmlformats.org/officeDocument/2006/relationships/image" Target="../media/image39.tmp"/></Relationships>
</file>

<file path=ppt/slides/_rels/slide4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4.xml"/><Relationship Id="rId7" Type="http://schemas.openxmlformats.org/officeDocument/2006/relationships/image" Target="../media/image43.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42.png"/><Relationship Id="rId5" Type="http://schemas.openxmlformats.org/officeDocument/2006/relationships/image" Target="../media/image351.png"/><Relationship Id="rId4"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3000.png"/><Relationship Id="rId1" Type="http://schemas.openxmlformats.org/officeDocument/2006/relationships/slideLayout" Target="../slideLayouts/slideLayout2.xml"/><Relationship Id="rId4" Type="http://schemas.openxmlformats.org/officeDocument/2006/relationships/image" Target="../media/image354.png"/></Relationships>
</file>

<file path=ppt/slides/_rels/slide53.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image" Target="../media/image300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33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3" Type="http://schemas.openxmlformats.org/officeDocument/2006/relationships/image" Target="../media/image360.png"/><Relationship Id="rId7" Type="http://schemas.openxmlformats.org/officeDocument/2006/relationships/image" Target="../media/image400.png"/><Relationship Id="rId12" Type="http://schemas.openxmlformats.org/officeDocument/2006/relationships/image" Target="../media/image450.png"/><Relationship Id="rId2" Type="http://schemas.openxmlformats.org/officeDocument/2006/relationships/image" Target="../media/image3500.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image" Target="../media/image440.png"/><Relationship Id="rId5" Type="http://schemas.openxmlformats.org/officeDocument/2006/relationships/image" Target="../media/image380.png"/><Relationship Id="rId10" Type="http://schemas.openxmlformats.org/officeDocument/2006/relationships/image" Target="../media/image430.png"/><Relationship Id="rId4" Type="http://schemas.openxmlformats.org/officeDocument/2006/relationships/image" Target="../media/image370.png"/><Relationship Id="rId9" Type="http://schemas.openxmlformats.org/officeDocument/2006/relationships/image" Target="../media/image4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tlOIHko8ySg?start=2&amp;feature=oembed" TargetMode="Externa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490.png"/></Relationships>
</file>

<file path=ppt/slides/_rels/slide61.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510.png"/><Relationship Id="rId7" Type="http://schemas.openxmlformats.org/officeDocument/2006/relationships/image" Target="../media/image55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 Id="rId9" Type="http://schemas.openxmlformats.org/officeDocument/2006/relationships/image" Target="../media/image570.png"/></Relationships>
</file>

<file path=ppt/slides/_rels/slide62.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680.png"/><Relationship Id="rId3" Type="http://schemas.openxmlformats.org/officeDocument/2006/relationships/image" Target="../media/image580.png"/><Relationship Id="rId7" Type="http://schemas.openxmlformats.org/officeDocument/2006/relationships/image" Target="../media/image620.png"/><Relationship Id="rId12" Type="http://schemas.openxmlformats.org/officeDocument/2006/relationships/image" Target="../media/image67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10.png"/><Relationship Id="rId11" Type="http://schemas.openxmlformats.org/officeDocument/2006/relationships/image" Target="../media/image660.png"/><Relationship Id="rId5" Type="http://schemas.openxmlformats.org/officeDocument/2006/relationships/image" Target="../media/image600.png"/><Relationship Id="rId10" Type="http://schemas.openxmlformats.org/officeDocument/2006/relationships/image" Target="../media/image650.png"/><Relationship Id="rId4" Type="http://schemas.openxmlformats.org/officeDocument/2006/relationships/image" Target="../media/image590.png"/><Relationship Id="rId9" Type="http://schemas.openxmlformats.org/officeDocument/2006/relationships/image" Target="../media/image640.png"/></Relationships>
</file>

<file path=ppt/slides/_rels/slide6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90.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36.xml"/><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76.png"/><Relationship Id="rId5" Type="http://schemas.openxmlformats.org/officeDocument/2006/relationships/image" Target="../media/image71.png"/><Relationship Id="rId15" Type="http://schemas.openxmlformats.org/officeDocument/2006/relationships/image" Target="../media/image79.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 Id="rId14" Type="http://schemas.openxmlformats.org/officeDocument/2006/relationships/image" Target="../media/image610.png"/></Relationships>
</file>

<file path=ppt/slides/_rels/slide6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9.png"/><Relationship Id="rId7"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65.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0.png"/><Relationship Id="rId5" Type="http://schemas.openxmlformats.org/officeDocument/2006/relationships/image" Target="../media/image95.png"/><Relationship Id="rId10" Type="http://schemas.openxmlformats.org/officeDocument/2006/relationships/image" Target="../media/image99.png"/><Relationship Id="rId4" Type="http://schemas.openxmlformats.org/officeDocument/2006/relationships/image" Target="../media/image94.png"/><Relationship Id="rId9" Type="http://schemas.openxmlformats.org/officeDocument/2006/relationships/image" Target="../media/image98.png"/></Relationships>
</file>

<file path=ppt/slides/_rels/slide66.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510.png"/><Relationship Id="rId7" Type="http://schemas.openxmlformats.org/officeDocument/2006/relationships/image" Target="../media/image55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 Id="rId9" Type="http://schemas.openxmlformats.org/officeDocument/2006/relationships/image" Target="../media/image570.png"/></Relationships>
</file>

<file path=ppt/slides/_rels/slide6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7.png"/></Relationships>
</file>

<file path=ppt/slides/_rels/slide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10.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42.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97.png"/><Relationship Id="rId15" Type="http://schemas.openxmlformats.org/officeDocument/2006/relationships/image" Target="../media/image121.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110.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97.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72.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500.png"/><Relationship Id="rId4" Type="http://schemas.openxmlformats.org/officeDocument/2006/relationships/image" Target="../media/image490.png"/></Relationships>
</file>

<file path=ppt/slides/_rels/slide7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1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510.png"/><Relationship Id="rId4" Type="http://schemas.openxmlformats.org/officeDocument/2006/relationships/image" Target="../media/image1410.png"/></Relationships>
</file>

<file path=ppt/slides/_rels/slide77.xml.rels><?xml version="1.0" encoding="UTF-8" standalone="yes"?>
<Relationships xmlns="http://schemas.openxmlformats.org/package/2006/relationships"><Relationship Id="rId2" Type="http://schemas.openxmlformats.org/officeDocument/2006/relationships/image" Target="../media/image270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9.png"/><Relationship Id="rId9" Type="http://schemas.openxmlformats.org/officeDocument/2006/relationships/image" Target="NULL"/></Relationships>
</file>

<file path=ppt/slides/_rels/slide81.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2.png"/><Relationship Id="rId4" Type="http://schemas.openxmlformats.org/officeDocument/2006/relationships/image" Target="../media/image145.png"/><Relationship Id="rId9" Type="http://schemas.openxmlformats.org/officeDocument/2006/relationships/image" Target="../media/image150.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keyshor.github.io/"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obastani.github.io/" TargetMode="External"/><Relationship Id="rId5" Type="http://schemas.openxmlformats.org/officeDocument/2006/relationships/hyperlink" Target="https://suguman.github.io/" TargetMode="External"/><Relationship Id="rId4" Type="http://schemas.openxmlformats.org/officeDocument/2006/relationships/hyperlink" Target="https://www.cis.upenn.edu/~al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4819" y="-141410"/>
            <a:ext cx="10042358" cy="2700705"/>
          </a:xfrm>
        </p:spPr>
        <p:txBody>
          <a:bodyPr>
            <a:normAutofit/>
          </a:bodyPr>
          <a:lstStyle/>
          <a:p>
            <a:r>
              <a:rPr lang="en-US" sz="5500" b="1" dirty="0"/>
              <a:t>Specification-Guided Reinforcement Learning</a:t>
            </a:r>
          </a:p>
        </p:txBody>
      </p:sp>
      <p:sp>
        <p:nvSpPr>
          <p:cNvPr id="6" name="Subtitle 2">
            <a:extLst>
              <a:ext uri="{FF2B5EF4-FFF2-40B4-BE49-F238E27FC236}">
                <a16:creationId xmlns:a16="http://schemas.microsoft.com/office/drawing/2014/main" id="{8E41F4C4-2210-4C8C-8F5D-F229B2CF6D1C}"/>
              </a:ext>
            </a:extLst>
          </p:cNvPr>
          <p:cNvSpPr txBox="1">
            <a:spLocks/>
          </p:cNvSpPr>
          <p:nvPr/>
        </p:nvSpPr>
        <p:spPr>
          <a:xfrm>
            <a:off x="3110932" y="3076415"/>
            <a:ext cx="5970132" cy="100982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b="1" dirty="0">
                <a:solidFill>
                  <a:schemeClr val="accent1"/>
                </a:solidFill>
              </a:rPr>
              <a:t>Rajeev Alur, Suguman Bansal, Osbert Bastani, Kishor Jothimurugan </a:t>
            </a:r>
          </a:p>
          <a:p>
            <a:endParaRPr lang="en-US" sz="3200" dirty="0">
              <a:solidFill>
                <a:schemeClr val="accent1"/>
              </a:solidFill>
            </a:endParaRPr>
          </a:p>
        </p:txBody>
      </p:sp>
      <p:pic>
        <p:nvPicPr>
          <p:cNvPr id="4" name="Picture 3" descr="Text&#10;&#10;Description automatically generated">
            <a:extLst>
              <a:ext uri="{FF2B5EF4-FFF2-40B4-BE49-F238E27FC236}">
                <a16:creationId xmlns:a16="http://schemas.microsoft.com/office/drawing/2014/main" id="{750E1EFC-2E2C-4693-ADBE-9CC030CD4690}"/>
              </a:ext>
            </a:extLst>
          </p:cNvPr>
          <p:cNvPicPr>
            <a:picLocks noChangeAspect="1"/>
          </p:cNvPicPr>
          <p:nvPr/>
        </p:nvPicPr>
        <p:blipFill>
          <a:blip r:embed="rId3"/>
          <a:stretch>
            <a:fillRect/>
          </a:stretch>
        </p:blipFill>
        <p:spPr>
          <a:xfrm>
            <a:off x="2766617" y="4936560"/>
            <a:ext cx="2565229" cy="892700"/>
          </a:xfrm>
          <a:prstGeom prst="rect">
            <a:avLst/>
          </a:prstGeom>
        </p:spPr>
      </p:pic>
      <p:sp>
        <p:nvSpPr>
          <p:cNvPr id="3" name="TextBox 2">
            <a:extLst>
              <a:ext uri="{FF2B5EF4-FFF2-40B4-BE49-F238E27FC236}">
                <a16:creationId xmlns:a16="http://schemas.microsoft.com/office/drawing/2014/main" id="{DBCA4272-AB49-4E50-9E6B-0954A7277C46}"/>
              </a:ext>
            </a:extLst>
          </p:cNvPr>
          <p:cNvSpPr txBox="1"/>
          <p:nvPr/>
        </p:nvSpPr>
        <p:spPr>
          <a:xfrm>
            <a:off x="4049232" y="3998830"/>
            <a:ext cx="4093532" cy="461665"/>
          </a:xfrm>
          <a:prstGeom prst="rect">
            <a:avLst/>
          </a:prstGeom>
          <a:noFill/>
        </p:spPr>
        <p:txBody>
          <a:bodyPr wrap="square" rtlCol="0">
            <a:spAutoFit/>
          </a:bodyPr>
          <a:lstStyle/>
          <a:p>
            <a:pPr algn="ctr"/>
            <a:r>
              <a:rPr lang="en-US" sz="2400" dirty="0">
                <a:solidFill>
                  <a:schemeClr val="accent1"/>
                </a:solidFill>
              </a:rPr>
              <a:t>AAAI Tutorial</a:t>
            </a:r>
          </a:p>
        </p:txBody>
      </p:sp>
      <p:pic>
        <p:nvPicPr>
          <p:cNvPr id="7" name="Picture 6" descr="A picture containing text&#10;&#10;Description automatically generated">
            <a:extLst>
              <a:ext uri="{FF2B5EF4-FFF2-40B4-BE49-F238E27FC236}">
                <a16:creationId xmlns:a16="http://schemas.microsoft.com/office/drawing/2014/main" id="{6B846F29-0D61-3B50-B399-5DE5D32A4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481" y="4736815"/>
            <a:ext cx="3648537" cy="1292190"/>
          </a:xfrm>
          <a:prstGeom prst="rect">
            <a:avLst/>
          </a:prstGeom>
        </p:spPr>
      </p:pic>
      <p:sp>
        <p:nvSpPr>
          <p:cNvPr id="5" name="Slide Number Placeholder 4">
            <a:extLst>
              <a:ext uri="{FF2B5EF4-FFF2-40B4-BE49-F238E27FC236}">
                <a16:creationId xmlns:a16="http://schemas.microsoft.com/office/drawing/2014/main" id="{F61233BC-D95C-5E4E-BA74-5640ECA4C85D}"/>
              </a:ext>
            </a:extLst>
          </p:cNvPr>
          <p:cNvSpPr>
            <a:spLocks noGrp="1"/>
          </p:cNvSpPr>
          <p:nvPr>
            <p:ph type="sldNum" sz="quarter" idx="12"/>
          </p:nvPr>
        </p:nvSpPr>
        <p:spPr/>
        <p:txBody>
          <a:bodyPr/>
          <a:lstStyle/>
          <a:p>
            <a:fld id="{CF7E0FA6-FC8A-496F-9271-2C81E3E486C0}" type="slidenum">
              <a:rPr lang="en-US" smtClean="0"/>
              <a:t>1</a:t>
            </a:fld>
            <a:endParaRPr lang="en-US"/>
          </a:p>
        </p:txBody>
      </p:sp>
    </p:spTree>
    <p:extLst>
      <p:ext uri="{BB962C8B-B14F-4D97-AF65-F5344CB8AC3E}">
        <p14:creationId xmlns:p14="http://schemas.microsoft.com/office/powerpoint/2010/main" val="1262015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365079"/>
            <a:ext cx="10515600" cy="1325563"/>
          </a:xfrm>
        </p:spPr>
        <p:txBody>
          <a:bodyPr/>
          <a:lstStyle/>
          <a:p>
            <a:pPr marL="0" indent="0">
              <a:buNone/>
            </a:pPr>
            <a:r>
              <a:rPr lang="en-US" sz="4400" b="1" dirty="0">
                <a:solidFill>
                  <a:schemeClr val="accent1"/>
                </a:solidFill>
              </a:rPr>
              <a:t>Challenge </a:t>
            </a:r>
            <a:r>
              <a:rPr lang="en-US" b="1" dirty="0">
                <a:solidFill>
                  <a:schemeClr val="accent1"/>
                </a:solidFill>
              </a:rPr>
              <a:t>2</a:t>
            </a:r>
            <a:r>
              <a:rPr lang="en-US" sz="4400" b="1" dirty="0">
                <a:solidFill>
                  <a:schemeClr val="accent1"/>
                </a:solidFill>
              </a:rPr>
              <a:t>: Myopia in RL </a:t>
            </a:r>
          </a:p>
        </p:txBody>
      </p:sp>
      <p:sp>
        <p:nvSpPr>
          <p:cNvPr id="3" name="Content Placeholder 2">
            <a:extLst>
              <a:ext uri="{FF2B5EF4-FFF2-40B4-BE49-F238E27FC236}">
                <a16:creationId xmlns:a16="http://schemas.microsoft.com/office/drawing/2014/main" id="{14F356AD-E099-4EA3-B7AE-E7157BD621AE}"/>
              </a:ext>
            </a:extLst>
          </p:cNvPr>
          <p:cNvSpPr>
            <a:spLocks noGrp="1"/>
          </p:cNvSpPr>
          <p:nvPr>
            <p:ph idx="1"/>
          </p:nvPr>
        </p:nvSpPr>
        <p:spPr>
          <a:xfrm>
            <a:off x="587143" y="1558965"/>
            <a:ext cx="10515600" cy="4351338"/>
          </a:xfrm>
        </p:spPr>
        <p:txBody>
          <a:bodyPr/>
          <a:lstStyle/>
          <a:p>
            <a:pPr marL="0" indent="0">
              <a:buNone/>
            </a:pPr>
            <a:r>
              <a:rPr lang="en-US" dirty="0"/>
              <a:t>RL is good at short-horizon tasks but poor at long-horizon tasks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10</a:t>
            </a:fld>
            <a:endParaRPr lang="en-US"/>
          </a:p>
        </p:txBody>
      </p:sp>
      <p:pic>
        <p:nvPicPr>
          <p:cNvPr id="8" name="Content Placeholder 5" descr="Qr code&#10;&#10;Description automatically generated">
            <a:extLst>
              <a:ext uri="{FF2B5EF4-FFF2-40B4-BE49-F238E27FC236}">
                <a16:creationId xmlns:a16="http://schemas.microsoft.com/office/drawing/2014/main" id="{16DAC393-9851-4544-847F-657C9E488DF7}"/>
              </a:ext>
            </a:extLst>
          </p:cNvPr>
          <p:cNvPicPr>
            <a:picLocks noChangeAspect="1"/>
          </p:cNvPicPr>
          <p:nvPr/>
        </p:nvPicPr>
        <p:blipFill>
          <a:blip r:embed="rId3"/>
          <a:stretch>
            <a:fillRect/>
          </a:stretch>
        </p:blipFill>
        <p:spPr>
          <a:xfrm>
            <a:off x="1281748" y="2642841"/>
            <a:ext cx="2508400" cy="251857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42D0AE9-EE61-40F6-A7FB-21A602603926}"/>
                  </a:ext>
                </a:extLst>
              </p:cNvPr>
              <p:cNvSpPr txBox="1"/>
              <p:nvPr/>
            </p:nvSpPr>
            <p:spPr>
              <a:xfrm>
                <a:off x="3959136" y="3450280"/>
                <a:ext cx="3198306"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r>
                      <a:rPr lang="en-US" sz="2000">
                        <a:solidFill>
                          <a:srgbClr val="7030A0"/>
                        </a:solidFill>
                        <a:latin typeface="Cambria Math" panose="02040503050406030204" pitchFamily="18" charset="0"/>
                      </a:rPr>
                      <m:t>(</m:t>
                    </m:r>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i="1">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i="1">
                            <a:solidFill>
                              <a:srgbClr val="7030A0"/>
                            </a:solidFill>
                            <a:latin typeface="Cambria Math" panose="02040503050406030204" pitchFamily="18" charset="0"/>
                          </a:rPr>
                          <m:t>2</m:t>
                        </m:r>
                      </m:sub>
                    </m:sSub>
                    <m:r>
                      <a:rPr lang="en-US" sz="2000" i="1">
                        <a:solidFill>
                          <a:srgbClr val="7030A0"/>
                        </a:solidFill>
                        <a:latin typeface="Cambria Math" panose="02040503050406030204" pitchFamily="18" charset="0"/>
                      </a:rPr>
                      <m:t>)</m:t>
                    </m:r>
                  </m:oMath>
                </a14:m>
                <a:r>
                  <a:rPr lang="en-US" sz="2000" dirty="0">
                    <a:solidFill>
                      <a:srgbClr val="7030A0"/>
                    </a:solidFill>
                  </a:rPr>
                  <a:t> then Visit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i="1">
                            <a:solidFill>
                              <a:srgbClr val="7030A0"/>
                            </a:solidFill>
                            <a:latin typeface="Cambria Math" panose="02040503050406030204" pitchFamily="18" charset="0"/>
                          </a:rPr>
                          <m:t>3</m:t>
                        </m:r>
                      </m:sub>
                    </m:sSub>
                  </m:oMath>
                </a14:m>
                <a:r>
                  <a:rPr lang="en-US" sz="2000" dirty="0">
                    <a:solidFill>
                      <a:srgbClr val="7030A0"/>
                    </a:solidFill>
                  </a:rPr>
                  <a:t>  while avoiding </a:t>
                </a:r>
                <a14:m>
                  <m:oMath xmlns:m="http://schemas.openxmlformats.org/officeDocument/2006/math">
                    <m:r>
                      <a:rPr lang="en-US" sz="2000" i="1">
                        <a:solidFill>
                          <a:srgbClr val="7030A0"/>
                        </a:solidFill>
                        <a:latin typeface="Cambria Math" panose="02040503050406030204" pitchFamily="18" charset="0"/>
                      </a:rPr>
                      <m:t>𝑂</m:t>
                    </m:r>
                  </m:oMath>
                </a14:m>
                <a:endParaRPr lang="en-US" sz="2000" dirty="0">
                  <a:solidFill>
                    <a:srgbClr val="7030A0"/>
                  </a:solidFill>
                </a:endParaRPr>
              </a:p>
            </p:txBody>
          </p:sp>
        </mc:Choice>
        <mc:Fallback xmlns="">
          <p:sp>
            <p:nvSpPr>
              <p:cNvPr id="18" name="TextBox 17">
                <a:extLst>
                  <a:ext uri="{FF2B5EF4-FFF2-40B4-BE49-F238E27FC236}">
                    <a16:creationId xmlns:a16="http://schemas.microsoft.com/office/drawing/2014/main" id="{342D0AE9-EE61-40F6-A7FB-21A602603926}"/>
                  </a:ext>
                </a:extLst>
              </p:cNvPr>
              <p:cNvSpPr txBox="1">
                <a:spLocks noRot="1" noChangeAspect="1" noMove="1" noResize="1" noEditPoints="1" noAdjustHandles="1" noChangeArrowheads="1" noChangeShapeType="1" noTextEdit="1"/>
              </p:cNvSpPr>
              <p:nvPr/>
            </p:nvSpPr>
            <p:spPr>
              <a:xfrm>
                <a:off x="3959136" y="3450280"/>
                <a:ext cx="3198306" cy="707886"/>
              </a:xfrm>
              <a:prstGeom prst="rect">
                <a:avLst/>
              </a:prstGeom>
              <a:blipFill>
                <a:blip r:embed="rId4"/>
                <a:stretch>
                  <a:fillRect t="-5172"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2EFD116-0BA6-4696-B067-2EBD9A3A2767}"/>
                  </a:ext>
                </a:extLst>
              </p:cNvPr>
              <p:cNvSpPr txBox="1"/>
              <p:nvPr/>
            </p:nvSpPr>
            <p:spPr>
              <a:xfrm>
                <a:off x="1148157" y="5446323"/>
                <a:ext cx="8231880" cy="830997"/>
              </a:xfrm>
              <a:prstGeom prst="rect">
                <a:avLst/>
              </a:prstGeom>
              <a:noFill/>
            </p:spPr>
            <p:txBody>
              <a:bodyPr wrap="square" rtlCol="0">
                <a:spAutoFit/>
              </a:bodyPr>
              <a:lstStyle/>
              <a:p>
                <a:r>
                  <a:rPr lang="en-US" sz="2400" dirty="0"/>
                  <a:t>Futile to learn to visit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endParaRPr lang="en-US" sz="2400" b="0" dirty="0"/>
              </a:p>
              <a:p>
                <a:r>
                  <a:rPr lang="en-US" sz="2400" dirty="0"/>
                  <a:t>Better to learn to visit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1</m:t>
                        </m:r>
                      </m:sub>
                    </m:sSub>
                  </m:oMath>
                </a14:m>
                <a:endParaRPr lang="en-US" sz="2400" dirty="0"/>
              </a:p>
            </p:txBody>
          </p:sp>
        </mc:Choice>
        <mc:Fallback xmlns="">
          <p:sp>
            <p:nvSpPr>
              <p:cNvPr id="2" name="TextBox 1">
                <a:extLst>
                  <a:ext uri="{FF2B5EF4-FFF2-40B4-BE49-F238E27FC236}">
                    <a16:creationId xmlns:a16="http://schemas.microsoft.com/office/drawing/2014/main" id="{72EFD116-0BA6-4696-B067-2EBD9A3A2767}"/>
                  </a:ext>
                </a:extLst>
              </p:cNvPr>
              <p:cNvSpPr txBox="1">
                <a:spLocks noRot="1" noChangeAspect="1" noMove="1" noResize="1" noEditPoints="1" noAdjustHandles="1" noChangeArrowheads="1" noChangeShapeType="1" noTextEdit="1"/>
              </p:cNvSpPr>
              <p:nvPr/>
            </p:nvSpPr>
            <p:spPr>
              <a:xfrm>
                <a:off x="1148157" y="5446323"/>
                <a:ext cx="8231880" cy="830997"/>
              </a:xfrm>
              <a:prstGeom prst="rect">
                <a:avLst/>
              </a:prstGeom>
              <a:blipFill>
                <a:blip r:embed="rId5"/>
                <a:stretch>
                  <a:fillRect l="-1110" t="-5839" b="-15328"/>
                </a:stretch>
              </a:blipFill>
            </p:spPr>
            <p:txBody>
              <a:bodyPr/>
              <a:lstStyle/>
              <a:p>
                <a:r>
                  <a:rPr lang="en-US">
                    <a:noFill/>
                  </a:rPr>
                  <a:t> </a:t>
                </a:r>
              </a:p>
            </p:txBody>
          </p:sp>
        </mc:Fallback>
      </mc:AlternateContent>
      <p:pic>
        <p:nvPicPr>
          <p:cNvPr id="13" name="Content Placeholder 4" descr="Chart, line chart&#10;&#10;Description automatically generated">
            <a:extLst>
              <a:ext uri="{FF2B5EF4-FFF2-40B4-BE49-F238E27FC236}">
                <a16:creationId xmlns:a16="http://schemas.microsoft.com/office/drawing/2014/main" id="{808BC7AD-C03D-4C6B-96D0-9F6189E72642}"/>
              </a:ext>
            </a:extLst>
          </p:cNvPr>
          <p:cNvPicPr>
            <a:picLocks noChangeAspect="1"/>
          </p:cNvPicPr>
          <p:nvPr/>
        </p:nvPicPr>
        <p:blipFill rotWithShape="1">
          <a:blip r:embed="rId6"/>
          <a:srcRect t="7758"/>
          <a:stretch/>
        </p:blipFill>
        <p:spPr>
          <a:xfrm>
            <a:off x="7660333" y="2465772"/>
            <a:ext cx="3927072" cy="2918305"/>
          </a:xfrm>
          <a:prstGeom prst="rect">
            <a:avLst/>
          </a:prstGeom>
        </p:spPr>
      </p:pic>
      <p:sp>
        <p:nvSpPr>
          <p:cNvPr id="19" name="Rectangle 18">
            <a:extLst>
              <a:ext uri="{FF2B5EF4-FFF2-40B4-BE49-F238E27FC236}">
                <a16:creationId xmlns:a16="http://schemas.microsoft.com/office/drawing/2014/main" id="{852F39BB-9DF0-4800-AD5A-CBC5CFA12AAF}"/>
              </a:ext>
            </a:extLst>
          </p:cNvPr>
          <p:cNvSpPr/>
          <p:nvPr/>
        </p:nvSpPr>
        <p:spPr>
          <a:xfrm>
            <a:off x="8197280" y="2684107"/>
            <a:ext cx="2001078" cy="19083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D872645F-5C8A-44FE-B403-C13268CF45FB}"/>
              </a:ext>
            </a:extLst>
          </p:cNvPr>
          <p:cNvSpPr/>
          <p:nvPr/>
        </p:nvSpPr>
        <p:spPr>
          <a:xfrm>
            <a:off x="9433045" y="2706759"/>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AB604879-FC9B-44C9-8B88-11444382F995}"/>
              </a:ext>
            </a:extLst>
          </p:cNvPr>
          <p:cNvSpPr/>
          <p:nvPr/>
        </p:nvSpPr>
        <p:spPr>
          <a:xfrm>
            <a:off x="9380037" y="4221359"/>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C5FEC22E-E876-49F5-A2FA-48F858F5B764}"/>
              </a:ext>
            </a:extLst>
          </p:cNvPr>
          <p:cNvSpPr txBox="1"/>
          <p:nvPr/>
        </p:nvSpPr>
        <p:spPr>
          <a:xfrm rot="16200000">
            <a:off x="6521561" y="3389595"/>
            <a:ext cx="1924394" cy="430887"/>
          </a:xfrm>
          <a:prstGeom prst="rect">
            <a:avLst/>
          </a:prstGeom>
          <a:noFill/>
        </p:spPr>
        <p:txBody>
          <a:bodyPr wrap="square" rtlCol="0">
            <a:spAutoFit/>
          </a:bodyPr>
          <a:lstStyle/>
          <a:p>
            <a:r>
              <a:rPr lang="en-US" sz="2200" dirty="0"/>
              <a:t>Probability </a:t>
            </a:r>
          </a:p>
        </p:txBody>
      </p:sp>
      <p:sp>
        <p:nvSpPr>
          <p:cNvPr id="26" name="TextBox 25">
            <a:extLst>
              <a:ext uri="{FF2B5EF4-FFF2-40B4-BE49-F238E27FC236}">
                <a16:creationId xmlns:a16="http://schemas.microsoft.com/office/drawing/2014/main" id="{533001B1-AA8B-4C62-A39A-BC0F525617ED}"/>
              </a:ext>
            </a:extLst>
          </p:cNvPr>
          <p:cNvSpPr txBox="1"/>
          <p:nvPr/>
        </p:nvSpPr>
        <p:spPr>
          <a:xfrm>
            <a:off x="8506629" y="5387346"/>
            <a:ext cx="2473615" cy="430887"/>
          </a:xfrm>
          <a:prstGeom prst="rect">
            <a:avLst/>
          </a:prstGeom>
          <a:noFill/>
        </p:spPr>
        <p:txBody>
          <a:bodyPr wrap="square" rtlCol="0">
            <a:spAutoFit/>
          </a:bodyPr>
          <a:lstStyle/>
          <a:p>
            <a:r>
              <a:rPr lang="en-US" sz="2200" dirty="0"/>
              <a:t>Number of samples</a:t>
            </a:r>
          </a:p>
        </p:txBody>
      </p:sp>
      <p:sp>
        <p:nvSpPr>
          <p:cNvPr id="14" name="Rounded Rectangle 13">
            <a:extLst>
              <a:ext uri="{FF2B5EF4-FFF2-40B4-BE49-F238E27FC236}">
                <a16:creationId xmlns:a16="http://schemas.microsoft.com/office/drawing/2014/main" id="{37A9CC3A-C8BC-52B4-75E9-7D579443495B}"/>
              </a:ext>
            </a:extLst>
          </p:cNvPr>
          <p:cNvSpPr/>
          <p:nvPr/>
        </p:nvSpPr>
        <p:spPr>
          <a:xfrm>
            <a:off x="529281" y="3396061"/>
            <a:ext cx="11133438" cy="1165477"/>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Can we design RL algorithms that can handle complex tasks requiring</a:t>
            </a:r>
          </a:p>
          <a:p>
            <a:pPr algn="ctr"/>
            <a:r>
              <a:rPr lang="en-US" sz="2800" b="1" dirty="0">
                <a:solidFill>
                  <a:schemeClr val="bg1"/>
                </a:solidFill>
              </a:rPr>
              <a:t>high-level decision making?</a:t>
            </a:r>
          </a:p>
        </p:txBody>
      </p:sp>
    </p:spTree>
    <p:extLst>
      <p:ext uri="{BB962C8B-B14F-4D97-AF65-F5344CB8AC3E}">
        <p14:creationId xmlns:p14="http://schemas.microsoft.com/office/powerpoint/2010/main" val="110189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365079"/>
            <a:ext cx="10515600" cy="1325563"/>
          </a:xfrm>
        </p:spPr>
        <p:txBody>
          <a:bodyPr/>
          <a:lstStyle/>
          <a:p>
            <a:pPr marL="0" indent="0">
              <a:buNone/>
            </a:pPr>
            <a:r>
              <a:rPr lang="en-US" sz="4400" b="1" dirty="0">
                <a:solidFill>
                  <a:schemeClr val="accent1"/>
                </a:solidFill>
              </a:rPr>
              <a:t>Outline</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11</a:t>
            </a:fld>
            <a:endParaRPr lang="en-US"/>
          </a:p>
        </p:txBody>
      </p:sp>
      <p:sp>
        <p:nvSpPr>
          <p:cNvPr id="9" name="Rounded Rectangle 8">
            <a:extLst>
              <a:ext uri="{FF2B5EF4-FFF2-40B4-BE49-F238E27FC236}">
                <a16:creationId xmlns:a16="http://schemas.microsoft.com/office/drawing/2014/main" id="{291B99AA-A6FF-8BC3-9930-902B85332802}"/>
              </a:ext>
            </a:extLst>
          </p:cNvPr>
          <p:cNvSpPr/>
          <p:nvPr/>
        </p:nvSpPr>
        <p:spPr>
          <a:xfrm>
            <a:off x="529281" y="1472927"/>
            <a:ext cx="11133438" cy="103484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Introduction to Reinforcement Learning</a:t>
            </a:r>
          </a:p>
          <a:p>
            <a:pPr algn="ctr"/>
            <a:r>
              <a:rPr lang="en-US" sz="2400" dirty="0">
                <a:solidFill>
                  <a:schemeClr val="tx1"/>
                </a:solidFill>
              </a:rPr>
              <a:t>MDPs, Q-learning</a:t>
            </a:r>
          </a:p>
        </p:txBody>
      </p:sp>
      <p:sp>
        <p:nvSpPr>
          <p:cNvPr id="10" name="Rounded Rectangle 9">
            <a:extLst>
              <a:ext uri="{FF2B5EF4-FFF2-40B4-BE49-F238E27FC236}">
                <a16:creationId xmlns:a16="http://schemas.microsoft.com/office/drawing/2014/main" id="{7AD90967-D672-3FA1-020A-C132A7FFE0A4}"/>
              </a:ext>
            </a:extLst>
          </p:cNvPr>
          <p:cNvSpPr/>
          <p:nvPr/>
        </p:nvSpPr>
        <p:spPr>
          <a:xfrm>
            <a:off x="529281" y="2811381"/>
            <a:ext cx="5860633" cy="32213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RL from Specs: Practical Algorithms</a:t>
            </a:r>
          </a:p>
          <a:p>
            <a:pPr algn="ctr"/>
            <a:endParaRPr lang="en-US" sz="2400" b="1" dirty="0">
              <a:solidFill>
                <a:schemeClr val="tx1"/>
              </a:solidFill>
            </a:endParaRPr>
          </a:p>
          <a:p>
            <a:pPr marL="514350" indent="-514350" algn="ctr">
              <a:buAutoNum type="arabicPeriod"/>
            </a:pPr>
            <a:r>
              <a:rPr lang="en-US" sz="2400" dirty="0">
                <a:solidFill>
                  <a:schemeClr val="tx1"/>
                </a:solidFill>
              </a:rPr>
              <a:t>Reward Machines – structured rewards</a:t>
            </a:r>
          </a:p>
          <a:p>
            <a:pPr algn="ctr"/>
            <a:r>
              <a:rPr lang="en-US" sz="2000" dirty="0">
                <a:solidFill>
                  <a:schemeClr val="tx1"/>
                </a:solidFill>
              </a:rPr>
              <a:t>Q-learning for reward machines</a:t>
            </a:r>
          </a:p>
          <a:p>
            <a:pPr algn="ctr"/>
            <a:endParaRPr lang="en-US" sz="2000" dirty="0">
              <a:solidFill>
                <a:schemeClr val="tx1"/>
              </a:solidFill>
            </a:endParaRPr>
          </a:p>
          <a:p>
            <a:pPr algn="ctr"/>
            <a:r>
              <a:rPr lang="en-US" sz="2400" dirty="0">
                <a:solidFill>
                  <a:schemeClr val="tx1"/>
                </a:solidFill>
              </a:rPr>
              <a:t>2.   </a:t>
            </a:r>
            <a:r>
              <a:rPr lang="en-US" sz="2400" dirty="0" err="1">
                <a:solidFill>
                  <a:schemeClr val="tx1"/>
                </a:solidFill>
              </a:rPr>
              <a:t>SpectRL</a:t>
            </a:r>
            <a:r>
              <a:rPr lang="en-US" sz="2400" dirty="0">
                <a:solidFill>
                  <a:schemeClr val="tx1"/>
                </a:solidFill>
              </a:rPr>
              <a:t> – simple specification language</a:t>
            </a:r>
          </a:p>
          <a:p>
            <a:pPr algn="ctr"/>
            <a:r>
              <a:rPr lang="en-US" sz="2000" dirty="0">
                <a:solidFill>
                  <a:schemeClr val="tx1"/>
                </a:solidFill>
              </a:rPr>
              <a:t>Compositional learning for </a:t>
            </a:r>
            <a:r>
              <a:rPr lang="en-US" sz="2000" dirty="0" err="1">
                <a:solidFill>
                  <a:schemeClr val="tx1"/>
                </a:solidFill>
              </a:rPr>
              <a:t>SpectrRL</a:t>
            </a:r>
            <a:endParaRPr lang="en-US" sz="2000" dirty="0">
              <a:solidFill>
                <a:schemeClr val="tx1"/>
              </a:solidFill>
            </a:endParaRPr>
          </a:p>
        </p:txBody>
      </p:sp>
      <p:sp>
        <p:nvSpPr>
          <p:cNvPr id="11" name="Rounded Rectangle 10">
            <a:extLst>
              <a:ext uri="{FF2B5EF4-FFF2-40B4-BE49-F238E27FC236}">
                <a16:creationId xmlns:a16="http://schemas.microsoft.com/office/drawing/2014/main" id="{DD56D45D-E96D-6177-FF5F-CC8B9AFE290A}"/>
              </a:ext>
            </a:extLst>
          </p:cNvPr>
          <p:cNvSpPr/>
          <p:nvPr/>
        </p:nvSpPr>
        <p:spPr>
          <a:xfrm>
            <a:off x="6662057" y="2821407"/>
            <a:ext cx="5000662" cy="32213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RL from Specs: Theory</a:t>
            </a:r>
          </a:p>
          <a:p>
            <a:pPr algn="ctr"/>
            <a:endParaRPr lang="en-US" sz="2400" b="1" dirty="0">
              <a:solidFill>
                <a:schemeClr val="tx1"/>
              </a:solidFill>
            </a:endParaRPr>
          </a:p>
          <a:p>
            <a:pPr marL="514350" indent="-514350" algn="ctr">
              <a:buAutoNum type="arabicPeriod"/>
            </a:pPr>
            <a:r>
              <a:rPr lang="en-US" sz="2400" dirty="0">
                <a:solidFill>
                  <a:schemeClr val="tx1"/>
                </a:solidFill>
              </a:rPr>
              <a:t>LTL and Buchi Automata</a:t>
            </a:r>
          </a:p>
          <a:p>
            <a:pPr algn="ctr"/>
            <a:r>
              <a:rPr lang="en-US" sz="2000" dirty="0">
                <a:solidFill>
                  <a:schemeClr val="tx1"/>
                </a:solidFill>
              </a:rPr>
              <a:t>Generating rewards with guarantees</a:t>
            </a:r>
          </a:p>
          <a:p>
            <a:pPr algn="ctr"/>
            <a:endParaRPr lang="en-US" sz="2000" dirty="0">
              <a:solidFill>
                <a:schemeClr val="tx1"/>
              </a:solidFill>
            </a:endParaRPr>
          </a:p>
          <a:p>
            <a:pPr algn="ctr"/>
            <a:r>
              <a:rPr lang="en-US" sz="2400" dirty="0">
                <a:solidFill>
                  <a:schemeClr val="tx1"/>
                </a:solidFill>
              </a:rPr>
              <a:t>2.   Impossibility results</a:t>
            </a:r>
          </a:p>
          <a:p>
            <a:pPr algn="ctr"/>
            <a:r>
              <a:rPr lang="en-US" sz="2000" dirty="0">
                <a:solidFill>
                  <a:schemeClr val="tx1"/>
                </a:solidFill>
              </a:rPr>
              <a:t>Hardness of PAC learning</a:t>
            </a:r>
          </a:p>
        </p:txBody>
      </p:sp>
    </p:spTree>
    <p:extLst>
      <p:ext uri="{BB962C8B-B14F-4D97-AF65-F5344CB8AC3E}">
        <p14:creationId xmlns:p14="http://schemas.microsoft.com/office/powerpoint/2010/main" val="414374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F70CE-0B92-0B4A-A11D-CF5DE265A3F5}"/>
              </a:ext>
            </a:extLst>
          </p:cNvPr>
          <p:cNvSpPr>
            <a:spLocks noGrp="1"/>
          </p:cNvSpPr>
          <p:nvPr>
            <p:ph type="sldNum" sz="quarter" idx="12"/>
          </p:nvPr>
        </p:nvSpPr>
        <p:spPr/>
        <p:txBody>
          <a:bodyPr/>
          <a:lstStyle/>
          <a:p>
            <a:fld id="{5F4A13B0-CDAF-3144-B21E-C33A7564C70F}" type="slidenum">
              <a:rPr lang="en-US" smtClean="0"/>
              <a:t>12</a:t>
            </a:fld>
            <a:endParaRPr lang="en-US"/>
          </a:p>
        </p:txBody>
      </p:sp>
      <p:sp>
        <p:nvSpPr>
          <p:cNvPr id="3" name="Title 1">
            <a:extLst>
              <a:ext uri="{FF2B5EF4-FFF2-40B4-BE49-F238E27FC236}">
                <a16:creationId xmlns:a16="http://schemas.microsoft.com/office/drawing/2014/main" id="{CF4DF634-3C20-8449-A416-859709C0EB1E}"/>
              </a:ext>
            </a:extLst>
          </p:cNvPr>
          <p:cNvSpPr txBox="1">
            <a:spLocks/>
          </p:cNvSpPr>
          <p:nvPr/>
        </p:nvSpPr>
        <p:spPr>
          <a:xfrm>
            <a:off x="534198" y="110745"/>
            <a:ext cx="10058400" cy="1253716"/>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b="1" cap="none" dirty="0">
                <a:solidFill>
                  <a:schemeClr val="accent1"/>
                </a:solidFill>
                <a:cs typeface="Calibri" panose="020F0502020204030204" pitchFamily="34" charset="0"/>
              </a:rPr>
              <a:t>Reinforcement Learning</a:t>
            </a:r>
          </a:p>
        </p:txBody>
      </p:sp>
      <p:sp>
        <p:nvSpPr>
          <p:cNvPr id="4" name="Rounded Rectangle 3">
            <a:extLst>
              <a:ext uri="{FF2B5EF4-FFF2-40B4-BE49-F238E27FC236}">
                <a16:creationId xmlns:a16="http://schemas.microsoft.com/office/drawing/2014/main" id="{247FEB0D-4FDB-0A4B-BC6D-045ECA11A978}"/>
              </a:ext>
            </a:extLst>
          </p:cNvPr>
          <p:cNvSpPr/>
          <p:nvPr/>
        </p:nvSpPr>
        <p:spPr>
          <a:xfrm>
            <a:off x="647135" y="2869760"/>
            <a:ext cx="2743213" cy="1121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Environment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F28A63-13DD-5E4F-96D3-FDA6423793D2}"/>
                  </a:ext>
                </a:extLst>
              </p:cNvPr>
              <p:cNvSpPr txBox="1"/>
              <p:nvPr/>
            </p:nvSpPr>
            <p:spPr>
              <a:xfrm>
                <a:off x="4334055" y="5472529"/>
                <a:ext cx="2458686" cy="1107996"/>
              </a:xfrm>
              <a:prstGeom prst="rect">
                <a:avLst/>
              </a:prstGeom>
              <a:noFill/>
            </p:spPr>
            <p:txBody>
              <a:bodyPr wrap="none" rtlCol="0">
                <a:spAutoFit/>
              </a:bodyPr>
              <a:lstStyle/>
              <a:p>
                <a:pPr algn="ctr"/>
                <a:r>
                  <a:rPr lang="en-US" sz="2200" dirty="0">
                    <a:solidFill>
                      <a:srgbClr val="7030A0"/>
                    </a:solidFill>
                  </a:rPr>
                  <a:t>Policy Or</a:t>
                </a:r>
              </a:p>
              <a:p>
                <a:pPr algn="ctr"/>
                <a:r>
                  <a:rPr lang="en-US" sz="2200" dirty="0">
                    <a:solidFill>
                      <a:srgbClr val="7030A0"/>
                    </a:solidFill>
                  </a:rPr>
                  <a:t>Environment Model</a:t>
                </a:r>
              </a:p>
              <a:p>
                <a:pPr algn="ctr"/>
                <a14:m>
                  <m:oMathPara xmlns:m="http://schemas.openxmlformats.org/officeDocument/2006/math">
                    <m:oMathParaPr>
                      <m:jc m:val="centerGroup"/>
                    </m:oMathParaPr>
                    <m:oMath xmlns:m="http://schemas.openxmlformats.org/officeDocument/2006/math">
                      <m:sSub>
                        <m:sSubPr>
                          <m:ctrlPr>
                            <a:rPr lang="en-US" sz="2200" b="0" i="1" smtClean="0">
                              <a:solidFill>
                                <a:srgbClr val="7030A0"/>
                              </a:solidFill>
                              <a:latin typeface="Cambria Math" panose="02040503050406030204" pitchFamily="18" charset="0"/>
                            </a:rPr>
                          </m:ctrlPr>
                        </m:sSubPr>
                        <m:e>
                          <m:r>
                            <a:rPr lang="en-US" sz="2200" b="0" i="1" smtClean="0">
                              <a:solidFill>
                                <a:srgbClr val="7030A0"/>
                              </a:solidFill>
                              <a:latin typeface="Cambria Math" panose="02040503050406030204" pitchFamily="18" charset="0"/>
                            </a:rPr>
                            <m:t>𝜋</m:t>
                          </m:r>
                        </m:e>
                        <m:sub>
                          <m:r>
                            <a:rPr lang="en-US" sz="2200" b="0" i="1" smtClean="0">
                              <a:solidFill>
                                <a:srgbClr val="7030A0"/>
                              </a:solidFill>
                              <a:latin typeface="Cambria Math" panose="02040503050406030204" pitchFamily="18" charset="0"/>
                            </a:rPr>
                            <m:t>𝜃</m:t>
                          </m:r>
                        </m:sub>
                      </m:sSub>
                    </m:oMath>
                  </m:oMathPara>
                </a14:m>
                <a:endParaRPr lang="en-US" sz="2200" dirty="0">
                  <a:solidFill>
                    <a:srgbClr val="7030A0"/>
                  </a:solidFill>
                </a:endParaRPr>
              </a:p>
            </p:txBody>
          </p:sp>
        </mc:Choice>
        <mc:Fallback xmlns="">
          <p:sp>
            <p:nvSpPr>
              <p:cNvPr id="5" name="TextBox 4">
                <a:extLst>
                  <a:ext uri="{FF2B5EF4-FFF2-40B4-BE49-F238E27FC236}">
                    <a16:creationId xmlns:a16="http://schemas.microsoft.com/office/drawing/2014/main" id="{FCF28A63-13DD-5E4F-96D3-FDA6423793D2}"/>
                  </a:ext>
                </a:extLst>
              </p:cNvPr>
              <p:cNvSpPr txBox="1">
                <a:spLocks noRot="1" noChangeAspect="1" noMove="1" noResize="1" noEditPoints="1" noAdjustHandles="1" noChangeArrowheads="1" noChangeShapeType="1" noTextEdit="1"/>
              </p:cNvSpPr>
              <p:nvPr/>
            </p:nvSpPr>
            <p:spPr>
              <a:xfrm>
                <a:off x="4334055" y="5472529"/>
                <a:ext cx="2458686" cy="1107996"/>
              </a:xfrm>
              <a:prstGeom prst="rect">
                <a:avLst/>
              </a:prstGeom>
              <a:blipFill>
                <a:blip r:embed="rId3"/>
                <a:stretch>
                  <a:fillRect l="-2577" t="-4598" r="-2577" b="-1149"/>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4F3F1F97-619D-2E41-AD0B-180B66687D7B}"/>
              </a:ext>
            </a:extLst>
          </p:cNvPr>
          <p:cNvSpPr/>
          <p:nvPr/>
        </p:nvSpPr>
        <p:spPr>
          <a:xfrm>
            <a:off x="4593260" y="4355521"/>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9EF90FF-00F5-0B4C-9CF5-70FCFD005574}"/>
              </a:ext>
            </a:extLst>
          </p:cNvPr>
          <p:cNvSpPr/>
          <p:nvPr/>
        </p:nvSpPr>
        <p:spPr>
          <a:xfrm>
            <a:off x="4593260" y="4859011"/>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D297CF-DD38-BB4B-811D-1911032A24EB}"/>
              </a:ext>
            </a:extLst>
          </p:cNvPr>
          <p:cNvSpPr/>
          <p:nvPr/>
        </p:nvSpPr>
        <p:spPr>
          <a:xfrm>
            <a:off x="5450695" y="3991271"/>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73988CD-EDA7-C345-9526-66E2602FF049}"/>
              </a:ext>
            </a:extLst>
          </p:cNvPr>
          <p:cNvSpPr/>
          <p:nvPr/>
        </p:nvSpPr>
        <p:spPr>
          <a:xfrm>
            <a:off x="5421791" y="4562157"/>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428D28-D65C-CF49-B712-306363D37569}"/>
              </a:ext>
            </a:extLst>
          </p:cNvPr>
          <p:cNvSpPr/>
          <p:nvPr/>
        </p:nvSpPr>
        <p:spPr>
          <a:xfrm>
            <a:off x="5417800" y="5151952"/>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CBD3CF-38CA-6A48-9010-74C6ED226F05}"/>
              </a:ext>
            </a:extLst>
          </p:cNvPr>
          <p:cNvSpPr/>
          <p:nvPr/>
        </p:nvSpPr>
        <p:spPr>
          <a:xfrm>
            <a:off x="6233999" y="4359359"/>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04602F1-16AA-E749-8282-77CEA3BE80FF}"/>
              </a:ext>
            </a:extLst>
          </p:cNvPr>
          <p:cNvSpPr/>
          <p:nvPr/>
        </p:nvSpPr>
        <p:spPr>
          <a:xfrm>
            <a:off x="6238786" y="4856091"/>
            <a:ext cx="189304" cy="197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13A9B20-2349-D94C-A2F7-278E342C6D33}"/>
              </a:ext>
            </a:extLst>
          </p:cNvPr>
          <p:cNvCxnSpPr>
            <a:cxnSpLocks/>
            <a:stCxn id="11" idx="1"/>
            <a:endCxn id="8" idx="6"/>
          </p:cNvCxnSpPr>
          <p:nvPr/>
        </p:nvCxnSpPr>
        <p:spPr>
          <a:xfrm flipH="1" flipV="1">
            <a:off x="5639999" y="4089781"/>
            <a:ext cx="621723" cy="298431"/>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13D7B42-352E-3449-95AA-1167C2C56C9A}"/>
              </a:ext>
            </a:extLst>
          </p:cNvPr>
          <p:cNvCxnSpPr>
            <a:cxnSpLocks/>
          </p:cNvCxnSpPr>
          <p:nvPr/>
        </p:nvCxnSpPr>
        <p:spPr>
          <a:xfrm flipH="1" flipV="1">
            <a:off x="5607104" y="4653384"/>
            <a:ext cx="621723" cy="298431"/>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7FFB12-EBF9-2340-A754-98D634977874}"/>
              </a:ext>
            </a:extLst>
          </p:cNvPr>
          <p:cNvCxnSpPr>
            <a:cxnSpLocks/>
            <a:stCxn id="12" idx="2"/>
            <a:endCxn id="10" idx="6"/>
          </p:cNvCxnSpPr>
          <p:nvPr/>
        </p:nvCxnSpPr>
        <p:spPr>
          <a:xfrm flipH="1">
            <a:off x="5607104" y="4954601"/>
            <a:ext cx="631682" cy="295861"/>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5D550E-0E77-1342-B205-25BACA7ABFAF}"/>
              </a:ext>
            </a:extLst>
          </p:cNvPr>
          <p:cNvCxnSpPr>
            <a:cxnSpLocks/>
            <a:stCxn id="12" idx="2"/>
            <a:endCxn id="8" idx="6"/>
          </p:cNvCxnSpPr>
          <p:nvPr/>
        </p:nvCxnSpPr>
        <p:spPr>
          <a:xfrm flipH="1" flipV="1">
            <a:off x="5639999" y="4089781"/>
            <a:ext cx="598787" cy="864820"/>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BA3407-0574-064B-BB2B-C8D69F000443}"/>
              </a:ext>
            </a:extLst>
          </p:cNvPr>
          <p:cNvCxnSpPr>
            <a:cxnSpLocks/>
            <a:stCxn id="11" idx="1"/>
            <a:endCxn id="9" idx="6"/>
          </p:cNvCxnSpPr>
          <p:nvPr/>
        </p:nvCxnSpPr>
        <p:spPr>
          <a:xfrm flipH="1">
            <a:off x="5611095" y="4388212"/>
            <a:ext cx="650627" cy="272455"/>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9C67CF-6CF9-1E4D-8052-A16A7640197C}"/>
              </a:ext>
            </a:extLst>
          </p:cNvPr>
          <p:cNvCxnSpPr>
            <a:cxnSpLocks/>
            <a:stCxn id="11" idx="1"/>
            <a:endCxn id="10" idx="6"/>
          </p:cNvCxnSpPr>
          <p:nvPr/>
        </p:nvCxnSpPr>
        <p:spPr>
          <a:xfrm flipH="1">
            <a:off x="5607104" y="4388212"/>
            <a:ext cx="654618" cy="862250"/>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2B2A1D3-0CD2-8B42-B41C-90F1170B7BD6}"/>
              </a:ext>
            </a:extLst>
          </p:cNvPr>
          <p:cNvCxnSpPr>
            <a:cxnSpLocks/>
          </p:cNvCxnSpPr>
          <p:nvPr/>
        </p:nvCxnSpPr>
        <p:spPr>
          <a:xfrm flipH="1">
            <a:off x="4765451" y="4690036"/>
            <a:ext cx="650627" cy="272455"/>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5F5192-188C-8745-A15A-4C18CD3E4AFB}"/>
              </a:ext>
            </a:extLst>
          </p:cNvPr>
          <p:cNvCxnSpPr>
            <a:cxnSpLocks/>
            <a:stCxn id="8" idx="2"/>
            <a:endCxn id="6" idx="6"/>
          </p:cNvCxnSpPr>
          <p:nvPr/>
        </p:nvCxnSpPr>
        <p:spPr>
          <a:xfrm flipH="1">
            <a:off x="4782564" y="4089781"/>
            <a:ext cx="668131" cy="364250"/>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C221FCD-9F50-D74D-B40C-0182BBA40791}"/>
              </a:ext>
            </a:extLst>
          </p:cNvPr>
          <p:cNvCxnSpPr>
            <a:cxnSpLocks/>
            <a:stCxn id="8" idx="2"/>
            <a:endCxn id="7" idx="6"/>
          </p:cNvCxnSpPr>
          <p:nvPr/>
        </p:nvCxnSpPr>
        <p:spPr>
          <a:xfrm flipH="1">
            <a:off x="4782564" y="4089781"/>
            <a:ext cx="668131" cy="867740"/>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FB1545-089E-4948-AFF0-CD2A492B622B}"/>
              </a:ext>
            </a:extLst>
          </p:cNvPr>
          <p:cNvCxnSpPr>
            <a:cxnSpLocks/>
            <a:stCxn id="9" idx="2"/>
            <a:endCxn id="6" idx="6"/>
          </p:cNvCxnSpPr>
          <p:nvPr/>
        </p:nvCxnSpPr>
        <p:spPr>
          <a:xfrm flipH="1" flipV="1">
            <a:off x="4782564" y="4454031"/>
            <a:ext cx="639227" cy="206636"/>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1AE11D0-BA53-7D4E-8EDE-CB5B05568E4C}"/>
              </a:ext>
            </a:extLst>
          </p:cNvPr>
          <p:cNvCxnSpPr>
            <a:cxnSpLocks/>
            <a:stCxn id="10" idx="2"/>
            <a:endCxn id="7" idx="6"/>
          </p:cNvCxnSpPr>
          <p:nvPr/>
        </p:nvCxnSpPr>
        <p:spPr>
          <a:xfrm flipH="1" flipV="1">
            <a:off x="4782564" y="4957521"/>
            <a:ext cx="635236" cy="292941"/>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A911290-7416-AF4D-9A0B-8D2AD3FCFD9E}"/>
              </a:ext>
            </a:extLst>
          </p:cNvPr>
          <p:cNvCxnSpPr>
            <a:cxnSpLocks/>
            <a:stCxn id="10" idx="2"/>
            <a:endCxn id="6" idx="6"/>
          </p:cNvCxnSpPr>
          <p:nvPr/>
        </p:nvCxnSpPr>
        <p:spPr>
          <a:xfrm flipH="1" flipV="1">
            <a:off x="4782564" y="4454031"/>
            <a:ext cx="635236" cy="796431"/>
          </a:xfrm>
          <a:prstGeom prst="straightConnector1">
            <a:avLst/>
          </a:prstGeom>
          <a:ln w="127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A95B3764-6D47-4A4A-B653-E64555B962D4}"/>
              </a:ext>
            </a:extLst>
          </p:cNvPr>
          <p:cNvCxnSpPr>
            <a:cxnSpLocks/>
          </p:cNvCxnSpPr>
          <p:nvPr/>
        </p:nvCxnSpPr>
        <p:spPr>
          <a:xfrm rot="10800000">
            <a:off x="2018742" y="4089780"/>
            <a:ext cx="2432353" cy="600258"/>
          </a:xfrm>
          <a:prstGeom prst="bentConnector3">
            <a:avLst>
              <a:gd name="adj1" fmla="val 99786"/>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ounded Rectangle 26">
                <a:extLst>
                  <a:ext uri="{FF2B5EF4-FFF2-40B4-BE49-F238E27FC236}">
                    <a16:creationId xmlns:a16="http://schemas.microsoft.com/office/drawing/2014/main" id="{74D9D505-7F02-E145-880A-CFA5F78F3F32}"/>
                  </a:ext>
                </a:extLst>
              </p:cNvPr>
              <p:cNvSpPr/>
              <p:nvPr/>
            </p:nvSpPr>
            <p:spPr>
              <a:xfrm>
                <a:off x="3895720" y="1549017"/>
                <a:ext cx="3299254" cy="108799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Data</a:t>
                </a:r>
              </a:p>
              <a:p>
                <a:pPr algn="ctr"/>
                <a14:m>
                  <m:oMathPara xmlns:m="http://schemas.openxmlformats.org/officeDocument/2006/math">
                    <m:oMathParaPr>
                      <m:jc m:val="centerGroup"/>
                    </m:oMathParaPr>
                    <m:oMath xmlns:m="http://schemas.openxmlformats.org/officeDocument/2006/math">
                      <m:sSub>
                        <m:sSubPr>
                          <m:ctrlPr>
                            <a:rPr lang="en-US" sz="2200" i="1">
                              <a:solidFill>
                                <a:schemeClr val="tx2"/>
                              </a:solidFill>
                              <a:latin typeface="Cambria Math" panose="02040503050406030204" pitchFamily="18" charset="0"/>
                            </a:rPr>
                          </m:ctrlPr>
                        </m:sSubPr>
                        <m:e>
                          <m:r>
                            <a:rPr lang="en-US" sz="2200" i="1">
                              <a:solidFill>
                                <a:schemeClr val="tx2"/>
                              </a:solidFill>
                              <a:latin typeface="Cambria Math" panose="02040503050406030204" pitchFamily="18" charset="0"/>
                            </a:rPr>
                            <m:t>𝐷</m:t>
                          </m:r>
                          <m:r>
                            <a:rPr lang="en-US" sz="2200" i="1">
                              <a:solidFill>
                                <a:schemeClr val="tx2"/>
                              </a:solidFill>
                              <a:latin typeface="Cambria Math" panose="02040503050406030204" pitchFamily="18" charset="0"/>
                            </a:rPr>
                            <m:t>=</m:t>
                          </m:r>
                          <m:d>
                            <m:dPr>
                              <m:begChr m:val="{"/>
                              <m:endChr m:val="}"/>
                              <m:ctrlPr>
                                <a:rPr lang="en-US" sz="2200" i="1">
                                  <a:solidFill>
                                    <a:schemeClr val="tx2"/>
                                  </a:solidFill>
                                  <a:latin typeface="Cambria Math" panose="02040503050406030204" pitchFamily="18" charset="0"/>
                                </a:rPr>
                              </m:ctrlPr>
                            </m:dPr>
                            <m:e>
                              <m:d>
                                <m:dPr>
                                  <m:ctrlPr>
                                    <a:rPr lang="en-US" sz="2200" i="1">
                                      <a:solidFill>
                                        <a:schemeClr val="tx2"/>
                                      </a:solidFill>
                                      <a:latin typeface="Cambria Math" panose="02040503050406030204" pitchFamily="18" charset="0"/>
                                    </a:rPr>
                                  </m:ctrlPr>
                                </m:dPr>
                                <m:e>
                                  <m:sSub>
                                    <m:sSubPr>
                                      <m:ctrlPr>
                                        <a:rPr lang="en-US" sz="2200" i="1">
                                          <a:solidFill>
                                            <a:schemeClr val="tx2"/>
                                          </a:solidFill>
                                          <a:latin typeface="Cambria Math" panose="02040503050406030204" pitchFamily="18" charset="0"/>
                                        </a:rPr>
                                      </m:ctrlPr>
                                    </m:sSubPr>
                                    <m:e>
                                      <m:r>
                                        <a:rPr lang="en-US" sz="2200" b="0" i="1" smtClean="0">
                                          <a:solidFill>
                                            <a:schemeClr val="tx2"/>
                                          </a:solidFill>
                                          <a:latin typeface="Cambria Math" panose="02040503050406030204" pitchFamily="18" charset="0"/>
                                        </a:rPr>
                                        <m:t>𝑠</m:t>
                                      </m:r>
                                    </m:e>
                                    <m:sub>
                                      <m:r>
                                        <a:rPr lang="en-US" sz="2200" i="1">
                                          <a:solidFill>
                                            <a:schemeClr val="tx2"/>
                                          </a:solidFill>
                                          <a:latin typeface="Cambria Math" panose="02040503050406030204" pitchFamily="18" charset="0"/>
                                        </a:rPr>
                                        <m:t>𝑖</m:t>
                                      </m:r>
                                    </m:sub>
                                  </m:sSub>
                                  <m:r>
                                    <a:rPr lang="en-US" sz="2200" i="1">
                                      <a:solidFill>
                                        <a:schemeClr val="tx2"/>
                                      </a:solidFill>
                                      <a:latin typeface="Cambria Math" panose="02040503050406030204" pitchFamily="18" charset="0"/>
                                    </a:rPr>
                                    <m:t>, </m:t>
                                  </m:r>
                                  <m:sSub>
                                    <m:sSubPr>
                                      <m:ctrlPr>
                                        <a:rPr lang="en-US" sz="2200" i="1">
                                          <a:solidFill>
                                            <a:schemeClr val="tx2"/>
                                          </a:solidFill>
                                          <a:latin typeface="Cambria Math" panose="02040503050406030204" pitchFamily="18" charset="0"/>
                                        </a:rPr>
                                      </m:ctrlPr>
                                    </m:sSubPr>
                                    <m:e>
                                      <m:r>
                                        <a:rPr lang="en-US" sz="2200" b="0" i="1" smtClean="0">
                                          <a:solidFill>
                                            <a:schemeClr val="tx2"/>
                                          </a:solidFill>
                                          <a:latin typeface="Cambria Math" panose="02040503050406030204" pitchFamily="18" charset="0"/>
                                        </a:rPr>
                                        <m:t>𝑎</m:t>
                                      </m:r>
                                    </m:e>
                                    <m:sub>
                                      <m:r>
                                        <a:rPr lang="en-US" sz="2200" i="1">
                                          <a:solidFill>
                                            <a:schemeClr val="tx2"/>
                                          </a:solidFill>
                                          <a:latin typeface="Cambria Math" panose="02040503050406030204" pitchFamily="18" charset="0"/>
                                        </a:rPr>
                                        <m:t>𝑖</m:t>
                                      </m:r>
                                    </m:sub>
                                  </m:sSub>
                                  <m:r>
                                    <a:rPr lang="en-US" sz="2200" b="0" i="1" smtClean="0">
                                      <a:solidFill>
                                        <a:schemeClr val="tx2"/>
                                      </a:solidFill>
                                      <a:latin typeface="Cambria Math" panose="02040503050406030204" pitchFamily="18" charset="0"/>
                                    </a:rPr>
                                    <m:t>,</m:t>
                                  </m:r>
                                  <m:sSub>
                                    <m:sSubPr>
                                      <m:ctrlPr>
                                        <a:rPr lang="en-US" sz="2200" b="0" i="1" smtClean="0">
                                          <a:solidFill>
                                            <a:schemeClr val="tx2"/>
                                          </a:solidFill>
                                          <a:latin typeface="Cambria Math" panose="02040503050406030204" pitchFamily="18" charset="0"/>
                                        </a:rPr>
                                      </m:ctrlPr>
                                    </m:sSubPr>
                                    <m:e>
                                      <m:r>
                                        <a:rPr lang="en-US" sz="2200" b="0" i="1" smtClean="0">
                                          <a:solidFill>
                                            <a:schemeClr val="tx2"/>
                                          </a:solidFill>
                                          <a:latin typeface="Cambria Math" panose="02040503050406030204" pitchFamily="18" charset="0"/>
                                        </a:rPr>
                                        <m:t>𝑟</m:t>
                                      </m:r>
                                    </m:e>
                                    <m:sub>
                                      <m:r>
                                        <a:rPr lang="en-US" sz="2200" b="0" i="1" smtClean="0">
                                          <a:solidFill>
                                            <a:schemeClr val="tx2"/>
                                          </a:solidFill>
                                          <a:latin typeface="Cambria Math" panose="02040503050406030204" pitchFamily="18" charset="0"/>
                                        </a:rPr>
                                        <m:t>𝑖</m:t>
                                      </m:r>
                                    </m:sub>
                                  </m:sSub>
                                  <m:r>
                                    <a:rPr lang="en-US" sz="2200" b="0" i="1" smtClean="0">
                                      <a:solidFill>
                                        <a:schemeClr val="tx2"/>
                                      </a:solidFill>
                                      <a:latin typeface="Cambria Math" panose="02040503050406030204" pitchFamily="18" charset="0"/>
                                    </a:rPr>
                                    <m:t>, </m:t>
                                  </m:r>
                                  <m:sSub>
                                    <m:sSubPr>
                                      <m:ctrlPr>
                                        <a:rPr lang="en-US" sz="2200" b="0" i="1" smtClean="0">
                                          <a:solidFill>
                                            <a:schemeClr val="tx2"/>
                                          </a:solidFill>
                                          <a:latin typeface="Cambria Math" panose="02040503050406030204" pitchFamily="18" charset="0"/>
                                        </a:rPr>
                                      </m:ctrlPr>
                                    </m:sSubPr>
                                    <m:e>
                                      <m:r>
                                        <a:rPr lang="en-US" sz="2200" b="0" i="1" smtClean="0">
                                          <a:solidFill>
                                            <a:schemeClr val="tx2"/>
                                          </a:solidFill>
                                          <a:latin typeface="Cambria Math" panose="02040503050406030204" pitchFamily="18" charset="0"/>
                                        </a:rPr>
                                        <m:t>𝑠</m:t>
                                      </m:r>
                                    </m:e>
                                    <m:sub>
                                      <m:r>
                                        <a:rPr lang="en-US" sz="2200" b="0" i="1" smtClean="0">
                                          <a:solidFill>
                                            <a:schemeClr val="tx2"/>
                                          </a:solidFill>
                                          <a:latin typeface="Cambria Math" panose="02040503050406030204" pitchFamily="18" charset="0"/>
                                        </a:rPr>
                                        <m:t>𝑖</m:t>
                                      </m:r>
                                    </m:sub>
                                  </m:sSub>
                                  <m:r>
                                    <a:rPr lang="en-US" sz="2200" b="0" i="1" smtClean="0">
                                      <a:solidFill>
                                        <a:schemeClr val="tx2"/>
                                      </a:solidFill>
                                      <a:latin typeface="Cambria Math" panose="02040503050406030204" pitchFamily="18" charset="0"/>
                                    </a:rPr>
                                    <m:t>′</m:t>
                                  </m:r>
                                </m:e>
                              </m:d>
                            </m:e>
                          </m:d>
                        </m:e>
                        <m:sub>
                          <m:r>
                            <a:rPr lang="en-US" sz="2200" i="1">
                              <a:solidFill>
                                <a:schemeClr val="tx2"/>
                              </a:solidFill>
                              <a:latin typeface="Cambria Math" panose="02040503050406030204" pitchFamily="18" charset="0"/>
                            </a:rPr>
                            <m:t>𝑖</m:t>
                          </m:r>
                          <m:r>
                            <a:rPr lang="en-US" sz="2200" b="0" i="1" smtClean="0">
                              <a:solidFill>
                                <a:schemeClr val="tx2"/>
                              </a:solidFill>
                              <a:latin typeface="Cambria Math" panose="02040503050406030204" pitchFamily="18" charset="0"/>
                            </a:rPr>
                            <m:t> = 1…</m:t>
                          </m:r>
                          <m:r>
                            <a:rPr lang="en-US" sz="2200" b="0" i="1" smtClean="0">
                              <a:solidFill>
                                <a:schemeClr val="tx2"/>
                              </a:solidFill>
                              <a:latin typeface="Cambria Math" panose="02040503050406030204" pitchFamily="18" charset="0"/>
                            </a:rPr>
                            <m:t>𝑇</m:t>
                          </m:r>
                        </m:sub>
                      </m:sSub>
                    </m:oMath>
                  </m:oMathPara>
                </a14:m>
                <a:endParaRPr lang="en-US" sz="2200" dirty="0">
                  <a:solidFill>
                    <a:schemeClr val="tx2"/>
                  </a:solidFill>
                </a:endParaRPr>
              </a:p>
            </p:txBody>
          </p:sp>
        </mc:Choice>
        <mc:Fallback xmlns="">
          <p:sp>
            <p:nvSpPr>
              <p:cNvPr id="27" name="Rounded Rectangle 26">
                <a:extLst>
                  <a:ext uri="{FF2B5EF4-FFF2-40B4-BE49-F238E27FC236}">
                    <a16:creationId xmlns:a16="http://schemas.microsoft.com/office/drawing/2014/main" id="{74D9D505-7F02-E145-880A-CFA5F78F3F32}"/>
                  </a:ext>
                </a:extLst>
              </p:cNvPr>
              <p:cNvSpPr>
                <a:spLocks noRot="1" noChangeAspect="1" noMove="1" noResize="1" noEditPoints="1" noAdjustHandles="1" noChangeArrowheads="1" noChangeShapeType="1" noTextEdit="1"/>
              </p:cNvSpPr>
              <p:nvPr/>
            </p:nvSpPr>
            <p:spPr>
              <a:xfrm>
                <a:off x="3895720" y="1549017"/>
                <a:ext cx="3299254" cy="1087990"/>
              </a:xfrm>
              <a:prstGeom prst="roundRect">
                <a:avLst/>
              </a:prstGeom>
              <a:blipFill>
                <a:blip r:embed="rId4"/>
                <a:stretch>
                  <a:fillRect/>
                </a:stretch>
              </a:blipFill>
              <a:ln w="38100"/>
            </p:spPr>
            <p:txBody>
              <a:bodyPr/>
              <a:lstStyle/>
              <a:p>
                <a:r>
                  <a:rPr lang="en-US">
                    <a:noFill/>
                  </a:rPr>
                  <a:t> </a:t>
                </a:r>
              </a:p>
            </p:txBody>
          </p:sp>
        </mc:Fallback>
      </mc:AlternateContent>
      <p:cxnSp>
        <p:nvCxnSpPr>
          <p:cNvPr id="28" name="Elbow Connector 27">
            <a:extLst>
              <a:ext uri="{FF2B5EF4-FFF2-40B4-BE49-F238E27FC236}">
                <a16:creationId xmlns:a16="http://schemas.microsoft.com/office/drawing/2014/main" id="{D4E719DE-8912-F440-BE64-099C6D0871FB}"/>
              </a:ext>
            </a:extLst>
          </p:cNvPr>
          <p:cNvCxnSpPr>
            <a:cxnSpLocks/>
          </p:cNvCxnSpPr>
          <p:nvPr/>
        </p:nvCxnSpPr>
        <p:spPr>
          <a:xfrm rot="10800000" flipV="1">
            <a:off x="6573795" y="4006839"/>
            <a:ext cx="3365727" cy="750407"/>
          </a:xfrm>
          <a:prstGeom prst="bentConnector3">
            <a:avLst>
              <a:gd name="adj1" fmla="val 70"/>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D9A26FB-9463-1040-BF20-0E1E0630DA77}"/>
                  </a:ext>
                </a:extLst>
              </p:cNvPr>
              <p:cNvSpPr txBox="1"/>
              <p:nvPr/>
            </p:nvSpPr>
            <p:spPr>
              <a:xfrm>
                <a:off x="7141331" y="4819337"/>
                <a:ext cx="2449388" cy="769441"/>
              </a:xfrm>
              <a:prstGeom prst="rect">
                <a:avLst/>
              </a:prstGeom>
              <a:noFill/>
            </p:spPr>
            <p:txBody>
              <a:bodyPr wrap="none" rtlCol="0">
                <a:spAutoFit/>
              </a:bodyPr>
              <a:lstStyle/>
              <a:p>
                <a:pPr algn="ctr"/>
                <a:r>
                  <a:rPr lang="en-US" sz="2200" b="1" dirty="0">
                    <a:solidFill>
                      <a:schemeClr val="tx2"/>
                    </a:solidFill>
                  </a:rPr>
                  <a:t>Update parameters</a:t>
                </a:r>
              </a:p>
              <a:p>
                <a:pPr algn="ctr"/>
                <a14:m>
                  <m:oMathPara xmlns:m="http://schemas.openxmlformats.org/officeDocument/2006/math">
                    <m:oMathParaPr>
                      <m:jc m:val="centerGroup"/>
                    </m:oMathParaPr>
                    <m:oMath xmlns:m="http://schemas.openxmlformats.org/officeDocument/2006/math">
                      <m:r>
                        <a:rPr lang="en-US" sz="2200" b="0" i="1" smtClean="0">
                          <a:solidFill>
                            <a:schemeClr val="tx2"/>
                          </a:solidFill>
                          <a:latin typeface="Cambria Math" panose="02040503050406030204" pitchFamily="18" charset="0"/>
                        </a:rPr>
                        <m:t>𝜃</m:t>
                      </m:r>
                      <m:r>
                        <a:rPr lang="en-US" sz="2200" b="0" i="1" smtClean="0">
                          <a:solidFill>
                            <a:schemeClr val="tx2"/>
                          </a:solidFill>
                          <a:latin typeface="Cambria Math" panose="02040503050406030204" pitchFamily="18" charset="0"/>
                        </a:rPr>
                        <m:t>←</m:t>
                      </m:r>
                      <m:r>
                        <a:rPr lang="en-US" sz="2200" b="0" i="1" smtClean="0">
                          <a:solidFill>
                            <a:schemeClr val="tx2"/>
                          </a:solidFill>
                          <a:latin typeface="Cambria Math" panose="02040503050406030204" pitchFamily="18" charset="0"/>
                        </a:rPr>
                        <m:t>𝜃</m:t>
                      </m:r>
                      <m:r>
                        <a:rPr lang="en-US" sz="2200" b="0" i="1" smtClean="0">
                          <a:solidFill>
                            <a:schemeClr val="tx2"/>
                          </a:solidFill>
                          <a:latin typeface="Cambria Math" panose="02040503050406030204" pitchFamily="18" charset="0"/>
                        </a:rPr>
                        <m:t> −</m:t>
                      </m:r>
                      <m:r>
                        <a:rPr lang="en-US" sz="2200" b="0" i="1" smtClean="0">
                          <a:solidFill>
                            <a:schemeClr val="tx2"/>
                          </a:solidFill>
                          <a:latin typeface="Cambria Math" panose="02040503050406030204" pitchFamily="18" charset="0"/>
                        </a:rPr>
                        <m:t>𝛼</m:t>
                      </m:r>
                      <m:r>
                        <a:rPr lang="en-US" sz="2200" b="0" i="1" smtClean="0">
                          <a:solidFill>
                            <a:schemeClr val="tx2"/>
                          </a:solidFill>
                          <a:latin typeface="Cambria Math" panose="02040503050406030204" pitchFamily="18" charset="0"/>
                        </a:rPr>
                        <m:t>⋅</m:t>
                      </m:r>
                      <m:r>
                        <m:rPr>
                          <m:sty m:val="p"/>
                        </m:rPr>
                        <a:rPr lang="en-US" sz="2200" b="0" i="0" smtClean="0">
                          <a:solidFill>
                            <a:schemeClr val="tx2"/>
                          </a:solidFill>
                          <a:latin typeface="Cambria Math" panose="02040503050406030204" pitchFamily="18" charset="0"/>
                        </a:rPr>
                        <m:t>Δ</m:t>
                      </m:r>
                      <m:r>
                        <a:rPr lang="en-US" sz="2200" b="0" i="1" smtClean="0">
                          <a:solidFill>
                            <a:schemeClr val="tx2"/>
                          </a:solidFill>
                          <a:latin typeface="Cambria Math" panose="02040503050406030204" pitchFamily="18" charset="0"/>
                        </a:rPr>
                        <m:t>𝜃</m:t>
                      </m:r>
                    </m:oMath>
                  </m:oMathPara>
                </a14:m>
                <a:endParaRPr lang="en-US" sz="2200" dirty="0">
                  <a:solidFill>
                    <a:schemeClr val="tx2"/>
                  </a:solidFill>
                </a:endParaRPr>
              </a:p>
            </p:txBody>
          </p:sp>
        </mc:Choice>
        <mc:Fallback xmlns="">
          <p:sp>
            <p:nvSpPr>
              <p:cNvPr id="29" name="TextBox 28">
                <a:extLst>
                  <a:ext uri="{FF2B5EF4-FFF2-40B4-BE49-F238E27FC236}">
                    <a16:creationId xmlns:a16="http://schemas.microsoft.com/office/drawing/2014/main" id="{CD9A26FB-9463-1040-BF20-0E1E0630DA77}"/>
                  </a:ext>
                </a:extLst>
              </p:cNvPr>
              <p:cNvSpPr txBox="1">
                <a:spLocks noRot="1" noChangeAspect="1" noMove="1" noResize="1" noEditPoints="1" noAdjustHandles="1" noChangeArrowheads="1" noChangeShapeType="1" noTextEdit="1"/>
              </p:cNvSpPr>
              <p:nvPr/>
            </p:nvSpPr>
            <p:spPr>
              <a:xfrm>
                <a:off x="7141331" y="4819337"/>
                <a:ext cx="2449388" cy="769441"/>
              </a:xfrm>
              <a:prstGeom prst="rect">
                <a:avLst/>
              </a:prstGeom>
              <a:blipFill>
                <a:blip r:embed="rId5"/>
                <a:stretch>
                  <a:fillRect l="-2577" t="-4839" r="-2577" b="-9677"/>
                </a:stretch>
              </a:blipFill>
            </p:spPr>
            <p:txBody>
              <a:bodyPr/>
              <a:lstStyle/>
              <a:p>
                <a:r>
                  <a:rPr lang="en-US">
                    <a:noFill/>
                  </a:rPr>
                  <a:t> </a:t>
                </a:r>
              </a:p>
            </p:txBody>
          </p:sp>
        </mc:Fallback>
      </mc:AlternateContent>
      <p:cxnSp>
        <p:nvCxnSpPr>
          <p:cNvPr id="42" name="Elbow Connector 41">
            <a:extLst>
              <a:ext uri="{FF2B5EF4-FFF2-40B4-BE49-F238E27FC236}">
                <a16:creationId xmlns:a16="http://schemas.microsoft.com/office/drawing/2014/main" id="{BF5DF829-FFA0-CB41-B275-B3526447FD8B}"/>
              </a:ext>
            </a:extLst>
          </p:cNvPr>
          <p:cNvCxnSpPr>
            <a:cxnSpLocks/>
          </p:cNvCxnSpPr>
          <p:nvPr/>
        </p:nvCxnSpPr>
        <p:spPr>
          <a:xfrm flipV="1">
            <a:off x="2018741" y="2047720"/>
            <a:ext cx="1774783" cy="705571"/>
          </a:xfrm>
          <a:prstGeom prst="bentConnector3">
            <a:avLst>
              <a:gd name="adj1" fmla="val 567"/>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C3B9CEF5-33C5-174B-84A7-763A10F44A05}"/>
              </a:ext>
            </a:extLst>
          </p:cNvPr>
          <p:cNvSpPr/>
          <p:nvPr/>
        </p:nvSpPr>
        <p:spPr>
          <a:xfrm>
            <a:off x="8567915" y="2759766"/>
            <a:ext cx="2743213" cy="11215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solidFill>
              </a:rPr>
              <a:t>Compute update</a:t>
            </a:r>
          </a:p>
        </p:txBody>
      </p:sp>
      <p:cxnSp>
        <p:nvCxnSpPr>
          <p:cNvPr id="55" name="Elbow Connector 54">
            <a:extLst>
              <a:ext uri="{FF2B5EF4-FFF2-40B4-BE49-F238E27FC236}">
                <a16:creationId xmlns:a16="http://schemas.microsoft.com/office/drawing/2014/main" id="{28D3CD46-E30C-6646-87CE-0A1D371E0DCA}"/>
              </a:ext>
            </a:extLst>
          </p:cNvPr>
          <p:cNvCxnSpPr>
            <a:stCxn id="27" idx="3"/>
          </p:cNvCxnSpPr>
          <p:nvPr/>
        </p:nvCxnSpPr>
        <p:spPr>
          <a:xfrm>
            <a:off x="7194974" y="2093012"/>
            <a:ext cx="2744547" cy="543995"/>
          </a:xfrm>
          <a:prstGeom prst="bentConnector3">
            <a:avLst>
              <a:gd name="adj1" fmla="val 99975"/>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654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183B902C-C483-96CC-F09A-4F415B8F674E}"/>
              </a:ext>
            </a:extLst>
          </p:cNvPr>
          <p:cNvPicPr>
            <a:picLocks noChangeAspect="1"/>
          </p:cNvPicPr>
          <p:nvPr/>
        </p:nvPicPr>
        <p:blipFill>
          <a:blip r:embed="rId3"/>
          <a:stretch>
            <a:fillRect/>
          </a:stretch>
        </p:blipFill>
        <p:spPr>
          <a:xfrm>
            <a:off x="1608339" y="2107984"/>
            <a:ext cx="4444591" cy="3063274"/>
          </a:xfrm>
          <a:prstGeom prst="rect">
            <a:avLst/>
          </a:prstGeom>
        </p:spPr>
      </p:pic>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13</a:t>
            </a:fld>
            <a:endParaRPr lang="en-US" dirty="0"/>
          </a:p>
        </p:txBody>
      </p:sp>
      <p:sp>
        <p:nvSpPr>
          <p:cNvPr id="8" name="Rounded Rectangular Callout 7">
            <a:extLst>
              <a:ext uri="{FF2B5EF4-FFF2-40B4-BE49-F238E27FC236}">
                <a16:creationId xmlns:a16="http://schemas.microsoft.com/office/drawing/2014/main" id="{EF552C1A-E90A-50D9-E457-77A4F822D90D}"/>
              </a:ext>
            </a:extLst>
          </p:cNvPr>
          <p:cNvSpPr/>
          <p:nvPr/>
        </p:nvSpPr>
        <p:spPr>
          <a:xfrm>
            <a:off x="6781799" y="2271750"/>
            <a:ext cx="1947333" cy="604271"/>
          </a:xfrm>
          <a:prstGeom prst="wedgeRoundRectCallout">
            <a:avLst>
              <a:gd name="adj1" fmla="val -102137"/>
              <a:gd name="adj2" fmla="val 8106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ular Callout 8">
            <a:extLst>
              <a:ext uri="{FF2B5EF4-FFF2-40B4-BE49-F238E27FC236}">
                <a16:creationId xmlns:a16="http://schemas.microsoft.com/office/drawing/2014/main" id="{FF4EC652-F69E-81E3-0739-046F655A0941}"/>
              </a:ext>
            </a:extLst>
          </p:cNvPr>
          <p:cNvSpPr/>
          <p:nvPr/>
        </p:nvSpPr>
        <p:spPr>
          <a:xfrm>
            <a:off x="2762217" y="1469846"/>
            <a:ext cx="1947333" cy="604271"/>
          </a:xfrm>
          <a:prstGeom prst="wedgeRoundRectCallout">
            <a:avLst>
              <a:gd name="adj1" fmla="val 64240"/>
              <a:gd name="adj2" fmla="val 92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Actions</a:t>
            </a:r>
          </a:p>
        </p:txBody>
      </p:sp>
      <mc:AlternateContent xmlns:mc="http://schemas.openxmlformats.org/markup-compatibility/2006" xmlns:a14="http://schemas.microsoft.com/office/drawing/2010/main">
        <mc:Choice Requires="a14">
          <p:sp>
            <p:nvSpPr>
              <p:cNvPr id="10" name="Rounded Rectangular Callout 9">
                <a:extLst>
                  <a:ext uri="{FF2B5EF4-FFF2-40B4-BE49-F238E27FC236}">
                    <a16:creationId xmlns:a16="http://schemas.microsoft.com/office/drawing/2014/main" id="{B8F3599F-F6F8-7B33-BFE3-0D5E91BFD197}"/>
                  </a:ext>
                </a:extLst>
              </p:cNvPr>
              <p:cNvSpPr/>
              <p:nvPr/>
            </p:nvSpPr>
            <p:spPr>
              <a:xfrm>
                <a:off x="3267807" y="5554687"/>
                <a:ext cx="2455659" cy="750315"/>
              </a:xfrm>
              <a:prstGeom prst="wedgeRoundRectCallout">
                <a:avLst>
                  <a:gd name="adj1" fmla="val -75364"/>
                  <a:gd name="adj2" fmla="val -1882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probability</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e>
                      </m:d>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10" name="Rounded Rectangular Callout 9">
                <a:extLst>
                  <a:ext uri="{FF2B5EF4-FFF2-40B4-BE49-F238E27FC236}">
                    <a16:creationId xmlns:a16="http://schemas.microsoft.com/office/drawing/2014/main" id="{B8F3599F-F6F8-7B33-BFE3-0D5E91BFD197}"/>
                  </a:ext>
                </a:extLst>
              </p:cNvPr>
              <p:cNvSpPr>
                <a:spLocks noRot="1" noChangeAspect="1" noMove="1" noResize="1" noEditPoints="1" noAdjustHandles="1" noChangeArrowheads="1" noChangeShapeType="1" noTextEdit="1"/>
              </p:cNvSpPr>
              <p:nvPr/>
            </p:nvSpPr>
            <p:spPr>
              <a:xfrm>
                <a:off x="3267807" y="5554687"/>
                <a:ext cx="2455659" cy="750315"/>
              </a:xfrm>
              <a:prstGeom prst="wedgeRoundRectCallout">
                <a:avLst>
                  <a:gd name="adj1" fmla="val -75364"/>
                  <a:gd name="adj2" fmla="val -188260"/>
                  <a:gd name="adj3" fmla="val 16667"/>
                </a:avLst>
              </a:prstGeom>
              <a:blipFill>
                <a:blip r:embed="rId4"/>
                <a:stretch>
                  <a:fillRect/>
                </a:stretch>
              </a:blipFill>
            </p:spPr>
            <p:txBody>
              <a:bodyPr/>
              <a:lstStyle/>
              <a:p>
                <a:r>
                  <a:rPr lang="en-US">
                    <a:noFill/>
                  </a:rPr>
                  <a:t> </a:t>
                </a:r>
              </a:p>
            </p:txBody>
          </p:sp>
        </mc:Fallback>
      </mc:AlternateContent>
      <p:sp>
        <p:nvSpPr>
          <p:cNvPr id="12" name="Rounded Rectangular Callout 11">
            <a:extLst>
              <a:ext uri="{FF2B5EF4-FFF2-40B4-BE49-F238E27FC236}">
                <a16:creationId xmlns:a16="http://schemas.microsoft.com/office/drawing/2014/main" id="{8B7B393E-BB26-586F-1753-44D18746755A}"/>
              </a:ext>
            </a:extLst>
          </p:cNvPr>
          <p:cNvSpPr/>
          <p:nvPr/>
        </p:nvSpPr>
        <p:spPr>
          <a:xfrm>
            <a:off x="6781798" y="2271750"/>
            <a:ext cx="1947333" cy="604271"/>
          </a:xfrm>
          <a:prstGeom prst="wedgeRoundRectCallout">
            <a:avLst>
              <a:gd name="adj1" fmla="val -104746"/>
              <a:gd name="adj2" fmla="val 27442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States</a:t>
            </a:r>
          </a:p>
        </p:txBody>
      </p:sp>
      <p:sp>
        <p:nvSpPr>
          <p:cNvPr id="13" name="Rounded Rectangular Callout 12">
            <a:extLst>
              <a:ext uri="{FF2B5EF4-FFF2-40B4-BE49-F238E27FC236}">
                <a16:creationId xmlns:a16="http://schemas.microsoft.com/office/drawing/2014/main" id="{D99D756A-DA7E-10A5-4276-DF0EDA7B1E1A}"/>
              </a:ext>
            </a:extLst>
          </p:cNvPr>
          <p:cNvSpPr/>
          <p:nvPr/>
        </p:nvSpPr>
        <p:spPr>
          <a:xfrm>
            <a:off x="719340" y="3193424"/>
            <a:ext cx="1947333" cy="604271"/>
          </a:xfrm>
          <a:prstGeom prst="wedgeRoundRectCallout">
            <a:avLst>
              <a:gd name="adj1" fmla="val 81341"/>
              <a:gd name="adj2" fmla="val 81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state</a:t>
            </a:r>
          </a:p>
        </p:txBody>
      </p:sp>
      <p:sp>
        <p:nvSpPr>
          <p:cNvPr id="14" name="TextBox 13">
            <a:extLst>
              <a:ext uri="{FF2B5EF4-FFF2-40B4-BE49-F238E27FC236}">
                <a16:creationId xmlns:a16="http://schemas.microsoft.com/office/drawing/2014/main" id="{F54E7709-7482-43F1-FAD6-6DBE48E3683D}"/>
              </a:ext>
            </a:extLst>
          </p:cNvPr>
          <p:cNvSpPr txBox="1"/>
          <p:nvPr/>
        </p:nvSpPr>
        <p:spPr>
          <a:xfrm>
            <a:off x="6241841" y="5714400"/>
            <a:ext cx="5090881" cy="430887"/>
          </a:xfrm>
          <a:prstGeom prst="rect">
            <a:avLst/>
          </a:prstGeom>
          <a:noFill/>
        </p:spPr>
        <p:txBody>
          <a:bodyPr wrap="none" rtlCol="0">
            <a:spAutoFit/>
          </a:bodyPr>
          <a:lstStyle/>
          <a:p>
            <a:r>
              <a:rPr lang="en-US" sz="2200" b="1" dirty="0"/>
              <a:t>In RL transition probabilities are unknown</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51B4F8-9965-07FF-E149-07F53182905A}"/>
                  </a:ext>
                </a:extLst>
              </p:cNvPr>
              <p:cNvSpPr txBox="1"/>
              <p:nvPr/>
            </p:nvSpPr>
            <p:spPr>
              <a:xfrm>
                <a:off x="6241841" y="4272242"/>
                <a:ext cx="5582939" cy="1107996"/>
              </a:xfrm>
              <a:prstGeom prst="rect">
                <a:avLst/>
              </a:prstGeom>
              <a:noFill/>
            </p:spPr>
            <p:txBody>
              <a:bodyPr wrap="none" rtlCol="0">
                <a:spAutoFit/>
              </a:bodyPr>
              <a:lstStyle/>
              <a:p>
                <a:r>
                  <a:rPr lang="en-US" sz="2200" dirty="0"/>
                  <a:t>MDPs are controlled using </a:t>
                </a:r>
                <a:r>
                  <a:rPr lang="en-US" sz="2200" b="1" dirty="0"/>
                  <a:t>policies</a:t>
                </a:r>
              </a:p>
              <a:p>
                <a:r>
                  <a:rPr lang="en-US" sz="2200" dirty="0"/>
                  <a:t>Policy </a:t>
                </a:r>
                <a14:m>
                  <m:oMath xmlns:m="http://schemas.openxmlformats.org/officeDocument/2006/math">
                    <m:r>
                      <a:rPr lang="en-US" sz="2200" i="1" smtClean="0">
                        <a:latin typeface="Cambria Math" panose="02040503050406030204" pitchFamily="18" charset="0"/>
                        <a:ea typeface="Cambria Math" panose="02040503050406030204" pitchFamily="18" charset="0"/>
                      </a:rPr>
                      <m:t>𝜋</m:t>
                    </m:r>
                  </m:oMath>
                </a14:m>
                <a:r>
                  <a:rPr lang="en-US" sz="2200" dirty="0"/>
                  <a:t> maps </a:t>
                </a:r>
                <a:r>
                  <a:rPr lang="en-US" sz="2200" b="1" dirty="0"/>
                  <a:t>runs to distribution over actions</a:t>
                </a:r>
              </a:p>
              <a:p>
                <a:r>
                  <a:rPr lang="en-US" sz="2200" dirty="0"/>
                  <a:t>E.g., </a:t>
                </a:r>
                <a14:m>
                  <m:oMath xmlns:m="http://schemas.openxmlformats.org/officeDocument/2006/math">
                    <m:r>
                      <a:rPr lang="en-US" sz="2200" i="1" smtClean="0">
                        <a:latin typeface="Cambria Math" panose="02040503050406030204" pitchFamily="18" charset="0"/>
                        <a:ea typeface="Cambria Math" panose="02040503050406030204" pitchFamily="18" charset="0"/>
                      </a:rPr>
                      <m:t>𝜋</m:t>
                    </m:r>
                    <m:d>
                      <m:dPr>
                        <m:ctrlPr>
                          <a:rPr lang="en-US" sz="2200" b="0" i="1" smtClean="0">
                            <a:latin typeface="Cambria Math" panose="02040503050406030204" pitchFamily="18" charset="0"/>
                            <a:ea typeface="Cambria Math" panose="02040503050406030204" pitchFamily="18" charset="0"/>
                          </a:rPr>
                        </m:ctrlPr>
                      </m:d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𝒔</m:t>
                            </m:r>
                          </m:e>
                          <m:sub>
                            <m:r>
                              <a:rPr lang="en-US" sz="2200" b="1" i="1" smtClean="0">
                                <a:latin typeface="Cambria Math" panose="02040503050406030204" pitchFamily="18" charset="0"/>
                                <a:ea typeface="Cambria Math" panose="02040503050406030204" pitchFamily="18" charset="0"/>
                              </a:rPr>
                              <m:t>𝟎</m:t>
                            </m:r>
                          </m:sub>
                        </m:s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𝒂</m:t>
                            </m:r>
                          </m:e>
                          <m:sub>
                            <m:r>
                              <a:rPr lang="en-US" sz="2200" b="1" i="1" smtClean="0">
                                <a:latin typeface="Cambria Math" panose="02040503050406030204" pitchFamily="18" charset="0"/>
                                <a:ea typeface="Cambria Math" panose="02040503050406030204" pitchFamily="18" charset="0"/>
                              </a:rPr>
                              <m:t>𝟏</m:t>
                            </m:r>
                          </m:sub>
                        </m:s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𝒔</m:t>
                            </m:r>
                          </m:e>
                          <m:sub>
                            <m:r>
                              <a:rPr lang="en-US" sz="2200" b="1" i="1" smtClean="0">
                                <a:latin typeface="Cambria Math" panose="02040503050406030204" pitchFamily="18" charset="0"/>
                                <a:ea typeface="Cambria Math" panose="02040503050406030204" pitchFamily="18" charset="0"/>
                              </a:rPr>
                              <m:t>𝟎</m:t>
                            </m:r>
                          </m:sub>
                        </m:s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𝒂</m:t>
                            </m:r>
                          </m:e>
                          <m:sub>
                            <m:r>
                              <a:rPr lang="en-US" sz="2200" b="1" i="1" smtClean="0">
                                <a:latin typeface="Cambria Math" panose="02040503050406030204" pitchFamily="18" charset="0"/>
                                <a:ea typeface="Cambria Math" panose="02040503050406030204" pitchFamily="18" charset="0"/>
                              </a:rPr>
                              <m:t>𝟐</m:t>
                            </m:r>
                          </m:sub>
                        </m:sSub>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𝒔</m:t>
                            </m:r>
                          </m:e>
                          <m:sub>
                            <m:r>
                              <a:rPr lang="en-US" sz="2200" b="1" i="1" smtClean="0">
                                <a:latin typeface="Cambria Math" panose="02040503050406030204" pitchFamily="18" charset="0"/>
                                <a:ea typeface="Cambria Math" panose="02040503050406030204" pitchFamily="18" charset="0"/>
                              </a:rPr>
                              <m:t>𝟐</m:t>
                            </m:r>
                          </m:sub>
                        </m:sSub>
                      </m:e>
                    </m:d>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𝑎</m:t>
                        </m:r>
                      </m:e>
                      <m:sub>
                        <m:r>
                          <a:rPr lang="en-US" sz="2200" b="0" i="1" smtClean="0">
                            <a:latin typeface="Cambria Math" panose="02040503050406030204" pitchFamily="18" charset="0"/>
                            <a:ea typeface="Cambria Math" panose="02040503050406030204" pitchFamily="18" charset="0"/>
                          </a:rPr>
                          <m:t>1</m:t>
                        </m:r>
                      </m:sub>
                    </m:sSub>
                  </m:oMath>
                </a14:m>
                <a:endParaRPr lang="en-US" sz="2200" dirty="0"/>
              </a:p>
            </p:txBody>
          </p:sp>
        </mc:Choice>
        <mc:Fallback xmlns="">
          <p:sp>
            <p:nvSpPr>
              <p:cNvPr id="15" name="TextBox 14">
                <a:extLst>
                  <a:ext uri="{FF2B5EF4-FFF2-40B4-BE49-F238E27FC236}">
                    <a16:creationId xmlns:a16="http://schemas.microsoft.com/office/drawing/2014/main" id="{3B51B4F8-9965-07FF-E149-07F53182905A}"/>
                  </a:ext>
                </a:extLst>
              </p:cNvPr>
              <p:cNvSpPr txBox="1">
                <a:spLocks noRot="1" noChangeAspect="1" noMove="1" noResize="1" noEditPoints="1" noAdjustHandles="1" noChangeArrowheads="1" noChangeShapeType="1" noTextEdit="1"/>
              </p:cNvSpPr>
              <p:nvPr/>
            </p:nvSpPr>
            <p:spPr>
              <a:xfrm>
                <a:off x="6241841" y="4272242"/>
                <a:ext cx="5582939" cy="1107996"/>
              </a:xfrm>
              <a:prstGeom prst="rect">
                <a:avLst/>
              </a:prstGeom>
              <a:blipFill>
                <a:blip r:embed="rId5"/>
                <a:stretch>
                  <a:fillRect l="-1361" t="-3409" r="-227" b="-10227"/>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8F6CFC-FA3D-9D75-D870-931A1ED1FBB1}"/>
              </a:ext>
            </a:extLst>
          </p:cNvPr>
          <p:cNvSpPr txBox="1">
            <a:spLocks/>
          </p:cNvSpPr>
          <p:nvPr/>
        </p:nvSpPr>
        <p:spPr>
          <a:xfrm>
            <a:off x="534198" y="110745"/>
            <a:ext cx="10058400" cy="1253716"/>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4400" b="1" cap="none" dirty="0">
                <a:solidFill>
                  <a:schemeClr val="accent1"/>
                </a:solidFill>
                <a:cs typeface="Calibri" panose="020F0502020204030204" pitchFamily="34" charset="0"/>
              </a:rPr>
              <a:t>Markov Decision Processes</a:t>
            </a:r>
          </a:p>
        </p:txBody>
      </p:sp>
    </p:spTree>
    <p:extLst>
      <p:ext uri="{BB962C8B-B14F-4D97-AF65-F5344CB8AC3E}">
        <p14:creationId xmlns:p14="http://schemas.microsoft.com/office/powerpoint/2010/main" val="384938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Simulator of an MDP</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a:xfrm>
            <a:off x="8233020" y="6127750"/>
            <a:ext cx="2743200" cy="365125"/>
          </a:xfrm>
        </p:spPr>
        <p:txBody>
          <a:bodyPr/>
          <a:lstStyle/>
          <a:p>
            <a:fld id="{1CF91F9D-ED0F-C941-B4DB-33BB39C08F15}" type="slidenum">
              <a:rPr lang="en-US" smtClean="0"/>
              <a:t>14</a:t>
            </a:fld>
            <a:endParaRPr lang="en-US" dirty="0"/>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973FAABE-74E6-A248-9129-85E9846195F2}"/>
                  </a:ext>
                </a:extLst>
              </p:cNvPr>
              <p:cNvSpPr/>
              <p:nvPr/>
            </p:nvSpPr>
            <p:spPr>
              <a:xfrm>
                <a:off x="1664042" y="3667939"/>
                <a:ext cx="3150293" cy="208914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D</a:t>
                </a:r>
                <a:r>
                  <a:rPr lang="en-US" dirty="0" err="1">
                    <a:solidFill>
                      <a:schemeClr val="accent1"/>
                    </a:solidFill>
                    <a:latin typeface="Consolas" panose="020B0609020204030204" pitchFamily="49" charset="0"/>
                    <a:cs typeface="Consolas" panose="020B0609020204030204" pitchFamily="49" charset="0"/>
                  </a:rPr>
                  <a:t>reset</a:t>
                </a:r>
                <a:r>
                  <a:rPr lang="en-US" dirty="0">
                    <a:solidFill>
                      <a:schemeClr val="accent1"/>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self.state</a:t>
                </a:r>
                <a:r>
                  <a:rPr lang="en-US" dirty="0">
                    <a:solidFill>
                      <a:schemeClr val="tx1"/>
                    </a:solidFill>
                    <a:latin typeface="Consolas" panose="020B0609020204030204" pitchFamily="49" charset="0"/>
                    <a:cs typeface="Consolas" panose="020B0609020204030204" pitchFamily="49" charset="0"/>
                  </a:rPr>
                  <a:t> = </a:t>
                </a:r>
                <a14:m>
                  <m:oMath xmlns:m="http://schemas.openxmlformats.org/officeDocument/2006/math">
                    <m:sSub>
                      <m:sSubPr>
                        <m:ctrlPr>
                          <a:rPr lang="en-US" b="0" i="1" smtClean="0">
                            <a:solidFill>
                              <a:schemeClr val="tx1"/>
                            </a:solidFill>
                            <a:latin typeface="Cambria Math" panose="02040503050406030204" pitchFamily="18" charset="0"/>
                            <a:cs typeface="Consolas" panose="020B0609020204030204" pitchFamily="49" charset="0"/>
                          </a:rPr>
                        </m:ctrlPr>
                      </m:sSubPr>
                      <m:e>
                        <m:r>
                          <a:rPr lang="en-US" b="0" i="1" smtClean="0">
                            <a:solidFill>
                              <a:schemeClr val="tx1"/>
                            </a:solidFill>
                            <a:latin typeface="Cambria Math" panose="02040503050406030204" pitchFamily="18" charset="0"/>
                            <a:cs typeface="Consolas" panose="020B0609020204030204" pitchFamily="49" charset="0"/>
                          </a:rPr>
                          <m:t>𝑠</m:t>
                        </m:r>
                      </m:e>
                      <m:sub>
                        <m:r>
                          <a:rPr lang="en-US" b="0" i="1" smtClean="0">
                            <a:solidFill>
                              <a:schemeClr val="tx1"/>
                            </a:solidFill>
                            <a:latin typeface="Cambria Math" panose="02040503050406030204" pitchFamily="18" charset="0"/>
                            <a:cs typeface="Consolas" panose="020B0609020204030204" pitchFamily="49" charset="0"/>
                          </a:rPr>
                          <m:t>0</m:t>
                        </m:r>
                      </m:sub>
                    </m:sSub>
                  </m:oMath>
                </a14:m>
                <a:endParaRPr lang="en-US" b="0" dirty="0">
                  <a:solidFill>
                    <a:srgbClr val="7030A0"/>
                  </a:solidFill>
                  <a:latin typeface="Consolas" panose="020B0609020204030204" pitchFamily="49" charset="0"/>
                  <a:cs typeface="Consolas" panose="020B0609020204030204" pitchFamily="49" charset="0"/>
                </a:endParaRPr>
              </a:p>
              <a:p>
                <a:r>
                  <a:rPr lang="en-US" dirty="0">
                    <a:solidFill>
                      <a:schemeClr val="accent1"/>
                    </a:solidFill>
                    <a:latin typeface="Consolas" panose="020B0609020204030204" pitchFamily="49" charset="0"/>
                    <a:cs typeface="Consolas" panose="020B0609020204030204" pitchFamily="49" charset="0"/>
                  </a:rPr>
                  <a:t>   </a:t>
                </a:r>
                <a:r>
                  <a:rPr lang="en-US" dirty="0">
                    <a:solidFill>
                      <a:srgbClr val="7030A0"/>
                    </a:solidFill>
                    <a:latin typeface="Consolas" panose="020B0609020204030204" pitchFamily="49" charset="0"/>
                    <a:cs typeface="Consolas" panose="020B0609020204030204" pitchFamily="49" charset="0"/>
                  </a:rPr>
                  <a:t>return </a:t>
                </a:r>
                <a:r>
                  <a:rPr lang="en-US" dirty="0" err="1">
                    <a:solidFill>
                      <a:schemeClr val="tx1"/>
                    </a:solidFill>
                    <a:latin typeface="Consolas" panose="020B0609020204030204" pitchFamily="49" charset="0"/>
                    <a:cs typeface="Consolas" panose="020B0609020204030204" pitchFamily="49" charset="0"/>
                  </a:rPr>
                  <a:t>self.state</a:t>
                </a:r>
                <a:endParaRPr lang="en-US" dirty="0">
                  <a:solidFill>
                    <a:schemeClr val="accent1"/>
                  </a:solidFill>
                  <a:latin typeface="Consolas" panose="020B0609020204030204" pitchFamily="49" charset="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973FAABE-74E6-A248-9129-85E9846195F2}"/>
                  </a:ext>
                </a:extLst>
              </p:cNvPr>
              <p:cNvSpPr>
                <a:spLocks noRot="1" noChangeAspect="1" noMove="1" noResize="1" noEditPoints="1" noAdjustHandles="1" noChangeArrowheads="1" noChangeShapeType="1" noTextEdit="1"/>
              </p:cNvSpPr>
              <p:nvPr/>
            </p:nvSpPr>
            <p:spPr>
              <a:xfrm>
                <a:off x="1664042" y="3667939"/>
                <a:ext cx="3150293" cy="2089141"/>
              </a:xfrm>
              <a:prstGeom prst="round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E44467-5B81-FF4E-8030-E91B8F73EC5B}"/>
                  </a:ext>
                </a:extLst>
              </p:cNvPr>
              <p:cNvSpPr txBox="1"/>
              <p:nvPr/>
            </p:nvSpPr>
            <p:spPr>
              <a:xfrm>
                <a:off x="1055804" y="2356979"/>
                <a:ext cx="9089093"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t>Simulator </a:t>
                </a:r>
                <a14:m>
                  <m:oMath xmlns:m="http://schemas.openxmlformats.org/officeDocument/2006/math">
                    <m:r>
                      <a:rPr lang="en-US" sz="2400" i="1" smtClean="0">
                        <a:latin typeface="Cambria Math" panose="02040503050406030204" pitchFamily="18" charset="0"/>
                        <a:ea typeface="Cambria Math" panose="02040503050406030204" pitchFamily="18" charset="0"/>
                      </a:rPr>
                      <m:t>𝕊</m:t>
                    </m:r>
                  </m:oMath>
                </a14:m>
                <a:r>
                  <a:rPr lang="en-US" sz="2400" dirty="0"/>
                  <a:t> is an object with a </a:t>
                </a:r>
                <a:r>
                  <a:rPr lang="en-US" sz="2400" dirty="0">
                    <a:solidFill>
                      <a:srgbClr val="7030A0"/>
                    </a:solidFill>
                    <a:latin typeface="Cambria Math" panose="02040503050406030204" pitchFamily="18" charset="0"/>
                    <a:ea typeface="Cambria Math" panose="02040503050406030204" pitchFamily="18" charset="0"/>
                  </a:rPr>
                  <a:t>state</a:t>
                </a:r>
                <a:r>
                  <a:rPr lang="en-US" sz="2400" dirty="0"/>
                  <a:t> field</a:t>
                </a:r>
              </a:p>
              <a:p>
                <a:pPr marL="457200" indent="-457200">
                  <a:buFont typeface="Arial" panose="020B0604020202020204" pitchFamily="34" charset="0"/>
                  <a:buChar char="•"/>
                </a:pPr>
                <a:r>
                  <a:rPr lang="en-US" sz="2400" dirty="0"/>
                  <a:t>Provides two methods</a:t>
                </a:r>
              </a:p>
            </p:txBody>
          </p:sp>
        </mc:Choice>
        <mc:Fallback xmlns="">
          <p:sp>
            <p:nvSpPr>
              <p:cNvPr id="8" name="TextBox 7">
                <a:extLst>
                  <a:ext uri="{FF2B5EF4-FFF2-40B4-BE49-F238E27FC236}">
                    <a16:creationId xmlns:a16="http://schemas.microsoft.com/office/drawing/2014/main" id="{04E44467-5B81-FF4E-8030-E91B8F73EC5B}"/>
                  </a:ext>
                </a:extLst>
              </p:cNvPr>
              <p:cNvSpPr txBox="1">
                <a:spLocks noRot="1" noChangeAspect="1" noMove="1" noResize="1" noEditPoints="1" noAdjustHandles="1" noChangeArrowheads="1" noChangeShapeType="1" noTextEdit="1"/>
              </p:cNvSpPr>
              <p:nvPr/>
            </p:nvSpPr>
            <p:spPr>
              <a:xfrm>
                <a:off x="1055804" y="2356979"/>
                <a:ext cx="9089093" cy="830997"/>
              </a:xfrm>
              <a:prstGeom prst="rect">
                <a:avLst/>
              </a:prstGeom>
              <a:blipFill>
                <a:blip r:embed="rId4"/>
                <a:stretch>
                  <a:fillRect l="-978" t="-597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FA75C902-536B-F440-9980-F3CDDAE2D11E}"/>
                  </a:ext>
                </a:extLst>
              </p:cNvPr>
              <p:cNvSpPr/>
              <p:nvPr/>
            </p:nvSpPr>
            <p:spPr>
              <a:xfrm>
                <a:off x="5733536" y="3667938"/>
                <a:ext cx="4794422" cy="208914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onsolas" panose="020B0609020204030204" pitchFamily="49" charset="0"/>
                    <a:cs typeface="Consolas" panose="020B0609020204030204" pitchFamily="49" charset="0"/>
                  </a:rPr>
                  <a:t>D</a:t>
                </a:r>
                <a:r>
                  <a:rPr lang="en-US" dirty="0" err="1">
                    <a:solidFill>
                      <a:schemeClr val="accent1"/>
                    </a:solidFill>
                    <a:latin typeface="Consolas" panose="020B0609020204030204" pitchFamily="49" charset="0"/>
                    <a:cs typeface="Consolas" panose="020B0609020204030204" pitchFamily="49" charset="0"/>
                  </a:rPr>
                  <a:t>step</a:t>
                </a:r>
                <a:r>
                  <a:rPr lang="en-US" dirty="0">
                    <a:solidFill>
                      <a:schemeClr val="accent1"/>
                    </a:solidFill>
                    <a:latin typeface="Consolas" panose="020B0609020204030204" pitchFamily="49" charset="0"/>
                    <a:cs typeface="Consolas" panose="020B0609020204030204" pitchFamily="49" charset="0"/>
                  </a:rPr>
                  <a:t>(</a:t>
                </a:r>
                <a14:m>
                  <m:oMath xmlns:m="http://schemas.openxmlformats.org/officeDocument/2006/math">
                    <m:r>
                      <a:rPr lang="en-US" b="0" i="1" smtClean="0">
                        <a:solidFill>
                          <a:schemeClr val="accent1"/>
                        </a:solidFill>
                        <a:latin typeface="Cambria Math" panose="02040503050406030204" pitchFamily="18" charset="0"/>
                        <a:cs typeface="Consolas" panose="020B0609020204030204" pitchFamily="49" charset="0"/>
                      </a:rPr>
                      <m:t>𝑎</m:t>
                    </m:r>
                  </m:oMath>
                </a14:m>
                <a:r>
                  <a:rPr lang="en-US" dirty="0">
                    <a:solidFill>
                      <a:schemeClr val="accent1"/>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self.state</a:t>
                </a:r>
                <a:r>
                  <a:rPr lang="en-US" dirty="0">
                    <a:solidFill>
                      <a:schemeClr val="tx1"/>
                    </a:solidFill>
                    <a:latin typeface="Consolas" panose="020B0609020204030204" pitchFamily="49" charset="0"/>
                    <a:cs typeface="Consolas" panose="020B0609020204030204" pitchFamily="49" charset="0"/>
                  </a:rPr>
                  <a:t> ~ </a:t>
                </a:r>
                <a14:m>
                  <m:oMath xmlns:m="http://schemas.openxmlformats.org/officeDocument/2006/math">
                    <m:r>
                      <a:rPr lang="en-US" b="0" i="1" smtClean="0">
                        <a:solidFill>
                          <a:schemeClr val="tx1"/>
                        </a:solidFill>
                        <a:latin typeface="Cambria Math" panose="02040503050406030204" pitchFamily="18" charset="0"/>
                        <a:cs typeface="Consolas" panose="020B0609020204030204" pitchFamily="49" charset="0"/>
                      </a:rPr>
                      <m:t>𝑃</m:t>
                    </m:r>
                  </m:oMath>
                </a14:m>
                <a:r>
                  <a:rPr lang="en-US" b="0" dirty="0">
                    <a:solidFill>
                      <a:srgbClr val="7030A0"/>
                    </a:solidFill>
                    <a:latin typeface="Consolas" panose="020B0609020204030204" pitchFamily="49" charset="0"/>
                    <a:cs typeface="Consolas" panose="020B0609020204030204" pitchFamily="49" charset="0"/>
                  </a:rPr>
                  <a:t>(</a:t>
                </a:r>
                <a14:m>
                  <m:oMath xmlns:m="http://schemas.openxmlformats.org/officeDocument/2006/math">
                    <m:r>
                      <a:rPr lang="en-US" b="0" i="1" dirty="0" smtClean="0">
                        <a:solidFill>
                          <a:srgbClr val="7030A0"/>
                        </a:solidFill>
                        <a:latin typeface="Cambria Math" panose="02040503050406030204" pitchFamily="18" charset="0"/>
                        <a:cs typeface="Consolas" panose="020B0609020204030204" pitchFamily="49" charset="0"/>
                      </a:rPr>
                      <m:t>⋅ ∣ </m:t>
                    </m:r>
                  </m:oMath>
                </a14:m>
                <a:r>
                  <a:rPr lang="en-US" b="0" dirty="0" err="1">
                    <a:solidFill>
                      <a:srgbClr val="7030A0"/>
                    </a:solidFill>
                    <a:latin typeface="Consolas" panose="020B0609020204030204" pitchFamily="49" charset="0"/>
                    <a:cs typeface="Consolas" panose="020B0609020204030204" pitchFamily="49" charset="0"/>
                  </a:rPr>
                  <a:t>self.state</a:t>
                </a:r>
                <a:r>
                  <a:rPr lang="en-US" b="0" dirty="0">
                    <a:solidFill>
                      <a:srgbClr val="7030A0"/>
                    </a:solidFill>
                    <a:latin typeface="Consolas" panose="020B0609020204030204" pitchFamily="49" charset="0"/>
                    <a:cs typeface="Consolas" panose="020B0609020204030204" pitchFamily="49" charset="0"/>
                  </a:rPr>
                  <a:t>, </a:t>
                </a:r>
                <a14:m>
                  <m:oMath xmlns:m="http://schemas.openxmlformats.org/officeDocument/2006/math">
                    <m:r>
                      <a:rPr lang="en-US" b="0" i="1" smtClean="0">
                        <a:solidFill>
                          <a:srgbClr val="7030A0"/>
                        </a:solidFill>
                        <a:latin typeface="Cambria Math" panose="02040503050406030204" pitchFamily="18" charset="0"/>
                        <a:cs typeface="Consolas" panose="020B0609020204030204" pitchFamily="49" charset="0"/>
                      </a:rPr>
                      <m:t>𝑎</m:t>
                    </m:r>
                  </m:oMath>
                </a14:m>
                <a:r>
                  <a:rPr lang="en-US" b="0" dirty="0">
                    <a:solidFill>
                      <a:srgbClr val="7030A0"/>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a:solidFill>
                      <a:srgbClr val="7030A0"/>
                    </a:solidFill>
                    <a:latin typeface="Consolas" panose="020B0609020204030204" pitchFamily="49" charset="0"/>
                    <a:cs typeface="Consolas" panose="020B0609020204030204" pitchFamily="49" charset="0"/>
                  </a:rPr>
                  <a:t>return </a:t>
                </a:r>
                <a:r>
                  <a:rPr lang="en-US" dirty="0" err="1">
                    <a:solidFill>
                      <a:schemeClr val="tx1"/>
                    </a:solidFill>
                    <a:latin typeface="Consolas" panose="020B0609020204030204" pitchFamily="49" charset="0"/>
                    <a:cs typeface="Consolas" panose="020B0609020204030204" pitchFamily="49" charset="0"/>
                  </a:rPr>
                  <a:t>self.state</a:t>
                </a:r>
                <a:endParaRPr lang="en-US" dirty="0">
                  <a:solidFill>
                    <a:schemeClr val="accent1"/>
                  </a:solidFill>
                  <a:latin typeface="Consolas" panose="020B0609020204030204" pitchFamily="49" charset="0"/>
                  <a:cs typeface="Consolas" panose="020B0609020204030204" pitchFamily="49" charset="0"/>
                </a:endParaRPr>
              </a:p>
            </p:txBody>
          </p:sp>
        </mc:Choice>
        <mc:Fallback xmlns="">
          <p:sp>
            <p:nvSpPr>
              <p:cNvPr id="13" name="Rounded Rectangle 12">
                <a:extLst>
                  <a:ext uri="{FF2B5EF4-FFF2-40B4-BE49-F238E27FC236}">
                    <a16:creationId xmlns:a16="http://schemas.microsoft.com/office/drawing/2014/main" id="{FA75C902-536B-F440-9980-F3CDDAE2D11E}"/>
                  </a:ext>
                </a:extLst>
              </p:cNvPr>
              <p:cNvSpPr>
                <a:spLocks noRot="1" noChangeAspect="1" noMove="1" noResize="1" noEditPoints="1" noAdjustHandles="1" noChangeArrowheads="1" noChangeShapeType="1" noTextEdit="1"/>
              </p:cNvSpPr>
              <p:nvPr/>
            </p:nvSpPr>
            <p:spPr>
              <a:xfrm>
                <a:off x="5733536" y="3667938"/>
                <a:ext cx="4794422" cy="2089141"/>
              </a:xfrm>
              <a:prstGeom prst="roundRect">
                <a:avLst/>
              </a:prstGeom>
              <a:blipFill>
                <a:blip r:embed="rId5"/>
                <a:stretch>
                  <a:fillRect/>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296765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15</a:t>
            </a:fld>
            <a:endParaRPr lang="en-IN" dirty="0"/>
          </a:p>
        </p:txBody>
      </p:sp>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a:xfrm>
            <a:off x="534198" y="110745"/>
            <a:ext cx="10058400" cy="1253716"/>
          </a:xfrm>
        </p:spPr>
        <p:txBody>
          <a:bodyPr>
            <a:normAutofit/>
          </a:bodyPr>
          <a:lstStyle/>
          <a:p>
            <a:r>
              <a:rPr lang="en-US" sz="4400" b="1" cap="none" dirty="0">
                <a:solidFill>
                  <a:schemeClr val="accent1"/>
                </a:solidFill>
                <a:cs typeface="Calibri" panose="020F0502020204030204" pitchFamily="34" charset="0"/>
              </a:rPr>
              <a:t>Discounted-Sum Reward</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39698F-FB76-EF47-BB4D-13D0A2B4248B}"/>
                  </a:ext>
                </a:extLst>
              </p:cNvPr>
              <p:cNvSpPr txBox="1"/>
              <p:nvPr/>
            </p:nvSpPr>
            <p:spPr>
              <a:xfrm>
                <a:off x="682479" y="1872450"/>
                <a:ext cx="9761838" cy="3508012"/>
              </a:xfrm>
              <a:prstGeom prst="rect">
                <a:avLst/>
              </a:prstGeom>
              <a:noFill/>
            </p:spPr>
            <p:txBody>
              <a:bodyPr wrap="square" rtlCol="0">
                <a:spAutoFit/>
              </a:bodyPr>
              <a:lstStyle/>
              <a:p>
                <a:pPr marL="285750" indent="-285750">
                  <a:buFont typeface="Arial" panose="020B0604020202020204" pitchFamily="34" charset="0"/>
                  <a:buChar char="•"/>
                </a:pPr>
                <a:r>
                  <a:rPr lang="en-US" sz="2200" b="1" dirty="0"/>
                  <a:t>Value</a:t>
                </a:r>
                <a:r>
                  <a:rPr lang="en-US" sz="2200" dirty="0"/>
                  <a:t> of a state </a:t>
                </a:r>
                <a14:m>
                  <m:oMath xmlns:m="http://schemas.openxmlformats.org/officeDocument/2006/math">
                    <m:r>
                      <a:rPr lang="en-US" sz="2200" b="0" i="1" smtClean="0">
                        <a:latin typeface="Cambria Math" panose="02040503050406030204" pitchFamily="18" charset="0"/>
                      </a:rPr>
                      <m:t>𝑠</m:t>
                    </m:r>
                  </m:oMath>
                </a14:m>
                <a:r>
                  <a:rPr lang="en-US" sz="2200" dirty="0"/>
                  <a:t> given a </a:t>
                </a:r>
                <a:r>
                  <a:rPr lang="en-US" sz="2200" b="1" dirty="0"/>
                  <a:t>policy</a:t>
                </a:r>
                <a:r>
                  <a:rPr lang="en-US" sz="2200" dirty="0"/>
                  <a:t> </a:t>
                </a:r>
                <a14:m>
                  <m:oMath xmlns:m="http://schemas.openxmlformats.org/officeDocument/2006/math">
                    <m:r>
                      <a:rPr lang="en-US" sz="2200" b="0" i="1" smtClean="0">
                        <a:latin typeface="Cambria Math" panose="02040503050406030204" pitchFamily="18" charset="0"/>
                      </a:rPr>
                      <m:t>𝜋</m:t>
                    </m:r>
                  </m:oMath>
                </a14:m>
                <a:r>
                  <a:rPr lang="en-US" sz="2200" dirty="0"/>
                  <a:t>:</a:t>
                </a:r>
              </a:p>
              <a:p>
                <a:pPr marL="285750" indent="-285750">
                  <a:buFont typeface="Arial" panose="020B0604020202020204" pitchFamily="34" charset="0"/>
                  <a:buChar char="•"/>
                </a:pPr>
                <a:endParaRPr lang="en-US" sz="2200" dirty="0"/>
              </a:p>
              <a:p>
                <a:pPr lvl="1" algn="ctr"/>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𝑉</m:t>
                        </m:r>
                      </m:e>
                      <m:sup>
                        <m:r>
                          <a:rPr lang="en-US" sz="2200" i="1">
                            <a:latin typeface="Cambria Math" panose="02040503050406030204" pitchFamily="18" charset="0"/>
                          </a:rPr>
                          <m:t>𝜋</m:t>
                        </m:r>
                      </m:sup>
                    </m:sSup>
                    <m:d>
                      <m:dPr>
                        <m:ctrlPr>
                          <a:rPr lang="en-US" sz="2200" i="1">
                            <a:latin typeface="Cambria Math" panose="02040503050406030204" pitchFamily="18" charset="0"/>
                          </a:rPr>
                        </m:ctrlPr>
                      </m:dPr>
                      <m:e>
                        <m:r>
                          <a:rPr lang="en-US" sz="2200" i="1">
                            <a:latin typeface="Cambria Math" panose="02040503050406030204" pitchFamily="18" charset="0"/>
                          </a:rPr>
                          <m:t>𝑠</m:t>
                        </m:r>
                      </m:e>
                    </m:d>
                    <m:r>
                      <a:rPr lang="en-US" sz="2200" i="1">
                        <a:latin typeface="Cambria Math" panose="02040503050406030204" pitchFamily="18" charset="0"/>
                      </a:rPr>
                      <m:t>= </m:t>
                    </m:r>
                    <m:r>
                      <a:rPr lang="en-US" sz="2200" i="1">
                        <a:latin typeface="Cambria Math" panose="02040503050406030204" pitchFamily="18" charset="0"/>
                        <a:ea typeface="Cambria Math" panose="02040503050406030204" pitchFamily="18" charset="0"/>
                      </a:rPr>
                      <m:t>𝔼</m:t>
                    </m:r>
                    <m:d>
                      <m:dPr>
                        <m:begChr m:val="["/>
                        <m:endChr m:val="|"/>
                        <m:ctrlPr>
                          <a:rPr lang="en-US" sz="2200" b="1" i="1">
                            <a:latin typeface="Cambria Math" panose="02040503050406030204" pitchFamily="18" charset="0"/>
                            <a:ea typeface="Cambria Math" panose="02040503050406030204" pitchFamily="18" charset="0"/>
                          </a:rPr>
                        </m:ctrlPr>
                      </m:dPr>
                      <m:e>
                        <m:r>
                          <a:rPr lang="en-US" sz="2200" b="1" i="1">
                            <a:latin typeface="Cambria Math" panose="02040503050406030204" pitchFamily="18" charset="0"/>
                            <a:ea typeface="Cambria Math" panose="02040503050406030204" pitchFamily="18" charset="0"/>
                          </a:rPr>
                          <m:t>𝒓</m:t>
                        </m:r>
                        <m:d>
                          <m:dPr>
                            <m:ctrlPr>
                              <a:rPr lang="en-US" sz="2200" b="1" i="1">
                                <a:latin typeface="Cambria Math" panose="02040503050406030204" pitchFamily="18" charset="0"/>
                                <a:ea typeface="Cambria Math" panose="02040503050406030204" pitchFamily="18" charset="0"/>
                              </a:rPr>
                            </m:ctrlPr>
                          </m:dPr>
                          <m:e>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𝒔</m:t>
                                </m:r>
                              </m:e>
                              <m:sub>
                                <m:r>
                                  <a:rPr lang="en-US" sz="2200" b="1" i="1">
                                    <a:latin typeface="Cambria Math" panose="02040503050406030204" pitchFamily="18" charset="0"/>
                                    <a:ea typeface="Cambria Math" panose="02040503050406030204" pitchFamily="18" charset="0"/>
                                  </a:rPr>
                                  <m:t>𝟎</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𝒂</m:t>
                                </m:r>
                              </m:e>
                              <m:sub>
                                <m:r>
                                  <a:rPr lang="en-US" sz="2200" b="1" i="1">
                                    <a:latin typeface="Cambria Math" panose="02040503050406030204" pitchFamily="18" charset="0"/>
                                    <a:ea typeface="Cambria Math" panose="02040503050406030204" pitchFamily="18" charset="0"/>
                                  </a:rPr>
                                  <m:t>𝟎</m:t>
                                </m:r>
                              </m:sub>
                            </m:sSub>
                          </m:e>
                        </m:d>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𝜸</m:t>
                        </m:r>
                        <m:r>
                          <a:rPr lang="en-US" sz="2200" b="1" i="1">
                            <a:latin typeface="Cambria Math" panose="02040503050406030204" pitchFamily="18" charset="0"/>
                            <a:ea typeface="Cambria Math" panose="02040503050406030204" pitchFamily="18" charset="0"/>
                          </a:rPr>
                          <m:t>𝒓</m:t>
                        </m:r>
                        <m:d>
                          <m:dPr>
                            <m:ctrlPr>
                              <a:rPr lang="en-US" sz="2200" b="1" i="1">
                                <a:latin typeface="Cambria Math" panose="02040503050406030204" pitchFamily="18" charset="0"/>
                                <a:ea typeface="Cambria Math" panose="02040503050406030204" pitchFamily="18" charset="0"/>
                              </a:rPr>
                            </m:ctrlPr>
                          </m:dPr>
                          <m:e>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𝒔</m:t>
                                </m:r>
                              </m:e>
                              <m:sub>
                                <m:r>
                                  <a:rPr lang="en-US" sz="2200" b="1" i="1">
                                    <a:latin typeface="Cambria Math" panose="02040503050406030204" pitchFamily="18" charset="0"/>
                                    <a:ea typeface="Cambria Math" panose="02040503050406030204" pitchFamily="18" charset="0"/>
                                  </a:rPr>
                                  <m:t>𝟏</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𝒂</m:t>
                                </m:r>
                              </m:e>
                              <m:sub>
                                <m:r>
                                  <a:rPr lang="en-US" sz="2200" b="1" i="1">
                                    <a:latin typeface="Cambria Math" panose="02040503050406030204" pitchFamily="18" charset="0"/>
                                    <a:ea typeface="Cambria Math" panose="02040503050406030204" pitchFamily="18" charset="0"/>
                                  </a:rPr>
                                  <m:t>𝟏</m:t>
                                </m:r>
                              </m:sub>
                            </m:sSub>
                          </m:e>
                        </m:d>
                        <m:r>
                          <a:rPr lang="en-US" sz="2200" b="1" i="1">
                            <a:latin typeface="Cambria Math" panose="02040503050406030204" pitchFamily="18" charset="0"/>
                            <a:ea typeface="Cambria Math" panose="02040503050406030204" pitchFamily="18" charset="0"/>
                          </a:rPr>
                          <m:t>+⋯+</m:t>
                        </m:r>
                        <m:sSup>
                          <m:sSupPr>
                            <m:ctrlPr>
                              <a:rPr lang="en-US" sz="2200" b="1" i="1">
                                <a:latin typeface="Cambria Math" panose="02040503050406030204" pitchFamily="18" charset="0"/>
                                <a:ea typeface="Cambria Math" panose="02040503050406030204" pitchFamily="18" charset="0"/>
                              </a:rPr>
                            </m:ctrlPr>
                          </m:sSupPr>
                          <m:e>
                            <m:r>
                              <a:rPr lang="en-US" sz="2200" b="1" i="1">
                                <a:latin typeface="Cambria Math" panose="02040503050406030204" pitchFamily="18" charset="0"/>
                                <a:ea typeface="Cambria Math" panose="02040503050406030204" pitchFamily="18" charset="0"/>
                              </a:rPr>
                              <m:t>𝜸</m:t>
                            </m:r>
                          </m:e>
                          <m:sup>
                            <m:r>
                              <a:rPr lang="en-US" sz="2200" b="1" i="1">
                                <a:latin typeface="Cambria Math" panose="02040503050406030204" pitchFamily="18" charset="0"/>
                                <a:ea typeface="Cambria Math" panose="02040503050406030204" pitchFamily="18" charset="0"/>
                              </a:rPr>
                              <m:t>𝒕</m:t>
                            </m:r>
                          </m:sup>
                        </m:sSup>
                        <m:r>
                          <a:rPr lang="en-US" sz="2200" b="1" i="1">
                            <a:latin typeface="Cambria Math" panose="02040503050406030204" pitchFamily="18" charset="0"/>
                            <a:ea typeface="Cambria Math" panose="02040503050406030204" pitchFamily="18" charset="0"/>
                          </a:rPr>
                          <m:t>𝒓</m:t>
                        </m:r>
                        <m:d>
                          <m:dPr>
                            <m:ctrlPr>
                              <a:rPr lang="en-US" sz="2200" b="1" i="1">
                                <a:latin typeface="Cambria Math" panose="02040503050406030204" pitchFamily="18" charset="0"/>
                                <a:ea typeface="Cambria Math" panose="02040503050406030204" pitchFamily="18" charset="0"/>
                              </a:rPr>
                            </m:ctrlPr>
                          </m:dPr>
                          <m:e>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𝒔</m:t>
                                </m:r>
                              </m:e>
                              <m:sub>
                                <m:r>
                                  <a:rPr lang="en-US" sz="2200" b="1" i="1">
                                    <a:latin typeface="Cambria Math" panose="02040503050406030204" pitchFamily="18" charset="0"/>
                                    <a:ea typeface="Cambria Math" panose="02040503050406030204" pitchFamily="18" charset="0"/>
                                  </a:rPr>
                                  <m:t>𝒕</m:t>
                                </m:r>
                              </m:sub>
                            </m:sSub>
                            <m:r>
                              <a:rPr lang="en-US" sz="2200" b="1" i="1">
                                <a:latin typeface="Cambria Math" panose="02040503050406030204" pitchFamily="18" charset="0"/>
                                <a:ea typeface="Cambria Math" panose="02040503050406030204" pitchFamily="18" charset="0"/>
                              </a:rPr>
                              <m:t>,</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𝒂</m:t>
                                </m:r>
                              </m:e>
                              <m:sub>
                                <m:r>
                                  <a:rPr lang="en-US" sz="2200" b="1" i="1">
                                    <a:latin typeface="Cambria Math" panose="02040503050406030204" pitchFamily="18" charset="0"/>
                                    <a:ea typeface="Cambria Math" panose="02040503050406030204" pitchFamily="18" charset="0"/>
                                  </a:rPr>
                                  <m:t>𝒕</m:t>
                                </m:r>
                              </m:sub>
                            </m:sSub>
                          </m:e>
                        </m:d>
                        <m:r>
                          <a:rPr lang="en-US" sz="2200" b="1" i="1">
                            <a:latin typeface="Cambria Math" panose="02040503050406030204" pitchFamily="18" charset="0"/>
                            <a:ea typeface="Cambria Math" panose="02040503050406030204" pitchFamily="18" charset="0"/>
                          </a:rPr>
                          <m:t>+⋯</m:t>
                        </m:r>
                      </m:e>
                    </m:d>
                    <m:r>
                      <a:rPr lang="en-US" sz="2200" b="1" i="1">
                        <a:latin typeface="Cambria Math" panose="02040503050406030204" pitchFamily="18" charset="0"/>
                        <a:ea typeface="Cambria Math" panose="02040503050406030204" pitchFamily="18" charset="0"/>
                      </a:rPr>
                      <m:t> </m:t>
                    </m:r>
                    <m:sSub>
                      <m:sSubPr>
                        <m:ctrlPr>
                          <a:rPr lang="en-US" sz="2200" b="1" i="1">
                            <a:latin typeface="Cambria Math" panose="02040503050406030204" pitchFamily="18" charset="0"/>
                            <a:ea typeface="Cambria Math" panose="02040503050406030204" pitchFamily="18" charset="0"/>
                          </a:rPr>
                        </m:ctrlPr>
                      </m:sSubPr>
                      <m:e>
                        <m:r>
                          <a:rPr lang="en-US" sz="2200" b="1" i="1">
                            <a:latin typeface="Cambria Math" panose="02040503050406030204" pitchFamily="18" charset="0"/>
                            <a:ea typeface="Cambria Math" panose="02040503050406030204" pitchFamily="18" charset="0"/>
                          </a:rPr>
                          <m:t>𝒔</m:t>
                        </m:r>
                      </m:e>
                      <m:sub>
                        <m:r>
                          <a:rPr lang="en-US" sz="2200" b="1" i="1">
                            <a:latin typeface="Cambria Math" panose="02040503050406030204" pitchFamily="18" charset="0"/>
                            <a:ea typeface="Cambria Math" panose="02040503050406030204" pitchFamily="18" charset="0"/>
                          </a:rPr>
                          <m:t>𝟎</m:t>
                        </m:r>
                      </m:sub>
                    </m:sSub>
                    <m:r>
                      <a:rPr lang="en-US" sz="2200" b="1" i="1">
                        <a:latin typeface="Cambria Math" panose="02040503050406030204" pitchFamily="18" charset="0"/>
                        <a:ea typeface="Cambria Math" panose="02040503050406030204" pitchFamily="18" charset="0"/>
                      </a:rPr>
                      <m:t>=</m:t>
                    </m:r>
                    <m:r>
                      <a:rPr lang="en-US" sz="2200" b="1" i="1">
                        <a:latin typeface="Cambria Math" panose="02040503050406030204" pitchFamily="18" charset="0"/>
                        <a:ea typeface="Cambria Math" panose="02040503050406030204" pitchFamily="18" charset="0"/>
                      </a:rPr>
                      <m:t>𝒔</m:t>
                    </m:r>
                    <m:r>
                      <a:rPr lang="en-US" sz="2200" b="1" i="1">
                        <a:latin typeface="Cambria Math" panose="02040503050406030204" pitchFamily="18" charset="0"/>
                        <a:ea typeface="Cambria Math" panose="02040503050406030204" pitchFamily="18" charset="0"/>
                      </a:rPr>
                      <m:t>, </m:t>
                    </m:r>
                    <m:r>
                      <a:rPr lang="en-US" sz="2200" b="1" i="1">
                        <a:latin typeface="Cambria Math" panose="02040503050406030204" pitchFamily="18" charset="0"/>
                        <a:ea typeface="Cambria Math" panose="02040503050406030204" pitchFamily="18" charset="0"/>
                      </a:rPr>
                      <m:t>𝝅</m:t>
                    </m:r>
                    <m:r>
                      <a:rPr lang="en-US" sz="2200" i="1">
                        <a:latin typeface="Cambria Math" panose="02040503050406030204" pitchFamily="18" charset="0"/>
                        <a:ea typeface="Cambria Math" panose="02040503050406030204" pitchFamily="18" charset="0"/>
                      </a:rPr>
                      <m:t>]</m:t>
                    </m:r>
                  </m:oMath>
                </a14:m>
                <a:endParaRPr lang="en-US" sz="2200" dirty="0"/>
              </a:p>
              <a:p>
                <a:pPr algn="ctr"/>
                <a:endParaRPr lang="en-US" sz="2200" dirty="0"/>
              </a:p>
              <a:p>
                <a:pPr marL="285750" indent="-285750">
                  <a:buFont typeface="Arial" panose="020B0604020202020204" pitchFamily="34" charset="0"/>
                  <a:buChar char="•"/>
                </a:pPr>
                <a:r>
                  <a:rPr lang="en-US" sz="2200" dirty="0"/>
                  <a:t>Given initial state distribution </a:t>
                </a:r>
                <a14:m>
                  <m:oMath xmlns:m="http://schemas.openxmlformats.org/officeDocument/2006/math">
                    <m:r>
                      <a:rPr lang="en-US" sz="2200" b="0" i="1" smtClean="0">
                        <a:latin typeface="Cambria Math" panose="02040503050406030204" pitchFamily="18" charset="0"/>
                      </a:rPr>
                      <m:t>𝜂</m:t>
                    </m:r>
                  </m:oMath>
                </a14:m>
                <a:r>
                  <a:rPr lang="en-US" sz="2200" dirty="0"/>
                  <a:t> we want to solve for</a:t>
                </a:r>
              </a:p>
              <a:p>
                <a:pPr marL="285750" indent="-285750">
                  <a:buFont typeface="Arial" panose="020B0604020202020204" pitchFamily="34" charset="0"/>
                  <a:buChar char="•"/>
                </a:pPr>
                <a:endParaRPr lang="en-US" sz="2200" dirty="0"/>
              </a:p>
              <a:p>
                <a:pPr lvl="2"/>
                <a14:m>
                  <m:oMathPara xmlns:m="http://schemas.openxmlformats.org/officeDocument/2006/math">
                    <m:oMathParaPr>
                      <m:jc m:val="centerGroup"/>
                    </m:oMathParaPr>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𝝅</m:t>
                          </m:r>
                        </m:e>
                        <m:sup>
                          <m:r>
                            <a:rPr lang="en-US" sz="2200" b="1" i="1" smtClean="0">
                              <a:latin typeface="Cambria Math" panose="02040503050406030204" pitchFamily="18" charset="0"/>
                            </a:rPr>
                            <m:t>∗</m:t>
                          </m:r>
                        </m:sup>
                      </m:sSup>
                      <m:r>
                        <a:rPr lang="en-US" sz="2200" b="1" i="1" smtClean="0">
                          <a:latin typeface="Cambria Math" panose="02040503050406030204" pitchFamily="18" charset="0"/>
                        </a:rPr>
                        <m:t>=</m:t>
                      </m:r>
                      <m:r>
                        <a:rPr lang="en-US" sz="2200" b="1" i="0" smtClean="0">
                          <a:latin typeface="Cambria Math" panose="02040503050406030204" pitchFamily="18" charset="0"/>
                        </a:rPr>
                        <m:t>𝐚𝐫𝐠𝐦𝐚</m:t>
                      </m:r>
                      <m:sSub>
                        <m:sSubPr>
                          <m:ctrlPr>
                            <a:rPr lang="en-US" sz="2200" b="1" i="1" smtClean="0">
                              <a:latin typeface="Cambria Math" panose="02040503050406030204" pitchFamily="18" charset="0"/>
                            </a:rPr>
                          </m:ctrlPr>
                        </m:sSubPr>
                        <m:e>
                          <m:r>
                            <a:rPr lang="en-US" sz="2200" b="1" i="0" smtClean="0">
                              <a:latin typeface="Cambria Math" panose="02040503050406030204" pitchFamily="18" charset="0"/>
                            </a:rPr>
                            <m:t>𝐱</m:t>
                          </m:r>
                        </m:e>
                        <m:sub>
                          <m:r>
                            <a:rPr lang="en-US" sz="2200" b="1" i="1" smtClean="0">
                              <a:latin typeface="Cambria Math" panose="02040503050406030204" pitchFamily="18" charset="0"/>
                              <a:ea typeface="Cambria Math" panose="02040503050406030204" pitchFamily="18" charset="0"/>
                            </a:rPr>
                            <m:t>𝝅</m:t>
                          </m:r>
                        </m:sub>
                      </m:sSub>
                      <m:r>
                        <a:rPr lang="en-US" sz="2200" b="1" i="1" smtClean="0">
                          <a:latin typeface="Cambria Math" panose="02040503050406030204" pitchFamily="18" charset="0"/>
                        </a:rPr>
                        <m:t> </m:t>
                      </m:r>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𝔼</m:t>
                          </m:r>
                        </m:e>
                        <m:sub>
                          <m:r>
                            <a:rPr lang="en-US" sz="2200" b="1" i="1" smtClean="0">
                              <a:latin typeface="Cambria Math" panose="02040503050406030204" pitchFamily="18" charset="0"/>
                              <a:ea typeface="Cambria Math" panose="02040503050406030204" pitchFamily="18" charset="0"/>
                            </a:rPr>
                            <m:t>𝒔</m:t>
                          </m:r>
                          <m: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𝜼</m:t>
                          </m:r>
                        </m:sub>
                      </m:sSub>
                      <m:r>
                        <a:rPr lang="en-US" sz="2200" b="1" i="1" smtClean="0">
                          <a:latin typeface="Cambria Math" panose="02040503050406030204" pitchFamily="18" charset="0"/>
                          <a:ea typeface="Cambria Math" panose="02040503050406030204" pitchFamily="18" charset="0"/>
                        </a:rPr>
                        <m:t>[</m:t>
                      </m:r>
                      <m:sSup>
                        <m:sSupPr>
                          <m:ctrlPr>
                            <a:rPr lang="en-US" sz="2200" b="1" i="1" smtClean="0">
                              <a:latin typeface="Cambria Math" panose="02040503050406030204" pitchFamily="18" charset="0"/>
                              <a:ea typeface="Cambria Math" panose="02040503050406030204" pitchFamily="18" charset="0"/>
                            </a:rPr>
                          </m:ctrlPr>
                        </m:sSupPr>
                        <m:e>
                          <m:r>
                            <a:rPr lang="en-US" sz="2200" b="1" i="1" smtClean="0">
                              <a:latin typeface="Cambria Math" panose="02040503050406030204" pitchFamily="18" charset="0"/>
                              <a:ea typeface="Cambria Math" panose="02040503050406030204" pitchFamily="18" charset="0"/>
                            </a:rPr>
                            <m:t>𝑽</m:t>
                          </m:r>
                        </m:e>
                        <m:sup>
                          <m:r>
                            <a:rPr lang="en-US" sz="2200" b="1" i="1" smtClean="0">
                              <a:latin typeface="Cambria Math" panose="02040503050406030204" pitchFamily="18" charset="0"/>
                              <a:ea typeface="Cambria Math" panose="02040503050406030204" pitchFamily="18" charset="0"/>
                            </a:rPr>
                            <m:t>𝝅</m:t>
                          </m:r>
                        </m:sup>
                      </m:sSup>
                      <m:d>
                        <m:dPr>
                          <m:ctrlPr>
                            <a:rPr lang="en-US" sz="2200" b="1" i="1" smtClean="0">
                              <a:latin typeface="Cambria Math" panose="02040503050406030204" pitchFamily="18" charset="0"/>
                              <a:ea typeface="Cambria Math" panose="02040503050406030204" pitchFamily="18" charset="0"/>
                            </a:rPr>
                          </m:ctrlPr>
                        </m:dPr>
                        <m:e>
                          <m:r>
                            <a:rPr lang="en-US" sz="2200" b="1" i="1" smtClean="0">
                              <a:latin typeface="Cambria Math" panose="02040503050406030204" pitchFamily="18" charset="0"/>
                              <a:ea typeface="Cambria Math" panose="02040503050406030204" pitchFamily="18" charset="0"/>
                            </a:rPr>
                            <m:t>𝒔</m:t>
                          </m:r>
                        </m:e>
                      </m:d>
                      <m:r>
                        <a:rPr lang="en-US" sz="2200" b="1" i="1" smtClean="0">
                          <a:latin typeface="Cambria Math" panose="02040503050406030204" pitchFamily="18" charset="0"/>
                          <a:ea typeface="Cambria Math" panose="02040503050406030204" pitchFamily="18" charset="0"/>
                        </a:rPr>
                        <m:t>]</m:t>
                      </m:r>
                    </m:oMath>
                  </m:oMathPara>
                </a14:m>
                <a:endParaRPr lang="en-US" sz="2200" b="1" dirty="0"/>
              </a:p>
              <a:p>
                <a:pPr lvl="2"/>
                <a:endParaRPr lang="en-US" sz="2200" dirty="0"/>
              </a:p>
              <a:p>
                <a:pPr marL="342900" indent="-342900">
                  <a:buFont typeface="Arial" panose="020B0604020202020204" pitchFamily="34" charset="0"/>
                  <a:buChar char="•"/>
                </a:pPr>
                <a:r>
                  <a:rPr lang="en-US" sz="2200" dirty="0"/>
                  <a:t>As opposed to supervised learning, the distribution of data depends on the model being learned</a:t>
                </a:r>
              </a:p>
            </p:txBody>
          </p:sp>
        </mc:Choice>
        <mc:Fallback xmlns="">
          <p:sp>
            <p:nvSpPr>
              <p:cNvPr id="4" name="TextBox 3">
                <a:extLst>
                  <a:ext uri="{FF2B5EF4-FFF2-40B4-BE49-F238E27FC236}">
                    <a16:creationId xmlns:a16="http://schemas.microsoft.com/office/drawing/2014/main" id="{5A39698F-FB76-EF47-BB4D-13D0A2B4248B}"/>
                  </a:ext>
                </a:extLst>
              </p:cNvPr>
              <p:cNvSpPr txBox="1">
                <a:spLocks noRot="1" noChangeAspect="1" noMove="1" noResize="1" noEditPoints="1" noAdjustHandles="1" noChangeArrowheads="1" noChangeShapeType="1" noTextEdit="1"/>
              </p:cNvSpPr>
              <p:nvPr/>
            </p:nvSpPr>
            <p:spPr>
              <a:xfrm>
                <a:off x="682479" y="1872450"/>
                <a:ext cx="9761838" cy="3508012"/>
              </a:xfrm>
              <a:prstGeom prst="rect">
                <a:avLst/>
              </a:prstGeom>
              <a:blipFill>
                <a:blip r:embed="rId2"/>
                <a:stretch>
                  <a:fillRect l="-649" t="-1083" b="-2888"/>
                </a:stretch>
              </a:blipFill>
            </p:spPr>
            <p:txBody>
              <a:bodyPr/>
              <a:lstStyle/>
              <a:p>
                <a:r>
                  <a:rPr lang="en-US">
                    <a:noFill/>
                  </a:rPr>
                  <a:t> </a:t>
                </a:r>
              </a:p>
            </p:txBody>
          </p:sp>
        </mc:Fallback>
      </mc:AlternateContent>
    </p:spTree>
    <p:extLst>
      <p:ext uri="{BB962C8B-B14F-4D97-AF65-F5344CB8AC3E}">
        <p14:creationId xmlns:p14="http://schemas.microsoft.com/office/powerpoint/2010/main" val="1426555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16</a:t>
            </a:fld>
            <a:endParaRPr lang="en-IN" dirty="0"/>
          </a:p>
        </p:txBody>
      </p:sp>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a:xfrm>
            <a:off x="534198" y="110745"/>
            <a:ext cx="10058400" cy="1253716"/>
          </a:xfrm>
        </p:spPr>
        <p:txBody>
          <a:bodyPr>
            <a:normAutofit/>
          </a:bodyPr>
          <a:lstStyle/>
          <a:p>
            <a:r>
              <a:rPr lang="en-US" sz="4400" b="1" cap="none" dirty="0">
                <a:solidFill>
                  <a:schemeClr val="accent1"/>
                </a:solidFill>
                <a:cs typeface="Calibri" panose="020F0502020204030204" pitchFamily="34" charset="0"/>
              </a:rPr>
              <a:t>Value Iteration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A39698F-FB76-EF47-BB4D-13D0A2B4248B}"/>
                  </a:ext>
                </a:extLst>
              </p:cNvPr>
              <p:cNvSpPr txBox="1"/>
              <p:nvPr/>
            </p:nvSpPr>
            <p:spPr>
              <a:xfrm>
                <a:off x="534198" y="1234833"/>
                <a:ext cx="10975323" cy="5334153"/>
              </a:xfrm>
              <a:prstGeom prst="rect">
                <a:avLst/>
              </a:prstGeom>
              <a:noFill/>
            </p:spPr>
            <p:txBody>
              <a:bodyPr wrap="square" rtlCol="0">
                <a:spAutoFit/>
              </a:bodyPr>
              <a:lstStyle/>
              <a:p>
                <a:pPr marL="285750" indent="-285750">
                  <a:buFont typeface="Arial" panose="020B0604020202020204" pitchFamily="34" charset="0"/>
                  <a:buChar char="•"/>
                </a:pPr>
                <a:r>
                  <a:rPr lang="en-US" sz="2200" dirty="0"/>
                  <a:t>Assume P and R are given.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Then the </a:t>
                </a:r>
                <a:r>
                  <a:rPr lang="en-US" sz="2200" b="1" dirty="0"/>
                  <a:t>value of the optimum policy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𝑉</m:t>
                        </m:r>
                      </m:e>
                      <m:sup>
                        <m:r>
                          <a:rPr lang="en-US" sz="2200" b="0" i="1" smtClean="0">
                            <a:latin typeface="Cambria Math" panose="02040503050406030204" pitchFamily="18" charset="0"/>
                          </a:rPr>
                          <m:t>∗</m:t>
                        </m:r>
                      </m:sup>
                    </m:sSup>
                  </m:oMath>
                </a14:m>
                <a:r>
                  <a:rPr lang="en-US" sz="2200" dirty="0"/>
                  <a:t> is the unique value function satisfying,</a:t>
                </a:r>
              </a:p>
              <a:p>
                <a:pPr marL="285750" indent="-285750">
                  <a:buFont typeface="Arial" panose="020B0604020202020204" pitchFamily="34" charset="0"/>
                  <a:buChar char="•"/>
                </a:pPr>
                <a:endParaRPr lang="en-US" sz="2200" dirty="0"/>
              </a:p>
              <a:p>
                <a:pPr lvl="1" algn="ctr"/>
                <a:r>
                  <a:rPr lang="en-US" sz="2200" dirty="0"/>
                  <a:t>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𝑉</m:t>
                        </m:r>
                      </m:e>
                      <m:sup>
                        <m:r>
                          <a:rPr lang="en-US" sz="2200" b="0" i="1" smtClean="0">
                            <a:latin typeface="Cambria Math" panose="02040503050406030204" pitchFamily="18" charset="0"/>
                          </a:rPr>
                          <m:t>∗</m:t>
                        </m:r>
                      </m:sup>
                    </m:sSup>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e>
                    </m:d>
                    <m:r>
                      <a:rPr lang="en-US" sz="2200" b="0" i="1" smtClean="0">
                        <a:latin typeface="Cambria Math" panose="02040503050406030204" pitchFamily="18" charset="0"/>
                      </a:rPr>
                      <m:t>=</m:t>
                    </m:r>
                    <m:limLow>
                      <m:limLowPr>
                        <m:ctrlPr>
                          <a:rPr lang="en-US" sz="2200" b="0" i="1" smtClean="0">
                            <a:latin typeface="Cambria Math" panose="02040503050406030204" pitchFamily="18" charset="0"/>
                          </a:rPr>
                        </m:ctrlPr>
                      </m:limLowPr>
                      <m:e>
                        <m:r>
                          <m:rPr>
                            <m:sty m:val="p"/>
                          </m:rPr>
                          <a:rPr lang="en-US" sz="2200" b="0" i="0" smtClean="0">
                            <a:latin typeface="Cambria Math" panose="02040503050406030204" pitchFamily="18" charset="0"/>
                          </a:rPr>
                          <m:t>max</m:t>
                        </m:r>
                      </m:e>
                      <m:li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𝑎</m:t>
                            </m:r>
                          </m:e>
                          <m:sup>
                            <m:r>
                              <a:rPr lang="en-US" sz="2200" b="0" i="1" smtClean="0">
                                <a:latin typeface="Cambria Math" panose="02040503050406030204" pitchFamily="18" charset="0"/>
                              </a:rPr>
                              <m:t>′</m:t>
                            </m:r>
                          </m:sup>
                        </m:sSup>
                      </m:lim>
                    </m:limLow>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𝑄</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r>
                      <a:rPr lang="en-US" sz="2200" b="0" i="1" smtClean="0">
                        <a:latin typeface="Cambria Math" panose="02040503050406030204" pitchFamily="18" charset="0"/>
                      </a:rPr>
                      <m:t>𝑎</m:t>
                    </m:r>
                    <m:r>
                      <a:rPr lang="en-US" sz="2200" b="0" i="1" smtClean="0">
                        <a:latin typeface="Cambria Math" panose="02040503050406030204" pitchFamily="18" charset="0"/>
                      </a:rPr>
                      <m:t>′)</m:t>
                    </m:r>
                  </m:oMath>
                </a14:m>
                <a:endParaRPr lang="en-US" sz="2200" dirty="0"/>
              </a:p>
              <a:p>
                <a:pPr lvl="1" algn="ctr"/>
                <a:endParaRPr lang="en-US" sz="2200" dirty="0"/>
              </a:p>
              <a:p>
                <a:pPr lvl="1" algn="ctr"/>
                <a:r>
                  <a:rPr lang="en-US" sz="2200" b="1" dirty="0">
                    <a:latin typeface="Consolas" panose="020B0609020204030204" pitchFamily="49" charset="0"/>
                    <a:cs typeface="Consolas" panose="020B0609020204030204" pitchFamily="49" charset="0"/>
                  </a:rPr>
                  <a:t>where</a:t>
                </a:r>
              </a:p>
              <a:p>
                <a:pPr lvl="1" algn="ctr"/>
                <a:endParaRPr lang="en-US" sz="2200" dirty="0"/>
              </a:p>
              <a:p>
                <a:pPr lvl="1" algn="ctr"/>
                <a:r>
                  <a:rPr lang="en-US" sz="2200" dirty="0"/>
                  <a:t>  </a:t>
                </a:r>
                <a14:m>
                  <m:oMath xmlns:m="http://schemas.openxmlformats.org/officeDocument/2006/math">
                    <m:sSup>
                      <m:sSupPr>
                        <m:ctrlPr>
                          <a:rPr lang="en-US" sz="2200" i="1">
                            <a:latin typeface="Cambria Math" panose="02040503050406030204" pitchFamily="18" charset="0"/>
                          </a:rPr>
                        </m:ctrlPr>
                      </m:sSupPr>
                      <m:e>
                        <m:r>
                          <a:rPr lang="en-US" sz="2200" i="1">
                            <a:latin typeface="Cambria Math" panose="02040503050406030204" pitchFamily="18" charset="0"/>
                          </a:rPr>
                          <m:t>𝑄</m:t>
                        </m:r>
                      </m:e>
                      <m:sup>
                        <m:r>
                          <a:rPr lang="en-US" sz="2200" i="1">
                            <a:latin typeface="Cambria Math" panose="02040503050406030204" pitchFamily="18" charset="0"/>
                          </a:rPr>
                          <m:t>∗</m:t>
                        </m:r>
                      </m:sup>
                    </m:sSup>
                    <m:d>
                      <m:dPr>
                        <m:ctrlPr>
                          <a:rPr lang="en-US" sz="2200" i="1">
                            <a:latin typeface="Cambria Math" panose="02040503050406030204" pitchFamily="18" charset="0"/>
                          </a:rPr>
                        </m:ctrlPr>
                      </m:dPr>
                      <m:e>
                        <m:r>
                          <a:rPr lang="en-US" sz="2200" i="1">
                            <a:latin typeface="Cambria Math" panose="02040503050406030204" pitchFamily="18" charset="0"/>
                          </a:rPr>
                          <m:t>𝑠</m:t>
                        </m:r>
                        <m:r>
                          <a:rPr lang="en-US" sz="2200" i="1">
                            <a:latin typeface="Cambria Math" panose="02040503050406030204" pitchFamily="18" charset="0"/>
                          </a:rPr>
                          <m:t>,</m:t>
                        </m:r>
                        <m:r>
                          <a:rPr lang="en-US" sz="2200" i="1">
                            <a:latin typeface="Cambria Math" panose="02040503050406030204" pitchFamily="18" charset="0"/>
                          </a:rPr>
                          <m:t>𝑎</m:t>
                        </m:r>
                      </m:e>
                    </m:d>
                    <m:r>
                      <a:rPr lang="en-US" sz="2200" i="1">
                        <a:latin typeface="Cambria Math" panose="02040503050406030204" pitchFamily="18" charset="0"/>
                      </a:rPr>
                      <m:t>=</m:t>
                    </m:r>
                    <m:r>
                      <a:rPr lang="en-US" sz="2200" i="1">
                        <a:latin typeface="Cambria Math" panose="02040503050406030204" pitchFamily="18" charset="0"/>
                      </a:rPr>
                      <m:t>𝑟</m:t>
                    </m:r>
                    <m:d>
                      <m:dPr>
                        <m:ctrlPr>
                          <a:rPr lang="en-US" sz="2200" i="1">
                            <a:latin typeface="Cambria Math" panose="02040503050406030204" pitchFamily="18" charset="0"/>
                          </a:rPr>
                        </m:ctrlPr>
                      </m:dPr>
                      <m:e>
                        <m:r>
                          <a:rPr lang="en-US" sz="2200" i="1">
                            <a:latin typeface="Cambria Math" panose="02040503050406030204" pitchFamily="18" charset="0"/>
                          </a:rPr>
                          <m:t>𝑠</m:t>
                        </m:r>
                        <m:r>
                          <a:rPr lang="en-US" sz="2200" i="1">
                            <a:latin typeface="Cambria Math" panose="02040503050406030204" pitchFamily="18" charset="0"/>
                          </a:rPr>
                          <m:t>,</m:t>
                        </m:r>
                        <m:r>
                          <a:rPr lang="en-US" sz="2200" i="1">
                            <a:latin typeface="Cambria Math" panose="02040503050406030204" pitchFamily="18" charset="0"/>
                          </a:rPr>
                          <m:t>𝑎</m:t>
                        </m:r>
                      </m:e>
                    </m:d>
                    <m:r>
                      <a:rPr lang="en-US" sz="2200" i="1">
                        <a:latin typeface="Cambria Math" panose="02040503050406030204" pitchFamily="18" charset="0"/>
                      </a:rPr>
                      <m:t>+ </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𝛾</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𝔼</m:t>
                        </m:r>
                      </m:e>
                      <m:sub>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𝑠</m:t>
                            </m:r>
                          </m:e>
                          <m:sup>
                            <m:r>
                              <a:rPr lang="en-US" sz="2200" i="1">
                                <a:latin typeface="Cambria Math" panose="02040503050406030204" pitchFamily="18" charset="0"/>
                                <a:ea typeface="Cambria Math" panose="02040503050406030204" pitchFamily="18" charset="0"/>
                              </a:rPr>
                              <m:t>′</m:t>
                            </m:r>
                          </m:sup>
                        </m:sSup>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𝑃</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𝑠</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𝑎</m:t>
                        </m:r>
                        <m:r>
                          <a:rPr lang="en-US" sz="2200" i="1">
                            <a:latin typeface="Cambria Math" panose="02040503050406030204" pitchFamily="18" charset="0"/>
                            <a:ea typeface="Cambria Math" panose="02040503050406030204" pitchFamily="18" charset="0"/>
                          </a:rPr>
                          <m:t>)</m:t>
                        </m:r>
                      </m:sub>
                    </m:sSub>
                    <m:d>
                      <m:dPr>
                        <m:begChr m:val="["/>
                        <m:endChr m:val="]"/>
                        <m:ctrlPr>
                          <a:rPr lang="en-US" sz="2200" i="1">
                            <a:latin typeface="Cambria Math" panose="02040503050406030204" pitchFamily="18" charset="0"/>
                            <a:ea typeface="Cambria Math" panose="02040503050406030204" pitchFamily="18" charset="0"/>
                          </a:rPr>
                        </m:ctrlPr>
                      </m:dPr>
                      <m:e>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𝑉</m:t>
                            </m:r>
                          </m:e>
                          <m:sup>
                            <m:r>
                              <a:rPr lang="en-US" sz="2200" i="1">
                                <a:latin typeface="Cambria Math" panose="02040503050406030204" pitchFamily="18" charset="0"/>
                                <a:ea typeface="Cambria Math" panose="02040503050406030204" pitchFamily="18" charset="0"/>
                              </a:rPr>
                              <m:t>∗</m:t>
                            </m:r>
                          </m:sup>
                        </m:sSup>
                        <m:d>
                          <m:dPr>
                            <m:ctrlPr>
                              <a:rPr lang="en-US" sz="2200" i="1">
                                <a:latin typeface="Cambria Math" panose="02040503050406030204" pitchFamily="18" charset="0"/>
                                <a:ea typeface="Cambria Math" panose="02040503050406030204" pitchFamily="18" charset="0"/>
                              </a:rPr>
                            </m:ctrlPr>
                          </m:dPr>
                          <m:e>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𝑠</m:t>
                                </m:r>
                              </m:e>
                              <m:sup>
                                <m:r>
                                  <a:rPr lang="en-US" sz="2200" i="1">
                                    <a:latin typeface="Cambria Math" panose="02040503050406030204" pitchFamily="18" charset="0"/>
                                    <a:ea typeface="Cambria Math" panose="02040503050406030204" pitchFamily="18" charset="0"/>
                                  </a:rPr>
                                  <m:t>′</m:t>
                                </m:r>
                              </m:sup>
                            </m:sSup>
                          </m:e>
                        </m:d>
                      </m:e>
                    </m:d>
                  </m:oMath>
                </a14:m>
                <a:endParaRPr lang="en-US" sz="2200" dirty="0"/>
              </a:p>
              <a:p>
                <a:pPr algn="ctr"/>
                <a:endParaRPr lang="en-US" sz="2200" dirty="0"/>
              </a:p>
              <a:p>
                <a:pPr marL="342900" indent="-342900">
                  <a:buFont typeface="Arial" panose="020B0604020202020204" pitchFamily="34" charset="0"/>
                  <a:buChar char="•"/>
                </a:pPr>
                <a:r>
                  <a:rPr lang="en-US" sz="2200" dirty="0"/>
                  <a:t>Assuming finite state MDP, </a:t>
                </a:r>
                <a:r>
                  <a:rPr lang="en-US" sz="2200" b="1" dirty="0"/>
                  <a:t>this can be computed.</a:t>
                </a: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best policy is then given by,</a:t>
                </a:r>
              </a:p>
              <a:p>
                <a:pPr marL="342900" indent="-342900">
                  <a:buFont typeface="Arial" panose="020B0604020202020204" pitchFamily="34" charset="0"/>
                  <a:buChar char="•"/>
                </a:pPr>
                <a:endParaRPr lang="en-US" sz="2200" dirty="0"/>
              </a:p>
              <a:p>
                <a:pPr algn="ctr"/>
                <a:r>
                  <a:rPr lang="en-US" sz="2200" dirty="0"/>
                  <a:t> </a:t>
                </a:r>
                <a14:m>
                  <m:oMath xmlns:m="http://schemas.openxmlformats.org/officeDocument/2006/math">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𝝅</m:t>
                        </m:r>
                      </m:e>
                      <m:sup>
                        <m:r>
                          <a:rPr lang="en-US" sz="2200" b="1" i="1" smtClean="0">
                            <a:latin typeface="Cambria Math" panose="02040503050406030204" pitchFamily="18" charset="0"/>
                          </a:rPr>
                          <m:t>∗</m:t>
                        </m:r>
                      </m:sup>
                    </m:sSup>
                    <m:d>
                      <m:dPr>
                        <m:ctrlPr>
                          <a:rPr lang="en-US" sz="2200" b="1" i="1" smtClean="0">
                            <a:latin typeface="Cambria Math" panose="02040503050406030204" pitchFamily="18" charset="0"/>
                          </a:rPr>
                        </m:ctrlPr>
                      </m:dPr>
                      <m:e>
                        <m:r>
                          <a:rPr lang="en-US" sz="2200" b="1" i="1" smtClean="0">
                            <a:latin typeface="Cambria Math" panose="02040503050406030204" pitchFamily="18" charset="0"/>
                          </a:rPr>
                          <m:t>𝒔</m:t>
                        </m:r>
                      </m:e>
                    </m:d>
                    <m:r>
                      <a:rPr lang="en-US" sz="2200" b="1" i="1" smtClean="0">
                        <a:latin typeface="Cambria Math" panose="02040503050406030204" pitchFamily="18" charset="0"/>
                      </a:rPr>
                      <m:t>= </m:t>
                    </m:r>
                    <m:sSub>
                      <m:sSubPr>
                        <m:ctrlPr>
                          <a:rPr lang="en-US" sz="2200" b="1" i="1" smtClean="0">
                            <a:latin typeface="Cambria Math" panose="02040503050406030204" pitchFamily="18" charset="0"/>
                          </a:rPr>
                        </m:ctrlPr>
                      </m:sSubPr>
                      <m:e>
                        <m:r>
                          <a:rPr lang="en-US" sz="2200" b="1" i="0" smtClean="0">
                            <a:latin typeface="Cambria Math" panose="02040503050406030204" pitchFamily="18" charset="0"/>
                          </a:rPr>
                          <m:t>𝐚𝐫𝐠𝐦𝐚𝐱</m:t>
                        </m:r>
                      </m:e>
                      <m:sub>
                        <m:r>
                          <a:rPr lang="en-US" sz="2200" b="1" i="1" smtClean="0">
                            <a:latin typeface="Cambria Math" panose="02040503050406030204" pitchFamily="18" charset="0"/>
                          </a:rPr>
                          <m:t>𝒂</m:t>
                        </m:r>
                      </m:sub>
                    </m:sSub>
                    <m:r>
                      <a:rPr lang="en-US" sz="2200" b="1" i="1" smtClean="0">
                        <a:latin typeface="Cambria Math" panose="02040503050406030204" pitchFamily="18" charset="0"/>
                      </a:rPr>
                      <m:t> </m:t>
                    </m:r>
                    <m:sSup>
                      <m:sSupPr>
                        <m:ctrlPr>
                          <a:rPr lang="en-US" sz="2200" b="1" i="1" smtClean="0">
                            <a:latin typeface="Cambria Math" panose="02040503050406030204" pitchFamily="18" charset="0"/>
                          </a:rPr>
                        </m:ctrlPr>
                      </m:sSupPr>
                      <m:e>
                        <m:r>
                          <a:rPr lang="en-US" sz="2200" b="1" i="1" smtClean="0">
                            <a:latin typeface="Cambria Math" panose="02040503050406030204" pitchFamily="18" charset="0"/>
                          </a:rPr>
                          <m:t>𝑸</m:t>
                        </m:r>
                      </m:e>
                      <m:sup>
                        <m:r>
                          <a:rPr lang="en-US" sz="2200" b="1" i="1" smtClean="0">
                            <a:latin typeface="Cambria Math" panose="02040503050406030204" pitchFamily="18" charset="0"/>
                          </a:rPr>
                          <m:t>∗</m:t>
                        </m:r>
                      </m:sup>
                    </m:sSup>
                    <m:r>
                      <a:rPr lang="en-US" sz="2200" b="1" i="1" smtClean="0">
                        <a:latin typeface="Cambria Math" panose="02040503050406030204" pitchFamily="18" charset="0"/>
                      </a:rPr>
                      <m:t>(</m:t>
                    </m:r>
                    <m:r>
                      <a:rPr lang="en-US" sz="2200" b="1" i="1" smtClean="0">
                        <a:latin typeface="Cambria Math" panose="02040503050406030204" pitchFamily="18" charset="0"/>
                      </a:rPr>
                      <m:t>𝒔</m:t>
                    </m:r>
                    <m:r>
                      <a:rPr lang="en-US" sz="2200" b="1" i="1" smtClean="0">
                        <a:latin typeface="Cambria Math" panose="02040503050406030204" pitchFamily="18" charset="0"/>
                      </a:rPr>
                      <m:t>,</m:t>
                    </m:r>
                    <m:r>
                      <a:rPr lang="en-US" sz="2200" b="1" i="1" smtClean="0">
                        <a:latin typeface="Cambria Math" panose="02040503050406030204" pitchFamily="18" charset="0"/>
                      </a:rPr>
                      <m:t>𝒂</m:t>
                    </m:r>
                    <m:r>
                      <a:rPr lang="en-US" sz="2200" b="1" i="1" smtClean="0">
                        <a:latin typeface="Cambria Math" panose="02040503050406030204" pitchFamily="18" charset="0"/>
                      </a:rPr>
                      <m:t>)</m:t>
                    </m:r>
                  </m:oMath>
                </a14:m>
                <a:endParaRPr lang="en-US" sz="2200" b="1" dirty="0"/>
              </a:p>
            </p:txBody>
          </p:sp>
        </mc:Choice>
        <mc:Fallback xmlns="">
          <p:sp>
            <p:nvSpPr>
              <p:cNvPr id="4" name="TextBox 3">
                <a:extLst>
                  <a:ext uri="{FF2B5EF4-FFF2-40B4-BE49-F238E27FC236}">
                    <a16:creationId xmlns:a16="http://schemas.microsoft.com/office/drawing/2014/main" id="{5A39698F-FB76-EF47-BB4D-13D0A2B4248B}"/>
                  </a:ext>
                </a:extLst>
              </p:cNvPr>
              <p:cNvSpPr txBox="1">
                <a:spLocks noRot="1" noChangeAspect="1" noMove="1" noResize="1" noEditPoints="1" noAdjustHandles="1" noChangeArrowheads="1" noChangeShapeType="1" noTextEdit="1"/>
              </p:cNvSpPr>
              <p:nvPr/>
            </p:nvSpPr>
            <p:spPr>
              <a:xfrm>
                <a:off x="534198" y="1234833"/>
                <a:ext cx="10975323" cy="5334153"/>
              </a:xfrm>
              <a:prstGeom prst="rect">
                <a:avLst/>
              </a:prstGeom>
              <a:blipFill>
                <a:blip r:embed="rId2"/>
                <a:stretch>
                  <a:fillRect l="-694" t="-713" b="-475"/>
                </a:stretch>
              </a:blipFill>
            </p:spPr>
            <p:txBody>
              <a:bodyPr/>
              <a:lstStyle/>
              <a:p>
                <a:r>
                  <a:rPr lang="en-US">
                    <a:noFill/>
                  </a:rPr>
                  <a:t> </a:t>
                </a:r>
              </a:p>
            </p:txBody>
          </p:sp>
        </mc:Fallback>
      </mc:AlternateContent>
    </p:spTree>
    <p:extLst>
      <p:ext uri="{BB962C8B-B14F-4D97-AF65-F5344CB8AC3E}">
        <p14:creationId xmlns:p14="http://schemas.microsoft.com/office/powerpoint/2010/main" val="2278432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17</a:t>
            </a:fld>
            <a:endParaRPr lang="en-IN" dirty="0"/>
          </a:p>
        </p:txBody>
      </p:sp>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a:xfrm>
            <a:off x="534198" y="110745"/>
            <a:ext cx="10058400" cy="1253716"/>
          </a:xfrm>
        </p:spPr>
        <p:txBody>
          <a:bodyPr>
            <a:normAutofit/>
          </a:bodyPr>
          <a:lstStyle/>
          <a:p>
            <a:r>
              <a:rPr lang="en-US" sz="4400" b="1" cap="none" dirty="0">
                <a:solidFill>
                  <a:schemeClr val="accent1"/>
                </a:solidFill>
                <a:cs typeface="Calibri" panose="020F0502020204030204" pitchFamily="34" charset="0"/>
              </a:rPr>
              <a:t>Value Iteration</a:t>
            </a:r>
          </a:p>
        </p:txBody>
      </p:sp>
      <p:pic>
        <p:nvPicPr>
          <p:cNvPr id="7170" name="Picture 2" descr="Image for post">
            <a:extLst>
              <a:ext uri="{FF2B5EF4-FFF2-40B4-BE49-F238E27FC236}">
                <a16:creationId xmlns:a16="http://schemas.microsoft.com/office/drawing/2014/main" id="{75E559AF-B1DC-F943-9975-2FCBC60A0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363"/>
            <a:ext cx="12192000" cy="359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27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18</a:t>
            </a:fld>
            <a:endParaRPr lang="en-IN" dirty="0"/>
          </a:p>
        </p:txBody>
      </p:sp>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a:xfrm>
            <a:off x="534198" y="110745"/>
            <a:ext cx="10058400" cy="1253716"/>
          </a:xfrm>
        </p:spPr>
        <p:txBody>
          <a:bodyPr>
            <a:normAutofit/>
          </a:bodyPr>
          <a:lstStyle/>
          <a:p>
            <a:r>
              <a:rPr lang="en-US" sz="4400" b="1" cap="none" dirty="0">
                <a:solidFill>
                  <a:schemeClr val="accent1"/>
                </a:solidFill>
                <a:cs typeface="Calibri" panose="020F0502020204030204" pitchFamily="34" charset="0"/>
              </a:rPr>
              <a:t>Q-learning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468B2D3-D0A7-F040-97D2-4005227B4B8A}"/>
                  </a:ext>
                </a:extLst>
              </p:cNvPr>
              <p:cNvSpPr txBox="1"/>
              <p:nvPr/>
            </p:nvSpPr>
            <p:spPr>
              <a:xfrm>
                <a:off x="975885" y="1515164"/>
                <a:ext cx="10975323" cy="4609339"/>
              </a:xfrm>
              <a:prstGeom prst="rect">
                <a:avLst/>
              </a:prstGeom>
              <a:noFill/>
            </p:spPr>
            <p:txBody>
              <a:bodyPr wrap="square" rtlCol="0">
                <a:spAutoFit/>
              </a:bodyPr>
              <a:lstStyle/>
              <a:p>
                <a:pPr marL="342900" indent="-342900">
                  <a:buFont typeface="Arial" panose="020B0604020202020204" pitchFamily="34" charset="0"/>
                  <a:buChar char="•"/>
                </a:pPr>
                <a:r>
                  <a:rPr lang="en-US" sz="2200" dirty="0"/>
                  <a:t>Apply value iteration idea to the unknown MDP setting.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Initialize</a:t>
                </a:r>
                <a:r>
                  <a:rPr lang="en-US" sz="2200" dirty="0"/>
                  <a:t> the </a:t>
                </a:r>
                <a14:m>
                  <m:oMath xmlns:m="http://schemas.openxmlformats.org/officeDocument/2006/math">
                    <m:r>
                      <a:rPr lang="en-US" sz="2200" b="0" i="1" smtClean="0">
                        <a:latin typeface="Cambria Math" panose="02040503050406030204" pitchFamily="18" charset="0"/>
                      </a:rPr>
                      <m:t>𝑄</m:t>
                    </m:r>
                  </m:oMath>
                </a14:m>
                <a:r>
                  <a:rPr lang="en-US" sz="2200" dirty="0"/>
                  <a:t> values randomly.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b="1" dirty="0"/>
                  <a:t>Repeat</a:t>
                </a:r>
                <a:r>
                  <a:rPr lang="en-US" sz="2200" dirty="0"/>
                  <a:t> until convergence:</a:t>
                </a:r>
              </a:p>
              <a:p>
                <a:pPr marL="342900"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b="1" dirty="0"/>
                  <a:t>Choose</a:t>
                </a:r>
                <a:r>
                  <a:rPr lang="en-US" sz="2200" dirty="0"/>
                  <a:t> some action </a:t>
                </a:r>
                <a14:m>
                  <m:oMath xmlns:m="http://schemas.openxmlformats.org/officeDocument/2006/math">
                    <m:r>
                      <a:rPr lang="en-US" sz="2200" b="0" i="1" smtClean="0">
                        <a:latin typeface="Cambria Math" panose="02040503050406030204" pitchFamily="18" charset="0"/>
                      </a:rPr>
                      <m:t>𝑎</m:t>
                    </m:r>
                  </m:oMath>
                </a14:m>
                <a:r>
                  <a:rPr lang="en-US" sz="2200" dirty="0"/>
                  <a:t> to perform in current state </a:t>
                </a:r>
                <a14:m>
                  <m:oMath xmlns:m="http://schemas.openxmlformats.org/officeDocument/2006/math">
                    <m:r>
                      <a:rPr lang="en-US" sz="2200" b="0" i="1" smtClean="0">
                        <a:latin typeface="Cambria Math" panose="02040503050406030204" pitchFamily="18" charset="0"/>
                      </a:rPr>
                      <m:t>𝑠</m:t>
                    </m:r>
                    <m:r>
                      <a:rPr lang="en-US" sz="2200" b="0" i="1" smtClean="0">
                        <a:latin typeface="Cambria Math" panose="02040503050406030204" pitchFamily="18" charset="0"/>
                      </a:rPr>
                      <m:t>.</m:t>
                    </m:r>
                  </m:oMath>
                </a14:m>
                <a:endParaRPr lang="en-US" sz="2200" dirty="0"/>
              </a:p>
              <a:p>
                <a:pPr marL="342900"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b="1" dirty="0"/>
                  <a:t>Observe </a:t>
                </a:r>
                <a:r>
                  <a:rPr lang="en-US" sz="2200" dirty="0"/>
                  <a:t>next state </a:t>
                </a:r>
                <a14:m>
                  <m:oMath xmlns:m="http://schemas.openxmlformats.org/officeDocument/2006/math">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oMath>
                </a14:m>
                <a:r>
                  <a:rPr lang="en-US" sz="2200" dirty="0"/>
                  <a:t> and reward </a:t>
                </a:r>
                <a14:m>
                  <m:oMath xmlns:m="http://schemas.openxmlformats.org/officeDocument/2006/math">
                    <m:r>
                      <a:rPr lang="en-US" sz="2200" b="0" i="1" smtClean="0">
                        <a:latin typeface="Cambria Math" panose="02040503050406030204" pitchFamily="18" charset="0"/>
                      </a:rPr>
                      <m:t>𝑟</m:t>
                    </m:r>
                  </m:oMath>
                </a14:m>
                <a:r>
                  <a:rPr lang="en-US" sz="2200" dirty="0"/>
                  <a:t>.</a:t>
                </a:r>
              </a:p>
              <a:p>
                <a:pPr marL="342900"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b="1" dirty="0"/>
                  <a:t>Update</a:t>
                </a:r>
                <a:r>
                  <a:rPr lang="en-US" sz="2200" dirty="0"/>
                  <a:t> the </a:t>
                </a:r>
                <a14:m>
                  <m:oMath xmlns:m="http://schemas.openxmlformats.org/officeDocument/2006/math">
                    <m:r>
                      <a:rPr lang="en-US" sz="2200" b="0" i="1" smtClean="0">
                        <a:latin typeface="Cambria Math" panose="02040503050406030204" pitchFamily="18" charset="0"/>
                      </a:rPr>
                      <m:t>𝑄</m:t>
                    </m:r>
                  </m:oMath>
                </a14:m>
                <a:r>
                  <a:rPr lang="en-US" sz="2200" dirty="0"/>
                  <a:t> value for state </a:t>
                </a:r>
                <a14:m>
                  <m:oMath xmlns:m="http://schemas.openxmlformats.org/officeDocument/2006/math">
                    <m:r>
                      <a:rPr lang="en-US" sz="2200" b="0" i="1" smtClean="0">
                        <a:latin typeface="Cambria Math" panose="02040503050406030204" pitchFamily="18" charset="0"/>
                      </a:rPr>
                      <m:t>𝑠</m:t>
                    </m:r>
                  </m:oMath>
                </a14:m>
                <a:r>
                  <a:rPr lang="en-US" sz="2200" dirty="0"/>
                  <a:t> and action </a:t>
                </a:r>
                <a14:m>
                  <m:oMath xmlns:m="http://schemas.openxmlformats.org/officeDocument/2006/math">
                    <m:r>
                      <a:rPr lang="en-US" sz="2200" b="0" i="1" smtClean="0">
                        <a:latin typeface="Cambria Math" panose="02040503050406030204" pitchFamily="18" charset="0"/>
                      </a:rPr>
                      <m:t>𝑎</m:t>
                    </m:r>
                    <m:r>
                      <a:rPr lang="en-US" sz="2200" b="0" i="0" smtClean="0">
                        <a:latin typeface="Cambria Math" panose="02040503050406030204" pitchFamily="18" charset="0"/>
                      </a:rPr>
                      <m:t>,</m:t>
                    </m:r>
                  </m:oMath>
                </a14:m>
                <a:endParaRPr lang="en-US" sz="2200" dirty="0"/>
              </a:p>
              <a:p>
                <a:pPr lvl="1" algn="ctr"/>
                <a:r>
                  <a:rPr lang="en-US" sz="2200" dirty="0"/>
                  <a:t>	</a:t>
                </a:r>
              </a:p>
              <a:p>
                <a:pPr lvl="1" algn="ctr"/>
                <a14:m>
                  <m:oMathPara xmlns:m="http://schemas.openxmlformats.org/officeDocument/2006/math">
                    <m:oMathParaPr>
                      <m:jc m:val="center"/>
                    </m:oMathParaPr>
                    <m:oMath xmlns:m="http://schemas.openxmlformats.org/officeDocument/2006/math">
                      <m:r>
                        <a:rPr lang="en-US" sz="2200" b="0" i="1" smtClean="0">
                          <a:latin typeface="Cambria Math" panose="02040503050406030204" pitchFamily="18" charset="0"/>
                        </a:rPr>
                        <m:t>𝑄</m:t>
                      </m:r>
                      <m:d>
                        <m:dPr>
                          <m:ctrlPr>
                            <a:rPr lang="en-US" sz="2200" i="1">
                              <a:latin typeface="Cambria Math" panose="02040503050406030204" pitchFamily="18" charset="0"/>
                            </a:rPr>
                          </m:ctrlPr>
                        </m:dPr>
                        <m:e>
                          <m:r>
                            <a:rPr lang="en-US" sz="2200" i="1">
                              <a:latin typeface="Cambria Math" panose="02040503050406030204" pitchFamily="18" charset="0"/>
                            </a:rPr>
                            <m:t>𝑠</m:t>
                          </m:r>
                          <m:r>
                            <a:rPr lang="en-US" sz="2200" i="1">
                              <a:latin typeface="Cambria Math" panose="02040503050406030204" pitchFamily="18" charset="0"/>
                            </a:rPr>
                            <m:t>,</m:t>
                          </m:r>
                          <m:r>
                            <a:rPr lang="en-US" sz="2200" i="1">
                              <a:latin typeface="Cambria Math" panose="02040503050406030204" pitchFamily="18" charset="0"/>
                            </a:rPr>
                            <m:t>𝑎</m:t>
                          </m:r>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1−</m:t>
                          </m:r>
                          <m:r>
                            <a:rPr lang="en-US" sz="2200" b="0" i="1" smtClean="0">
                              <a:latin typeface="Cambria Math" panose="02040503050406030204" pitchFamily="18" charset="0"/>
                            </a:rPr>
                            <m:t>𝛼</m:t>
                          </m:r>
                        </m:e>
                      </m:d>
                      <m:r>
                        <a:rPr lang="en-US" sz="2200" b="0" i="1" smtClean="0">
                          <a:latin typeface="Cambria Math" panose="02040503050406030204" pitchFamily="18" charset="0"/>
                        </a:rPr>
                        <m:t>𝑄</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𝑠</m:t>
                          </m:r>
                          <m:r>
                            <a:rPr lang="en-US" sz="2200" b="0" i="1" smtClean="0">
                              <a:latin typeface="Cambria Math" panose="02040503050406030204" pitchFamily="18" charset="0"/>
                            </a:rPr>
                            <m:t>,</m:t>
                          </m:r>
                          <m:r>
                            <a:rPr lang="en-US" sz="2200" b="0" i="1" smtClean="0">
                              <a:latin typeface="Cambria Math" panose="02040503050406030204" pitchFamily="18" charset="0"/>
                            </a:rPr>
                            <m:t>𝑎</m:t>
                          </m:r>
                        </m:e>
                      </m:d>
                      <m:r>
                        <a:rPr lang="en-US" sz="2200" b="0" i="1" smtClean="0">
                          <a:latin typeface="Cambria Math" panose="02040503050406030204" pitchFamily="18" charset="0"/>
                        </a:rPr>
                        <m:t>+</m:t>
                      </m:r>
                      <m:r>
                        <a:rPr lang="en-US" sz="2200" b="0" i="1" smtClean="0">
                          <a:latin typeface="Cambria Math" panose="02040503050406030204" pitchFamily="18" charset="0"/>
                        </a:rPr>
                        <m:t>𝛼</m:t>
                      </m:r>
                      <m:r>
                        <a:rPr lang="en-US" sz="2200" b="0" i="1" smtClean="0">
                          <a:latin typeface="Cambria Math" panose="02040503050406030204" pitchFamily="18" charset="0"/>
                        </a:rPr>
                        <m:t> [</m:t>
                      </m:r>
                      <m:r>
                        <a:rPr lang="en-US" sz="2200" i="1">
                          <a:latin typeface="Cambria Math" panose="02040503050406030204" pitchFamily="18" charset="0"/>
                        </a:rPr>
                        <m:t>𝑟</m:t>
                      </m:r>
                      <m:r>
                        <a:rPr lang="en-US" sz="2200" i="1">
                          <a:latin typeface="Cambria Math" panose="02040503050406030204" pitchFamily="18" charset="0"/>
                        </a:rPr>
                        <m:t>+</m:t>
                      </m:r>
                      <m:r>
                        <a:rPr lang="en-US" sz="2200" b="0" i="1" smtClean="0">
                          <a:latin typeface="Cambria Math" panose="02040503050406030204" pitchFamily="18" charset="0"/>
                        </a:rPr>
                        <m:t>𝛾</m:t>
                      </m:r>
                      <m:r>
                        <a:rPr lang="en-US" sz="2200" b="0" i="1" smtClean="0">
                          <a:latin typeface="Cambria Math" panose="02040503050406030204" pitchFamily="18" charset="0"/>
                        </a:rPr>
                        <m:t>⋅</m:t>
                      </m:r>
                      <m:limLow>
                        <m:limLowPr>
                          <m:ctrlPr>
                            <a:rPr lang="en-US" sz="2200" b="0" i="1" smtClean="0">
                              <a:latin typeface="Cambria Math" panose="02040503050406030204" pitchFamily="18" charset="0"/>
                            </a:rPr>
                          </m:ctrlPr>
                        </m:limLowPr>
                        <m:e>
                          <m:r>
                            <m:rPr>
                              <m:sty m:val="p"/>
                            </m:rPr>
                            <a:rPr lang="en-US" sz="2200" b="0" i="0" smtClean="0">
                              <a:latin typeface="Cambria Math" panose="02040503050406030204" pitchFamily="18" charset="0"/>
                            </a:rPr>
                            <m:t>max</m:t>
                          </m:r>
                        </m:e>
                        <m:li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𝑎</m:t>
                              </m:r>
                            </m:e>
                            <m:sup>
                              <m:r>
                                <a:rPr lang="en-US" sz="2200" b="0" i="1" smtClean="0">
                                  <a:latin typeface="Cambria Math" panose="02040503050406030204" pitchFamily="18" charset="0"/>
                                </a:rPr>
                                <m:t>′</m:t>
                              </m:r>
                            </m:sup>
                          </m:sSup>
                        </m:lim>
                      </m:limLow>
                      <m:r>
                        <a:rPr lang="en-US" sz="2200" b="0" i="1" smtClean="0">
                          <a:latin typeface="Cambria Math" panose="02040503050406030204" pitchFamily="18" charset="0"/>
                        </a:rPr>
                        <m:t> </m:t>
                      </m:r>
                      <m:r>
                        <a:rPr lang="en-US" sz="2200" b="0" i="1" smtClean="0">
                          <a:latin typeface="Cambria Math" panose="02040503050406030204" pitchFamily="18" charset="0"/>
                        </a:rPr>
                        <m:t>𝑄</m:t>
                      </m:r>
                      <m:d>
                        <m:dPr>
                          <m:ctrlPr>
                            <a:rPr lang="en-US" sz="2200" b="0" i="1" smtClean="0">
                              <a:latin typeface="Cambria Math" panose="02040503050406030204" pitchFamily="18" charset="0"/>
                            </a:rPr>
                          </m:ctrlPr>
                        </m:dPr>
                        <m:e>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𝑠</m:t>
                              </m:r>
                            </m:e>
                            <m:sup>
                              <m:r>
                                <a:rPr lang="en-US" sz="2200" b="0" i="1" smtClean="0">
                                  <a:latin typeface="Cambria Math" panose="02040503050406030204" pitchFamily="18" charset="0"/>
                                </a:rPr>
                                <m:t>′</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𝑎</m:t>
                              </m:r>
                            </m:e>
                            <m:sup>
                              <m:r>
                                <a:rPr lang="en-US" sz="2200" b="0" i="1" smtClean="0">
                                  <a:latin typeface="Cambria Math" panose="02040503050406030204" pitchFamily="18" charset="0"/>
                                </a:rPr>
                                <m:t>′</m:t>
                              </m:r>
                            </m:sup>
                          </m:sSup>
                        </m:e>
                      </m:d>
                      <m:r>
                        <a:rPr lang="en-US" sz="2200" b="0" i="1" smtClean="0">
                          <a:latin typeface="Cambria Math" panose="02040503050406030204" pitchFamily="18" charset="0"/>
                        </a:rPr>
                        <m:t>]</m:t>
                      </m:r>
                    </m:oMath>
                  </m:oMathPara>
                </a14:m>
                <a:endParaRPr lang="en-US" sz="2200" dirty="0"/>
              </a:p>
            </p:txBody>
          </p:sp>
        </mc:Choice>
        <mc:Fallback xmlns="">
          <p:sp>
            <p:nvSpPr>
              <p:cNvPr id="5" name="TextBox 4">
                <a:extLst>
                  <a:ext uri="{FF2B5EF4-FFF2-40B4-BE49-F238E27FC236}">
                    <a16:creationId xmlns:a16="http://schemas.microsoft.com/office/drawing/2014/main" id="{D468B2D3-D0A7-F040-97D2-4005227B4B8A}"/>
                  </a:ext>
                </a:extLst>
              </p:cNvPr>
              <p:cNvSpPr txBox="1">
                <a:spLocks noRot="1" noChangeAspect="1" noMove="1" noResize="1" noEditPoints="1" noAdjustHandles="1" noChangeArrowheads="1" noChangeShapeType="1" noTextEdit="1"/>
              </p:cNvSpPr>
              <p:nvPr/>
            </p:nvSpPr>
            <p:spPr>
              <a:xfrm>
                <a:off x="975885" y="1515164"/>
                <a:ext cx="10975323" cy="4609339"/>
              </a:xfrm>
              <a:prstGeom prst="rect">
                <a:avLst/>
              </a:prstGeom>
              <a:blipFill>
                <a:blip r:embed="rId2"/>
                <a:stretch>
                  <a:fillRect l="-577" t="-82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C84135CA-4271-2547-BC36-8E18B712CF13}"/>
              </a:ext>
            </a:extLst>
          </p:cNvPr>
          <p:cNvSpPr/>
          <p:nvPr/>
        </p:nvSpPr>
        <p:spPr>
          <a:xfrm>
            <a:off x="1791731" y="3571103"/>
            <a:ext cx="2940908" cy="3830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2030BD5C-C71A-844B-87EE-D2AB79BF5467}"/>
                  </a:ext>
                </a:extLst>
              </p:cNvPr>
              <p:cNvSpPr/>
              <p:nvPr/>
            </p:nvSpPr>
            <p:spPr>
              <a:xfrm>
                <a:off x="6420448" y="1364461"/>
                <a:ext cx="5237354" cy="3837734"/>
              </a:xfrm>
              <a:prstGeom prst="wedgeRectCallout">
                <a:avLst>
                  <a:gd name="adj1" fmla="val -81956"/>
                  <a:gd name="adj2" fmla="val 10809"/>
                </a:avLst>
              </a:prstGeom>
              <a:solidFill>
                <a:schemeClr val="bg1"/>
              </a:solidFill>
              <a:ln w="38100">
                <a:solidFill>
                  <a:schemeClr val="tx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sz="2200" b="1" dirty="0">
                    <a:solidFill>
                      <a:schemeClr val="tx2"/>
                    </a:solidFill>
                  </a:rPr>
                  <a:t>Best action </a:t>
                </a:r>
                <a:r>
                  <a:rPr lang="en-US" sz="2200" dirty="0">
                    <a:solidFill>
                      <a:schemeClr val="tx2"/>
                    </a:solidFill>
                  </a:rPr>
                  <a:t>based on current Q:</a:t>
                </a:r>
              </a:p>
              <a:p>
                <a:pPr lvl="1" algn="ctr"/>
                <a14:m>
                  <m:oMathPara xmlns:m="http://schemas.openxmlformats.org/officeDocument/2006/math">
                    <m:oMathParaPr>
                      <m:jc m:val="centerGroup"/>
                    </m:oMathParaPr>
                    <m:oMath xmlns:m="http://schemas.openxmlformats.org/officeDocument/2006/math">
                      <m:r>
                        <a:rPr lang="en-US" sz="2200" b="0" i="1" smtClean="0">
                          <a:solidFill>
                            <a:schemeClr val="tx2"/>
                          </a:solidFill>
                          <a:latin typeface="Cambria Math" panose="02040503050406030204" pitchFamily="18" charset="0"/>
                        </a:rPr>
                        <m:t>𝑎</m:t>
                      </m:r>
                      <m:r>
                        <a:rPr lang="en-US" sz="2200" b="0" i="1" smtClean="0">
                          <a:solidFill>
                            <a:schemeClr val="tx2"/>
                          </a:solidFill>
                          <a:latin typeface="Cambria Math" panose="02040503050406030204" pitchFamily="18" charset="0"/>
                        </a:rPr>
                        <m:t>=</m:t>
                      </m:r>
                      <m:sSub>
                        <m:sSubPr>
                          <m:ctrlPr>
                            <a:rPr lang="en-US" sz="2200" b="0" i="1" smtClean="0">
                              <a:solidFill>
                                <a:schemeClr val="tx2"/>
                              </a:solidFill>
                              <a:latin typeface="Cambria Math" panose="02040503050406030204" pitchFamily="18" charset="0"/>
                            </a:rPr>
                          </m:ctrlPr>
                        </m:sSubPr>
                        <m:e>
                          <m:r>
                            <m:rPr>
                              <m:sty m:val="p"/>
                            </m:rPr>
                            <a:rPr lang="en-US" sz="2200" b="0" i="0" smtClean="0">
                              <a:solidFill>
                                <a:schemeClr val="tx2"/>
                              </a:solidFill>
                              <a:latin typeface="Cambria Math" panose="02040503050406030204" pitchFamily="18" charset="0"/>
                            </a:rPr>
                            <m:t>argmax</m:t>
                          </m:r>
                        </m:e>
                        <m:sub>
                          <m:r>
                            <a:rPr lang="en-US" sz="2200" b="0" i="1" smtClean="0">
                              <a:solidFill>
                                <a:schemeClr val="tx2"/>
                              </a:solidFill>
                              <a:latin typeface="Cambria Math" panose="02040503050406030204" pitchFamily="18" charset="0"/>
                            </a:rPr>
                            <m:t>𝑎</m:t>
                          </m:r>
                          <m:r>
                            <a:rPr lang="en-US" sz="2200" b="0" i="1" smtClean="0">
                              <a:solidFill>
                                <a:schemeClr val="tx2"/>
                              </a:solidFill>
                              <a:latin typeface="Cambria Math" panose="02040503050406030204" pitchFamily="18" charset="0"/>
                            </a:rPr>
                            <m:t>′</m:t>
                          </m:r>
                        </m:sub>
                      </m:sSub>
                      <m:r>
                        <a:rPr lang="en-US" sz="2200" b="0" i="1" smtClean="0">
                          <a:solidFill>
                            <a:schemeClr val="tx2"/>
                          </a:solidFill>
                          <a:latin typeface="Cambria Math" panose="02040503050406030204" pitchFamily="18" charset="0"/>
                        </a:rPr>
                        <m:t> </m:t>
                      </m:r>
                      <m:r>
                        <a:rPr lang="en-US" sz="2200" b="0" i="1" smtClean="0">
                          <a:solidFill>
                            <a:schemeClr val="tx2"/>
                          </a:solidFill>
                          <a:latin typeface="Cambria Math" panose="02040503050406030204" pitchFamily="18" charset="0"/>
                        </a:rPr>
                        <m:t>𝑄</m:t>
                      </m:r>
                      <m:r>
                        <a:rPr lang="en-US" sz="2200" b="0" i="1" smtClean="0">
                          <a:solidFill>
                            <a:schemeClr val="tx2"/>
                          </a:solidFill>
                          <a:latin typeface="Cambria Math" panose="02040503050406030204" pitchFamily="18" charset="0"/>
                        </a:rPr>
                        <m:t>(</m:t>
                      </m:r>
                      <m:r>
                        <a:rPr lang="en-US" sz="2200" b="0" i="1" smtClean="0">
                          <a:solidFill>
                            <a:schemeClr val="tx2"/>
                          </a:solidFill>
                          <a:latin typeface="Cambria Math" panose="02040503050406030204" pitchFamily="18" charset="0"/>
                        </a:rPr>
                        <m:t>𝑠</m:t>
                      </m:r>
                      <m:r>
                        <a:rPr lang="en-US" sz="2200" b="0" i="1" smtClean="0">
                          <a:solidFill>
                            <a:schemeClr val="tx2"/>
                          </a:solidFill>
                          <a:latin typeface="Cambria Math" panose="02040503050406030204" pitchFamily="18" charset="0"/>
                        </a:rPr>
                        <m:t>,</m:t>
                      </m:r>
                      <m:r>
                        <a:rPr lang="en-US" sz="2200" b="0" i="1" smtClean="0">
                          <a:solidFill>
                            <a:schemeClr val="tx2"/>
                          </a:solidFill>
                          <a:latin typeface="Cambria Math" panose="02040503050406030204" pitchFamily="18" charset="0"/>
                        </a:rPr>
                        <m:t>𝑎</m:t>
                      </m:r>
                      <m:r>
                        <a:rPr lang="en-US" sz="2200" b="0" i="1" smtClean="0">
                          <a:solidFill>
                            <a:schemeClr val="tx2"/>
                          </a:solidFill>
                          <a:latin typeface="Cambria Math" panose="02040503050406030204" pitchFamily="18" charset="0"/>
                        </a:rPr>
                        <m:t>)</m:t>
                      </m:r>
                    </m:oMath>
                  </m:oMathPara>
                </a14:m>
                <a:endParaRPr lang="en-US" sz="2200" dirty="0">
                  <a:solidFill>
                    <a:schemeClr val="tx2"/>
                  </a:solidFill>
                </a:endParaRPr>
              </a:p>
              <a:p>
                <a:pPr lvl="1" algn="ctr"/>
                <a:endParaRPr lang="en-US" sz="2200" dirty="0">
                  <a:solidFill>
                    <a:schemeClr val="tx2"/>
                  </a:solidFill>
                </a:endParaRPr>
              </a:p>
              <a:p>
                <a:pPr marL="742950" lvl="1" indent="-285750">
                  <a:buFont typeface="Arial" panose="020B0604020202020204" pitchFamily="34" charset="0"/>
                  <a:buChar char="•"/>
                </a:pPr>
                <a:r>
                  <a:rPr lang="en-US" sz="2200" dirty="0">
                    <a:solidFill>
                      <a:schemeClr val="tx2"/>
                    </a:solidFill>
                  </a:rPr>
                  <a:t>Also need to </a:t>
                </a:r>
                <a:r>
                  <a:rPr lang="en-US" sz="2200" b="1" dirty="0">
                    <a:solidFill>
                      <a:schemeClr val="tx2"/>
                    </a:solidFill>
                  </a:rPr>
                  <a:t>explore</a:t>
                </a:r>
                <a:r>
                  <a:rPr lang="en-US" sz="2200" dirty="0">
                    <a:solidFill>
                      <a:schemeClr val="tx2"/>
                    </a:solidFill>
                  </a:rPr>
                  <a:t>:</a:t>
                </a:r>
              </a:p>
              <a:p>
                <a:pPr marL="1200150" lvl="2" indent="-285750">
                  <a:buFont typeface="Arial" panose="020B0604020202020204" pitchFamily="34" charset="0"/>
                  <a:buChar char="•"/>
                </a:pPr>
                <a:r>
                  <a:rPr lang="en-US" sz="2200" dirty="0">
                    <a:solidFill>
                      <a:schemeClr val="tx2"/>
                    </a:solidFill>
                  </a:rPr>
                  <a:t>Choose </a:t>
                </a:r>
                <a14:m>
                  <m:oMath xmlns:m="http://schemas.openxmlformats.org/officeDocument/2006/math">
                    <m:r>
                      <a:rPr lang="en-US" sz="2200" b="0" i="1" smtClean="0">
                        <a:solidFill>
                          <a:schemeClr val="tx2"/>
                        </a:solidFill>
                        <a:latin typeface="Cambria Math" panose="02040503050406030204" pitchFamily="18" charset="0"/>
                      </a:rPr>
                      <m:t>𝑎</m:t>
                    </m:r>
                  </m:oMath>
                </a14:m>
                <a:r>
                  <a:rPr lang="en-US" sz="2200" dirty="0">
                    <a:solidFill>
                      <a:schemeClr val="tx2"/>
                    </a:solidFill>
                  </a:rPr>
                  <a:t> with </a:t>
                </a:r>
                <a:r>
                  <a:rPr lang="en-US" sz="2200" b="1" dirty="0">
                    <a:solidFill>
                      <a:schemeClr val="tx2"/>
                    </a:solidFill>
                  </a:rPr>
                  <a:t>probability </a:t>
                </a:r>
                <a14:m>
                  <m:oMath xmlns:m="http://schemas.openxmlformats.org/officeDocument/2006/math">
                    <m:r>
                      <a:rPr lang="en-US" sz="2200" b="1" i="1" smtClean="0">
                        <a:solidFill>
                          <a:schemeClr val="tx2"/>
                        </a:solidFill>
                        <a:latin typeface="Cambria Math" panose="02040503050406030204" pitchFamily="18" charset="0"/>
                      </a:rPr>
                      <m:t>𝜺</m:t>
                    </m:r>
                  </m:oMath>
                </a14:m>
                <a:r>
                  <a:rPr lang="en-US" sz="2200" dirty="0">
                    <a:solidFill>
                      <a:schemeClr val="tx2"/>
                    </a:solidFill>
                  </a:rPr>
                  <a:t> and a </a:t>
                </a:r>
                <a:r>
                  <a:rPr lang="en-US" sz="2200" b="1" dirty="0">
                    <a:solidFill>
                      <a:schemeClr val="tx2"/>
                    </a:solidFill>
                  </a:rPr>
                  <a:t>uniformly random action </a:t>
                </a:r>
                <a:r>
                  <a:rPr lang="en-US" sz="2200" dirty="0">
                    <a:solidFill>
                      <a:schemeClr val="tx2"/>
                    </a:solidFill>
                  </a:rPr>
                  <a:t>with </a:t>
                </a:r>
                <a:r>
                  <a:rPr lang="en-US" sz="2200" b="1" dirty="0">
                    <a:solidFill>
                      <a:schemeClr val="tx2"/>
                    </a:solidFill>
                  </a:rPr>
                  <a:t>probability </a:t>
                </a:r>
                <a14:m>
                  <m:oMath xmlns:m="http://schemas.openxmlformats.org/officeDocument/2006/math">
                    <m:r>
                      <a:rPr lang="en-US" sz="2200" b="1" i="1" smtClean="0">
                        <a:solidFill>
                          <a:schemeClr val="tx2"/>
                        </a:solidFill>
                        <a:latin typeface="Cambria Math" panose="02040503050406030204" pitchFamily="18" charset="0"/>
                      </a:rPr>
                      <m:t>𝟏</m:t>
                    </m:r>
                    <m:r>
                      <a:rPr lang="en-US" sz="2200" b="1" i="1" smtClean="0">
                        <a:solidFill>
                          <a:schemeClr val="tx2"/>
                        </a:solidFill>
                        <a:latin typeface="Cambria Math" panose="02040503050406030204" pitchFamily="18" charset="0"/>
                      </a:rPr>
                      <m:t>−</m:t>
                    </m:r>
                    <m:r>
                      <a:rPr lang="en-US" sz="2200" b="1" i="1" smtClean="0">
                        <a:solidFill>
                          <a:schemeClr val="tx2"/>
                        </a:solidFill>
                        <a:latin typeface="Cambria Math" panose="02040503050406030204" pitchFamily="18" charset="0"/>
                      </a:rPr>
                      <m:t>𝜺</m:t>
                    </m:r>
                  </m:oMath>
                </a14:m>
                <a:r>
                  <a:rPr lang="en-US" sz="2200" b="1" dirty="0">
                    <a:solidFill>
                      <a:schemeClr val="tx2"/>
                    </a:solidFill>
                  </a:rPr>
                  <a:t> </a:t>
                </a:r>
              </a:p>
            </p:txBody>
          </p:sp>
        </mc:Choice>
        <mc:Fallback xmlns="">
          <p:sp>
            <p:nvSpPr>
              <p:cNvPr id="4" name="Rectangular Callout 3">
                <a:extLst>
                  <a:ext uri="{FF2B5EF4-FFF2-40B4-BE49-F238E27FC236}">
                    <a16:creationId xmlns:a16="http://schemas.microsoft.com/office/drawing/2014/main" id="{2030BD5C-C71A-844B-87EE-D2AB79BF5467}"/>
                  </a:ext>
                </a:extLst>
              </p:cNvPr>
              <p:cNvSpPr>
                <a:spLocks noRot="1" noChangeAspect="1" noMove="1" noResize="1" noEditPoints="1" noAdjustHandles="1" noChangeArrowheads="1" noChangeShapeType="1" noTextEdit="1"/>
              </p:cNvSpPr>
              <p:nvPr/>
            </p:nvSpPr>
            <p:spPr>
              <a:xfrm>
                <a:off x="6420448" y="1364461"/>
                <a:ext cx="5237354" cy="3837734"/>
              </a:xfrm>
              <a:prstGeom prst="wedgeRectCallout">
                <a:avLst>
                  <a:gd name="adj1" fmla="val -81956"/>
                  <a:gd name="adj2" fmla="val 10809"/>
                </a:avLst>
              </a:prstGeom>
              <a:blipFill>
                <a:blip r:embed="rId3"/>
                <a:stretch>
                  <a:fillRect/>
                </a:stretch>
              </a:blipFill>
              <a:ln w="38100">
                <a:solidFill>
                  <a:schemeClr val="tx2"/>
                </a:solidFill>
              </a:ln>
              <a:effectLst>
                <a:outerShdw blurRad="50800" dist="38100" dir="8100000" algn="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095540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1657350"/>
            <a:ext cx="11133438" cy="290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Reinforcement Learning </a:t>
            </a:r>
          </a:p>
          <a:p>
            <a:pPr algn="ctr"/>
            <a:r>
              <a:rPr lang="en-US" sz="4400" b="1" dirty="0">
                <a:solidFill>
                  <a:schemeClr val="tx1"/>
                </a:solidFill>
              </a:rPr>
              <a:t>From </a:t>
            </a:r>
          </a:p>
          <a:p>
            <a:pPr algn="ctr"/>
            <a:r>
              <a:rPr lang="en-US" sz="4400" b="1" dirty="0">
                <a:solidFill>
                  <a:schemeClr val="tx1"/>
                </a:solidFill>
              </a:rPr>
              <a:t>High-Level Specifications</a:t>
            </a:r>
          </a:p>
          <a:p>
            <a:pPr algn="ctr"/>
            <a:endParaRPr lang="en-US" sz="1000" b="1" dirty="0">
              <a:solidFill>
                <a:schemeClr val="tx1"/>
              </a:solidFill>
            </a:endParaRPr>
          </a:p>
        </p:txBody>
      </p:sp>
      <p:sp>
        <p:nvSpPr>
          <p:cNvPr id="2" name="Slide Number Placeholder 1">
            <a:extLst>
              <a:ext uri="{FF2B5EF4-FFF2-40B4-BE49-F238E27FC236}">
                <a16:creationId xmlns:a16="http://schemas.microsoft.com/office/drawing/2014/main" id="{F9129B82-0315-6274-7F52-E145868DDED7}"/>
              </a:ext>
            </a:extLst>
          </p:cNvPr>
          <p:cNvSpPr>
            <a:spLocks noGrp="1"/>
          </p:cNvSpPr>
          <p:nvPr>
            <p:ph type="sldNum" sz="quarter" idx="12"/>
          </p:nvPr>
        </p:nvSpPr>
        <p:spPr/>
        <p:txBody>
          <a:bodyPr/>
          <a:lstStyle/>
          <a:p>
            <a:fld id="{BADD01B1-1E3B-AF46-B959-70C953E3BC6A}" type="slidenum">
              <a:rPr lang="en-US" smtClean="0"/>
              <a:t>19</a:t>
            </a:fld>
            <a:endParaRPr lang="en-US"/>
          </a:p>
        </p:txBody>
      </p:sp>
    </p:spTree>
    <p:extLst>
      <p:ext uri="{BB962C8B-B14F-4D97-AF65-F5344CB8AC3E}">
        <p14:creationId xmlns:p14="http://schemas.microsoft.com/office/powerpoint/2010/main" val="2913450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2" end="2"/>
                                            </p:txEl>
                                          </p:spTgt>
                                        </p:tgtEl>
                                      </p:cBhvr>
                                    </p:animEffect>
                                    <p:animScale>
                                      <p:cBhvr>
                                        <p:cTn id="7" dur="250" autoRev="1" fill="hold"/>
                                        <p:tgtEl>
                                          <p:spTgt spid="5">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0476-2FB9-E68F-1F7F-3F23548D8177}"/>
              </a:ext>
            </a:extLst>
          </p:cNvPr>
          <p:cNvSpPr>
            <a:spLocks noGrp="1"/>
          </p:cNvSpPr>
          <p:nvPr>
            <p:ph type="title"/>
          </p:nvPr>
        </p:nvSpPr>
        <p:spPr>
          <a:xfrm>
            <a:off x="838200" y="178615"/>
            <a:ext cx="10515600" cy="1657879"/>
          </a:xfrm>
        </p:spPr>
        <p:txBody>
          <a:bodyPr vert="horz" lIns="91440" tIns="45720" rIns="91440" bIns="45720" rtlCol="0" anchor="ctr">
            <a:normAutofit/>
          </a:bodyPr>
          <a:lstStyle/>
          <a:p>
            <a:r>
              <a:rPr lang="en-US" sz="5200" b="1" kern="1200" dirty="0">
                <a:solidFill>
                  <a:schemeClr val="accent1"/>
                </a:solidFill>
                <a:latin typeface="+mj-lt"/>
                <a:ea typeface="+mj-ea"/>
                <a:cs typeface="+mj-cs"/>
              </a:rPr>
              <a:t>Reinforcement Learning</a:t>
            </a:r>
          </a:p>
        </p:txBody>
      </p:sp>
      <p:pic>
        <p:nvPicPr>
          <p:cNvPr id="3090" name="Picture 18" descr="7 Rubik's Cube World Record Robots - Fastest &amp; New Inventions - YouTube">
            <a:extLst>
              <a:ext uri="{FF2B5EF4-FFF2-40B4-BE49-F238E27FC236}">
                <a16:creationId xmlns:a16="http://schemas.microsoft.com/office/drawing/2014/main" id="{B61AFDE8-5EDE-1763-4E27-EDACCFB2B8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3" r="2" b="3377"/>
          <a:stretch/>
        </p:blipFill>
        <p:spPr bwMode="auto">
          <a:xfrm>
            <a:off x="3909191" y="1836494"/>
            <a:ext cx="3802338" cy="204346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eepmind Alphago Zero Cheap Sale, 70% OFF | westcoastmodern.org">
            <a:extLst>
              <a:ext uri="{FF2B5EF4-FFF2-40B4-BE49-F238E27FC236}">
                <a16:creationId xmlns:a16="http://schemas.microsoft.com/office/drawing/2014/main" id="{291AE989-15FF-FAAC-DEF7-A97AEBA338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8" r="4" b="3917"/>
          <a:stretch/>
        </p:blipFill>
        <p:spPr bwMode="auto">
          <a:xfrm>
            <a:off x="1906883" y="4097779"/>
            <a:ext cx="3802338" cy="20434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41D0A1C-300B-4929-E8B3-CA978A7344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BADD01B1-1E3B-AF46-B959-70C953E3BC6A}" type="slidenum">
              <a:rPr lang="en-US" smtClean="0"/>
              <a:pPr defTabSz="914400">
                <a:spcAft>
                  <a:spcPts val="600"/>
                </a:spcAft>
              </a:pPr>
              <a:t>2</a:t>
            </a:fld>
            <a:endParaRPr lang="en-US"/>
          </a:p>
        </p:txBody>
      </p:sp>
      <p:sp>
        <p:nvSpPr>
          <p:cNvPr id="5" name="AutoShape 8">
            <a:extLst>
              <a:ext uri="{FF2B5EF4-FFF2-40B4-BE49-F238E27FC236}">
                <a16:creationId xmlns:a16="http://schemas.microsoft.com/office/drawing/2014/main" id="{7478AD7B-5CCF-28C4-07DF-A0DE5B9DDFBB}"/>
              </a:ext>
            </a:extLst>
          </p:cNvPr>
          <p:cNvSpPr>
            <a:spLocks noChangeAspect="1" noChangeArrowheads="1"/>
          </p:cNvSpPr>
          <p:nvPr/>
        </p:nvSpPr>
        <p:spPr bwMode="auto">
          <a:xfrm>
            <a:off x="5943599" y="3276599"/>
            <a:ext cx="3921369" cy="3921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ow to access OpenAI ChatGPT Tutorial for Beginners - YouTube">
            <a:extLst>
              <a:ext uri="{FF2B5EF4-FFF2-40B4-BE49-F238E27FC236}">
                <a16:creationId xmlns:a16="http://schemas.microsoft.com/office/drawing/2014/main" id="{8493BB29-019C-A127-4C1D-3053C176A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380" y="4099172"/>
            <a:ext cx="3632835" cy="204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01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Task Specification as Rewards</a:t>
            </a:r>
            <a:endParaRPr lang="en-US" sz="1800"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lnSpc>
                <a:spcPct val="100000"/>
              </a:lnSpc>
              <a:spcBef>
                <a:spcPts val="0"/>
              </a:spcBef>
              <a:buNone/>
            </a:pPr>
            <a:r>
              <a:rPr lang="en-US" dirty="0"/>
              <a:t>Challenging to express complex tasks</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t>Cumbersome to write reward functions</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p:txBody>
      </p:sp>
      <p:sp>
        <p:nvSpPr>
          <p:cNvPr id="4" name="Footer Placeholder 3">
            <a:extLst>
              <a:ext uri="{FF2B5EF4-FFF2-40B4-BE49-F238E27FC236}">
                <a16:creationId xmlns:a16="http://schemas.microsoft.com/office/drawing/2014/main" id="{AE224B9F-A02F-4157-A401-DB1DE010E78C}"/>
              </a:ext>
            </a:extLst>
          </p:cNvPr>
          <p:cNvSpPr>
            <a:spLocks noGrp="1"/>
          </p:cNvSpPr>
          <p:nvPr>
            <p:ph type="ftr" sz="quarter" idx="11"/>
          </p:nvPr>
        </p:nvSpPr>
        <p:spPr/>
        <p:txBody>
          <a:bodyPr/>
          <a:lstStyle/>
          <a:p>
            <a:r>
              <a:rPr lang="en-US"/>
              <a:t>Suguman Bansal | GaTech</a:t>
            </a:r>
          </a:p>
        </p:txBody>
      </p:sp>
      <p:sp>
        <p:nvSpPr>
          <p:cNvPr id="7" name="Slide Number Placeholder 6"/>
          <p:cNvSpPr>
            <a:spLocks noGrp="1"/>
          </p:cNvSpPr>
          <p:nvPr>
            <p:ph type="sldNum" sz="quarter" idx="12"/>
          </p:nvPr>
        </p:nvSpPr>
        <p:spPr/>
        <p:txBody>
          <a:bodyPr/>
          <a:lstStyle/>
          <a:p>
            <a:fld id="{1CF91F9D-ED0F-C941-B4DB-33BB39C08F15}" type="slidenum">
              <a:rPr lang="en-US" smtClean="0"/>
              <a:t>20</a:t>
            </a:fld>
            <a:endParaRPr lang="en-US"/>
          </a:p>
        </p:txBody>
      </p:sp>
      <p:sp>
        <p:nvSpPr>
          <p:cNvPr id="5" name="Oval 4">
            <a:extLst>
              <a:ext uri="{FF2B5EF4-FFF2-40B4-BE49-F238E27FC236}">
                <a16:creationId xmlns:a16="http://schemas.microsoft.com/office/drawing/2014/main" id="{C9D9F977-298D-4675-B025-8EBD8E8DFA82}"/>
              </a:ext>
            </a:extLst>
          </p:cNvPr>
          <p:cNvSpPr/>
          <p:nvPr/>
        </p:nvSpPr>
        <p:spPr>
          <a:xfrm>
            <a:off x="8818481" y="3219055"/>
            <a:ext cx="308344" cy="3189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8E31FC-2559-4A87-8007-A22A17E5389B}"/>
              </a:ext>
            </a:extLst>
          </p:cNvPr>
          <p:cNvSpPr/>
          <p:nvPr/>
        </p:nvSpPr>
        <p:spPr>
          <a:xfrm>
            <a:off x="10744751" y="1976406"/>
            <a:ext cx="308344" cy="3189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180FB32-4425-4D75-B61A-FF434EB4E278}"/>
              </a:ext>
            </a:extLst>
          </p:cNvPr>
          <p:cNvSpPr/>
          <p:nvPr/>
        </p:nvSpPr>
        <p:spPr>
          <a:xfrm>
            <a:off x="10230840" y="4041173"/>
            <a:ext cx="308344" cy="3189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6" name="TextBox 5">
            <a:extLst>
              <a:ext uri="{FF2B5EF4-FFF2-40B4-BE49-F238E27FC236}">
                <a16:creationId xmlns:a16="http://schemas.microsoft.com/office/drawing/2014/main" id="{8EB0B907-72E6-4213-AF42-D3A40FF8BCA5}"/>
              </a:ext>
            </a:extLst>
          </p:cNvPr>
          <p:cNvSpPr txBox="1"/>
          <p:nvPr/>
        </p:nvSpPr>
        <p:spPr>
          <a:xfrm>
            <a:off x="8419751" y="3668234"/>
            <a:ext cx="1095154" cy="430887"/>
          </a:xfrm>
          <a:prstGeom prst="rect">
            <a:avLst/>
          </a:prstGeom>
          <a:noFill/>
        </p:spPr>
        <p:txBody>
          <a:bodyPr wrap="square" rtlCol="0">
            <a:spAutoFit/>
          </a:bodyPr>
          <a:lstStyle/>
          <a:p>
            <a:pPr algn="ctr"/>
            <a:r>
              <a:rPr lang="en-US" sz="2200" dirty="0"/>
              <a:t>Initial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A88520-7BF3-495F-B8D7-EC4B237665B6}"/>
                  </a:ext>
                </a:extLst>
              </p:cNvPr>
              <p:cNvSpPr txBox="1"/>
              <p:nvPr/>
            </p:nvSpPr>
            <p:spPr>
              <a:xfrm>
                <a:off x="9879967" y="4303521"/>
                <a:ext cx="1095154" cy="43088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m:t>
                      </m:r>
                    </m:oMath>
                  </m:oMathPara>
                </a14:m>
                <a:endParaRPr lang="en-US" sz="2200" dirty="0"/>
              </a:p>
            </p:txBody>
          </p:sp>
        </mc:Choice>
        <mc:Fallback xmlns="">
          <p:sp>
            <p:nvSpPr>
              <p:cNvPr id="10" name="TextBox 9">
                <a:extLst>
                  <a:ext uri="{FF2B5EF4-FFF2-40B4-BE49-F238E27FC236}">
                    <a16:creationId xmlns:a16="http://schemas.microsoft.com/office/drawing/2014/main" id="{8BA88520-7BF3-495F-B8D7-EC4B237665B6}"/>
                  </a:ext>
                </a:extLst>
              </p:cNvPr>
              <p:cNvSpPr txBox="1">
                <a:spLocks noRot="1" noChangeAspect="1" noMove="1" noResize="1" noEditPoints="1" noAdjustHandles="1" noChangeArrowheads="1" noChangeShapeType="1" noTextEdit="1"/>
              </p:cNvSpPr>
              <p:nvPr/>
            </p:nvSpPr>
            <p:spPr>
              <a:xfrm>
                <a:off x="9879967" y="4303521"/>
                <a:ext cx="1095154" cy="430887"/>
              </a:xfrm>
              <a:prstGeom prst="rect">
                <a:avLst/>
              </a:prstGeom>
              <a:blipFill>
                <a:blip r:embed="rId3"/>
                <a:stretch>
                  <a:fillRect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5790E5-A60B-4215-BB02-B5199AB89A4F}"/>
                  </a:ext>
                </a:extLst>
              </p:cNvPr>
              <p:cNvSpPr txBox="1"/>
              <p:nvPr/>
            </p:nvSpPr>
            <p:spPr>
              <a:xfrm>
                <a:off x="10427544" y="2295383"/>
                <a:ext cx="1095154" cy="43088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𝑞</m:t>
                      </m:r>
                    </m:oMath>
                  </m:oMathPara>
                </a14:m>
                <a:endParaRPr lang="en-US" sz="2200" dirty="0"/>
              </a:p>
            </p:txBody>
          </p:sp>
        </mc:Choice>
        <mc:Fallback xmlns="">
          <p:sp>
            <p:nvSpPr>
              <p:cNvPr id="11" name="TextBox 10">
                <a:extLst>
                  <a:ext uri="{FF2B5EF4-FFF2-40B4-BE49-F238E27FC236}">
                    <a16:creationId xmlns:a16="http://schemas.microsoft.com/office/drawing/2014/main" id="{245790E5-A60B-4215-BB02-B5199AB89A4F}"/>
                  </a:ext>
                </a:extLst>
              </p:cNvPr>
              <p:cNvSpPr txBox="1">
                <a:spLocks noRot="1" noChangeAspect="1" noMove="1" noResize="1" noEditPoints="1" noAdjustHandles="1" noChangeArrowheads="1" noChangeShapeType="1" noTextEdit="1"/>
              </p:cNvSpPr>
              <p:nvPr/>
            </p:nvSpPr>
            <p:spPr>
              <a:xfrm>
                <a:off x="10427544" y="2295383"/>
                <a:ext cx="1095154" cy="430887"/>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07D540F-BE22-4441-A632-C6E24F527C2C}"/>
                  </a:ext>
                </a:extLst>
              </p:cNvPr>
              <p:cNvSpPr txBox="1"/>
              <p:nvPr/>
            </p:nvSpPr>
            <p:spPr>
              <a:xfrm>
                <a:off x="1165727" y="2973548"/>
                <a:ext cx="2892200" cy="1908215"/>
              </a:xfrm>
              <a:prstGeom prst="rect">
                <a:avLst/>
              </a:prstGeom>
              <a:noFill/>
              <a:ln>
                <a:solidFill>
                  <a:schemeClr val="bg2"/>
                </a:solidFill>
              </a:ln>
            </p:spPr>
            <p:txBody>
              <a:bodyPr wrap="square" rtlCol="0">
                <a:spAutoFit/>
              </a:bodyPr>
              <a:lstStyle/>
              <a:p>
                <a:r>
                  <a:rPr lang="en-US" dirty="0">
                    <a:solidFill>
                      <a:schemeClr val="bg2">
                        <a:lumMod val="50000"/>
                      </a:schemeClr>
                    </a:solidFill>
                  </a:rPr>
                  <a:t># reach </a:t>
                </a:r>
                <a14:m>
                  <m:oMath xmlns:m="http://schemas.openxmlformats.org/officeDocument/2006/math">
                    <m:r>
                      <a:rPr lang="en-US" i="1" dirty="0" smtClean="0">
                        <a:solidFill>
                          <a:schemeClr val="bg2">
                            <a:lumMod val="50000"/>
                          </a:schemeClr>
                        </a:solidFill>
                        <a:latin typeface="Cambria Math" panose="02040503050406030204" pitchFamily="18" charset="0"/>
                      </a:rPr>
                      <m:t>𝑝</m:t>
                    </m:r>
                  </m:oMath>
                </a14:m>
                <a:endParaRPr lang="en-US" dirty="0">
                  <a:solidFill>
                    <a:schemeClr val="bg2">
                      <a:lumMod val="50000"/>
                    </a:schemeClr>
                  </a:solidFill>
                </a:endParaRPr>
              </a:p>
              <a:p>
                <a:endParaRPr lang="en-US" sz="1000" dirty="0">
                  <a:solidFill>
                    <a:schemeClr val="bg2">
                      <a:lumMod val="50000"/>
                    </a:schemeClr>
                  </a:solidFill>
                </a:endParaRPr>
              </a:p>
              <a:p>
                <a:r>
                  <a:rPr lang="en-US" dirty="0">
                    <a:solidFill>
                      <a:schemeClr val="accent5">
                        <a:lumMod val="75000"/>
                      </a:schemeClr>
                    </a:solidFill>
                  </a:rPr>
                  <a:t>def</a:t>
                </a:r>
                <a:r>
                  <a:rPr lang="en-US" dirty="0"/>
                  <a:t> </a:t>
                </a:r>
                <a:r>
                  <a:rPr lang="en-US" dirty="0" err="1"/>
                  <a:t>reward_function</a:t>
                </a:r>
                <a:r>
                  <a:rPr lang="en-US" dirty="0"/>
                  <a:t>(s):</a:t>
                </a:r>
              </a:p>
              <a:p>
                <a:r>
                  <a:rPr lang="en-US" dirty="0">
                    <a:solidFill>
                      <a:schemeClr val="accent5">
                        <a:lumMod val="75000"/>
                      </a:schemeClr>
                    </a:solidFill>
                  </a:rPr>
                  <a:t>      if </a:t>
                </a:r>
                <a:r>
                  <a:rPr lang="en-US" dirty="0"/>
                  <a:t>  state.at(</a:t>
                </a:r>
                <a14:m>
                  <m:oMath xmlns:m="http://schemas.openxmlformats.org/officeDocument/2006/math">
                    <m:r>
                      <a:rPr lang="en-US" i="1" dirty="0" smtClean="0">
                        <a:solidFill>
                          <a:schemeClr val="accent2"/>
                        </a:solidFill>
                        <a:latin typeface="Cambria Math" panose="02040503050406030204" pitchFamily="18" charset="0"/>
                      </a:rPr>
                      <m:t>𝑝</m:t>
                    </m:r>
                  </m:oMath>
                </a14:m>
                <a:r>
                  <a:rPr lang="en-US" dirty="0"/>
                  <a:t>) :</a:t>
                </a:r>
              </a:p>
              <a:p>
                <a:r>
                  <a:rPr lang="en-US" dirty="0"/>
                  <a:t>            return 1</a:t>
                </a:r>
              </a:p>
              <a:p>
                <a:r>
                  <a:rPr lang="en-US" dirty="0"/>
                  <a:t>     </a:t>
                </a:r>
                <a:r>
                  <a:rPr lang="en-US" dirty="0">
                    <a:solidFill>
                      <a:schemeClr val="accent5">
                        <a:lumMod val="75000"/>
                      </a:schemeClr>
                    </a:solidFill>
                  </a:rPr>
                  <a:t>else</a:t>
                </a:r>
                <a:r>
                  <a:rPr lang="en-US" dirty="0">
                    <a:solidFill>
                      <a:schemeClr val="accent1">
                        <a:lumMod val="60000"/>
                        <a:lumOff val="40000"/>
                      </a:schemeClr>
                    </a:solidFill>
                  </a:rPr>
                  <a:t> </a:t>
                </a:r>
                <a:r>
                  <a:rPr lang="en-US" dirty="0"/>
                  <a:t>:</a:t>
                </a:r>
              </a:p>
              <a:p>
                <a:r>
                  <a:rPr lang="en-US" dirty="0"/>
                  <a:t>            return 0</a:t>
                </a:r>
              </a:p>
            </p:txBody>
          </p:sp>
        </mc:Choice>
        <mc:Fallback xmlns="">
          <p:sp>
            <p:nvSpPr>
              <p:cNvPr id="12" name="TextBox 11">
                <a:extLst>
                  <a:ext uri="{FF2B5EF4-FFF2-40B4-BE49-F238E27FC236}">
                    <a16:creationId xmlns:a16="http://schemas.microsoft.com/office/drawing/2014/main" id="{D07D540F-BE22-4441-A632-C6E24F527C2C}"/>
                  </a:ext>
                </a:extLst>
              </p:cNvPr>
              <p:cNvSpPr txBox="1">
                <a:spLocks noRot="1" noChangeAspect="1" noMove="1" noResize="1" noEditPoints="1" noAdjustHandles="1" noChangeArrowheads="1" noChangeShapeType="1" noTextEdit="1"/>
              </p:cNvSpPr>
              <p:nvPr/>
            </p:nvSpPr>
            <p:spPr>
              <a:xfrm>
                <a:off x="1165727" y="2973548"/>
                <a:ext cx="2892200" cy="1908215"/>
              </a:xfrm>
              <a:prstGeom prst="rect">
                <a:avLst/>
              </a:prstGeom>
              <a:blipFill>
                <a:blip r:embed="rId5"/>
                <a:stretch>
                  <a:fillRect l="-1468" t="-1587" b="-3810"/>
                </a:stretch>
              </a:blipFill>
              <a:ln>
                <a:solidFill>
                  <a:schemeClr val="bg2"/>
                </a:solidFill>
              </a:ln>
            </p:spPr>
            <p:txBody>
              <a:bodyPr/>
              <a:lstStyle/>
              <a:p>
                <a:r>
                  <a:rPr lang="en-US">
                    <a:noFill/>
                  </a:rPr>
                  <a:t> </a:t>
                </a:r>
              </a:p>
            </p:txBody>
          </p:sp>
        </mc:Fallback>
      </mc:AlternateContent>
      <p:sp>
        <p:nvSpPr>
          <p:cNvPr id="20" name="Freeform: Shape 19">
            <a:extLst>
              <a:ext uri="{FF2B5EF4-FFF2-40B4-BE49-F238E27FC236}">
                <a16:creationId xmlns:a16="http://schemas.microsoft.com/office/drawing/2014/main" id="{730BDBE0-D0C2-4462-B32C-FC5E074D3836}"/>
              </a:ext>
            </a:extLst>
          </p:cNvPr>
          <p:cNvSpPr/>
          <p:nvPr/>
        </p:nvSpPr>
        <p:spPr>
          <a:xfrm flipV="1">
            <a:off x="9132137" y="2169043"/>
            <a:ext cx="1612614" cy="1222744"/>
          </a:xfrm>
          <a:custGeom>
            <a:avLst/>
            <a:gdLst>
              <a:gd name="connsiteX0" fmla="*/ 0 w 1073888"/>
              <a:gd name="connsiteY0" fmla="*/ 0 h 755485"/>
              <a:gd name="connsiteX1" fmla="*/ 53163 w 1073888"/>
              <a:gd name="connsiteY1" fmla="*/ 10633 h 755485"/>
              <a:gd name="connsiteX2" fmla="*/ 127591 w 1073888"/>
              <a:gd name="connsiteY2" fmla="*/ 85061 h 755485"/>
              <a:gd name="connsiteX3" fmla="*/ 159488 w 1073888"/>
              <a:gd name="connsiteY3" fmla="*/ 116958 h 755485"/>
              <a:gd name="connsiteX4" fmla="*/ 233916 w 1073888"/>
              <a:gd name="connsiteY4" fmla="*/ 159488 h 755485"/>
              <a:gd name="connsiteX5" fmla="*/ 287079 w 1073888"/>
              <a:gd name="connsiteY5" fmla="*/ 202019 h 755485"/>
              <a:gd name="connsiteX6" fmla="*/ 435935 w 1073888"/>
              <a:gd name="connsiteY6" fmla="*/ 233916 h 755485"/>
              <a:gd name="connsiteX7" fmla="*/ 520995 w 1073888"/>
              <a:gd name="connsiteY7" fmla="*/ 255181 h 755485"/>
              <a:gd name="connsiteX8" fmla="*/ 584791 w 1073888"/>
              <a:gd name="connsiteY8" fmla="*/ 329609 h 755485"/>
              <a:gd name="connsiteX9" fmla="*/ 595423 w 1073888"/>
              <a:gd name="connsiteY9" fmla="*/ 414670 h 755485"/>
              <a:gd name="connsiteX10" fmla="*/ 637954 w 1073888"/>
              <a:gd name="connsiteY10" fmla="*/ 435935 h 755485"/>
              <a:gd name="connsiteX11" fmla="*/ 776177 w 1073888"/>
              <a:gd name="connsiteY11" fmla="*/ 478465 h 755485"/>
              <a:gd name="connsiteX12" fmla="*/ 861237 w 1073888"/>
              <a:gd name="connsiteY12" fmla="*/ 520995 h 755485"/>
              <a:gd name="connsiteX13" fmla="*/ 914400 w 1073888"/>
              <a:gd name="connsiteY13" fmla="*/ 616688 h 755485"/>
              <a:gd name="connsiteX14" fmla="*/ 935665 w 1073888"/>
              <a:gd name="connsiteY14" fmla="*/ 669851 h 755485"/>
              <a:gd name="connsiteX15" fmla="*/ 946298 w 1073888"/>
              <a:gd name="connsiteY15" fmla="*/ 733647 h 755485"/>
              <a:gd name="connsiteX16" fmla="*/ 978195 w 1073888"/>
              <a:gd name="connsiteY16" fmla="*/ 744279 h 755485"/>
              <a:gd name="connsiteX17" fmla="*/ 1073888 w 1073888"/>
              <a:gd name="connsiteY17" fmla="*/ 754912 h 75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888" h="755485">
                <a:moveTo>
                  <a:pt x="0" y="0"/>
                </a:moveTo>
                <a:cubicBezTo>
                  <a:pt x="17721" y="3544"/>
                  <a:pt x="38126" y="608"/>
                  <a:pt x="53163" y="10633"/>
                </a:cubicBezTo>
                <a:cubicBezTo>
                  <a:pt x="82356" y="30095"/>
                  <a:pt x="102782" y="60252"/>
                  <a:pt x="127591" y="85061"/>
                </a:cubicBezTo>
                <a:cubicBezTo>
                  <a:pt x="138223" y="95693"/>
                  <a:pt x="146039" y="110234"/>
                  <a:pt x="159488" y="116958"/>
                </a:cubicBezTo>
                <a:cubicBezTo>
                  <a:pt x="194809" y="134618"/>
                  <a:pt x="203858" y="136944"/>
                  <a:pt x="233916" y="159488"/>
                </a:cubicBezTo>
                <a:cubicBezTo>
                  <a:pt x="252071" y="173105"/>
                  <a:pt x="266781" y="191870"/>
                  <a:pt x="287079" y="202019"/>
                </a:cubicBezTo>
                <a:cubicBezTo>
                  <a:pt x="329619" y="223289"/>
                  <a:pt x="390341" y="226317"/>
                  <a:pt x="435935" y="233916"/>
                </a:cubicBezTo>
                <a:cubicBezTo>
                  <a:pt x="487253" y="242469"/>
                  <a:pt x="479913" y="241487"/>
                  <a:pt x="520995" y="255181"/>
                </a:cubicBezTo>
                <a:cubicBezTo>
                  <a:pt x="536488" y="270674"/>
                  <a:pt x="577971" y="309150"/>
                  <a:pt x="584791" y="329609"/>
                </a:cubicBezTo>
                <a:cubicBezTo>
                  <a:pt x="593827" y="356717"/>
                  <a:pt x="582644" y="389112"/>
                  <a:pt x="595423" y="414670"/>
                </a:cubicBezTo>
                <a:cubicBezTo>
                  <a:pt x="602511" y="428847"/>
                  <a:pt x="623160" y="430245"/>
                  <a:pt x="637954" y="435935"/>
                </a:cubicBezTo>
                <a:cubicBezTo>
                  <a:pt x="705781" y="462022"/>
                  <a:pt x="719163" y="464212"/>
                  <a:pt x="776177" y="478465"/>
                </a:cubicBezTo>
                <a:cubicBezTo>
                  <a:pt x="804530" y="492642"/>
                  <a:pt x="844927" y="493813"/>
                  <a:pt x="861237" y="520995"/>
                </a:cubicBezTo>
                <a:cubicBezTo>
                  <a:pt x="884242" y="559337"/>
                  <a:pt x="896967" y="577465"/>
                  <a:pt x="914400" y="616688"/>
                </a:cubicBezTo>
                <a:cubicBezTo>
                  <a:pt x="922152" y="634129"/>
                  <a:pt x="928577" y="652130"/>
                  <a:pt x="935665" y="669851"/>
                </a:cubicBezTo>
                <a:cubicBezTo>
                  <a:pt x="939209" y="691116"/>
                  <a:pt x="935602" y="714929"/>
                  <a:pt x="946298" y="733647"/>
                </a:cubicBezTo>
                <a:cubicBezTo>
                  <a:pt x="951858" y="743378"/>
                  <a:pt x="967419" y="741200"/>
                  <a:pt x="978195" y="744279"/>
                </a:cubicBezTo>
                <a:cubicBezTo>
                  <a:pt x="1030454" y="759210"/>
                  <a:pt x="1015163" y="754912"/>
                  <a:pt x="1073888" y="754912"/>
                </a:cubicBezTo>
              </a:path>
            </a:pathLst>
          </a:custGeom>
          <a:noFill/>
          <a:ln w="190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469D7D5-CC59-42F5-9AD0-FD9C2B6E6AF9}"/>
              </a:ext>
            </a:extLst>
          </p:cNvPr>
          <p:cNvSpPr/>
          <p:nvPr/>
        </p:nvSpPr>
        <p:spPr>
          <a:xfrm>
            <a:off x="9110872" y="3476847"/>
            <a:ext cx="1137684" cy="648586"/>
          </a:xfrm>
          <a:custGeom>
            <a:avLst/>
            <a:gdLst>
              <a:gd name="connsiteX0" fmla="*/ 0 w 1105786"/>
              <a:gd name="connsiteY0" fmla="*/ 0 h 670796"/>
              <a:gd name="connsiteX1" fmla="*/ 191386 w 1105786"/>
              <a:gd name="connsiteY1" fmla="*/ 53162 h 670796"/>
              <a:gd name="connsiteX2" fmla="*/ 223284 w 1105786"/>
              <a:gd name="connsiteY2" fmla="*/ 85060 h 670796"/>
              <a:gd name="connsiteX3" fmla="*/ 265814 w 1105786"/>
              <a:gd name="connsiteY3" fmla="*/ 116958 h 670796"/>
              <a:gd name="connsiteX4" fmla="*/ 308344 w 1105786"/>
              <a:gd name="connsiteY4" fmla="*/ 159488 h 670796"/>
              <a:gd name="connsiteX5" fmla="*/ 372140 w 1105786"/>
              <a:gd name="connsiteY5" fmla="*/ 191386 h 670796"/>
              <a:gd name="connsiteX6" fmla="*/ 414670 w 1105786"/>
              <a:gd name="connsiteY6" fmla="*/ 233916 h 670796"/>
              <a:gd name="connsiteX7" fmla="*/ 446567 w 1105786"/>
              <a:gd name="connsiteY7" fmla="*/ 255181 h 670796"/>
              <a:gd name="connsiteX8" fmla="*/ 489098 w 1105786"/>
              <a:gd name="connsiteY8" fmla="*/ 297711 h 670796"/>
              <a:gd name="connsiteX9" fmla="*/ 584791 w 1105786"/>
              <a:gd name="connsiteY9" fmla="*/ 318976 h 670796"/>
              <a:gd name="connsiteX10" fmla="*/ 648586 w 1105786"/>
              <a:gd name="connsiteY10" fmla="*/ 340241 h 670796"/>
              <a:gd name="connsiteX11" fmla="*/ 691116 w 1105786"/>
              <a:gd name="connsiteY11" fmla="*/ 404037 h 670796"/>
              <a:gd name="connsiteX12" fmla="*/ 765544 w 1105786"/>
              <a:gd name="connsiteY12" fmla="*/ 457200 h 670796"/>
              <a:gd name="connsiteX13" fmla="*/ 871870 w 1105786"/>
              <a:gd name="connsiteY13" fmla="*/ 499730 h 670796"/>
              <a:gd name="connsiteX14" fmla="*/ 946298 w 1105786"/>
              <a:gd name="connsiteY14" fmla="*/ 552893 h 670796"/>
              <a:gd name="connsiteX15" fmla="*/ 1052623 w 1105786"/>
              <a:gd name="connsiteY15" fmla="*/ 606055 h 670796"/>
              <a:gd name="connsiteX16" fmla="*/ 1095153 w 1105786"/>
              <a:gd name="connsiteY16" fmla="*/ 669851 h 670796"/>
              <a:gd name="connsiteX17" fmla="*/ 1105786 w 1105786"/>
              <a:gd name="connsiteY17" fmla="*/ 669851 h 67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5786" h="670796">
                <a:moveTo>
                  <a:pt x="0" y="0"/>
                </a:moveTo>
                <a:cubicBezTo>
                  <a:pt x="114106" y="91284"/>
                  <a:pt x="-20082" y="295"/>
                  <a:pt x="191386" y="53162"/>
                </a:cubicBezTo>
                <a:cubicBezTo>
                  <a:pt x="205974" y="56809"/>
                  <a:pt x="211867" y="75274"/>
                  <a:pt x="223284" y="85060"/>
                </a:cubicBezTo>
                <a:cubicBezTo>
                  <a:pt x="236739" y="96593"/>
                  <a:pt x="252478" y="105289"/>
                  <a:pt x="265814" y="116958"/>
                </a:cubicBezTo>
                <a:cubicBezTo>
                  <a:pt x="280902" y="130160"/>
                  <a:pt x="291919" y="147991"/>
                  <a:pt x="308344" y="159488"/>
                </a:cubicBezTo>
                <a:cubicBezTo>
                  <a:pt x="327822" y="173122"/>
                  <a:pt x="352662" y="177752"/>
                  <a:pt x="372140" y="191386"/>
                </a:cubicBezTo>
                <a:cubicBezTo>
                  <a:pt x="388565" y="202883"/>
                  <a:pt x="399448" y="220868"/>
                  <a:pt x="414670" y="233916"/>
                </a:cubicBezTo>
                <a:cubicBezTo>
                  <a:pt x="424372" y="242232"/>
                  <a:pt x="436865" y="246865"/>
                  <a:pt x="446567" y="255181"/>
                </a:cubicBezTo>
                <a:cubicBezTo>
                  <a:pt x="461789" y="268229"/>
                  <a:pt x="470894" y="289309"/>
                  <a:pt x="489098" y="297711"/>
                </a:cubicBezTo>
                <a:cubicBezTo>
                  <a:pt x="518766" y="311404"/>
                  <a:pt x="553219" y="310557"/>
                  <a:pt x="584791" y="318976"/>
                </a:cubicBezTo>
                <a:cubicBezTo>
                  <a:pt x="606449" y="324752"/>
                  <a:pt x="627321" y="333153"/>
                  <a:pt x="648586" y="340241"/>
                </a:cubicBezTo>
                <a:cubicBezTo>
                  <a:pt x="662763" y="361506"/>
                  <a:pt x="670670" y="388703"/>
                  <a:pt x="691116" y="404037"/>
                </a:cubicBezTo>
                <a:cubicBezTo>
                  <a:pt x="700734" y="411250"/>
                  <a:pt x="750008" y="449432"/>
                  <a:pt x="765544" y="457200"/>
                </a:cubicBezTo>
                <a:cubicBezTo>
                  <a:pt x="813952" y="481404"/>
                  <a:pt x="829447" y="485589"/>
                  <a:pt x="871870" y="499730"/>
                </a:cubicBezTo>
                <a:cubicBezTo>
                  <a:pt x="950874" y="605070"/>
                  <a:pt x="854959" y="495806"/>
                  <a:pt x="946298" y="552893"/>
                </a:cubicBezTo>
                <a:cubicBezTo>
                  <a:pt x="1051341" y="618545"/>
                  <a:pt x="918224" y="583656"/>
                  <a:pt x="1052623" y="606055"/>
                </a:cubicBezTo>
                <a:cubicBezTo>
                  <a:pt x="1064713" y="642323"/>
                  <a:pt x="1059756" y="643303"/>
                  <a:pt x="1095153" y="669851"/>
                </a:cubicBezTo>
                <a:cubicBezTo>
                  <a:pt x="1097988" y="671978"/>
                  <a:pt x="1102242" y="669851"/>
                  <a:pt x="1105786" y="669851"/>
                </a:cubicBezTo>
              </a:path>
            </a:pathLst>
          </a:cu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256365B-A59A-4C4C-B5D0-EB64C18D4A19}"/>
              </a:ext>
            </a:extLst>
          </p:cNvPr>
          <p:cNvSpPr/>
          <p:nvPr/>
        </p:nvSpPr>
        <p:spPr>
          <a:xfrm>
            <a:off x="10429309" y="2265647"/>
            <a:ext cx="434163" cy="1774726"/>
          </a:xfrm>
          <a:custGeom>
            <a:avLst/>
            <a:gdLst>
              <a:gd name="connsiteX0" fmla="*/ 0 w 459511"/>
              <a:gd name="connsiteY0" fmla="*/ 1818167 h 1818167"/>
              <a:gd name="connsiteX1" fmla="*/ 10633 w 459511"/>
              <a:gd name="connsiteY1" fmla="*/ 1509823 h 1818167"/>
              <a:gd name="connsiteX2" fmla="*/ 53163 w 459511"/>
              <a:gd name="connsiteY2" fmla="*/ 1371600 h 1818167"/>
              <a:gd name="connsiteX3" fmla="*/ 170121 w 459511"/>
              <a:gd name="connsiteY3" fmla="*/ 1265274 h 1818167"/>
              <a:gd name="connsiteX4" fmla="*/ 223284 w 459511"/>
              <a:gd name="connsiteY4" fmla="*/ 1212111 h 1818167"/>
              <a:gd name="connsiteX5" fmla="*/ 244549 w 459511"/>
              <a:gd name="connsiteY5" fmla="*/ 1116418 h 1818167"/>
              <a:gd name="connsiteX6" fmla="*/ 308344 w 459511"/>
              <a:gd name="connsiteY6" fmla="*/ 744279 h 1818167"/>
              <a:gd name="connsiteX7" fmla="*/ 318977 w 459511"/>
              <a:gd name="connsiteY7" fmla="*/ 659218 h 1818167"/>
              <a:gd name="connsiteX8" fmla="*/ 329610 w 459511"/>
              <a:gd name="connsiteY8" fmla="*/ 499730 h 1818167"/>
              <a:gd name="connsiteX9" fmla="*/ 350875 w 459511"/>
              <a:gd name="connsiteY9" fmla="*/ 350874 h 1818167"/>
              <a:gd name="connsiteX10" fmla="*/ 435935 w 459511"/>
              <a:gd name="connsiteY10" fmla="*/ 212651 h 1818167"/>
              <a:gd name="connsiteX11" fmla="*/ 457200 w 459511"/>
              <a:gd name="connsiteY11" fmla="*/ 0 h 18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511" h="1818167">
                <a:moveTo>
                  <a:pt x="0" y="1818167"/>
                </a:moveTo>
                <a:cubicBezTo>
                  <a:pt x="3544" y="1715386"/>
                  <a:pt x="2539" y="1612346"/>
                  <a:pt x="10633" y="1509823"/>
                </a:cubicBezTo>
                <a:cubicBezTo>
                  <a:pt x="12582" y="1485134"/>
                  <a:pt x="28322" y="1401409"/>
                  <a:pt x="53163" y="1371600"/>
                </a:cubicBezTo>
                <a:cubicBezTo>
                  <a:pt x="220625" y="1170644"/>
                  <a:pt x="81478" y="1342836"/>
                  <a:pt x="170121" y="1265274"/>
                </a:cubicBezTo>
                <a:cubicBezTo>
                  <a:pt x="188982" y="1248771"/>
                  <a:pt x="205563" y="1229832"/>
                  <a:pt x="223284" y="1212111"/>
                </a:cubicBezTo>
                <a:cubicBezTo>
                  <a:pt x="230372" y="1180213"/>
                  <a:pt x="240496" y="1148841"/>
                  <a:pt x="244549" y="1116418"/>
                </a:cubicBezTo>
                <a:cubicBezTo>
                  <a:pt x="289915" y="753488"/>
                  <a:pt x="208330" y="877633"/>
                  <a:pt x="308344" y="744279"/>
                </a:cubicBezTo>
                <a:cubicBezTo>
                  <a:pt x="311888" y="715925"/>
                  <a:pt x="316502" y="687685"/>
                  <a:pt x="318977" y="659218"/>
                </a:cubicBezTo>
                <a:cubicBezTo>
                  <a:pt x="323593" y="606138"/>
                  <a:pt x="324127" y="552728"/>
                  <a:pt x="329610" y="499730"/>
                </a:cubicBezTo>
                <a:cubicBezTo>
                  <a:pt x="334768" y="449874"/>
                  <a:pt x="336281" y="398825"/>
                  <a:pt x="350875" y="350874"/>
                </a:cubicBezTo>
                <a:cubicBezTo>
                  <a:pt x="365640" y="302360"/>
                  <a:pt x="404970" y="253937"/>
                  <a:pt x="435935" y="212651"/>
                </a:cubicBezTo>
                <a:cubicBezTo>
                  <a:pt x="469858" y="93921"/>
                  <a:pt x="457200" y="164025"/>
                  <a:pt x="457200" y="0"/>
                </a:cubicBezTo>
              </a:path>
            </a:pathLst>
          </a:cu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ED1F7194-4F3C-4D01-A137-F98BA5B88FB5}"/>
              </a:ext>
            </a:extLst>
          </p:cNvPr>
          <p:cNvCxnSpPr/>
          <p:nvPr/>
        </p:nvCxnSpPr>
        <p:spPr>
          <a:xfrm>
            <a:off x="8845058" y="5324393"/>
            <a:ext cx="52099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F9DADBB-A7EB-457F-B592-294212C780B4}"/>
              </a:ext>
            </a:extLst>
          </p:cNvPr>
          <p:cNvSpPr txBox="1"/>
          <p:nvPr/>
        </p:nvSpPr>
        <p:spPr>
          <a:xfrm>
            <a:off x="9513133" y="5139727"/>
            <a:ext cx="1913865" cy="369332"/>
          </a:xfrm>
          <a:prstGeom prst="rect">
            <a:avLst/>
          </a:prstGeom>
          <a:noFill/>
        </p:spPr>
        <p:txBody>
          <a:bodyPr wrap="square" rtlCol="0">
            <a:spAutoFit/>
          </a:bodyPr>
          <a:lstStyle/>
          <a:p>
            <a:r>
              <a:rPr lang="en-US" dirty="0"/>
              <a:t>Desired policy</a:t>
            </a:r>
          </a:p>
        </p:txBody>
      </p:sp>
      <p:cxnSp>
        <p:nvCxnSpPr>
          <p:cNvPr id="33" name="Straight Connector 32">
            <a:extLst>
              <a:ext uri="{FF2B5EF4-FFF2-40B4-BE49-F238E27FC236}">
                <a16:creationId xmlns:a16="http://schemas.microsoft.com/office/drawing/2014/main" id="{F9CB0C32-1587-421B-BA8B-25DCA18EE9A6}"/>
              </a:ext>
            </a:extLst>
          </p:cNvPr>
          <p:cNvCxnSpPr/>
          <p:nvPr/>
        </p:nvCxnSpPr>
        <p:spPr>
          <a:xfrm>
            <a:off x="8850378" y="5658778"/>
            <a:ext cx="52099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BB8D6F-E050-4A95-AC0D-0CA7BC7D1D89}"/>
              </a:ext>
            </a:extLst>
          </p:cNvPr>
          <p:cNvSpPr txBox="1"/>
          <p:nvPr/>
        </p:nvSpPr>
        <p:spPr>
          <a:xfrm>
            <a:off x="9518453" y="5474112"/>
            <a:ext cx="1913865" cy="369332"/>
          </a:xfrm>
          <a:prstGeom prst="rect">
            <a:avLst/>
          </a:prstGeom>
          <a:noFill/>
        </p:spPr>
        <p:txBody>
          <a:bodyPr wrap="square" rtlCol="0">
            <a:spAutoFit/>
          </a:bodyPr>
          <a:lstStyle/>
          <a:p>
            <a:r>
              <a:rPr lang="en-US" dirty="0"/>
              <a:t>Learnt policy</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FEBF48C-E9DD-4BB8-BBCD-DEC496EA3374}"/>
                  </a:ext>
                </a:extLst>
              </p:cNvPr>
              <p:cNvSpPr txBox="1"/>
              <p:nvPr/>
            </p:nvSpPr>
            <p:spPr>
              <a:xfrm>
                <a:off x="4649900" y="3250546"/>
                <a:ext cx="2892200" cy="1354217"/>
              </a:xfrm>
              <a:prstGeom prst="rect">
                <a:avLst/>
              </a:prstGeom>
              <a:noFill/>
              <a:ln>
                <a:solidFill>
                  <a:schemeClr val="bg2"/>
                </a:solidFill>
              </a:ln>
            </p:spPr>
            <p:txBody>
              <a:bodyPr wrap="square" rtlCol="0">
                <a:spAutoFit/>
              </a:bodyPr>
              <a:lstStyle/>
              <a:p>
                <a:r>
                  <a:rPr lang="en-US" dirty="0">
                    <a:solidFill>
                      <a:schemeClr val="bg2">
                        <a:lumMod val="50000"/>
                      </a:schemeClr>
                    </a:solidFill>
                  </a:rPr>
                  <a:t># reach </a:t>
                </a:r>
                <a14:m>
                  <m:oMath xmlns:m="http://schemas.openxmlformats.org/officeDocument/2006/math">
                    <m:r>
                      <a:rPr lang="en-US" i="1" dirty="0" smtClean="0">
                        <a:solidFill>
                          <a:schemeClr val="bg2">
                            <a:lumMod val="50000"/>
                          </a:schemeClr>
                        </a:solidFill>
                        <a:latin typeface="Cambria Math" panose="02040503050406030204" pitchFamily="18" charset="0"/>
                      </a:rPr>
                      <m:t>𝑝</m:t>
                    </m:r>
                  </m:oMath>
                </a14:m>
                <a:r>
                  <a:rPr lang="en-US" dirty="0">
                    <a:solidFill>
                      <a:schemeClr val="bg2">
                        <a:lumMod val="50000"/>
                      </a:schemeClr>
                    </a:solidFill>
                  </a:rPr>
                  <a:t> then reach </a:t>
                </a:r>
                <a14:m>
                  <m:oMath xmlns:m="http://schemas.openxmlformats.org/officeDocument/2006/math">
                    <m:r>
                      <a:rPr lang="en-US" i="1">
                        <a:solidFill>
                          <a:schemeClr val="bg2">
                            <a:lumMod val="50000"/>
                          </a:schemeClr>
                        </a:solidFill>
                        <a:latin typeface="Cambria Math" panose="02040503050406030204" pitchFamily="18" charset="0"/>
                      </a:rPr>
                      <m:t>𝑞</m:t>
                    </m:r>
                  </m:oMath>
                </a14:m>
                <a:endParaRPr lang="en-US" dirty="0">
                  <a:solidFill>
                    <a:schemeClr val="bg2">
                      <a:lumMod val="50000"/>
                    </a:schemeClr>
                  </a:solidFill>
                </a:endParaRPr>
              </a:p>
              <a:p>
                <a:endParaRPr lang="en-US" dirty="0">
                  <a:solidFill>
                    <a:schemeClr val="bg2">
                      <a:lumMod val="50000"/>
                    </a:schemeClr>
                  </a:solidFill>
                </a:endParaRPr>
              </a:p>
              <a:p>
                <a:r>
                  <a:rPr lang="en-US" dirty="0">
                    <a:solidFill>
                      <a:schemeClr val="bg2">
                        <a:lumMod val="50000"/>
                      </a:schemeClr>
                    </a:solidFill>
                  </a:rPr>
                  <a:t>### reach </a:t>
                </a:r>
                <a14:m>
                  <m:oMath xmlns:m="http://schemas.openxmlformats.org/officeDocument/2006/math">
                    <m:r>
                      <a:rPr lang="en-US" b="0" i="1" smtClean="0">
                        <a:solidFill>
                          <a:schemeClr val="bg2">
                            <a:lumMod val="50000"/>
                          </a:schemeClr>
                        </a:solidFill>
                        <a:latin typeface="Cambria Math" panose="02040503050406030204" pitchFamily="18" charset="0"/>
                      </a:rPr>
                      <m:t>𝑝</m:t>
                    </m:r>
                  </m:oMath>
                </a14:m>
                <a:endParaRPr lang="en-US" dirty="0">
                  <a:solidFill>
                    <a:schemeClr val="bg2">
                      <a:lumMod val="50000"/>
                    </a:schemeClr>
                  </a:solidFill>
                </a:endParaRPr>
              </a:p>
              <a:p>
                <a:r>
                  <a:rPr lang="en-US" dirty="0">
                    <a:solidFill>
                      <a:schemeClr val="bg2">
                        <a:lumMod val="50000"/>
                      </a:schemeClr>
                    </a:solidFill>
                  </a:rPr>
                  <a:t>### reach </a:t>
                </a:r>
                <a14:m>
                  <m:oMath xmlns:m="http://schemas.openxmlformats.org/officeDocument/2006/math">
                    <m:r>
                      <a:rPr lang="en-US" i="1">
                        <a:solidFill>
                          <a:schemeClr val="bg2">
                            <a:lumMod val="50000"/>
                          </a:schemeClr>
                        </a:solidFill>
                        <a:latin typeface="Cambria Math" panose="02040503050406030204" pitchFamily="18" charset="0"/>
                      </a:rPr>
                      <m:t>𝑞</m:t>
                    </m:r>
                  </m:oMath>
                </a14:m>
                <a:endParaRPr lang="en-US" dirty="0">
                  <a:solidFill>
                    <a:schemeClr val="bg2">
                      <a:lumMod val="50000"/>
                    </a:schemeClr>
                  </a:solidFill>
                </a:endParaRPr>
              </a:p>
              <a:p>
                <a:endParaRPr lang="en-US" sz="1000" dirty="0">
                  <a:solidFill>
                    <a:schemeClr val="bg2">
                      <a:lumMod val="50000"/>
                    </a:schemeClr>
                  </a:solidFill>
                </a:endParaRPr>
              </a:p>
            </p:txBody>
          </p:sp>
        </mc:Choice>
        <mc:Fallback xmlns="">
          <p:sp>
            <p:nvSpPr>
              <p:cNvPr id="28" name="TextBox 27">
                <a:extLst>
                  <a:ext uri="{FF2B5EF4-FFF2-40B4-BE49-F238E27FC236}">
                    <a16:creationId xmlns:a16="http://schemas.microsoft.com/office/drawing/2014/main" id="{9FEBF48C-E9DD-4BB8-BBCD-DEC496EA3374}"/>
                  </a:ext>
                </a:extLst>
              </p:cNvPr>
              <p:cNvSpPr txBox="1">
                <a:spLocks noRot="1" noChangeAspect="1" noMove="1" noResize="1" noEditPoints="1" noAdjustHandles="1" noChangeArrowheads="1" noChangeShapeType="1" noTextEdit="1"/>
              </p:cNvSpPr>
              <p:nvPr/>
            </p:nvSpPr>
            <p:spPr>
              <a:xfrm>
                <a:off x="4649900" y="3250546"/>
                <a:ext cx="2892200" cy="1354217"/>
              </a:xfrm>
              <a:prstGeom prst="rect">
                <a:avLst/>
              </a:prstGeom>
              <a:blipFill>
                <a:blip r:embed="rId6"/>
                <a:stretch>
                  <a:fillRect l="-1681" t="-1786"/>
                </a:stretch>
              </a:blipFill>
              <a:ln>
                <a:solidFill>
                  <a:schemeClr val="bg2"/>
                </a:solidFill>
              </a:ln>
            </p:spPr>
            <p:txBody>
              <a:bodyPr/>
              <a:lstStyle/>
              <a:p>
                <a:r>
                  <a:rPr lang="en-US">
                    <a:noFill/>
                  </a:rPr>
                  <a:t> </a:t>
                </a:r>
              </a:p>
            </p:txBody>
          </p:sp>
        </mc:Fallback>
      </mc:AlternateContent>
    </p:spTree>
    <p:extLst>
      <p:ext uri="{BB962C8B-B14F-4D97-AF65-F5344CB8AC3E}">
        <p14:creationId xmlns:p14="http://schemas.microsoft.com/office/powerpoint/2010/main" val="11194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2" grpId="0" animBg="1"/>
      <p:bldP spid="24"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9868-D9A5-A20F-E148-A3C097DD9AE3}"/>
              </a:ext>
            </a:extLst>
          </p:cNvPr>
          <p:cNvSpPr>
            <a:spLocks noGrp="1"/>
          </p:cNvSpPr>
          <p:nvPr>
            <p:ph type="title"/>
          </p:nvPr>
        </p:nvSpPr>
        <p:spPr/>
        <p:txBody>
          <a:bodyPr/>
          <a:lstStyle/>
          <a:p>
            <a:r>
              <a:rPr lang="en-US" b="1" dirty="0">
                <a:solidFill>
                  <a:schemeClr val="accent1"/>
                </a:solidFill>
              </a:rPr>
              <a:t>High-level Specifications</a:t>
            </a:r>
          </a:p>
        </p:txBody>
      </p:sp>
      <p:sp>
        <p:nvSpPr>
          <p:cNvPr id="3" name="Content Placeholder 2">
            <a:extLst>
              <a:ext uri="{FF2B5EF4-FFF2-40B4-BE49-F238E27FC236}">
                <a16:creationId xmlns:a16="http://schemas.microsoft.com/office/drawing/2014/main" id="{43BD0F08-3E26-1A42-9049-28602B506023}"/>
              </a:ext>
            </a:extLst>
          </p:cNvPr>
          <p:cNvSpPr>
            <a:spLocks noGrp="1"/>
          </p:cNvSpPr>
          <p:nvPr>
            <p:ph sz="half" idx="1"/>
          </p:nvPr>
        </p:nvSpPr>
        <p:spPr>
          <a:xfrm>
            <a:off x="838200" y="2434589"/>
            <a:ext cx="5181600" cy="3570923"/>
          </a:xfrm>
        </p:spPr>
        <p:txBody>
          <a:bodyPr>
            <a:normAutofit/>
          </a:bodyPr>
          <a:lstStyle/>
          <a:p>
            <a:r>
              <a:rPr lang="en-US" dirty="0"/>
              <a:t>Makes internal states explicit</a:t>
            </a:r>
          </a:p>
          <a:p>
            <a:endParaRPr lang="en-US" dirty="0"/>
          </a:p>
          <a:p>
            <a:endParaRPr lang="en-US" dirty="0"/>
          </a:p>
          <a:p>
            <a:endParaRPr lang="en-US" dirty="0"/>
          </a:p>
          <a:p>
            <a:endParaRPr lang="en-US" dirty="0"/>
          </a:p>
          <a:p>
            <a:endParaRPr lang="en-US" dirty="0"/>
          </a:p>
          <a:p>
            <a:r>
              <a:rPr lang="en-US" dirty="0"/>
              <a:t>Reward Machines</a:t>
            </a:r>
          </a:p>
        </p:txBody>
      </p:sp>
      <p:sp>
        <p:nvSpPr>
          <p:cNvPr id="4" name="Content Placeholder 3">
            <a:extLst>
              <a:ext uri="{FF2B5EF4-FFF2-40B4-BE49-F238E27FC236}">
                <a16:creationId xmlns:a16="http://schemas.microsoft.com/office/drawing/2014/main" id="{A2D6C215-556C-012C-62E5-7FCEC2D87CC8}"/>
              </a:ext>
            </a:extLst>
          </p:cNvPr>
          <p:cNvSpPr>
            <a:spLocks noGrp="1"/>
          </p:cNvSpPr>
          <p:nvPr>
            <p:ph sz="half" idx="2"/>
          </p:nvPr>
        </p:nvSpPr>
        <p:spPr>
          <a:xfrm>
            <a:off x="6172200" y="2434589"/>
            <a:ext cx="5181600" cy="3886836"/>
          </a:xfrm>
        </p:spPr>
        <p:txBody>
          <a:bodyPr>
            <a:normAutofit/>
          </a:bodyPr>
          <a:lstStyle/>
          <a:p>
            <a:r>
              <a:rPr lang="en-US" dirty="0"/>
              <a:t>Syntax is natural-language like</a:t>
            </a:r>
          </a:p>
          <a:p>
            <a:endParaRPr lang="en-US" dirty="0"/>
          </a:p>
          <a:p>
            <a:endParaRPr lang="en-US" dirty="0"/>
          </a:p>
          <a:p>
            <a:endParaRPr lang="en-US" dirty="0"/>
          </a:p>
          <a:p>
            <a:endParaRPr lang="en-US" dirty="0"/>
          </a:p>
          <a:p>
            <a:endParaRPr lang="en-US" dirty="0"/>
          </a:p>
          <a:p>
            <a:r>
              <a:rPr lang="en-US" dirty="0" err="1"/>
              <a:t>SpectRL</a:t>
            </a:r>
            <a:endParaRPr lang="en-US" dirty="0"/>
          </a:p>
        </p:txBody>
      </p:sp>
      <p:sp>
        <p:nvSpPr>
          <p:cNvPr id="5" name="TextBox 4">
            <a:extLst>
              <a:ext uri="{FF2B5EF4-FFF2-40B4-BE49-F238E27FC236}">
                <a16:creationId xmlns:a16="http://schemas.microsoft.com/office/drawing/2014/main" id="{137923FF-2309-0D26-5C1B-E65C9A6A4105}"/>
              </a:ext>
            </a:extLst>
          </p:cNvPr>
          <p:cNvSpPr txBox="1"/>
          <p:nvPr/>
        </p:nvSpPr>
        <p:spPr>
          <a:xfrm>
            <a:off x="838200" y="1690688"/>
            <a:ext cx="5181600" cy="584775"/>
          </a:xfrm>
          <a:prstGeom prst="rect">
            <a:avLst/>
          </a:prstGeom>
          <a:noFill/>
        </p:spPr>
        <p:txBody>
          <a:bodyPr wrap="square" rtlCol="0">
            <a:spAutoFit/>
          </a:bodyPr>
          <a:lstStyle/>
          <a:p>
            <a:r>
              <a:rPr lang="en-US" sz="3200" dirty="0"/>
              <a:t>State-Machine Based</a:t>
            </a:r>
          </a:p>
        </p:txBody>
      </p:sp>
      <p:sp>
        <p:nvSpPr>
          <p:cNvPr id="6" name="TextBox 5">
            <a:extLst>
              <a:ext uri="{FF2B5EF4-FFF2-40B4-BE49-F238E27FC236}">
                <a16:creationId xmlns:a16="http://schemas.microsoft.com/office/drawing/2014/main" id="{3B2184BD-5647-B95A-A2A9-5D6DB0A76F67}"/>
              </a:ext>
            </a:extLst>
          </p:cNvPr>
          <p:cNvSpPr txBox="1"/>
          <p:nvPr/>
        </p:nvSpPr>
        <p:spPr>
          <a:xfrm>
            <a:off x="6172200" y="1690688"/>
            <a:ext cx="5181600" cy="584775"/>
          </a:xfrm>
          <a:prstGeom prst="rect">
            <a:avLst/>
          </a:prstGeom>
          <a:noFill/>
        </p:spPr>
        <p:txBody>
          <a:bodyPr wrap="square" rtlCol="0">
            <a:spAutoFit/>
          </a:bodyPr>
          <a:lstStyle/>
          <a:p>
            <a:r>
              <a:rPr lang="en-US" sz="3200" dirty="0"/>
              <a:t>Logic Based</a:t>
            </a:r>
          </a:p>
        </p:txBody>
      </p:sp>
      <p:sp>
        <p:nvSpPr>
          <p:cNvPr id="7" name="TextBox 6">
            <a:extLst>
              <a:ext uri="{FF2B5EF4-FFF2-40B4-BE49-F238E27FC236}">
                <a16:creationId xmlns:a16="http://schemas.microsoft.com/office/drawing/2014/main" id="{651892F6-94FB-B7C4-5AB2-76B2A3CEF5E3}"/>
              </a:ext>
            </a:extLst>
          </p:cNvPr>
          <p:cNvSpPr txBox="1"/>
          <p:nvPr/>
        </p:nvSpPr>
        <p:spPr>
          <a:xfrm>
            <a:off x="6365202" y="2991218"/>
            <a:ext cx="4114800" cy="830997"/>
          </a:xfrm>
          <a:prstGeom prst="rect">
            <a:avLst/>
          </a:prstGeom>
          <a:noFill/>
        </p:spPr>
        <p:txBody>
          <a:bodyPr wrap="square" rtlCol="0">
            <a:spAutoFit/>
          </a:bodyPr>
          <a:lstStyle/>
          <a:p>
            <a:pPr marL="0" indent="0">
              <a:lnSpc>
                <a:spcPct val="100000"/>
              </a:lnSpc>
              <a:spcBef>
                <a:spcPts val="0"/>
              </a:spcBef>
              <a:buNone/>
            </a:pPr>
            <a:r>
              <a:rPr lang="en-US" sz="2400" dirty="0">
                <a:solidFill>
                  <a:schemeClr val="bg1">
                    <a:lumMod val="50000"/>
                  </a:schemeClr>
                </a:solidFill>
              </a:rPr>
              <a:t>“reach p”</a:t>
            </a:r>
          </a:p>
          <a:p>
            <a:pPr marL="0" indent="0">
              <a:lnSpc>
                <a:spcPct val="100000"/>
              </a:lnSpc>
              <a:spcBef>
                <a:spcPts val="0"/>
              </a:spcBef>
              <a:buNone/>
            </a:pPr>
            <a:r>
              <a:rPr lang="en-US" sz="2400" dirty="0"/>
              <a:t>	</a:t>
            </a:r>
            <a:r>
              <a:rPr lang="en-US" sz="2400" dirty="0">
                <a:solidFill>
                  <a:schemeClr val="accent6">
                    <a:lumMod val="75000"/>
                  </a:schemeClr>
                </a:solidFill>
              </a:rPr>
              <a:t> Eventually </a:t>
            </a:r>
            <a:r>
              <a:rPr lang="en-US" sz="2400" dirty="0">
                <a:solidFill>
                  <a:schemeClr val="accent2">
                    <a:lumMod val="75000"/>
                  </a:schemeClr>
                </a:solidFill>
              </a:rPr>
              <a:t>(p) </a:t>
            </a:r>
          </a:p>
        </p:txBody>
      </p:sp>
      <p:sp>
        <p:nvSpPr>
          <p:cNvPr id="8" name="TextBox 7">
            <a:extLst>
              <a:ext uri="{FF2B5EF4-FFF2-40B4-BE49-F238E27FC236}">
                <a16:creationId xmlns:a16="http://schemas.microsoft.com/office/drawing/2014/main" id="{DD68A224-5464-0752-99FF-A2B13F873680}"/>
              </a:ext>
            </a:extLst>
          </p:cNvPr>
          <p:cNvSpPr txBox="1"/>
          <p:nvPr/>
        </p:nvSpPr>
        <p:spPr>
          <a:xfrm>
            <a:off x="6365202" y="3825291"/>
            <a:ext cx="4344708" cy="1200329"/>
          </a:xfrm>
          <a:prstGeom prst="rect">
            <a:avLst/>
          </a:prstGeom>
          <a:noFill/>
        </p:spPr>
        <p:txBody>
          <a:bodyPr wrap="square" rtlCol="0">
            <a:spAutoFit/>
          </a:bodyPr>
          <a:lstStyle/>
          <a:p>
            <a:pPr marL="0" indent="0">
              <a:lnSpc>
                <a:spcPct val="100000"/>
              </a:lnSpc>
              <a:spcBef>
                <a:spcPts val="0"/>
              </a:spcBef>
              <a:buNone/>
            </a:pPr>
            <a:r>
              <a:rPr lang="en-US" sz="2400" dirty="0">
                <a:solidFill>
                  <a:schemeClr val="bg1">
                    <a:lumMod val="50000"/>
                  </a:schemeClr>
                </a:solidFill>
              </a:rPr>
              <a:t> “reach p then reach q” </a:t>
            </a:r>
          </a:p>
          <a:p>
            <a:pPr marL="0" indent="0">
              <a:lnSpc>
                <a:spcPct val="100000"/>
              </a:lnSpc>
              <a:spcBef>
                <a:spcPts val="0"/>
              </a:spcBef>
              <a:buNone/>
            </a:pPr>
            <a:r>
              <a:rPr lang="en-US" sz="2400" dirty="0">
                <a:solidFill>
                  <a:schemeClr val="bg1">
                    <a:lumMod val="50000"/>
                  </a:schemeClr>
                </a:solidFill>
              </a:rPr>
              <a:t>	 </a:t>
            </a:r>
            <a:r>
              <a:rPr lang="en-US" sz="2400" dirty="0">
                <a:solidFill>
                  <a:schemeClr val="accent6">
                    <a:lumMod val="75000"/>
                  </a:schemeClr>
                </a:solidFill>
              </a:rPr>
              <a:t>Eventually </a:t>
            </a:r>
            <a:r>
              <a:rPr lang="en-US" sz="2400" dirty="0">
                <a:solidFill>
                  <a:schemeClr val="accent2">
                    <a:lumMod val="75000"/>
                  </a:schemeClr>
                </a:solidFill>
              </a:rPr>
              <a:t>(p) </a:t>
            </a:r>
            <a:r>
              <a:rPr lang="en-US" sz="2400" dirty="0">
                <a:solidFill>
                  <a:schemeClr val="accent6">
                    <a:lumMod val="75000"/>
                  </a:schemeClr>
                </a:solidFill>
              </a:rPr>
              <a:t>; </a:t>
            </a:r>
          </a:p>
          <a:p>
            <a:pPr marL="0" indent="0">
              <a:lnSpc>
                <a:spcPct val="100000"/>
              </a:lnSpc>
              <a:spcBef>
                <a:spcPts val="0"/>
              </a:spcBef>
              <a:buNone/>
            </a:pPr>
            <a:r>
              <a:rPr lang="en-US" sz="2400" dirty="0">
                <a:solidFill>
                  <a:schemeClr val="accent6">
                    <a:lumMod val="75000"/>
                  </a:schemeClr>
                </a:solidFill>
              </a:rPr>
              <a:t>	 Eventually </a:t>
            </a:r>
            <a:r>
              <a:rPr lang="en-US" sz="2400" dirty="0">
                <a:solidFill>
                  <a:schemeClr val="accent2">
                    <a:lumMod val="75000"/>
                  </a:schemeClr>
                </a:solidFill>
              </a:rPr>
              <a:t>(q)</a:t>
            </a:r>
            <a:endParaRPr lang="en-US" sz="2400" dirty="0"/>
          </a:p>
        </p:txBody>
      </p:sp>
      <p:sp>
        <p:nvSpPr>
          <p:cNvPr id="9" name="Oval 8">
            <a:extLst>
              <a:ext uri="{FF2B5EF4-FFF2-40B4-BE49-F238E27FC236}">
                <a16:creationId xmlns:a16="http://schemas.microsoft.com/office/drawing/2014/main" id="{BC4036DD-577E-1CCB-BC19-66121B394242}"/>
              </a:ext>
            </a:extLst>
          </p:cNvPr>
          <p:cNvSpPr/>
          <p:nvPr/>
        </p:nvSpPr>
        <p:spPr>
          <a:xfrm>
            <a:off x="1036041" y="3215540"/>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6FEC9C-38F5-0EE2-EE2A-EC7273C109A1}"/>
                  </a:ext>
                </a:extLst>
              </p:cNvPr>
              <p:cNvSpPr txBox="1"/>
              <p:nvPr/>
            </p:nvSpPr>
            <p:spPr>
              <a:xfrm>
                <a:off x="1283245" y="3414017"/>
                <a:ext cx="4238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0</m:t>
                          </m:r>
                        </m:sub>
                      </m:sSub>
                    </m:oMath>
                  </m:oMathPara>
                </a14:m>
                <a:endParaRPr lang="en-US" sz="2800" dirty="0"/>
              </a:p>
            </p:txBody>
          </p:sp>
        </mc:Choice>
        <mc:Fallback xmlns="">
          <p:sp>
            <p:nvSpPr>
              <p:cNvPr id="10" name="TextBox 9">
                <a:extLst>
                  <a:ext uri="{FF2B5EF4-FFF2-40B4-BE49-F238E27FC236}">
                    <a16:creationId xmlns:a16="http://schemas.microsoft.com/office/drawing/2014/main" id="{2D6FEC9C-38F5-0EE2-EE2A-EC7273C109A1}"/>
                  </a:ext>
                </a:extLst>
              </p:cNvPr>
              <p:cNvSpPr txBox="1">
                <a:spLocks noRot="1" noChangeAspect="1" noMove="1" noResize="1" noEditPoints="1" noAdjustHandles="1" noChangeArrowheads="1" noChangeShapeType="1" noTextEdit="1"/>
              </p:cNvSpPr>
              <p:nvPr/>
            </p:nvSpPr>
            <p:spPr>
              <a:xfrm>
                <a:off x="1283245" y="3414017"/>
                <a:ext cx="423898" cy="430887"/>
              </a:xfrm>
              <a:prstGeom prst="rect">
                <a:avLst/>
              </a:prstGeom>
              <a:blipFill>
                <a:blip r:embed="rId2"/>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F92DF818-81FB-EF09-2442-F4EEA3E11300}"/>
              </a:ext>
            </a:extLst>
          </p:cNvPr>
          <p:cNvSpPr/>
          <p:nvPr/>
        </p:nvSpPr>
        <p:spPr>
          <a:xfrm>
            <a:off x="3321603" y="3200138"/>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5DEE4BC-23A5-112C-6291-BB21004C2D62}"/>
                  </a:ext>
                </a:extLst>
              </p:cNvPr>
              <p:cNvSpPr txBox="1"/>
              <p:nvPr/>
            </p:nvSpPr>
            <p:spPr>
              <a:xfrm>
                <a:off x="3583491" y="3414016"/>
                <a:ext cx="4156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1</m:t>
                          </m:r>
                        </m:sub>
                      </m:sSub>
                    </m:oMath>
                  </m:oMathPara>
                </a14:m>
                <a:endParaRPr lang="en-US" sz="2800" dirty="0"/>
              </a:p>
            </p:txBody>
          </p:sp>
        </mc:Choice>
        <mc:Fallback xmlns="">
          <p:sp>
            <p:nvSpPr>
              <p:cNvPr id="12" name="TextBox 11">
                <a:extLst>
                  <a:ext uri="{FF2B5EF4-FFF2-40B4-BE49-F238E27FC236}">
                    <a16:creationId xmlns:a16="http://schemas.microsoft.com/office/drawing/2014/main" id="{75DEE4BC-23A5-112C-6291-BB21004C2D62}"/>
                  </a:ext>
                </a:extLst>
              </p:cNvPr>
              <p:cNvSpPr txBox="1">
                <a:spLocks noRot="1" noChangeAspect="1" noMove="1" noResize="1" noEditPoints="1" noAdjustHandles="1" noChangeArrowheads="1" noChangeShapeType="1" noTextEdit="1"/>
              </p:cNvSpPr>
              <p:nvPr/>
            </p:nvSpPr>
            <p:spPr>
              <a:xfrm>
                <a:off x="3583491" y="3414016"/>
                <a:ext cx="415627" cy="430887"/>
              </a:xfrm>
              <a:prstGeom prst="rect">
                <a:avLst/>
              </a:prstGeom>
              <a:blipFill>
                <a:blip r:embed="rId3"/>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44D68596-F4F1-0402-0D02-89294C780502}"/>
              </a:ext>
            </a:extLst>
          </p:cNvPr>
          <p:cNvSpPr/>
          <p:nvPr/>
        </p:nvSpPr>
        <p:spPr>
          <a:xfrm>
            <a:off x="5003600" y="4315566"/>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C83D267-6C6D-04B9-E9BD-62DA5A951F71}"/>
                  </a:ext>
                </a:extLst>
              </p:cNvPr>
              <p:cNvSpPr txBox="1"/>
              <p:nvPr/>
            </p:nvSpPr>
            <p:spPr>
              <a:xfrm>
                <a:off x="5237699" y="4529444"/>
                <a:ext cx="4238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2</m:t>
                          </m:r>
                        </m:sub>
                      </m:sSub>
                    </m:oMath>
                  </m:oMathPara>
                </a14:m>
                <a:endParaRPr lang="en-US" sz="2800" dirty="0"/>
              </a:p>
            </p:txBody>
          </p:sp>
        </mc:Choice>
        <mc:Fallback xmlns="">
          <p:sp>
            <p:nvSpPr>
              <p:cNvPr id="14" name="TextBox 13">
                <a:extLst>
                  <a:ext uri="{FF2B5EF4-FFF2-40B4-BE49-F238E27FC236}">
                    <a16:creationId xmlns:a16="http://schemas.microsoft.com/office/drawing/2014/main" id="{DC83D267-6C6D-04B9-E9BD-62DA5A951F71}"/>
                  </a:ext>
                </a:extLst>
              </p:cNvPr>
              <p:cNvSpPr txBox="1">
                <a:spLocks noRot="1" noChangeAspect="1" noMove="1" noResize="1" noEditPoints="1" noAdjustHandles="1" noChangeArrowheads="1" noChangeShapeType="1" noTextEdit="1"/>
              </p:cNvSpPr>
              <p:nvPr/>
            </p:nvSpPr>
            <p:spPr>
              <a:xfrm>
                <a:off x="5237699" y="4529444"/>
                <a:ext cx="423898" cy="430887"/>
              </a:xfrm>
              <a:prstGeom prst="rect">
                <a:avLst/>
              </a:prstGeom>
              <a:blipFill>
                <a:blip r:embed="rId4"/>
                <a:stretch>
                  <a:fillRect/>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A53D6E60-3C3A-BEE5-13B2-2210C8937EF3}"/>
              </a:ext>
            </a:extLst>
          </p:cNvPr>
          <p:cNvCxnSpPr>
            <a:stCxn id="9" idx="6"/>
            <a:endCxn id="11" idx="2"/>
          </p:cNvCxnSpPr>
          <p:nvPr/>
        </p:nvCxnSpPr>
        <p:spPr>
          <a:xfrm flipV="1">
            <a:off x="1928138" y="3629460"/>
            <a:ext cx="1393465" cy="15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0B99664-7512-707F-3584-1BC6ABE43040}"/>
              </a:ext>
            </a:extLst>
          </p:cNvPr>
          <p:cNvCxnSpPr>
            <a:cxnSpLocks/>
            <a:stCxn id="11" idx="5"/>
            <a:endCxn id="13" idx="2"/>
          </p:cNvCxnSpPr>
          <p:nvPr/>
        </p:nvCxnSpPr>
        <p:spPr>
          <a:xfrm>
            <a:off x="4083055" y="3933036"/>
            <a:ext cx="920545" cy="811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14561E-9E21-941F-F3C8-54A3B7679A7B}"/>
              </a:ext>
            </a:extLst>
          </p:cNvPr>
          <p:cNvCxnSpPr>
            <a:endCxn id="9" idx="2"/>
          </p:cNvCxnSpPr>
          <p:nvPr/>
        </p:nvCxnSpPr>
        <p:spPr>
          <a:xfrm>
            <a:off x="838200" y="3644862"/>
            <a:ext cx="197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C3D2C07-6B8C-18EC-77E8-FBB524041256}"/>
                  </a:ext>
                </a:extLst>
              </p:cNvPr>
              <p:cNvSpPr txBox="1"/>
              <p:nvPr/>
            </p:nvSpPr>
            <p:spPr>
              <a:xfrm>
                <a:off x="1875321" y="3679186"/>
                <a:ext cx="1492936" cy="461665"/>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r>
                  <a:rPr lang="en-US" sz="2400" dirty="0"/>
                  <a:t>,0</a:t>
                </a:r>
              </a:p>
            </p:txBody>
          </p:sp>
        </mc:Choice>
        <mc:Fallback xmlns="">
          <p:sp>
            <p:nvSpPr>
              <p:cNvPr id="21" name="TextBox 20">
                <a:extLst>
                  <a:ext uri="{FF2B5EF4-FFF2-40B4-BE49-F238E27FC236}">
                    <a16:creationId xmlns:a16="http://schemas.microsoft.com/office/drawing/2014/main" id="{4C3D2C07-6B8C-18EC-77E8-FBB524041256}"/>
                  </a:ext>
                </a:extLst>
              </p:cNvPr>
              <p:cNvSpPr txBox="1">
                <a:spLocks noRot="1" noChangeAspect="1" noMove="1" noResize="1" noEditPoints="1" noAdjustHandles="1" noChangeArrowheads="1" noChangeShapeType="1" noTextEdit="1"/>
              </p:cNvSpPr>
              <p:nvPr/>
            </p:nvSpPr>
            <p:spPr>
              <a:xfrm>
                <a:off x="1875321" y="3679186"/>
                <a:ext cx="1492936" cy="461665"/>
              </a:xfrm>
              <a:prstGeom prst="rect">
                <a:avLst/>
              </a:prstGeom>
              <a:blipFill>
                <a:blip r:embed="rId5"/>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AE68252-D120-B801-A15C-407482084B21}"/>
                  </a:ext>
                </a:extLst>
              </p:cNvPr>
              <p:cNvSpPr txBox="1"/>
              <p:nvPr/>
            </p:nvSpPr>
            <p:spPr>
              <a:xfrm>
                <a:off x="4374182" y="3837008"/>
                <a:ext cx="1492936" cy="461665"/>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rPr>
                      <m:t>𝑞</m:t>
                    </m:r>
                  </m:oMath>
                </a14:m>
                <a:r>
                  <a:rPr lang="en-US" sz="2400" dirty="0"/>
                  <a:t>, 1</a:t>
                </a:r>
              </a:p>
            </p:txBody>
          </p:sp>
        </mc:Choice>
        <mc:Fallback xmlns="">
          <p:sp>
            <p:nvSpPr>
              <p:cNvPr id="22" name="TextBox 21">
                <a:extLst>
                  <a:ext uri="{FF2B5EF4-FFF2-40B4-BE49-F238E27FC236}">
                    <a16:creationId xmlns:a16="http://schemas.microsoft.com/office/drawing/2014/main" id="{3AE68252-D120-B801-A15C-407482084B21}"/>
                  </a:ext>
                </a:extLst>
              </p:cNvPr>
              <p:cNvSpPr txBox="1">
                <a:spLocks noRot="1" noChangeAspect="1" noMove="1" noResize="1" noEditPoints="1" noAdjustHandles="1" noChangeArrowheads="1" noChangeShapeType="1" noTextEdit="1"/>
              </p:cNvSpPr>
              <p:nvPr/>
            </p:nvSpPr>
            <p:spPr>
              <a:xfrm>
                <a:off x="4374182" y="3837008"/>
                <a:ext cx="1492936" cy="461665"/>
              </a:xfrm>
              <a:prstGeom prst="rect">
                <a:avLst/>
              </a:prstGeom>
              <a:blipFill>
                <a:blip r:embed="rId6"/>
                <a:stretch>
                  <a:fillRect l="-1230"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4878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p:bldP spid="11" grpId="0" animBg="1"/>
      <p:bldP spid="12" grpId="0"/>
      <p:bldP spid="13" grpId="0" animBg="1"/>
      <p:bldP spid="14"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p:txBody>
          <a:bodyPr>
            <a:normAutofit/>
          </a:bodyPr>
          <a:lstStyle/>
          <a:p>
            <a:r>
              <a:rPr lang="en-US" sz="4400" b="1" cap="none" dirty="0">
                <a:solidFill>
                  <a:schemeClr val="accent1"/>
                </a:solidFill>
                <a:cs typeface="Calibri" panose="020F0502020204030204" pitchFamily="34" charset="0"/>
              </a:rPr>
              <a:t>Reward Machines</a:t>
            </a:r>
          </a:p>
        </p:txBody>
      </p:sp>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a:xfrm>
            <a:off x="8610600" y="6493510"/>
            <a:ext cx="2743200" cy="365125"/>
          </a:xfrm>
        </p:spPr>
        <p:txBody>
          <a:bodyPr/>
          <a:lstStyle/>
          <a:p>
            <a:fld id="{E310E036-E5BC-46CC-80A9-CAC1640ECAF1}" type="slidenum">
              <a:rPr lang="en-IN" smtClean="0"/>
              <a:t>22</a:t>
            </a:fld>
            <a:endParaRPr lang="en-IN" dirty="0"/>
          </a:p>
        </p:txBody>
      </p:sp>
      <p:pic>
        <p:nvPicPr>
          <p:cNvPr id="10" name="Picture 9" descr="Chart, box and whisker chart&#10;&#10;Description automatically generated">
            <a:extLst>
              <a:ext uri="{FF2B5EF4-FFF2-40B4-BE49-F238E27FC236}">
                <a16:creationId xmlns:a16="http://schemas.microsoft.com/office/drawing/2014/main" id="{986FB861-0E8B-6DE0-211A-573D0F0DF81F}"/>
              </a:ext>
            </a:extLst>
          </p:cNvPr>
          <p:cNvPicPr>
            <a:picLocks noChangeAspect="1"/>
          </p:cNvPicPr>
          <p:nvPr/>
        </p:nvPicPr>
        <p:blipFill rotWithShape="1">
          <a:blip r:embed="rId3"/>
          <a:srcRect l="54223" t="7870" b="11630"/>
          <a:stretch/>
        </p:blipFill>
        <p:spPr>
          <a:xfrm>
            <a:off x="5564307" y="1534662"/>
            <a:ext cx="5215766" cy="4062995"/>
          </a:xfrm>
          <a:prstGeom prst="rect">
            <a:avLst/>
          </a:prstGeom>
        </p:spPr>
      </p:pic>
      <p:pic>
        <p:nvPicPr>
          <p:cNvPr id="13" name="Picture 12" descr="Chart, box and whisker chart&#10;&#10;Description automatically generated">
            <a:extLst>
              <a:ext uri="{FF2B5EF4-FFF2-40B4-BE49-F238E27FC236}">
                <a16:creationId xmlns:a16="http://schemas.microsoft.com/office/drawing/2014/main" id="{A774F0BB-71E3-7608-1494-0A7169228B93}"/>
              </a:ext>
            </a:extLst>
          </p:cNvPr>
          <p:cNvPicPr>
            <a:picLocks noChangeAspect="1"/>
          </p:cNvPicPr>
          <p:nvPr/>
        </p:nvPicPr>
        <p:blipFill rotWithShape="1">
          <a:blip r:embed="rId3"/>
          <a:srcRect r="48579"/>
          <a:stretch/>
        </p:blipFill>
        <p:spPr>
          <a:xfrm>
            <a:off x="756285" y="1561381"/>
            <a:ext cx="3677971" cy="3168433"/>
          </a:xfrm>
          <a:prstGeom prst="rect">
            <a:avLst/>
          </a:prstGeom>
        </p:spPr>
      </p:pic>
      <mc:AlternateContent xmlns:mc="http://schemas.openxmlformats.org/markup-compatibility/2006" xmlns:a14="http://schemas.microsoft.com/office/drawing/2010/main">
        <mc:Choice Requires="a14">
          <p:sp>
            <p:nvSpPr>
              <p:cNvPr id="16" name="Rounded Rectangular Callout 11">
                <a:extLst>
                  <a:ext uri="{FF2B5EF4-FFF2-40B4-BE49-F238E27FC236}">
                    <a16:creationId xmlns:a16="http://schemas.microsoft.com/office/drawing/2014/main" id="{9B5AC3B6-EB89-4430-7EBE-9B9E3B7847D6}"/>
                  </a:ext>
                </a:extLst>
              </p:cNvPr>
              <p:cNvSpPr/>
              <p:nvPr/>
            </p:nvSpPr>
            <p:spPr>
              <a:xfrm>
                <a:off x="9175603" y="1223577"/>
                <a:ext cx="1947333" cy="604271"/>
              </a:xfrm>
              <a:prstGeom prst="wedgeRoundRectCallout">
                <a:avLst>
                  <a:gd name="adj1" fmla="val -69529"/>
                  <a:gd name="adj2" fmla="val 15147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States </a:t>
                </a:r>
                <a14:m>
                  <m:oMath xmlns:m="http://schemas.openxmlformats.org/officeDocument/2006/math">
                    <m:r>
                      <a:rPr lang="en-US" b="0" i="1" smtClean="0">
                        <a:latin typeface="Cambria Math" panose="02040503050406030204" pitchFamily="18" charset="0"/>
                      </a:rPr>
                      <m:t>𝑈</m:t>
                    </m:r>
                  </m:oMath>
                </a14:m>
                <a:endParaRPr lang="en-US" dirty="0"/>
              </a:p>
            </p:txBody>
          </p:sp>
        </mc:Choice>
        <mc:Fallback xmlns="">
          <p:sp>
            <p:nvSpPr>
              <p:cNvPr id="16" name="Rounded Rectangular Callout 11">
                <a:extLst>
                  <a:ext uri="{FF2B5EF4-FFF2-40B4-BE49-F238E27FC236}">
                    <a16:creationId xmlns:a16="http://schemas.microsoft.com/office/drawing/2014/main" id="{9B5AC3B6-EB89-4430-7EBE-9B9E3B7847D6}"/>
                  </a:ext>
                </a:extLst>
              </p:cNvPr>
              <p:cNvSpPr>
                <a:spLocks noRot="1" noChangeAspect="1" noMove="1" noResize="1" noEditPoints="1" noAdjustHandles="1" noChangeArrowheads="1" noChangeShapeType="1" noTextEdit="1"/>
              </p:cNvSpPr>
              <p:nvPr/>
            </p:nvSpPr>
            <p:spPr>
              <a:xfrm>
                <a:off x="9175603" y="1223577"/>
                <a:ext cx="1947333" cy="604271"/>
              </a:xfrm>
              <a:prstGeom prst="wedgeRoundRectCallout">
                <a:avLst>
                  <a:gd name="adj1" fmla="val -69529"/>
                  <a:gd name="adj2" fmla="val 151475"/>
                  <a:gd name="adj3" fmla="val 16667"/>
                </a:avLst>
              </a:prstGeom>
              <a:blipFill>
                <a:blip r:embed="rId4"/>
                <a:stretch>
                  <a:fillRect/>
                </a:stretch>
              </a:blipFill>
              <a:ln>
                <a:noFill/>
              </a:ln>
            </p:spPr>
            <p:txBody>
              <a:bodyPr/>
              <a:lstStyle/>
              <a:p>
                <a:r>
                  <a:rPr lang="en-US">
                    <a:noFill/>
                  </a:rPr>
                  <a:t> </a:t>
                </a:r>
              </a:p>
            </p:txBody>
          </p:sp>
        </mc:Fallback>
      </mc:AlternateContent>
      <p:sp>
        <p:nvSpPr>
          <p:cNvPr id="18" name="Rounded Rectangular Callout 12">
            <a:extLst>
              <a:ext uri="{FF2B5EF4-FFF2-40B4-BE49-F238E27FC236}">
                <a16:creationId xmlns:a16="http://schemas.microsoft.com/office/drawing/2014/main" id="{499F18EA-34E5-531B-0BBB-DEC9F83CC55D}"/>
              </a:ext>
            </a:extLst>
          </p:cNvPr>
          <p:cNvSpPr/>
          <p:nvPr/>
        </p:nvSpPr>
        <p:spPr>
          <a:xfrm>
            <a:off x="5613837" y="1732019"/>
            <a:ext cx="1947333" cy="604271"/>
          </a:xfrm>
          <a:prstGeom prst="wedgeRoundRectCallout">
            <a:avLst>
              <a:gd name="adj1" fmla="val 81341"/>
              <a:gd name="adj2" fmla="val 810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Initial state</a:t>
            </a:r>
          </a:p>
        </p:txBody>
      </p:sp>
      <mc:AlternateContent xmlns:mc="http://schemas.openxmlformats.org/markup-compatibility/2006" xmlns:a14="http://schemas.microsoft.com/office/drawing/2010/main">
        <mc:Choice Requires="a14">
          <p:sp>
            <p:nvSpPr>
              <p:cNvPr id="21" name="Rounded Rectangular Callout 8">
                <a:extLst>
                  <a:ext uri="{FF2B5EF4-FFF2-40B4-BE49-F238E27FC236}">
                    <a16:creationId xmlns:a16="http://schemas.microsoft.com/office/drawing/2014/main" id="{E9195727-CF38-135A-7BD9-0ADEEB233719}"/>
                  </a:ext>
                </a:extLst>
              </p:cNvPr>
              <p:cNvSpPr/>
              <p:nvPr/>
            </p:nvSpPr>
            <p:spPr>
              <a:xfrm>
                <a:off x="4622711" y="5793786"/>
                <a:ext cx="3406842" cy="814063"/>
              </a:xfrm>
              <a:prstGeom prst="wedgeRoundRectCallout">
                <a:avLst>
                  <a:gd name="adj1" fmla="val 36724"/>
                  <a:gd name="adj2" fmla="val -1234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State-transition function</a:t>
                </a: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𝑢</m:t>
                          </m:r>
                        </m:sub>
                      </m:sSub>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𝑃𝑟𝑜𝑝</m:t>
                              </m:r>
                            </m:e>
                          </m:d>
                        </m:sup>
                      </m:sSup>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𝐹</m:t>
                      </m:r>
                    </m:oMath>
                  </m:oMathPara>
                </a14:m>
                <a:endParaRPr lang="en-US" dirty="0"/>
              </a:p>
            </p:txBody>
          </p:sp>
        </mc:Choice>
        <mc:Fallback xmlns="">
          <p:sp>
            <p:nvSpPr>
              <p:cNvPr id="21" name="Rounded Rectangular Callout 8">
                <a:extLst>
                  <a:ext uri="{FF2B5EF4-FFF2-40B4-BE49-F238E27FC236}">
                    <a16:creationId xmlns:a16="http://schemas.microsoft.com/office/drawing/2014/main" id="{E9195727-CF38-135A-7BD9-0ADEEB233719}"/>
                  </a:ext>
                </a:extLst>
              </p:cNvPr>
              <p:cNvSpPr>
                <a:spLocks noRot="1" noChangeAspect="1" noMove="1" noResize="1" noEditPoints="1" noAdjustHandles="1" noChangeArrowheads="1" noChangeShapeType="1" noTextEdit="1"/>
              </p:cNvSpPr>
              <p:nvPr/>
            </p:nvSpPr>
            <p:spPr>
              <a:xfrm>
                <a:off x="4622711" y="5793786"/>
                <a:ext cx="3406842" cy="814063"/>
              </a:xfrm>
              <a:prstGeom prst="wedgeRoundRectCallout">
                <a:avLst>
                  <a:gd name="adj1" fmla="val 36724"/>
                  <a:gd name="adj2" fmla="val -123442"/>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ular Callout 11">
                <a:extLst>
                  <a:ext uri="{FF2B5EF4-FFF2-40B4-BE49-F238E27FC236}">
                    <a16:creationId xmlns:a16="http://schemas.microsoft.com/office/drawing/2014/main" id="{DC684A49-90F1-8EE3-A18A-D1B8EA28246D}"/>
                  </a:ext>
                </a:extLst>
              </p:cNvPr>
              <p:cNvSpPr/>
              <p:nvPr/>
            </p:nvSpPr>
            <p:spPr>
              <a:xfrm>
                <a:off x="9814201" y="3045275"/>
                <a:ext cx="1947333" cy="604271"/>
              </a:xfrm>
              <a:prstGeom prst="wedgeRoundRectCallout">
                <a:avLst>
                  <a:gd name="adj1" fmla="val -38420"/>
                  <a:gd name="adj2" fmla="val 12688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Terminal States </a:t>
                </a:r>
                <a14:m>
                  <m:oMath xmlns:m="http://schemas.openxmlformats.org/officeDocument/2006/math">
                    <m:r>
                      <a:rPr lang="en-US" b="0" i="1" smtClean="0">
                        <a:latin typeface="Cambria Math" panose="02040503050406030204" pitchFamily="18" charset="0"/>
                      </a:rPr>
                      <m:t>𝐹</m:t>
                    </m:r>
                  </m:oMath>
                </a14:m>
                <a:endParaRPr lang="en-US" dirty="0"/>
              </a:p>
            </p:txBody>
          </p:sp>
        </mc:Choice>
        <mc:Fallback xmlns="">
          <p:sp>
            <p:nvSpPr>
              <p:cNvPr id="24" name="Rounded Rectangular Callout 11">
                <a:extLst>
                  <a:ext uri="{FF2B5EF4-FFF2-40B4-BE49-F238E27FC236}">
                    <a16:creationId xmlns:a16="http://schemas.microsoft.com/office/drawing/2014/main" id="{DC684A49-90F1-8EE3-A18A-D1B8EA28246D}"/>
                  </a:ext>
                </a:extLst>
              </p:cNvPr>
              <p:cNvSpPr>
                <a:spLocks noRot="1" noChangeAspect="1" noMove="1" noResize="1" noEditPoints="1" noAdjustHandles="1" noChangeArrowheads="1" noChangeShapeType="1" noTextEdit="1"/>
              </p:cNvSpPr>
              <p:nvPr/>
            </p:nvSpPr>
            <p:spPr>
              <a:xfrm>
                <a:off x="9814201" y="3045275"/>
                <a:ext cx="1947333" cy="604271"/>
              </a:xfrm>
              <a:prstGeom prst="wedgeRoundRectCallout">
                <a:avLst>
                  <a:gd name="adj1" fmla="val -38420"/>
                  <a:gd name="adj2" fmla="val 126885"/>
                  <a:gd name="adj3" fmla="val 16667"/>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ular Callout 11">
                <a:extLst>
                  <a:ext uri="{FF2B5EF4-FFF2-40B4-BE49-F238E27FC236}">
                    <a16:creationId xmlns:a16="http://schemas.microsoft.com/office/drawing/2014/main" id="{EC4C1C95-03A1-C9A3-9DB9-3C844653CA57}"/>
                  </a:ext>
                </a:extLst>
              </p:cNvPr>
              <p:cNvSpPr/>
              <p:nvPr/>
            </p:nvSpPr>
            <p:spPr>
              <a:xfrm>
                <a:off x="8968504" y="5194459"/>
                <a:ext cx="2941620" cy="851124"/>
              </a:xfrm>
              <a:prstGeom prst="wedgeRoundRectCallout">
                <a:avLst>
                  <a:gd name="adj1" fmla="val -70153"/>
                  <a:gd name="adj2" fmla="val -8109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State-reward function</a:t>
                </a:r>
              </a:p>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𝑟</m:t>
                          </m:r>
                        </m:sub>
                      </m:sSub>
                      <m:r>
                        <a:rPr lang="en-US" b="0" i="1" smtClean="0">
                          <a:latin typeface="Cambria Math" panose="02040503050406030204" pitchFamily="18" charset="0"/>
                        </a:rPr>
                        <m:t>: </m:t>
                      </m:r>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m:oMathPara>
                </a14:m>
                <a:endParaRPr lang="en-US" dirty="0"/>
              </a:p>
            </p:txBody>
          </p:sp>
        </mc:Choice>
        <mc:Fallback xmlns="">
          <p:sp>
            <p:nvSpPr>
              <p:cNvPr id="25" name="Rounded Rectangular Callout 11">
                <a:extLst>
                  <a:ext uri="{FF2B5EF4-FFF2-40B4-BE49-F238E27FC236}">
                    <a16:creationId xmlns:a16="http://schemas.microsoft.com/office/drawing/2014/main" id="{EC4C1C95-03A1-C9A3-9DB9-3C844653CA57}"/>
                  </a:ext>
                </a:extLst>
              </p:cNvPr>
              <p:cNvSpPr>
                <a:spLocks noRot="1" noChangeAspect="1" noMove="1" noResize="1" noEditPoints="1" noAdjustHandles="1" noChangeArrowheads="1" noChangeShapeType="1" noTextEdit="1"/>
              </p:cNvSpPr>
              <p:nvPr/>
            </p:nvSpPr>
            <p:spPr>
              <a:xfrm>
                <a:off x="8968504" y="5194459"/>
                <a:ext cx="2941620" cy="851124"/>
              </a:xfrm>
              <a:prstGeom prst="wedgeRoundRectCallout">
                <a:avLst>
                  <a:gd name="adj1" fmla="val -70153"/>
                  <a:gd name="adj2" fmla="val -81094"/>
                  <a:gd name="adj3" fmla="val 16667"/>
                </a:avLst>
              </a:prstGeom>
              <a:blipFill>
                <a:blip r:embed="rId7"/>
                <a:stretch>
                  <a:fillRect/>
                </a:stretch>
              </a:blipFill>
              <a:ln>
                <a:no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2B3189C6-18C9-73FA-C9BA-AF9734D9E738}"/>
              </a:ext>
            </a:extLst>
          </p:cNvPr>
          <p:cNvSpPr txBox="1"/>
          <p:nvPr/>
        </p:nvSpPr>
        <p:spPr>
          <a:xfrm>
            <a:off x="977264" y="4950297"/>
            <a:ext cx="3677972" cy="1107996"/>
          </a:xfrm>
          <a:prstGeom prst="rect">
            <a:avLst/>
          </a:prstGeom>
          <a:noFill/>
        </p:spPr>
        <p:txBody>
          <a:bodyPr wrap="square" rtlCol="0">
            <a:spAutoFit/>
          </a:bodyPr>
          <a:lstStyle/>
          <a:p>
            <a:pPr marL="342900" indent="-342900">
              <a:buAutoNum type="arabicPeriod"/>
            </a:pPr>
            <a:r>
              <a:rPr lang="en-US" sz="2400" dirty="0"/>
              <a:t>Get Coffee. Go to O</a:t>
            </a:r>
          </a:p>
          <a:p>
            <a:pPr marL="342900" indent="-342900">
              <a:buAutoNum type="arabicPeriod"/>
            </a:pPr>
            <a:r>
              <a:rPr lang="en-US" sz="2400" dirty="0"/>
              <a:t>Always avoid obstacle *</a:t>
            </a:r>
          </a:p>
          <a:p>
            <a:pPr marL="342900" indent="-342900">
              <a:buAutoNum type="arabicPeriod"/>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C65BA0-44F7-490E-C02C-718528BB0D3D}"/>
                  </a:ext>
                </a:extLst>
              </p:cNvPr>
              <p:cNvSpPr txBox="1"/>
              <p:nvPr/>
            </p:nvSpPr>
            <p:spPr>
              <a:xfrm>
                <a:off x="5796717" y="545196"/>
                <a:ext cx="5557083" cy="487185"/>
              </a:xfrm>
              <a:prstGeom prst="rect">
                <a:avLst/>
              </a:prstGeom>
              <a:noFill/>
            </p:spPr>
            <p:txBody>
              <a:bodyPr wrap="square" rtlCol="0">
                <a:spAutoFit/>
              </a:bodyPr>
              <a:lstStyle/>
              <a:p>
                <a:pPr algn="ctr"/>
                <a:r>
                  <a:rPr lang="en-US" sz="2400" dirty="0"/>
                  <a:t>Labelling function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𝑃𝑟𝑜𝑝</m:t>
                            </m:r>
                          </m:e>
                        </m:d>
                      </m:sup>
                    </m:sSup>
                  </m:oMath>
                </a14:m>
                <a:endParaRPr lang="en-US" sz="2400" dirty="0"/>
              </a:p>
            </p:txBody>
          </p:sp>
        </mc:Choice>
        <mc:Fallback xmlns="">
          <p:sp>
            <p:nvSpPr>
              <p:cNvPr id="2" name="TextBox 1">
                <a:extLst>
                  <a:ext uri="{FF2B5EF4-FFF2-40B4-BE49-F238E27FC236}">
                    <a16:creationId xmlns:a16="http://schemas.microsoft.com/office/drawing/2014/main" id="{7AC65BA0-44F7-490E-C02C-718528BB0D3D}"/>
                  </a:ext>
                </a:extLst>
              </p:cNvPr>
              <p:cNvSpPr txBox="1">
                <a:spLocks noRot="1" noChangeAspect="1" noMove="1" noResize="1" noEditPoints="1" noAdjustHandles="1" noChangeArrowheads="1" noChangeShapeType="1" noTextEdit="1"/>
              </p:cNvSpPr>
              <p:nvPr/>
            </p:nvSpPr>
            <p:spPr>
              <a:xfrm>
                <a:off x="5796717" y="545196"/>
                <a:ext cx="5557083" cy="487185"/>
              </a:xfrm>
              <a:prstGeom prst="rect">
                <a:avLst/>
              </a:prstGeom>
              <a:blipFill>
                <a:blip r:embed="rId8"/>
                <a:stretch>
                  <a:fillRect t="-5000" b="-27500"/>
                </a:stretch>
              </a:blipFill>
            </p:spPr>
            <p:txBody>
              <a:bodyPr/>
              <a:lstStyle/>
              <a:p>
                <a:r>
                  <a:rPr lang="en-US">
                    <a:noFill/>
                  </a:rPr>
                  <a:t> </a:t>
                </a:r>
              </a:p>
            </p:txBody>
          </p:sp>
        </mc:Fallback>
      </mc:AlternateContent>
    </p:spTree>
    <p:extLst>
      <p:ext uri="{BB962C8B-B14F-4D97-AF65-F5344CB8AC3E}">
        <p14:creationId xmlns:p14="http://schemas.microsoft.com/office/powerpoint/2010/main" val="2864250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5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25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24" grpId="0" animBg="1"/>
      <p:bldP spid="2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p:txBody>
          <a:bodyPr>
            <a:normAutofit/>
          </a:bodyPr>
          <a:lstStyle/>
          <a:p>
            <a:r>
              <a:rPr lang="en-US" sz="4400" b="1" cap="none" dirty="0">
                <a:solidFill>
                  <a:schemeClr val="accent1"/>
                </a:solidFill>
                <a:cs typeface="Calibri" panose="020F0502020204030204" pitchFamily="34" charset="0"/>
              </a:rPr>
              <a:t>Algorithmic approaches: </a:t>
            </a:r>
            <a:br>
              <a:rPr lang="en-US" sz="4400" b="1" cap="none" dirty="0">
                <a:solidFill>
                  <a:schemeClr val="accent1"/>
                </a:solidFill>
                <a:cs typeface="Calibri" panose="020F0502020204030204" pitchFamily="34" charset="0"/>
              </a:rPr>
            </a:br>
            <a:r>
              <a:rPr lang="en-US" sz="4400" b="1" cap="none" dirty="0">
                <a:solidFill>
                  <a:schemeClr val="accent1"/>
                </a:solidFill>
                <a:cs typeface="Calibri" panose="020F0502020204030204" pitchFamily="34" charset="0"/>
              </a:rPr>
              <a:t>Q-Learning from Reward Machines (QRM)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F8ACCE3-612D-A65A-66ED-1A48EBB09230}"/>
                  </a:ext>
                </a:extLst>
              </p:cNvPr>
              <p:cNvSpPr>
                <a:spLocks noGrp="1"/>
              </p:cNvSpPr>
              <p:nvPr>
                <p:ph idx="1"/>
              </p:nvPr>
            </p:nvSpPr>
            <p:spPr>
              <a:xfrm>
                <a:off x="838200" y="1962785"/>
                <a:ext cx="10515600" cy="4351338"/>
              </a:xfrm>
            </p:spPr>
            <p:txBody>
              <a:bodyPr>
                <a:normAutofit lnSpcReduction="10000"/>
              </a:bodyPr>
              <a:lstStyle/>
              <a:p>
                <a:pPr marL="0" indent="0">
                  <a:buNone/>
                </a:pPr>
                <a:r>
                  <a:rPr lang="en-US" dirty="0"/>
                  <a:t>Q-learning on product of MDP and Reward Machine</a:t>
                </a:r>
              </a:p>
              <a:p>
                <a:pPr lvl="1"/>
                <a:r>
                  <a:rPr lang="en-US" dirty="0"/>
                  <a:t>States are of the form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𝑢</m:t>
                        </m:r>
                      </m:e>
                    </m:d>
                  </m:oMath>
                </a14:m>
                <a:endParaRPr lang="en-US" dirty="0"/>
              </a:p>
              <a:p>
                <a:pPr lvl="1"/>
                <a:r>
                  <a:rPr lang="en-US" dirty="0"/>
                  <a:t>Actions are MDP actions</a:t>
                </a:r>
              </a:p>
              <a:p>
                <a:pPr lvl="5"/>
                <a:endParaRPr lang="en-US" dirty="0"/>
              </a:p>
              <a:p>
                <a:pPr lvl="1"/>
                <a:r>
                  <a:rPr lang="en-US" dirty="0"/>
                  <a:t>Let, Current state be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endParaRPr lang="en-US" dirty="0"/>
              </a:p>
              <a:p>
                <a:pPr marL="457200" lvl="1" indent="0">
                  <a:buNone/>
                </a:pPr>
                <a:r>
                  <a:rPr lang="en-US" dirty="0"/>
                  <a:t>           Choose action </a:t>
                </a:r>
                <a14:m>
                  <m:oMath xmlns:m="http://schemas.openxmlformats.org/officeDocument/2006/math">
                    <m:r>
                      <a:rPr lang="en-US" b="0" i="1" smtClean="0">
                        <a:latin typeface="Cambria Math" panose="02040503050406030204" pitchFamily="18" charset="0"/>
                      </a:rPr>
                      <m:t>𝑎</m:t>
                    </m:r>
                  </m:oMath>
                </a14:m>
                <a:endParaRPr lang="en-US" dirty="0"/>
              </a:p>
              <a:p>
                <a:pPr marL="457200" lvl="1" indent="0">
                  <a:buNone/>
                </a:pPr>
                <a:r>
                  <a:rPr lang="en-US" dirty="0"/>
                  <a:t>           Next state is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𝑢</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 </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t> </a:t>
                </a:r>
                <a:r>
                  <a:rPr lang="en-US" dirty="0">
                    <a:solidFill>
                      <a:schemeClr val="bg1">
                        <a:lumMod val="50000"/>
                      </a:schemeClr>
                    </a:solidFill>
                  </a:rPr>
                  <a:t>[It’s prob. is </a:t>
                </a:r>
                <a14:m>
                  <m:oMath xmlns:m="http://schemas.openxmlformats.org/officeDocument/2006/math">
                    <m:r>
                      <a:rPr lang="en-US" b="0" i="1" smtClean="0">
                        <a:solidFill>
                          <a:schemeClr val="bg1">
                            <a:lumMod val="50000"/>
                          </a:schemeClr>
                        </a:solidFill>
                        <a:latin typeface="Cambria Math" panose="02040503050406030204" pitchFamily="18" charset="0"/>
                      </a:rPr>
                      <m:t>𝑃</m:t>
                    </m:r>
                    <m:r>
                      <a:rPr lang="en-US" b="0" i="1" smtClean="0">
                        <a:solidFill>
                          <a:schemeClr val="bg1">
                            <a:lumMod val="50000"/>
                          </a:schemeClr>
                        </a:solidFill>
                        <a:latin typeface="Cambria Math" panose="02040503050406030204" pitchFamily="18" charset="0"/>
                      </a:rPr>
                      <m:t>(</m:t>
                    </m:r>
                    <m:r>
                      <a:rPr lang="en-US" b="0" i="1" smtClean="0">
                        <a:solidFill>
                          <a:schemeClr val="bg1">
                            <a:lumMod val="50000"/>
                          </a:schemeClr>
                        </a:solidFill>
                        <a:latin typeface="Cambria Math" panose="02040503050406030204" pitchFamily="18" charset="0"/>
                      </a:rPr>
                      <m:t>𝑠</m:t>
                    </m:r>
                    <m:r>
                      <a:rPr lang="en-US" b="0" i="1" smtClean="0">
                        <a:solidFill>
                          <a:schemeClr val="bg1">
                            <a:lumMod val="50000"/>
                          </a:schemeClr>
                        </a:solidFill>
                        <a:latin typeface="Cambria Math" panose="02040503050406030204" pitchFamily="18" charset="0"/>
                      </a:rPr>
                      <m:t>,</m:t>
                    </m:r>
                    <m:r>
                      <a:rPr lang="en-US" b="0" i="1" smtClean="0">
                        <a:solidFill>
                          <a:schemeClr val="bg1">
                            <a:lumMod val="50000"/>
                          </a:schemeClr>
                        </a:solidFill>
                        <a:latin typeface="Cambria Math" panose="02040503050406030204" pitchFamily="18" charset="0"/>
                      </a:rPr>
                      <m:t>𝑎</m:t>
                    </m:r>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𝑠</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a14:m>
                <a:r>
                  <a:rPr lang="en-US" dirty="0">
                    <a:solidFill>
                      <a:schemeClr val="bg1">
                        <a:lumMod val="50000"/>
                      </a:schemeClr>
                    </a:solidFill>
                  </a:rPr>
                  <a:t>]</a:t>
                </a:r>
                <a:endParaRPr lang="en-US" dirty="0"/>
              </a:p>
              <a:p>
                <a:pPr marL="457200" lvl="1" indent="0">
                  <a:buNone/>
                </a:pPr>
                <a:r>
                  <a:rPr lang="en-US" dirty="0"/>
                  <a:t>           Reward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oMath>
                </a14:m>
                <a:endParaRPr lang="en-US" b="0" dirty="0"/>
              </a:p>
              <a:p>
                <a:pPr lvl="7"/>
                <a:endParaRPr lang="en-US" b="0" dirty="0"/>
              </a:p>
              <a:p>
                <a:pPr lvl="1"/>
                <a:r>
                  <a:rPr lang="en-US" dirty="0"/>
                  <a:t>Update Q-value of state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oMath>
                </a14:m>
                <a:endParaRPr lang="en-US" dirty="0"/>
              </a:p>
              <a:p>
                <a:pPr lvl="6"/>
                <a:endParaRPr lang="en-US" dirty="0"/>
              </a:p>
              <a:p>
                <a:pPr marL="457200" lvl="1" indent="0" algn="ctr">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d>
                        <m:dPr>
                          <m:ctrlPr>
                            <a:rPr lang="en-US" sz="2400" i="1">
                              <a:latin typeface="Cambria Math" panose="02040503050406030204" pitchFamily="18" charset="0"/>
                            </a:rPr>
                          </m:ctrlPr>
                        </m:dPr>
                        <m:e>
                          <m:r>
                            <a:rPr lang="en-US" sz="2400" b="0" i="1" smtClean="0">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 </m:t>
                          </m:r>
                          <m:r>
                            <a:rPr lang="en-US" sz="2400" i="1">
                              <a:latin typeface="Cambria Math" panose="02040503050406030204" pitchFamily="18" charset="0"/>
                            </a:rPr>
                            <m:t>𝑎</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𝛼</m:t>
                          </m:r>
                        </m:e>
                      </m:d>
                      <m:r>
                        <a:rPr lang="en-US" sz="2400" b="0" i="1" smtClean="0">
                          <a:latin typeface="Cambria Math" panose="02040503050406030204" pitchFamily="18" charset="0"/>
                        </a:rPr>
                        <m:t>𝑄</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 </m:t>
                          </m:r>
                          <m:r>
                            <a:rPr lang="en-US" sz="2400" b="0" i="1" smtClean="0">
                              <a:latin typeface="Cambria Math" panose="02040503050406030204" pitchFamily="18" charset="0"/>
                            </a:rPr>
                            <m:t>𝑎</m:t>
                          </m:r>
                        </m:e>
                      </m:d>
                      <m:r>
                        <a:rPr lang="en-US" sz="2400" b="0" i="1" smtClean="0">
                          <a:latin typeface="Cambria Math" panose="02040503050406030204" pitchFamily="18" charset="0"/>
                        </a:rPr>
                        <m:t>+</m:t>
                      </m:r>
                      <m:r>
                        <a:rPr lang="en-US" sz="2400" b="0" i="1" smtClean="0">
                          <a:latin typeface="Cambria Math" panose="02040503050406030204" pitchFamily="18" charset="0"/>
                        </a:rPr>
                        <m:t>𝛼</m:t>
                      </m:r>
                      <m:r>
                        <a:rPr lang="en-US" sz="2400" b="0" i="1" smtClean="0">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m:t>
                      </m:r>
                      <m:r>
                        <a:rPr lang="en-US" sz="2400" b="0" i="1" smtClean="0">
                          <a:latin typeface="Cambria Math" panose="02040503050406030204" pitchFamily="18" charset="0"/>
                        </a:rPr>
                        <m:t>𝛾</m:t>
                      </m:r>
                      <m:r>
                        <a:rPr lang="en-US" sz="2400" b="0" i="1" smtClean="0">
                          <a:latin typeface="Cambria Math" panose="02040503050406030204" pitchFamily="18" charset="0"/>
                        </a:rPr>
                        <m:t>⋅</m:t>
                      </m:r>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m:t>
                              </m:r>
                            </m:sup>
                          </m:sSup>
                        </m:lim>
                      </m:limLow>
                      <m:r>
                        <a:rPr lang="en-US" sz="2400" b="0" i="1" smtClean="0">
                          <a:latin typeface="Cambria Math" panose="02040503050406030204" pitchFamily="18" charset="0"/>
                        </a:rPr>
                        <m:t> </m:t>
                      </m:r>
                      <m:r>
                        <a:rPr lang="en-US" sz="2400" b="0" i="1" smtClean="0">
                          <a:latin typeface="Cambria Math" panose="02040503050406030204" pitchFamily="18" charset="0"/>
                        </a:rPr>
                        <m:t>𝑄</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𝑠</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𝑎</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oMath>
                  </m:oMathPara>
                </a14:m>
                <a:endParaRPr lang="en-US" sz="2400" dirty="0"/>
              </a:p>
              <a:p>
                <a:pPr marL="457200" lvl="1" indent="0" algn="ctr">
                  <a:buNone/>
                </a:pPr>
                <a:endParaRPr lang="en-US" dirty="0"/>
              </a:p>
            </p:txBody>
          </p:sp>
        </mc:Choice>
        <mc:Fallback xmlns="">
          <p:sp>
            <p:nvSpPr>
              <p:cNvPr id="4" name="Content Placeholder 3">
                <a:extLst>
                  <a:ext uri="{FF2B5EF4-FFF2-40B4-BE49-F238E27FC236}">
                    <a16:creationId xmlns:a16="http://schemas.microsoft.com/office/drawing/2014/main" id="{EF8ACCE3-612D-A65A-66ED-1A48EBB09230}"/>
                  </a:ext>
                </a:extLst>
              </p:cNvPr>
              <p:cNvSpPr>
                <a:spLocks noGrp="1" noRot="1" noChangeAspect="1" noMove="1" noResize="1" noEditPoints="1" noAdjustHandles="1" noChangeArrowheads="1" noChangeShapeType="1" noTextEdit="1"/>
              </p:cNvSpPr>
              <p:nvPr>
                <p:ph idx="1"/>
              </p:nvPr>
            </p:nvSpPr>
            <p:spPr>
              <a:xfrm>
                <a:off x="838200" y="1962785"/>
                <a:ext cx="10515600" cy="4351338"/>
              </a:xfrm>
              <a:blipFill>
                <a:blip r:embed="rId3"/>
                <a:stretch>
                  <a:fillRect l="-1217" t="-3221" r="-348"/>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23</a:t>
            </a:fld>
            <a:endParaRPr lang="en-IN" dirty="0"/>
          </a:p>
        </p:txBody>
      </p:sp>
    </p:spTree>
    <p:extLst>
      <p:ext uri="{BB962C8B-B14F-4D97-AF65-F5344CB8AC3E}">
        <p14:creationId xmlns:p14="http://schemas.microsoft.com/office/powerpoint/2010/main" val="2688856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a:xfrm>
            <a:off x="838200" y="513715"/>
            <a:ext cx="10515600" cy="1325563"/>
          </a:xfrm>
        </p:spPr>
        <p:txBody>
          <a:bodyPr>
            <a:normAutofit/>
          </a:bodyPr>
          <a:lstStyle/>
          <a:p>
            <a:r>
              <a:rPr lang="en-US" sz="4400" b="1" cap="none" dirty="0">
                <a:solidFill>
                  <a:schemeClr val="accent1"/>
                </a:solidFill>
                <a:cs typeface="Calibri" panose="020F0502020204030204" pitchFamily="34" charset="0"/>
              </a:rPr>
              <a:t>Algorithmic approaches: </a:t>
            </a:r>
            <a:br>
              <a:rPr lang="en-US" sz="4400" b="1" cap="none" dirty="0">
                <a:solidFill>
                  <a:schemeClr val="accent1"/>
                </a:solidFill>
                <a:cs typeface="Calibri" panose="020F0502020204030204" pitchFamily="34" charset="0"/>
              </a:rPr>
            </a:br>
            <a:r>
              <a:rPr lang="en-US" sz="4400" b="1" cap="none" dirty="0">
                <a:solidFill>
                  <a:schemeClr val="accent1"/>
                </a:solidFill>
                <a:cs typeface="Calibri" panose="020F0502020204030204" pitchFamily="34" charset="0"/>
              </a:rPr>
              <a:t>QRM </a:t>
            </a:r>
            <a:r>
              <a:rPr lang="en-US" b="1" dirty="0">
                <a:solidFill>
                  <a:schemeClr val="accent1"/>
                </a:solidFill>
                <a:cs typeface="Calibri" panose="020F0502020204030204" pitchFamily="34" charset="0"/>
              </a:rPr>
              <a:t>with </a:t>
            </a:r>
            <a:r>
              <a:rPr lang="en-US" sz="4400" b="1" cap="none" dirty="0">
                <a:solidFill>
                  <a:schemeClr val="accent1"/>
                </a:solidFill>
                <a:cs typeface="Calibri" panose="020F0502020204030204" pitchFamily="34" charset="0"/>
              </a:rPr>
              <a:t>Counterfactuals (QRM+CR)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F8ACCE3-612D-A65A-66ED-1A48EBB09230}"/>
                  </a:ext>
                </a:extLst>
              </p:cNvPr>
              <p:cNvSpPr>
                <a:spLocks noGrp="1"/>
              </p:cNvSpPr>
              <p:nvPr>
                <p:ph idx="1"/>
              </p:nvPr>
            </p:nvSpPr>
            <p:spPr>
              <a:xfrm>
                <a:off x="838200" y="2157095"/>
                <a:ext cx="10515600" cy="4351338"/>
              </a:xfrm>
            </p:spPr>
            <p:txBody>
              <a:bodyPr>
                <a:normAutofit lnSpcReduction="10000"/>
              </a:bodyPr>
              <a:lstStyle/>
              <a:p>
                <a:r>
                  <a:rPr lang="en-US" dirty="0"/>
                  <a:t>While running QRM, generate more experiences</a:t>
                </a:r>
              </a:p>
              <a:p>
                <a:pPr marL="457200" lvl="1" indent="0">
                  <a:buNone/>
                </a:pPr>
                <a:endParaRPr lang="en-US" dirty="0"/>
              </a:p>
              <a:p>
                <a:pPr lvl="1"/>
                <a:r>
                  <a:rPr lang="en-US" dirty="0"/>
                  <a:t>Let, Current state be</a:t>
                </a:r>
                <a14:m>
                  <m:oMath xmlns:m="http://schemas.openxmlformats.org/officeDocument/2006/math">
                    <m:r>
                      <a:rPr lang="en-US">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m:t>
                        </m:r>
                      </m:e>
                    </m:d>
                  </m:oMath>
                </a14:m>
                <a:r>
                  <a:rPr lang="en-US" dirty="0"/>
                  <a:t> </a:t>
                </a:r>
              </a:p>
              <a:p>
                <a:pPr marL="457200" lvl="1" indent="0">
                  <a:buNone/>
                </a:pPr>
                <a:r>
                  <a:rPr lang="en-US" dirty="0"/>
                  <a:t>	     Choose action be </a:t>
                </a:r>
                <a14:m>
                  <m:oMath xmlns:m="http://schemas.openxmlformats.org/officeDocument/2006/math">
                    <m:r>
                      <a:rPr lang="en-US" b="0" i="1" smtClean="0">
                        <a:latin typeface="Cambria Math" panose="02040503050406030204" pitchFamily="18" charset="0"/>
                      </a:rPr>
                      <m:t>𝑎</m:t>
                    </m:r>
                  </m:oMath>
                </a14:m>
                <a:endParaRPr lang="en-US" dirty="0"/>
              </a:p>
              <a:p>
                <a:pPr marL="457200" lvl="1" indent="0">
                  <a:buNone/>
                </a:pPr>
                <a:r>
                  <a:rPr lang="en-US" dirty="0"/>
                  <a:t>	     Next state is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where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𝑢</m:t>
                        </m:r>
                      </m:sub>
                    </m:sSub>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 </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t> </a:t>
                </a:r>
                <a:r>
                  <a:rPr lang="en-US" dirty="0">
                    <a:solidFill>
                      <a:schemeClr val="bg1">
                        <a:lumMod val="50000"/>
                      </a:schemeClr>
                    </a:solidFill>
                  </a:rPr>
                  <a:t>[It’s prob. is </a:t>
                </a:r>
                <a14:m>
                  <m:oMath xmlns:m="http://schemas.openxmlformats.org/officeDocument/2006/math">
                    <m:r>
                      <a:rPr lang="en-US" b="0" i="1" smtClean="0">
                        <a:solidFill>
                          <a:schemeClr val="bg1">
                            <a:lumMod val="50000"/>
                          </a:schemeClr>
                        </a:solidFill>
                        <a:latin typeface="Cambria Math" panose="02040503050406030204" pitchFamily="18" charset="0"/>
                      </a:rPr>
                      <m:t>𝑃</m:t>
                    </m:r>
                    <m:r>
                      <a:rPr lang="en-US" b="0" i="1" smtClean="0">
                        <a:solidFill>
                          <a:schemeClr val="bg1">
                            <a:lumMod val="50000"/>
                          </a:schemeClr>
                        </a:solidFill>
                        <a:latin typeface="Cambria Math" panose="02040503050406030204" pitchFamily="18" charset="0"/>
                      </a:rPr>
                      <m:t>(</m:t>
                    </m:r>
                    <m:r>
                      <a:rPr lang="en-US" b="0" i="1" smtClean="0">
                        <a:solidFill>
                          <a:schemeClr val="bg1">
                            <a:lumMod val="50000"/>
                          </a:schemeClr>
                        </a:solidFill>
                        <a:latin typeface="Cambria Math" panose="02040503050406030204" pitchFamily="18" charset="0"/>
                      </a:rPr>
                      <m:t>𝑠</m:t>
                    </m:r>
                    <m:r>
                      <a:rPr lang="en-US" b="0" i="1" smtClean="0">
                        <a:solidFill>
                          <a:schemeClr val="bg1">
                            <a:lumMod val="50000"/>
                          </a:schemeClr>
                        </a:solidFill>
                        <a:latin typeface="Cambria Math" panose="02040503050406030204" pitchFamily="18" charset="0"/>
                      </a:rPr>
                      <m:t>,</m:t>
                    </m:r>
                    <m:r>
                      <a:rPr lang="en-US" b="0" i="1" smtClean="0">
                        <a:solidFill>
                          <a:schemeClr val="bg1">
                            <a:lumMod val="50000"/>
                          </a:schemeClr>
                        </a:solidFill>
                        <a:latin typeface="Cambria Math" panose="02040503050406030204" pitchFamily="18" charset="0"/>
                      </a:rPr>
                      <m:t>𝑎</m:t>
                    </m:r>
                    <m:r>
                      <a:rPr lang="en-US" b="0" i="1" smtClean="0">
                        <a:solidFill>
                          <a:schemeClr val="bg1">
                            <a:lumMod val="50000"/>
                          </a:schemeClr>
                        </a:solidFill>
                        <a:latin typeface="Cambria Math" panose="02040503050406030204" pitchFamily="18" charset="0"/>
                      </a:rPr>
                      <m:t>,</m:t>
                    </m:r>
                    <m:sSup>
                      <m:sSupPr>
                        <m:ctrlPr>
                          <a:rPr lang="en-US" b="0" i="1" smtClean="0">
                            <a:solidFill>
                              <a:schemeClr val="bg1">
                                <a:lumMod val="50000"/>
                              </a:schemeClr>
                            </a:solidFill>
                            <a:latin typeface="Cambria Math" panose="02040503050406030204" pitchFamily="18" charset="0"/>
                          </a:rPr>
                        </m:ctrlPr>
                      </m:sSupPr>
                      <m:e>
                        <m:r>
                          <a:rPr lang="en-US" b="0" i="1" smtClean="0">
                            <a:solidFill>
                              <a:schemeClr val="bg1">
                                <a:lumMod val="50000"/>
                              </a:schemeClr>
                            </a:solidFill>
                            <a:latin typeface="Cambria Math" panose="02040503050406030204" pitchFamily="18" charset="0"/>
                          </a:rPr>
                          <m:t>𝑠</m:t>
                        </m:r>
                      </m:e>
                      <m:sup>
                        <m:r>
                          <a:rPr lang="en-US" b="0" i="1" smtClean="0">
                            <a:solidFill>
                              <a:schemeClr val="bg1">
                                <a:lumMod val="50000"/>
                              </a:schemeClr>
                            </a:solidFill>
                            <a:latin typeface="Cambria Math" panose="02040503050406030204" pitchFamily="18" charset="0"/>
                          </a:rPr>
                          <m:t>′</m:t>
                        </m:r>
                      </m:sup>
                    </m:sSup>
                    <m:r>
                      <a:rPr lang="en-US" b="0" i="1" smtClean="0">
                        <a:solidFill>
                          <a:schemeClr val="bg1">
                            <a:lumMod val="50000"/>
                          </a:schemeClr>
                        </a:solidFill>
                        <a:latin typeface="Cambria Math" panose="02040503050406030204" pitchFamily="18" charset="0"/>
                      </a:rPr>
                      <m:t>)</m:t>
                    </m:r>
                  </m:oMath>
                </a14:m>
                <a:r>
                  <a:rPr lang="en-US" dirty="0">
                    <a:solidFill>
                      <a:schemeClr val="bg1">
                        <a:lumMod val="50000"/>
                      </a:schemeClr>
                    </a:solidFill>
                  </a:rPr>
                  <a:t>]</a:t>
                </a:r>
                <a:endParaRPr lang="en-US" dirty="0"/>
              </a:p>
              <a:p>
                <a:pPr marL="457200" lvl="1" indent="0">
                  <a:buNone/>
                </a:pPr>
                <a:r>
                  <a:rPr lang="en-US" dirty="0"/>
                  <a:t>            Reward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𝑟</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oMath>
                </a14:m>
                <a:endParaRPr lang="en-US" b="0" dirty="0"/>
              </a:p>
              <a:p>
                <a:pPr marL="457200" lvl="1" indent="0">
                  <a:buNone/>
                </a:pPr>
                <a:endParaRPr lang="en-US" dirty="0"/>
              </a:p>
              <a:p>
                <a:pPr marL="457200" lvl="1" indent="0">
                  <a:buNone/>
                </a:pPr>
                <a:r>
                  <a:rPr lang="en-US" dirty="0"/>
                  <a:t>   	     Generate counterfactual experiences</a:t>
                </a:r>
              </a:p>
              <a:p>
                <a:pPr marL="457200" lvl="1" indent="0">
                  <a:buNone/>
                </a:pPr>
                <a:r>
                  <a:rPr lang="en-US" dirty="0"/>
                  <a:t>            Sample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 </m:t>
                    </m:r>
                  </m:oMath>
                </a14:m>
                <a:r>
                  <a:rPr lang="en-US" dirty="0"/>
                  <a:t>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𝑢</m:t>
                        </m:r>
                      </m:e>
                    </m:acc>
                    <m:r>
                      <a:rPr lang="en-US" b="0" i="1" smtClean="0">
                        <a:latin typeface="Cambria Math" panose="02040503050406030204" pitchFamily="18" charset="0"/>
                      </a:rPr>
                      <m:t>)</m:t>
                    </m:r>
                  </m:oMath>
                </a14:m>
                <a:r>
                  <a:rPr lang="en-US" dirty="0"/>
                  <a:t>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b="0" i="1" smtClean="0">
                        <a:latin typeface="Cambria Math" panose="02040503050406030204" pitchFamily="18" charset="0"/>
                      </a:rPr>
                      <m:t>∈</m:t>
                    </m:r>
                    <m:r>
                      <a:rPr lang="en-US" b="0" i="1" smtClean="0">
                        <a:latin typeface="Cambria Math" panose="02040503050406030204" pitchFamily="18" charset="0"/>
                      </a:rPr>
                      <m:t>𝑈</m:t>
                    </m:r>
                  </m:oMath>
                </a14:m>
                <a:endParaRPr lang="en-US" dirty="0"/>
              </a:p>
              <a:p>
                <a:pPr marL="457200" lvl="1" indent="0">
                  <a:buNone/>
                </a:pPr>
                <a:endParaRPr lang="en-US" dirty="0"/>
              </a:p>
              <a:p>
                <a:pPr lvl="1"/>
                <a:r>
                  <a:rPr lang="en-US" dirty="0"/>
                  <a:t>Update Q-values for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m:t>
                    </m:r>
                  </m:oMath>
                </a14:m>
                <a:r>
                  <a:rPr lang="en-US" dirty="0"/>
                  <a:t> for all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m:t>
                    </m:r>
                    <m:r>
                      <a:rPr lang="en-US" i="1">
                        <a:latin typeface="Cambria Math" panose="02040503050406030204" pitchFamily="18" charset="0"/>
                      </a:rPr>
                      <m:t>𝑈</m:t>
                    </m:r>
                  </m:oMath>
                </a14:m>
                <a:endParaRPr lang="en-US" dirty="0"/>
              </a:p>
            </p:txBody>
          </p:sp>
        </mc:Choice>
        <mc:Fallback xmlns="">
          <p:sp>
            <p:nvSpPr>
              <p:cNvPr id="4" name="Content Placeholder 3">
                <a:extLst>
                  <a:ext uri="{FF2B5EF4-FFF2-40B4-BE49-F238E27FC236}">
                    <a16:creationId xmlns:a16="http://schemas.microsoft.com/office/drawing/2014/main" id="{EF8ACCE3-612D-A65A-66ED-1A48EBB09230}"/>
                  </a:ext>
                </a:extLst>
              </p:cNvPr>
              <p:cNvSpPr>
                <a:spLocks noGrp="1" noRot="1" noChangeAspect="1" noMove="1" noResize="1" noEditPoints="1" noAdjustHandles="1" noChangeArrowheads="1" noChangeShapeType="1" noTextEdit="1"/>
              </p:cNvSpPr>
              <p:nvPr>
                <p:ph idx="1"/>
              </p:nvPr>
            </p:nvSpPr>
            <p:spPr>
              <a:xfrm>
                <a:off x="838200" y="2157095"/>
                <a:ext cx="10515600" cy="4351338"/>
              </a:xfrm>
              <a:blipFill>
                <a:blip r:embed="rId3"/>
                <a:stretch>
                  <a:fillRect l="-1043" t="-3221" r="-75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24</a:t>
            </a:fld>
            <a:endParaRPr lang="en-IN" dirty="0"/>
          </a:p>
        </p:txBody>
      </p:sp>
    </p:spTree>
    <p:extLst>
      <p:ext uri="{BB962C8B-B14F-4D97-AF65-F5344CB8AC3E}">
        <p14:creationId xmlns:p14="http://schemas.microsoft.com/office/powerpoint/2010/main" val="62963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83CEDC2B-5372-D74E-A95B-C8141A6236B2}"/>
              </a:ext>
            </a:extLst>
          </p:cNvPr>
          <p:cNvSpPr>
            <a:spLocks noGrp="1"/>
          </p:cNvSpPr>
          <p:nvPr>
            <p:ph type="title"/>
          </p:nvPr>
        </p:nvSpPr>
        <p:spPr/>
        <p:txBody>
          <a:bodyPr>
            <a:normAutofit/>
          </a:bodyPr>
          <a:lstStyle/>
          <a:p>
            <a:r>
              <a:rPr lang="en-US" sz="4400" b="1" cap="none" dirty="0">
                <a:solidFill>
                  <a:schemeClr val="accent1"/>
                </a:solidFill>
                <a:cs typeface="Calibri" panose="020F0502020204030204" pitchFamily="34" charset="0"/>
              </a:rPr>
              <a:t>More algorithmic variants</a:t>
            </a:r>
          </a:p>
        </p:txBody>
      </p:sp>
      <p:sp>
        <p:nvSpPr>
          <p:cNvPr id="2" name="Content Placeholder 1">
            <a:extLst>
              <a:ext uri="{FF2B5EF4-FFF2-40B4-BE49-F238E27FC236}">
                <a16:creationId xmlns:a16="http://schemas.microsoft.com/office/drawing/2014/main" id="{CBE728DF-82A5-90F1-B5E5-3719E27D0AFB}"/>
              </a:ext>
            </a:extLst>
          </p:cNvPr>
          <p:cNvSpPr>
            <a:spLocks noGrp="1"/>
          </p:cNvSpPr>
          <p:nvPr>
            <p:ph idx="1"/>
          </p:nvPr>
        </p:nvSpPr>
        <p:spPr/>
        <p:txBody>
          <a:bodyPr/>
          <a:lstStyle/>
          <a:p>
            <a:r>
              <a:rPr lang="en-US" dirty="0"/>
              <a:t>Hierarchical RL + RM</a:t>
            </a:r>
          </a:p>
          <a:p>
            <a:endParaRPr lang="en-US" dirty="0"/>
          </a:p>
          <a:p>
            <a:r>
              <a:rPr lang="en-US" dirty="0"/>
              <a:t>Learn separate function for Q-value for each RM state</a:t>
            </a:r>
          </a:p>
          <a:p>
            <a:endParaRPr lang="en-US" dirty="0"/>
          </a:p>
          <a:p>
            <a:r>
              <a:rPr lang="en-US" dirty="0"/>
              <a:t>Automated reward shaping (simple rewards only)</a:t>
            </a:r>
          </a:p>
          <a:p>
            <a:endParaRPr lang="en-US" dirty="0"/>
          </a:p>
          <a:p>
            <a:pPr marL="0" indent="0">
              <a:buNone/>
            </a:pPr>
            <a:r>
              <a:rPr lang="en-US" sz="2400" i="0" dirty="0">
                <a:solidFill>
                  <a:srgbClr val="000000"/>
                </a:solidFill>
                <a:effectLst/>
                <a:latin typeface="Lucida Grande"/>
              </a:rPr>
              <a:t>“</a:t>
            </a:r>
            <a:r>
              <a:rPr lang="en-US" sz="2400" i="1" dirty="0">
                <a:solidFill>
                  <a:srgbClr val="000000"/>
                </a:solidFill>
                <a:effectLst/>
                <a:latin typeface="Lucida Grande"/>
              </a:rPr>
              <a:t>Reward Machines: Exploiting Reward Function Structure in Reinforcement Learning</a:t>
            </a:r>
            <a:r>
              <a:rPr lang="en-US" sz="2400" i="0" dirty="0">
                <a:solidFill>
                  <a:srgbClr val="000000"/>
                </a:solidFill>
                <a:effectLst/>
                <a:latin typeface="Lucida Grande"/>
              </a:rPr>
              <a:t>” by </a:t>
            </a:r>
            <a:r>
              <a:rPr lang="en-US" sz="2400" i="0" dirty="0" err="1">
                <a:solidFill>
                  <a:srgbClr val="000000"/>
                </a:solidFill>
                <a:effectLst/>
                <a:latin typeface="Lucida Grande"/>
              </a:rPr>
              <a:t>Icarte</a:t>
            </a:r>
            <a:r>
              <a:rPr lang="en-US" sz="2400" i="0" dirty="0">
                <a:solidFill>
                  <a:srgbClr val="000000"/>
                </a:solidFill>
                <a:effectLst/>
                <a:latin typeface="Lucida Grande"/>
              </a:rPr>
              <a:t>, Klassen, Valenzano, and </a:t>
            </a:r>
            <a:r>
              <a:rPr lang="en-US" sz="2400" i="0" dirty="0" err="1">
                <a:solidFill>
                  <a:srgbClr val="000000"/>
                </a:solidFill>
                <a:effectLst/>
                <a:latin typeface="Lucida Grande"/>
              </a:rPr>
              <a:t>McIlraith</a:t>
            </a:r>
            <a:r>
              <a:rPr lang="en-US" sz="2400" i="0" strike="noStrike" dirty="0">
                <a:effectLst/>
                <a:latin typeface="Lucida Grande"/>
              </a:rPr>
              <a:t>. JAIR 2022. </a:t>
            </a:r>
            <a:endParaRPr lang="en-US" sz="2400" i="0" dirty="0">
              <a:solidFill>
                <a:srgbClr val="000000"/>
              </a:solidFill>
              <a:effectLst/>
              <a:latin typeface="Lucida Grande"/>
            </a:endParaRPr>
          </a:p>
          <a:p>
            <a:pPr marL="0" indent="0">
              <a:buNone/>
            </a:pPr>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122E65D0-958B-E346-A946-66A9EFAD4038}"/>
              </a:ext>
            </a:extLst>
          </p:cNvPr>
          <p:cNvSpPr>
            <a:spLocks noGrp="1"/>
          </p:cNvSpPr>
          <p:nvPr>
            <p:ph type="sldNum" sz="quarter" idx="12"/>
          </p:nvPr>
        </p:nvSpPr>
        <p:spPr/>
        <p:txBody>
          <a:bodyPr/>
          <a:lstStyle/>
          <a:p>
            <a:fld id="{E310E036-E5BC-46CC-80A9-CAC1640ECAF1}" type="slidenum">
              <a:rPr lang="en-IN" smtClean="0"/>
              <a:t>25</a:t>
            </a:fld>
            <a:endParaRPr lang="en-IN" dirty="0"/>
          </a:p>
        </p:txBody>
      </p:sp>
    </p:spTree>
    <p:extLst>
      <p:ext uri="{BB962C8B-B14F-4D97-AF65-F5344CB8AC3E}">
        <p14:creationId xmlns:p14="http://schemas.microsoft.com/office/powerpoint/2010/main" val="3300164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846011"/>
            <a:ext cx="11133438" cy="11654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REWARD MACHINES</a:t>
            </a:r>
          </a:p>
        </p:txBody>
      </p:sp>
      <p:sp>
        <p:nvSpPr>
          <p:cNvPr id="4" name="Content Placeholder 3">
            <a:extLst>
              <a:ext uri="{FF2B5EF4-FFF2-40B4-BE49-F238E27FC236}">
                <a16:creationId xmlns:a16="http://schemas.microsoft.com/office/drawing/2014/main" id="{D660FCA2-90FD-0F6B-10D9-331F4D9F6F97}"/>
              </a:ext>
            </a:extLst>
          </p:cNvPr>
          <p:cNvSpPr>
            <a:spLocks noGrp="1"/>
          </p:cNvSpPr>
          <p:nvPr>
            <p:ph idx="1"/>
          </p:nvPr>
        </p:nvSpPr>
        <p:spPr>
          <a:xfrm>
            <a:off x="838200" y="2663189"/>
            <a:ext cx="10515600" cy="3730943"/>
          </a:xfrm>
        </p:spPr>
        <p:txBody>
          <a:bodyPr/>
          <a:lstStyle/>
          <a:p>
            <a:pPr algn="ctr">
              <a:buFont typeface="Calibri" panose="020F0502020204030204" pitchFamily="34" charset="0"/>
              <a:buChar char="↗"/>
            </a:pPr>
            <a:r>
              <a:rPr lang="en-US" dirty="0"/>
              <a:t> Clean and versatile representation</a:t>
            </a:r>
          </a:p>
          <a:p>
            <a:pPr lvl="1" algn="ctr"/>
            <a:r>
              <a:rPr lang="en-US" dirty="0"/>
              <a:t>Algorithms: Hierarchical RL with RM, separate training, </a:t>
            </a:r>
            <a:r>
              <a:rPr lang="en-US" dirty="0" err="1"/>
              <a:t>etc</a:t>
            </a:r>
            <a:endParaRPr lang="en-US" dirty="0"/>
          </a:p>
          <a:p>
            <a:pPr lvl="1" algn="ctr"/>
            <a:r>
              <a:rPr lang="en-US" dirty="0"/>
              <a:t>Reward machine can be generated from logical specifications</a:t>
            </a:r>
          </a:p>
          <a:p>
            <a:pPr marL="1885950" lvl="3" indent="-514350">
              <a:buAutoNum type="arabicPeriod"/>
            </a:pPr>
            <a:endParaRPr lang="en-US" dirty="0"/>
          </a:p>
          <a:p>
            <a:pPr marL="1885950" lvl="3" indent="-514350">
              <a:buAutoNum type="arabicPeriod"/>
            </a:pPr>
            <a:endParaRPr lang="en-US" dirty="0"/>
          </a:p>
          <a:p>
            <a:pPr algn="ctr">
              <a:buFont typeface="Calibri" panose="020F0502020204030204" pitchFamily="34" charset="0"/>
              <a:buChar char="↘"/>
            </a:pPr>
            <a:r>
              <a:rPr lang="en-US" dirty="0"/>
              <a:t> Still a reward-based specification </a:t>
            </a:r>
          </a:p>
          <a:p>
            <a:pPr algn="ctr">
              <a:buFont typeface="Calibri" panose="020F0502020204030204" pitchFamily="34" charset="0"/>
              <a:buChar char="↘"/>
            </a:pPr>
            <a:r>
              <a:rPr lang="en-US" dirty="0"/>
              <a:t> Not as scalable on complex, long-horizon tasks</a:t>
            </a:r>
          </a:p>
          <a:p>
            <a:pPr algn="ctr">
              <a:buFont typeface="Calibri" panose="020F0502020204030204" pitchFamily="34" charset="0"/>
              <a:buChar char="↘"/>
            </a:pPr>
            <a:endParaRPr lang="en-US" dirty="0"/>
          </a:p>
          <a:p>
            <a:endParaRPr lang="en-US" dirty="0"/>
          </a:p>
        </p:txBody>
      </p:sp>
      <p:sp>
        <p:nvSpPr>
          <p:cNvPr id="2" name="Slide Number Placeholder 1">
            <a:extLst>
              <a:ext uri="{FF2B5EF4-FFF2-40B4-BE49-F238E27FC236}">
                <a16:creationId xmlns:a16="http://schemas.microsoft.com/office/drawing/2014/main" id="{F9129B82-0315-6274-7F52-E145868DDED7}"/>
              </a:ext>
            </a:extLst>
          </p:cNvPr>
          <p:cNvSpPr>
            <a:spLocks noGrp="1"/>
          </p:cNvSpPr>
          <p:nvPr>
            <p:ph type="sldNum" sz="quarter" idx="12"/>
          </p:nvPr>
        </p:nvSpPr>
        <p:spPr/>
        <p:txBody>
          <a:bodyPr/>
          <a:lstStyle/>
          <a:p>
            <a:fld id="{BADD01B1-1E3B-AF46-B959-70C953E3BC6A}" type="slidenum">
              <a:rPr lang="en-US" smtClean="0"/>
              <a:t>26</a:t>
            </a:fld>
            <a:endParaRPr lang="en-US"/>
          </a:p>
        </p:txBody>
      </p:sp>
    </p:spTree>
    <p:extLst>
      <p:ext uri="{BB962C8B-B14F-4D97-AF65-F5344CB8AC3E}">
        <p14:creationId xmlns:p14="http://schemas.microsoft.com/office/powerpoint/2010/main" val="275917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1977391"/>
            <a:ext cx="11133438" cy="228580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SPECTRL </a:t>
            </a:r>
          </a:p>
          <a:p>
            <a:pPr algn="ctr"/>
            <a:r>
              <a:rPr lang="en-US" sz="4400" b="1" dirty="0">
                <a:solidFill>
                  <a:schemeClr val="tx1"/>
                </a:solidFill>
              </a:rPr>
              <a:t>and </a:t>
            </a:r>
          </a:p>
          <a:p>
            <a:pPr algn="ctr"/>
            <a:r>
              <a:rPr lang="en-US" sz="4400" b="1" dirty="0">
                <a:solidFill>
                  <a:schemeClr val="tx1"/>
                </a:solidFill>
              </a:rPr>
              <a:t>COMPOSITIONAL APPROACH</a:t>
            </a:r>
          </a:p>
        </p:txBody>
      </p:sp>
      <p:sp>
        <p:nvSpPr>
          <p:cNvPr id="2" name="Slide Number Placeholder 1">
            <a:extLst>
              <a:ext uri="{FF2B5EF4-FFF2-40B4-BE49-F238E27FC236}">
                <a16:creationId xmlns:a16="http://schemas.microsoft.com/office/drawing/2014/main" id="{F9129B82-0315-6274-7F52-E145868DDED7}"/>
              </a:ext>
            </a:extLst>
          </p:cNvPr>
          <p:cNvSpPr>
            <a:spLocks noGrp="1"/>
          </p:cNvSpPr>
          <p:nvPr>
            <p:ph type="sldNum" sz="quarter" idx="12"/>
          </p:nvPr>
        </p:nvSpPr>
        <p:spPr/>
        <p:txBody>
          <a:bodyPr/>
          <a:lstStyle/>
          <a:p>
            <a:fld id="{BADD01B1-1E3B-AF46-B959-70C953E3BC6A}" type="slidenum">
              <a:rPr lang="en-US" smtClean="0"/>
              <a:t>27</a:t>
            </a:fld>
            <a:endParaRPr lang="en-US"/>
          </a:p>
        </p:txBody>
      </p:sp>
    </p:spTree>
    <p:extLst>
      <p:ext uri="{BB962C8B-B14F-4D97-AF65-F5344CB8AC3E}">
        <p14:creationId xmlns:p14="http://schemas.microsoft.com/office/powerpoint/2010/main" val="2941052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accent1"/>
                </a:solidFill>
              </a:rPr>
              <a:t>SpectRL</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nSpc>
                    <a:spcPct val="100000"/>
                  </a:lnSpc>
                  <a:spcBef>
                    <a:spcPts val="0"/>
                  </a:spcBef>
                  <a:buNone/>
                </a:pPr>
                <a:r>
                  <a:rPr lang="en-US" b="0" dirty="0"/>
                  <a:t>Logical specification language</a:t>
                </a:r>
              </a:p>
              <a:p>
                <a:pPr lvl="1">
                  <a:lnSpc>
                    <a:spcPct val="100000"/>
                  </a:lnSpc>
                  <a:spcBef>
                    <a:spcPts val="0"/>
                  </a:spcBef>
                </a:pPr>
                <a:r>
                  <a:rPr lang="en-US" b="0" dirty="0"/>
                  <a:t>Temporal logic over </a:t>
                </a:r>
                <a:r>
                  <a:rPr lang="en-US" b="0" dirty="0">
                    <a:solidFill>
                      <a:schemeClr val="accent2">
                        <a:lumMod val="75000"/>
                      </a:schemeClr>
                    </a:solidFill>
                  </a:rPr>
                  <a:t>predicates on the environment states</a:t>
                </a:r>
              </a:p>
              <a:p>
                <a:pPr lvl="1">
                  <a:lnSpc>
                    <a:spcPct val="100000"/>
                  </a:lnSpc>
                  <a:spcBef>
                    <a:spcPts val="0"/>
                  </a:spcBef>
                </a:pPr>
                <a:r>
                  <a:rPr lang="en-US" dirty="0"/>
                  <a:t>Predicates map environment states to {True, False}</a:t>
                </a:r>
              </a:p>
              <a:p>
                <a:pPr lvl="1">
                  <a:lnSpc>
                    <a:spcPct val="100000"/>
                  </a:lnSpc>
                  <a:spcBef>
                    <a:spcPts val="0"/>
                  </a:spcBef>
                </a:pPr>
                <a:r>
                  <a:rPr lang="en-US" b="1" dirty="0"/>
                  <a:t>Interpreted over a finite and fixed horizon</a:t>
                </a:r>
              </a:p>
              <a:p>
                <a:pPr lvl="1">
                  <a:lnSpc>
                    <a:spcPct val="100000"/>
                  </a:lnSpc>
                  <a:spcBef>
                    <a:spcPts val="0"/>
                  </a:spcBef>
                </a:pPr>
                <a:endParaRPr lang="en-US" dirty="0"/>
              </a:p>
              <a:p>
                <a:pPr marL="0" indent="0">
                  <a:lnSpc>
                    <a:spcPct val="100000"/>
                  </a:lnSpc>
                  <a:spcBef>
                    <a:spcPts val="0"/>
                  </a:spcBef>
                  <a:buNone/>
                </a:pPr>
                <a:r>
                  <a:rPr lang="en-US" b="0" dirty="0"/>
                  <a:t>Syntax: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 := </m:t>
                    </m:r>
                  </m:oMath>
                </a14:m>
                <a:r>
                  <a:rPr lang="en-US" dirty="0">
                    <a:solidFill>
                      <a:schemeClr val="accent6">
                        <a:lumMod val="75000"/>
                      </a:schemeClr>
                    </a:solidFill>
                  </a:rPr>
                  <a:t>eventually</a:t>
                </a:r>
                <a:r>
                  <a:rPr lang="en-US" dirty="0"/>
                  <a:t> </a:t>
                </a:r>
                <a:r>
                  <a:rPr lang="en-US" i="1" dirty="0">
                    <a:solidFill>
                      <a:schemeClr val="accent2">
                        <a:lumMod val="75000"/>
                      </a:schemeClr>
                    </a:solidFill>
                  </a:rPr>
                  <a:t>b</a:t>
                </a:r>
                <a:r>
                  <a:rPr lang="en-US" dirty="0"/>
                  <a:t> | </a:t>
                </a:r>
                <a14:m>
                  <m:oMath xmlns:m="http://schemas.openxmlformats.org/officeDocument/2006/math">
                    <m:r>
                      <a:rPr lang="en-US" i="1">
                        <a:latin typeface="Cambria Math" panose="02040503050406030204" pitchFamily="18" charset="0"/>
                      </a:rPr>
                      <m:t>𝜑</m:t>
                    </m:r>
                    <m:r>
                      <a:rPr lang="en-US" i="1">
                        <a:latin typeface="Cambria Math" panose="02040503050406030204" pitchFamily="18" charset="0"/>
                      </a:rPr>
                      <m:t> </m:t>
                    </m:r>
                  </m:oMath>
                </a14:m>
                <a:r>
                  <a:rPr lang="en-US" dirty="0">
                    <a:solidFill>
                      <a:schemeClr val="accent6">
                        <a:lumMod val="75000"/>
                      </a:schemeClr>
                    </a:solidFill>
                  </a:rPr>
                  <a:t>ensuring</a:t>
                </a:r>
                <a:r>
                  <a:rPr lang="en-US" dirty="0"/>
                  <a:t> </a:t>
                </a:r>
                <a:r>
                  <a:rPr lang="en-US" i="1" dirty="0">
                    <a:solidFill>
                      <a:schemeClr val="accent2">
                        <a:lumMod val="75000"/>
                      </a:schemeClr>
                    </a:solidFill>
                  </a:rPr>
                  <a:t>b</a:t>
                </a:r>
                <a:r>
                  <a:rPr lang="en-US" dirty="0"/>
                  <a:t> |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𝜑</m:t>
                        </m:r>
                      </m:e>
                      <m:sub>
                        <m:r>
                          <a:rPr lang="en-US" b="0" i="1" smtClean="0">
                            <a:latin typeface="Cambria Math" panose="02040503050406030204" pitchFamily="18" charset="0"/>
                          </a:rPr>
                          <m:t>1</m:t>
                        </m:r>
                      </m:sub>
                    </m:sSub>
                  </m:oMath>
                </a14:m>
                <a:r>
                  <a:rPr lang="en-US" dirty="0"/>
                  <a:t> </a:t>
                </a:r>
                <a:r>
                  <a:rPr lang="en-US" dirty="0">
                    <a:solidFill>
                      <a:schemeClr val="accent6">
                        <a:lumMod val="75000"/>
                      </a:schemeClr>
                    </a:solidFill>
                  </a:rPr>
                  <a: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𝜑</m:t>
                        </m:r>
                      </m:e>
                      <m:sub>
                        <m:r>
                          <a:rPr lang="en-US" b="0" i="1" smtClean="0">
                            <a:latin typeface="Cambria Math" panose="02040503050406030204" pitchFamily="18" charset="0"/>
                          </a:rPr>
                          <m:t>2</m:t>
                        </m:r>
                      </m:sub>
                    </m:sSub>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𝜑</m:t>
                        </m:r>
                      </m:e>
                      <m:sub>
                        <m:r>
                          <a:rPr lang="en-US" b="0" i="1" smtClean="0">
                            <a:latin typeface="Cambria Math" panose="02040503050406030204" pitchFamily="18" charset="0"/>
                          </a:rPr>
                          <m:t>1</m:t>
                        </m:r>
                      </m:sub>
                    </m:sSub>
                  </m:oMath>
                </a14:m>
                <a:r>
                  <a:rPr lang="en-US" dirty="0"/>
                  <a:t> </a:t>
                </a:r>
                <a:r>
                  <a:rPr lang="en-US" dirty="0">
                    <a:solidFill>
                      <a:schemeClr val="accent6">
                        <a:lumMod val="75000"/>
                      </a:schemeClr>
                    </a:solidFill>
                  </a:rPr>
                  <a:t>or</a:t>
                </a:r>
                <a:r>
                  <a:rPr lang="en-US" dirty="0"/>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𝜑</m:t>
                        </m:r>
                      </m:e>
                      <m:sub>
                        <m:r>
                          <a:rPr lang="en-US" b="0" i="1" smtClean="0">
                            <a:latin typeface="Cambria Math" panose="02040503050406030204" pitchFamily="18" charset="0"/>
                          </a:rPr>
                          <m:t>2</m:t>
                        </m:r>
                      </m:sub>
                    </m:sSub>
                  </m:oMath>
                </a14:m>
                <a:r>
                  <a:rPr lang="en-US" dirty="0"/>
                  <a:t> </a:t>
                </a:r>
              </a:p>
              <a:p>
                <a:pPr lvl="1">
                  <a:lnSpc>
                    <a:spcPct val="100000"/>
                  </a:lnSpc>
                  <a:spcBef>
                    <a:spcPts val="0"/>
                  </a:spcBef>
                </a:pPr>
                <a:endParaRPr lang="en-US" dirty="0"/>
              </a:p>
              <a:p>
                <a:pPr marL="0" indent="0">
                  <a:lnSpc>
                    <a:spcPct val="100000"/>
                  </a:lnSpc>
                  <a:spcBef>
                    <a:spcPts val="0"/>
                  </a:spcBef>
                  <a:buNone/>
                </a:pPr>
                <a:r>
                  <a:rPr lang="en-US" dirty="0"/>
                  <a:t>Example: </a:t>
                </a:r>
                <a:r>
                  <a:rPr lang="en-US" sz="2800" dirty="0"/>
                  <a:t> “Visit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oMath>
                </a14:m>
                <a:r>
                  <a:rPr lang="en-US" sz="2800" dirty="0"/>
                  <a:t> while avoiding </a:t>
                </a:r>
                <a14:m>
                  <m:oMath xmlns:m="http://schemas.openxmlformats.org/officeDocument/2006/math">
                    <m:r>
                      <a:rPr lang="en-US" i="1">
                        <a:latin typeface="Cambria Math" panose="02040503050406030204" pitchFamily="18" charset="0"/>
                      </a:rPr>
                      <m:t>𝑂</m:t>
                    </m:r>
                  </m:oMath>
                </a14:m>
                <a:r>
                  <a:rPr lang="en-US" sz="2800" dirty="0"/>
                  <a:t>”</a:t>
                </a:r>
              </a:p>
              <a:p>
                <a:pPr marL="0" indent="0">
                  <a:lnSpc>
                    <a:spcPct val="100000"/>
                  </a:lnSpc>
                  <a:spcBef>
                    <a:spcPts val="0"/>
                  </a:spcBef>
                  <a:buNone/>
                </a:pPr>
                <a:r>
                  <a:rPr lang="en-US" sz="2800" dirty="0"/>
                  <a:t>	        ((</a:t>
                </a:r>
                <a:r>
                  <a:rPr lang="en-US" dirty="0">
                    <a:solidFill>
                      <a:schemeClr val="accent6">
                        <a:lumMod val="75000"/>
                      </a:schemeClr>
                    </a:solidFill>
                  </a:rPr>
                  <a:t>e</a:t>
                </a:r>
                <a:r>
                  <a:rPr lang="en-US" sz="2800" dirty="0">
                    <a:solidFill>
                      <a:schemeClr val="accent6">
                        <a:lumMod val="75000"/>
                      </a:schemeClr>
                    </a:solidFill>
                  </a:rPr>
                  <a:t>ventually</a:t>
                </a:r>
                <a:r>
                  <a:rPr lang="en-US" sz="2800" dirty="0"/>
                  <a:t> </a:t>
                </a:r>
                <a14:m>
                  <m:oMath xmlns:m="http://schemas.openxmlformats.org/officeDocument/2006/math">
                    <m:r>
                      <m:rPr>
                        <m:nor/>
                      </m:rPr>
                      <a:rPr lang="en-US" sz="2800" b="0" i="0" dirty="0" smtClean="0">
                        <a:solidFill>
                          <a:schemeClr val="accent2">
                            <a:lumMod val="75000"/>
                          </a:schemeClr>
                        </a:solidFill>
                      </a:rPr>
                      <m:t>Visit</m:t>
                    </m:r>
                    <m:r>
                      <a:rPr lang="en-US" sz="2800" b="0" i="1" dirty="0" smtClean="0">
                        <a:solidFill>
                          <a:schemeClr val="accent2">
                            <a:lumMod val="75000"/>
                          </a:schemeClr>
                        </a:solidFill>
                        <a:latin typeface="Cambria Math" panose="02040503050406030204" pitchFamily="18" charset="0"/>
                      </a:rPr>
                      <m:t> </m:t>
                    </m:r>
                    <m:sSub>
                      <m:sSubPr>
                        <m:ctrlPr>
                          <a:rPr lang="en-US" sz="2800" b="0" i="1" smtClean="0">
                            <a:solidFill>
                              <a:schemeClr val="accent2">
                                <a:lumMod val="75000"/>
                              </a:schemeClr>
                            </a:solidFill>
                            <a:latin typeface="Cambria Math" panose="02040503050406030204" pitchFamily="18" charset="0"/>
                          </a:rPr>
                        </m:ctrlPr>
                      </m:sSubPr>
                      <m:e>
                        <m:r>
                          <a:rPr lang="en-US" sz="2800" b="0" i="1" smtClean="0">
                            <a:solidFill>
                              <a:schemeClr val="accent2">
                                <a:lumMod val="75000"/>
                              </a:schemeClr>
                            </a:solidFill>
                            <a:latin typeface="Cambria Math" panose="02040503050406030204" pitchFamily="18" charset="0"/>
                          </a:rPr>
                          <m:t>𝑆</m:t>
                        </m:r>
                      </m:e>
                      <m:sub>
                        <m:r>
                          <a:rPr lang="en-US" sz="2800" b="0" i="1" smtClean="0">
                            <a:solidFill>
                              <a:schemeClr val="accent2">
                                <a:lumMod val="75000"/>
                              </a:schemeClr>
                            </a:solidFill>
                            <a:latin typeface="Cambria Math" panose="02040503050406030204" pitchFamily="18" charset="0"/>
                          </a:rPr>
                          <m:t>1</m:t>
                        </m:r>
                      </m:sub>
                    </m:sSub>
                  </m:oMath>
                </a14:m>
                <a:r>
                  <a:rPr lang="en-US" sz="2800" dirty="0"/>
                  <a:t>) </a:t>
                </a:r>
                <a:r>
                  <a:rPr lang="en-US" sz="2800" dirty="0">
                    <a:solidFill>
                      <a:schemeClr val="accent6">
                        <a:lumMod val="75000"/>
                      </a:schemeClr>
                    </a:solidFill>
                  </a:rPr>
                  <a:t>ensuring</a:t>
                </a:r>
                <a:r>
                  <a:rPr lang="en-US" sz="2800" dirty="0"/>
                  <a:t> (</a:t>
                </a:r>
                <a:r>
                  <a:rPr lang="en-US" sz="2800" dirty="0">
                    <a:solidFill>
                      <a:schemeClr val="accent2">
                        <a:lumMod val="75000"/>
                      </a:schemeClr>
                    </a:solidFill>
                  </a:rPr>
                  <a:t>Avoid </a:t>
                </a:r>
                <a14:m>
                  <m:oMath xmlns:m="http://schemas.openxmlformats.org/officeDocument/2006/math">
                    <m:r>
                      <a:rPr lang="en-US" sz="2800" b="0" i="1" smtClean="0">
                        <a:solidFill>
                          <a:schemeClr val="accent2">
                            <a:lumMod val="75000"/>
                          </a:schemeClr>
                        </a:solidFill>
                        <a:latin typeface="Cambria Math" panose="02040503050406030204" pitchFamily="18" charset="0"/>
                      </a:rPr>
                      <m:t>𝑂</m:t>
                    </m:r>
                  </m:oMath>
                </a14:m>
                <a:r>
                  <a:rPr lang="en-US" sz="2800" b="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126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1CF91F9D-ED0F-C941-B4DB-33BB39C08F15}" type="slidenum">
              <a:rPr lang="en-US" smtClean="0"/>
              <a:t>28</a:t>
            </a:fld>
            <a:endParaRPr lang="en-US" dirty="0"/>
          </a:p>
        </p:txBody>
      </p:sp>
    </p:spTree>
    <p:extLst>
      <p:ext uri="{BB962C8B-B14F-4D97-AF65-F5344CB8AC3E}">
        <p14:creationId xmlns:p14="http://schemas.microsoft.com/office/powerpoint/2010/main" val="3552159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RL from Logical Specifications</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8128306" cy="4667250"/>
              </a:xfrm>
            </p:spPr>
            <p:txBody>
              <a:bodyPr>
                <a:normAutofit/>
              </a:bodyPr>
              <a:lstStyle/>
              <a:p>
                <a:pPr marL="0" indent="0">
                  <a:lnSpc>
                    <a:spcPct val="100000"/>
                  </a:lnSpc>
                  <a:spcBef>
                    <a:spcPts val="0"/>
                  </a:spcBef>
                  <a:buNone/>
                </a:pPr>
                <a:r>
                  <a:rPr lang="en-US" b="1" dirty="0">
                    <a:solidFill>
                      <a:schemeClr val="tx1"/>
                    </a:solidFill>
                  </a:rPr>
                  <a:t>Given,</a:t>
                </a:r>
                <a:r>
                  <a:rPr lang="en-US" b="1" dirty="0"/>
                  <a:t> </a:t>
                </a:r>
                <a:r>
                  <a:rPr lang="en-US" dirty="0"/>
                  <a:t>a </a:t>
                </a:r>
                <a:r>
                  <a:rPr lang="en-US" dirty="0">
                    <a:solidFill>
                      <a:schemeClr val="tx1"/>
                    </a:solidFill>
                  </a:rPr>
                  <a:t>MDP and</a:t>
                </a:r>
                <a:endParaRPr lang="en-US" dirty="0"/>
              </a:p>
              <a:p>
                <a:pPr marL="0" indent="0">
                  <a:lnSpc>
                    <a:spcPct val="100000"/>
                  </a:lnSpc>
                  <a:spcBef>
                    <a:spcPts val="0"/>
                  </a:spcBef>
                  <a:buNone/>
                </a:pPr>
                <a:r>
                  <a:rPr lang="en-US" dirty="0"/>
                  <a:t>            a Logical Specification</a:t>
                </a:r>
              </a:p>
              <a:p>
                <a:pPr marL="0" indent="0">
                  <a:lnSpc>
                    <a:spcPct val="100000"/>
                  </a:lnSpc>
                  <a:spcBef>
                    <a:spcPts val="0"/>
                  </a:spcBef>
                  <a:buNone/>
                </a:pPr>
                <a:endParaRPr lang="en-US" dirty="0"/>
              </a:p>
              <a:p>
                <a:pPr marL="0" indent="0">
                  <a:lnSpc>
                    <a:spcPct val="100000"/>
                  </a:lnSpc>
                  <a:spcBef>
                    <a:spcPts val="0"/>
                  </a:spcBef>
                  <a:buNone/>
                </a:pPr>
                <a:r>
                  <a:rPr lang="en-US" dirty="0">
                    <a:solidFill>
                      <a:schemeClr val="bg1">
                        <a:lumMod val="50000"/>
                      </a:schemeClr>
                    </a:solidFill>
                  </a:rPr>
                  <a:t>Assuming </a:t>
                </a:r>
                <a:r>
                  <a:rPr lang="en-US" b="1" dirty="0">
                    <a:solidFill>
                      <a:schemeClr val="bg1">
                        <a:lumMod val="50000"/>
                      </a:schemeClr>
                    </a:solidFill>
                  </a:rPr>
                  <a:t> </a:t>
                </a:r>
                <a:r>
                  <a:rPr lang="en-US" dirty="0">
                    <a:solidFill>
                      <a:schemeClr val="bg1">
                        <a:lumMod val="50000"/>
                      </a:schemeClr>
                    </a:solidFill>
                  </a:rPr>
                  <a:t>transition probabilities </a:t>
                </a:r>
                <a14:m>
                  <m:oMath xmlns:m="http://schemas.openxmlformats.org/officeDocument/2006/math">
                    <m:r>
                      <a:rPr lang="en-US" b="0" i="1" smtClean="0">
                        <a:solidFill>
                          <a:schemeClr val="bg1">
                            <a:lumMod val="50000"/>
                          </a:schemeClr>
                        </a:solidFill>
                        <a:latin typeface="Cambria Math" panose="02040503050406030204" pitchFamily="18" charset="0"/>
                      </a:rPr>
                      <m:t>𝑃</m:t>
                    </m:r>
                  </m:oMath>
                </a14:m>
                <a:r>
                  <a:rPr lang="en-US" dirty="0">
                    <a:solidFill>
                      <a:schemeClr val="bg1">
                        <a:lumMod val="50000"/>
                      </a:schemeClr>
                    </a:solidFill>
                  </a:rPr>
                  <a:t> are unknown</a:t>
                </a:r>
              </a:p>
              <a:p>
                <a:pPr marL="0" indent="0">
                  <a:lnSpc>
                    <a:spcPct val="100000"/>
                  </a:lnSpc>
                  <a:spcBef>
                    <a:spcPts val="0"/>
                  </a:spcBef>
                  <a:buNone/>
                </a:pPr>
                <a:r>
                  <a:rPr lang="en-US" b="1" dirty="0"/>
                  <a:t>Generate, </a:t>
                </a:r>
              </a:p>
              <a:p>
                <a:pPr marL="0" indent="0">
                  <a:lnSpc>
                    <a:spcPct val="100000"/>
                  </a:lnSpc>
                  <a:spcBef>
                    <a:spcPts val="0"/>
                  </a:spcBef>
                  <a:buNone/>
                </a:pPr>
                <a:r>
                  <a:rPr lang="en-US" b="1" dirty="0"/>
                  <a:t>	</a:t>
                </a:r>
                <a:r>
                  <a:rPr lang="en-US" dirty="0"/>
                  <a:t>p</a:t>
                </a:r>
                <a:r>
                  <a:rPr lang="en-US" dirty="0">
                    <a:solidFill>
                      <a:schemeClr val="tx1"/>
                    </a:solidFill>
                  </a:rPr>
                  <a:t>olicy </a:t>
                </a:r>
                <a14:m>
                  <m:oMath xmlns:m="http://schemas.openxmlformats.org/officeDocument/2006/math">
                    <m:r>
                      <m:rPr>
                        <m:sty m:val="p"/>
                      </m:rPr>
                      <a:rPr lang="en-US">
                        <a:solidFill>
                          <a:srgbClr val="A3212A"/>
                        </a:solidFill>
                        <a:latin typeface="Cambria Math" panose="02040503050406030204" pitchFamily="18" charset="0"/>
                      </a:rPr>
                      <m:t>Π</m:t>
                    </m:r>
                    <m:r>
                      <a:rPr lang="en-US" i="1">
                        <a:solidFill>
                          <a:srgbClr val="A3212A"/>
                        </a:solidFill>
                        <a:latin typeface="Cambria Math" panose="02040503050406030204" pitchFamily="18" charset="0"/>
                      </a:rPr>
                      <m:t> :</m:t>
                    </m:r>
                    <m:sSup>
                      <m:sSupPr>
                        <m:ctrlPr>
                          <a:rPr lang="en-US" b="0" i="1" smtClean="0">
                            <a:solidFill>
                              <a:srgbClr val="A3212A"/>
                            </a:solidFill>
                            <a:latin typeface="Cambria Math" panose="02040503050406030204" pitchFamily="18" charset="0"/>
                          </a:rPr>
                        </m:ctrlPr>
                      </m:sSupPr>
                      <m:e>
                        <m:d>
                          <m:dPr>
                            <m:ctrlPr>
                              <a:rPr lang="en-US" b="0" i="1" smtClean="0">
                                <a:solidFill>
                                  <a:srgbClr val="A3212A"/>
                                </a:solidFill>
                                <a:latin typeface="Cambria Math" panose="02040503050406030204" pitchFamily="18" charset="0"/>
                              </a:rPr>
                            </m:ctrlPr>
                          </m:dPr>
                          <m:e>
                            <m:r>
                              <a:rPr lang="en-US" b="0" i="1" smtClean="0">
                                <a:solidFill>
                                  <a:srgbClr val="A3212A"/>
                                </a:solidFill>
                                <a:latin typeface="Cambria Math" panose="02040503050406030204" pitchFamily="18" charset="0"/>
                              </a:rPr>
                              <m:t>𝑆</m:t>
                            </m:r>
                            <m:r>
                              <a:rPr lang="en-US" b="0" i="1" smtClean="0">
                                <a:solidFill>
                                  <a:srgbClr val="A3212A"/>
                                </a:solidFill>
                                <a:latin typeface="Cambria Math" panose="02040503050406030204" pitchFamily="18" charset="0"/>
                              </a:rPr>
                              <m:t>×</m:t>
                            </m:r>
                            <m:r>
                              <a:rPr lang="en-US" b="0" i="1" smtClean="0">
                                <a:solidFill>
                                  <a:srgbClr val="A3212A"/>
                                </a:solidFill>
                                <a:latin typeface="Cambria Math" panose="02040503050406030204" pitchFamily="18" charset="0"/>
                              </a:rPr>
                              <m:t>𝐴</m:t>
                            </m:r>
                          </m:e>
                        </m:d>
                      </m:e>
                      <m:sup>
                        <m:r>
                          <a:rPr lang="en-US" b="0" i="1" smtClean="0">
                            <a:solidFill>
                              <a:srgbClr val="A3212A"/>
                            </a:solidFill>
                            <a:latin typeface="Cambria Math" panose="02040503050406030204" pitchFamily="18" charset="0"/>
                          </a:rPr>
                          <m:t>∗</m:t>
                        </m:r>
                      </m:sup>
                    </m:sSup>
                    <m:r>
                      <a:rPr lang="en-US" b="0" i="1" smtClean="0">
                        <a:solidFill>
                          <a:srgbClr val="A3212A"/>
                        </a:solidFill>
                        <a:latin typeface="Cambria Math" panose="02040503050406030204" pitchFamily="18" charset="0"/>
                      </a:rPr>
                      <m:t>𝑆</m:t>
                    </m:r>
                    <m:r>
                      <a:rPr lang="en-US" b="0" i="1" smtClean="0">
                        <a:solidFill>
                          <a:srgbClr val="A3212A"/>
                        </a:solidFill>
                        <a:latin typeface="Cambria Math" panose="02040503050406030204" pitchFamily="18" charset="0"/>
                      </a:rPr>
                      <m:t>→</m:t>
                    </m:r>
                    <m:r>
                      <a:rPr lang="en-US" b="0" i="1" smtClean="0">
                        <a:solidFill>
                          <a:srgbClr val="A3212A"/>
                        </a:solidFill>
                        <a:latin typeface="Cambria Math" panose="02040503050406030204" pitchFamily="18" charset="0"/>
                      </a:rPr>
                      <m:t>𝐷</m:t>
                    </m:r>
                    <m:r>
                      <a:rPr lang="en-US" b="0" i="1" smtClean="0">
                        <a:solidFill>
                          <a:srgbClr val="A3212A"/>
                        </a:solidFill>
                        <a:latin typeface="Cambria Math" panose="02040503050406030204" pitchFamily="18" charset="0"/>
                      </a:rPr>
                      <m:t>(</m:t>
                    </m:r>
                    <m:r>
                      <a:rPr lang="en-US" b="0" i="1" smtClean="0">
                        <a:solidFill>
                          <a:srgbClr val="A3212A"/>
                        </a:solidFill>
                        <a:latin typeface="Cambria Math" panose="02040503050406030204" pitchFamily="18" charset="0"/>
                      </a:rPr>
                      <m:t>𝐴</m:t>
                    </m:r>
                    <m:r>
                      <a:rPr lang="en-US" b="0" i="1" smtClean="0">
                        <a:solidFill>
                          <a:srgbClr val="A3212A"/>
                        </a:solidFill>
                        <a:latin typeface="Cambria Math" panose="02040503050406030204" pitchFamily="18" charset="0"/>
                      </a:rPr>
                      <m:t>)</m:t>
                    </m:r>
                  </m:oMath>
                </a14:m>
                <a:r>
                  <a:rPr lang="en-US" dirty="0">
                    <a:solidFill>
                      <a:schemeClr val="tx1"/>
                    </a:solidFill>
                  </a:rPr>
                  <a:t> </a:t>
                </a:r>
              </a:p>
              <a:p>
                <a:pPr marL="0" indent="0">
                  <a:lnSpc>
                    <a:spcPct val="100000"/>
                  </a:lnSpc>
                  <a:spcBef>
                    <a:spcPts val="0"/>
                  </a:spcBef>
                  <a:buNone/>
                </a:pPr>
                <a:r>
                  <a:rPr lang="en-US" dirty="0">
                    <a:solidFill>
                      <a:schemeClr val="tx1"/>
                    </a:solidFill>
                  </a:rPr>
                  <a:t>	</a:t>
                </a:r>
                <a:r>
                  <a:rPr lang="en-US" dirty="0" err="1">
                    <a:solidFill>
                      <a:schemeClr val="tx1"/>
                    </a:solidFill>
                  </a:rPr>
                  <a:t>s.t.</a:t>
                </a:r>
                <a:r>
                  <a:rPr lang="en-US" dirty="0">
                    <a:solidFill>
                      <a:schemeClr val="tx1"/>
                    </a:solidFill>
                  </a:rPr>
                  <a:t> it </a:t>
                </a:r>
                <a:r>
                  <a:rPr lang="en-US" dirty="0"/>
                  <a:t>optimizes </a:t>
                </a:r>
              </a:p>
              <a:p>
                <a:pPr marL="0" indent="0">
                  <a:lnSpc>
                    <a:spcPct val="100000"/>
                  </a:lnSpc>
                  <a:spcBef>
                    <a:spcPts val="0"/>
                  </a:spcBef>
                  <a:buNone/>
                </a:pPr>
                <a:r>
                  <a:rPr lang="en-US" dirty="0">
                    <a:solidFill>
                      <a:srgbClr val="0070C0"/>
                    </a:solidFill>
                  </a:rPr>
                  <a:t>	(expected) probability of satisfaction</a:t>
                </a:r>
                <a:endParaRPr lang="en-US" b="1" dirty="0">
                  <a:solidFill>
                    <a:srgbClr val="7030A0"/>
                  </a:solidFill>
                </a:endParaRPr>
              </a:p>
              <a:p>
                <a:pPr lvl="4">
                  <a:lnSpc>
                    <a:spcPct val="100000"/>
                  </a:lnSpc>
                  <a:spcBef>
                    <a:spcPts val="0"/>
                  </a:spcBef>
                </a:pPr>
                <a:endParaRPr lang="en-US" dirty="0"/>
              </a:p>
              <a:p>
                <a:pPr marL="0" indent="0">
                  <a:lnSpc>
                    <a:spcPct val="100000"/>
                  </a:lnSpc>
                  <a:spcBef>
                    <a:spcPts val="0"/>
                  </a:spcBef>
                  <a:buNone/>
                </a:pPr>
                <a:endParaRPr lang="en-US" dirty="0">
                  <a:solidFill>
                    <a:schemeClr val="tx1"/>
                  </a:solidFill>
                </a:endParaRPr>
              </a:p>
              <a:p>
                <a:pPr lvl="6">
                  <a:lnSpc>
                    <a:spcPct val="100000"/>
                  </a:lnSpc>
                  <a:spcBef>
                    <a:spcPts val="0"/>
                  </a:spcBef>
                </a:pPr>
                <a:endParaRPr lang="en-US" i="1" dirty="0">
                  <a:solidFill>
                    <a:srgbClr val="7030A0"/>
                  </a:solidFill>
                </a:endParaRPr>
              </a:p>
              <a:p>
                <a:pPr lvl="2">
                  <a:lnSpc>
                    <a:spcPct val="100000"/>
                  </a:lnSpc>
                  <a:spcBef>
                    <a:spcPts val="0"/>
                  </a:spcBef>
                </a:pPr>
                <a:endParaRPr lang="en-US" i="1"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8128306" cy="4667250"/>
              </a:xfrm>
              <a:blipFill>
                <a:blip r:embed="rId3"/>
                <a:stretch>
                  <a:fillRect l="-1499" t="-1175"/>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1CF91F9D-ED0F-C941-B4DB-33BB39C08F15}" type="slidenum">
              <a:rPr lang="en-US" smtClean="0"/>
              <a:t>29</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7AC832-6511-499D-A5D6-DB918F4F03BB}"/>
                  </a:ext>
                </a:extLst>
              </p:cNvPr>
              <p:cNvSpPr txBox="1"/>
              <p:nvPr/>
            </p:nvSpPr>
            <p:spPr>
              <a:xfrm>
                <a:off x="8471341" y="4840798"/>
                <a:ext cx="3179547" cy="461665"/>
              </a:xfrm>
              <a:prstGeom prst="rect">
                <a:avLst/>
              </a:prstGeom>
              <a:noFill/>
            </p:spPr>
            <p:txBody>
              <a:bodyPr wrap="square" rtlCol="0">
                <a:spAutoFit/>
              </a:bodyPr>
              <a:lstStyle/>
              <a:p>
                <a:r>
                  <a:rPr lang="en-US" sz="2400" b="1" dirty="0"/>
                  <a:t>Spec:</a:t>
                </a:r>
                <a:r>
                  <a:rPr lang="en-US" sz="2400" dirty="0"/>
                  <a:t> </a:t>
                </a:r>
                <a:r>
                  <a:rPr lang="en-US" sz="2400" dirty="0">
                    <a:solidFill>
                      <a:schemeClr val="accent6">
                        <a:lumMod val="75000"/>
                      </a:schemeClr>
                    </a:solidFill>
                  </a:rPr>
                  <a:t>Eventually</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𝑆</m:t>
                        </m:r>
                      </m:e>
                      <m:sub>
                        <m:r>
                          <a:rPr lang="en-US" sz="2400" b="0" i="1" smtClean="0">
                            <a:solidFill>
                              <a:schemeClr val="accent2"/>
                            </a:solidFill>
                            <a:latin typeface="Cambria Math" panose="02040503050406030204" pitchFamily="18" charset="0"/>
                          </a:rPr>
                          <m:t>1</m:t>
                        </m:r>
                      </m:sub>
                    </m:sSub>
                  </m:oMath>
                </a14:m>
                <a:endParaRPr lang="en-US" sz="2400" dirty="0"/>
              </a:p>
            </p:txBody>
          </p:sp>
        </mc:Choice>
        <mc:Fallback xmlns="">
          <p:sp>
            <p:nvSpPr>
              <p:cNvPr id="8" name="TextBox 7">
                <a:extLst>
                  <a:ext uri="{FF2B5EF4-FFF2-40B4-BE49-F238E27FC236}">
                    <a16:creationId xmlns:a16="http://schemas.microsoft.com/office/drawing/2014/main" id="{C17AC832-6511-499D-A5D6-DB918F4F03BB}"/>
                  </a:ext>
                </a:extLst>
              </p:cNvPr>
              <p:cNvSpPr txBox="1">
                <a:spLocks noRot="1" noChangeAspect="1" noMove="1" noResize="1" noEditPoints="1" noAdjustHandles="1" noChangeArrowheads="1" noChangeShapeType="1" noTextEdit="1"/>
              </p:cNvSpPr>
              <p:nvPr/>
            </p:nvSpPr>
            <p:spPr>
              <a:xfrm>
                <a:off x="8471341" y="4840798"/>
                <a:ext cx="3179547" cy="461665"/>
              </a:xfrm>
              <a:prstGeom prst="rect">
                <a:avLst/>
              </a:prstGeom>
              <a:blipFill>
                <a:blip r:embed="rId4"/>
                <a:stretch>
                  <a:fillRect l="-3071" t="-10526" b="-2894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2530E06-0E83-43E3-888A-CE97B3A79B5E}"/>
              </a:ext>
            </a:extLst>
          </p:cNvPr>
          <p:cNvSpPr txBox="1"/>
          <p:nvPr/>
        </p:nvSpPr>
        <p:spPr>
          <a:xfrm>
            <a:off x="8471342" y="5412096"/>
            <a:ext cx="3179548" cy="830997"/>
          </a:xfrm>
          <a:prstGeom prst="rect">
            <a:avLst/>
          </a:prstGeom>
          <a:noFill/>
        </p:spPr>
        <p:txBody>
          <a:bodyPr wrap="square" rtlCol="0">
            <a:spAutoFit/>
          </a:bodyPr>
          <a:lstStyle/>
          <a:p>
            <a:r>
              <a:rPr lang="en-US" sz="2400" b="1" dirty="0"/>
              <a:t>Optimal Policy</a:t>
            </a:r>
            <a:endParaRPr lang="en-US" sz="2400" dirty="0"/>
          </a:p>
          <a:p>
            <a:r>
              <a:rPr lang="en-US" sz="2400" dirty="0"/>
              <a:t>As shown in illustration</a:t>
            </a:r>
          </a:p>
        </p:txBody>
      </p:sp>
      <p:pic>
        <p:nvPicPr>
          <p:cNvPr id="11" name="Content Placeholder 5" descr="Qr code&#10;&#10;Description automatically generated">
            <a:extLst>
              <a:ext uri="{FF2B5EF4-FFF2-40B4-BE49-F238E27FC236}">
                <a16:creationId xmlns:a16="http://schemas.microsoft.com/office/drawing/2014/main" id="{C1AE39D1-4133-4BEF-88E8-15DFD0C90FE0}"/>
              </a:ext>
            </a:extLst>
          </p:cNvPr>
          <p:cNvPicPr>
            <a:picLocks noChangeAspect="1"/>
          </p:cNvPicPr>
          <p:nvPr/>
        </p:nvPicPr>
        <p:blipFill>
          <a:blip r:embed="rId5"/>
          <a:stretch>
            <a:fillRect/>
          </a:stretch>
        </p:blipFill>
        <p:spPr>
          <a:xfrm>
            <a:off x="8639116" y="1606134"/>
            <a:ext cx="2508400" cy="2518577"/>
          </a:xfrm>
          <a:prstGeom prst="rect">
            <a:avLst/>
          </a:prstGeom>
        </p:spPr>
      </p:pic>
      <p:sp>
        <p:nvSpPr>
          <p:cNvPr id="12" name="TextBox 11">
            <a:extLst>
              <a:ext uri="{FF2B5EF4-FFF2-40B4-BE49-F238E27FC236}">
                <a16:creationId xmlns:a16="http://schemas.microsoft.com/office/drawing/2014/main" id="{40123EC2-7FCE-4375-992A-68BDA8812B75}"/>
              </a:ext>
            </a:extLst>
          </p:cNvPr>
          <p:cNvSpPr txBox="1"/>
          <p:nvPr/>
        </p:nvSpPr>
        <p:spPr>
          <a:xfrm>
            <a:off x="8639116" y="4184460"/>
            <a:ext cx="2508400" cy="400110"/>
          </a:xfrm>
          <a:prstGeom prst="rect">
            <a:avLst/>
          </a:prstGeom>
          <a:noFill/>
        </p:spPr>
        <p:txBody>
          <a:bodyPr wrap="square" rtlCol="0">
            <a:spAutoFit/>
          </a:bodyPr>
          <a:lstStyle/>
          <a:p>
            <a:pPr algn="ctr"/>
            <a:r>
              <a:rPr lang="en-US" sz="2000" dirty="0"/>
              <a:t>9-rooms Environment</a:t>
            </a:r>
          </a:p>
        </p:txBody>
      </p:sp>
      <p:sp>
        <p:nvSpPr>
          <p:cNvPr id="14" name="Rectangle: Rounded Corners 13">
            <a:extLst>
              <a:ext uri="{FF2B5EF4-FFF2-40B4-BE49-F238E27FC236}">
                <a16:creationId xmlns:a16="http://schemas.microsoft.com/office/drawing/2014/main" id="{5F4D20F0-0151-4DC1-AE01-3B3D2A741D92}"/>
              </a:ext>
            </a:extLst>
          </p:cNvPr>
          <p:cNvSpPr/>
          <p:nvPr/>
        </p:nvSpPr>
        <p:spPr>
          <a:xfrm>
            <a:off x="10416892" y="1974938"/>
            <a:ext cx="383119" cy="4051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B59D09B-5C06-4E4B-AB3E-F8B873E24C92}"/>
              </a:ext>
            </a:extLst>
          </p:cNvPr>
          <p:cNvSpPr/>
          <p:nvPr/>
        </p:nvSpPr>
        <p:spPr>
          <a:xfrm>
            <a:off x="10427166" y="3409023"/>
            <a:ext cx="383119" cy="4051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5156D6C-751B-4CA7-AA35-F82ED6F96675}"/>
              </a:ext>
            </a:extLst>
          </p:cNvPr>
          <p:cNvSpPr/>
          <p:nvPr/>
        </p:nvSpPr>
        <p:spPr>
          <a:xfrm>
            <a:off x="8928107" y="2634376"/>
            <a:ext cx="515939" cy="48179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86CEB942-492D-40B2-8056-00027B0B265B}"/>
                  </a:ext>
                </a:extLst>
              </p14:cNvPr>
              <p14:cNvContentPartPr/>
              <p14:nvPr/>
            </p14:nvContentPartPr>
            <p14:xfrm>
              <a:off x="12893983" y="3723328"/>
              <a:ext cx="360" cy="360"/>
            </p14:xfrm>
          </p:contentPart>
        </mc:Choice>
        <mc:Fallback xmlns="">
          <p:pic>
            <p:nvPicPr>
              <p:cNvPr id="17" name="Ink 16">
                <a:extLst>
                  <a:ext uri="{FF2B5EF4-FFF2-40B4-BE49-F238E27FC236}">
                    <a16:creationId xmlns:a16="http://schemas.microsoft.com/office/drawing/2014/main" id="{86CEB942-492D-40B2-8056-00027B0B265B}"/>
                  </a:ext>
                </a:extLst>
              </p:cNvPr>
              <p:cNvPicPr/>
              <p:nvPr/>
            </p:nvPicPr>
            <p:blipFill>
              <a:blip r:embed="rId7"/>
              <a:stretch>
                <a:fillRect/>
              </a:stretch>
            </p:blipFill>
            <p:spPr>
              <a:xfrm>
                <a:off x="12884983" y="3714328"/>
                <a:ext cx="18000" cy="18000"/>
              </a:xfrm>
              <a:prstGeom prst="rect">
                <a:avLst/>
              </a:prstGeom>
            </p:spPr>
          </p:pic>
        </mc:Fallback>
      </mc:AlternateContent>
      <p:cxnSp>
        <p:nvCxnSpPr>
          <p:cNvPr id="18" name="Straight Connector 17">
            <a:extLst>
              <a:ext uri="{FF2B5EF4-FFF2-40B4-BE49-F238E27FC236}">
                <a16:creationId xmlns:a16="http://schemas.microsoft.com/office/drawing/2014/main" id="{FA7B290A-D37F-44E5-91B7-993A26A63286}"/>
              </a:ext>
            </a:extLst>
          </p:cNvPr>
          <p:cNvCxnSpPr>
            <a:cxnSpLocks/>
          </p:cNvCxnSpPr>
          <p:nvPr/>
        </p:nvCxnSpPr>
        <p:spPr>
          <a:xfrm flipV="1">
            <a:off x="9128270" y="2158609"/>
            <a:ext cx="9226" cy="1433329"/>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sp>
        <p:nvSpPr>
          <p:cNvPr id="4" name="Footer Placeholder 3">
            <a:extLst>
              <a:ext uri="{FF2B5EF4-FFF2-40B4-BE49-F238E27FC236}">
                <a16:creationId xmlns:a16="http://schemas.microsoft.com/office/drawing/2014/main" id="{D0F2C687-0CCD-1616-4E02-7152DD9F0958}"/>
              </a:ext>
            </a:extLst>
          </p:cNvPr>
          <p:cNvSpPr>
            <a:spLocks noGrp="1"/>
          </p:cNvSpPr>
          <p:nvPr>
            <p:ph type="ftr" sz="quarter" idx="11"/>
          </p:nvPr>
        </p:nvSpPr>
        <p:spPr/>
        <p:txBody>
          <a:bodyPr/>
          <a:lstStyle/>
          <a:p>
            <a:r>
              <a:rPr lang="en-US"/>
              <a:t>Suguman Bansal | GaTech</a:t>
            </a:r>
          </a:p>
        </p:txBody>
      </p:sp>
    </p:spTree>
    <p:extLst>
      <p:ext uri="{BB962C8B-B14F-4D97-AF65-F5344CB8AC3E}">
        <p14:creationId xmlns:p14="http://schemas.microsoft.com/office/powerpoint/2010/main" val="16786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0476-2FB9-E68F-1F7F-3F23548D8177}"/>
              </a:ext>
            </a:extLst>
          </p:cNvPr>
          <p:cNvSpPr>
            <a:spLocks noGrp="1"/>
          </p:cNvSpPr>
          <p:nvPr>
            <p:ph type="title"/>
          </p:nvPr>
        </p:nvSpPr>
        <p:spPr>
          <a:xfrm>
            <a:off x="838200" y="178615"/>
            <a:ext cx="10515600" cy="1657879"/>
          </a:xfrm>
        </p:spPr>
        <p:txBody>
          <a:bodyPr vert="horz" lIns="91440" tIns="45720" rIns="91440" bIns="45720" rtlCol="0" anchor="ctr">
            <a:normAutofit/>
          </a:bodyPr>
          <a:lstStyle/>
          <a:p>
            <a:r>
              <a:rPr lang="en-US" sz="5200" b="1" kern="1200" dirty="0">
                <a:solidFill>
                  <a:schemeClr val="accent1"/>
                </a:solidFill>
                <a:latin typeface="+mj-lt"/>
                <a:ea typeface="+mj-ea"/>
                <a:cs typeface="+mj-cs"/>
              </a:rPr>
              <a:t>Reinforcement Learning</a:t>
            </a:r>
          </a:p>
        </p:txBody>
      </p:sp>
      <p:sp>
        <p:nvSpPr>
          <p:cNvPr id="4" name="Slide Number Placeholder 3">
            <a:extLst>
              <a:ext uri="{FF2B5EF4-FFF2-40B4-BE49-F238E27FC236}">
                <a16:creationId xmlns:a16="http://schemas.microsoft.com/office/drawing/2014/main" id="{141D0A1C-300B-4929-E8B3-CA978A7344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BADD01B1-1E3B-AF46-B959-70C953E3BC6A}" type="slidenum">
              <a:rPr lang="en-US" smtClean="0"/>
              <a:pPr defTabSz="914400">
                <a:spcAft>
                  <a:spcPts val="600"/>
                </a:spcAft>
              </a:pPr>
              <a:t>3</a:t>
            </a:fld>
            <a:endParaRPr lang="en-US"/>
          </a:p>
        </p:txBody>
      </p:sp>
      <p:sp>
        <p:nvSpPr>
          <p:cNvPr id="5" name="AutoShape 8">
            <a:extLst>
              <a:ext uri="{FF2B5EF4-FFF2-40B4-BE49-F238E27FC236}">
                <a16:creationId xmlns:a16="http://schemas.microsoft.com/office/drawing/2014/main" id="{7478AD7B-5CCF-28C4-07DF-A0DE5B9DDFBB}"/>
              </a:ext>
            </a:extLst>
          </p:cNvPr>
          <p:cNvSpPr>
            <a:spLocks noChangeAspect="1" noChangeArrowheads="1"/>
          </p:cNvSpPr>
          <p:nvPr/>
        </p:nvSpPr>
        <p:spPr bwMode="auto">
          <a:xfrm>
            <a:off x="5943599" y="3276599"/>
            <a:ext cx="3921369" cy="39213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What in the World - The New York Times">
            <a:extLst>
              <a:ext uri="{FF2B5EF4-FFF2-40B4-BE49-F238E27FC236}">
                <a16:creationId xmlns:a16="http://schemas.microsoft.com/office/drawing/2014/main" id="{135B05BA-6BAB-A79D-0EA0-A9BB0977F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33" t="8542" r="25234" b="8542"/>
          <a:stretch/>
        </p:blipFill>
        <p:spPr bwMode="auto">
          <a:xfrm>
            <a:off x="5834742" y="1741376"/>
            <a:ext cx="3003555" cy="288051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Robot with solid fill">
            <a:extLst>
              <a:ext uri="{FF2B5EF4-FFF2-40B4-BE49-F238E27FC236}">
                <a16:creationId xmlns:a16="http://schemas.microsoft.com/office/drawing/2014/main" id="{B85CF067-52C5-05B3-72B2-ADA048A90E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8461" y="2714053"/>
            <a:ext cx="914400" cy="914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6319B8-23CB-1917-5CA1-87ED45517206}"/>
                  </a:ext>
                </a:extLst>
              </p:cNvPr>
              <p:cNvSpPr txBox="1"/>
              <p:nvPr/>
            </p:nvSpPr>
            <p:spPr>
              <a:xfrm>
                <a:off x="4260251" y="2581471"/>
                <a:ext cx="1347100" cy="307777"/>
              </a:xfrm>
              <a:prstGeom prst="rect">
                <a:avLst/>
              </a:prstGeom>
              <a:noFill/>
            </p:spPr>
            <p:txBody>
              <a:bodyPr wrap="none" lIns="0" tIns="0" rIns="0" bIns="0" rtlCol="0">
                <a:spAutoFit/>
              </a:bodyPr>
              <a:lstStyle/>
              <a:p>
                <a:r>
                  <a:rPr lang="en-US" sz="2000" b="0" dirty="0">
                    <a:ea typeface="Cambria Math" panose="02040503050406030204" pitchFamily="18" charset="0"/>
                  </a:rPr>
                  <a:t>Action </a:t>
                </a:r>
                <a14:m>
                  <m:oMath xmlns:m="http://schemas.openxmlformats.org/officeDocument/2006/math">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oMath>
                </a14:m>
                <a:endParaRPr lang="en-US" sz="2000" dirty="0"/>
              </a:p>
            </p:txBody>
          </p:sp>
        </mc:Choice>
        <mc:Fallback xmlns="">
          <p:sp>
            <p:nvSpPr>
              <p:cNvPr id="7" name="TextBox 6">
                <a:extLst>
                  <a:ext uri="{FF2B5EF4-FFF2-40B4-BE49-F238E27FC236}">
                    <a16:creationId xmlns:a16="http://schemas.microsoft.com/office/drawing/2014/main" id="{556319B8-23CB-1917-5CA1-87ED45517206}"/>
                  </a:ext>
                </a:extLst>
              </p:cNvPr>
              <p:cNvSpPr txBox="1">
                <a:spLocks noRot="1" noChangeAspect="1" noMove="1" noResize="1" noEditPoints="1" noAdjustHandles="1" noChangeArrowheads="1" noChangeShapeType="1" noTextEdit="1"/>
              </p:cNvSpPr>
              <p:nvPr/>
            </p:nvSpPr>
            <p:spPr>
              <a:xfrm>
                <a:off x="4260251" y="2581471"/>
                <a:ext cx="1347100" cy="307777"/>
              </a:xfrm>
              <a:prstGeom prst="rect">
                <a:avLst/>
              </a:prstGeom>
              <a:blipFill>
                <a:blip r:embed="rId5"/>
                <a:stretch>
                  <a:fillRect l="-11215" t="-28000" r="-4673" b="-4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F633ED-61DD-805F-426A-018028BE238B}"/>
                  </a:ext>
                </a:extLst>
              </p:cNvPr>
              <p:cNvSpPr txBox="1"/>
              <p:nvPr/>
            </p:nvSpPr>
            <p:spPr>
              <a:xfrm>
                <a:off x="6261449" y="4609200"/>
                <a:ext cx="2150140" cy="400110"/>
              </a:xfrm>
              <a:prstGeom prst="rect">
                <a:avLst/>
              </a:prstGeom>
              <a:noFill/>
            </p:spPr>
            <p:txBody>
              <a:bodyPr wrap="none" rtlCol="0">
                <a:spAutoFit/>
              </a:bodyPr>
              <a:lstStyle/>
              <a:p>
                <a:r>
                  <a:rPr lang="en-US" sz="2000" dirty="0"/>
                  <a:t>New state is </a:t>
                </a:r>
                <a14:m>
                  <m:oMath xmlns:m="http://schemas.openxmlformats.org/officeDocument/2006/math">
                    <m:r>
                      <a:rPr lang="en-US" sz="2000" b="1" i="1" smtClean="0">
                        <a:latin typeface="Cambria Math" panose="02040503050406030204" pitchFamily="18" charset="0"/>
                      </a:rPr>
                      <m:t>𝒔</m:t>
                    </m:r>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𝑺</m:t>
                    </m:r>
                  </m:oMath>
                </a14:m>
                <a:endParaRPr lang="en-US" sz="2000" b="1" dirty="0"/>
              </a:p>
            </p:txBody>
          </p:sp>
        </mc:Choice>
        <mc:Fallback xmlns="">
          <p:sp>
            <p:nvSpPr>
              <p:cNvPr id="8" name="TextBox 7">
                <a:extLst>
                  <a:ext uri="{FF2B5EF4-FFF2-40B4-BE49-F238E27FC236}">
                    <a16:creationId xmlns:a16="http://schemas.microsoft.com/office/drawing/2014/main" id="{C0F633ED-61DD-805F-426A-018028BE238B}"/>
                  </a:ext>
                </a:extLst>
              </p:cNvPr>
              <p:cNvSpPr txBox="1">
                <a:spLocks noRot="1" noChangeAspect="1" noMove="1" noResize="1" noEditPoints="1" noAdjustHandles="1" noChangeArrowheads="1" noChangeShapeType="1" noTextEdit="1"/>
              </p:cNvSpPr>
              <p:nvPr/>
            </p:nvSpPr>
            <p:spPr>
              <a:xfrm>
                <a:off x="6261449" y="4609200"/>
                <a:ext cx="2150140" cy="400110"/>
              </a:xfrm>
              <a:prstGeom prst="rect">
                <a:avLst/>
              </a:prstGeom>
              <a:blipFill>
                <a:blip r:embed="rId6"/>
                <a:stretch>
                  <a:fillRect l="-2339" t="-606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0DF8621-CFA4-1A96-34AF-33CF8346BAA9}"/>
                  </a:ext>
                </a:extLst>
              </p:cNvPr>
              <p:cNvSpPr txBox="1"/>
              <p:nvPr/>
            </p:nvSpPr>
            <p:spPr>
              <a:xfrm>
                <a:off x="4454423" y="3425358"/>
                <a:ext cx="1005340"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oMath>
                  </m:oMathPara>
                </a14:m>
                <a:endParaRPr lang="en-US" sz="2000" b="0" i="1" dirty="0">
                  <a:latin typeface="Cambria Math" panose="02040503050406030204" pitchFamily="18" charset="0"/>
                </a:endParaRPr>
              </a:p>
              <a:p>
                <a:r>
                  <a:rPr lang="en-US" sz="2000" b="1" dirty="0">
                    <a:solidFill>
                      <a:srgbClr val="C00000"/>
                    </a:solidFill>
                  </a:rPr>
                  <a:t>Reward </a:t>
                </a:r>
                <a14:m>
                  <m:oMath xmlns:m="http://schemas.openxmlformats.org/officeDocument/2006/math">
                    <m:r>
                      <a:rPr lang="en-US" sz="2000" b="1" i="1" smtClean="0">
                        <a:solidFill>
                          <a:srgbClr val="C00000"/>
                        </a:solidFill>
                        <a:latin typeface="Cambria Math" panose="02040503050406030204" pitchFamily="18" charset="0"/>
                      </a:rPr>
                      <m:t>𝒓</m:t>
                    </m:r>
                  </m:oMath>
                </a14:m>
                <a:endParaRPr lang="en-US" sz="2000" b="1" dirty="0"/>
              </a:p>
            </p:txBody>
          </p:sp>
        </mc:Choice>
        <mc:Fallback xmlns="">
          <p:sp>
            <p:nvSpPr>
              <p:cNvPr id="9" name="TextBox 8">
                <a:extLst>
                  <a:ext uri="{FF2B5EF4-FFF2-40B4-BE49-F238E27FC236}">
                    <a16:creationId xmlns:a16="http://schemas.microsoft.com/office/drawing/2014/main" id="{70DF8621-CFA4-1A96-34AF-33CF8346BAA9}"/>
                  </a:ext>
                </a:extLst>
              </p:cNvPr>
              <p:cNvSpPr txBox="1">
                <a:spLocks noRot="1" noChangeAspect="1" noMove="1" noResize="1" noEditPoints="1" noAdjustHandles="1" noChangeArrowheads="1" noChangeShapeType="1" noTextEdit="1"/>
              </p:cNvSpPr>
              <p:nvPr/>
            </p:nvSpPr>
            <p:spPr>
              <a:xfrm>
                <a:off x="4454423" y="3425358"/>
                <a:ext cx="1005340" cy="615553"/>
              </a:xfrm>
              <a:prstGeom prst="rect">
                <a:avLst/>
              </a:prstGeom>
              <a:blipFill>
                <a:blip r:embed="rId7"/>
                <a:stretch>
                  <a:fillRect l="-14815" r="-4938"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B99002-B253-85F7-1693-AD149B923ACE}"/>
                  </a:ext>
                </a:extLst>
              </p:cNvPr>
              <p:cNvSpPr txBox="1"/>
              <p:nvPr/>
            </p:nvSpPr>
            <p:spPr>
              <a:xfrm>
                <a:off x="6134651" y="4621397"/>
                <a:ext cx="2403735" cy="400110"/>
              </a:xfrm>
              <a:prstGeom prst="rect">
                <a:avLst/>
              </a:prstGeom>
              <a:noFill/>
            </p:spPr>
            <p:txBody>
              <a:bodyPr wrap="none" rtlCol="0">
                <a:spAutoFit/>
              </a:bodyPr>
              <a:lstStyle/>
              <a:p>
                <a:r>
                  <a:rPr lang="en-US" sz="2000" dirty="0"/>
                  <a:t>Current state is </a:t>
                </a:r>
                <a14:m>
                  <m:oMath xmlns:m="http://schemas.openxmlformats.org/officeDocument/2006/math">
                    <m:r>
                      <a:rPr lang="en-US" sz="2000" b="1" i="1" smtClean="0">
                        <a:latin typeface="Cambria Math" panose="02040503050406030204" pitchFamily="18" charset="0"/>
                      </a:rPr>
                      <m:t>𝒔</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𝑺</m:t>
                    </m:r>
                  </m:oMath>
                </a14:m>
                <a:endParaRPr lang="en-US" sz="2000" b="1" dirty="0"/>
              </a:p>
            </p:txBody>
          </p:sp>
        </mc:Choice>
        <mc:Fallback xmlns="">
          <p:sp>
            <p:nvSpPr>
              <p:cNvPr id="10" name="TextBox 9">
                <a:extLst>
                  <a:ext uri="{FF2B5EF4-FFF2-40B4-BE49-F238E27FC236}">
                    <a16:creationId xmlns:a16="http://schemas.microsoft.com/office/drawing/2014/main" id="{C9B99002-B253-85F7-1693-AD149B923ACE}"/>
                  </a:ext>
                </a:extLst>
              </p:cNvPr>
              <p:cNvSpPr txBox="1">
                <a:spLocks noRot="1" noChangeAspect="1" noMove="1" noResize="1" noEditPoints="1" noAdjustHandles="1" noChangeArrowheads="1" noChangeShapeType="1" noTextEdit="1"/>
              </p:cNvSpPr>
              <p:nvPr/>
            </p:nvSpPr>
            <p:spPr>
              <a:xfrm>
                <a:off x="6134651" y="4621397"/>
                <a:ext cx="2403735" cy="400110"/>
              </a:xfrm>
              <a:prstGeom prst="rect">
                <a:avLst/>
              </a:prstGeom>
              <a:blipFill>
                <a:blip r:embed="rId8"/>
                <a:stretch>
                  <a:fillRect l="-2094" t="-6061" b="-24242"/>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9EF9C66A-3609-28F1-3191-C606E2A96993}"/>
              </a:ext>
            </a:extLst>
          </p:cNvPr>
          <p:cNvCxnSpPr>
            <a:cxnSpLocks/>
          </p:cNvCxnSpPr>
          <p:nvPr/>
        </p:nvCxnSpPr>
        <p:spPr>
          <a:xfrm>
            <a:off x="4032861" y="2960945"/>
            <a:ext cx="1801881"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E00147-A0E0-0AF4-4742-107624AF4E91}"/>
              </a:ext>
            </a:extLst>
          </p:cNvPr>
          <p:cNvCxnSpPr>
            <a:cxnSpLocks/>
          </p:cNvCxnSpPr>
          <p:nvPr/>
        </p:nvCxnSpPr>
        <p:spPr>
          <a:xfrm flipH="1">
            <a:off x="4032861" y="3361022"/>
            <a:ext cx="1801881"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CFD73D7-DCA1-3194-2236-61D86D555C9A}"/>
                  </a:ext>
                </a:extLst>
              </p:cNvPr>
              <p:cNvSpPr txBox="1"/>
              <p:nvPr/>
            </p:nvSpPr>
            <p:spPr>
              <a:xfrm>
                <a:off x="4799192" y="3425358"/>
                <a:ext cx="18158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oMath>
                  </m:oMathPara>
                </a14:m>
                <a:endParaRPr lang="en-US" sz="2000" dirty="0"/>
              </a:p>
            </p:txBody>
          </p:sp>
        </mc:Choice>
        <mc:Fallback xmlns="">
          <p:sp>
            <p:nvSpPr>
              <p:cNvPr id="13" name="TextBox 12">
                <a:extLst>
                  <a:ext uri="{FF2B5EF4-FFF2-40B4-BE49-F238E27FC236}">
                    <a16:creationId xmlns:a16="http://schemas.microsoft.com/office/drawing/2014/main" id="{4CFD73D7-DCA1-3194-2236-61D86D555C9A}"/>
                  </a:ext>
                </a:extLst>
              </p:cNvPr>
              <p:cNvSpPr txBox="1">
                <a:spLocks noRot="1" noChangeAspect="1" noMove="1" noResize="1" noEditPoints="1" noAdjustHandles="1" noChangeArrowheads="1" noChangeShapeType="1" noTextEdit="1"/>
              </p:cNvSpPr>
              <p:nvPr/>
            </p:nvSpPr>
            <p:spPr>
              <a:xfrm>
                <a:off x="4799192" y="3425358"/>
                <a:ext cx="181588" cy="307777"/>
              </a:xfrm>
              <a:prstGeom prst="rect">
                <a:avLst/>
              </a:prstGeom>
              <a:blipFill>
                <a:blip r:embed="rId9"/>
                <a:stretch>
                  <a:fillRect l="-12500" r="-125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37784C7-1612-465C-D4F5-89610903FCA4}"/>
              </a:ext>
            </a:extLst>
          </p:cNvPr>
          <p:cNvSpPr txBox="1"/>
          <p:nvPr/>
        </p:nvSpPr>
        <p:spPr>
          <a:xfrm>
            <a:off x="838200" y="5565440"/>
            <a:ext cx="10021461" cy="830997"/>
          </a:xfrm>
          <a:prstGeom prst="rect">
            <a:avLst/>
          </a:prstGeom>
          <a:noFill/>
        </p:spPr>
        <p:txBody>
          <a:bodyPr wrap="none" rtlCol="0">
            <a:spAutoFit/>
          </a:bodyPr>
          <a:lstStyle/>
          <a:p>
            <a:r>
              <a:rPr lang="en-US" sz="2400" b="1" dirty="0">
                <a:solidFill>
                  <a:srgbClr val="00B050"/>
                </a:solidFill>
              </a:rPr>
              <a:t>SETTING</a:t>
            </a:r>
            <a:r>
              <a:rPr lang="en-US" sz="2400" dirty="0"/>
              <a:t>: </a:t>
            </a:r>
            <a:r>
              <a:rPr lang="en-US" sz="2400" b="1" dirty="0"/>
              <a:t>Probabilistic transitions </a:t>
            </a:r>
            <a:r>
              <a:rPr lang="en-US" sz="2400" dirty="0"/>
              <a:t>and </a:t>
            </a:r>
            <a:r>
              <a:rPr lang="en-US" sz="2400" b="1" dirty="0"/>
              <a:t>unknown model </a:t>
            </a:r>
            <a:r>
              <a:rPr lang="en-US" sz="2400" dirty="0"/>
              <a:t>of environment</a:t>
            </a:r>
          </a:p>
          <a:p>
            <a:r>
              <a:rPr lang="en-US" sz="2400" b="1" dirty="0">
                <a:solidFill>
                  <a:srgbClr val="7030A0"/>
                </a:solidFill>
              </a:rPr>
              <a:t>GOAL</a:t>
            </a:r>
            <a:r>
              <a:rPr lang="en-US" sz="2400" dirty="0">
                <a:solidFill>
                  <a:srgbClr val="7030A0"/>
                </a:solidFill>
              </a:rPr>
              <a:t>: </a:t>
            </a:r>
            <a:r>
              <a:rPr lang="en-US" sz="2400" dirty="0"/>
              <a:t>Learn to act in the environment to </a:t>
            </a:r>
            <a:r>
              <a:rPr lang="en-US" sz="2400" b="1" dirty="0"/>
              <a:t>achieve maximum aggregate reward</a:t>
            </a:r>
          </a:p>
        </p:txBody>
      </p:sp>
    </p:spTree>
    <p:extLst>
      <p:ext uri="{BB962C8B-B14F-4D97-AF65-F5344CB8AC3E}">
        <p14:creationId xmlns:p14="http://schemas.microsoft.com/office/powerpoint/2010/main" val="3309126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250"/>
                                        <p:tgtEl>
                                          <p:spTgt spid="10"/>
                                        </p:tgtEl>
                                      </p:cBhvr>
                                    </p:animEffect>
                                    <p:set>
                                      <p:cBhvr>
                                        <p:cTn id="23" dur="1" fill="hold">
                                          <p:stCondLst>
                                            <p:cond delay="249"/>
                                          </p:stCondLst>
                                        </p:cTn>
                                        <p:tgtEl>
                                          <p:spTgt spid="1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50"/>
                                        <p:tgtEl>
                                          <p:spTgt spid="13"/>
                                        </p:tgtEl>
                                      </p:cBhvr>
                                    </p:animEffect>
                                    <p:set>
                                      <p:cBhvr>
                                        <p:cTn id="26" dur="1" fill="hold">
                                          <p:stCondLst>
                                            <p:cond delay="24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3" grpId="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Plenty in RL from Logical Specifications</a:t>
            </a:r>
            <a:endParaRPr lang="en-US" sz="1800" b="1" dirty="0">
              <a:solidFill>
                <a:schemeClr val="accent1"/>
              </a:solidFill>
            </a:endParaRPr>
          </a:p>
        </p:txBody>
      </p:sp>
      <p:sp>
        <p:nvSpPr>
          <p:cNvPr id="5" name="Content Placeholder 4">
            <a:extLst>
              <a:ext uri="{FF2B5EF4-FFF2-40B4-BE49-F238E27FC236}">
                <a16:creationId xmlns:a16="http://schemas.microsoft.com/office/drawing/2014/main" id="{79321308-992F-475F-90BA-8631A1C9F126}"/>
              </a:ext>
            </a:extLst>
          </p:cNvPr>
          <p:cNvSpPr>
            <a:spLocks noGrp="1"/>
          </p:cNvSpPr>
          <p:nvPr>
            <p:ph idx="1"/>
          </p:nvPr>
        </p:nvSpPr>
        <p:spPr>
          <a:xfrm>
            <a:off x="838200" y="1825625"/>
            <a:ext cx="10808368" cy="4351338"/>
          </a:xfrm>
        </p:spPr>
        <p:txBody>
          <a:bodyPr>
            <a:normAutofit/>
          </a:bodyPr>
          <a:lstStyle/>
          <a:p>
            <a:pPr marL="0" indent="0">
              <a:buNone/>
            </a:pPr>
            <a:r>
              <a:rPr lang="en-US" dirty="0"/>
              <a:t>Convert specification to rewards. Use a traditional RL algorithm</a:t>
            </a:r>
          </a:p>
          <a:p>
            <a:pPr lvl="6"/>
            <a:endParaRPr lang="en-US" dirty="0"/>
          </a:p>
          <a:p>
            <a:pPr lvl="6"/>
            <a:endParaRPr lang="en-US" dirty="0"/>
          </a:p>
          <a:p>
            <a:pPr lvl="1"/>
            <a:r>
              <a:rPr lang="en-US" dirty="0"/>
              <a:t>Boolean rewards </a:t>
            </a:r>
            <a:r>
              <a:rPr lang="en-US" sz="1800" dirty="0">
                <a:solidFill>
                  <a:schemeClr val="accent5">
                    <a:lumMod val="75000"/>
                  </a:schemeClr>
                </a:solidFill>
              </a:rPr>
              <a:t>[Camacho et. al.  SOCS 17] [De Giacomo et. al. ICAPS 19] </a:t>
            </a:r>
            <a:endParaRPr lang="en-US" dirty="0"/>
          </a:p>
          <a:p>
            <a:pPr lvl="1"/>
            <a:r>
              <a:rPr lang="en-US" dirty="0"/>
              <a:t>Reward shaping </a:t>
            </a:r>
            <a:r>
              <a:rPr lang="en-US" sz="1800" dirty="0">
                <a:solidFill>
                  <a:schemeClr val="accent5">
                    <a:lumMod val="75000"/>
                  </a:schemeClr>
                </a:solidFill>
              </a:rPr>
              <a:t>[Ng, Harada, Russel. ICML 99] [Camacho et. al. IJCAI 19]</a:t>
            </a:r>
            <a:r>
              <a:rPr lang="en-US" dirty="0">
                <a:solidFill>
                  <a:schemeClr val="accent5">
                    <a:lumMod val="75000"/>
                  </a:schemeClr>
                </a:solidFill>
              </a:rPr>
              <a:t> </a:t>
            </a:r>
          </a:p>
          <a:p>
            <a:pPr lvl="1"/>
            <a:r>
              <a:rPr lang="en-US" dirty="0"/>
              <a:t>Faithful reward conversion </a:t>
            </a:r>
            <a:r>
              <a:rPr lang="en-US" sz="1800" dirty="0">
                <a:solidFill>
                  <a:schemeClr val="accent5">
                    <a:lumMod val="75000"/>
                  </a:schemeClr>
                </a:solidFill>
              </a:rPr>
              <a:t>[Bozkurt et. al. 2019] [Hahn et. al.  TACAS 19, ATVA 20]</a:t>
            </a:r>
            <a:endParaRPr lang="en-US" dirty="0"/>
          </a:p>
          <a:p>
            <a:pPr lvl="1"/>
            <a:r>
              <a:rPr lang="en-US" dirty="0"/>
              <a:t>Signal Temporal Logic </a:t>
            </a:r>
            <a:r>
              <a:rPr lang="en-US" sz="1800" dirty="0">
                <a:solidFill>
                  <a:schemeClr val="accent5">
                    <a:lumMod val="75000"/>
                  </a:schemeClr>
                </a:solidFill>
              </a:rPr>
              <a:t>[Balakrishnan and Deshmukh. IROS 19] [</a:t>
            </a:r>
            <a:r>
              <a:rPr lang="en-US" sz="1800" dirty="0" err="1">
                <a:solidFill>
                  <a:schemeClr val="accent5">
                    <a:lumMod val="75000"/>
                  </a:schemeClr>
                </a:solidFill>
              </a:rPr>
              <a:t>Kalagarla</a:t>
            </a:r>
            <a:r>
              <a:rPr lang="en-US" sz="1800" dirty="0">
                <a:solidFill>
                  <a:schemeClr val="accent5">
                    <a:lumMod val="75000"/>
                  </a:schemeClr>
                </a:solidFill>
              </a:rPr>
              <a:t>, Jain, and Nuzzo. CDC 2021]</a:t>
            </a:r>
            <a:endParaRPr lang="en-US" dirty="0"/>
          </a:p>
          <a:p>
            <a:pPr lvl="1"/>
            <a:r>
              <a:rPr lang="en-US" dirty="0"/>
              <a:t>Truncated LTL </a:t>
            </a:r>
            <a:r>
              <a:rPr lang="en-US" sz="1800" dirty="0">
                <a:solidFill>
                  <a:schemeClr val="accent5">
                    <a:lumMod val="75000"/>
                  </a:schemeClr>
                </a:solidFill>
              </a:rPr>
              <a:t>[Li, </a:t>
            </a:r>
            <a:r>
              <a:rPr lang="en-US" sz="1800" dirty="0" err="1">
                <a:solidFill>
                  <a:schemeClr val="accent5">
                    <a:lumMod val="75000"/>
                  </a:schemeClr>
                </a:solidFill>
              </a:rPr>
              <a:t>Vasile</a:t>
            </a:r>
            <a:r>
              <a:rPr lang="en-US" sz="1800" dirty="0">
                <a:solidFill>
                  <a:schemeClr val="accent5">
                    <a:lumMod val="75000"/>
                  </a:schemeClr>
                </a:solidFill>
              </a:rPr>
              <a:t>, </a:t>
            </a:r>
            <a:r>
              <a:rPr lang="en-US" sz="1800" dirty="0" err="1">
                <a:solidFill>
                  <a:schemeClr val="accent5">
                    <a:lumMod val="75000"/>
                  </a:schemeClr>
                </a:solidFill>
              </a:rPr>
              <a:t>Belta</a:t>
            </a:r>
            <a:r>
              <a:rPr lang="en-US" sz="1800" dirty="0">
                <a:solidFill>
                  <a:schemeClr val="accent5">
                    <a:lumMod val="75000"/>
                  </a:schemeClr>
                </a:solidFill>
              </a:rPr>
              <a:t> IROS 17]</a:t>
            </a:r>
            <a:endParaRPr lang="en-US" dirty="0"/>
          </a:p>
          <a:p>
            <a:pPr lvl="1"/>
            <a:r>
              <a:rPr lang="en-US" dirty="0" err="1"/>
              <a:t>SpectRL</a:t>
            </a:r>
            <a:r>
              <a:rPr lang="en-US" dirty="0"/>
              <a:t> </a:t>
            </a:r>
            <a:r>
              <a:rPr lang="en-US" sz="1800" dirty="0">
                <a:solidFill>
                  <a:schemeClr val="accent5">
                    <a:lumMod val="75000"/>
                  </a:schemeClr>
                </a:solidFill>
              </a:rPr>
              <a:t>[</a:t>
            </a:r>
            <a:r>
              <a:rPr lang="en-US" sz="1800" dirty="0" err="1">
                <a:solidFill>
                  <a:schemeClr val="accent5">
                    <a:lumMod val="75000"/>
                  </a:schemeClr>
                </a:solidFill>
              </a:rPr>
              <a:t>Jothimurugan</a:t>
            </a:r>
            <a:r>
              <a:rPr lang="en-US" sz="1800" dirty="0">
                <a:solidFill>
                  <a:schemeClr val="accent5">
                    <a:lumMod val="75000"/>
                  </a:schemeClr>
                </a:solidFill>
              </a:rPr>
              <a:t>, </a:t>
            </a:r>
            <a:r>
              <a:rPr lang="en-US" sz="1800" dirty="0" err="1">
                <a:solidFill>
                  <a:schemeClr val="accent5">
                    <a:lumMod val="75000"/>
                  </a:schemeClr>
                </a:solidFill>
              </a:rPr>
              <a:t>Bastani</a:t>
            </a:r>
            <a:r>
              <a:rPr lang="en-US" sz="1800" dirty="0">
                <a:solidFill>
                  <a:schemeClr val="accent5">
                    <a:lumMod val="75000"/>
                  </a:schemeClr>
                </a:solidFill>
              </a:rPr>
              <a:t>, Alur. </a:t>
            </a:r>
            <a:r>
              <a:rPr lang="en-US" sz="1800" dirty="0" err="1">
                <a:solidFill>
                  <a:schemeClr val="accent5">
                    <a:lumMod val="75000"/>
                  </a:schemeClr>
                </a:solidFill>
              </a:rPr>
              <a:t>NeurIPS</a:t>
            </a:r>
            <a:r>
              <a:rPr lang="en-US" sz="1800" dirty="0">
                <a:solidFill>
                  <a:schemeClr val="accent5">
                    <a:lumMod val="75000"/>
                  </a:schemeClr>
                </a:solidFill>
              </a:rPr>
              <a:t> 2019] </a:t>
            </a:r>
          </a:p>
        </p:txBody>
      </p:sp>
      <p:sp>
        <p:nvSpPr>
          <p:cNvPr id="7" name="Slide Number Placeholder 6"/>
          <p:cNvSpPr>
            <a:spLocks noGrp="1"/>
          </p:cNvSpPr>
          <p:nvPr>
            <p:ph type="sldNum" sz="quarter" idx="12"/>
          </p:nvPr>
        </p:nvSpPr>
        <p:spPr/>
        <p:txBody>
          <a:bodyPr/>
          <a:lstStyle/>
          <a:p>
            <a:fld id="{1CF91F9D-ED0F-C941-B4DB-33BB39C08F15}" type="slidenum">
              <a:rPr lang="en-US" smtClean="0"/>
              <a:t>30</a:t>
            </a:fld>
            <a:endParaRPr lang="en-US"/>
          </a:p>
        </p:txBody>
      </p:sp>
    </p:spTree>
    <p:extLst>
      <p:ext uri="{BB962C8B-B14F-4D97-AF65-F5344CB8AC3E}">
        <p14:creationId xmlns:p14="http://schemas.microsoft.com/office/powerpoint/2010/main" val="2493451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lstStyle/>
          <a:p>
            <a:pPr marL="0" indent="0">
              <a:buNone/>
            </a:pPr>
            <a:r>
              <a:rPr lang="en-US" sz="4400" b="1" dirty="0">
                <a:solidFill>
                  <a:schemeClr val="accent1"/>
                </a:solidFill>
              </a:rPr>
              <a:t>Algorithmic Performance</a:t>
            </a:r>
          </a:p>
        </p:txBody>
      </p:sp>
      <p:sp>
        <p:nvSpPr>
          <p:cNvPr id="4" name="Footer Placeholder 3">
            <a:extLst>
              <a:ext uri="{FF2B5EF4-FFF2-40B4-BE49-F238E27FC236}">
                <a16:creationId xmlns:a16="http://schemas.microsoft.com/office/drawing/2014/main" id="{EA5C736A-20F3-4AA6-B990-48F11DF4CB73}"/>
              </a:ext>
            </a:extLst>
          </p:cNvPr>
          <p:cNvSpPr>
            <a:spLocks noGrp="1"/>
          </p:cNvSpPr>
          <p:nvPr>
            <p:ph type="ftr" sz="quarter" idx="11"/>
          </p:nvPr>
        </p:nvSpPr>
        <p:spPr/>
        <p:txBody>
          <a:bodyPr/>
          <a:lstStyle/>
          <a:p>
            <a:r>
              <a:rPr lang="en-US"/>
              <a:t>Suguman Bansal | GaTech</a:t>
            </a:r>
            <a:endParaRPr lang="en-US"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31</a:t>
            </a:fld>
            <a:endParaRPr lang="en-US"/>
          </a:p>
        </p:txBody>
      </p:sp>
      <p:pic>
        <p:nvPicPr>
          <p:cNvPr id="11" name="Content Placeholder 5" descr="Qr code&#10;&#10;Description automatically generated">
            <a:extLst>
              <a:ext uri="{FF2B5EF4-FFF2-40B4-BE49-F238E27FC236}">
                <a16:creationId xmlns:a16="http://schemas.microsoft.com/office/drawing/2014/main" id="{082DCCFD-7147-993D-22B3-5E6092D2A244}"/>
              </a:ext>
            </a:extLst>
          </p:cNvPr>
          <p:cNvPicPr>
            <a:picLocks noChangeAspect="1"/>
          </p:cNvPicPr>
          <p:nvPr/>
        </p:nvPicPr>
        <p:blipFill>
          <a:blip r:embed="rId3"/>
          <a:stretch>
            <a:fillRect/>
          </a:stretch>
        </p:blipFill>
        <p:spPr>
          <a:xfrm>
            <a:off x="1245981" y="2726277"/>
            <a:ext cx="2577732" cy="2588190"/>
          </a:xfrm>
          <a:prstGeom prst="rect">
            <a:avLst/>
          </a:prstGeom>
        </p:spPr>
      </p:pic>
      <p:sp>
        <p:nvSpPr>
          <p:cNvPr id="12" name="Rectangle 11">
            <a:extLst>
              <a:ext uri="{FF2B5EF4-FFF2-40B4-BE49-F238E27FC236}">
                <a16:creationId xmlns:a16="http://schemas.microsoft.com/office/drawing/2014/main" id="{809E5974-6549-0880-C4A5-63029822A642}"/>
              </a:ext>
            </a:extLst>
          </p:cNvPr>
          <p:cNvSpPr/>
          <p:nvPr/>
        </p:nvSpPr>
        <p:spPr>
          <a:xfrm>
            <a:off x="8146504" y="2840597"/>
            <a:ext cx="2001078" cy="19083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7934FA4-BBAB-06FF-6F5D-44BFE7888DA7}"/>
              </a:ext>
            </a:extLst>
          </p:cNvPr>
          <p:cNvSpPr/>
          <p:nvPr/>
        </p:nvSpPr>
        <p:spPr>
          <a:xfrm>
            <a:off x="9382269" y="2863249"/>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8C33B857-387B-BB18-99DE-9C27076BEB58}"/>
              </a:ext>
            </a:extLst>
          </p:cNvPr>
          <p:cNvSpPr/>
          <p:nvPr/>
        </p:nvSpPr>
        <p:spPr>
          <a:xfrm>
            <a:off x="9329261" y="4377849"/>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0" name="Content Placeholder 4" descr="Chart, line chart&#10;&#10;Description automatically generated">
            <a:extLst>
              <a:ext uri="{FF2B5EF4-FFF2-40B4-BE49-F238E27FC236}">
                <a16:creationId xmlns:a16="http://schemas.microsoft.com/office/drawing/2014/main" id="{CE400CB0-F90C-EB4F-1363-4636C0B0A0CD}"/>
              </a:ext>
            </a:extLst>
          </p:cNvPr>
          <p:cNvPicPr>
            <a:picLocks noChangeAspect="1"/>
          </p:cNvPicPr>
          <p:nvPr/>
        </p:nvPicPr>
        <p:blipFill rotWithShape="1">
          <a:blip r:embed="rId4"/>
          <a:srcRect t="7758"/>
          <a:stretch/>
        </p:blipFill>
        <p:spPr>
          <a:xfrm>
            <a:off x="7609557" y="2622262"/>
            <a:ext cx="3927072" cy="2918305"/>
          </a:xfrm>
          <a:prstGeom prst="rect">
            <a:avLst/>
          </a:prstGeom>
        </p:spPr>
      </p:pic>
      <p:sp>
        <p:nvSpPr>
          <p:cNvPr id="21" name="Rectangle 20">
            <a:extLst>
              <a:ext uri="{FF2B5EF4-FFF2-40B4-BE49-F238E27FC236}">
                <a16:creationId xmlns:a16="http://schemas.microsoft.com/office/drawing/2014/main" id="{0FA57FF9-5809-DF4C-DD8B-6E6640AC8F2C}"/>
              </a:ext>
            </a:extLst>
          </p:cNvPr>
          <p:cNvSpPr/>
          <p:nvPr/>
        </p:nvSpPr>
        <p:spPr>
          <a:xfrm>
            <a:off x="8146504" y="2840597"/>
            <a:ext cx="2001078" cy="19083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3AB5AF00-E32A-6815-A020-57D63511DA39}"/>
              </a:ext>
            </a:extLst>
          </p:cNvPr>
          <p:cNvSpPr/>
          <p:nvPr/>
        </p:nvSpPr>
        <p:spPr>
          <a:xfrm>
            <a:off x="9382269" y="2863249"/>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6F9E3B04-03D6-06C5-210B-F4504F8C0B33}"/>
              </a:ext>
            </a:extLst>
          </p:cNvPr>
          <p:cNvSpPr/>
          <p:nvPr/>
        </p:nvSpPr>
        <p:spPr>
          <a:xfrm>
            <a:off x="9329261" y="4377849"/>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BC701E4C-A2FA-AEBD-FBF2-2BDB0EDCF100}"/>
              </a:ext>
            </a:extLst>
          </p:cNvPr>
          <p:cNvSpPr txBox="1"/>
          <p:nvPr/>
        </p:nvSpPr>
        <p:spPr>
          <a:xfrm rot="16200000">
            <a:off x="6497764" y="3514745"/>
            <a:ext cx="1924394" cy="430887"/>
          </a:xfrm>
          <a:prstGeom prst="rect">
            <a:avLst/>
          </a:prstGeom>
          <a:noFill/>
        </p:spPr>
        <p:txBody>
          <a:bodyPr wrap="square" rtlCol="0">
            <a:spAutoFit/>
          </a:bodyPr>
          <a:lstStyle/>
          <a:p>
            <a:r>
              <a:rPr lang="en-US" sz="2200" dirty="0"/>
              <a:t>Probability </a:t>
            </a:r>
          </a:p>
        </p:txBody>
      </p:sp>
      <p:sp>
        <p:nvSpPr>
          <p:cNvPr id="25" name="TextBox 24">
            <a:extLst>
              <a:ext uri="{FF2B5EF4-FFF2-40B4-BE49-F238E27FC236}">
                <a16:creationId xmlns:a16="http://schemas.microsoft.com/office/drawing/2014/main" id="{CB7620B6-200E-53E2-AFFC-2014FC2E5C2E}"/>
              </a:ext>
            </a:extLst>
          </p:cNvPr>
          <p:cNvSpPr txBox="1"/>
          <p:nvPr/>
        </p:nvSpPr>
        <p:spPr>
          <a:xfrm>
            <a:off x="8146504" y="2221191"/>
            <a:ext cx="3245097" cy="523220"/>
          </a:xfrm>
          <a:prstGeom prst="rect">
            <a:avLst/>
          </a:prstGeom>
          <a:noFill/>
        </p:spPr>
        <p:txBody>
          <a:bodyPr wrap="square" rtlCol="0">
            <a:spAutoFit/>
          </a:bodyPr>
          <a:lstStyle/>
          <a:p>
            <a:pPr algn="ctr"/>
            <a:r>
              <a:rPr lang="en-US" sz="2800" dirty="0">
                <a:solidFill>
                  <a:srgbClr val="FF0000"/>
                </a:solidFill>
              </a:rPr>
              <a:t>Poor Scalability</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C72C118-7982-265D-2E5E-A408D065D7B5}"/>
                  </a:ext>
                </a:extLst>
              </p:cNvPr>
              <p:cNvSpPr txBox="1"/>
              <p:nvPr/>
            </p:nvSpPr>
            <p:spPr>
              <a:xfrm>
                <a:off x="1116166" y="1810979"/>
                <a:ext cx="2942183"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oMath>
                </a14:m>
                <a:r>
                  <a:rPr lang="en-US" sz="2000" dirty="0">
                    <a:solidFill>
                      <a:srgbClr val="7030A0"/>
                    </a:solidFill>
                  </a:rPr>
                  <a:t> then visit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3</m:t>
                        </m:r>
                      </m:sub>
                    </m:sSub>
                  </m:oMath>
                </a14:m>
                <a:endParaRPr lang="en-US" sz="2000" dirty="0">
                  <a:solidFill>
                    <a:srgbClr val="7030A0"/>
                  </a:solidFill>
                </a:endParaRP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p:txBody>
          </p:sp>
        </mc:Choice>
        <mc:Fallback xmlns="">
          <p:sp>
            <p:nvSpPr>
              <p:cNvPr id="47" name="TextBox 46">
                <a:extLst>
                  <a:ext uri="{FF2B5EF4-FFF2-40B4-BE49-F238E27FC236}">
                    <a16:creationId xmlns:a16="http://schemas.microsoft.com/office/drawing/2014/main" id="{5C72C118-7982-265D-2E5E-A408D065D7B5}"/>
                  </a:ext>
                </a:extLst>
              </p:cNvPr>
              <p:cNvSpPr txBox="1">
                <a:spLocks noRot="1" noChangeAspect="1" noMove="1" noResize="1" noEditPoints="1" noAdjustHandles="1" noChangeArrowheads="1" noChangeShapeType="1" noTextEdit="1"/>
              </p:cNvSpPr>
              <p:nvPr/>
            </p:nvSpPr>
            <p:spPr>
              <a:xfrm>
                <a:off x="1116166" y="1810979"/>
                <a:ext cx="2942183" cy="707886"/>
              </a:xfrm>
              <a:prstGeom prst="rect">
                <a:avLst/>
              </a:prstGeom>
              <a:blipFill>
                <a:blip r:embed="rId5"/>
                <a:stretch>
                  <a:fillRect t="-4310" b="-14655"/>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B50D49C5-59AE-B3BA-1ACB-D3D026087560}"/>
              </a:ext>
            </a:extLst>
          </p:cNvPr>
          <p:cNvSpPr txBox="1"/>
          <p:nvPr/>
        </p:nvSpPr>
        <p:spPr>
          <a:xfrm>
            <a:off x="1294105" y="5427889"/>
            <a:ext cx="2508400" cy="400110"/>
          </a:xfrm>
          <a:prstGeom prst="rect">
            <a:avLst/>
          </a:prstGeom>
          <a:noFill/>
        </p:spPr>
        <p:txBody>
          <a:bodyPr wrap="square" rtlCol="0">
            <a:spAutoFit/>
          </a:bodyPr>
          <a:lstStyle/>
          <a:p>
            <a:pPr algn="ctr"/>
            <a:r>
              <a:rPr lang="en-US" sz="2000" dirty="0"/>
              <a:t>9-rooms Environment</a:t>
            </a:r>
          </a:p>
        </p:txBody>
      </p:sp>
      <p:cxnSp>
        <p:nvCxnSpPr>
          <p:cNvPr id="49" name="Straight Connector 48">
            <a:extLst>
              <a:ext uri="{FF2B5EF4-FFF2-40B4-BE49-F238E27FC236}">
                <a16:creationId xmlns:a16="http://schemas.microsoft.com/office/drawing/2014/main" id="{02CF1563-CD33-9104-EF2C-EB985565A5C3}"/>
              </a:ext>
            </a:extLst>
          </p:cNvPr>
          <p:cNvCxnSpPr/>
          <p:nvPr/>
        </p:nvCxnSpPr>
        <p:spPr>
          <a:xfrm flipV="1">
            <a:off x="1737724" y="429466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B6262300-BE9D-E5CA-915E-E41F2C0ACBD1}"/>
              </a:ext>
            </a:extLst>
          </p:cNvPr>
          <p:cNvCxnSpPr/>
          <p:nvPr/>
        </p:nvCxnSpPr>
        <p:spPr>
          <a:xfrm flipV="1">
            <a:off x="1750424" y="330406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49954BAC-12EB-102A-3C9D-D3FBF63CEEB9}"/>
              </a:ext>
            </a:extLst>
          </p:cNvPr>
          <p:cNvCxnSpPr/>
          <p:nvPr/>
        </p:nvCxnSpPr>
        <p:spPr>
          <a:xfrm flipV="1">
            <a:off x="1559924" y="382476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E0534CE3-9A63-C24F-0453-706685028F96}"/>
              </a:ext>
            </a:extLst>
          </p:cNvPr>
          <p:cNvCxnSpPr/>
          <p:nvPr/>
        </p:nvCxnSpPr>
        <p:spPr>
          <a:xfrm flipV="1">
            <a:off x="1572624" y="382043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C1DD0495-4B52-79F1-A491-14E3665B38EC}"/>
              </a:ext>
            </a:extLst>
          </p:cNvPr>
          <p:cNvCxnSpPr/>
          <p:nvPr/>
        </p:nvCxnSpPr>
        <p:spPr>
          <a:xfrm flipV="1">
            <a:off x="1764724" y="3302477"/>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0CC021F5-1702-C2E7-0E2E-1A058EC7563B}"/>
              </a:ext>
            </a:extLst>
          </p:cNvPr>
          <p:cNvCxnSpPr/>
          <p:nvPr/>
        </p:nvCxnSpPr>
        <p:spPr>
          <a:xfrm flipV="1">
            <a:off x="1559924" y="4261762"/>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sp>
        <p:nvSpPr>
          <p:cNvPr id="58" name="TextBox 57">
            <a:extLst>
              <a:ext uri="{FF2B5EF4-FFF2-40B4-BE49-F238E27FC236}">
                <a16:creationId xmlns:a16="http://schemas.microsoft.com/office/drawing/2014/main" id="{B0463E31-91B1-EF1C-DDD4-03FFF2E52EA5}"/>
              </a:ext>
            </a:extLst>
          </p:cNvPr>
          <p:cNvSpPr txBox="1"/>
          <p:nvPr/>
        </p:nvSpPr>
        <p:spPr>
          <a:xfrm>
            <a:off x="8382732" y="5419073"/>
            <a:ext cx="2757350" cy="430887"/>
          </a:xfrm>
          <a:prstGeom prst="rect">
            <a:avLst/>
          </a:prstGeom>
          <a:noFill/>
        </p:spPr>
        <p:txBody>
          <a:bodyPr wrap="square" rtlCol="0">
            <a:spAutoFit/>
          </a:bodyPr>
          <a:lstStyle/>
          <a:p>
            <a:pPr algn="ctr"/>
            <a:r>
              <a:rPr lang="en-US" sz="2200" dirty="0"/>
              <a:t>Number of samples</a:t>
            </a:r>
          </a:p>
        </p:txBody>
      </p:sp>
      <p:cxnSp>
        <p:nvCxnSpPr>
          <p:cNvPr id="65" name="Straight Connector 64">
            <a:extLst>
              <a:ext uri="{FF2B5EF4-FFF2-40B4-BE49-F238E27FC236}">
                <a16:creationId xmlns:a16="http://schemas.microsoft.com/office/drawing/2014/main" id="{5A4E8D90-3E1E-0F23-E7EC-8B9CF69FEA5F}"/>
              </a:ext>
            </a:extLst>
          </p:cNvPr>
          <p:cNvCxnSpPr/>
          <p:nvPr/>
        </p:nvCxnSpPr>
        <p:spPr>
          <a:xfrm>
            <a:off x="4605453" y="3075118"/>
            <a:ext cx="0" cy="189698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40AC5A0-97D3-32FE-1B52-4A8B04F27821}"/>
              </a:ext>
            </a:extLst>
          </p:cNvPr>
          <p:cNvCxnSpPr/>
          <p:nvPr/>
        </p:nvCxnSpPr>
        <p:spPr>
          <a:xfrm flipV="1">
            <a:off x="4605453" y="4960779"/>
            <a:ext cx="2207941" cy="1132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1D8FDF3-E28E-7571-96AC-4099D2E1C9F8}"/>
              </a:ext>
            </a:extLst>
          </p:cNvPr>
          <p:cNvSpPr txBox="1"/>
          <p:nvPr/>
        </p:nvSpPr>
        <p:spPr>
          <a:xfrm>
            <a:off x="4448602" y="5065506"/>
            <a:ext cx="2757350" cy="430887"/>
          </a:xfrm>
          <a:prstGeom prst="rect">
            <a:avLst/>
          </a:prstGeom>
          <a:noFill/>
        </p:spPr>
        <p:txBody>
          <a:bodyPr wrap="square" rtlCol="0">
            <a:spAutoFit/>
          </a:bodyPr>
          <a:lstStyle/>
          <a:p>
            <a:pPr algn="ctr"/>
            <a:r>
              <a:rPr lang="en-US" sz="2200" dirty="0"/>
              <a:t>Number of samples</a:t>
            </a:r>
          </a:p>
        </p:txBody>
      </p:sp>
      <p:sp>
        <p:nvSpPr>
          <p:cNvPr id="69" name="TextBox 68">
            <a:extLst>
              <a:ext uri="{FF2B5EF4-FFF2-40B4-BE49-F238E27FC236}">
                <a16:creationId xmlns:a16="http://schemas.microsoft.com/office/drawing/2014/main" id="{0019D093-5154-5106-FB7E-5B22BF8F050F}"/>
              </a:ext>
            </a:extLst>
          </p:cNvPr>
          <p:cNvSpPr txBox="1"/>
          <p:nvPr/>
        </p:nvSpPr>
        <p:spPr>
          <a:xfrm rot="16200000">
            <a:off x="3319807" y="3700856"/>
            <a:ext cx="1924394" cy="430887"/>
          </a:xfrm>
          <a:prstGeom prst="rect">
            <a:avLst/>
          </a:prstGeom>
          <a:noFill/>
        </p:spPr>
        <p:txBody>
          <a:bodyPr wrap="square" rtlCol="0">
            <a:spAutoFit/>
          </a:bodyPr>
          <a:lstStyle/>
          <a:p>
            <a:r>
              <a:rPr lang="en-US" sz="2200" dirty="0"/>
              <a:t>Probability </a:t>
            </a:r>
          </a:p>
        </p:txBody>
      </p:sp>
      <mc:AlternateContent xmlns:mc="http://schemas.openxmlformats.org/markup-compatibility/2006" xmlns:p14="http://schemas.microsoft.com/office/powerpoint/2010/main">
        <mc:Choice Requires="p14">
          <p:contentPart p14:bwMode="auto" r:id="rId6">
            <p14:nvContentPartPr>
              <p14:cNvPr id="70" name="Ink 69">
                <a:extLst>
                  <a:ext uri="{FF2B5EF4-FFF2-40B4-BE49-F238E27FC236}">
                    <a16:creationId xmlns:a16="http://schemas.microsoft.com/office/drawing/2014/main" id="{76416CA4-F227-B481-5498-DE06E572C160}"/>
                  </a:ext>
                </a:extLst>
              </p14:cNvPr>
              <p14:cNvContentPartPr/>
              <p14:nvPr/>
            </p14:nvContentPartPr>
            <p14:xfrm>
              <a:off x="4627185" y="3311350"/>
              <a:ext cx="1899360" cy="1606680"/>
            </p14:xfrm>
          </p:contentPart>
        </mc:Choice>
        <mc:Fallback xmlns="">
          <p:pic>
            <p:nvPicPr>
              <p:cNvPr id="70" name="Ink 69">
                <a:extLst>
                  <a:ext uri="{FF2B5EF4-FFF2-40B4-BE49-F238E27FC236}">
                    <a16:creationId xmlns:a16="http://schemas.microsoft.com/office/drawing/2014/main" id="{76416CA4-F227-B481-5498-DE06E572C160}"/>
                  </a:ext>
                </a:extLst>
              </p:cNvPr>
              <p:cNvPicPr/>
              <p:nvPr/>
            </p:nvPicPr>
            <p:blipFill>
              <a:blip r:embed="rId7"/>
              <a:stretch>
                <a:fillRect/>
              </a:stretch>
            </p:blipFill>
            <p:spPr>
              <a:xfrm>
                <a:off x="4618545" y="3302350"/>
                <a:ext cx="1917000" cy="162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1" name="Ink 70">
                <a:extLst>
                  <a:ext uri="{FF2B5EF4-FFF2-40B4-BE49-F238E27FC236}">
                    <a16:creationId xmlns:a16="http://schemas.microsoft.com/office/drawing/2014/main" id="{52961B76-6A4E-3270-9262-6A946632DCE6}"/>
                  </a:ext>
                </a:extLst>
              </p14:cNvPr>
              <p14:cNvContentPartPr/>
              <p14:nvPr/>
            </p14:nvContentPartPr>
            <p14:xfrm>
              <a:off x="-524775" y="3590350"/>
              <a:ext cx="360" cy="360"/>
            </p14:xfrm>
          </p:contentPart>
        </mc:Choice>
        <mc:Fallback xmlns="">
          <p:pic>
            <p:nvPicPr>
              <p:cNvPr id="71" name="Ink 70">
                <a:extLst>
                  <a:ext uri="{FF2B5EF4-FFF2-40B4-BE49-F238E27FC236}">
                    <a16:creationId xmlns:a16="http://schemas.microsoft.com/office/drawing/2014/main" id="{52961B76-6A4E-3270-9262-6A946632DCE6}"/>
                  </a:ext>
                </a:extLst>
              </p:cNvPr>
              <p:cNvPicPr/>
              <p:nvPr/>
            </p:nvPicPr>
            <p:blipFill>
              <a:blip r:embed="rId9"/>
              <a:stretch>
                <a:fillRect/>
              </a:stretch>
            </p:blipFill>
            <p:spPr>
              <a:xfrm>
                <a:off x="-533415" y="35817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2" name="Ink 71">
                <a:extLst>
                  <a:ext uri="{FF2B5EF4-FFF2-40B4-BE49-F238E27FC236}">
                    <a16:creationId xmlns:a16="http://schemas.microsoft.com/office/drawing/2014/main" id="{F0F40610-9AB1-C4AE-F5A8-4C8BD773337E}"/>
                  </a:ext>
                </a:extLst>
              </p14:cNvPr>
              <p14:cNvContentPartPr/>
              <p14:nvPr/>
            </p14:nvContentPartPr>
            <p14:xfrm>
              <a:off x="4605225" y="3233230"/>
              <a:ext cx="360" cy="360"/>
            </p14:xfrm>
          </p:contentPart>
        </mc:Choice>
        <mc:Fallback xmlns="">
          <p:pic>
            <p:nvPicPr>
              <p:cNvPr id="72" name="Ink 71">
                <a:extLst>
                  <a:ext uri="{FF2B5EF4-FFF2-40B4-BE49-F238E27FC236}">
                    <a16:creationId xmlns:a16="http://schemas.microsoft.com/office/drawing/2014/main" id="{F0F40610-9AB1-C4AE-F5A8-4C8BD773337E}"/>
                  </a:ext>
                </a:extLst>
              </p:cNvPr>
              <p:cNvPicPr/>
              <p:nvPr/>
            </p:nvPicPr>
            <p:blipFill>
              <a:blip r:embed="rId9"/>
              <a:stretch>
                <a:fillRect/>
              </a:stretch>
            </p:blipFill>
            <p:spPr>
              <a:xfrm>
                <a:off x="4596225" y="3224230"/>
                <a:ext cx="18000" cy="18000"/>
              </a:xfrm>
              <a:prstGeom prst="rect">
                <a:avLst/>
              </a:prstGeom>
            </p:spPr>
          </p:pic>
        </mc:Fallback>
      </mc:AlternateContent>
      <p:cxnSp>
        <p:nvCxnSpPr>
          <p:cNvPr id="74" name="Straight Connector 73">
            <a:extLst>
              <a:ext uri="{FF2B5EF4-FFF2-40B4-BE49-F238E27FC236}">
                <a16:creationId xmlns:a16="http://schemas.microsoft.com/office/drawing/2014/main" id="{82CFFB7D-BBD7-020E-911A-41A92344CA96}"/>
              </a:ext>
            </a:extLst>
          </p:cNvPr>
          <p:cNvCxnSpPr>
            <a:cxnSpLocks/>
          </p:cNvCxnSpPr>
          <p:nvPr/>
        </p:nvCxnSpPr>
        <p:spPr>
          <a:xfrm>
            <a:off x="4605225" y="3289069"/>
            <a:ext cx="220816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3177B2E-CFEF-CA8C-CE71-75578DC965D2}"/>
              </a:ext>
            </a:extLst>
          </p:cNvPr>
          <p:cNvSpPr txBox="1"/>
          <p:nvPr/>
        </p:nvSpPr>
        <p:spPr>
          <a:xfrm>
            <a:off x="4351102" y="3177731"/>
            <a:ext cx="445478" cy="369332"/>
          </a:xfrm>
          <a:prstGeom prst="rect">
            <a:avLst/>
          </a:prstGeom>
          <a:noFill/>
        </p:spPr>
        <p:txBody>
          <a:bodyPr wrap="square" rtlCol="0">
            <a:spAutoFit/>
          </a:bodyPr>
          <a:lstStyle/>
          <a:p>
            <a:r>
              <a:rPr lang="en-US" dirty="0"/>
              <a:t>1</a:t>
            </a:r>
          </a:p>
        </p:txBody>
      </p:sp>
      <p:sp>
        <p:nvSpPr>
          <p:cNvPr id="77" name="TextBox 76">
            <a:extLst>
              <a:ext uri="{FF2B5EF4-FFF2-40B4-BE49-F238E27FC236}">
                <a16:creationId xmlns:a16="http://schemas.microsoft.com/office/drawing/2014/main" id="{BACC77A5-B927-1DF9-D7C2-1F8CD9DFCA7B}"/>
              </a:ext>
            </a:extLst>
          </p:cNvPr>
          <p:cNvSpPr txBox="1"/>
          <p:nvPr/>
        </p:nvSpPr>
        <p:spPr>
          <a:xfrm>
            <a:off x="5372661" y="3820962"/>
            <a:ext cx="1641506" cy="646331"/>
          </a:xfrm>
          <a:prstGeom prst="rect">
            <a:avLst/>
          </a:prstGeom>
          <a:noFill/>
        </p:spPr>
        <p:txBody>
          <a:bodyPr wrap="square" rtlCol="0">
            <a:spAutoFit/>
          </a:bodyPr>
          <a:lstStyle/>
          <a:p>
            <a:r>
              <a:rPr lang="en-US" dirty="0"/>
              <a:t>Ideal performance</a:t>
            </a:r>
          </a:p>
        </p:txBody>
      </p:sp>
    </p:spTree>
    <p:extLst>
      <p:ext uri="{BB962C8B-B14F-4D97-AF65-F5344CB8AC3E}">
        <p14:creationId xmlns:p14="http://schemas.microsoft.com/office/powerpoint/2010/main" val="31866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2000" fill="hold"/>
                                        <p:tgtEl>
                                          <p:spTgt spid="70"/>
                                        </p:tgtEl>
                                        <p:attrNameLst>
                                          <p:attrName>drawProgress</p:attrName>
                                        </p:attrNameLst>
                                      </p:cBhvr>
                                      <p:tavLst>
                                        <p:tav tm="0">
                                          <p:val>
                                            <p:fltVal val="0"/>
                                          </p:val>
                                        </p:tav>
                                        <p:tav tm="100000">
                                          <p:val>
                                            <p:fltVal val="1"/>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animBg="1"/>
      <p:bldP spid="21" grpId="0" animBg="1"/>
      <p:bldP spid="22" grpId="0" animBg="1"/>
      <p:bldP spid="23" grpId="0" animBg="1"/>
      <p:bldP spid="24" grpId="0"/>
      <p:bldP spid="25" grpId="0"/>
      <p:bldP spid="58" grpId="0"/>
      <p:bldP spid="68" grpId="0"/>
      <p:bldP spid="69" grpId="0"/>
      <p:bldP spid="76" grpId="0"/>
      <p:bldP spid="7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226181"/>
            <a:ext cx="10515600" cy="1325563"/>
          </a:xfrm>
        </p:spPr>
        <p:txBody>
          <a:bodyPr/>
          <a:lstStyle/>
          <a:p>
            <a:pPr marL="0" indent="0">
              <a:buNone/>
            </a:pPr>
            <a:r>
              <a:rPr lang="en-US" sz="4400" b="1" dirty="0">
                <a:solidFill>
                  <a:schemeClr val="accent1"/>
                </a:solidFill>
              </a:rPr>
              <a:t>Myopia in RL </a:t>
            </a:r>
          </a:p>
        </p:txBody>
      </p:sp>
      <p:sp>
        <p:nvSpPr>
          <p:cNvPr id="3" name="Content Placeholder 2">
            <a:extLst>
              <a:ext uri="{FF2B5EF4-FFF2-40B4-BE49-F238E27FC236}">
                <a16:creationId xmlns:a16="http://schemas.microsoft.com/office/drawing/2014/main" id="{14F356AD-E099-4EA3-B7AE-E7157BD621AE}"/>
              </a:ext>
            </a:extLst>
          </p:cNvPr>
          <p:cNvSpPr>
            <a:spLocks noGrp="1"/>
          </p:cNvSpPr>
          <p:nvPr>
            <p:ph idx="1"/>
          </p:nvPr>
        </p:nvSpPr>
        <p:spPr>
          <a:xfrm>
            <a:off x="587143" y="1420067"/>
            <a:ext cx="10515600" cy="4351338"/>
          </a:xfrm>
        </p:spPr>
        <p:txBody>
          <a:bodyPr/>
          <a:lstStyle/>
          <a:p>
            <a:pPr marL="0" indent="0">
              <a:buNone/>
            </a:pPr>
            <a:r>
              <a:rPr lang="en-US" dirty="0"/>
              <a:t>RL is good at short-horizon task but poor at long-horizon tasks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32</a:t>
            </a:fld>
            <a:endParaRPr lang="en-US"/>
          </a:p>
        </p:txBody>
      </p:sp>
      <p:pic>
        <p:nvPicPr>
          <p:cNvPr id="8" name="Content Placeholder 5" descr="Qr code&#10;&#10;Description automatically generated">
            <a:extLst>
              <a:ext uri="{FF2B5EF4-FFF2-40B4-BE49-F238E27FC236}">
                <a16:creationId xmlns:a16="http://schemas.microsoft.com/office/drawing/2014/main" id="{16DAC393-9851-4544-847F-657C9E488DF7}"/>
              </a:ext>
            </a:extLst>
          </p:cNvPr>
          <p:cNvPicPr>
            <a:picLocks noChangeAspect="1"/>
          </p:cNvPicPr>
          <p:nvPr/>
        </p:nvPicPr>
        <p:blipFill>
          <a:blip r:embed="rId3"/>
          <a:stretch>
            <a:fillRect/>
          </a:stretch>
        </p:blipFill>
        <p:spPr>
          <a:xfrm>
            <a:off x="911354" y="2567366"/>
            <a:ext cx="2508400" cy="2518577"/>
          </a:xfrm>
          <a:prstGeom prst="rect">
            <a:avLst/>
          </a:prstGeom>
        </p:spPr>
      </p:pic>
      <p:pic>
        <p:nvPicPr>
          <p:cNvPr id="5" name="Picture 4" descr="Chart, histogram&#10;&#10;Description automatically generated">
            <a:extLst>
              <a:ext uri="{FF2B5EF4-FFF2-40B4-BE49-F238E27FC236}">
                <a16:creationId xmlns:a16="http://schemas.microsoft.com/office/drawing/2014/main" id="{B78576CD-55E0-46B0-81A8-510DC187AFD9}"/>
              </a:ext>
            </a:extLst>
          </p:cNvPr>
          <p:cNvPicPr>
            <a:picLocks noChangeAspect="1"/>
          </p:cNvPicPr>
          <p:nvPr/>
        </p:nvPicPr>
        <p:blipFill>
          <a:blip r:embed="rId4"/>
          <a:stretch>
            <a:fillRect/>
          </a:stretch>
        </p:blipFill>
        <p:spPr>
          <a:xfrm>
            <a:off x="4199447" y="2526238"/>
            <a:ext cx="3445690" cy="2518577"/>
          </a:xfrm>
          <a:prstGeom prst="rect">
            <a:avLst/>
          </a:prstGeom>
        </p:spPr>
      </p:pic>
      <p:sp>
        <p:nvSpPr>
          <p:cNvPr id="14" name="TextBox 13">
            <a:extLst>
              <a:ext uri="{FF2B5EF4-FFF2-40B4-BE49-F238E27FC236}">
                <a16:creationId xmlns:a16="http://schemas.microsoft.com/office/drawing/2014/main" id="{30CE4A36-1890-4E17-8D9B-6FBAFA06BE66}"/>
              </a:ext>
            </a:extLst>
          </p:cNvPr>
          <p:cNvSpPr txBox="1"/>
          <p:nvPr/>
        </p:nvSpPr>
        <p:spPr>
          <a:xfrm rot="16200000">
            <a:off x="3165592" y="3252294"/>
            <a:ext cx="1924394" cy="369332"/>
          </a:xfrm>
          <a:prstGeom prst="rect">
            <a:avLst/>
          </a:prstGeom>
          <a:noFill/>
        </p:spPr>
        <p:txBody>
          <a:bodyPr wrap="square" rtlCol="0">
            <a:spAutoFit/>
          </a:bodyPr>
          <a:lstStyle/>
          <a:p>
            <a:r>
              <a:rPr lang="en-US" dirty="0"/>
              <a:t>Probability </a:t>
            </a:r>
          </a:p>
        </p:txBody>
      </p:sp>
      <p:sp>
        <p:nvSpPr>
          <p:cNvPr id="15" name="TextBox 14">
            <a:extLst>
              <a:ext uri="{FF2B5EF4-FFF2-40B4-BE49-F238E27FC236}">
                <a16:creationId xmlns:a16="http://schemas.microsoft.com/office/drawing/2014/main" id="{211659EC-9474-4DB0-914A-AF49D1C5840D}"/>
              </a:ext>
            </a:extLst>
          </p:cNvPr>
          <p:cNvSpPr txBox="1"/>
          <p:nvPr/>
        </p:nvSpPr>
        <p:spPr>
          <a:xfrm>
            <a:off x="4685173" y="4895194"/>
            <a:ext cx="2757350" cy="369332"/>
          </a:xfrm>
          <a:prstGeom prst="rect">
            <a:avLst/>
          </a:prstGeom>
          <a:noFill/>
        </p:spPr>
        <p:txBody>
          <a:bodyPr wrap="square" rtlCol="0">
            <a:spAutoFit/>
          </a:bodyPr>
          <a:lstStyle/>
          <a:p>
            <a:pPr algn="ctr"/>
            <a:r>
              <a:rPr lang="en-US" dirty="0"/>
              <a:t>Number of samples</a:t>
            </a:r>
          </a:p>
        </p:txBody>
      </p:sp>
      <p:sp>
        <p:nvSpPr>
          <p:cNvPr id="16" name="Rectangle 15">
            <a:extLst>
              <a:ext uri="{FF2B5EF4-FFF2-40B4-BE49-F238E27FC236}">
                <a16:creationId xmlns:a16="http://schemas.microsoft.com/office/drawing/2014/main" id="{2450160D-B3C4-4208-AB4C-527CDC30ED10}"/>
              </a:ext>
            </a:extLst>
          </p:cNvPr>
          <p:cNvSpPr/>
          <p:nvPr/>
        </p:nvSpPr>
        <p:spPr>
          <a:xfrm>
            <a:off x="6296627" y="4096618"/>
            <a:ext cx="1002319" cy="913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B6B35F1-0653-4A74-9A06-856A343AEA51}"/>
              </a:ext>
            </a:extLst>
          </p:cNvPr>
          <p:cNvSpPr/>
          <p:nvPr/>
        </p:nvSpPr>
        <p:spPr>
          <a:xfrm rot="1397418" flipH="1">
            <a:off x="4916559" y="3157349"/>
            <a:ext cx="45719" cy="1179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42D0AE9-EE61-40F6-A7FB-21A602603926}"/>
                  </a:ext>
                </a:extLst>
              </p:cNvPr>
              <p:cNvSpPr txBox="1"/>
              <p:nvPr/>
            </p:nvSpPr>
            <p:spPr>
              <a:xfrm>
                <a:off x="4611285" y="1957745"/>
                <a:ext cx="2831238"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oMath>
                </a14:m>
                <a:r>
                  <a:rPr lang="en-US" sz="2000" dirty="0">
                    <a:solidFill>
                      <a:srgbClr val="7030A0"/>
                    </a:solidFill>
                  </a:rPr>
                  <a:t> </a:t>
                </a: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p:txBody>
          </p:sp>
        </mc:Choice>
        <mc:Fallback xmlns="">
          <p:sp>
            <p:nvSpPr>
              <p:cNvPr id="18" name="TextBox 17">
                <a:extLst>
                  <a:ext uri="{FF2B5EF4-FFF2-40B4-BE49-F238E27FC236}">
                    <a16:creationId xmlns:a16="http://schemas.microsoft.com/office/drawing/2014/main" id="{342D0AE9-EE61-40F6-A7FB-21A602603926}"/>
                  </a:ext>
                </a:extLst>
              </p:cNvPr>
              <p:cNvSpPr txBox="1">
                <a:spLocks noRot="1" noChangeAspect="1" noMove="1" noResize="1" noEditPoints="1" noAdjustHandles="1" noChangeArrowheads="1" noChangeShapeType="1" noTextEdit="1"/>
              </p:cNvSpPr>
              <p:nvPr/>
            </p:nvSpPr>
            <p:spPr>
              <a:xfrm>
                <a:off x="4611285" y="1957745"/>
                <a:ext cx="2831238" cy="707886"/>
              </a:xfrm>
              <a:prstGeom prst="rect">
                <a:avLst/>
              </a:prstGeom>
              <a:blipFill>
                <a:blip r:embed="rId5"/>
                <a:stretch>
                  <a:fillRect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2EFD116-0BA6-4696-B067-2EBD9A3A2767}"/>
                  </a:ext>
                </a:extLst>
              </p:cNvPr>
              <p:cNvSpPr txBox="1"/>
              <p:nvPr/>
            </p:nvSpPr>
            <p:spPr>
              <a:xfrm>
                <a:off x="4634435" y="5361635"/>
                <a:ext cx="2675549" cy="830997"/>
              </a:xfrm>
              <a:prstGeom prst="rect">
                <a:avLst/>
              </a:prstGeom>
              <a:noFill/>
            </p:spPr>
            <p:txBody>
              <a:bodyPr wrap="square" rtlCol="0">
                <a:spAutoFit/>
              </a:bodyPr>
              <a:lstStyle/>
              <a:p>
                <a:pPr algn="ctr"/>
                <a:r>
                  <a:rPr lang="en-US" sz="2400" dirty="0"/>
                  <a:t>Learns to visit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r>
                  <a:rPr lang="en-US" sz="2400" dirty="0"/>
                  <a:t> via obstacle-free path</a:t>
                </a:r>
              </a:p>
            </p:txBody>
          </p:sp>
        </mc:Choice>
        <mc:Fallback xmlns="">
          <p:sp>
            <p:nvSpPr>
              <p:cNvPr id="2" name="TextBox 1">
                <a:extLst>
                  <a:ext uri="{FF2B5EF4-FFF2-40B4-BE49-F238E27FC236}">
                    <a16:creationId xmlns:a16="http://schemas.microsoft.com/office/drawing/2014/main" id="{72EFD116-0BA6-4696-B067-2EBD9A3A2767}"/>
                  </a:ext>
                </a:extLst>
              </p:cNvPr>
              <p:cNvSpPr txBox="1">
                <a:spLocks noRot="1" noChangeAspect="1" noMove="1" noResize="1" noEditPoints="1" noAdjustHandles="1" noChangeArrowheads="1" noChangeShapeType="1" noTextEdit="1"/>
              </p:cNvSpPr>
              <p:nvPr/>
            </p:nvSpPr>
            <p:spPr>
              <a:xfrm>
                <a:off x="4634435" y="5361635"/>
                <a:ext cx="2675549" cy="830997"/>
              </a:xfrm>
              <a:prstGeom prst="rect">
                <a:avLst/>
              </a:prstGeom>
              <a:blipFill>
                <a:blip r:embed="rId6"/>
                <a:stretch>
                  <a:fillRect l="-3417" t="-5882" r="-6150" b="-1617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A5C736A-20F3-4AA6-B990-48F11DF4CB73}"/>
              </a:ext>
            </a:extLst>
          </p:cNvPr>
          <p:cNvSpPr>
            <a:spLocks noGrp="1"/>
          </p:cNvSpPr>
          <p:nvPr>
            <p:ph type="ftr" sz="quarter" idx="11"/>
          </p:nvPr>
        </p:nvSpPr>
        <p:spPr/>
        <p:txBody>
          <a:bodyPr/>
          <a:lstStyle/>
          <a:p>
            <a:r>
              <a:rPr lang="en-US"/>
              <a:t>Suguman Bansal | GaTech</a:t>
            </a:r>
            <a:endParaRPr lang="en-US" dirty="0"/>
          </a:p>
        </p:txBody>
      </p:sp>
      <p:cxnSp>
        <p:nvCxnSpPr>
          <p:cNvPr id="26" name="Straight Connector 25">
            <a:extLst>
              <a:ext uri="{FF2B5EF4-FFF2-40B4-BE49-F238E27FC236}">
                <a16:creationId xmlns:a16="http://schemas.microsoft.com/office/drawing/2014/main" id="{53F120E5-2513-4185-88F2-DBD5A49C4BB9}"/>
              </a:ext>
            </a:extLst>
          </p:cNvPr>
          <p:cNvCxnSpPr/>
          <p:nvPr/>
        </p:nvCxnSpPr>
        <p:spPr>
          <a:xfrm flipV="1">
            <a:off x="1403650" y="40960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200CF0F-2C07-4B29-9266-1EEB9906C16B}"/>
              </a:ext>
            </a:extLst>
          </p:cNvPr>
          <p:cNvCxnSpPr/>
          <p:nvPr/>
        </p:nvCxnSpPr>
        <p:spPr>
          <a:xfrm flipV="1">
            <a:off x="1416350" y="31054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7D51AA4A-F8E5-4D82-979B-5FEA3DF30EF9}"/>
              </a:ext>
            </a:extLst>
          </p:cNvPr>
          <p:cNvCxnSpPr/>
          <p:nvPr/>
        </p:nvCxnSpPr>
        <p:spPr>
          <a:xfrm flipV="1">
            <a:off x="1225850" y="36261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1018714-AA7A-40B7-8622-C00B839CF892}"/>
              </a:ext>
            </a:extLst>
          </p:cNvPr>
          <p:cNvCxnSpPr/>
          <p:nvPr/>
        </p:nvCxnSpPr>
        <p:spPr>
          <a:xfrm flipV="1">
            <a:off x="1225850" y="40917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8C6CBBC6-7B98-4470-8486-C45971A08A3D}"/>
              </a:ext>
            </a:extLst>
          </p:cNvPr>
          <p:cNvCxnSpPr/>
          <p:nvPr/>
        </p:nvCxnSpPr>
        <p:spPr>
          <a:xfrm flipV="1">
            <a:off x="1238550" y="36218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CB172840-BE96-47E0-BB37-C197A2606D4E}"/>
              </a:ext>
            </a:extLst>
          </p:cNvPr>
          <p:cNvCxnSpPr/>
          <p:nvPr/>
        </p:nvCxnSpPr>
        <p:spPr>
          <a:xfrm flipV="1">
            <a:off x="1428725" y="4537175"/>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9B824637-7964-4D6E-B210-C5CDDE05ED36}"/>
              </a:ext>
            </a:extLst>
          </p:cNvPr>
          <p:cNvSpPr txBox="1"/>
          <p:nvPr/>
        </p:nvSpPr>
        <p:spPr>
          <a:xfrm rot="16200000">
            <a:off x="6958918" y="3267092"/>
            <a:ext cx="1924394" cy="369332"/>
          </a:xfrm>
          <a:prstGeom prst="rect">
            <a:avLst/>
          </a:prstGeom>
          <a:noFill/>
        </p:spPr>
        <p:txBody>
          <a:bodyPr wrap="square" rtlCol="0">
            <a:spAutoFit/>
          </a:bodyPr>
          <a:lstStyle/>
          <a:p>
            <a:r>
              <a:rPr lang="en-US" dirty="0"/>
              <a:t>Probability </a:t>
            </a:r>
          </a:p>
        </p:txBody>
      </p:sp>
      <p:sp>
        <p:nvSpPr>
          <p:cNvPr id="35" name="TextBox 34">
            <a:extLst>
              <a:ext uri="{FF2B5EF4-FFF2-40B4-BE49-F238E27FC236}">
                <a16:creationId xmlns:a16="http://schemas.microsoft.com/office/drawing/2014/main" id="{D53ACB1A-6EDA-41F7-BC85-34058F567D9B}"/>
              </a:ext>
            </a:extLst>
          </p:cNvPr>
          <p:cNvSpPr txBox="1"/>
          <p:nvPr/>
        </p:nvSpPr>
        <p:spPr>
          <a:xfrm>
            <a:off x="8386730" y="4856534"/>
            <a:ext cx="2837361" cy="369332"/>
          </a:xfrm>
          <a:prstGeom prst="rect">
            <a:avLst/>
          </a:prstGeom>
          <a:noFill/>
        </p:spPr>
        <p:txBody>
          <a:bodyPr wrap="square" rtlCol="0">
            <a:spAutoFit/>
          </a:bodyPr>
          <a:lstStyle/>
          <a:p>
            <a:pPr algn="ctr"/>
            <a:r>
              <a:rPr lang="en-US" dirty="0"/>
              <a:t>Number of samples</a:t>
            </a:r>
          </a:p>
        </p:txBody>
      </p:sp>
      <p:sp>
        <p:nvSpPr>
          <p:cNvPr id="36" name="Rectangle 35">
            <a:extLst>
              <a:ext uri="{FF2B5EF4-FFF2-40B4-BE49-F238E27FC236}">
                <a16:creationId xmlns:a16="http://schemas.microsoft.com/office/drawing/2014/main" id="{A17CDF50-631C-498C-B78E-1BA66A655A65}"/>
              </a:ext>
            </a:extLst>
          </p:cNvPr>
          <p:cNvSpPr/>
          <p:nvPr/>
        </p:nvSpPr>
        <p:spPr>
          <a:xfrm>
            <a:off x="10396734" y="4153241"/>
            <a:ext cx="1133940" cy="1645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73945056-363C-4F55-AAD6-B61F92CA3DAD}"/>
              </a:ext>
            </a:extLst>
          </p:cNvPr>
          <p:cNvSpPr/>
          <p:nvPr/>
        </p:nvSpPr>
        <p:spPr>
          <a:xfrm rot="1397418" flipH="1">
            <a:off x="8731729" y="2984954"/>
            <a:ext cx="45719" cy="14684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F234C2F-43E6-4292-A040-E9BACF71A61E}"/>
                  </a:ext>
                </a:extLst>
              </p:cNvPr>
              <p:cNvSpPr txBox="1"/>
              <p:nvPr/>
            </p:nvSpPr>
            <p:spPr>
              <a:xfrm>
                <a:off x="8390912" y="1979643"/>
                <a:ext cx="2837361"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oMath>
                </a14:m>
                <a:r>
                  <a:rPr lang="en-US" sz="2000" dirty="0">
                    <a:solidFill>
                      <a:srgbClr val="7030A0"/>
                    </a:solidFill>
                  </a:rPr>
                  <a:t> then visit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3</m:t>
                        </m:r>
                      </m:sub>
                    </m:sSub>
                  </m:oMath>
                </a14:m>
                <a:endParaRPr lang="en-US" sz="2000" dirty="0">
                  <a:solidFill>
                    <a:srgbClr val="7030A0"/>
                  </a:solidFill>
                </a:endParaRP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p:txBody>
          </p:sp>
        </mc:Choice>
        <mc:Fallback xmlns="">
          <p:sp>
            <p:nvSpPr>
              <p:cNvPr id="38" name="TextBox 37">
                <a:extLst>
                  <a:ext uri="{FF2B5EF4-FFF2-40B4-BE49-F238E27FC236}">
                    <a16:creationId xmlns:a16="http://schemas.microsoft.com/office/drawing/2014/main" id="{2F234C2F-43E6-4292-A040-E9BACF71A61E}"/>
                  </a:ext>
                </a:extLst>
              </p:cNvPr>
              <p:cNvSpPr txBox="1">
                <a:spLocks noRot="1" noChangeAspect="1" noMove="1" noResize="1" noEditPoints="1" noAdjustHandles="1" noChangeArrowheads="1" noChangeShapeType="1" noTextEdit="1"/>
              </p:cNvSpPr>
              <p:nvPr/>
            </p:nvSpPr>
            <p:spPr>
              <a:xfrm>
                <a:off x="8390912" y="1979643"/>
                <a:ext cx="2837361" cy="707886"/>
              </a:xfrm>
              <a:prstGeom prst="rect">
                <a:avLst/>
              </a:prstGeom>
              <a:blipFill>
                <a:blip r:embed="rId7"/>
                <a:stretch>
                  <a:fillRect l="-1931" t="-5172" b="-14655"/>
                </a:stretch>
              </a:blipFill>
            </p:spPr>
            <p:txBody>
              <a:bodyPr/>
              <a:lstStyle/>
              <a:p>
                <a:r>
                  <a:rPr lang="en-US">
                    <a:noFill/>
                  </a:rPr>
                  <a:t> </a:t>
                </a:r>
              </a:p>
            </p:txBody>
          </p:sp>
        </mc:Fallback>
      </mc:AlternateContent>
      <p:pic>
        <p:nvPicPr>
          <p:cNvPr id="40" name="Content Placeholder 4" descr="Chart, line chart&#10;&#10;Description automatically generated">
            <a:extLst>
              <a:ext uri="{FF2B5EF4-FFF2-40B4-BE49-F238E27FC236}">
                <a16:creationId xmlns:a16="http://schemas.microsoft.com/office/drawing/2014/main" id="{FE4D8BD9-8408-4D07-B5CD-5B95D6460E22}"/>
              </a:ext>
            </a:extLst>
          </p:cNvPr>
          <p:cNvPicPr>
            <a:picLocks noChangeAspect="1"/>
          </p:cNvPicPr>
          <p:nvPr/>
        </p:nvPicPr>
        <p:blipFill rotWithShape="1">
          <a:blip r:embed="rId8"/>
          <a:srcRect t="7757" b="4628"/>
          <a:stretch/>
        </p:blipFill>
        <p:spPr>
          <a:xfrm>
            <a:off x="8014202" y="2621671"/>
            <a:ext cx="3323542" cy="2255979"/>
          </a:xfrm>
          <a:prstGeom prst="rect">
            <a:avLst/>
          </a:prstGeom>
        </p:spPr>
      </p:pic>
      <p:sp>
        <p:nvSpPr>
          <p:cNvPr id="41" name="Rectangle 40">
            <a:extLst>
              <a:ext uri="{FF2B5EF4-FFF2-40B4-BE49-F238E27FC236}">
                <a16:creationId xmlns:a16="http://schemas.microsoft.com/office/drawing/2014/main" id="{160BF92E-1621-485E-93A8-E6B10CE4CC77}"/>
              </a:ext>
            </a:extLst>
          </p:cNvPr>
          <p:cNvSpPr/>
          <p:nvPr/>
        </p:nvSpPr>
        <p:spPr>
          <a:xfrm>
            <a:off x="8464270" y="2812539"/>
            <a:ext cx="1453872" cy="16014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50C50DA1-218D-4A62-BC8F-5D7927F72C0C}"/>
              </a:ext>
            </a:extLst>
          </p:cNvPr>
          <p:cNvSpPr/>
          <p:nvPr/>
        </p:nvSpPr>
        <p:spPr>
          <a:xfrm>
            <a:off x="9754797" y="2753348"/>
            <a:ext cx="1453872" cy="3586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939C3499-CC1F-4D03-A0BB-A96513417119}"/>
              </a:ext>
            </a:extLst>
          </p:cNvPr>
          <p:cNvSpPr/>
          <p:nvPr/>
        </p:nvSpPr>
        <p:spPr>
          <a:xfrm>
            <a:off x="9604488" y="4084758"/>
            <a:ext cx="1537928" cy="2111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C03D980-EDC3-4A41-B356-0FDA314BCB57}"/>
                  </a:ext>
                </a:extLst>
              </p:cNvPr>
              <p:cNvSpPr txBox="1"/>
              <p:nvPr/>
            </p:nvSpPr>
            <p:spPr>
              <a:xfrm>
                <a:off x="8161897" y="5348569"/>
                <a:ext cx="3368777" cy="839387"/>
              </a:xfrm>
              <a:prstGeom prst="rect">
                <a:avLst/>
              </a:prstGeom>
              <a:noFill/>
            </p:spPr>
            <p:txBody>
              <a:bodyPr wrap="square" rtlCol="0">
                <a:spAutoFit/>
              </a:bodyPr>
              <a:lstStyle/>
              <a:p>
                <a:pPr algn="ctr"/>
                <a:r>
                  <a:rPr lang="en-US" sz="2400" dirty="0"/>
                  <a:t>Futile to learn to visit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endParaRPr lang="en-US" sz="2400" b="0" dirty="0"/>
              </a:p>
              <a:p>
                <a:pPr algn="ctr"/>
                <a:r>
                  <a:rPr lang="en-US" sz="2400" dirty="0"/>
                  <a:t>Better to learn to visit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1</m:t>
                        </m:r>
                      </m:sub>
                    </m:sSub>
                  </m:oMath>
                </a14:m>
                <a:endParaRPr lang="en-US" sz="2400" dirty="0"/>
              </a:p>
            </p:txBody>
          </p:sp>
        </mc:Choice>
        <mc:Fallback xmlns="">
          <p:sp>
            <p:nvSpPr>
              <p:cNvPr id="44" name="TextBox 43">
                <a:extLst>
                  <a:ext uri="{FF2B5EF4-FFF2-40B4-BE49-F238E27FC236}">
                    <a16:creationId xmlns:a16="http://schemas.microsoft.com/office/drawing/2014/main" id="{2C03D980-EDC3-4A41-B356-0FDA314BCB57}"/>
                  </a:ext>
                </a:extLst>
              </p:cNvPr>
              <p:cNvSpPr txBox="1">
                <a:spLocks noRot="1" noChangeAspect="1" noMove="1" noResize="1" noEditPoints="1" noAdjustHandles="1" noChangeArrowheads="1" noChangeShapeType="1" noTextEdit="1"/>
              </p:cNvSpPr>
              <p:nvPr/>
            </p:nvSpPr>
            <p:spPr>
              <a:xfrm>
                <a:off x="8161897" y="5348569"/>
                <a:ext cx="3368777" cy="839387"/>
              </a:xfrm>
              <a:prstGeom prst="rect">
                <a:avLst/>
              </a:prstGeom>
              <a:blipFill>
                <a:blip r:embed="rId9"/>
                <a:stretch>
                  <a:fillRect l="-723" t="-5797" b="-14493"/>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56874BF8-4435-43E7-BB5A-244AC8767D47}"/>
              </a:ext>
            </a:extLst>
          </p:cNvPr>
          <p:cNvCxnSpPr/>
          <p:nvPr/>
        </p:nvCxnSpPr>
        <p:spPr>
          <a:xfrm flipV="1">
            <a:off x="1430650" y="3103847"/>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F9499229-9AE2-4807-A3D0-6D5CC0FF1268}"/>
              </a:ext>
            </a:extLst>
          </p:cNvPr>
          <p:cNvCxnSpPr>
            <a:cxnSpLocks/>
          </p:cNvCxnSpPr>
          <p:nvPr/>
        </p:nvCxnSpPr>
        <p:spPr>
          <a:xfrm flipV="1">
            <a:off x="2929250" y="3103847"/>
            <a:ext cx="9226" cy="1433329"/>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972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P spid="2" grpId="0"/>
      <p:bldP spid="34" grpId="0"/>
      <p:bldP spid="35" grpId="0"/>
      <p:bldP spid="38" grpId="0"/>
      <p:bldP spid="41" grpId="0" animBg="1"/>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lstStyle/>
          <a:p>
            <a:pPr marL="0" indent="0">
              <a:buNone/>
            </a:pPr>
            <a:r>
              <a:rPr lang="en-US" sz="4400" b="1" dirty="0" err="1">
                <a:solidFill>
                  <a:schemeClr val="accent1"/>
                </a:solidFill>
              </a:rPr>
              <a:t>DiRL</a:t>
            </a:r>
            <a:r>
              <a:rPr lang="en-US" sz="4400" b="1" dirty="0">
                <a:solidFill>
                  <a:schemeClr val="accent1"/>
                </a:solidFill>
              </a:rPr>
              <a:t> = Compositional RL from specifications</a:t>
            </a:r>
            <a:endParaRPr lang="en-US" sz="1800" b="1" dirty="0">
              <a:solidFill>
                <a:schemeClr val="accent1"/>
              </a:solidFill>
            </a:endParaRPr>
          </a:p>
        </p:txBody>
      </p:sp>
      <p:sp>
        <p:nvSpPr>
          <p:cNvPr id="19" name="Content Placeholder 2">
            <a:extLst>
              <a:ext uri="{FF2B5EF4-FFF2-40B4-BE49-F238E27FC236}">
                <a16:creationId xmlns:a16="http://schemas.microsoft.com/office/drawing/2014/main" id="{DA85D82C-9E58-451B-BA12-D70EA9C3FF34}"/>
              </a:ext>
            </a:extLst>
          </p:cNvPr>
          <p:cNvSpPr>
            <a:spLocks noGrp="1"/>
          </p:cNvSpPr>
          <p:nvPr>
            <p:ph idx="1"/>
          </p:nvPr>
        </p:nvSpPr>
        <p:spPr/>
        <p:txBody>
          <a:bodyPr>
            <a:normAutofit/>
          </a:bodyPr>
          <a:lstStyle/>
          <a:p>
            <a:pPr lvl="4"/>
            <a:endParaRPr lang="en-US" dirty="0"/>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33</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0AF72FA-B685-4C5A-8571-257E774D1EBB}"/>
                  </a:ext>
                </a:extLst>
              </p:cNvPr>
              <p:cNvSpPr txBox="1"/>
              <p:nvPr/>
            </p:nvSpPr>
            <p:spPr>
              <a:xfrm>
                <a:off x="986635" y="3598496"/>
                <a:ext cx="5184615" cy="830997"/>
              </a:xfrm>
              <a:prstGeom prst="rect">
                <a:avLst/>
              </a:prstGeom>
              <a:noFill/>
            </p:spPr>
            <p:txBody>
              <a:bodyPr wrap="square" rtlCol="0">
                <a:spAutoFit/>
              </a:bodyPr>
              <a:lstStyle/>
              <a:p>
                <a:r>
                  <a:rPr lang="en-US" sz="2400" dirty="0"/>
                  <a:t>“Visit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1</m:t>
                        </m:r>
                      </m:sub>
                    </m:sSub>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2</m:t>
                        </m:r>
                      </m:sub>
                    </m:sSub>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3</m:t>
                        </m:r>
                      </m:sub>
                    </m:sSub>
                    <m:r>
                      <a:rPr lang="en-US" sz="2400" i="1">
                        <a:latin typeface="Cambria Math" panose="02040503050406030204" pitchFamily="18" charset="0"/>
                      </a:rPr>
                      <m:t> </m:t>
                    </m:r>
                  </m:oMath>
                </a14:m>
                <a:r>
                  <a:rPr lang="en-US" sz="2400" dirty="0"/>
                  <a:t>while avoiding </a:t>
                </a:r>
                <a14:m>
                  <m:oMath xmlns:m="http://schemas.openxmlformats.org/officeDocument/2006/math">
                    <m:r>
                      <a:rPr lang="en-US" sz="2400" i="1">
                        <a:latin typeface="Cambria Math" panose="02040503050406030204" pitchFamily="18" charset="0"/>
                      </a:rPr>
                      <m:t>𝑂</m:t>
                    </m:r>
                  </m:oMath>
                </a14:m>
                <a:r>
                  <a:rPr lang="en-US" sz="2400" dirty="0"/>
                  <a:t>” </a:t>
                </a:r>
              </a:p>
              <a:p>
                <a:endParaRPr lang="en-US" sz="2400" dirty="0"/>
              </a:p>
            </p:txBody>
          </p:sp>
        </mc:Choice>
        <mc:Fallback xmlns="">
          <p:sp>
            <p:nvSpPr>
              <p:cNvPr id="8" name="TextBox 7">
                <a:extLst>
                  <a:ext uri="{FF2B5EF4-FFF2-40B4-BE49-F238E27FC236}">
                    <a16:creationId xmlns:a16="http://schemas.microsoft.com/office/drawing/2014/main" id="{30AF72FA-B685-4C5A-8571-257E774D1EBB}"/>
                  </a:ext>
                </a:extLst>
              </p:cNvPr>
              <p:cNvSpPr txBox="1">
                <a:spLocks noRot="1" noChangeAspect="1" noMove="1" noResize="1" noEditPoints="1" noAdjustHandles="1" noChangeArrowheads="1" noChangeShapeType="1" noTextEdit="1"/>
              </p:cNvSpPr>
              <p:nvPr/>
            </p:nvSpPr>
            <p:spPr>
              <a:xfrm>
                <a:off x="986635" y="3598496"/>
                <a:ext cx="5184615" cy="830997"/>
              </a:xfrm>
              <a:prstGeom prst="rect">
                <a:avLst/>
              </a:prstGeom>
              <a:blipFill>
                <a:blip r:embed="rId3"/>
                <a:stretch>
                  <a:fillRect l="-1882" t="-5839" r="-2471"/>
                </a:stretch>
              </a:blipFill>
            </p:spPr>
            <p:txBody>
              <a:bodyPr/>
              <a:lstStyle/>
              <a:p>
                <a:r>
                  <a:rPr lang="en-US">
                    <a:noFill/>
                  </a:rPr>
                  <a:t> </a:t>
                </a:r>
              </a:p>
            </p:txBody>
          </p:sp>
        </mc:Fallback>
      </mc:AlternateContent>
      <p:pic>
        <p:nvPicPr>
          <p:cNvPr id="9" name="Picture 8" descr="Diagram&#10;&#10;Description automatically generated">
            <a:extLst>
              <a:ext uri="{FF2B5EF4-FFF2-40B4-BE49-F238E27FC236}">
                <a16:creationId xmlns:a16="http://schemas.microsoft.com/office/drawing/2014/main" id="{EF74EE66-EC6B-476A-A0BB-69C8DBA59B86}"/>
              </a:ext>
            </a:extLst>
          </p:cNvPr>
          <p:cNvPicPr>
            <a:picLocks noChangeAspect="1"/>
          </p:cNvPicPr>
          <p:nvPr/>
        </p:nvPicPr>
        <p:blipFill>
          <a:blip r:embed="rId4"/>
          <a:stretch>
            <a:fillRect/>
          </a:stretch>
        </p:blipFill>
        <p:spPr>
          <a:xfrm>
            <a:off x="2895334" y="4108027"/>
            <a:ext cx="3289300" cy="1778000"/>
          </a:xfrm>
          <a:prstGeom prst="rect">
            <a:avLst/>
          </a:prstGeom>
        </p:spPr>
      </p:pic>
      <p:pic>
        <p:nvPicPr>
          <p:cNvPr id="10" name="Content Placeholder 5" descr="Qr code&#10;&#10;Description automatically generated">
            <a:extLst>
              <a:ext uri="{FF2B5EF4-FFF2-40B4-BE49-F238E27FC236}">
                <a16:creationId xmlns:a16="http://schemas.microsoft.com/office/drawing/2014/main" id="{6A3A7A27-B409-4F45-88DA-7F5423C54638}"/>
              </a:ext>
            </a:extLst>
          </p:cNvPr>
          <p:cNvPicPr>
            <a:picLocks noChangeAspect="1"/>
          </p:cNvPicPr>
          <p:nvPr/>
        </p:nvPicPr>
        <p:blipFill>
          <a:blip r:embed="rId5"/>
          <a:stretch>
            <a:fillRect/>
          </a:stretch>
        </p:blipFill>
        <p:spPr>
          <a:xfrm>
            <a:off x="954450" y="4217671"/>
            <a:ext cx="1550053" cy="1556342"/>
          </a:xfrm>
          <a:prstGeom prst="rect">
            <a:avLst/>
          </a:prstGeom>
        </p:spPr>
      </p:pic>
      <p:cxnSp>
        <p:nvCxnSpPr>
          <p:cNvPr id="4" name="Straight Arrow Connector 3">
            <a:extLst>
              <a:ext uri="{FF2B5EF4-FFF2-40B4-BE49-F238E27FC236}">
                <a16:creationId xmlns:a16="http://schemas.microsoft.com/office/drawing/2014/main" id="{AE4F86E2-4659-473D-87FF-E0ABDE020AC6}"/>
              </a:ext>
            </a:extLst>
          </p:cNvPr>
          <p:cNvCxnSpPr>
            <a:cxnSpLocks/>
          </p:cNvCxnSpPr>
          <p:nvPr/>
        </p:nvCxnSpPr>
        <p:spPr>
          <a:xfrm>
            <a:off x="2657389" y="4998388"/>
            <a:ext cx="331305"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FFBB996-0AD0-4E9D-A9EC-541EEFC6A539}"/>
              </a:ext>
            </a:extLst>
          </p:cNvPr>
          <p:cNvSpPr txBox="1"/>
          <p:nvPr/>
        </p:nvSpPr>
        <p:spPr>
          <a:xfrm>
            <a:off x="900961" y="1593920"/>
            <a:ext cx="10732668" cy="1477328"/>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r>
              <a:rPr lang="en-US" sz="2400" b="1" dirty="0"/>
              <a:t>Theorem</a:t>
            </a:r>
            <a:r>
              <a:rPr lang="en-US" dirty="0"/>
              <a:t>: </a:t>
            </a:r>
            <a:r>
              <a:rPr lang="en-US" sz="2400" dirty="0" err="1"/>
              <a:t>SpectRL</a:t>
            </a:r>
            <a:r>
              <a:rPr lang="en-US" sz="2400" dirty="0"/>
              <a:t> specifications generate DAG abstractions of environment </a:t>
            </a:r>
            <a:r>
              <a:rPr lang="en-US" sz="2400" dirty="0" err="1"/>
              <a:t>s.t.</a:t>
            </a:r>
            <a:endParaRPr lang="en-US" sz="2400" dirty="0"/>
          </a:p>
          <a:p>
            <a:endParaRPr lang="en-US" dirty="0"/>
          </a:p>
          <a:p>
            <a:pPr marL="457200" indent="-457200">
              <a:buFont typeface="+mj-lt"/>
              <a:buAutoNum type="alphaLcParenR"/>
            </a:pPr>
            <a:r>
              <a:rPr lang="en-US" sz="2400" dirty="0"/>
              <a:t>Every edge is a subtask</a:t>
            </a:r>
          </a:p>
          <a:p>
            <a:pPr marL="457200" indent="-457200">
              <a:buFont typeface="+mj-lt"/>
              <a:buAutoNum type="alphaLcParenR"/>
            </a:pPr>
            <a:r>
              <a:rPr lang="en-US" sz="2400" dirty="0"/>
              <a:t>Every path from initial to final satisfies the specification</a:t>
            </a:r>
          </a:p>
        </p:txBody>
      </p:sp>
      <p:sp>
        <p:nvSpPr>
          <p:cNvPr id="2" name="Footer Placeholder 1">
            <a:extLst>
              <a:ext uri="{FF2B5EF4-FFF2-40B4-BE49-F238E27FC236}">
                <a16:creationId xmlns:a16="http://schemas.microsoft.com/office/drawing/2014/main" id="{4D2911C5-E2F8-01E1-C0BB-75F2039667F2}"/>
              </a:ext>
            </a:extLst>
          </p:cNvPr>
          <p:cNvSpPr>
            <a:spLocks noGrp="1"/>
          </p:cNvSpPr>
          <p:nvPr>
            <p:ph type="ftr" sz="quarter" idx="11"/>
          </p:nvPr>
        </p:nvSpPr>
        <p:spPr/>
        <p:txBody>
          <a:bodyPr/>
          <a:lstStyle/>
          <a:p>
            <a:r>
              <a:rPr lang="en-US"/>
              <a:t>Suguman Bansal | GaTech</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C41EE4-CF62-9667-0DFF-C1DC1D313E49}"/>
                  </a:ext>
                </a:extLst>
              </p:cNvPr>
              <p:cNvSpPr txBox="1"/>
              <p:nvPr/>
            </p:nvSpPr>
            <p:spPr>
              <a:xfrm>
                <a:off x="7314991" y="3722756"/>
                <a:ext cx="301862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𝜑</m:t>
                    </m:r>
                    <m:r>
                      <a:rPr lang="en-US" sz="2800" b="0" i="1" smtClean="0">
                        <a:latin typeface="Cambria Math" panose="02040503050406030204" pitchFamily="18" charset="0"/>
                      </a:rPr>
                      <m:t> := </m:t>
                    </m:r>
                  </m:oMath>
                </a14:m>
                <a:r>
                  <a:rPr lang="en-US" sz="2800" dirty="0">
                    <a:solidFill>
                      <a:schemeClr val="accent6">
                        <a:lumMod val="75000"/>
                      </a:schemeClr>
                    </a:solidFill>
                  </a:rPr>
                  <a:t>eventually</a:t>
                </a:r>
                <a:r>
                  <a:rPr lang="en-US" sz="2800" dirty="0"/>
                  <a:t> </a:t>
                </a:r>
                <a:r>
                  <a:rPr lang="en-US" sz="2800" i="1" dirty="0">
                    <a:solidFill>
                      <a:schemeClr val="accent2">
                        <a:lumMod val="75000"/>
                      </a:schemeClr>
                    </a:solidFill>
                  </a:rPr>
                  <a:t>b</a:t>
                </a:r>
                <a:endParaRPr lang="en-US" sz="2800" dirty="0"/>
              </a:p>
            </p:txBody>
          </p:sp>
        </mc:Choice>
        <mc:Fallback xmlns="">
          <p:sp>
            <p:nvSpPr>
              <p:cNvPr id="3" name="TextBox 2">
                <a:extLst>
                  <a:ext uri="{FF2B5EF4-FFF2-40B4-BE49-F238E27FC236}">
                    <a16:creationId xmlns:a16="http://schemas.microsoft.com/office/drawing/2014/main" id="{14C41EE4-CF62-9667-0DFF-C1DC1D313E49}"/>
                  </a:ext>
                </a:extLst>
              </p:cNvPr>
              <p:cNvSpPr txBox="1">
                <a:spLocks noRot="1" noChangeAspect="1" noMove="1" noResize="1" noEditPoints="1" noAdjustHandles="1" noChangeArrowheads="1" noChangeShapeType="1" noTextEdit="1"/>
              </p:cNvSpPr>
              <p:nvPr/>
            </p:nvSpPr>
            <p:spPr>
              <a:xfrm>
                <a:off x="7314991" y="3722756"/>
                <a:ext cx="3018621" cy="523220"/>
              </a:xfrm>
              <a:prstGeom prst="rect">
                <a:avLst/>
              </a:prstGeom>
              <a:blipFill>
                <a:blip r:embed="rId6"/>
                <a:stretch>
                  <a:fillRect t="-11628" b="-32558"/>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023939D0-A84D-131F-F564-FD08A2510136}"/>
              </a:ext>
            </a:extLst>
          </p:cNvPr>
          <p:cNvSpPr/>
          <p:nvPr/>
        </p:nvSpPr>
        <p:spPr>
          <a:xfrm>
            <a:off x="7180387" y="4606824"/>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B7A8AF-34C7-356B-2024-288217CC49FE}"/>
                  </a:ext>
                </a:extLst>
              </p:cNvPr>
              <p:cNvSpPr txBox="1"/>
              <p:nvPr/>
            </p:nvSpPr>
            <p:spPr>
              <a:xfrm>
                <a:off x="7427591" y="4805301"/>
                <a:ext cx="42389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0</m:t>
                          </m:r>
                        </m:sub>
                      </m:sSub>
                    </m:oMath>
                  </m:oMathPara>
                </a14:m>
                <a:endParaRPr lang="en-US" sz="2800" dirty="0"/>
              </a:p>
            </p:txBody>
          </p:sp>
        </mc:Choice>
        <mc:Fallback xmlns="">
          <p:sp>
            <p:nvSpPr>
              <p:cNvPr id="11" name="TextBox 10">
                <a:extLst>
                  <a:ext uri="{FF2B5EF4-FFF2-40B4-BE49-F238E27FC236}">
                    <a16:creationId xmlns:a16="http://schemas.microsoft.com/office/drawing/2014/main" id="{4FB7A8AF-34C7-356B-2024-288217CC49FE}"/>
                  </a:ext>
                </a:extLst>
              </p:cNvPr>
              <p:cNvSpPr txBox="1">
                <a:spLocks noRot="1" noChangeAspect="1" noMove="1" noResize="1" noEditPoints="1" noAdjustHandles="1" noChangeArrowheads="1" noChangeShapeType="1" noTextEdit="1"/>
              </p:cNvSpPr>
              <p:nvPr/>
            </p:nvSpPr>
            <p:spPr>
              <a:xfrm>
                <a:off x="7427591" y="4805301"/>
                <a:ext cx="423898" cy="430887"/>
              </a:xfrm>
              <a:prstGeom prst="rect">
                <a:avLst/>
              </a:prstGeom>
              <a:blipFill>
                <a:blip r:embed="rId7"/>
                <a:stretch>
                  <a:fillRect/>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8B4AB174-E2B0-0BFC-75EC-B66AC252E039}"/>
              </a:ext>
            </a:extLst>
          </p:cNvPr>
          <p:cNvSpPr/>
          <p:nvPr/>
        </p:nvSpPr>
        <p:spPr>
          <a:xfrm>
            <a:off x="9465949" y="4591422"/>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7A9C7A8B-E4D1-C1D9-EC6B-DE883D4D1ADD}"/>
              </a:ext>
            </a:extLst>
          </p:cNvPr>
          <p:cNvCxnSpPr>
            <a:stCxn id="5" idx="6"/>
            <a:endCxn id="12" idx="2"/>
          </p:cNvCxnSpPr>
          <p:nvPr/>
        </p:nvCxnSpPr>
        <p:spPr>
          <a:xfrm flipV="1">
            <a:off x="8072484" y="5020744"/>
            <a:ext cx="1393465" cy="15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2F9B1C-54A1-EAEF-212A-A730F5F0A07D}"/>
              </a:ext>
            </a:extLst>
          </p:cNvPr>
          <p:cNvCxnSpPr>
            <a:endCxn id="5" idx="2"/>
          </p:cNvCxnSpPr>
          <p:nvPr/>
        </p:nvCxnSpPr>
        <p:spPr>
          <a:xfrm>
            <a:off x="6982546" y="5036146"/>
            <a:ext cx="197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163833F0-1167-2D0B-8360-32FB69C69EEA}"/>
              </a:ext>
            </a:extLst>
          </p:cNvPr>
          <p:cNvSpPr/>
          <p:nvPr/>
        </p:nvSpPr>
        <p:spPr>
          <a:xfrm>
            <a:off x="9545628" y="4663312"/>
            <a:ext cx="739697" cy="7470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6722E61-5C77-54AA-2D6C-F89F10AF042E}"/>
                  </a:ext>
                </a:extLst>
              </p:cNvPr>
              <p:cNvSpPr txBox="1"/>
              <p:nvPr/>
            </p:nvSpPr>
            <p:spPr>
              <a:xfrm>
                <a:off x="9687617" y="4821403"/>
                <a:ext cx="4156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𝑆</m:t>
                          </m:r>
                        </m:e>
                        <m:sub>
                          <m:r>
                            <a:rPr lang="en-US" sz="2800" b="0" i="1" smtClean="0">
                              <a:latin typeface="Cambria Math" panose="02040503050406030204" pitchFamily="18" charset="0"/>
                            </a:rPr>
                            <m:t>1</m:t>
                          </m:r>
                        </m:sub>
                      </m:sSub>
                    </m:oMath>
                  </m:oMathPara>
                </a14:m>
                <a:endParaRPr lang="en-US" sz="2800" dirty="0"/>
              </a:p>
            </p:txBody>
          </p:sp>
        </mc:Choice>
        <mc:Fallback xmlns="">
          <p:sp>
            <p:nvSpPr>
              <p:cNvPr id="18" name="TextBox 17">
                <a:extLst>
                  <a:ext uri="{FF2B5EF4-FFF2-40B4-BE49-F238E27FC236}">
                    <a16:creationId xmlns:a16="http://schemas.microsoft.com/office/drawing/2014/main" id="{A6722E61-5C77-54AA-2D6C-F89F10AF042E}"/>
                  </a:ext>
                </a:extLst>
              </p:cNvPr>
              <p:cNvSpPr txBox="1">
                <a:spLocks noRot="1" noChangeAspect="1" noMove="1" noResize="1" noEditPoints="1" noAdjustHandles="1" noChangeArrowheads="1" noChangeShapeType="1" noTextEdit="1"/>
              </p:cNvSpPr>
              <p:nvPr/>
            </p:nvSpPr>
            <p:spPr>
              <a:xfrm>
                <a:off x="9687617" y="4821403"/>
                <a:ext cx="415627" cy="43088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70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animBg="1"/>
      <p:bldP spid="17" grpId="0" animBg="1"/>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err="1">
                <a:solidFill>
                  <a:schemeClr val="accent1"/>
                </a:solidFill>
              </a:rPr>
              <a:t>DiRL</a:t>
            </a:r>
            <a:r>
              <a:rPr lang="en-US" sz="4400" b="1" dirty="0">
                <a:solidFill>
                  <a:schemeClr val="accent1"/>
                </a:solidFill>
              </a:rPr>
              <a:t> = Compositional RL from specifications</a:t>
            </a:r>
            <a:endParaRPr lang="en-US" sz="1800" dirty="0"/>
          </a:p>
        </p:txBody>
      </p:sp>
      <p:sp>
        <p:nvSpPr>
          <p:cNvPr id="19" name="Content Placeholder 2">
            <a:extLst>
              <a:ext uri="{FF2B5EF4-FFF2-40B4-BE49-F238E27FC236}">
                <a16:creationId xmlns:a16="http://schemas.microsoft.com/office/drawing/2014/main" id="{DA85D82C-9E58-451B-BA12-D70EA9C3FF34}"/>
              </a:ext>
            </a:extLst>
          </p:cNvPr>
          <p:cNvSpPr>
            <a:spLocks noGrp="1"/>
          </p:cNvSpPr>
          <p:nvPr>
            <p:ph idx="1"/>
          </p:nvPr>
        </p:nvSpPr>
        <p:spPr/>
        <p:txBody>
          <a:bodyPr>
            <a:normAutofit/>
          </a:bodyPr>
          <a:lstStyle/>
          <a:p>
            <a:pPr marL="0" indent="0">
              <a:buNone/>
            </a:pPr>
            <a:r>
              <a:rPr lang="en-US" dirty="0"/>
              <a:t>Decomposition phase</a:t>
            </a:r>
          </a:p>
          <a:p>
            <a:pPr marL="457200" lvl="1" indent="0">
              <a:buNone/>
            </a:pPr>
            <a:r>
              <a:rPr lang="en-US" dirty="0">
                <a:solidFill>
                  <a:schemeClr val="bg1">
                    <a:lumMod val="50000"/>
                  </a:schemeClr>
                </a:solidFill>
              </a:rPr>
              <a:t>“Every edge is a subtask”</a:t>
            </a:r>
          </a:p>
          <a:p>
            <a:pPr marL="457200" lvl="1" indent="0">
              <a:buNone/>
            </a:pPr>
            <a:r>
              <a:rPr lang="en-US" dirty="0"/>
              <a:t>Learn a policy for every edge</a:t>
            </a:r>
          </a:p>
          <a:p>
            <a:pPr marL="457200" lvl="1" indent="0">
              <a:buNone/>
            </a:pPr>
            <a:endParaRPr lang="en-US" dirty="0"/>
          </a:p>
          <a:p>
            <a:pPr marL="457200" lvl="1" indent="0">
              <a:buNone/>
            </a:pPr>
            <a:endParaRPr lang="en-US" dirty="0"/>
          </a:p>
          <a:p>
            <a:pPr marL="0" indent="0">
              <a:buNone/>
            </a:pPr>
            <a:r>
              <a:rPr lang="en-US" dirty="0"/>
              <a:t>Composition phase</a:t>
            </a:r>
          </a:p>
          <a:p>
            <a:pPr marL="457200" lvl="1" indent="0">
              <a:buNone/>
            </a:pPr>
            <a:r>
              <a:rPr lang="en-US" dirty="0">
                <a:solidFill>
                  <a:schemeClr val="bg1">
                    <a:lumMod val="50000"/>
                  </a:schemeClr>
                </a:solidFill>
              </a:rPr>
              <a:t>“Every path to final satisfies the specification”</a:t>
            </a:r>
          </a:p>
          <a:p>
            <a:pPr marL="457200" lvl="1" indent="0">
              <a:buNone/>
            </a:pPr>
            <a:r>
              <a:rPr lang="en-US" dirty="0"/>
              <a:t>Compute </a:t>
            </a:r>
            <a:r>
              <a:rPr lang="en-US" b="1" dirty="0"/>
              <a:t>best policy</a:t>
            </a:r>
            <a:r>
              <a:rPr lang="en-US" dirty="0"/>
              <a:t> to final state</a:t>
            </a:r>
          </a:p>
          <a:p>
            <a:pPr lvl="1"/>
            <a:r>
              <a:rPr lang="en-US" dirty="0"/>
              <a:t>Best policy = Path with maximum probability</a:t>
            </a:r>
          </a:p>
          <a:p>
            <a:pPr lvl="1"/>
            <a:r>
              <a:rPr lang="en-US" dirty="0"/>
              <a:t>Edge probability = Estimated success of sub-task policy</a:t>
            </a:r>
          </a:p>
          <a:p>
            <a:pPr marL="457200" lvl="1" indent="0">
              <a:buNone/>
            </a:pPr>
            <a:endParaRPr lang="en-US" dirty="0"/>
          </a:p>
          <a:p>
            <a:pPr marL="0" indent="0">
              <a:buNone/>
            </a:pPr>
            <a:endParaRPr lang="en-US" sz="1800" dirty="0"/>
          </a:p>
          <a:p>
            <a:pPr marL="0" indent="0">
              <a:buNone/>
            </a:pPr>
            <a:endParaRPr lang="en-US" dirty="0"/>
          </a:p>
        </p:txBody>
      </p:sp>
      <p:sp>
        <p:nvSpPr>
          <p:cNvPr id="2" name="Footer Placeholder 1">
            <a:extLst>
              <a:ext uri="{FF2B5EF4-FFF2-40B4-BE49-F238E27FC236}">
                <a16:creationId xmlns:a16="http://schemas.microsoft.com/office/drawing/2014/main" id="{4CFBC207-7611-483C-A1BC-0C6E5954A16F}"/>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34</a:t>
            </a:fld>
            <a:endParaRPr lang="en-US"/>
          </a:p>
        </p:txBody>
      </p:sp>
      <p:pic>
        <p:nvPicPr>
          <p:cNvPr id="8" name="Picture 7" descr="Diagram&#10;&#10;Description automatically generated">
            <a:extLst>
              <a:ext uri="{FF2B5EF4-FFF2-40B4-BE49-F238E27FC236}">
                <a16:creationId xmlns:a16="http://schemas.microsoft.com/office/drawing/2014/main" id="{AC9D1496-4B34-4DDD-A312-70ABA736AC9D}"/>
              </a:ext>
            </a:extLst>
          </p:cNvPr>
          <p:cNvPicPr>
            <a:picLocks noChangeAspect="1"/>
          </p:cNvPicPr>
          <p:nvPr/>
        </p:nvPicPr>
        <p:blipFill>
          <a:blip r:embed="rId3"/>
          <a:stretch>
            <a:fillRect/>
          </a:stretch>
        </p:blipFill>
        <p:spPr>
          <a:xfrm>
            <a:off x="8486475" y="2221611"/>
            <a:ext cx="3289300" cy="1778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49D9B5-A27A-4016-9F60-0DCBF4092A1C}"/>
                  </a:ext>
                </a:extLst>
              </p:cNvPr>
              <p:cNvSpPr txBox="1"/>
              <p:nvPr/>
            </p:nvSpPr>
            <p:spPr>
              <a:xfrm>
                <a:off x="6511516" y="1712080"/>
                <a:ext cx="5184615" cy="830997"/>
              </a:xfrm>
              <a:prstGeom prst="rect">
                <a:avLst/>
              </a:prstGeom>
              <a:noFill/>
            </p:spPr>
            <p:txBody>
              <a:bodyPr wrap="square" rtlCol="0">
                <a:spAutoFit/>
              </a:bodyPr>
              <a:lstStyle/>
              <a:p>
                <a:r>
                  <a:rPr lang="en-US" sz="2400" dirty="0"/>
                  <a:t>“Visit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1</m:t>
                        </m:r>
                      </m:sub>
                    </m:sSub>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2</m:t>
                        </m:r>
                      </m:sub>
                    </m:sSub>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3</m:t>
                        </m:r>
                      </m:sub>
                    </m:sSub>
                    <m:r>
                      <a:rPr lang="en-US" sz="2400" i="1">
                        <a:latin typeface="Cambria Math" panose="02040503050406030204" pitchFamily="18" charset="0"/>
                      </a:rPr>
                      <m:t> </m:t>
                    </m:r>
                  </m:oMath>
                </a14:m>
                <a:r>
                  <a:rPr lang="en-US" sz="2400" dirty="0"/>
                  <a:t>while avoiding </a:t>
                </a:r>
                <a14:m>
                  <m:oMath xmlns:m="http://schemas.openxmlformats.org/officeDocument/2006/math">
                    <m:r>
                      <a:rPr lang="en-US" sz="2400" i="1">
                        <a:latin typeface="Cambria Math" panose="02040503050406030204" pitchFamily="18" charset="0"/>
                      </a:rPr>
                      <m:t>𝑂</m:t>
                    </m:r>
                  </m:oMath>
                </a14:m>
                <a:r>
                  <a:rPr lang="en-US" sz="2400" dirty="0"/>
                  <a:t>” </a:t>
                </a:r>
              </a:p>
              <a:p>
                <a:endParaRPr lang="en-US" sz="2400" dirty="0"/>
              </a:p>
            </p:txBody>
          </p:sp>
        </mc:Choice>
        <mc:Fallback xmlns="">
          <p:sp>
            <p:nvSpPr>
              <p:cNvPr id="9" name="TextBox 8">
                <a:extLst>
                  <a:ext uri="{FF2B5EF4-FFF2-40B4-BE49-F238E27FC236}">
                    <a16:creationId xmlns:a16="http://schemas.microsoft.com/office/drawing/2014/main" id="{3B49D9B5-A27A-4016-9F60-0DCBF4092A1C}"/>
                  </a:ext>
                </a:extLst>
              </p:cNvPr>
              <p:cNvSpPr txBox="1">
                <a:spLocks noRot="1" noChangeAspect="1" noMove="1" noResize="1" noEditPoints="1" noAdjustHandles="1" noChangeArrowheads="1" noChangeShapeType="1" noTextEdit="1"/>
              </p:cNvSpPr>
              <p:nvPr/>
            </p:nvSpPr>
            <p:spPr>
              <a:xfrm>
                <a:off x="6511516" y="1712080"/>
                <a:ext cx="5184615" cy="830997"/>
              </a:xfrm>
              <a:prstGeom prst="rect">
                <a:avLst/>
              </a:prstGeom>
              <a:blipFill>
                <a:blip r:embed="rId4"/>
                <a:stretch>
                  <a:fillRect l="-1763" t="-5882" r="-2468"/>
                </a:stretch>
              </a:blipFill>
            </p:spPr>
            <p:txBody>
              <a:bodyPr/>
              <a:lstStyle/>
              <a:p>
                <a:r>
                  <a:rPr lang="en-US">
                    <a:noFill/>
                  </a:rPr>
                  <a:t> </a:t>
                </a:r>
              </a:p>
            </p:txBody>
          </p:sp>
        </mc:Fallback>
      </mc:AlternateContent>
      <p:pic>
        <p:nvPicPr>
          <p:cNvPr id="10" name="Content Placeholder 5" descr="Qr code&#10;&#10;Description automatically generated">
            <a:extLst>
              <a:ext uri="{FF2B5EF4-FFF2-40B4-BE49-F238E27FC236}">
                <a16:creationId xmlns:a16="http://schemas.microsoft.com/office/drawing/2014/main" id="{05BBC5DC-695D-4931-B431-AFFCE2D44CA0}"/>
              </a:ext>
            </a:extLst>
          </p:cNvPr>
          <p:cNvPicPr>
            <a:picLocks noChangeAspect="1"/>
          </p:cNvPicPr>
          <p:nvPr/>
        </p:nvPicPr>
        <p:blipFill>
          <a:blip r:embed="rId5"/>
          <a:stretch>
            <a:fillRect/>
          </a:stretch>
        </p:blipFill>
        <p:spPr>
          <a:xfrm>
            <a:off x="6505835" y="2331255"/>
            <a:ext cx="1550053" cy="1556342"/>
          </a:xfrm>
          <a:prstGeom prst="rect">
            <a:avLst/>
          </a:prstGeom>
        </p:spPr>
      </p:pic>
      <p:sp>
        <p:nvSpPr>
          <p:cNvPr id="11" name="Rectangle: Rounded Corners 10">
            <a:extLst>
              <a:ext uri="{FF2B5EF4-FFF2-40B4-BE49-F238E27FC236}">
                <a16:creationId xmlns:a16="http://schemas.microsoft.com/office/drawing/2014/main" id="{CC15E978-4A59-4281-BF1A-DFCEEAEE3007}"/>
              </a:ext>
            </a:extLst>
          </p:cNvPr>
          <p:cNvSpPr/>
          <p:nvPr/>
        </p:nvSpPr>
        <p:spPr>
          <a:xfrm>
            <a:off x="9052275" y="2393865"/>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1B930BD-7F71-4485-B1AB-F83F26DD7BE8}"/>
              </a:ext>
            </a:extLst>
          </p:cNvPr>
          <p:cNvSpPr/>
          <p:nvPr/>
        </p:nvSpPr>
        <p:spPr>
          <a:xfrm>
            <a:off x="10562417" y="2393765"/>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EF5EC4F-3F7E-4688-8C4F-6A1A66FDCFE8}"/>
              </a:ext>
            </a:extLst>
          </p:cNvPr>
          <p:cNvSpPr/>
          <p:nvPr/>
        </p:nvSpPr>
        <p:spPr>
          <a:xfrm>
            <a:off x="9010159" y="3393716"/>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F7672CD-0FC4-424A-AF8F-B2639B9E058E}"/>
              </a:ext>
            </a:extLst>
          </p:cNvPr>
          <p:cNvSpPr/>
          <p:nvPr/>
        </p:nvSpPr>
        <p:spPr>
          <a:xfrm>
            <a:off x="10648464" y="3407368"/>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581546-8BCD-43A2-A448-00313E3E8DAF}"/>
                  </a:ext>
                </a:extLst>
              </p:cNvPr>
              <p:cNvSpPr txBox="1"/>
              <p:nvPr/>
            </p:nvSpPr>
            <p:spPr>
              <a:xfrm>
                <a:off x="8882329" y="23227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15" name="TextBox 14">
                <a:extLst>
                  <a:ext uri="{FF2B5EF4-FFF2-40B4-BE49-F238E27FC236}">
                    <a16:creationId xmlns:a16="http://schemas.microsoft.com/office/drawing/2014/main" id="{1E581546-8BCD-43A2-A448-00313E3E8DAF}"/>
                  </a:ext>
                </a:extLst>
              </p:cNvPr>
              <p:cNvSpPr txBox="1">
                <a:spLocks noRot="1" noChangeAspect="1" noMove="1" noResize="1" noEditPoints="1" noAdjustHandles="1" noChangeArrowheads="1" noChangeShapeType="1" noTextEdit="1"/>
              </p:cNvSpPr>
              <p:nvPr/>
            </p:nvSpPr>
            <p:spPr>
              <a:xfrm>
                <a:off x="8882329" y="2322735"/>
                <a:ext cx="914400" cy="461665"/>
              </a:xfrm>
              <a:prstGeom prst="rect">
                <a:avLst/>
              </a:prstGeom>
              <a:blipFill>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97EAF4-F5ED-4613-BE7A-CFDC897D08F1}"/>
                  </a:ext>
                </a:extLst>
              </p:cNvPr>
              <p:cNvSpPr txBox="1"/>
              <p:nvPr/>
            </p:nvSpPr>
            <p:spPr>
              <a:xfrm>
                <a:off x="10410867" y="234228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16" name="TextBox 15">
                <a:extLst>
                  <a:ext uri="{FF2B5EF4-FFF2-40B4-BE49-F238E27FC236}">
                    <a16:creationId xmlns:a16="http://schemas.microsoft.com/office/drawing/2014/main" id="{1197EAF4-F5ED-4613-BE7A-CFDC897D08F1}"/>
                  </a:ext>
                </a:extLst>
              </p:cNvPr>
              <p:cNvSpPr txBox="1">
                <a:spLocks noRot="1" noChangeAspect="1" noMove="1" noResize="1" noEditPoints="1" noAdjustHandles="1" noChangeArrowheads="1" noChangeShapeType="1" noTextEdit="1"/>
              </p:cNvSpPr>
              <p:nvPr/>
            </p:nvSpPr>
            <p:spPr>
              <a:xfrm>
                <a:off x="10410867" y="2342285"/>
                <a:ext cx="914400"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622584-6505-4B01-91F8-27E2038B2ED0}"/>
                  </a:ext>
                </a:extLst>
              </p:cNvPr>
              <p:cNvSpPr txBox="1"/>
              <p:nvPr/>
            </p:nvSpPr>
            <p:spPr>
              <a:xfrm>
                <a:off x="8855760" y="3287627"/>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3</m:t>
                          </m:r>
                        </m:sub>
                      </m:sSub>
                    </m:oMath>
                  </m:oMathPara>
                </a14:m>
                <a:endParaRPr lang="en-US" sz="2400" dirty="0">
                  <a:solidFill>
                    <a:srgbClr val="7030A0"/>
                  </a:solidFill>
                </a:endParaRPr>
              </a:p>
            </p:txBody>
          </p:sp>
        </mc:Choice>
        <mc:Fallback xmlns="">
          <p:sp>
            <p:nvSpPr>
              <p:cNvPr id="17" name="TextBox 16">
                <a:extLst>
                  <a:ext uri="{FF2B5EF4-FFF2-40B4-BE49-F238E27FC236}">
                    <a16:creationId xmlns:a16="http://schemas.microsoft.com/office/drawing/2014/main" id="{D3622584-6505-4B01-91F8-27E2038B2ED0}"/>
                  </a:ext>
                </a:extLst>
              </p:cNvPr>
              <p:cNvSpPr txBox="1">
                <a:spLocks noRot="1" noChangeAspect="1" noMove="1" noResize="1" noEditPoints="1" noAdjustHandles="1" noChangeArrowheads="1" noChangeShapeType="1" noTextEdit="1"/>
              </p:cNvSpPr>
              <p:nvPr/>
            </p:nvSpPr>
            <p:spPr>
              <a:xfrm>
                <a:off x="8855760" y="3287627"/>
                <a:ext cx="914400" cy="461665"/>
              </a:xfrm>
              <a:prstGeom prst="rect">
                <a:avLst/>
              </a:prstGeom>
              <a:blipFill>
                <a:blip r:embed="rId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94EFE3-89CD-4D7D-AF36-1C4A26E29964}"/>
                  </a:ext>
                </a:extLst>
              </p:cNvPr>
              <p:cNvSpPr txBox="1"/>
              <p:nvPr/>
            </p:nvSpPr>
            <p:spPr>
              <a:xfrm>
                <a:off x="10458995" y="329672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m:oMathPara>
                </a14:m>
                <a:endParaRPr lang="en-US" sz="2400" dirty="0">
                  <a:solidFill>
                    <a:srgbClr val="7030A0"/>
                  </a:solidFill>
                </a:endParaRPr>
              </a:p>
            </p:txBody>
          </p:sp>
        </mc:Choice>
        <mc:Fallback xmlns="">
          <p:sp>
            <p:nvSpPr>
              <p:cNvPr id="18" name="TextBox 17">
                <a:extLst>
                  <a:ext uri="{FF2B5EF4-FFF2-40B4-BE49-F238E27FC236}">
                    <a16:creationId xmlns:a16="http://schemas.microsoft.com/office/drawing/2014/main" id="{2694EFE3-89CD-4D7D-AF36-1C4A26E29964}"/>
                  </a:ext>
                </a:extLst>
              </p:cNvPr>
              <p:cNvSpPr txBox="1">
                <a:spLocks noRot="1" noChangeAspect="1" noMove="1" noResize="1" noEditPoints="1" noAdjustHandles="1" noChangeArrowheads="1" noChangeShapeType="1" noTextEdit="1"/>
              </p:cNvSpPr>
              <p:nvPr/>
            </p:nvSpPr>
            <p:spPr>
              <a:xfrm>
                <a:off x="10458995" y="3296725"/>
                <a:ext cx="914400"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E0A6E5-B40C-45B1-B8D1-ACC9E443880E}"/>
                  </a:ext>
                </a:extLst>
              </p:cNvPr>
              <p:cNvSpPr txBox="1"/>
              <p:nvPr/>
            </p:nvSpPr>
            <p:spPr>
              <a:xfrm>
                <a:off x="8538702" y="4393778"/>
                <a:ext cx="3026086" cy="1077218"/>
              </a:xfrm>
              <a:prstGeom prst="rect">
                <a:avLst/>
              </a:prstGeom>
              <a:noFill/>
              <a:ln cap="flat">
                <a:solidFill>
                  <a:schemeClr val="tx1"/>
                </a:solidFill>
                <a:round/>
                <a:extLst>
                  <a:ext uri="{C807C97D-BFC1-408E-A445-0C87EB9F89A2}">
                    <ask:lineSketchStyleProps xmlns:ask="http://schemas.microsoft.com/office/drawing/2018/sketchyshapes" sd="1219033472">
                      <a:custGeom>
                        <a:avLst/>
                        <a:gdLst>
                          <a:gd name="connsiteX0" fmla="*/ 0 w 2958246"/>
                          <a:gd name="connsiteY0" fmla="*/ 0 h 1077218"/>
                          <a:gd name="connsiteX1" fmla="*/ 2958246 w 2958246"/>
                          <a:gd name="connsiteY1" fmla="*/ 0 h 1077218"/>
                          <a:gd name="connsiteX2" fmla="*/ 2958246 w 2958246"/>
                          <a:gd name="connsiteY2" fmla="*/ 1077218 h 1077218"/>
                          <a:gd name="connsiteX3" fmla="*/ 0 w 2958246"/>
                          <a:gd name="connsiteY3" fmla="*/ 1077218 h 1077218"/>
                          <a:gd name="connsiteX4" fmla="*/ 0 w 295824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246" h="1077218" extrusionOk="0">
                            <a:moveTo>
                              <a:pt x="0" y="0"/>
                            </a:moveTo>
                            <a:cubicBezTo>
                              <a:pt x="721256" y="118645"/>
                              <a:pt x="2407359" y="116012"/>
                              <a:pt x="2958246" y="0"/>
                            </a:cubicBezTo>
                            <a:cubicBezTo>
                              <a:pt x="2948493" y="214159"/>
                              <a:pt x="2958056" y="764602"/>
                              <a:pt x="2958246" y="1077218"/>
                            </a:cubicBezTo>
                            <a:cubicBezTo>
                              <a:pt x="1769000" y="1211818"/>
                              <a:pt x="1404681" y="920022"/>
                              <a:pt x="0" y="1077218"/>
                            </a:cubicBezTo>
                            <a:cubicBezTo>
                              <a:pt x="-71595" y="575089"/>
                              <a:pt x="13273" y="228237"/>
                              <a:pt x="0" y="0"/>
                            </a:cubicBezTo>
                            <a:close/>
                          </a:path>
                        </a:pathLst>
                      </a:custGeom>
                      <ask:type>
                        <ask:lineSketchNone/>
                      </ask:type>
                    </ask:lineSketchStyleProps>
                  </a:ext>
                </a:extLst>
              </a:ln>
            </p:spPr>
            <p:txBody>
              <a:bodyPr wrap="none" rtlCol="0">
                <a:spAutoFit/>
              </a:bodyPr>
              <a:lstStyle/>
              <a:p>
                <a:pPr algn="ctr"/>
                <a:r>
                  <a:rPr lang="en-US" sz="2400" dirty="0"/>
                  <a:t>Policy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3</m:t>
                        </m:r>
                      </m:sub>
                    </m:sSub>
                  </m:oMath>
                </a14:m>
                <a:endParaRPr lang="en-US" sz="2400" dirty="0"/>
              </a:p>
              <a:p>
                <a:pPr algn="ct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𝜋</m:t>
                        </m:r>
                      </m:e>
                      <m:sub>
                        <m:r>
                          <a:rPr lang="en-US" sz="2000" b="0" i="1" smtClean="0">
                            <a:solidFill>
                              <a:schemeClr val="accent3"/>
                            </a:solidFill>
                            <a:latin typeface="Cambria Math" panose="02040503050406030204" pitchFamily="18" charset="0"/>
                            <a:cs typeface="Consolas" panose="020B0609020204030204" pitchFamily="49" charset="0"/>
                          </a:rPr>
                          <m:t>1</m:t>
                        </m:r>
                      </m:sub>
                    </m:sSub>
                  </m:oMath>
                </a14:m>
                <a:r>
                  <a:rPr lang="en-US" sz="2000" dirty="0">
                    <a:solidFill>
                      <a:schemeClr val="accent3"/>
                    </a:solidFill>
                    <a:latin typeface="Consolas" panose="020B0609020204030204" pitchFamily="49" charset="0"/>
                    <a:cs typeface="Consolas" panose="020B0609020204030204" pitchFamily="49" charset="0"/>
                  </a:rPr>
                  <a:t> until </a:t>
                </a: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𝑆</m:t>
                        </m:r>
                      </m:e>
                      <m:sub>
                        <m:r>
                          <a:rPr lang="en-US" sz="2000" b="0" i="1" smtClean="0">
                            <a:solidFill>
                              <a:schemeClr val="accent3"/>
                            </a:solidFill>
                            <a:latin typeface="Cambria Math" panose="02040503050406030204" pitchFamily="18" charset="0"/>
                            <a:cs typeface="Consolas" panose="020B0609020204030204" pitchFamily="49" charset="0"/>
                          </a:rPr>
                          <m:t>1</m:t>
                        </m:r>
                      </m:sub>
                    </m:sSub>
                  </m:oMath>
                </a14:m>
                <a:r>
                  <a:rPr lang="en-US" sz="2000" dirty="0">
                    <a:solidFill>
                      <a:schemeClr val="accent3"/>
                    </a:solidFill>
                    <a:latin typeface="Consolas" panose="020B0609020204030204" pitchFamily="49" charset="0"/>
                    <a:cs typeface="Consolas" panose="020B0609020204030204" pitchFamily="49" charset="0"/>
                  </a:rPr>
                  <a:t> reached;</a:t>
                </a:r>
              </a:p>
              <a:p>
                <a:pPr algn="ct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𝜋</m:t>
                        </m:r>
                      </m:e>
                      <m:sub>
                        <m:r>
                          <a:rPr lang="en-US" sz="2000" b="0" i="1" smtClean="0">
                            <a:solidFill>
                              <a:schemeClr val="accent3"/>
                            </a:solidFill>
                            <a:latin typeface="Cambria Math" panose="02040503050406030204" pitchFamily="18" charset="0"/>
                            <a:cs typeface="Consolas" panose="020B0609020204030204" pitchFamily="49" charset="0"/>
                          </a:rPr>
                          <m:t>2</m:t>
                        </m:r>
                      </m:sub>
                    </m:sSub>
                  </m:oMath>
                </a14:m>
                <a:r>
                  <a:rPr lang="en-US" sz="2000" dirty="0">
                    <a:solidFill>
                      <a:schemeClr val="accent3"/>
                    </a:solidFill>
                    <a:latin typeface="Consolas" panose="020B0609020204030204" pitchFamily="49" charset="0"/>
                    <a:cs typeface="Consolas" panose="020B0609020204030204" pitchFamily="49" charset="0"/>
                  </a:rPr>
                  <a:t> until </a:t>
                </a:r>
                <a14:m>
                  <m:oMath xmlns:m="http://schemas.openxmlformats.org/officeDocument/2006/math">
                    <m:sSub>
                      <m:sSubPr>
                        <m:ctrlPr>
                          <a:rPr lang="en-US" sz="2000" i="1">
                            <a:solidFill>
                              <a:schemeClr val="accent3"/>
                            </a:solidFill>
                            <a:latin typeface="Cambria Math" panose="02040503050406030204" pitchFamily="18" charset="0"/>
                            <a:cs typeface="Consolas" panose="020B0609020204030204" pitchFamily="49" charset="0"/>
                          </a:rPr>
                        </m:ctrlPr>
                      </m:sSubPr>
                      <m:e>
                        <m:r>
                          <a:rPr lang="en-US" sz="2000" i="1">
                            <a:solidFill>
                              <a:schemeClr val="accent3"/>
                            </a:solidFill>
                            <a:latin typeface="Cambria Math" panose="02040503050406030204" pitchFamily="18" charset="0"/>
                            <a:cs typeface="Consolas" panose="020B0609020204030204" pitchFamily="49" charset="0"/>
                          </a:rPr>
                          <m:t>𝑆</m:t>
                        </m:r>
                      </m:e>
                      <m:sub>
                        <m:r>
                          <a:rPr lang="en-US" sz="2000" b="0" i="1" smtClean="0">
                            <a:solidFill>
                              <a:schemeClr val="accent3"/>
                            </a:solidFill>
                            <a:latin typeface="Cambria Math" panose="02040503050406030204" pitchFamily="18" charset="0"/>
                            <a:cs typeface="Consolas" panose="020B0609020204030204" pitchFamily="49" charset="0"/>
                          </a:rPr>
                          <m:t>3</m:t>
                        </m:r>
                      </m:sub>
                    </m:sSub>
                  </m:oMath>
                </a14:m>
                <a:r>
                  <a:rPr lang="en-US" sz="2000" dirty="0">
                    <a:solidFill>
                      <a:schemeClr val="accent3"/>
                    </a:solidFill>
                    <a:latin typeface="Consolas" panose="020B0609020204030204" pitchFamily="49" charset="0"/>
                    <a:cs typeface="Consolas" panose="020B0609020204030204" pitchFamily="49" charset="0"/>
                  </a:rPr>
                  <a:t> reached </a:t>
                </a:r>
              </a:p>
            </p:txBody>
          </p:sp>
        </mc:Choice>
        <mc:Fallback xmlns="">
          <p:sp>
            <p:nvSpPr>
              <p:cNvPr id="20" name="TextBox 19">
                <a:extLst>
                  <a:ext uri="{FF2B5EF4-FFF2-40B4-BE49-F238E27FC236}">
                    <a16:creationId xmlns:a16="http://schemas.microsoft.com/office/drawing/2014/main" id="{63E0A6E5-B40C-45B1-B8D1-ACC9E443880E}"/>
                  </a:ext>
                </a:extLst>
              </p:cNvPr>
              <p:cNvSpPr txBox="1">
                <a:spLocks noRot="1" noChangeAspect="1" noMove="1" noResize="1" noEditPoints="1" noAdjustHandles="1" noChangeArrowheads="1" noChangeShapeType="1" noTextEdit="1"/>
              </p:cNvSpPr>
              <p:nvPr/>
            </p:nvSpPr>
            <p:spPr>
              <a:xfrm>
                <a:off x="8538702" y="4393778"/>
                <a:ext cx="3026086" cy="1077218"/>
              </a:xfrm>
              <a:prstGeom prst="rect">
                <a:avLst/>
              </a:prstGeom>
              <a:blipFill>
                <a:blip r:embed="rId10"/>
                <a:stretch>
                  <a:fillRect t="-3933" r="-201" b="-8989"/>
                </a:stretch>
              </a:blipFill>
              <a:ln cap="flat">
                <a:solidFill>
                  <a:schemeClr val="tx1"/>
                </a:solidFill>
                <a:round/>
                <a:extLst>
                  <a:ext uri="{C807C97D-BFC1-408E-A445-0C87EB9F89A2}">
                    <ask:lineSketchStyleProps xmlns:ask="http://schemas.microsoft.com/office/drawing/2018/sketchyshapes" sd="1219033472">
                      <a:custGeom>
                        <a:avLst/>
                        <a:gdLst>
                          <a:gd name="connsiteX0" fmla="*/ 0 w 2958246"/>
                          <a:gd name="connsiteY0" fmla="*/ 0 h 1077218"/>
                          <a:gd name="connsiteX1" fmla="*/ 2958246 w 2958246"/>
                          <a:gd name="connsiteY1" fmla="*/ 0 h 1077218"/>
                          <a:gd name="connsiteX2" fmla="*/ 2958246 w 2958246"/>
                          <a:gd name="connsiteY2" fmla="*/ 1077218 h 1077218"/>
                          <a:gd name="connsiteX3" fmla="*/ 0 w 2958246"/>
                          <a:gd name="connsiteY3" fmla="*/ 1077218 h 1077218"/>
                          <a:gd name="connsiteX4" fmla="*/ 0 w 295824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246" h="1077218" extrusionOk="0">
                            <a:moveTo>
                              <a:pt x="0" y="0"/>
                            </a:moveTo>
                            <a:cubicBezTo>
                              <a:pt x="721256" y="118645"/>
                              <a:pt x="2407359" y="116012"/>
                              <a:pt x="2958246" y="0"/>
                            </a:cubicBezTo>
                            <a:cubicBezTo>
                              <a:pt x="2948493" y="214159"/>
                              <a:pt x="2958056" y="764602"/>
                              <a:pt x="2958246" y="1077218"/>
                            </a:cubicBezTo>
                            <a:cubicBezTo>
                              <a:pt x="1769000" y="1211818"/>
                              <a:pt x="1404681" y="920022"/>
                              <a:pt x="0" y="1077218"/>
                            </a:cubicBezTo>
                            <a:cubicBezTo>
                              <a:pt x="-71595" y="575089"/>
                              <a:pt x="13273" y="228237"/>
                              <a:pt x="0" y="0"/>
                            </a:cubicBezTo>
                            <a:close/>
                          </a:path>
                        </a:pathLst>
                      </a:custGeom>
                      <ask:type>
                        <ask:lineSketchNone/>
                      </ask:type>
                    </ask:lineSketchStyleProps>
                  </a:ext>
                </a:extLst>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809675F2-94B7-4D72-B370-9D9F24F928B6}"/>
              </a:ext>
            </a:extLst>
          </p:cNvPr>
          <p:cNvCxnSpPr>
            <a:cxnSpLocks/>
          </p:cNvCxnSpPr>
          <p:nvPr/>
        </p:nvCxnSpPr>
        <p:spPr>
          <a:xfrm>
            <a:off x="8282602" y="3114256"/>
            <a:ext cx="331305"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38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err="1">
                <a:solidFill>
                  <a:schemeClr val="accent1"/>
                </a:solidFill>
              </a:rPr>
              <a:t>DiRL</a:t>
            </a:r>
            <a:r>
              <a:rPr lang="en-US" sz="4400" b="1" dirty="0">
                <a:solidFill>
                  <a:schemeClr val="accent1"/>
                </a:solidFill>
              </a:rPr>
              <a:t> = Compositional RL from specifications</a:t>
            </a:r>
            <a:endParaRPr lang="en-US" sz="1800" dirty="0"/>
          </a:p>
        </p:txBody>
      </p:sp>
      <p:sp>
        <p:nvSpPr>
          <p:cNvPr id="19" name="Content Placeholder 2">
            <a:extLst>
              <a:ext uri="{FF2B5EF4-FFF2-40B4-BE49-F238E27FC236}">
                <a16:creationId xmlns:a16="http://schemas.microsoft.com/office/drawing/2014/main" id="{DA85D82C-9E58-451B-BA12-D70EA9C3FF34}"/>
              </a:ext>
            </a:extLst>
          </p:cNvPr>
          <p:cNvSpPr>
            <a:spLocks noGrp="1"/>
          </p:cNvSpPr>
          <p:nvPr>
            <p:ph idx="1"/>
          </p:nvPr>
        </p:nvSpPr>
        <p:spPr/>
        <p:txBody>
          <a:bodyPr>
            <a:normAutofit/>
          </a:bodyPr>
          <a:lstStyle/>
          <a:p>
            <a:pPr marL="0" indent="0">
              <a:buNone/>
            </a:pPr>
            <a:r>
              <a:rPr lang="en-US" dirty="0"/>
              <a:t>Decomposition phase</a:t>
            </a:r>
          </a:p>
          <a:p>
            <a:pPr marL="457200" lvl="1" indent="0">
              <a:buNone/>
            </a:pPr>
            <a:r>
              <a:rPr lang="en-US" dirty="0">
                <a:solidFill>
                  <a:schemeClr val="bg1">
                    <a:lumMod val="50000"/>
                  </a:schemeClr>
                </a:solidFill>
              </a:rPr>
              <a:t>“Every edge is a subtask”</a:t>
            </a:r>
          </a:p>
          <a:p>
            <a:pPr marL="457200" lvl="1" indent="0">
              <a:buNone/>
            </a:pPr>
            <a:r>
              <a:rPr lang="en-US" dirty="0">
                <a:solidFill>
                  <a:srgbClr val="FF0000"/>
                </a:solidFill>
              </a:rPr>
              <a:t>Learn a policy for every edge</a:t>
            </a:r>
          </a:p>
          <a:p>
            <a:pPr lvl="1"/>
            <a:r>
              <a:rPr lang="en-US" dirty="0"/>
              <a:t>State distribution on DAG state?</a:t>
            </a:r>
          </a:p>
          <a:p>
            <a:pPr lvl="1"/>
            <a:endParaRPr lang="en-US" dirty="0"/>
          </a:p>
          <a:p>
            <a:pPr marL="0" indent="0">
              <a:buNone/>
            </a:pPr>
            <a:r>
              <a:rPr lang="en-US" dirty="0"/>
              <a:t>Composition phase</a:t>
            </a:r>
          </a:p>
          <a:p>
            <a:pPr marL="457200" lvl="1" indent="0">
              <a:buNone/>
            </a:pPr>
            <a:r>
              <a:rPr lang="en-US" dirty="0">
                <a:solidFill>
                  <a:schemeClr val="bg1">
                    <a:lumMod val="50000"/>
                  </a:schemeClr>
                </a:solidFill>
              </a:rPr>
              <a:t>“Every path to final satisfies the specification”</a:t>
            </a:r>
          </a:p>
          <a:p>
            <a:pPr marL="457200" lvl="1" indent="0">
              <a:buNone/>
            </a:pPr>
            <a:r>
              <a:rPr lang="en-US" dirty="0"/>
              <a:t>Compute </a:t>
            </a:r>
            <a:r>
              <a:rPr lang="en-US" b="1" dirty="0"/>
              <a:t>best policy</a:t>
            </a:r>
            <a:r>
              <a:rPr lang="en-US" dirty="0"/>
              <a:t> to final state</a:t>
            </a:r>
          </a:p>
          <a:p>
            <a:pPr lvl="1"/>
            <a:r>
              <a:rPr lang="en-US" dirty="0"/>
              <a:t>Best policy = Path with maximum probability</a:t>
            </a:r>
          </a:p>
          <a:p>
            <a:pPr lvl="1"/>
            <a:r>
              <a:rPr lang="en-US" dirty="0"/>
              <a:t>Edge probability = Estimated success of sub-task policy</a:t>
            </a:r>
          </a:p>
          <a:p>
            <a:pPr marL="457200" lvl="1" indent="0">
              <a:buNone/>
            </a:pPr>
            <a:endParaRPr lang="en-US" dirty="0"/>
          </a:p>
          <a:p>
            <a:pPr marL="0" indent="0">
              <a:buNone/>
            </a:pPr>
            <a:endParaRPr lang="en-US" sz="1800" dirty="0"/>
          </a:p>
          <a:p>
            <a:pPr marL="0" indent="0">
              <a:buNone/>
            </a:pPr>
            <a:endParaRPr lang="en-US" dirty="0"/>
          </a:p>
        </p:txBody>
      </p:sp>
      <p:sp>
        <p:nvSpPr>
          <p:cNvPr id="2" name="Footer Placeholder 1">
            <a:extLst>
              <a:ext uri="{FF2B5EF4-FFF2-40B4-BE49-F238E27FC236}">
                <a16:creationId xmlns:a16="http://schemas.microsoft.com/office/drawing/2014/main" id="{4CFBC207-7611-483C-A1BC-0C6E5954A16F}"/>
              </a:ext>
            </a:extLst>
          </p:cNvPr>
          <p:cNvSpPr>
            <a:spLocks noGrp="1"/>
          </p:cNvSpPr>
          <p:nvPr>
            <p:ph type="ftr" sz="quarter" idx="11"/>
          </p:nvPr>
        </p:nvSpPr>
        <p:spPr/>
        <p:txBody>
          <a:bodyPr/>
          <a:lstStyle/>
          <a:p>
            <a:r>
              <a:rPr lang="en-US"/>
              <a:t>Suguman Bansal | GaTech</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35</a:t>
            </a:fld>
            <a:endParaRPr lang="en-US"/>
          </a:p>
        </p:txBody>
      </p:sp>
      <p:pic>
        <p:nvPicPr>
          <p:cNvPr id="8" name="Picture 7" descr="Diagram&#10;&#10;Description automatically generated">
            <a:extLst>
              <a:ext uri="{FF2B5EF4-FFF2-40B4-BE49-F238E27FC236}">
                <a16:creationId xmlns:a16="http://schemas.microsoft.com/office/drawing/2014/main" id="{AC9D1496-4B34-4DDD-A312-70ABA736AC9D}"/>
              </a:ext>
            </a:extLst>
          </p:cNvPr>
          <p:cNvPicPr>
            <a:picLocks noChangeAspect="1"/>
          </p:cNvPicPr>
          <p:nvPr/>
        </p:nvPicPr>
        <p:blipFill>
          <a:blip r:embed="rId3"/>
          <a:stretch>
            <a:fillRect/>
          </a:stretch>
        </p:blipFill>
        <p:spPr>
          <a:xfrm>
            <a:off x="8486475" y="2221611"/>
            <a:ext cx="3289300" cy="17780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49D9B5-A27A-4016-9F60-0DCBF4092A1C}"/>
                  </a:ext>
                </a:extLst>
              </p:cNvPr>
              <p:cNvSpPr txBox="1"/>
              <p:nvPr/>
            </p:nvSpPr>
            <p:spPr>
              <a:xfrm>
                <a:off x="6511516" y="1712080"/>
                <a:ext cx="5184615" cy="830997"/>
              </a:xfrm>
              <a:prstGeom prst="rect">
                <a:avLst/>
              </a:prstGeom>
              <a:noFill/>
            </p:spPr>
            <p:txBody>
              <a:bodyPr wrap="square" rtlCol="0">
                <a:spAutoFit/>
              </a:bodyPr>
              <a:lstStyle/>
              <a:p>
                <a:r>
                  <a:rPr lang="en-US" sz="2400" dirty="0"/>
                  <a:t>“Visit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1</m:t>
                        </m:r>
                      </m:sub>
                    </m:sSub>
                  </m:oMath>
                </a14:m>
                <a:r>
                  <a:rPr lang="en-US" sz="2400" dirty="0"/>
                  <a:t> or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2</m:t>
                        </m:r>
                      </m:sub>
                    </m:sSub>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b="0" i="1" smtClean="0">
                            <a:latin typeface="Cambria Math" panose="02040503050406030204" pitchFamily="18" charset="0"/>
                          </a:rPr>
                          <m:t>3</m:t>
                        </m:r>
                      </m:sub>
                    </m:sSub>
                    <m:r>
                      <a:rPr lang="en-US" sz="2400" i="1">
                        <a:latin typeface="Cambria Math" panose="02040503050406030204" pitchFamily="18" charset="0"/>
                      </a:rPr>
                      <m:t> </m:t>
                    </m:r>
                  </m:oMath>
                </a14:m>
                <a:r>
                  <a:rPr lang="en-US" sz="2400" dirty="0"/>
                  <a:t>while avoiding </a:t>
                </a:r>
                <a14:m>
                  <m:oMath xmlns:m="http://schemas.openxmlformats.org/officeDocument/2006/math">
                    <m:r>
                      <a:rPr lang="en-US" sz="2400" i="1">
                        <a:latin typeface="Cambria Math" panose="02040503050406030204" pitchFamily="18" charset="0"/>
                      </a:rPr>
                      <m:t>𝑂</m:t>
                    </m:r>
                  </m:oMath>
                </a14:m>
                <a:r>
                  <a:rPr lang="en-US" sz="2400" dirty="0"/>
                  <a:t>” </a:t>
                </a:r>
              </a:p>
              <a:p>
                <a:endParaRPr lang="en-US" sz="2400" dirty="0"/>
              </a:p>
            </p:txBody>
          </p:sp>
        </mc:Choice>
        <mc:Fallback xmlns="">
          <p:sp>
            <p:nvSpPr>
              <p:cNvPr id="9" name="TextBox 8">
                <a:extLst>
                  <a:ext uri="{FF2B5EF4-FFF2-40B4-BE49-F238E27FC236}">
                    <a16:creationId xmlns:a16="http://schemas.microsoft.com/office/drawing/2014/main" id="{3B49D9B5-A27A-4016-9F60-0DCBF4092A1C}"/>
                  </a:ext>
                </a:extLst>
              </p:cNvPr>
              <p:cNvSpPr txBox="1">
                <a:spLocks noRot="1" noChangeAspect="1" noMove="1" noResize="1" noEditPoints="1" noAdjustHandles="1" noChangeArrowheads="1" noChangeShapeType="1" noTextEdit="1"/>
              </p:cNvSpPr>
              <p:nvPr/>
            </p:nvSpPr>
            <p:spPr>
              <a:xfrm>
                <a:off x="6511516" y="1712080"/>
                <a:ext cx="5184615" cy="830997"/>
              </a:xfrm>
              <a:prstGeom prst="rect">
                <a:avLst/>
              </a:prstGeom>
              <a:blipFill>
                <a:blip r:embed="rId4"/>
                <a:stretch>
                  <a:fillRect l="-1763" t="-5882" r="-2468"/>
                </a:stretch>
              </a:blipFill>
            </p:spPr>
            <p:txBody>
              <a:bodyPr/>
              <a:lstStyle/>
              <a:p>
                <a:r>
                  <a:rPr lang="en-US">
                    <a:noFill/>
                  </a:rPr>
                  <a:t> </a:t>
                </a:r>
              </a:p>
            </p:txBody>
          </p:sp>
        </mc:Fallback>
      </mc:AlternateContent>
      <p:pic>
        <p:nvPicPr>
          <p:cNvPr id="10" name="Content Placeholder 5" descr="Qr code&#10;&#10;Description automatically generated">
            <a:extLst>
              <a:ext uri="{FF2B5EF4-FFF2-40B4-BE49-F238E27FC236}">
                <a16:creationId xmlns:a16="http://schemas.microsoft.com/office/drawing/2014/main" id="{05BBC5DC-695D-4931-B431-AFFCE2D44CA0}"/>
              </a:ext>
            </a:extLst>
          </p:cNvPr>
          <p:cNvPicPr>
            <a:picLocks noChangeAspect="1"/>
          </p:cNvPicPr>
          <p:nvPr/>
        </p:nvPicPr>
        <p:blipFill>
          <a:blip r:embed="rId5"/>
          <a:stretch>
            <a:fillRect/>
          </a:stretch>
        </p:blipFill>
        <p:spPr>
          <a:xfrm>
            <a:off x="6606194" y="2331255"/>
            <a:ext cx="1550053" cy="1556342"/>
          </a:xfrm>
          <a:prstGeom prst="rect">
            <a:avLst/>
          </a:prstGeom>
        </p:spPr>
      </p:pic>
      <p:sp>
        <p:nvSpPr>
          <p:cNvPr id="11" name="Rectangle: Rounded Corners 10">
            <a:extLst>
              <a:ext uri="{FF2B5EF4-FFF2-40B4-BE49-F238E27FC236}">
                <a16:creationId xmlns:a16="http://schemas.microsoft.com/office/drawing/2014/main" id="{CC15E978-4A59-4281-BF1A-DFCEEAEE3007}"/>
              </a:ext>
            </a:extLst>
          </p:cNvPr>
          <p:cNvSpPr/>
          <p:nvPr/>
        </p:nvSpPr>
        <p:spPr>
          <a:xfrm>
            <a:off x="9052275" y="2393865"/>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1B930BD-7F71-4485-B1AB-F83F26DD7BE8}"/>
              </a:ext>
            </a:extLst>
          </p:cNvPr>
          <p:cNvSpPr/>
          <p:nvPr/>
        </p:nvSpPr>
        <p:spPr>
          <a:xfrm>
            <a:off x="10562417" y="2393765"/>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EF5EC4F-3F7E-4688-8C4F-6A1A66FDCFE8}"/>
              </a:ext>
            </a:extLst>
          </p:cNvPr>
          <p:cNvSpPr/>
          <p:nvPr/>
        </p:nvSpPr>
        <p:spPr>
          <a:xfrm>
            <a:off x="9010159" y="3393716"/>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F7672CD-0FC4-424A-AF8F-B2639B9E058E}"/>
              </a:ext>
            </a:extLst>
          </p:cNvPr>
          <p:cNvSpPr/>
          <p:nvPr/>
        </p:nvSpPr>
        <p:spPr>
          <a:xfrm>
            <a:off x="10648464" y="3407368"/>
            <a:ext cx="553453" cy="341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581546-8BCD-43A2-A448-00313E3E8DAF}"/>
                  </a:ext>
                </a:extLst>
              </p:cNvPr>
              <p:cNvSpPr txBox="1"/>
              <p:nvPr/>
            </p:nvSpPr>
            <p:spPr>
              <a:xfrm>
                <a:off x="8882329" y="232273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15" name="TextBox 14">
                <a:extLst>
                  <a:ext uri="{FF2B5EF4-FFF2-40B4-BE49-F238E27FC236}">
                    <a16:creationId xmlns:a16="http://schemas.microsoft.com/office/drawing/2014/main" id="{1E581546-8BCD-43A2-A448-00313E3E8DAF}"/>
                  </a:ext>
                </a:extLst>
              </p:cNvPr>
              <p:cNvSpPr txBox="1">
                <a:spLocks noRot="1" noChangeAspect="1" noMove="1" noResize="1" noEditPoints="1" noAdjustHandles="1" noChangeArrowheads="1" noChangeShapeType="1" noTextEdit="1"/>
              </p:cNvSpPr>
              <p:nvPr/>
            </p:nvSpPr>
            <p:spPr>
              <a:xfrm>
                <a:off x="8882329" y="2322735"/>
                <a:ext cx="914400" cy="461665"/>
              </a:xfrm>
              <a:prstGeom prst="rect">
                <a:avLst/>
              </a:prstGeom>
              <a:blipFill>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97EAF4-F5ED-4613-BE7A-CFDC897D08F1}"/>
                  </a:ext>
                </a:extLst>
              </p:cNvPr>
              <p:cNvSpPr txBox="1"/>
              <p:nvPr/>
            </p:nvSpPr>
            <p:spPr>
              <a:xfrm>
                <a:off x="10410867" y="234228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16" name="TextBox 15">
                <a:extLst>
                  <a:ext uri="{FF2B5EF4-FFF2-40B4-BE49-F238E27FC236}">
                    <a16:creationId xmlns:a16="http://schemas.microsoft.com/office/drawing/2014/main" id="{1197EAF4-F5ED-4613-BE7A-CFDC897D08F1}"/>
                  </a:ext>
                </a:extLst>
              </p:cNvPr>
              <p:cNvSpPr txBox="1">
                <a:spLocks noRot="1" noChangeAspect="1" noMove="1" noResize="1" noEditPoints="1" noAdjustHandles="1" noChangeArrowheads="1" noChangeShapeType="1" noTextEdit="1"/>
              </p:cNvSpPr>
              <p:nvPr/>
            </p:nvSpPr>
            <p:spPr>
              <a:xfrm>
                <a:off x="10410867" y="2342285"/>
                <a:ext cx="914400"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622584-6505-4B01-91F8-27E2038B2ED0}"/>
                  </a:ext>
                </a:extLst>
              </p:cNvPr>
              <p:cNvSpPr txBox="1"/>
              <p:nvPr/>
            </p:nvSpPr>
            <p:spPr>
              <a:xfrm>
                <a:off x="8855760" y="3287627"/>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3</m:t>
                          </m:r>
                        </m:sub>
                      </m:sSub>
                    </m:oMath>
                  </m:oMathPara>
                </a14:m>
                <a:endParaRPr lang="en-US" sz="2400" dirty="0">
                  <a:solidFill>
                    <a:srgbClr val="7030A0"/>
                  </a:solidFill>
                </a:endParaRPr>
              </a:p>
            </p:txBody>
          </p:sp>
        </mc:Choice>
        <mc:Fallback xmlns="">
          <p:sp>
            <p:nvSpPr>
              <p:cNvPr id="17" name="TextBox 16">
                <a:extLst>
                  <a:ext uri="{FF2B5EF4-FFF2-40B4-BE49-F238E27FC236}">
                    <a16:creationId xmlns:a16="http://schemas.microsoft.com/office/drawing/2014/main" id="{D3622584-6505-4B01-91F8-27E2038B2ED0}"/>
                  </a:ext>
                </a:extLst>
              </p:cNvPr>
              <p:cNvSpPr txBox="1">
                <a:spLocks noRot="1" noChangeAspect="1" noMove="1" noResize="1" noEditPoints="1" noAdjustHandles="1" noChangeArrowheads="1" noChangeShapeType="1" noTextEdit="1"/>
              </p:cNvSpPr>
              <p:nvPr/>
            </p:nvSpPr>
            <p:spPr>
              <a:xfrm>
                <a:off x="8855760" y="3287627"/>
                <a:ext cx="914400" cy="461665"/>
              </a:xfrm>
              <a:prstGeom prst="rect">
                <a:avLst/>
              </a:prstGeom>
              <a:blipFill>
                <a:blip r:embed="rId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94EFE3-89CD-4D7D-AF36-1C4A26E29964}"/>
                  </a:ext>
                </a:extLst>
              </p:cNvPr>
              <p:cNvSpPr txBox="1"/>
              <p:nvPr/>
            </p:nvSpPr>
            <p:spPr>
              <a:xfrm>
                <a:off x="10458995" y="3296725"/>
                <a:ext cx="91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m:oMathPara>
                </a14:m>
                <a:endParaRPr lang="en-US" sz="2400" dirty="0">
                  <a:solidFill>
                    <a:srgbClr val="7030A0"/>
                  </a:solidFill>
                </a:endParaRPr>
              </a:p>
            </p:txBody>
          </p:sp>
        </mc:Choice>
        <mc:Fallback xmlns="">
          <p:sp>
            <p:nvSpPr>
              <p:cNvPr id="18" name="TextBox 17">
                <a:extLst>
                  <a:ext uri="{FF2B5EF4-FFF2-40B4-BE49-F238E27FC236}">
                    <a16:creationId xmlns:a16="http://schemas.microsoft.com/office/drawing/2014/main" id="{2694EFE3-89CD-4D7D-AF36-1C4A26E29964}"/>
                  </a:ext>
                </a:extLst>
              </p:cNvPr>
              <p:cNvSpPr txBox="1">
                <a:spLocks noRot="1" noChangeAspect="1" noMove="1" noResize="1" noEditPoints="1" noAdjustHandles="1" noChangeArrowheads="1" noChangeShapeType="1" noTextEdit="1"/>
              </p:cNvSpPr>
              <p:nvPr/>
            </p:nvSpPr>
            <p:spPr>
              <a:xfrm>
                <a:off x="10458995" y="3296725"/>
                <a:ext cx="914400"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3E0A6E5-B40C-45B1-B8D1-ACC9E443880E}"/>
                  </a:ext>
                </a:extLst>
              </p:cNvPr>
              <p:cNvSpPr txBox="1"/>
              <p:nvPr/>
            </p:nvSpPr>
            <p:spPr>
              <a:xfrm>
                <a:off x="8538702" y="4393778"/>
                <a:ext cx="3026086" cy="1077218"/>
              </a:xfrm>
              <a:prstGeom prst="rect">
                <a:avLst/>
              </a:prstGeom>
              <a:noFill/>
              <a:ln cap="flat">
                <a:solidFill>
                  <a:schemeClr val="tx1"/>
                </a:solidFill>
                <a:round/>
                <a:extLst>
                  <a:ext uri="{C807C97D-BFC1-408E-A445-0C87EB9F89A2}">
                    <ask:lineSketchStyleProps xmlns:ask="http://schemas.microsoft.com/office/drawing/2018/sketchyshapes" sd="1219033472">
                      <a:custGeom>
                        <a:avLst/>
                        <a:gdLst>
                          <a:gd name="connsiteX0" fmla="*/ 0 w 2958246"/>
                          <a:gd name="connsiteY0" fmla="*/ 0 h 1077218"/>
                          <a:gd name="connsiteX1" fmla="*/ 2958246 w 2958246"/>
                          <a:gd name="connsiteY1" fmla="*/ 0 h 1077218"/>
                          <a:gd name="connsiteX2" fmla="*/ 2958246 w 2958246"/>
                          <a:gd name="connsiteY2" fmla="*/ 1077218 h 1077218"/>
                          <a:gd name="connsiteX3" fmla="*/ 0 w 2958246"/>
                          <a:gd name="connsiteY3" fmla="*/ 1077218 h 1077218"/>
                          <a:gd name="connsiteX4" fmla="*/ 0 w 295824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246" h="1077218" extrusionOk="0">
                            <a:moveTo>
                              <a:pt x="0" y="0"/>
                            </a:moveTo>
                            <a:cubicBezTo>
                              <a:pt x="721256" y="118645"/>
                              <a:pt x="2407359" y="116012"/>
                              <a:pt x="2958246" y="0"/>
                            </a:cubicBezTo>
                            <a:cubicBezTo>
                              <a:pt x="2948493" y="214159"/>
                              <a:pt x="2958056" y="764602"/>
                              <a:pt x="2958246" y="1077218"/>
                            </a:cubicBezTo>
                            <a:cubicBezTo>
                              <a:pt x="1769000" y="1211818"/>
                              <a:pt x="1404681" y="920022"/>
                              <a:pt x="0" y="1077218"/>
                            </a:cubicBezTo>
                            <a:cubicBezTo>
                              <a:pt x="-71595" y="575089"/>
                              <a:pt x="13273" y="228237"/>
                              <a:pt x="0" y="0"/>
                            </a:cubicBezTo>
                            <a:close/>
                          </a:path>
                        </a:pathLst>
                      </a:custGeom>
                      <ask:type>
                        <ask:lineSketchNone/>
                      </ask:type>
                    </ask:lineSketchStyleProps>
                  </a:ext>
                </a:extLst>
              </a:ln>
            </p:spPr>
            <p:txBody>
              <a:bodyPr wrap="none" rtlCol="0">
                <a:spAutoFit/>
              </a:bodyPr>
              <a:lstStyle/>
              <a:p>
                <a:pPr algn="ctr"/>
                <a:r>
                  <a:rPr lang="en-US" sz="2400" dirty="0"/>
                  <a:t>Policy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3</m:t>
                        </m:r>
                      </m:sub>
                    </m:sSub>
                  </m:oMath>
                </a14:m>
                <a:endParaRPr lang="en-US" sz="2400" dirty="0"/>
              </a:p>
              <a:p>
                <a:pPr algn="ct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𝜋</m:t>
                        </m:r>
                      </m:e>
                      <m:sub>
                        <m:r>
                          <a:rPr lang="en-US" sz="2000" b="0" i="1" smtClean="0">
                            <a:solidFill>
                              <a:schemeClr val="accent3"/>
                            </a:solidFill>
                            <a:latin typeface="Cambria Math" panose="02040503050406030204" pitchFamily="18" charset="0"/>
                            <a:cs typeface="Consolas" panose="020B0609020204030204" pitchFamily="49" charset="0"/>
                          </a:rPr>
                          <m:t>1</m:t>
                        </m:r>
                      </m:sub>
                    </m:sSub>
                  </m:oMath>
                </a14:m>
                <a:r>
                  <a:rPr lang="en-US" sz="2000" dirty="0">
                    <a:solidFill>
                      <a:schemeClr val="accent3"/>
                    </a:solidFill>
                    <a:latin typeface="Consolas" panose="020B0609020204030204" pitchFamily="49" charset="0"/>
                    <a:cs typeface="Consolas" panose="020B0609020204030204" pitchFamily="49" charset="0"/>
                  </a:rPr>
                  <a:t> until </a:t>
                </a: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𝑆</m:t>
                        </m:r>
                      </m:e>
                      <m:sub>
                        <m:r>
                          <a:rPr lang="en-US" sz="2000" b="0" i="1" smtClean="0">
                            <a:solidFill>
                              <a:schemeClr val="accent3"/>
                            </a:solidFill>
                            <a:latin typeface="Cambria Math" panose="02040503050406030204" pitchFamily="18" charset="0"/>
                            <a:cs typeface="Consolas" panose="020B0609020204030204" pitchFamily="49" charset="0"/>
                          </a:rPr>
                          <m:t>1</m:t>
                        </m:r>
                      </m:sub>
                    </m:sSub>
                  </m:oMath>
                </a14:m>
                <a:r>
                  <a:rPr lang="en-US" sz="2000" dirty="0">
                    <a:solidFill>
                      <a:schemeClr val="accent3"/>
                    </a:solidFill>
                    <a:latin typeface="Consolas" panose="020B0609020204030204" pitchFamily="49" charset="0"/>
                    <a:cs typeface="Consolas" panose="020B0609020204030204" pitchFamily="49" charset="0"/>
                  </a:rPr>
                  <a:t> reached;</a:t>
                </a:r>
              </a:p>
              <a:p>
                <a:pPr algn="ctr"/>
                <a14:m>
                  <m:oMath xmlns:m="http://schemas.openxmlformats.org/officeDocument/2006/math">
                    <m:sSub>
                      <m:sSubPr>
                        <m:ctrlPr>
                          <a:rPr lang="en-US" sz="2000" b="0" i="1" smtClean="0">
                            <a:solidFill>
                              <a:schemeClr val="accent3"/>
                            </a:solidFill>
                            <a:latin typeface="Cambria Math" panose="02040503050406030204" pitchFamily="18" charset="0"/>
                            <a:cs typeface="Consolas" panose="020B0609020204030204" pitchFamily="49" charset="0"/>
                          </a:rPr>
                        </m:ctrlPr>
                      </m:sSubPr>
                      <m:e>
                        <m:r>
                          <a:rPr lang="en-US" sz="2000" b="0" i="1" smtClean="0">
                            <a:solidFill>
                              <a:schemeClr val="accent3"/>
                            </a:solidFill>
                            <a:latin typeface="Cambria Math" panose="02040503050406030204" pitchFamily="18" charset="0"/>
                            <a:cs typeface="Consolas" panose="020B0609020204030204" pitchFamily="49" charset="0"/>
                          </a:rPr>
                          <m:t>𝜋</m:t>
                        </m:r>
                      </m:e>
                      <m:sub>
                        <m:r>
                          <a:rPr lang="en-US" sz="2000" b="0" i="1" smtClean="0">
                            <a:solidFill>
                              <a:schemeClr val="accent3"/>
                            </a:solidFill>
                            <a:latin typeface="Cambria Math" panose="02040503050406030204" pitchFamily="18" charset="0"/>
                            <a:cs typeface="Consolas" panose="020B0609020204030204" pitchFamily="49" charset="0"/>
                          </a:rPr>
                          <m:t>2</m:t>
                        </m:r>
                      </m:sub>
                    </m:sSub>
                  </m:oMath>
                </a14:m>
                <a:r>
                  <a:rPr lang="en-US" sz="2000" dirty="0">
                    <a:solidFill>
                      <a:schemeClr val="accent3"/>
                    </a:solidFill>
                    <a:latin typeface="Consolas" panose="020B0609020204030204" pitchFamily="49" charset="0"/>
                    <a:cs typeface="Consolas" panose="020B0609020204030204" pitchFamily="49" charset="0"/>
                  </a:rPr>
                  <a:t> until </a:t>
                </a:r>
                <a14:m>
                  <m:oMath xmlns:m="http://schemas.openxmlformats.org/officeDocument/2006/math">
                    <m:sSub>
                      <m:sSubPr>
                        <m:ctrlPr>
                          <a:rPr lang="en-US" sz="2000" i="1">
                            <a:solidFill>
                              <a:schemeClr val="accent3"/>
                            </a:solidFill>
                            <a:latin typeface="Cambria Math" panose="02040503050406030204" pitchFamily="18" charset="0"/>
                            <a:cs typeface="Consolas" panose="020B0609020204030204" pitchFamily="49" charset="0"/>
                          </a:rPr>
                        </m:ctrlPr>
                      </m:sSubPr>
                      <m:e>
                        <m:r>
                          <a:rPr lang="en-US" sz="2000" i="1">
                            <a:solidFill>
                              <a:schemeClr val="accent3"/>
                            </a:solidFill>
                            <a:latin typeface="Cambria Math" panose="02040503050406030204" pitchFamily="18" charset="0"/>
                            <a:cs typeface="Consolas" panose="020B0609020204030204" pitchFamily="49" charset="0"/>
                          </a:rPr>
                          <m:t>𝑆</m:t>
                        </m:r>
                      </m:e>
                      <m:sub>
                        <m:r>
                          <a:rPr lang="en-US" sz="2000" b="0" i="1" smtClean="0">
                            <a:solidFill>
                              <a:schemeClr val="accent3"/>
                            </a:solidFill>
                            <a:latin typeface="Cambria Math" panose="02040503050406030204" pitchFamily="18" charset="0"/>
                            <a:cs typeface="Consolas" panose="020B0609020204030204" pitchFamily="49" charset="0"/>
                          </a:rPr>
                          <m:t>3</m:t>
                        </m:r>
                      </m:sub>
                    </m:sSub>
                  </m:oMath>
                </a14:m>
                <a:r>
                  <a:rPr lang="en-US" sz="2000" dirty="0">
                    <a:solidFill>
                      <a:schemeClr val="accent3"/>
                    </a:solidFill>
                    <a:latin typeface="Consolas" panose="020B0609020204030204" pitchFamily="49" charset="0"/>
                    <a:cs typeface="Consolas" panose="020B0609020204030204" pitchFamily="49" charset="0"/>
                  </a:rPr>
                  <a:t> reached </a:t>
                </a:r>
              </a:p>
            </p:txBody>
          </p:sp>
        </mc:Choice>
        <mc:Fallback xmlns="">
          <p:sp>
            <p:nvSpPr>
              <p:cNvPr id="20" name="TextBox 19">
                <a:extLst>
                  <a:ext uri="{FF2B5EF4-FFF2-40B4-BE49-F238E27FC236}">
                    <a16:creationId xmlns:a16="http://schemas.microsoft.com/office/drawing/2014/main" id="{63E0A6E5-B40C-45B1-B8D1-ACC9E443880E}"/>
                  </a:ext>
                </a:extLst>
              </p:cNvPr>
              <p:cNvSpPr txBox="1">
                <a:spLocks noRot="1" noChangeAspect="1" noMove="1" noResize="1" noEditPoints="1" noAdjustHandles="1" noChangeArrowheads="1" noChangeShapeType="1" noTextEdit="1"/>
              </p:cNvSpPr>
              <p:nvPr/>
            </p:nvSpPr>
            <p:spPr>
              <a:xfrm>
                <a:off x="8538702" y="4393778"/>
                <a:ext cx="3026086" cy="1077218"/>
              </a:xfrm>
              <a:prstGeom prst="rect">
                <a:avLst/>
              </a:prstGeom>
              <a:blipFill>
                <a:blip r:embed="rId10"/>
                <a:stretch>
                  <a:fillRect t="-3933" r="-201" b="-8989"/>
                </a:stretch>
              </a:blipFill>
              <a:ln cap="flat">
                <a:solidFill>
                  <a:schemeClr val="tx1"/>
                </a:solidFill>
                <a:round/>
                <a:extLst>
                  <a:ext uri="{C807C97D-BFC1-408E-A445-0C87EB9F89A2}">
                    <ask:lineSketchStyleProps xmlns:ask="http://schemas.microsoft.com/office/drawing/2018/sketchyshapes" sd="1219033472">
                      <a:custGeom>
                        <a:avLst/>
                        <a:gdLst>
                          <a:gd name="connsiteX0" fmla="*/ 0 w 2958246"/>
                          <a:gd name="connsiteY0" fmla="*/ 0 h 1077218"/>
                          <a:gd name="connsiteX1" fmla="*/ 2958246 w 2958246"/>
                          <a:gd name="connsiteY1" fmla="*/ 0 h 1077218"/>
                          <a:gd name="connsiteX2" fmla="*/ 2958246 w 2958246"/>
                          <a:gd name="connsiteY2" fmla="*/ 1077218 h 1077218"/>
                          <a:gd name="connsiteX3" fmla="*/ 0 w 2958246"/>
                          <a:gd name="connsiteY3" fmla="*/ 1077218 h 1077218"/>
                          <a:gd name="connsiteX4" fmla="*/ 0 w 2958246"/>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246" h="1077218" extrusionOk="0">
                            <a:moveTo>
                              <a:pt x="0" y="0"/>
                            </a:moveTo>
                            <a:cubicBezTo>
                              <a:pt x="721256" y="118645"/>
                              <a:pt x="2407359" y="116012"/>
                              <a:pt x="2958246" y="0"/>
                            </a:cubicBezTo>
                            <a:cubicBezTo>
                              <a:pt x="2948493" y="214159"/>
                              <a:pt x="2958056" y="764602"/>
                              <a:pt x="2958246" y="1077218"/>
                            </a:cubicBezTo>
                            <a:cubicBezTo>
                              <a:pt x="1769000" y="1211818"/>
                              <a:pt x="1404681" y="920022"/>
                              <a:pt x="0" y="1077218"/>
                            </a:cubicBezTo>
                            <a:cubicBezTo>
                              <a:pt x="-71595" y="575089"/>
                              <a:pt x="13273" y="228237"/>
                              <a:pt x="0" y="0"/>
                            </a:cubicBezTo>
                            <a:close/>
                          </a:path>
                        </a:pathLst>
                      </a:custGeom>
                      <ask:type>
                        <ask:lineSketchNone/>
                      </ask:type>
                    </ask:lineSketchStyleProps>
                  </a:ext>
                </a:extLst>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809675F2-94B7-4D72-B370-9D9F24F928B6}"/>
              </a:ext>
            </a:extLst>
          </p:cNvPr>
          <p:cNvCxnSpPr>
            <a:cxnSpLocks/>
          </p:cNvCxnSpPr>
          <p:nvPr/>
        </p:nvCxnSpPr>
        <p:spPr>
          <a:xfrm>
            <a:off x="8282602" y="3114256"/>
            <a:ext cx="331305"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130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9">
                                            <p:txEl>
                                              <p:pRg st="2" end="2"/>
                                            </p:txEl>
                                          </p:spTgt>
                                        </p:tgtEl>
                                      </p:cBhvr>
                                    </p:animEffect>
                                    <p:animScale>
                                      <p:cBhvr>
                                        <p:cTn id="7" dur="250" autoRev="1" fill="hold"/>
                                        <p:tgtEl>
                                          <p:spTgt spid="19">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A106-BED1-4E3D-AAB7-348F548F8F89}"/>
              </a:ext>
            </a:extLst>
          </p:cNvPr>
          <p:cNvSpPr>
            <a:spLocks noGrp="1"/>
          </p:cNvSpPr>
          <p:nvPr>
            <p:ph type="title"/>
          </p:nvPr>
        </p:nvSpPr>
        <p:spPr/>
        <p:txBody>
          <a:bodyPr>
            <a:normAutofit/>
          </a:bodyPr>
          <a:lstStyle/>
          <a:p>
            <a:r>
              <a:rPr lang="en-US" b="1" dirty="0">
                <a:solidFill>
                  <a:schemeClr val="accent1"/>
                </a:solidFill>
              </a:rPr>
              <a:t>Learning State Distributions</a:t>
            </a:r>
            <a:br>
              <a:rPr lang="en-US" sz="2000" b="1" dirty="0">
                <a:solidFill>
                  <a:schemeClr val="accent1"/>
                </a:solidFill>
              </a:rPr>
            </a:br>
            <a:endParaRPr lang="en-US" sz="2000" b="1" dirty="0">
              <a:solidFill>
                <a:schemeClr val="accent1"/>
              </a:solidFill>
            </a:endParaRPr>
          </a:p>
        </p:txBody>
      </p:sp>
      <p:sp>
        <p:nvSpPr>
          <p:cNvPr id="3" name="Footer Placeholder 2">
            <a:extLst>
              <a:ext uri="{FF2B5EF4-FFF2-40B4-BE49-F238E27FC236}">
                <a16:creationId xmlns:a16="http://schemas.microsoft.com/office/drawing/2014/main" id="{4B9B5145-EA99-4A54-A208-28AC2CA81435}"/>
              </a:ext>
            </a:extLst>
          </p:cNvPr>
          <p:cNvSpPr>
            <a:spLocks noGrp="1"/>
          </p:cNvSpPr>
          <p:nvPr>
            <p:ph type="ftr" sz="quarter" idx="11"/>
          </p:nvPr>
        </p:nvSpPr>
        <p:spPr/>
        <p:txBody>
          <a:bodyPr/>
          <a:lstStyle/>
          <a:p>
            <a:r>
              <a:rPr lang="en-US"/>
              <a:t>Suguman Bansal | GaTech</a:t>
            </a:r>
          </a:p>
        </p:txBody>
      </p:sp>
      <p:sp>
        <p:nvSpPr>
          <p:cNvPr id="7" name="Slide Number Placeholder 6"/>
          <p:cNvSpPr>
            <a:spLocks noGrp="1"/>
          </p:cNvSpPr>
          <p:nvPr>
            <p:ph type="sldNum" sz="quarter" idx="12"/>
          </p:nvPr>
        </p:nvSpPr>
        <p:spPr/>
        <p:txBody>
          <a:bodyPr/>
          <a:lstStyle/>
          <a:p>
            <a:fld id="{1CF91F9D-ED0F-C941-B4DB-33BB39C08F15}" type="slidenum">
              <a:rPr lang="en-US" smtClean="0"/>
              <a:t>36</a:t>
            </a:fld>
            <a:endParaRPr lang="en-US"/>
          </a:p>
        </p:txBody>
      </p:sp>
      <p:sp>
        <p:nvSpPr>
          <p:cNvPr id="4" name="Oval 3">
            <a:extLst>
              <a:ext uri="{FF2B5EF4-FFF2-40B4-BE49-F238E27FC236}">
                <a16:creationId xmlns:a16="http://schemas.microsoft.com/office/drawing/2014/main" id="{054C154E-0D91-44BE-9113-97B750458FE4}"/>
              </a:ext>
            </a:extLst>
          </p:cNvPr>
          <p:cNvSpPr/>
          <p:nvPr/>
        </p:nvSpPr>
        <p:spPr>
          <a:xfrm>
            <a:off x="6834440" y="2875444"/>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A769075-70B9-4856-85B8-36B2138A3E1F}"/>
              </a:ext>
            </a:extLst>
          </p:cNvPr>
          <p:cNvSpPr/>
          <p:nvPr/>
        </p:nvSpPr>
        <p:spPr>
          <a:xfrm>
            <a:off x="2147379" y="2885718"/>
            <a:ext cx="892097" cy="858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F54ABCD-DE1A-4F28-8F47-9EA515670CC4}"/>
              </a:ext>
            </a:extLst>
          </p:cNvPr>
          <p:cNvCxnSpPr>
            <a:stCxn id="4" idx="7"/>
          </p:cNvCxnSpPr>
          <p:nvPr/>
        </p:nvCxnSpPr>
        <p:spPr>
          <a:xfrm flipV="1">
            <a:off x="7595892" y="1444112"/>
            <a:ext cx="2010441" cy="1557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0587FD-BE43-4603-A69D-13C8FCB7AFBC}"/>
              </a:ext>
            </a:extLst>
          </p:cNvPr>
          <p:cNvCxnSpPr>
            <a:cxnSpLocks/>
          </p:cNvCxnSpPr>
          <p:nvPr/>
        </p:nvCxnSpPr>
        <p:spPr>
          <a:xfrm flipV="1">
            <a:off x="7728986" y="3291741"/>
            <a:ext cx="2514345" cy="3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FFD52C-3529-4190-827C-348EFF93FE1F}"/>
              </a:ext>
            </a:extLst>
          </p:cNvPr>
          <p:cNvCxnSpPr>
            <a:cxnSpLocks/>
          </p:cNvCxnSpPr>
          <p:nvPr/>
        </p:nvCxnSpPr>
        <p:spPr>
          <a:xfrm>
            <a:off x="7575344" y="3632028"/>
            <a:ext cx="2257021" cy="1511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387D1E-4A6A-4B54-8B03-0FC8F9E42BAA}"/>
              </a:ext>
            </a:extLst>
          </p:cNvPr>
          <p:cNvCxnSpPr>
            <a:cxnSpLocks/>
            <a:endCxn id="23" idx="2"/>
          </p:cNvCxnSpPr>
          <p:nvPr/>
        </p:nvCxnSpPr>
        <p:spPr>
          <a:xfrm>
            <a:off x="1767155" y="3315040"/>
            <a:ext cx="3802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414859-F471-4A8D-A662-F3E65A4992AF}"/>
              </a:ext>
            </a:extLst>
          </p:cNvPr>
          <p:cNvCxnSpPr>
            <a:stCxn id="23" idx="7"/>
          </p:cNvCxnSpPr>
          <p:nvPr/>
        </p:nvCxnSpPr>
        <p:spPr>
          <a:xfrm flipV="1">
            <a:off x="2908831" y="2013739"/>
            <a:ext cx="1129769" cy="997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B0B0C9-6DB0-4552-8DD0-CBB163C736FE}"/>
              </a:ext>
            </a:extLst>
          </p:cNvPr>
          <p:cNvCxnSpPr/>
          <p:nvPr/>
        </p:nvCxnSpPr>
        <p:spPr>
          <a:xfrm>
            <a:off x="4038600" y="2013739"/>
            <a:ext cx="1499171"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F8D2D6-0E60-4C72-90E8-CB5E2C3103B6}"/>
              </a:ext>
            </a:extLst>
          </p:cNvPr>
          <p:cNvCxnSpPr>
            <a:cxnSpLocks/>
            <a:endCxn id="4" idx="1"/>
          </p:cNvCxnSpPr>
          <p:nvPr/>
        </p:nvCxnSpPr>
        <p:spPr>
          <a:xfrm>
            <a:off x="5537771" y="2012027"/>
            <a:ext cx="1427314" cy="989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AF3BD0-05B9-4901-A815-D9D78E8F633A}"/>
              </a:ext>
            </a:extLst>
          </p:cNvPr>
          <p:cNvCxnSpPr>
            <a:cxnSpLocks/>
          </p:cNvCxnSpPr>
          <p:nvPr/>
        </p:nvCxnSpPr>
        <p:spPr>
          <a:xfrm flipV="1">
            <a:off x="3040683" y="3284218"/>
            <a:ext cx="1162070" cy="1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18DFB-C92D-46C6-B23A-9780A00C7E43}"/>
              </a:ext>
            </a:extLst>
          </p:cNvPr>
          <p:cNvCxnSpPr>
            <a:cxnSpLocks/>
          </p:cNvCxnSpPr>
          <p:nvPr/>
        </p:nvCxnSpPr>
        <p:spPr>
          <a:xfrm>
            <a:off x="2877498" y="3632028"/>
            <a:ext cx="1161102" cy="98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D9D545-CB2E-4581-8EE7-CA797D027F8C}"/>
              </a:ext>
            </a:extLst>
          </p:cNvPr>
          <p:cNvCxnSpPr>
            <a:cxnSpLocks/>
          </p:cNvCxnSpPr>
          <p:nvPr/>
        </p:nvCxnSpPr>
        <p:spPr>
          <a:xfrm flipV="1">
            <a:off x="5794625" y="3617183"/>
            <a:ext cx="1179906" cy="999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75688-62BA-4419-84A7-27944BDEC06E}"/>
              </a:ext>
            </a:extLst>
          </p:cNvPr>
          <p:cNvCxnSpPr>
            <a:cxnSpLocks/>
          </p:cNvCxnSpPr>
          <p:nvPr/>
        </p:nvCxnSpPr>
        <p:spPr>
          <a:xfrm flipV="1">
            <a:off x="5671163" y="3353385"/>
            <a:ext cx="1176689" cy="10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3FC30A-D6DF-4C97-B21F-1741BF1E775A}"/>
              </a:ext>
            </a:extLst>
          </p:cNvPr>
          <p:cNvCxnSpPr>
            <a:cxnSpLocks/>
          </p:cNvCxnSpPr>
          <p:nvPr/>
        </p:nvCxnSpPr>
        <p:spPr>
          <a:xfrm>
            <a:off x="4294598" y="3284218"/>
            <a:ext cx="1310473" cy="8971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201F66-DA1C-4801-A8A4-4FABAD450711}"/>
              </a:ext>
            </a:extLst>
          </p:cNvPr>
          <p:cNvCxnSpPr>
            <a:cxnSpLocks/>
          </p:cNvCxnSpPr>
          <p:nvPr/>
        </p:nvCxnSpPr>
        <p:spPr>
          <a:xfrm>
            <a:off x="4036344" y="4638439"/>
            <a:ext cx="1736247"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218C1CF-6163-416D-99B1-27471CD1AE67}"/>
              </a:ext>
            </a:extLst>
          </p:cNvPr>
          <p:cNvSpPr txBox="1"/>
          <p:nvPr/>
        </p:nvSpPr>
        <p:spPr>
          <a:xfrm>
            <a:off x="1767155" y="3851699"/>
            <a:ext cx="1517183" cy="923330"/>
          </a:xfrm>
          <a:prstGeom prst="rect">
            <a:avLst/>
          </a:prstGeom>
          <a:noFill/>
        </p:spPr>
        <p:txBody>
          <a:bodyPr wrap="square" rtlCol="0">
            <a:spAutoFit/>
          </a:bodyPr>
          <a:lstStyle/>
          <a:p>
            <a:pPr algn="ctr"/>
            <a:r>
              <a:rPr lang="en-US" dirty="0"/>
              <a:t>Known </a:t>
            </a:r>
          </a:p>
          <a:p>
            <a:pPr algn="ctr"/>
            <a:r>
              <a:rPr lang="en-US" dirty="0"/>
              <a:t>State Distribution</a:t>
            </a:r>
          </a:p>
        </p:txBody>
      </p:sp>
      <p:sp>
        <p:nvSpPr>
          <p:cNvPr id="40" name="TextBox 39">
            <a:extLst>
              <a:ext uri="{FF2B5EF4-FFF2-40B4-BE49-F238E27FC236}">
                <a16:creationId xmlns:a16="http://schemas.microsoft.com/office/drawing/2014/main" id="{0227F16A-CE10-4AB4-A2DA-7A089B145BB5}"/>
              </a:ext>
            </a:extLst>
          </p:cNvPr>
          <p:cNvSpPr txBox="1"/>
          <p:nvPr/>
        </p:nvSpPr>
        <p:spPr>
          <a:xfrm>
            <a:off x="4068652" y="2310220"/>
            <a:ext cx="1517183" cy="646331"/>
          </a:xfrm>
          <a:prstGeom prst="rect">
            <a:avLst/>
          </a:prstGeom>
          <a:noFill/>
        </p:spPr>
        <p:txBody>
          <a:bodyPr wrap="square" rtlCol="0">
            <a:spAutoFit/>
          </a:bodyPr>
          <a:lstStyle/>
          <a:p>
            <a:pPr algn="ctr"/>
            <a:r>
              <a:rPr lang="en-US" dirty="0"/>
              <a:t>Learnt</a:t>
            </a:r>
          </a:p>
          <a:p>
            <a:pPr algn="ctr"/>
            <a:r>
              <a:rPr lang="en-US" dirty="0"/>
              <a:t>Policies</a:t>
            </a:r>
          </a:p>
        </p:txBody>
      </p:sp>
      <p:sp>
        <p:nvSpPr>
          <p:cNvPr id="41" name="TextBox 40">
            <a:extLst>
              <a:ext uri="{FF2B5EF4-FFF2-40B4-BE49-F238E27FC236}">
                <a16:creationId xmlns:a16="http://schemas.microsoft.com/office/drawing/2014/main" id="{8B639D0E-B93D-4D3A-8319-775F1525E0E3}"/>
              </a:ext>
            </a:extLst>
          </p:cNvPr>
          <p:cNvSpPr txBox="1"/>
          <p:nvPr/>
        </p:nvSpPr>
        <p:spPr>
          <a:xfrm>
            <a:off x="4087888" y="3596760"/>
            <a:ext cx="1517183" cy="646331"/>
          </a:xfrm>
          <a:prstGeom prst="rect">
            <a:avLst/>
          </a:prstGeom>
          <a:noFill/>
        </p:spPr>
        <p:txBody>
          <a:bodyPr wrap="square" rtlCol="0">
            <a:spAutoFit/>
          </a:bodyPr>
          <a:lstStyle/>
          <a:p>
            <a:pPr algn="ctr"/>
            <a:r>
              <a:rPr lang="en-US" dirty="0"/>
              <a:t>Learnt</a:t>
            </a:r>
          </a:p>
          <a:p>
            <a:pPr algn="ctr"/>
            <a:r>
              <a:rPr lang="en-US" dirty="0"/>
              <a:t>Policies</a:t>
            </a:r>
          </a:p>
        </p:txBody>
      </p:sp>
      <p:sp>
        <p:nvSpPr>
          <p:cNvPr id="5" name="TextBox 4">
            <a:extLst>
              <a:ext uri="{FF2B5EF4-FFF2-40B4-BE49-F238E27FC236}">
                <a16:creationId xmlns:a16="http://schemas.microsoft.com/office/drawing/2014/main" id="{BD9C7CC7-3928-42D7-8466-2CA6F193ADB8}"/>
              </a:ext>
            </a:extLst>
          </p:cNvPr>
          <p:cNvSpPr txBox="1"/>
          <p:nvPr/>
        </p:nvSpPr>
        <p:spPr>
          <a:xfrm>
            <a:off x="1273996" y="5595406"/>
            <a:ext cx="9257015" cy="523220"/>
          </a:xfrm>
          <a:prstGeom prst="rect">
            <a:avLst/>
          </a:prstGeom>
          <a:noFill/>
        </p:spPr>
        <p:txBody>
          <a:bodyPr wrap="square" rtlCol="0">
            <a:spAutoFit/>
          </a:bodyPr>
          <a:lstStyle/>
          <a:p>
            <a:pPr algn="ctr"/>
            <a:r>
              <a:rPr lang="en-US" sz="2800" dirty="0"/>
              <a:t>Choose order of learning states and edges</a:t>
            </a:r>
          </a:p>
        </p:txBody>
      </p:sp>
      <p:sp>
        <p:nvSpPr>
          <p:cNvPr id="24" name="TextBox 23">
            <a:extLst>
              <a:ext uri="{FF2B5EF4-FFF2-40B4-BE49-F238E27FC236}">
                <a16:creationId xmlns:a16="http://schemas.microsoft.com/office/drawing/2014/main" id="{A489A808-CBF9-4A0C-8936-416A72A6FC74}"/>
              </a:ext>
            </a:extLst>
          </p:cNvPr>
          <p:cNvSpPr txBox="1"/>
          <p:nvPr/>
        </p:nvSpPr>
        <p:spPr>
          <a:xfrm>
            <a:off x="6521896" y="3781426"/>
            <a:ext cx="1517183" cy="923330"/>
          </a:xfrm>
          <a:prstGeom prst="rect">
            <a:avLst/>
          </a:prstGeom>
          <a:noFill/>
        </p:spPr>
        <p:txBody>
          <a:bodyPr wrap="square" rtlCol="0">
            <a:spAutoFit/>
          </a:bodyPr>
          <a:lstStyle/>
          <a:p>
            <a:pPr algn="ctr"/>
            <a:r>
              <a:rPr lang="en-US" dirty="0"/>
              <a:t>Induced</a:t>
            </a:r>
          </a:p>
          <a:p>
            <a:pPr algn="ctr"/>
            <a:r>
              <a:rPr lang="en-US" dirty="0"/>
              <a:t>State Distribution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CC5E88F-0F5D-4FCF-8D18-E5DB866600ED}"/>
                  </a:ext>
                </a:extLst>
              </p:cNvPr>
              <p:cNvSpPr txBox="1"/>
              <p:nvPr/>
            </p:nvSpPr>
            <p:spPr>
              <a:xfrm>
                <a:off x="2314573" y="2981325"/>
                <a:ext cx="601447"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𝑆</m:t>
                          </m:r>
                        </m:e>
                        <m:sub>
                          <m:r>
                            <a:rPr lang="en-US" sz="4000" b="0" i="1" smtClean="0">
                              <a:latin typeface="Cambria Math" panose="02040503050406030204" pitchFamily="18" charset="0"/>
                            </a:rPr>
                            <m:t>0</m:t>
                          </m:r>
                        </m:sub>
                      </m:sSub>
                    </m:oMath>
                  </m:oMathPara>
                </a14:m>
                <a:endParaRPr lang="en-US" sz="4000" dirty="0"/>
              </a:p>
            </p:txBody>
          </p:sp>
        </mc:Choice>
        <mc:Fallback xmlns="">
          <p:sp>
            <p:nvSpPr>
              <p:cNvPr id="8" name="TextBox 7">
                <a:extLst>
                  <a:ext uri="{FF2B5EF4-FFF2-40B4-BE49-F238E27FC236}">
                    <a16:creationId xmlns:a16="http://schemas.microsoft.com/office/drawing/2014/main" id="{7CC5E88F-0F5D-4FCF-8D18-E5DB866600ED}"/>
                  </a:ext>
                </a:extLst>
              </p:cNvPr>
              <p:cNvSpPr txBox="1">
                <a:spLocks noRot="1" noChangeAspect="1" noMove="1" noResize="1" noEditPoints="1" noAdjustHandles="1" noChangeArrowheads="1" noChangeShapeType="1" noTextEdit="1"/>
              </p:cNvSpPr>
              <p:nvPr/>
            </p:nvSpPr>
            <p:spPr>
              <a:xfrm>
                <a:off x="2314573" y="2981325"/>
                <a:ext cx="601447" cy="6155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57DB742-6F14-4E29-BBFF-A47FC3695D78}"/>
                  </a:ext>
                </a:extLst>
              </p:cNvPr>
              <p:cNvSpPr txBox="1"/>
              <p:nvPr/>
            </p:nvSpPr>
            <p:spPr>
              <a:xfrm>
                <a:off x="7031210" y="2993818"/>
                <a:ext cx="52931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𝑆</m:t>
                          </m:r>
                        </m:e>
                        <m:sub>
                          <m:r>
                            <a:rPr lang="en-US" sz="4000" b="0" i="1" smtClean="0">
                              <a:latin typeface="Cambria Math" panose="02040503050406030204" pitchFamily="18" charset="0"/>
                            </a:rPr>
                            <m:t>𝑖</m:t>
                          </m:r>
                        </m:sub>
                      </m:sSub>
                    </m:oMath>
                  </m:oMathPara>
                </a14:m>
                <a:endParaRPr lang="en-US" sz="4000" dirty="0"/>
              </a:p>
            </p:txBody>
          </p:sp>
        </mc:Choice>
        <mc:Fallback xmlns="">
          <p:sp>
            <p:nvSpPr>
              <p:cNvPr id="28" name="TextBox 27">
                <a:extLst>
                  <a:ext uri="{FF2B5EF4-FFF2-40B4-BE49-F238E27FC236}">
                    <a16:creationId xmlns:a16="http://schemas.microsoft.com/office/drawing/2014/main" id="{457DB742-6F14-4E29-BBFF-A47FC3695D78}"/>
                  </a:ext>
                </a:extLst>
              </p:cNvPr>
              <p:cNvSpPr txBox="1">
                <a:spLocks noRot="1" noChangeAspect="1" noMove="1" noResize="1" noEditPoints="1" noAdjustHandles="1" noChangeArrowheads="1" noChangeShapeType="1" noTextEdit="1"/>
              </p:cNvSpPr>
              <p:nvPr/>
            </p:nvSpPr>
            <p:spPr>
              <a:xfrm>
                <a:off x="7031210" y="2993818"/>
                <a:ext cx="529311" cy="61555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21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095A-D241-1A44-8429-90449F903E82}"/>
              </a:ext>
            </a:extLst>
          </p:cNvPr>
          <p:cNvSpPr>
            <a:spLocks noGrp="1"/>
          </p:cNvSpPr>
          <p:nvPr>
            <p:ph type="sldNum" sz="quarter" idx="12"/>
          </p:nvPr>
        </p:nvSpPr>
        <p:spPr/>
        <p:txBody>
          <a:bodyPr/>
          <a:lstStyle/>
          <a:p>
            <a:fld id="{1CF91F9D-ED0F-C941-B4DB-33BB39C08F15}" type="slidenum">
              <a:rPr lang="en-US" smtClean="0"/>
              <a:t>37</a:t>
            </a:fld>
            <a:endParaRPr lang="en-US" dirty="0"/>
          </a:p>
        </p:txBody>
      </p:sp>
      <p:sp>
        <p:nvSpPr>
          <p:cNvPr id="5" name="Title 1">
            <a:extLst>
              <a:ext uri="{FF2B5EF4-FFF2-40B4-BE49-F238E27FC236}">
                <a16:creationId xmlns:a16="http://schemas.microsoft.com/office/drawing/2014/main" id="{1DBA042F-6973-9847-8152-7F072682D59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Dijkstra’s Algorithm with Learning OTF</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C6933ED-0CB0-3F4D-B725-B23B5FF6D432}"/>
                  </a:ext>
                </a:extLst>
              </p:cNvPr>
              <p:cNvSpPr/>
              <p:nvPr/>
            </p:nvSpPr>
            <p:spPr>
              <a:xfrm>
                <a:off x="1547445" y="3495822"/>
                <a:ext cx="576776" cy="520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m:oMathPara>
                </a14:m>
                <a:endParaRPr lang="en-US" dirty="0"/>
              </a:p>
            </p:txBody>
          </p:sp>
        </mc:Choice>
        <mc:Fallback xmlns="">
          <p:sp>
            <p:nvSpPr>
              <p:cNvPr id="6" name="Oval 5">
                <a:extLst>
                  <a:ext uri="{FF2B5EF4-FFF2-40B4-BE49-F238E27FC236}">
                    <a16:creationId xmlns:a16="http://schemas.microsoft.com/office/drawing/2014/main" id="{6C6933ED-0CB0-3F4D-B725-B23B5FF6D432}"/>
                  </a:ext>
                </a:extLst>
              </p:cNvPr>
              <p:cNvSpPr>
                <a:spLocks noRot="1" noChangeAspect="1" noMove="1" noResize="1" noEditPoints="1" noAdjustHandles="1" noChangeArrowheads="1" noChangeShapeType="1" noTextEdit="1"/>
              </p:cNvSpPr>
              <p:nvPr/>
            </p:nvSpPr>
            <p:spPr>
              <a:xfrm>
                <a:off x="1547445" y="3495822"/>
                <a:ext cx="576776" cy="520504"/>
              </a:xfrm>
              <a:prstGeom prst="ellipse">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A383C17-D43F-BF44-BABF-E06A04EF6BBE}"/>
              </a:ext>
            </a:extLst>
          </p:cNvPr>
          <p:cNvCxnSpPr>
            <a:stCxn id="6" idx="7"/>
          </p:cNvCxnSpPr>
          <p:nvPr/>
        </p:nvCxnSpPr>
        <p:spPr>
          <a:xfrm flipV="1">
            <a:off x="2039754" y="3094892"/>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290501-6536-A440-BD97-51B8922F39B6}"/>
              </a:ext>
            </a:extLst>
          </p:cNvPr>
          <p:cNvCxnSpPr>
            <a:cxnSpLocks/>
            <a:stCxn id="6" idx="5"/>
          </p:cNvCxnSpPr>
          <p:nvPr/>
        </p:nvCxnSpPr>
        <p:spPr>
          <a:xfrm>
            <a:off x="2039754" y="3940100"/>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01C5129-63AE-C049-BE55-32AE38DDDB6C}"/>
                  </a:ext>
                </a:extLst>
              </p:cNvPr>
              <p:cNvSpPr/>
              <p:nvPr/>
            </p:nvSpPr>
            <p:spPr>
              <a:xfrm>
                <a:off x="3165231" y="2810595"/>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xmlns="">
          <p:sp>
            <p:nvSpPr>
              <p:cNvPr id="13" name="Oval 12">
                <a:extLst>
                  <a:ext uri="{FF2B5EF4-FFF2-40B4-BE49-F238E27FC236}">
                    <a16:creationId xmlns:a16="http://schemas.microsoft.com/office/drawing/2014/main" id="{C01C5129-63AE-C049-BE55-32AE38DDDB6C}"/>
                  </a:ext>
                </a:extLst>
              </p:cNvPr>
              <p:cNvSpPr>
                <a:spLocks noRot="1" noChangeAspect="1" noMove="1" noResize="1" noEditPoints="1" noAdjustHandles="1" noChangeArrowheads="1" noChangeShapeType="1" noTextEdit="1"/>
              </p:cNvSpPr>
              <p:nvPr/>
            </p:nvSpPr>
            <p:spPr>
              <a:xfrm>
                <a:off x="3165231" y="2810595"/>
                <a:ext cx="576776" cy="520504"/>
              </a:xfrm>
              <a:prstGeom prst="ellipse">
                <a:avLst/>
              </a:prstGeom>
              <a:blipFill>
                <a:blip r:embed="rId3"/>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29AE1DC-84FF-AF42-9C61-68F1911A4DBE}"/>
                  </a:ext>
                </a:extLst>
              </p:cNvPr>
              <p:cNvSpPr/>
              <p:nvPr/>
            </p:nvSpPr>
            <p:spPr>
              <a:xfrm>
                <a:off x="3165231" y="4157004"/>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xmlns="">
          <p:sp>
            <p:nvSpPr>
              <p:cNvPr id="14" name="Oval 13">
                <a:extLst>
                  <a:ext uri="{FF2B5EF4-FFF2-40B4-BE49-F238E27FC236}">
                    <a16:creationId xmlns:a16="http://schemas.microsoft.com/office/drawing/2014/main" id="{D29AE1DC-84FF-AF42-9C61-68F1911A4DBE}"/>
                  </a:ext>
                </a:extLst>
              </p:cNvPr>
              <p:cNvSpPr>
                <a:spLocks noRot="1" noChangeAspect="1" noMove="1" noResize="1" noEditPoints="1" noAdjustHandles="1" noChangeArrowheads="1" noChangeShapeType="1" noTextEdit="1"/>
              </p:cNvSpPr>
              <p:nvPr/>
            </p:nvSpPr>
            <p:spPr>
              <a:xfrm>
                <a:off x="3165231" y="4157004"/>
                <a:ext cx="576776" cy="520504"/>
              </a:xfrm>
              <a:prstGeom prst="ellipse">
                <a:avLst/>
              </a:prstGeom>
              <a:blipFill>
                <a:blip r:embed="rId4"/>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5A8D645-C1FD-7743-B481-4DBE6A21F12A}"/>
                  </a:ext>
                </a:extLst>
              </p:cNvPr>
              <p:cNvSpPr txBox="1"/>
              <p:nvPr/>
            </p:nvSpPr>
            <p:spPr>
              <a:xfrm>
                <a:off x="2408913" y="2834640"/>
                <a:ext cx="3871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11" name="TextBox 10">
                <a:extLst>
                  <a:ext uri="{FF2B5EF4-FFF2-40B4-BE49-F238E27FC236}">
                    <a16:creationId xmlns:a16="http://schemas.microsoft.com/office/drawing/2014/main" id="{45A8D645-C1FD-7743-B481-4DBE6A21F12A}"/>
                  </a:ext>
                </a:extLst>
              </p:cNvPr>
              <p:cNvSpPr txBox="1">
                <a:spLocks noRot="1" noChangeAspect="1" noMove="1" noResize="1" noEditPoints="1" noAdjustHandles="1" noChangeArrowheads="1" noChangeShapeType="1" noTextEdit="1"/>
              </p:cNvSpPr>
              <p:nvPr/>
            </p:nvSpPr>
            <p:spPr>
              <a:xfrm>
                <a:off x="2408913" y="2834640"/>
                <a:ext cx="387157" cy="369332"/>
              </a:xfrm>
              <a:prstGeom prst="rect">
                <a:avLst/>
              </a:prstGeom>
              <a:blipFill>
                <a:blip r:embed="rId5"/>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661208-24A5-FE4E-93A5-5C2B2A98732A}"/>
                  </a:ext>
                </a:extLst>
              </p:cNvPr>
              <p:cNvSpPr txBox="1"/>
              <p:nvPr/>
            </p:nvSpPr>
            <p:spPr>
              <a:xfrm>
                <a:off x="2407545" y="4232590"/>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12" name="TextBox 11">
                <a:extLst>
                  <a:ext uri="{FF2B5EF4-FFF2-40B4-BE49-F238E27FC236}">
                    <a16:creationId xmlns:a16="http://schemas.microsoft.com/office/drawing/2014/main" id="{25661208-24A5-FE4E-93A5-5C2B2A98732A}"/>
                  </a:ext>
                </a:extLst>
              </p:cNvPr>
              <p:cNvSpPr txBox="1">
                <a:spLocks noRot="1" noChangeAspect="1" noMove="1" noResize="1" noEditPoints="1" noAdjustHandles="1" noChangeArrowheads="1" noChangeShapeType="1" noTextEdit="1"/>
              </p:cNvSpPr>
              <p:nvPr/>
            </p:nvSpPr>
            <p:spPr>
              <a:xfrm>
                <a:off x="2407545" y="4232590"/>
                <a:ext cx="389896" cy="369332"/>
              </a:xfrm>
              <a:prstGeom prst="rect">
                <a:avLst/>
              </a:prstGeom>
              <a:blipFill>
                <a:blip r:embed="rId6"/>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42FD8E5-3DCE-934E-B77D-AF48C23D1F9B}"/>
                  </a:ext>
                </a:extLst>
              </p:cNvPr>
              <p:cNvSpPr txBox="1"/>
              <p:nvPr/>
            </p:nvSpPr>
            <p:spPr>
              <a:xfrm>
                <a:off x="5008638" y="2601912"/>
                <a:ext cx="6882713"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Learn policy for edge when edge cost is required</a:t>
                </a:r>
                <a:endParaRPr lang="en-US" sz="2400" b="0" dirty="0"/>
              </a:p>
              <a:p>
                <a:pPr marL="342900" indent="-342900">
                  <a:buFont typeface="Arial" panose="020B0604020202020204" pitchFamily="34" charset="0"/>
                  <a:buChar char="•"/>
                </a:pPr>
                <a:endParaRPr lang="en-US" sz="240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𝑝</m:t>
                        </m:r>
                      </m:e>
                      <m:sub>
                        <m:r>
                          <a:rPr lang="en-US" sz="2400" b="0" i="1" smtClean="0">
                            <a:solidFill>
                              <a:srgbClr val="7030A0"/>
                            </a:solidFill>
                            <a:latin typeface="Cambria Math" panose="02040503050406030204" pitchFamily="18" charset="0"/>
                          </a:rPr>
                          <m:t>𝑖</m:t>
                        </m:r>
                      </m:sub>
                    </m:sSub>
                    <m:r>
                      <a:rPr lang="en-US" sz="2400" b="0" i="0" smtClean="0">
                        <a:solidFill>
                          <a:schemeClr val="tx1"/>
                        </a:solidFill>
                        <a:latin typeface="Cambria Math" panose="02040503050406030204" pitchFamily="18" charset="0"/>
                      </a:rPr>
                      <m:t>=</m:t>
                    </m:r>
                    <m:r>
                      <a:rPr lang="en-US" sz="2400" b="0" i="0" smtClean="0">
                        <a:solidFill>
                          <a:srgbClr val="7030A0"/>
                        </a:solidFill>
                        <a:latin typeface="Cambria Math" panose="02040503050406030204" pitchFamily="18" charset="0"/>
                      </a:rPr>
                      <m:t> </m:t>
                    </m:r>
                  </m:oMath>
                </a14:m>
                <a:r>
                  <a:rPr lang="en-US" sz="2400" dirty="0"/>
                  <a:t>Probability that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𝑖</m:t>
                        </m:r>
                      </m:sub>
                    </m:sSub>
                  </m:oMath>
                </a14:m>
                <a:r>
                  <a:rPr lang="en-US" sz="2400" dirty="0"/>
                  <a:t> successfully reaches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𝑆</m:t>
                        </m:r>
                      </m:e>
                      <m:sub>
                        <m:r>
                          <a:rPr lang="en-US" sz="2400" b="0" i="1" smtClean="0">
                            <a:solidFill>
                              <a:srgbClr val="7030A0"/>
                            </a:solidFill>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a:t>while staying safe </a:t>
                </a:r>
                <a:r>
                  <a:rPr lang="en-US" sz="2400" dirty="0" err="1"/>
                  <a:t>w.r.t.</a:t>
                </a:r>
                <a:r>
                  <a:rPr lang="en-US" sz="2400" dirty="0"/>
                  <a:t> edge</a:t>
                </a:r>
              </a:p>
              <a:p>
                <a:pPr lvl="1"/>
                <a:endParaRPr lang="en-US" sz="2400" dirty="0"/>
              </a:p>
            </p:txBody>
          </p:sp>
        </mc:Choice>
        <mc:Fallback xmlns="">
          <p:sp>
            <p:nvSpPr>
              <p:cNvPr id="3" name="TextBox 2">
                <a:extLst>
                  <a:ext uri="{FF2B5EF4-FFF2-40B4-BE49-F238E27FC236}">
                    <a16:creationId xmlns:a16="http://schemas.microsoft.com/office/drawing/2014/main" id="{842FD8E5-3DCE-934E-B77D-AF48C23D1F9B}"/>
                  </a:ext>
                </a:extLst>
              </p:cNvPr>
              <p:cNvSpPr txBox="1">
                <a:spLocks noRot="1" noChangeAspect="1" noMove="1" noResize="1" noEditPoints="1" noAdjustHandles="1" noChangeArrowheads="1" noChangeShapeType="1" noTextEdit="1"/>
              </p:cNvSpPr>
              <p:nvPr/>
            </p:nvSpPr>
            <p:spPr>
              <a:xfrm>
                <a:off x="5008638" y="2601912"/>
                <a:ext cx="6882713" cy="1938992"/>
              </a:xfrm>
              <a:prstGeom prst="rect">
                <a:avLst/>
              </a:prstGeom>
              <a:blipFill>
                <a:blip r:embed="rId7"/>
                <a:stretch>
                  <a:fillRect l="-1240" t="-2516"/>
                </a:stretch>
              </a:blipFill>
            </p:spPr>
            <p:txBody>
              <a:bodyPr/>
              <a:lstStyle/>
              <a:p>
                <a:r>
                  <a:rPr lang="en-US">
                    <a:noFill/>
                  </a:rPr>
                  <a:t> </a:t>
                </a:r>
              </a:p>
            </p:txBody>
          </p:sp>
        </mc:Fallback>
      </mc:AlternateContent>
    </p:spTree>
    <p:extLst>
      <p:ext uri="{BB962C8B-B14F-4D97-AF65-F5344CB8AC3E}">
        <p14:creationId xmlns:p14="http://schemas.microsoft.com/office/powerpoint/2010/main" val="3798964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095A-D241-1A44-8429-90449F903E82}"/>
              </a:ext>
            </a:extLst>
          </p:cNvPr>
          <p:cNvSpPr>
            <a:spLocks noGrp="1"/>
          </p:cNvSpPr>
          <p:nvPr>
            <p:ph type="sldNum" sz="quarter" idx="12"/>
          </p:nvPr>
        </p:nvSpPr>
        <p:spPr/>
        <p:txBody>
          <a:bodyPr/>
          <a:lstStyle/>
          <a:p>
            <a:fld id="{1CF91F9D-ED0F-C941-B4DB-33BB39C08F15}" type="slidenum">
              <a:rPr lang="en-US" smtClean="0"/>
              <a:t>38</a:t>
            </a:fld>
            <a:endParaRPr lang="en-US"/>
          </a:p>
        </p:txBody>
      </p:sp>
      <p:sp>
        <p:nvSpPr>
          <p:cNvPr id="5" name="Title 1">
            <a:extLst>
              <a:ext uri="{FF2B5EF4-FFF2-40B4-BE49-F238E27FC236}">
                <a16:creationId xmlns:a16="http://schemas.microsoft.com/office/drawing/2014/main" id="{1DBA042F-6973-9847-8152-7F072682D59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Dijkstra’s Algorithm with Learning OTF</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C6933ED-0CB0-3F4D-B725-B23B5FF6D432}"/>
                  </a:ext>
                </a:extLst>
              </p:cNvPr>
              <p:cNvSpPr/>
              <p:nvPr/>
            </p:nvSpPr>
            <p:spPr>
              <a:xfrm>
                <a:off x="1547445" y="3495822"/>
                <a:ext cx="576776" cy="520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m:oMathPara>
                </a14:m>
                <a:endParaRPr lang="en-US" dirty="0"/>
              </a:p>
            </p:txBody>
          </p:sp>
        </mc:Choice>
        <mc:Fallback xmlns="">
          <p:sp>
            <p:nvSpPr>
              <p:cNvPr id="6" name="Oval 5">
                <a:extLst>
                  <a:ext uri="{FF2B5EF4-FFF2-40B4-BE49-F238E27FC236}">
                    <a16:creationId xmlns:a16="http://schemas.microsoft.com/office/drawing/2014/main" id="{6C6933ED-0CB0-3F4D-B725-B23B5FF6D432}"/>
                  </a:ext>
                </a:extLst>
              </p:cNvPr>
              <p:cNvSpPr>
                <a:spLocks noRot="1" noChangeAspect="1" noMove="1" noResize="1" noEditPoints="1" noAdjustHandles="1" noChangeArrowheads="1" noChangeShapeType="1" noTextEdit="1"/>
              </p:cNvSpPr>
              <p:nvPr/>
            </p:nvSpPr>
            <p:spPr>
              <a:xfrm>
                <a:off x="1547445" y="3495822"/>
                <a:ext cx="576776" cy="520504"/>
              </a:xfrm>
              <a:prstGeom prst="ellipse">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A383C17-D43F-BF44-BABF-E06A04EF6BBE}"/>
              </a:ext>
            </a:extLst>
          </p:cNvPr>
          <p:cNvCxnSpPr>
            <a:stCxn id="6" idx="7"/>
          </p:cNvCxnSpPr>
          <p:nvPr/>
        </p:nvCxnSpPr>
        <p:spPr>
          <a:xfrm flipV="1">
            <a:off x="2039754" y="3094892"/>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290501-6536-A440-BD97-51B8922F39B6}"/>
              </a:ext>
            </a:extLst>
          </p:cNvPr>
          <p:cNvCxnSpPr>
            <a:cxnSpLocks/>
            <a:stCxn id="6" idx="5"/>
          </p:cNvCxnSpPr>
          <p:nvPr/>
        </p:nvCxnSpPr>
        <p:spPr>
          <a:xfrm>
            <a:off x="2039754" y="3940100"/>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01C5129-63AE-C049-BE55-32AE38DDDB6C}"/>
                  </a:ext>
                </a:extLst>
              </p:cNvPr>
              <p:cNvSpPr/>
              <p:nvPr/>
            </p:nvSpPr>
            <p:spPr>
              <a:xfrm>
                <a:off x="3165231" y="2810595"/>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xmlns="">
          <p:sp>
            <p:nvSpPr>
              <p:cNvPr id="13" name="Oval 12">
                <a:extLst>
                  <a:ext uri="{FF2B5EF4-FFF2-40B4-BE49-F238E27FC236}">
                    <a16:creationId xmlns:a16="http://schemas.microsoft.com/office/drawing/2014/main" id="{C01C5129-63AE-C049-BE55-32AE38DDDB6C}"/>
                  </a:ext>
                </a:extLst>
              </p:cNvPr>
              <p:cNvSpPr>
                <a:spLocks noRot="1" noChangeAspect="1" noMove="1" noResize="1" noEditPoints="1" noAdjustHandles="1" noChangeArrowheads="1" noChangeShapeType="1" noTextEdit="1"/>
              </p:cNvSpPr>
              <p:nvPr/>
            </p:nvSpPr>
            <p:spPr>
              <a:xfrm>
                <a:off x="3165231" y="2810595"/>
                <a:ext cx="576776" cy="520504"/>
              </a:xfrm>
              <a:prstGeom prst="ellipse">
                <a:avLst/>
              </a:prstGeom>
              <a:blipFill>
                <a:blip r:embed="rId3"/>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29AE1DC-84FF-AF42-9C61-68F1911A4DBE}"/>
                  </a:ext>
                </a:extLst>
              </p:cNvPr>
              <p:cNvSpPr/>
              <p:nvPr/>
            </p:nvSpPr>
            <p:spPr>
              <a:xfrm>
                <a:off x="3165231" y="4157004"/>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xmlns="">
          <p:sp>
            <p:nvSpPr>
              <p:cNvPr id="14" name="Oval 13">
                <a:extLst>
                  <a:ext uri="{FF2B5EF4-FFF2-40B4-BE49-F238E27FC236}">
                    <a16:creationId xmlns:a16="http://schemas.microsoft.com/office/drawing/2014/main" id="{D29AE1DC-84FF-AF42-9C61-68F1911A4DBE}"/>
                  </a:ext>
                </a:extLst>
              </p:cNvPr>
              <p:cNvSpPr>
                <a:spLocks noRot="1" noChangeAspect="1" noMove="1" noResize="1" noEditPoints="1" noAdjustHandles="1" noChangeArrowheads="1" noChangeShapeType="1" noTextEdit="1"/>
              </p:cNvSpPr>
              <p:nvPr/>
            </p:nvSpPr>
            <p:spPr>
              <a:xfrm>
                <a:off x="3165231" y="4157004"/>
                <a:ext cx="576776" cy="520504"/>
              </a:xfrm>
              <a:prstGeom prst="ellipse">
                <a:avLst/>
              </a:prstGeom>
              <a:blipFill>
                <a:blip r:embed="rId4"/>
                <a:stretch>
                  <a:fillRect/>
                </a:stretch>
              </a:blipFill>
              <a:ln>
                <a:solidFill>
                  <a:srgbClr val="C00000"/>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5230BDFD-7E5B-C443-BAA8-BD625575EB5C}"/>
              </a:ext>
            </a:extLst>
          </p:cNvPr>
          <p:cNvSpPr txBox="1"/>
          <p:nvPr/>
        </p:nvSpPr>
        <p:spPr>
          <a:xfrm>
            <a:off x="2600715" y="3284697"/>
            <a:ext cx="301686" cy="369332"/>
          </a:xfrm>
          <a:prstGeom prst="rect">
            <a:avLst/>
          </a:prstGeom>
          <a:noFill/>
        </p:spPr>
        <p:txBody>
          <a:bodyPr wrap="none" rtlCol="0">
            <a:spAutoFit/>
          </a:bodyPr>
          <a:lstStyle/>
          <a:p>
            <a:r>
              <a:rPr lang="en-US" dirty="0"/>
              <a:t>1</a:t>
            </a:r>
          </a:p>
        </p:txBody>
      </p:sp>
      <p:sp>
        <p:nvSpPr>
          <p:cNvPr id="16" name="TextBox 15">
            <a:extLst>
              <a:ext uri="{FF2B5EF4-FFF2-40B4-BE49-F238E27FC236}">
                <a16:creationId xmlns:a16="http://schemas.microsoft.com/office/drawing/2014/main" id="{08239499-F63B-A747-95D3-F7A98D3646AF}"/>
              </a:ext>
            </a:extLst>
          </p:cNvPr>
          <p:cNvSpPr txBox="1"/>
          <p:nvPr/>
        </p:nvSpPr>
        <p:spPr>
          <a:xfrm>
            <a:off x="2616530" y="3856345"/>
            <a:ext cx="476412" cy="369332"/>
          </a:xfrm>
          <a:prstGeom prst="rect">
            <a:avLst/>
          </a:prstGeom>
          <a:noFill/>
        </p:spPr>
        <p:txBody>
          <a:bodyPr wrap="none" rtlCol="0">
            <a:spAutoFit/>
          </a:bodyPr>
          <a:lstStyle/>
          <a:p>
            <a:r>
              <a:rPr lang="en-US" dirty="0"/>
              <a:t>0.5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F46A82-D9E7-194A-9F3E-1F53A61FAF26}"/>
                  </a:ext>
                </a:extLst>
              </p:cNvPr>
              <p:cNvSpPr txBox="1"/>
              <p:nvPr/>
            </p:nvSpPr>
            <p:spPr>
              <a:xfrm>
                <a:off x="5008638" y="2807652"/>
                <a:ext cx="688271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Learn policy for edge when edge prob. is required</a:t>
                </a:r>
                <a:endParaRPr lang="en-US" sz="2400" b="0" dirty="0"/>
              </a:p>
              <a:p>
                <a:pPr marL="342900" indent="-342900">
                  <a:buFont typeface="Arial" panose="020B0604020202020204" pitchFamily="34" charset="0"/>
                  <a:buChar char="•"/>
                </a:pPr>
                <a:endParaRPr lang="en-US" sz="240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𝑝</m:t>
                        </m:r>
                      </m:e>
                      <m:sub>
                        <m:r>
                          <a:rPr lang="en-US" sz="2400" b="0" i="1" smtClean="0">
                            <a:solidFill>
                              <a:srgbClr val="7030A0"/>
                            </a:solidFill>
                            <a:latin typeface="Cambria Math" panose="02040503050406030204" pitchFamily="18" charset="0"/>
                          </a:rPr>
                          <m:t>𝑖</m:t>
                        </m:r>
                      </m:sub>
                    </m:sSub>
                    <m:r>
                      <a:rPr lang="en-US" sz="2400" b="0" i="0" smtClean="0">
                        <a:solidFill>
                          <a:schemeClr val="tx1"/>
                        </a:solidFill>
                        <a:latin typeface="Cambria Math" panose="02040503050406030204" pitchFamily="18" charset="0"/>
                      </a:rPr>
                      <m:t>=</m:t>
                    </m:r>
                    <m:r>
                      <a:rPr lang="en-US" sz="2400" b="0" i="0" smtClean="0">
                        <a:solidFill>
                          <a:srgbClr val="7030A0"/>
                        </a:solidFill>
                        <a:latin typeface="Cambria Math" panose="02040503050406030204" pitchFamily="18" charset="0"/>
                      </a:rPr>
                      <m:t> </m:t>
                    </m:r>
                  </m:oMath>
                </a14:m>
                <a:r>
                  <a:rPr lang="en-US" sz="2400" dirty="0"/>
                  <a:t>Probability that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𝑖</m:t>
                        </m:r>
                      </m:sub>
                    </m:sSub>
                  </m:oMath>
                </a14:m>
                <a:r>
                  <a:rPr lang="en-US" sz="2400" dirty="0"/>
                  <a:t> successfully reaches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𝑆</m:t>
                        </m:r>
                      </m:e>
                      <m:sub>
                        <m:r>
                          <a:rPr lang="en-US" sz="2400" b="0" i="1" smtClean="0">
                            <a:solidFill>
                              <a:srgbClr val="7030A0"/>
                            </a:solidFill>
                            <a:latin typeface="Cambria Math" panose="02040503050406030204" pitchFamily="18" charset="0"/>
                          </a:rPr>
                          <m:t>𝑖</m:t>
                        </m:r>
                      </m:sub>
                    </m:sSub>
                    <m:r>
                      <a:rPr lang="en-US" sz="2400" b="0" i="1" smtClean="0">
                        <a:latin typeface="Cambria Math" panose="02040503050406030204" pitchFamily="18" charset="0"/>
                      </a:rPr>
                      <m:t> </m:t>
                    </m:r>
                  </m:oMath>
                </a14:m>
                <a:r>
                  <a:rPr lang="en-US" sz="2400" dirty="0"/>
                  <a:t>while staying safe </a:t>
                </a:r>
                <a:r>
                  <a:rPr lang="en-US" sz="2400" dirty="0" err="1"/>
                  <a:t>w.r.t.</a:t>
                </a:r>
                <a:r>
                  <a:rPr lang="en-US" sz="2400" dirty="0"/>
                  <a:t> edge</a:t>
                </a:r>
              </a:p>
            </p:txBody>
          </p:sp>
        </mc:Choice>
        <mc:Fallback xmlns="">
          <p:sp>
            <p:nvSpPr>
              <p:cNvPr id="19" name="TextBox 18">
                <a:extLst>
                  <a:ext uri="{FF2B5EF4-FFF2-40B4-BE49-F238E27FC236}">
                    <a16:creationId xmlns:a16="http://schemas.microsoft.com/office/drawing/2014/main" id="{2FF46A82-D9E7-194A-9F3E-1F53A61FAF26}"/>
                  </a:ext>
                </a:extLst>
              </p:cNvPr>
              <p:cNvSpPr txBox="1">
                <a:spLocks noRot="1" noChangeAspect="1" noMove="1" noResize="1" noEditPoints="1" noAdjustHandles="1" noChangeArrowheads="1" noChangeShapeType="1" noTextEdit="1"/>
              </p:cNvSpPr>
              <p:nvPr/>
            </p:nvSpPr>
            <p:spPr>
              <a:xfrm>
                <a:off x="5008638" y="2807652"/>
                <a:ext cx="6882713" cy="1569660"/>
              </a:xfrm>
              <a:prstGeom prst="rect">
                <a:avLst/>
              </a:prstGeom>
              <a:blipFill>
                <a:blip r:embed="rId5"/>
                <a:stretch>
                  <a:fillRect l="-1240"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BF11998-B9CE-8E49-9EF2-F898D457893B}"/>
                  </a:ext>
                </a:extLst>
              </p:cNvPr>
              <p:cNvSpPr txBox="1"/>
              <p:nvPr/>
            </p:nvSpPr>
            <p:spPr>
              <a:xfrm>
                <a:off x="2408913" y="2834640"/>
                <a:ext cx="3871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21" name="TextBox 20">
                <a:extLst>
                  <a:ext uri="{FF2B5EF4-FFF2-40B4-BE49-F238E27FC236}">
                    <a16:creationId xmlns:a16="http://schemas.microsoft.com/office/drawing/2014/main" id="{CBF11998-B9CE-8E49-9EF2-F898D457893B}"/>
                  </a:ext>
                </a:extLst>
              </p:cNvPr>
              <p:cNvSpPr txBox="1">
                <a:spLocks noRot="1" noChangeAspect="1" noMove="1" noResize="1" noEditPoints="1" noAdjustHandles="1" noChangeArrowheads="1" noChangeShapeType="1" noTextEdit="1"/>
              </p:cNvSpPr>
              <p:nvPr/>
            </p:nvSpPr>
            <p:spPr>
              <a:xfrm>
                <a:off x="2408913" y="2834640"/>
                <a:ext cx="387157" cy="369332"/>
              </a:xfrm>
              <a:prstGeom prst="rect">
                <a:avLst/>
              </a:prstGeom>
              <a:blipFill>
                <a:blip r:embed="rId6"/>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997A5AA-4012-9440-846B-F85ECE784573}"/>
                  </a:ext>
                </a:extLst>
              </p:cNvPr>
              <p:cNvSpPr txBox="1"/>
              <p:nvPr/>
            </p:nvSpPr>
            <p:spPr>
              <a:xfrm>
                <a:off x="2407545" y="4232590"/>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22" name="TextBox 21">
                <a:extLst>
                  <a:ext uri="{FF2B5EF4-FFF2-40B4-BE49-F238E27FC236}">
                    <a16:creationId xmlns:a16="http://schemas.microsoft.com/office/drawing/2014/main" id="{6997A5AA-4012-9440-846B-F85ECE784573}"/>
                  </a:ext>
                </a:extLst>
              </p:cNvPr>
              <p:cNvSpPr txBox="1">
                <a:spLocks noRot="1" noChangeAspect="1" noMove="1" noResize="1" noEditPoints="1" noAdjustHandles="1" noChangeArrowheads="1" noChangeShapeType="1" noTextEdit="1"/>
              </p:cNvSpPr>
              <p:nvPr/>
            </p:nvSpPr>
            <p:spPr>
              <a:xfrm>
                <a:off x="2407545" y="4232590"/>
                <a:ext cx="389896" cy="369332"/>
              </a:xfrm>
              <a:prstGeom prst="rect">
                <a:avLst/>
              </a:prstGeom>
              <a:blipFill>
                <a:blip r:embed="rId7"/>
                <a:stretch>
                  <a:fillRect l="-9375" r="-6250" b="-13333"/>
                </a:stretch>
              </a:blipFill>
            </p:spPr>
            <p:txBody>
              <a:bodyPr/>
              <a:lstStyle/>
              <a:p>
                <a:r>
                  <a:rPr lang="en-US">
                    <a:noFill/>
                  </a:rPr>
                  <a:t> </a:t>
                </a:r>
              </a:p>
            </p:txBody>
          </p:sp>
        </mc:Fallback>
      </mc:AlternateContent>
    </p:spTree>
    <p:extLst>
      <p:ext uri="{BB962C8B-B14F-4D97-AF65-F5344CB8AC3E}">
        <p14:creationId xmlns:p14="http://schemas.microsoft.com/office/powerpoint/2010/main" val="2331297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095A-D241-1A44-8429-90449F903E82}"/>
              </a:ext>
            </a:extLst>
          </p:cNvPr>
          <p:cNvSpPr>
            <a:spLocks noGrp="1"/>
          </p:cNvSpPr>
          <p:nvPr>
            <p:ph type="sldNum" sz="quarter" idx="12"/>
          </p:nvPr>
        </p:nvSpPr>
        <p:spPr/>
        <p:txBody>
          <a:bodyPr/>
          <a:lstStyle/>
          <a:p>
            <a:fld id="{1CF91F9D-ED0F-C941-B4DB-33BB39C08F15}" type="slidenum">
              <a:rPr lang="en-US" smtClean="0"/>
              <a:t>39</a:t>
            </a:fld>
            <a:endParaRPr lang="en-US"/>
          </a:p>
        </p:txBody>
      </p:sp>
      <p:sp>
        <p:nvSpPr>
          <p:cNvPr id="5" name="Title 1">
            <a:extLst>
              <a:ext uri="{FF2B5EF4-FFF2-40B4-BE49-F238E27FC236}">
                <a16:creationId xmlns:a16="http://schemas.microsoft.com/office/drawing/2014/main" id="{1DBA042F-6973-9847-8152-7F072682D59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Initial Distribution for Edge Policies</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6C6933ED-0CB0-3F4D-B725-B23B5FF6D432}"/>
                  </a:ext>
                </a:extLst>
              </p:cNvPr>
              <p:cNvSpPr/>
              <p:nvPr/>
            </p:nvSpPr>
            <p:spPr>
              <a:xfrm>
                <a:off x="1547445" y="3495822"/>
                <a:ext cx="576776" cy="520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m:oMathPara>
                </a14:m>
                <a:endParaRPr lang="en-US" dirty="0"/>
              </a:p>
            </p:txBody>
          </p:sp>
        </mc:Choice>
        <mc:Fallback xmlns="">
          <p:sp>
            <p:nvSpPr>
              <p:cNvPr id="6" name="Oval 5">
                <a:extLst>
                  <a:ext uri="{FF2B5EF4-FFF2-40B4-BE49-F238E27FC236}">
                    <a16:creationId xmlns:a16="http://schemas.microsoft.com/office/drawing/2014/main" id="{6C6933ED-0CB0-3F4D-B725-B23B5FF6D432}"/>
                  </a:ext>
                </a:extLst>
              </p:cNvPr>
              <p:cNvSpPr>
                <a:spLocks noRot="1" noChangeAspect="1" noMove="1" noResize="1" noEditPoints="1" noAdjustHandles="1" noChangeArrowheads="1" noChangeShapeType="1" noTextEdit="1"/>
              </p:cNvSpPr>
              <p:nvPr/>
            </p:nvSpPr>
            <p:spPr>
              <a:xfrm>
                <a:off x="1547445" y="3495822"/>
                <a:ext cx="576776" cy="520504"/>
              </a:xfrm>
              <a:prstGeom prst="ellipse">
                <a:avLst/>
              </a:prstGeom>
              <a:blipFill>
                <a:blip r:embed="rId2"/>
                <a:stretch>
                  <a:fillRect/>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9A383C17-D43F-BF44-BABF-E06A04EF6BBE}"/>
              </a:ext>
            </a:extLst>
          </p:cNvPr>
          <p:cNvCxnSpPr>
            <a:stCxn id="6" idx="7"/>
          </p:cNvCxnSpPr>
          <p:nvPr/>
        </p:nvCxnSpPr>
        <p:spPr>
          <a:xfrm flipV="1">
            <a:off x="2039754" y="3094892"/>
            <a:ext cx="1125477" cy="47715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2290501-6536-A440-BD97-51B8922F39B6}"/>
              </a:ext>
            </a:extLst>
          </p:cNvPr>
          <p:cNvCxnSpPr>
            <a:cxnSpLocks/>
            <a:stCxn id="6" idx="5"/>
          </p:cNvCxnSpPr>
          <p:nvPr/>
        </p:nvCxnSpPr>
        <p:spPr>
          <a:xfrm>
            <a:off x="2039754" y="3940100"/>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01C5129-63AE-C049-BE55-32AE38DDDB6C}"/>
                  </a:ext>
                </a:extLst>
              </p:cNvPr>
              <p:cNvSpPr/>
              <p:nvPr/>
            </p:nvSpPr>
            <p:spPr>
              <a:xfrm>
                <a:off x="3165231" y="2810595"/>
                <a:ext cx="576776" cy="5205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xmlns="">
          <p:sp>
            <p:nvSpPr>
              <p:cNvPr id="13" name="Oval 12">
                <a:extLst>
                  <a:ext uri="{FF2B5EF4-FFF2-40B4-BE49-F238E27FC236}">
                    <a16:creationId xmlns:a16="http://schemas.microsoft.com/office/drawing/2014/main" id="{C01C5129-63AE-C049-BE55-32AE38DDDB6C}"/>
                  </a:ext>
                </a:extLst>
              </p:cNvPr>
              <p:cNvSpPr>
                <a:spLocks noRot="1" noChangeAspect="1" noMove="1" noResize="1" noEditPoints="1" noAdjustHandles="1" noChangeArrowheads="1" noChangeShapeType="1" noTextEdit="1"/>
              </p:cNvSpPr>
              <p:nvPr/>
            </p:nvSpPr>
            <p:spPr>
              <a:xfrm>
                <a:off x="3165231" y="2810595"/>
                <a:ext cx="576776" cy="520504"/>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D29AE1DC-84FF-AF42-9C61-68F1911A4DBE}"/>
                  </a:ext>
                </a:extLst>
              </p:cNvPr>
              <p:cNvSpPr/>
              <p:nvPr/>
            </p:nvSpPr>
            <p:spPr>
              <a:xfrm>
                <a:off x="3165231" y="4157004"/>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xmlns="">
          <p:sp>
            <p:nvSpPr>
              <p:cNvPr id="14" name="Oval 13">
                <a:extLst>
                  <a:ext uri="{FF2B5EF4-FFF2-40B4-BE49-F238E27FC236}">
                    <a16:creationId xmlns:a16="http://schemas.microsoft.com/office/drawing/2014/main" id="{D29AE1DC-84FF-AF42-9C61-68F1911A4DBE}"/>
                  </a:ext>
                </a:extLst>
              </p:cNvPr>
              <p:cNvSpPr>
                <a:spLocks noRot="1" noChangeAspect="1" noMove="1" noResize="1" noEditPoints="1" noAdjustHandles="1" noChangeArrowheads="1" noChangeShapeType="1" noTextEdit="1"/>
              </p:cNvSpPr>
              <p:nvPr/>
            </p:nvSpPr>
            <p:spPr>
              <a:xfrm>
                <a:off x="3165231" y="4157004"/>
                <a:ext cx="576776" cy="520504"/>
              </a:xfrm>
              <a:prstGeom prst="ellipse">
                <a:avLst/>
              </a:prstGeom>
              <a:blipFill>
                <a:blip r:embed="rId4"/>
                <a:stretch>
                  <a:fillRect/>
                </a:stretch>
              </a:blipFill>
              <a:ln>
                <a:solidFill>
                  <a:srgbClr val="C00000"/>
                </a:solid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2C135602-2E9F-3544-99B1-3C99BE168087}"/>
              </a:ext>
            </a:extLst>
          </p:cNvPr>
          <p:cNvCxnSpPr>
            <a:cxnSpLocks/>
          </p:cNvCxnSpPr>
          <p:nvPr/>
        </p:nvCxnSpPr>
        <p:spPr>
          <a:xfrm>
            <a:off x="3742007" y="3123028"/>
            <a:ext cx="1125477" cy="4771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7E42D7D-CD18-5244-9C13-11ADEFEA08EE}"/>
              </a:ext>
            </a:extLst>
          </p:cNvPr>
          <p:cNvCxnSpPr>
            <a:cxnSpLocks/>
            <a:stCxn id="13" idx="6"/>
          </p:cNvCxnSpPr>
          <p:nvPr/>
        </p:nvCxnSpPr>
        <p:spPr>
          <a:xfrm flipV="1">
            <a:off x="3742007" y="2457144"/>
            <a:ext cx="1125477" cy="6137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1D7EEF69-9246-724C-8C82-B34C55764B46}"/>
                  </a:ext>
                </a:extLst>
              </p:cNvPr>
              <p:cNvSpPr/>
              <p:nvPr/>
            </p:nvSpPr>
            <p:spPr>
              <a:xfrm>
                <a:off x="4867484" y="3351683"/>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oMath>
                  </m:oMathPara>
                </a14:m>
                <a:endParaRPr lang="en-US" dirty="0"/>
              </a:p>
            </p:txBody>
          </p:sp>
        </mc:Choice>
        <mc:Fallback xmlns="">
          <p:sp>
            <p:nvSpPr>
              <p:cNvPr id="17" name="Oval 16">
                <a:extLst>
                  <a:ext uri="{FF2B5EF4-FFF2-40B4-BE49-F238E27FC236}">
                    <a16:creationId xmlns:a16="http://schemas.microsoft.com/office/drawing/2014/main" id="{1D7EEF69-9246-724C-8C82-B34C55764B46}"/>
                  </a:ext>
                </a:extLst>
              </p:cNvPr>
              <p:cNvSpPr>
                <a:spLocks noRot="1" noChangeAspect="1" noMove="1" noResize="1" noEditPoints="1" noAdjustHandles="1" noChangeArrowheads="1" noChangeShapeType="1" noTextEdit="1"/>
              </p:cNvSpPr>
              <p:nvPr/>
            </p:nvSpPr>
            <p:spPr>
              <a:xfrm>
                <a:off x="4867484" y="3351683"/>
                <a:ext cx="576776" cy="520504"/>
              </a:xfrm>
              <a:prstGeom prst="ellipse">
                <a:avLst/>
              </a:prstGeom>
              <a:blipFill>
                <a:blip r:embed="rId5"/>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6DA068AF-BBF6-2D46-8893-554F77E9DB59}"/>
                  </a:ext>
                </a:extLst>
              </p:cNvPr>
              <p:cNvSpPr/>
              <p:nvPr/>
            </p:nvSpPr>
            <p:spPr>
              <a:xfrm>
                <a:off x="4867484" y="2168023"/>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4</m:t>
                          </m:r>
                        </m:sub>
                      </m:sSub>
                    </m:oMath>
                  </m:oMathPara>
                </a14:m>
                <a:endParaRPr lang="en-US" dirty="0"/>
              </a:p>
            </p:txBody>
          </p:sp>
        </mc:Choice>
        <mc:Fallback xmlns="">
          <p:sp>
            <p:nvSpPr>
              <p:cNvPr id="18" name="Oval 17">
                <a:extLst>
                  <a:ext uri="{FF2B5EF4-FFF2-40B4-BE49-F238E27FC236}">
                    <a16:creationId xmlns:a16="http://schemas.microsoft.com/office/drawing/2014/main" id="{6DA068AF-BBF6-2D46-8893-554F77E9DB59}"/>
                  </a:ext>
                </a:extLst>
              </p:cNvPr>
              <p:cNvSpPr>
                <a:spLocks noRot="1" noChangeAspect="1" noMove="1" noResize="1" noEditPoints="1" noAdjustHandles="1" noChangeArrowheads="1" noChangeShapeType="1" noTextEdit="1"/>
              </p:cNvSpPr>
              <p:nvPr/>
            </p:nvSpPr>
            <p:spPr>
              <a:xfrm>
                <a:off x="4867484" y="2168023"/>
                <a:ext cx="576776" cy="520504"/>
              </a:xfrm>
              <a:prstGeom prst="ellipse">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E1A949F-8AA4-924D-B0BB-4CCA44D68453}"/>
                  </a:ext>
                </a:extLst>
              </p:cNvPr>
              <p:cNvSpPr txBox="1"/>
              <p:nvPr/>
            </p:nvSpPr>
            <p:spPr>
              <a:xfrm>
                <a:off x="4109797" y="2300123"/>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3</m:t>
                          </m:r>
                        </m:sub>
                      </m:sSub>
                    </m:oMath>
                  </m:oMathPara>
                </a14:m>
                <a:endParaRPr lang="en-US" sz="2400" dirty="0">
                  <a:solidFill>
                    <a:srgbClr val="7030A0"/>
                  </a:solidFill>
                </a:endParaRPr>
              </a:p>
            </p:txBody>
          </p:sp>
        </mc:Choice>
        <mc:Fallback xmlns="">
          <p:sp>
            <p:nvSpPr>
              <p:cNvPr id="19" name="TextBox 18">
                <a:extLst>
                  <a:ext uri="{FF2B5EF4-FFF2-40B4-BE49-F238E27FC236}">
                    <a16:creationId xmlns:a16="http://schemas.microsoft.com/office/drawing/2014/main" id="{AE1A949F-8AA4-924D-B0BB-4CCA44D68453}"/>
                  </a:ext>
                </a:extLst>
              </p:cNvPr>
              <p:cNvSpPr txBox="1">
                <a:spLocks noRot="1" noChangeAspect="1" noMove="1" noResize="1" noEditPoints="1" noAdjustHandles="1" noChangeArrowheads="1" noChangeShapeType="1" noTextEdit="1"/>
              </p:cNvSpPr>
              <p:nvPr/>
            </p:nvSpPr>
            <p:spPr>
              <a:xfrm>
                <a:off x="4109797" y="2300123"/>
                <a:ext cx="389896" cy="369332"/>
              </a:xfrm>
              <a:prstGeom prst="rect">
                <a:avLst/>
              </a:prstGeom>
              <a:blipFill>
                <a:blip r:embed="rId7"/>
                <a:stretch>
                  <a:fillRect l="-9375" r="-625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31749F0-5F26-F542-B6C2-277B6C4AC0EE}"/>
                  </a:ext>
                </a:extLst>
              </p:cNvPr>
              <p:cNvSpPr txBox="1"/>
              <p:nvPr/>
            </p:nvSpPr>
            <p:spPr>
              <a:xfrm>
                <a:off x="6015648" y="2074388"/>
                <a:ext cx="4907725" cy="2492990"/>
              </a:xfrm>
              <a:prstGeom prst="rect">
                <a:avLst/>
              </a:prstGeom>
              <a:noFill/>
            </p:spPr>
            <p:txBody>
              <a:bodyPr wrap="square" rtlCol="0">
                <a:spAutoFit/>
              </a:bodyPr>
              <a:lstStyle/>
              <a:p>
                <a:pPr marL="342900" indent="-342900">
                  <a:buFont typeface="Arial" panose="020B0604020202020204" pitchFamily="34" charset="0"/>
                  <a:buChar char="•"/>
                </a:pPr>
                <a:r>
                  <a:rPr lang="en-US" sz="2400" dirty="0"/>
                  <a:t>Distribution over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oMath>
                </a14:m>
                <a:r>
                  <a:rPr lang="en-US" sz="2400" dirty="0"/>
                  <a:t> used to train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0" smtClean="0">
                            <a:solidFill>
                              <a:srgbClr val="7030A0"/>
                            </a:solidFill>
                            <a:latin typeface="Cambria Math" panose="02040503050406030204" pitchFamily="18" charset="0"/>
                          </a:rPr>
                          <m:t>3</m:t>
                        </m:r>
                      </m:sub>
                    </m:sSub>
                  </m:oMath>
                </a14:m>
                <a:r>
                  <a:rPr lang="en-US" sz="2400" dirty="0"/>
                  <a:t> and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a14:m>
                <a:r>
                  <a:rPr lang="en-US" sz="2400" dirty="0"/>
                  <a:t> - induced by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a14:m>
                <a:r>
                  <a:rPr lang="en-US" sz="2400" dirty="0"/>
                  <a:t>; can sample from this distribution:</a:t>
                </a:r>
              </a:p>
              <a:p>
                <a:pPr marL="342900" indent="-342900">
                  <a:buFont typeface="Arial" panose="020B0604020202020204" pitchFamily="34" charset="0"/>
                  <a:buChar char="•"/>
                </a:pPr>
                <a:endParaRPr lang="en-US" sz="2400" dirty="0"/>
              </a:p>
              <a:p>
                <a:pPr lvl="1"/>
                <a:r>
                  <a:rPr lang="en-US" sz="2000" dirty="0">
                    <a:solidFill>
                      <a:schemeClr val="accent3"/>
                    </a:solidFill>
                    <a:latin typeface="Consolas" panose="020B0609020204030204" pitchFamily="49" charset="0"/>
                    <a:cs typeface="Consolas" panose="020B0609020204030204" pitchFamily="49" charset="0"/>
                  </a:rPr>
                  <a:t>Start at initial state </a:t>
                </a:r>
                <a14:m>
                  <m:oMath xmlns:m="http://schemas.openxmlformats.org/officeDocument/2006/math">
                    <m:sSub>
                      <m:sSubPr>
                        <m:ctrlPr>
                          <a:rPr lang="en-US" sz="2000" b="0" i="1" smtClean="0">
                            <a:solidFill>
                              <a:schemeClr val="accent3"/>
                            </a:solidFill>
                            <a:latin typeface="Cambria Math" panose="02040503050406030204" pitchFamily="18" charset="0"/>
                          </a:rPr>
                        </m:ctrlPr>
                      </m:sSubPr>
                      <m:e>
                        <m:r>
                          <a:rPr lang="en-US" sz="2000" b="0" i="1" smtClean="0">
                            <a:solidFill>
                              <a:schemeClr val="accent3"/>
                            </a:solidFill>
                            <a:latin typeface="Cambria Math" panose="02040503050406030204" pitchFamily="18" charset="0"/>
                          </a:rPr>
                          <m:t>𝑠</m:t>
                        </m:r>
                      </m:e>
                      <m:sub>
                        <m:r>
                          <a:rPr lang="en-US" sz="2000" b="0" i="1" smtClean="0">
                            <a:solidFill>
                              <a:schemeClr val="accent3"/>
                            </a:solidFill>
                            <a:latin typeface="Cambria Math" panose="02040503050406030204" pitchFamily="18" charset="0"/>
                          </a:rPr>
                          <m:t>0</m:t>
                        </m:r>
                      </m:sub>
                    </m:sSub>
                  </m:oMath>
                </a14:m>
                <a:r>
                  <a:rPr lang="en-US" sz="2000" dirty="0">
                    <a:solidFill>
                      <a:schemeClr val="accent3"/>
                    </a:solidFill>
                    <a:latin typeface="Consolas" panose="020B0609020204030204" pitchFamily="49" charset="0"/>
                    <a:cs typeface="Consolas" panose="020B0609020204030204" pitchFamily="49" charset="0"/>
                  </a:rPr>
                  <a:t> and execute </a:t>
                </a:r>
                <a14:m>
                  <m:oMath xmlns:m="http://schemas.openxmlformats.org/officeDocument/2006/math">
                    <m:sSub>
                      <m:sSubPr>
                        <m:ctrlPr>
                          <a:rPr lang="en-US" sz="2000" b="0" i="1" smtClean="0">
                            <a:solidFill>
                              <a:schemeClr val="accent3"/>
                            </a:solidFill>
                            <a:latin typeface="Cambria Math" panose="02040503050406030204" pitchFamily="18" charset="0"/>
                          </a:rPr>
                        </m:ctrlPr>
                      </m:sSubPr>
                      <m:e>
                        <m:r>
                          <a:rPr lang="en-US" sz="2000" b="0" i="1" smtClean="0">
                            <a:solidFill>
                              <a:schemeClr val="accent3"/>
                            </a:solidFill>
                            <a:latin typeface="Cambria Math" panose="02040503050406030204" pitchFamily="18" charset="0"/>
                          </a:rPr>
                          <m:t>𝜋</m:t>
                        </m:r>
                      </m:e>
                      <m:sub>
                        <m:r>
                          <a:rPr lang="en-US" sz="2000" b="0" i="1" smtClean="0">
                            <a:solidFill>
                              <a:schemeClr val="accent3"/>
                            </a:solidFill>
                            <a:latin typeface="Cambria Math" panose="02040503050406030204" pitchFamily="18" charset="0"/>
                          </a:rPr>
                          <m:t>1</m:t>
                        </m:r>
                      </m:sub>
                    </m:sSub>
                  </m:oMath>
                </a14:m>
                <a:r>
                  <a:rPr lang="en-US" sz="2000" dirty="0">
                    <a:solidFill>
                      <a:schemeClr val="accent3"/>
                    </a:solidFill>
                    <a:latin typeface="Consolas" panose="020B0609020204030204" pitchFamily="49" charset="0"/>
                    <a:cs typeface="Consolas" panose="020B0609020204030204" pitchFamily="49" charset="0"/>
                  </a:rPr>
                  <a:t> until a state in </a:t>
                </a:r>
                <a14:m>
                  <m:oMath xmlns:m="http://schemas.openxmlformats.org/officeDocument/2006/math">
                    <m:sSub>
                      <m:sSubPr>
                        <m:ctrlPr>
                          <a:rPr lang="en-US" sz="2000" b="0" i="1" smtClean="0">
                            <a:solidFill>
                              <a:schemeClr val="accent3"/>
                            </a:solidFill>
                            <a:latin typeface="Cambria Math" panose="02040503050406030204" pitchFamily="18" charset="0"/>
                          </a:rPr>
                        </m:ctrlPr>
                      </m:sSubPr>
                      <m:e>
                        <m:r>
                          <a:rPr lang="en-US" sz="2000" b="0" i="1" smtClean="0">
                            <a:solidFill>
                              <a:schemeClr val="accent3"/>
                            </a:solidFill>
                            <a:latin typeface="Cambria Math" panose="02040503050406030204" pitchFamily="18" charset="0"/>
                          </a:rPr>
                          <m:t>𝑆</m:t>
                        </m:r>
                      </m:e>
                      <m:sub>
                        <m:r>
                          <a:rPr lang="en-US" sz="2000" b="0" i="1" smtClean="0">
                            <a:solidFill>
                              <a:schemeClr val="accent3"/>
                            </a:solidFill>
                            <a:latin typeface="Cambria Math" panose="02040503050406030204" pitchFamily="18" charset="0"/>
                          </a:rPr>
                          <m:t>1</m:t>
                        </m:r>
                      </m:sub>
                    </m:sSub>
                  </m:oMath>
                </a14:m>
                <a:r>
                  <a:rPr lang="en-US" sz="2000" dirty="0">
                    <a:solidFill>
                      <a:schemeClr val="accent3"/>
                    </a:solidFill>
                    <a:latin typeface="Consolas" panose="020B0609020204030204" pitchFamily="49" charset="0"/>
                    <a:cs typeface="Consolas" panose="020B0609020204030204" pitchFamily="49" charset="0"/>
                  </a:rPr>
                  <a:t> is reached</a:t>
                </a:r>
              </a:p>
            </p:txBody>
          </p:sp>
        </mc:Choice>
        <mc:Fallback xmlns="">
          <p:sp>
            <p:nvSpPr>
              <p:cNvPr id="21" name="TextBox 20">
                <a:extLst>
                  <a:ext uri="{FF2B5EF4-FFF2-40B4-BE49-F238E27FC236}">
                    <a16:creationId xmlns:a16="http://schemas.microsoft.com/office/drawing/2014/main" id="{B31749F0-5F26-F542-B6C2-277B6C4AC0EE}"/>
                  </a:ext>
                </a:extLst>
              </p:cNvPr>
              <p:cNvSpPr txBox="1">
                <a:spLocks noRot="1" noChangeAspect="1" noMove="1" noResize="1" noEditPoints="1" noAdjustHandles="1" noChangeArrowheads="1" noChangeShapeType="1" noTextEdit="1"/>
              </p:cNvSpPr>
              <p:nvPr/>
            </p:nvSpPr>
            <p:spPr>
              <a:xfrm>
                <a:off x="6015648" y="2074388"/>
                <a:ext cx="4907725" cy="2492990"/>
              </a:xfrm>
              <a:prstGeom prst="rect">
                <a:avLst/>
              </a:prstGeom>
              <a:blipFill>
                <a:blip r:embed="rId8"/>
                <a:stretch>
                  <a:fillRect l="-1546" t="-1523" b="-355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4FD3EBFD-662C-2148-9F15-8A9E0499F524}"/>
              </a:ext>
            </a:extLst>
          </p:cNvPr>
          <p:cNvSpPr txBox="1"/>
          <p:nvPr/>
        </p:nvSpPr>
        <p:spPr>
          <a:xfrm>
            <a:off x="2600715" y="3284697"/>
            <a:ext cx="301686" cy="369332"/>
          </a:xfrm>
          <a:prstGeom prst="rect">
            <a:avLst/>
          </a:prstGeom>
          <a:noFill/>
        </p:spPr>
        <p:txBody>
          <a:bodyPr wrap="none" rtlCol="0">
            <a:spAutoFit/>
          </a:bodyPr>
          <a:lstStyle/>
          <a:p>
            <a:r>
              <a:rPr lang="en-US" dirty="0"/>
              <a:t>1</a:t>
            </a:r>
          </a:p>
        </p:txBody>
      </p:sp>
      <p:sp>
        <p:nvSpPr>
          <p:cNvPr id="25" name="TextBox 24">
            <a:extLst>
              <a:ext uri="{FF2B5EF4-FFF2-40B4-BE49-F238E27FC236}">
                <a16:creationId xmlns:a16="http://schemas.microsoft.com/office/drawing/2014/main" id="{B724F71E-4C1D-4B42-9196-972B0675C50C}"/>
              </a:ext>
            </a:extLst>
          </p:cNvPr>
          <p:cNvSpPr txBox="1"/>
          <p:nvPr/>
        </p:nvSpPr>
        <p:spPr>
          <a:xfrm>
            <a:off x="2616530" y="3856345"/>
            <a:ext cx="476412" cy="369332"/>
          </a:xfrm>
          <a:prstGeom prst="rect">
            <a:avLst/>
          </a:prstGeom>
          <a:noFill/>
        </p:spPr>
        <p:txBody>
          <a:bodyPr wrap="none" rtlCol="0">
            <a:spAutoFit/>
          </a:bodyPr>
          <a:lstStyle/>
          <a:p>
            <a:r>
              <a:rPr lang="en-US" dirty="0"/>
              <a:t>0.5</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0428893-65A6-0D44-8A49-69508C19A4DC}"/>
                  </a:ext>
                </a:extLst>
              </p:cNvPr>
              <p:cNvSpPr txBox="1"/>
              <p:nvPr/>
            </p:nvSpPr>
            <p:spPr>
              <a:xfrm>
                <a:off x="2408913" y="2834640"/>
                <a:ext cx="3871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26" name="TextBox 25">
                <a:extLst>
                  <a:ext uri="{FF2B5EF4-FFF2-40B4-BE49-F238E27FC236}">
                    <a16:creationId xmlns:a16="http://schemas.microsoft.com/office/drawing/2014/main" id="{60428893-65A6-0D44-8A49-69508C19A4DC}"/>
                  </a:ext>
                </a:extLst>
              </p:cNvPr>
              <p:cNvSpPr txBox="1">
                <a:spLocks noRot="1" noChangeAspect="1" noMove="1" noResize="1" noEditPoints="1" noAdjustHandles="1" noChangeArrowheads="1" noChangeShapeType="1" noTextEdit="1"/>
              </p:cNvSpPr>
              <p:nvPr/>
            </p:nvSpPr>
            <p:spPr>
              <a:xfrm>
                <a:off x="2408913" y="2834640"/>
                <a:ext cx="387157" cy="369332"/>
              </a:xfrm>
              <a:prstGeom prst="rect">
                <a:avLst/>
              </a:prstGeom>
              <a:blipFill>
                <a:blip r:embed="rId9"/>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92B6139-047C-5F46-BB1E-8302C0B68014}"/>
                  </a:ext>
                </a:extLst>
              </p:cNvPr>
              <p:cNvSpPr txBox="1"/>
              <p:nvPr/>
            </p:nvSpPr>
            <p:spPr>
              <a:xfrm>
                <a:off x="2407545" y="4232590"/>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27" name="TextBox 26">
                <a:extLst>
                  <a:ext uri="{FF2B5EF4-FFF2-40B4-BE49-F238E27FC236}">
                    <a16:creationId xmlns:a16="http://schemas.microsoft.com/office/drawing/2014/main" id="{392B6139-047C-5F46-BB1E-8302C0B68014}"/>
                  </a:ext>
                </a:extLst>
              </p:cNvPr>
              <p:cNvSpPr txBox="1">
                <a:spLocks noRot="1" noChangeAspect="1" noMove="1" noResize="1" noEditPoints="1" noAdjustHandles="1" noChangeArrowheads="1" noChangeShapeType="1" noTextEdit="1"/>
              </p:cNvSpPr>
              <p:nvPr/>
            </p:nvSpPr>
            <p:spPr>
              <a:xfrm>
                <a:off x="2407545" y="4232590"/>
                <a:ext cx="389896" cy="369332"/>
              </a:xfrm>
              <a:prstGeom prst="rect">
                <a:avLst/>
              </a:prstGeom>
              <a:blipFill>
                <a:blip r:embed="rId10"/>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2581D2-4056-374D-8420-F04270124E40}"/>
                  </a:ext>
                </a:extLst>
              </p:cNvPr>
              <p:cNvSpPr txBox="1"/>
              <p:nvPr/>
            </p:nvSpPr>
            <p:spPr>
              <a:xfrm>
                <a:off x="3870745" y="3258239"/>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m:oMathPara>
                </a14:m>
                <a:endParaRPr lang="en-US" sz="2400" dirty="0">
                  <a:solidFill>
                    <a:srgbClr val="7030A0"/>
                  </a:solidFill>
                </a:endParaRPr>
              </a:p>
            </p:txBody>
          </p:sp>
        </mc:Choice>
        <mc:Fallback xmlns="">
          <p:sp>
            <p:nvSpPr>
              <p:cNvPr id="28" name="TextBox 27">
                <a:extLst>
                  <a:ext uri="{FF2B5EF4-FFF2-40B4-BE49-F238E27FC236}">
                    <a16:creationId xmlns:a16="http://schemas.microsoft.com/office/drawing/2014/main" id="{F62581D2-4056-374D-8420-F04270124E40}"/>
                  </a:ext>
                </a:extLst>
              </p:cNvPr>
              <p:cNvSpPr txBox="1">
                <a:spLocks noRot="1" noChangeAspect="1" noMove="1" noResize="1" noEditPoints="1" noAdjustHandles="1" noChangeArrowheads="1" noChangeShapeType="1" noTextEdit="1"/>
              </p:cNvSpPr>
              <p:nvPr/>
            </p:nvSpPr>
            <p:spPr>
              <a:xfrm>
                <a:off x="3870745" y="3258239"/>
                <a:ext cx="389896" cy="369332"/>
              </a:xfrm>
              <a:prstGeom prst="rect">
                <a:avLst/>
              </a:prstGeom>
              <a:blipFill>
                <a:blip r:embed="rId11"/>
                <a:stretch>
                  <a:fillRect l="-9375" r="-6250" b="-16667"/>
                </a:stretch>
              </a:blipFill>
            </p:spPr>
            <p:txBody>
              <a:bodyPr/>
              <a:lstStyle/>
              <a:p>
                <a:r>
                  <a:rPr lang="en-US">
                    <a:noFill/>
                  </a:rPr>
                  <a:t> </a:t>
                </a:r>
              </a:p>
            </p:txBody>
          </p:sp>
        </mc:Fallback>
      </mc:AlternateContent>
    </p:spTree>
    <p:extLst>
      <p:ext uri="{BB962C8B-B14F-4D97-AF65-F5344CB8AC3E}">
        <p14:creationId xmlns:p14="http://schemas.microsoft.com/office/powerpoint/2010/main" val="93348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66D1AB-EA35-604E-934F-4B79D51B6A5E}"/>
              </a:ext>
            </a:extLst>
          </p:cNvPr>
          <p:cNvSpPr>
            <a:spLocks noGrp="1"/>
          </p:cNvSpPr>
          <p:nvPr>
            <p:ph type="sldNum" sz="quarter" idx="12"/>
          </p:nvPr>
        </p:nvSpPr>
        <p:spPr/>
        <p:txBody>
          <a:bodyPr/>
          <a:lstStyle/>
          <a:p>
            <a:fld id="{5F4A13B0-CDAF-3144-B21E-C33A7564C70F}" type="slidenum">
              <a:rPr lang="en-US" smtClean="0"/>
              <a:t>4</a:t>
            </a:fld>
            <a:endParaRPr lang="en-US"/>
          </a:p>
        </p:txBody>
      </p:sp>
      <p:pic>
        <p:nvPicPr>
          <p:cNvPr id="3" name="Picture 2" descr="Diagram&#10;&#10;Description automatically generated">
            <a:extLst>
              <a:ext uri="{FF2B5EF4-FFF2-40B4-BE49-F238E27FC236}">
                <a16:creationId xmlns:a16="http://schemas.microsoft.com/office/drawing/2014/main" id="{BEAEFDF6-56EB-9049-99BE-5422CC4F1D0B}"/>
              </a:ext>
            </a:extLst>
          </p:cNvPr>
          <p:cNvPicPr>
            <a:picLocks noChangeAspect="1"/>
          </p:cNvPicPr>
          <p:nvPr/>
        </p:nvPicPr>
        <p:blipFill>
          <a:blip r:embed="rId2"/>
          <a:stretch>
            <a:fillRect/>
          </a:stretch>
        </p:blipFill>
        <p:spPr>
          <a:xfrm>
            <a:off x="267514" y="1482548"/>
            <a:ext cx="11656972" cy="249444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8B5895D-76F1-DC43-B4D3-3A47F69CE87A}"/>
                  </a:ext>
                </a:extLst>
              </p:cNvPr>
              <p:cNvSpPr txBox="1"/>
              <p:nvPr/>
            </p:nvSpPr>
            <p:spPr>
              <a:xfrm>
                <a:off x="737064" y="4095081"/>
                <a:ext cx="6941965" cy="430887"/>
              </a:xfrm>
              <a:prstGeom prst="rect">
                <a:avLst/>
              </a:prstGeom>
              <a:noFill/>
            </p:spPr>
            <p:txBody>
              <a:bodyPr wrap="none" rtlCol="0">
                <a:spAutoFit/>
              </a:bodyPr>
              <a:lstStyle/>
              <a:p>
                <a:r>
                  <a:rPr lang="en-US" sz="2200" b="1" dirty="0">
                    <a:solidFill>
                      <a:schemeClr val="tx1"/>
                    </a:solidFill>
                  </a:rPr>
                  <a:t>Reward function </a:t>
                </a:r>
                <a14:m>
                  <m:oMath xmlns:m="http://schemas.openxmlformats.org/officeDocument/2006/math">
                    <m:r>
                      <a:rPr lang="en-US" sz="2200" b="1" i="1" smtClean="0">
                        <a:solidFill>
                          <a:schemeClr val="tx1"/>
                        </a:solidFill>
                        <a:latin typeface="Cambria Math" panose="02040503050406030204" pitchFamily="18" charset="0"/>
                      </a:rPr>
                      <m:t>𝒓</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𝒔</m:t>
                    </m:r>
                    <m:r>
                      <a:rPr lang="en-US" sz="2200" b="1" i="1" smtClean="0">
                        <a:solidFill>
                          <a:schemeClr val="tx1"/>
                        </a:solidFill>
                        <a:latin typeface="Cambria Math" panose="02040503050406030204" pitchFamily="18" charset="0"/>
                      </a:rPr>
                      <m:t>,</m:t>
                    </m:r>
                    <m:r>
                      <a:rPr lang="en-US" sz="2200" b="1" i="1" smtClean="0">
                        <a:solidFill>
                          <a:schemeClr val="tx1"/>
                        </a:solidFill>
                        <a:latin typeface="Cambria Math" panose="02040503050406030204" pitchFamily="18" charset="0"/>
                      </a:rPr>
                      <m:t>𝒂</m:t>
                    </m:r>
                    <m:r>
                      <a:rPr lang="en-US" sz="2200" b="1" i="1" smtClean="0">
                        <a:solidFill>
                          <a:schemeClr val="tx1"/>
                        </a:solidFill>
                        <a:latin typeface="Cambria Math" panose="02040503050406030204" pitchFamily="18" charset="0"/>
                      </a:rPr>
                      <m:t>)∈</m:t>
                    </m:r>
                    <m:r>
                      <a:rPr lang="en-IN" sz="2200" b="1" i="1" smtClean="0">
                        <a:solidFill>
                          <a:schemeClr val="tx1"/>
                        </a:solidFill>
                        <a:latin typeface="Cambria Math" panose="02040503050406030204" pitchFamily="18" charset="0"/>
                        <a:ea typeface="Cambria Math" panose="02040503050406030204" pitchFamily="18" charset="0"/>
                      </a:rPr>
                      <m:t>ℝ</m:t>
                    </m:r>
                  </m:oMath>
                </a14:m>
                <a:r>
                  <a:rPr lang="en-IN" sz="2200" b="1" dirty="0">
                    <a:solidFill>
                      <a:schemeClr val="tx1"/>
                    </a:solidFill>
                  </a:rPr>
                  <a:t> </a:t>
                </a:r>
                <a:r>
                  <a:rPr lang="en-IN" sz="2200" dirty="0">
                    <a:solidFill>
                      <a:schemeClr val="tx1"/>
                    </a:solidFill>
                  </a:rPr>
                  <a:t>tells which actions are better.</a:t>
                </a:r>
              </a:p>
            </p:txBody>
          </p:sp>
        </mc:Choice>
        <mc:Fallback xmlns="">
          <p:sp>
            <p:nvSpPr>
              <p:cNvPr id="8" name="TextBox 7">
                <a:extLst>
                  <a:ext uri="{FF2B5EF4-FFF2-40B4-BE49-F238E27FC236}">
                    <a16:creationId xmlns:a16="http://schemas.microsoft.com/office/drawing/2014/main" id="{A8B5895D-76F1-DC43-B4D3-3A47F69CE87A}"/>
                  </a:ext>
                </a:extLst>
              </p:cNvPr>
              <p:cNvSpPr txBox="1">
                <a:spLocks noRot="1" noChangeAspect="1" noMove="1" noResize="1" noEditPoints="1" noAdjustHandles="1" noChangeArrowheads="1" noChangeShapeType="1" noTextEdit="1"/>
              </p:cNvSpPr>
              <p:nvPr/>
            </p:nvSpPr>
            <p:spPr>
              <a:xfrm>
                <a:off x="737064" y="4095081"/>
                <a:ext cx="6941965" cy="430887"/>
              </a:xfrm>
              <a:prstGeom prst="rect">
                <a:avLst/>
              </a:prstGeom>
              <a:blipFill>
                <a:blip r:embed="rId3"/>
                <a:stretch>
                  <a:fillRect l="-1280" t="-8571" r="-183" b="-28571"/>
                </a:stretch>
              </a:blipFill>
            </p:spPr>
            <p:txBody>
              <a:bodyPr/>
              <a:lstStyle/>
              <a:p>
                <a:r>
                  <a:rPr lang="en-US">
                    <a:noFill/>
                  </a:rPr>
                  <a:t> </a:t>
                </a:r>
              </a:p>
            </p:txBody>
          </p:sp>
        </mc:Fallback>
      </mc:AlternateContent>
      <p:pic>
        <p:nvPicPr>
          <p:cNvPr id="10" name="Picture 9" descr="Graphical user interface, application, Word&#10;&#10;Description automatically generated">
            <a:extLst>
              <a:ext uri="{FF2B5EF4-FFF2-40B4-BE49-F238E27FC236}">
                <a16:creationId xmlns:a16="http://schemas.microsoft.com/office/drawing/2014/main" id="{9F6260A6-6D15-784D-96DA-B64B32E21C4A}"/>
              </a:ext>
            </a:extLst>
          </p:cNvPr>
          <p:cNvPicPr>
            <a:picLocks noChangeAspect="1"/>
          </p:cNvPicPr>
          <p:nvPr/>
        </p:nvPicPr>
        <p:blipFill>
          <a:blip r:embed="rId4"/>
          <a:stretch>
            <a:fillRect/>
          </a:stretch>
        </p:blipFill>
        <p:spPr>
          <a:xfrm>
            <a:off x="2073648" y="4601726"/>
            <a:ext cx="8044703" cy="1547452"/>
          </a:xfrm>
          <a:prstGeom prst="rect">
            <a:avLst/>
          </a:prstGeom>
        </p:spPr>
      </p:pic>
      <p:sp>
        <p:nvSpPr>
          <p:cNvPr id="12" name="Rectangle 11">
            <a:extLst>
              <a:ext uri="{FF2B5EF4-FFF2-40B4-BE49-F238E27FC236}">
                <a16:creationId xmlns:a16="http://schemas.microsoft.com/office/drawing/2014/main" id="{32B77CA3-D32A-7E45-8D9C-B1697D20B43D}"/>
              </a:ext>
            </a:extLst>
          </p:cNvPr>
          <p:cNvSpPr/>
          <p:nvPr/>
        </p:nvSpPr>
        <p:spPr>
          <a:xfrm>
            <a:off x="1804086" y="3521676"/>
            <a:ext cx="407773" cy="247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6B76822-1A95-B64A-8C84-978D2AA0BF02}"/>
                  </a:ext>
                </a:extLst>
              </p:cNvPr>
              <p:cNvSpPr txBox="1"/>
              <p:nvPr/>
            </p:nvSpPr>
            <p:spPr>
              <a:xfrm>
                <a:off x="1771514" y="3430257"/>
                <a:ext cx="302134"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𝑠</m:t>
                          </m:r>
                        </m:e>
                        <m:sub>
                          <m:r>
                            <a:rPr lang="en-US" sz="2200" b="0" i="1" smtClean="0">
                              <a:latin typeface="Cambria Math" panose="02040503050406030204" pitchFamily="18" charset="0"/>
                            </a:rPr>
                            <m:t>𝑡</m:t>
                          </m:r>
                        </m:sub>
                      </m:sSub>
                    </m:oMath>
                  </m:oMathPara>
                </a14:m>
                <a:endParaRPr lang="en-US" sz="2200" dirty="0"/>
              </a:p>
            </p:txBody>
          </p:sp>
        </mc:Choice>
        <mc:Fallback xmlns="">
          <p:sp>
            <p:nvSpPr>
              <p:cNvPr id="11" name="TextBox 10">
                <a:extLst>
                  <a:ext uri="{FF2B5EF4-FFF2-40B4-BE49-F238E27FC236}">
                    <a16:creationId xmlns:a16="http://schemas.microsoft.com/office/drawing/2014/main" id="{76B76822-1A95-B64A-8C84-978D2AA0BF02}"/>
                  </a:ext>
                </a:extLst>
              </p:cNvPr>
              <p:cNvSpPr txBox="1">
                <a:spLocks noRot="1" noChangeAspect="1" noMove="1" noResize="1" noEditPoints="1" noAdjustHandles="1" noChangeArrowheads="1" noChangeShapeType="1" noTextEdit="1"/>
              </p:cNvSpPr>
              <p:nvPr/>
            </p:nvSpPr>
            <p:spPr>
              <a:xfrm>
                <a:off x="1771514" y="3430257"/>
                <a:ext cx="302134" cy="338554"/>
              </a:xfrm>
              <a:prstGeom prst="rect">
                <a:avLst/>
              </a:prstGeom>
              <a:blipFill>
                <a:blip r:embed="rId5"/>
                <a:stretch>
                  <a:fillRect l="-8000" r="-4000" b="-14815"/>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B5C78C63-18E8-F44B-AC51-6F01F707C861}"/>
              </a:ext>
            </a:extLst>
          </p:cNvPr>
          <p:cNvSpPr/>
          <p:nvPr/>
        </p:nvSpPr>
        <p:spPr>
          <a:xfrm>
            <a:off x="6302017" y="3521676"/>
            <a:ext cx="302134" cy="247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66D5FA-611B-3F4F-9158-179F7333D9FA}"/>
                  </a:ext>
                </a:extLst>
              </p:cNvPr>
              <p:cNvSpPr txBox="1"/>
              <p:nvPr/>
            </p:nvSpPr>
            <p:spPr>
              <a:xfrm>
                <a:off x="6269444" y="3430257"/>
                <a:ext cx="302134"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𝑠</m:t>
                          </m:r>
                        </m:e>
                        <m:sub>
                          <m:r>
                            <a:rPr lang="en-US" sz="2200" b="0" i="1" smtClean="0">
                              <a:latin typeface="Cambria Math" panose="02040503050406030204" pitchFamily="18" charset="0"/>
                            </a:rPr>
                            <m:t>𝑡</m:t>
                          </m:r>
                        </m:sub>
                      </m:sSub>
                    </m:oMath>
                  </m:oMathPara>
                </a14:m>
                <a:endParaRPr lang="en-US" sz="2200" dirty="0"/>
              </a:p>
            </p:txBody>
          </p:sp>
        </mc:Choice>
        <mc:Fallback xmlns="">
          <p:sp>
            <p:nvSpPr>
              <p:cNvPr id="14" name="TextBox 13">
                <a:extLst>
                  <a:ext uri="{FF2B5EF4-FFF2-40B4-BE49-F238E27FC236}">
                    <a16:creationId xmlns:a16="http://schemas.microsoft.com/office/drawing/2014/main" id="{0766D5FA-611B-3F4F-9158-179F7333D9FA}"/>
                  </a:ext>
                </a:extLst>
              </p:cNvPr>
              <p:cNvSpPr txBox="1">
                <a:spLocks noRot="1" noChangeAspect="1" noMove="1" noResize="1" noEditPoints="1" noAdjustHandles="1" noChangeArrowheads="1" noChangeShapeType="1" noTextEdit="1"/>
              </p:cNvSpPr>
              <p:nvPr/>
            </p:nvSpPr>
            <p:spPr>
              <a:xfrm>
                <a:off x="6269444" y="3430257"/>
                <a:ext cx="302134" cy="338554"/>
              </a:xfrm>
              <a:prstGeom prst="rect">
                <a:avLst/>
              </a:prstGeom>
              <a:blipFill>
                <a:blip r:embed="rId5"/>
                <a:stretch>
                  <a:fillRect l="-8000" r="-4000" b="-1481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FD9EC03-4FA1-5701-01B5-CEA49CCA0B24}"/>
              </a:ext>
            </a:extLst>
          </p:cNvPr>
          <p:cNvSpPr txBox="1">
            <a:spLocks/>
          </p:cNvSpPr>
          <p:nvPr/>
        </p:nvSpPr>
        <p:spPr>
          <a:xfrm>
            <a:off x="838200" y="178615"/>
            <a:ext cx="10515600" cy="1657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b="1" dirty="0">
                <a:solidFill>
                  <a:schemeClr val="accent1"/>
                </a:solidFill>
              </a:rPr>
              <a:t>Reward Function</a:t>
            </a:r>
          </a:p>
        </p:txBody>
      </p:sp>
    </p:spTree>
    <p:extLst>
      <p:ext uri="{BB962C8B-B14F-4D97-AF65-F5344CB8AC3E}">
        <p14:creationId xmlns:p14="http://schemas.microsoft.com/office/powerpoint/2010/main" val="3672345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E095A-D241-1A44-8429-90449F903E82}"/>
              </a:ext>
            </a:extLst>
          </p:cNvPr>
          <p:cNvSpPr>
            <a:spLocks noGrp="1"/>
          </p:cNvSpPr>
          <p:nvPr>
            <p:ph type="sldNum" sz="quarter" idx="12"/>
          </p:nvPr>
        </p:nvSpPr>
        <p:spPr/>
        <p:txBody>
          <a:bodyPr/>
          <a:lstStyle/>
          <a:p>
            <a:fld id="{1CF91F9D-ED0F-C941-B4DB-33BB39C08F15}" type="slidenum">
              <a:rPr lang="en-US" smtClean="0"/>
              <a:t>40</a:t>
            </a:fld>
            <a:endParaRPr lang="en-US"/>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7DA4DFF0-DEA4-FA40-98F9-99680E3A2A28}"/>
                  </a:ext>
                </a:extLst>
              </p:cNvPr>
              <p:cNvSpPr/>
              <p:nvPr/>
            </p:nvSpPr>
            <p:spPr>
              <a:xfrm>
                <a:off x="1547445" y="3495822"/>
                <a:ext cx="576776" cy="520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oMath>
                  </m:oMathPara>
                </a14:m>
                <a:endParaRPr lang="en-US" dirty="0"/>
              </a:p>
            </p:txBody>
          </p:sp>
        </mc:Choice>
        <mc:Fallback xmlns="">
          <p:sp>
            <p:nvSpPr>
              <p:cNvPr id="37" name="Oval 36">
                <a:extLst>
                  <a:ext uri="{FF2B5EF4-FFF2-40B4-BE49-F238E27FC236}">
                    <a16:creationId xmlns:a16="http://schemas.microsoft.com/office/drawing/2014/main" id="{7DA4DFF0-DEA4-FA40-98F9-99680E3A2A28}"/>
                  </a:ext>
                </a:extLst>
              </p:cNvPr>
              <p:cNvSpPr>
                <a:spLocks noRot="1" noChangeAspect="1" noMove="1" noResize="1" noEditPoints="1" noAdjustHandles="1" noChangeArrowheads="1" noChangeShapeType="1" noTextEdit="1"/>
              </p:cNvSpPr>
              <p:nvPr/>
            </p:nvSpPr>
            <p:spPr>
              <a:xfrm>
                <a:off x="1547445" y="3495822"/>
                <a:ext cx="576776" cy="520504"/>
              </a:xfrm>
              <a:prstGeom prst="ellipse">
                <a:avLst/>
              </a:prstGeom>
              <a:blipFill>
                <a:blip r:embed="rId2"/>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E5222985-594D-664D-ABFD-40D753F58F3C}"/>
              </a:ext>
            </a:extLst>
          </p:cNvPr>
          <p:cNvCxnSpPr>
            <a:stCxn id="37" idx="7"/>
          </p:cNvCxnSpPr>
          <p:nvPr/>
        </p:nvCxnSpPr>
        <p:spPr>
          <a:xfrm flipV="1">
            <a:off x="2039754" y="3094892"/>
            <a:ext cx="1125477" cy="47715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672AC0-6954-B643-A181-4B5C7DFCF724}"/>
              </a:ext>
            </a:extLst>
          </p:cNvPr>
          <p:cNvCxnSpPr>
            <a:cxnSpLocks/>
            <a:stCxn id="37" idx="5"/>
          </p:cNvCxnSpPr>
          <p:nvPr/>
        </p:nvCxnSpPr>
        <p:spPr>
          <a:xfrm>
            <a:off x="2039754" y="3940100"/>
            <a:ext cx="1125477" cy="47715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FB64D2A9-81F5-9E4C-A842-F97AEDD86C26}"/>
                  </a:ext>
                </a:extLst>
              </p:cNvPr>
              <p:cNvSpPr/>
              <p:nvPr/>
            </p:nvSpPr>
            <p:spPr>
              <a:xfrm>
                <a:off x="3165231" y="2810595"/>
                <a:ext cx="576776" cy="52050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oMath>
                  </m:oMathPara>
                </a14:m>
                <a:endParaRPr lang="en-US" dirty="0"/>
              </a:p>
            </p:txBody>
          </p:sp>
        </mc:Choice>
        <mc:Fallback xmlns="">
          <p:sp>
            <p:nvSpPr>
              <p:cNvPr id="40" name="Oval 39">
                <a:extLst>
                  <a:ext uri="{FF2B5EF4-FFF2-40B4-BE49-F238E27FC236}">
                    <a16:creationId xmlns:a16="http://schemas.microsoft.com/office/drawing/2014/main" id="{FB64D2A9-81F5-9E4C-A842-F97AEDD86C26}"/>
                  </a:ext>
                </a:extLst>
              </p:cNvPr>
              <p:cNvSpPr>
                <a:spLocks noRot="1" noChangeAspect="1" noMove="1" noResize="1" noEditPoints="1" noAdjustHandles="1" noChangeArrowheads="1" noChangeShapeType="1" noTextEdit="1"/>
              </p:cNvSpPr>
              <p:nvPr/>
            </p:nvSpPr>
            <p:spPr>
              <a:xfrm>
                <a:off x="3165231" y="2810595"/>
                <a:ext cx="576776" cy="520504"/>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70B5E78B-8BF8-5945-9592-9499BF002B50}"/>
                  </a:ext>
                </a:extLst>
              </p:cNvPr>
              <p:cNvSpPr/>
              <p:nvPr/>
            </p:nvSpPr>
            <p:spPr>
              <a:xfrm>
                <a:off x="3165231" y="4157004"/>
                <a:ext cx="576776" cy="52050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2</m:t>
                          </m:r>
                        </m:sub>
                      </m:sSub>
                    </m:oMath>
                  </m:oMathPara>
                </a14:m>
                <a:endParaRPr lang="en-US" dirty="0"/>
              </a:p>
            </p:txBody>
          </p:sp>
        </mc:Choice>
        <mc:Fallback xmlns="">
          <p:sp>
            <p:nvSpPr>
              <p:cNvPr id="41" name="Oval 40">
                <a:extLst>
                  <a:ext uri="{FF2B5EF4-FFF2-40B4-BE49-F238E27FC236}">
                    <a16:creationId xmlns:a16="http://schemas.microsoft.com/office/drawing/2014/main" id="{70B5E78B-8BF8-5945-9592-9499BF002B50}"/>
                  </a:ext>
                </a:extLst>
              </p:cNvPr>
              <p:cNvSpPr>
                <a:spLocks noRot="1" noChangeAspect="1" noMove="1" noResize="1" noEditPoints="1" noAdjustHandles="1" noChangeArrowheads="1" noChangeShapeType="1" noTextEdit="1"/>
              </p:cNvSpPr>
              <p:nvPr/>
            </p:nvSpPr>
            <p:spPr>
              <a:xfrm>
                <a:off x="3165231" y="4157004"/>
                <a:ext cx="576776" cy="520504"/>
              </a:xfrm>
              <a:prstGeom prst="ellipse">
                <a:avLst/>
              </a:prstGeom>
              <a:blipFill>
                <a:blip r:embed="rId4"/>
                <a:stretch>
                  <a:fillRect/>
                </a:stretch>
              </a:blipFill>
              <a:ln>
                <a:solidFill>
                  <a:schemeClr val="accent1"/>
                </a:solidFill>
              </a:ln>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A02149BA-8B22-2E4D-A056-5BF75C9D33A5}"/>
              </a:ext>
            </a:extLst>
          </p:cNvPr>
          <p:cNvCxnSpPr>
            <a:cxnSpLocks/>
          </p:cNvCxnSpPr>
          <p:nvPr/>
        </p:nvCxnSpPr>
        <p:spPr>
          <a:xfrm>
            <a:off x="3742007" y="3123028"/>
            <a:ext cx="1125477" cy="47715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5BEF447-17A1-C545-B4EA-A8572F37FDCC}"/>
              </a:ext>
            </a:extLst>
          </p:cNvPr>
          <p:cNvCxnSpPr>
            <a:cxnSpLocks/>
            <a:stCxn id="40" idx="6"/>
          </p:cNvCxnSpPr>
          <p:nvPr/>
        </p:nvCxnSpPr>
        <p:spPr>
          <a:xfrm flipV="1">
            <a:off x="3742007" y="2457144"/>
            <a:ext cx="1125477" cy="6137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630E9AA-8E38-FF4C-8856-4F0E582AA112}"/>
                  </a:ext>
                </a:extLst>
              </p:cNvPr>
              <p:cNvSpPr/>
              <p:nvPr/>
            </p:nvSpPr>
            <p:spPr>
              <a:xfrm>
                <a:off x="4867484" y="3351683"/>
                <a:ext cx="576776" cy="52050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3</m:t>
                          </m:r>
                        </m:sub>
                      </m:sSub>
                    </m:oMath>
                  </m:oMathPara>
                </a14:m>
                <a:endParaRPr lang="en-US" dirty="0"/>
              </a:p>
            </p:txBody>
          </p:sp>
        </mc:Choice>
        <mc:Fallback xmlns="">
          <p:sp>
            <p:nvSpPr>
              <p:cNvPr id="44" name="Oval 43">
                <a:extLst>
                  <a:ext uri="{FF2B5EF4-FFF2-40B4-BE49-F238E27FC236}">
                    <a16:creationId xmlns:a16="http://schemas.microsoft.com/office/drawing/2014/main" id="{3630E9AA-8E38-FF4C-8856-4F0E582AA112}"/>
                  </a:ext>
                </a:extLst>
              </p:cNvPr>
              <p:cNvSpPr>
                <a:spLocks noRot="1" noChangeAspect="1" noMove="1" noResize="1" noEditPoints="1" noAdjustHandles="1" noChangeArrowheads="1" noChangeShapeType="1" noTextEdit="1"/>
              </p:cNvSpPr>
              <p:nvPr/>
            </p:nvSpPr>
            <p:spPr>
              <a:xfrm>
                <a:off x="4867484" y="3351683"/>
                <a:ext cx="576776" cy="520504"/>
              </a:xfrm>
              <a:prstGeom prst="ellipse">
                <a:avLst/>
              </a:prstGeom>
              <a:blipFill>
                <a:blip r:embed="rId5"/>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C9CA122B-7817-1045-B549-A25BA73E48DF}"/>
                  </a:ext>
                </a:extLst>
              </p:cNvPr>
              <p:cNvSpPr/>
              <p:nvPr/>
            </p:nvSpPr>
            <p:spPr>
              <a:xfrm>
                <a:off x="4867484" y="2168023"/>
                <a:ext cx="576776" cy="52050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4</m:t>
                          </m:r>
                        </m:sub>
                      </m:sSub>
                    </m:oMath>
                  </m:oMathPara>
                </a14:m>
                <a:endParaRPr lang="en-US" dirty="0"/>
              </a:p>
            </p:txBody>
          </p:sp>
        </mc:Choice>
        <mc:Fallback xmlns="">
          <p:sp>
            <p:nvSpPr>
              <p:cNvPr id="45" name="Oval 44">
                <a:extLst>
                  <a:ext uri="{FF2B5EF4-FFF2-40B4-BE49-F238E27FC236}">
                    <a16:creationId xmlns:a16="http://schemas.microsoft.com/office/drawing/2014/main" id="{C9CA122B-7817-1045-B549-A25BA73E48DF}"/>
                  </a:ext>
                </a:extLst>
              </p:cNvPr>
              <p:cNvSpPr>
                <a:spLocks noRot="1" noChangeAspect="1" noMove="1" noResize="1" noEditPoints="1" noAdjustHandles="1" noChangeArrowheads="1" noChangeShapeType="1" noTextEdit="1"/>
              </p:cNvSpPr>
              <p:nvPr/>
            </p:nvSpPr>
            <p:spPr>
              <a:xfrm>
                <a:off x="4867484" y="2168023"/>
                <a:ext cx="576776" cy="520504"/>
              </a:xfrm>
              <a:prstGeom prst="ellipse">
                <a:avLst/>
              </a:prstGeom>
              <a:blipFill>
                <a:blip r:embed="rId6"/>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41BC993-B3EA-394B-BDF2-3B4CC28C3CCF}"/>
                  </a:ext>
                </a:extLst>
              </p:cNvPr>
              <p:cNvSpPr txBox="1"/>
              <p:nvPr/>
            </p:nvSpPr>
            <p:spPr>
              <a:xfrm>
                <a:off x="4109797" y="2300123"/>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3</m:t>
                          </m:r>
                        </m:sub>
                      </m:sSub>
                    </m:oMath>
                  </m:oMathPara>
                </a14:m>
                <a:endParaRPr lang="en-US" sz="2400" dirty="0">
                  <a:solidFill>
                    <a:srgbClr val="7030A0"/>
                  </a:solidFill>
                </a:endParaRPr>
              </a:p>
            </p:txBody>
          </p:sp>
        </mc:Choice>
        <mc:Fallback xmlns="">
          <p:sp>
            <p:nvSpPr>
              <p:cNvPr id="46" name="TextBox 45">
                <a:extLst>
                  <a:ext uri="{FF2B5EF4-FFF2-40B4-BE49-F238E27FC236}">
                    <a16:creationId xmlns:a16="http://schemas.microsoft.com/office/drawing/2014/main" id="{541BC993-B3EA-394B-BDF2-3B4CC28C3CCF}"/>
                  </a:ext>
                </a:extLst>
              </p:cNvPr>
              <p:cNvSpPr txBox="1">
                <a:spLocks noRot="1" noChangeAspect="1" noMove="1" noResize="1" noEditPoints="1" noAdjustHandles="1" noChangeArrowheads="1" noChangeShapeType="1" noTextEdit="1"/>
              </p:cNvSpPr>
              <p:nvPr/>
            </p:nvSpPr>
            <p:spPr>
              <a:xfrm>
                <a:off x="4109797" y="2300123"/>
                <a:ext cx="389896" cy="369332"/>
              </a:xfrm>
              <a:prstGeom prst="rect">
                <a:avLst/>
              </a:prstGeom>
              <a:blipFill>
                <a:blip r:embed="rId7"/>
                <a:stretch>
                  <a:fillRect l="-9375" r="-6250"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515B72D-9DCF-5546-A1E2-206885C2DEF5}"/>
                  </a:ext>
                </a:extLst>
              </p:cNvPr>
              <p:cNvSpPr txBox="1"/>
              <p:nvPr/>
            </p:nvSpPr>
            <p:spPr>
              <a:xfrm>
                <a:off x="3870745" y="3258239"/>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m:oMathPara>
                </a14:m>
                <a:endParaRPr lang="en-US" sz="2400" dirty="0">
                  <a:solidFill>
                    <a:srgbClr val="7030A0"/>
                  </a:solidFill>
                </a:endParaRPr>
              </a:p>
            </p:txBody>
          </p:sp>
        </mc:Choice>
        <mc:Fallback xmlns="">
          <p:sp>
            <p:nvSpPr>
              <p:cNvPr id="47" name="TextBox 46">
                <a:extLst>
                  <a:ext uri="{FF2B5EF4-FFF2-40B4-BE49-F238E27FC236}">
                    <a16:creationId xmlns:a16="http://schemas.microsoft.com/office/drawing/2014/main" id="{1515B72D-9DCF-5546-A1E2-206885C2DEF5}"/>
                  </a:ext>
                </a:extLst>
              </p:cNvPr>
              <p:cNvSpPr txBox="1">
                <a:spLocks noRot="1" noChangeAspect="1" noMove="1" noResize="1" noEditPoints="1" noAdjustHandles="1" noChangeArrowheads="1" noChangeShapeType="1" noTextEdit="1"/>
              </p:cNvSpPr>
              <p:nvPr/>
            </p:nvSpPr>
            <p:spPr>
              <a:xfrm>
                <a:off x="3870745" y="3258239"/>
                <a:ext cx="389896" cy="369332"/>
              </a:xfrm>
              <a:prstGeom prst="rect">
                <a:avLst/>
              </a:prstGeom>
              <a:blipFill>
                <a:blip r:embed="rId8"/>
                <a:stretch>
                  <a:fillRect l="-9375" r="-6250" b="-16667"/>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0C20035C-1838-D740-BC46-CD006289016D}"/>
              </a:ext>
            </a:extLst>
          </p:cNvPr>
          <p:cNvSpPr txBox="1"/>
          <p:nvPr/>
        </p:nvSpPr>
        <p:spPr>
          <a:xfrm>
            <a:off x="2600715" y="3284697"/>
            <a:ext cx="301686" cy="369332"/>
          </a:xfrm>
          <a:prstGeom prst="rect">
            <a:avLst/>
          </a:prstGeom>
          <a:noFill/>
        </p:spPr>
        <p:txBody>
          <a:bodyPr wrap="none" rtlCol="0">
            <a:spAutoFit/>
          </a:bodyPr>
          <a:lstStyle/>
          <a:p>
            <a:r>
              <a:rPr lang="en-US" dirty="0"/>
              <a:t>1</a:t>
            </a:r>
          </a:p>
        </p:txBody>
      </p:sp>
      <p:sp>
        <p:nvSpPr>
          <p:cNvPr id="49" name="TextBox 48">
            <a:extLst>
              <a:ext uri="{FF2B5EF4-FFF2-40B4-BE49-F238E27FC236}">
                <a16:creationId xmlns:a16="http://schemas.microsoft.com/office/drawing/2014/main" id="{5C4E8DDB-E76B-8549-9268-AFE25718EB29}"/>
              </a:ext>
            </a:extLst>
          </p:cNvPr>
          <p:cNvSpPr txBox="1"/>
          <p:nvPr/>
        </p:nvSpPr>
        <p:spPr>
          <a:xfrm>
            <a:off x="2616530" y="3856345"/>
            <a:ext cx="476412" cy="369332"/>
          </a:xfrm>
          <a:prstGeom prst="rect">
            <a:avLst/>
          </a:prstGeom>
          <a:noFill/>
        </p:spPr>
        <p:txBody>
          <a:bodyPr wrap="none" rtlCol="0">
            <a:spAutoFit/>
          </a:bodyPr>
          <a:lstStyle/>
          <a:p>
            <a:r>
              <a:rPr lang="en-US" dirty="0"/>
              <a:t>0.5</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EF8F9A4-081A-6E41-AF1E-4FBAB39AEDD1}"/>
                  </a:ext>
                </a:extLst>
              </p:cNvPr>
              <p:cNvSpPr txBox="1"/>
              <p:nvPr/>
            </p:nvSpPr>
            <p:spPr>
              <a:xfrm>
                <a:off x="2408913" y="2834640"/>
                <a:ext cx="38715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p:txBody>
          </p:sp>
        </mc:Choice>
        <mc:Fallback xmlns="">
          <p:sp>
            <p:nvSpPr>
              <p:cNvPr id="50" name="TextBox 49">
                <a:extLst>
                  <a:ext uri="{FF2B5EF4-FFF2-40B4-BE49-F238E27FC236}">
                    <a16:creationId xmlns:a16="http://schemas.microsoft.com/office/drawing/2014/main" id="{7EF8F9A4-081A-6E41-AF1E-4FBAB39AEDD1}"/>
                  </a:ext>
                </a:extLst>
              </p:cNvPr>
              <p:cNvSpPr txBox="1">
                <a:spLocks noRot="1" noChangeAspect="1" noMove="1" noResize="1" noEditPoints="1" noAdjustHandles="1" noChangeArrowheads="1" noChangeShapeType="1" noTextEdit="1"/>
              </p:cNvSpPr>
              <p:nvPr/>
            </p:nvSpPr>
            <p:spPr>
              <a:xfrm>
                <a:off x="2408913" y="2834640"/>
                <a:ext cx="387157" cy="369332"/>
              </a:xfrm>
              <a:prstGeom prst="rect">
                <a:avLst/>
              </a:prstGeom>
              <a:blipFill>
                <a:blip r:embed="rId9"/>
                <a:stretch>
                  <a:fillRect l="-9375" r="-625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B36F9B4-DCB5-7C44-AD3B-6F9CFA55067B}"/>
                  </a:ext>
                </a:extLst>
              </p:cNvPr>
              <p:cNvSpPr txBox="1"/>
              <p:nvPr/>
            </p:nvSpPr>
            <p:spPr>
              <a:xfrm>
                <a:off x="2407545" y="4232590"/>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2</m:t>
                          </m:r>
                        </m:sub>
                      </m:sSub>
                    </m:oMath>
                  </m:oMathPara>
                </a14:m>
                <a:endParaRPr lang="en-US" sz="2400" dirty="0">
                  <a:solidFill>
                    <a:srgbClr val="7030A0"/>
                  </a:solidFill>
                </a:endParaRPr>
              </a:p>
            </p:txBody>
          </p:sp>
        </mc:Choice>
        <mc:Fallback xmlns="">
          <p:sp>
            <p:nvSpPr>
              <p:cNvPr id="51" name="TextBox 50">
                <a:extLst>
                  <a:ext uri="{FF2B5EF4-FFF2-40B4-BE49-F238E27FC236}">
                    <a16:creationId xmlns:a16="http://schemas.microsoft.com/office/drawing/2014/main" id="{6B36F9B4-DCB5-7C44-AD3B-6F9CFA55067B}"/>
                  </a:ext>
                </a:extLst>
              </p:cNvPr>
              <p:cNvSpPr txBox="1">
                <a:spLocks noRot="1" noChangeAspect="1" noMove="1" noResize="1" noEditPoints="1" noAdjustHandles="1" noChangeArrowheads="1" noChangeShapeType="1" noTextEdit="1"/>
              </p:cNvSpPr>
              <p:nvPr/>
            </p:nvSpPr>
            <p:spPr>
              <a:xfrm>
                <a:off x="2407545" y="4232590"/>
                <a:ext cx="389896" cy="369332"/>
              </a:xfrm>
              <a:prstGeom prst="rect">
                <a:avLst/>
              </a:prstGeom>
              <a:blipFill>
                <a:blip r:embed="rId10"/>
                <a:stretch>
                  <a:fillRect l="-9375" r="-6250" b="-13333"/>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CBDB1D93-0A3E-454A-A244-5BFE295BBD0D}"/>
              </a:ext>
            </a:extLst>
          </p:cNvPr>
          <p:cNvSpPr txBox="1"/>
          <p:nvPr/>
        </p:nvSpPr>
        <p:spPr>
          <a:xfrm>
            <a:off x="4334813" y="2654113"/>
            <a:ext cx="593432" cy="369332"/>
          </a:xfrm>
          <a:prstGeom prst="rect">
            <a:avLst/>
          </a:prstGeom>
          <a:noFill/>
        </p:spPr>
        <p:txBody>
          <a:bodyPr wrap="none" rtlCol="0">
            <a:spAutoFit/>
          </a:bodyPr>
          <a:lstStyle/>
          <a:p>
            <a:r>
              <a:rPr lang="en-US" dirty="0"/>
              <a:t>0.25</a:t>
            </a:r>
          </a:p>
        </p:txBody>
      </p:sp>
      <p:sp>
        <p:nvSpPr>
          <p:cNvPr id="53" name="TextBox 52">
            <a:extLst>
              <a:ext uri="{FF2B5EF4-FFF2-40B4-BE49-F238E27FC236}">
                <a16:creationId xmlns:a16="http://schemas.microsoft.com/office/drawing/2014/main" id="{10EDF285-2B85-EB45-AEC0-9203109ECBDC}"/>
              </a:ext>
            </a:extLst>
          </p:cNvPr>
          <p:cNvSpPr txBox="1"/>
          <p:nvPr/>
        </p:nvSpPr>
        <p:spPr>
          <a:xfrm>
            <a:off x="4334813" y="3090416"/>
            <a:ext cx="301686" cy="369332"/>
          </a:xfrm>
          <a:prstGeom prst="rect">
            <a:avLst/>
          </a:prstGeom>
          <a:noFill/>
        </p:spPr>
        <p:txBody>
          <a:bodyPr wrap="none" rtlCol="0">
            <a:spAutoFit/>
          </a:bodyPr>
          <a:lstStyle/>
          <a:p>
            <a:r>
              <a:rPr lang="en-US" dirty="0"/>
              <a:t>1</a:t>
            </a:r>
          </a:p>
        </p:txBody>
      </p:sp>
      <p:cxnSp>
        <p:nvCxnSpPr>
          <p:cNvPr id="54" name="Straight Arrow Connector 53">
            <a:extLst>
              <a:ext uri="{FF2B5EF4-FFF2-40B4-BE49-F238E27FC236}">
                <a16:creationId xmlns:a16="http://schemas.microsoft.com/office/drawing/2014/main" id="{D373510D-343E-5041-8C15-02317BF91727}"/>
              </a:ext>
            </a:extLst>
          </p:cNvPr>
          <p:cNvCxnSpPr>
            <a:cxnSpLocks/>
            <a:stCxn id="41" idx="6"/>
            <a:endCxn id="44" idx="3"/>
          </p:cNvCxnSpPr>
          <p:nvPr/>
        </p:nvCxnSpPr>
        <p:spPr>
          <a:xfrm flipV="1">
            <a:off x="3742007" y="3795961"/>
            <a:ext cx="1209944" cy="62129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EFBE873-F64F-A746-89E1-C3D396FD1D7C}"/>
                  </a:ext>
                </a:extLst>
              </p:cNvPr>
              <p:cNvSpPr txBox="1"/>
              <p:nvPr/>
            </p:nvSpPr>
            <p:spPr>
              <a:xfrm>
                <a:off x="3870745" y="3808255"/>
                <a:ext cx="38989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5</m:t>
                          </m:r>
                        </m:sub>
                      </m:sSub>
                    </m:oMath>
                  </m:oMathPara>
                </a14:m>
                <a:endParaRPr lang="en-US" sz="2400" dirty="0">
                  <a:solidFill>
                    <a:srgbClr val="7030A0"/>
                  </a:solidFill>
                </a:endParaRPr>
              </a:p>
            </p:txBody>
          </p:sp>
        </mc:Choice>
        <mc:Fallback xmlns="">
          <p:sp>
            <p:nvSpPr>
              <p:cNvPr id="55" name="TextBox 54">
                <a:extLst>
                  <a:ext uri="{FF2B5EF4-FFF2-40B4-BE49-F238E27FC236}">
                    <a16:creationId xmlns:a16="http://schemas.microsoft.com/office/drawing/2014/main" id="{1EFBE873-F64F-A746-89E1-C3D396FD1D7C}"/>
                  </a:ext>
                </a:extLst>
              </p:cNvPr>
              <p:cNvSpPr txBox="1">
                <a:spLocks noRot="1" noChangeAspect="1" noMove="1" noResize="1" noEditPoints="1" noAdjustHandles="1" noChangeArrowheads="1" noChangeShapeType="1" noTextEdit="1"/>
              </p:cNvSpPr>
              <p:nvPr/>
            </p:nvSpPr>
            <p:spPr>
              <a:xfrm>
                <a:off x="3870745" y="3808255"/>
                <a:ext cx="389896" cy="369332"/>
              </a:xfrm>
              <a:prstGeom prst="rect">
                <a:avLst/>
              </a:prstGeom>
              <a:blipFill>
                <a:blip r:embed="rId11"/>
                <a:stretch>
                  <a:fillRect l="-9375" r="-6250" b="-17241"/>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267181EA-FC96-E94F-9903-B5E4B10ABFDB}"/>
              </a:ext>
            </a:extLst>
          </p:cNvPr>
          <p:cNvSpPr txBox="1"/>
          <p:nvPr/>
        </p:nvSpPr>
        <p:spPr>
          <a:xfrm>
            <a:off x="4334813" y="4016326"/>
            <a:ext cx="301686" cy="369332"/>
          </a:xfrm>
          <a:prstGeom prst="rect">
            <a:avLst/>
          </a:prstGeom>
          <a:noFill/>
        </p:spPr>
        <p:txBody>
          <a:bodyPr wrap="none" rtlCol="0">
            <a:spAutoFit/>
          </a:bodyPr>
          <a:lstStyle/>
          <a:p>
            <a:r>
              <a:rPr lang="en-US" dirty="0"/>
              <a:t>1</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355842C5-2FBE-CA4D-AA21-252395C24433}"/>
                  </a:ext>
                </a:extLst>
              </p:cNvPr>
              <p:cNvSpPr txBox="1"/>
              <p:nvPr/>
            </p:nvSpPr>
            <p:spPr>
              <a:xfrm>
                <a:off x="6015648" y="2074388"/>
                <a:ext cx="4907725" cy="2862322"/>
              </a:xfrm>
              <a:prstGeom prst="rect">
                <a:avLst/>
              </a:prstGeom>
              <a:noFill/>
            </p:spPr>
            <p:txBody>
              <a:bodyPr wrap="square" rtlCol="0">
                <a:spAutoFit/>
              </a:bodyPr>
              <a:lstStyle/>
              <a:p>
                <a:pPr marL="342900" indent="-342900">
                  <a:buFont typeface="Arial" panose="020B0604020202020204" pitchFamily="34" charset="0"/>
                  <a:buChar char="•"/>
                </a:pPr>
                <a:r>
                  <a:rPr lang="en-US" sz="2400" dirty="0"/>
                  <a:t>Distribution over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1</m:t>
                        </m:r>
                      </m:sub>
                    </m:sSub>
                  </m:oMath>
                </a14:m>
                <a:r>
                  <a:rPr lang="en-US" sz="2400" dirty="0"/>
                  <a:t> used to train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0" smtClean="0">
                            <a:solidFill>
                              <a:srgbClr val="7030A0"/>
                            </a:solidFill>
                            <a:latin typeface="Cambria Math" panose="02040503050406030204" pitchFamily="18" charset="0"/>
                          </a:rPr>
                          <m:t>3</m:t>
                        </m:r>
                      </m:sub>
                    </m:sSub>
                  </m:oMath>
                </a14:m>
                <a:r>
                  <a:rPr lang="en-US" sz="2400" dirty="0"/>
                  <a:t> and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4</m:t>
                        </m:r>
                      </m:sub>
                    </m:sSub>
                  </m:oMath>
                </a14:m>
                <a:r>
                  <a:rPr lang="en-US" sz="2400" dirty="0"/>
                  <a:t> - induced by </a:t>
                </a:r>
                <a14:m>
                  <m:oMath xmlns:m="http://schemas.openxmlformats.org/officeDocument/2006/math">
                    <m:sSub>
                      <m:sSubPr>
                        <m:ctrlPr>
                          <a:rPr lang="en-US" sz="2400" b="0" i="1" smtClean="0">
                            <a:solidFill>
                              <a:srgbClr val="7030A0"/>
                            </a:solidFill>
                            <a:latin typeface="Cambria Math" panose="02040503050406030204" pitchFamily="18" charset="0"/>
                          </a:rPr>
                        </m:ctrlPr>
                      </m:sSubPr>
                      <m:e>
                        <m:r>
                          <a:rPr lang="en-US" sz="2400" i="1">
                            <a:solidFill>
                              <a:srgbClr val="7030A0"/>
                            </a:solidFill>
                            <a:latin typeface="Cambria Math" panose="02040503050406030204" pitchFamily="18" charset="0"/>
                          </a:rPr>
                          <m:t>𝜋</m:t>
                        </m:r>
                      </m:e>
                      <m:sub>
                        <m:r>
                          <a:rPr lang="en-US" sz="2400" b="0" i="1" smtClean="0">
                            <a:solidFill>
                              <a:srgbClr val="7030A0"/>
                            </a:solidFill>
                            <a:latin typeface="Cambria Math" panose="02040503050406030204" pitchFamily="18" charset="0"/>
                          </a:rPr>
                          <m:t>1</m:t>
                        </m:r>
                      </m:sub>
                    </m:sSub>
                  </m:oMath>
                </a14:m>
                <a:r>
                  <a:rPr lang="en-US" sz="2400" dirty="0"/>
                  <a:t>; can sample from this distribution:</a:t>
                </a:r>
              </a:p>
              <a:p>
                <a:pPr marL="342900" indent="-342900">
                  <a:buFont typeface="Arial" panose="020B0604020202020204" pitchFamily="34" charset="0"/>
                  <a:buChar char="•"/>
                </a:pPr>
                <a:endParaRPr lang="en-US" sz="2400" dirty="0"/>
              </a:p>
              <a:p>
                <a:pPr lvl="1"/>
                <a:r>
                  <a:rPr lang="en-US" sz="2000" dirty="0">
                    <a:solidFill>
                      <a:schemeClr val="accent3"/>
                    </a:solidFill>
                    <a:latin typeface="Consolas" panose="020B0609020204030204" pitchFamily="49" charset="0"/>
                    <a:cs typeface="Consolas" panose="020B0609020204030204" pitchFamily="49" charset="0"/>
                  </a:rPr>
                  <a:t>Start at initial state </a:t>
                </a:r>
                <a14:m>
                  <m:oMath xmlns:m="http://schemas.openxmlformats.org/officeDocument/2006/math">
                    <m:sSub>
                      <m:sSubPr>
                        <m:ctrlPr>
                          <a:rPr lang="en-US" sz="2000" i="1">
                            <a:solidFill>
                              <a:schemeClr val="accent3"/>
                            </a:solidFill>
                            <a:latin typeface="Cambria Math" panose="02040503050406030204" pitchFamily="18" charset="0"/>
                          </a:rPr>
                        </m:ctrlPr>
                      </m:sSubPr>
                      <m:e>
                        <m:r>
                          <a:rPr lang="en-US" sz="2000" i="1">
                            <a:solidFill>
                              <a:schemeClr val="accent3"/>
                            </a:solidFill>
                            <a:latin typeface="Cambria Math" panose="02040503050406030204" pitchFamily="18" charset="0"/>
                          </a:rPr>
                          <m:t>𝑠</m:t>
                        </m:r>
                      </m:e>
                      <m:sub>
                        <m:r>
                          <a:rPr lang="en-US" sz="2000" i="1">
                            <a:solidFill>
                              <a:schemeClr val="accent3"/>
                            </a:solidFill>
                            <a:latin typeface="Cambria Math" panose="02040503050406030204" pitchFamily="18" charset="0"/>
                          </a:rPr>
                          <m:t>0</m:t>
                        </m:r>
                      </m:sub>
                    </m:sSub>
                  </m:oMath>
                </a14:m>
                <a:r>
                  <a:rPr lang="en-US" sz="2000" dirty="0">
                    <a:solidFill>
                      <a:schemeClr val="accent3"/>
                    </a:solidFill>
                    <a:latin typeface="Consolas" panose="020B0609020204030204" pitchFamily="49" charset="0"/>
                    <a:cs typeface="Consolas" panose="020B0609020204030204" pitchFamily="49" charset="0"/>
                  </a:rPr>
                  <a:t> and execute </a:t>
                </a:r>
                <a14:m>
                  <m:oMath xmlns:m="http://schemas.openxmlformats.org/officeDocument/2006/math">
                    <m:sSub>
                      <m:sSubPr>
                        <m:ctrlPr>
                          <a:rPr lang="en-US" sz="2000" i="1">
                            <a:solidFill>
                              <a:schemeClr val="accent3"/>
                            </a:solidFill>
                            <a:latin typeface="Cambria Math" panose="02040503050406030204" pitchFamily="18" charset="0"/>
                          </a:rPr>
                        </m:ctrlPr>
                      </m:sSubPr>
                      <m:e>
                        <m:r>
                          <a:rPr lang="en-US" sz="2000" i="1">
                            <a:solidFill>
                              <a:schemeClr val="accent3"/>
                            </a:solidFill>
                            <a:latin typeface="Cambria Math" panose="02040503050406030204" pitchFamily="18" charset="0"/>
                          </a:rPr>
                          <m:t>𝜋</m:t>
                        </m:r>
                      </m:e>
                      <m:sub>
                        <m:r>
                          <a:rPr lang="en-US" sz="2000" i="1">
                            <a:solidFill>
                              <a:schemeClr val="accent3"/>
                            </a:solidFill>
                            <a:latin typeface="Cambria Math" panose="02040503050406030204" pitchFamily="18" charset="0"/>
                          </a:rPr>
                          <m:t>1</m:t>
                        </m:r>
                      </m:sub>
                    </m:sSub>
                  </m:oMath>
                </a14:m>
                <a:r>
                  <a:rPr lang="en-US" sz="2000" dirty="0">
                    <a:solidFill>
                      <a:schemeClr val="accent3"/>
                    </a:solidFill>
                    <a:latin typeface="Consolas" panose="020B0609020204030204" pitchFamily="49" charset="0"/>
                    <a:cs typeface="Consolas" panose="020B0609020204030204" pitchFamily="49" charset="0"/>
                  </a:rPr>
                  <a:t> until a state in </a:t>
                </a:r>
                <a14:m>
                  <m:oMath xmlns:m="http://schemas.openxmlformats.org/officeDocument/2006/math">
                    <m:sSub>
                      <m:sSubPr>
                        <m:ctrlPr>
                          <a:rPr lang="en-US" sz="2000" i="1">
                            <a:solidFill>
                              <a:schemeClr val="accent3"/>
                            </a:solidFill>
                            <a:latin typeface="Cambria Math" panose="02040503050406030204" pitchFamily="18" charset="0"/>
                          </a:rPr>
                        </m:ctrlPr>
                      </m:sSubPr>
                      <m:e>
                        <m:r>
                          <a:rPr lang="en-US" sz="2000" i="1">
                            <a:solidFill>
                              <a:schemeClr val="accent3"/>
                            </a:solidFill>
                            <a:latin typeface="Cambria Math" panose="02040503050406030204" pitchFamily="18" charset="0"/>
                          </a:rPr>
                          <m:t>𝑆</m:t>
                        </m:r>
                      </m:e>
                      <m:sub>
                        <m:r>
                          <a:rPr lang="en-US" sz="2000" i="1">
                            <a:solidFill>
                              <a:schemeClr val="accent3"/>
                            </a:solidFill>
                            <a:latin typeface="Cambria Math" panose="02040503050406030204" pitchFamily="18" charset="0"/>
                          </a:rPr>
                          <m:t>1</m:t>
                        </m:r>
                      </m:sub>
                    </m:sSub>
                  </m:oMath>
                </a14:m>
                <a:r>
                  <a:rPr lang="en-US" sz="2000" dirty="0">
                    <a:solidFill>
                      <a:schemeClr val="accent3"/>
                    </a:solidFill>
                    <a:latin typeface="Consolas" panose="020B0609020204030204" pitchFamily="49" charset="0"/>
                    <a:cs typeface="Consolas" panose="020B0609020204030204" pitchFamily="49" charset="0"/>
                  </a:rPr>
                  <a:t> is reached</a:t>
                </a:r>
              </a:p>
              <a:p>
                <a:pPr lvl="1"/>
                <a:endParaRPr lang="en-US" sz="2400" dirty="0"/>
              </a:p>
            </p:txBody>
          </p:sp>
        </mc:Choice>
        <mc:Fallback xmlns="">
          <p:sp>
            <p:nvSpPr>
              <p:cNvPr id="57" name="TextBox 56">
                <a:extLst>
                  <a:ext uri="{FF2B5EF4-FFF2-40B4-BE49-F238E27FC236}">
                    <a16:creationId xmlns:a16="http://schemas.microsoft.com/office/drawing/2014/main" id="{355842C5-2FBE-CA4D-AA21-252395C24433}"/>
                  </a:ext>
                </a:extLst>
              </p:cNvPr>
              <p:cNvSpPr txBox="1">
                <a:spLocks noRot="1" noChangeAspect="1" noMove="1" noResize="1" noEditPoints="1" noAdjustHandles="1" noChangeArrowheads="1" noChangeShapeType="1" noTextEdit="1"/>
              </p:cNvSpPr>
              <p:nvPr/>
            </p:nvSpPr>
            <p:spPr>
              <a:xfrm>
                <a:off x="6015648" y="2074388"/>
                <a:ext cx="4907725" cy="2862322"/>
              </a:xfrm>
              <a:prstGeom prst="rect">
                <a:avLst/>
              </a:prstGeom>
              <a:blipFill>
                <a:blip r:embed="rId12"/>
                <a:stretch>
                  <a:fillRect l="-1739" t="-1702"/>
                </a:stretch>
              </a:blipFill>
            </p:spPr>
            <p:txBody>
              <a:bodyPr/>
              <a:lstStyle/>
              <a:p>
                <a:r>
                  <a:rPr lang="en-US">
                    <a:noFill/>
                  </a:rPr>
                  <a:t> </a:t>
                </a:r>
              </a:p>
            </p:txBody>
          </p:sp>
        </mc:Fallback>
      </mc:AlternateContent>
      <p:sp>
        <p:nvSpPr>
          <p:cNvPr id="58" name="Title 1">
            <a:extLst>
              <a:ext uri="{FF2B5EF4-FFF2-40B4-BE49-F238E27FC236}">
                <a16:creationId xmlns:a16="http://schemas.microsoft.com/office/drawing/2014/main" id="{77417B66-3F2B-9749-9E25-1027CC0DD594}"/>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Initial Distribution for Edge Policies</a:t>
            </a:r>
            <a:endParaRPr lang="en-US" sz="1800" b="1" dirty="0">
              <a:solidFill>
                <a:schemeClr val="accent1"/>
              </a:solidFill>
            </a:endParaRPr>
          </a:p>
        </p:txBody>
      </p:sp>
      <p:sp>
        <p:nvSpPr>
          <p:cNvPr id="61" name="Rectangle 60">
            <a:extLst>
              <a:ext uri="{FF2B5EF4-FFF2-40B4-BE49-F238E27FC236}">
                <a16:creationId xmlns:a16="http://schemas.microsoft.com/office/drawing/2014/main" id="{6D2FFA51-C6DB-6B47-AAF4-1ACC5368F1F7}"/>
              </a:ext>
            </a:extLst>
          </p:cNvPr>
          <p:cNvSpPr/>
          <p:nvPr/>
        </p:nvSpPr>
        <p:spPr>
          <a:xfrm>
            <a:off x="1865870" y="5241014"/>
            <a:ext cx="541675" cy="300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59">
            <a:extLst>
              <a:ext uri="{FF2B5EF4-FFF2-40B4-BE49-F238E27FC236}">
                <a16:creationId xmlns:a16="http://schemas.microsoft.com/office/drawing/2014/main" id="{33847863-1609-3AE8-282F-4D93F53B5506}"/>
              </a:ext>
            </a:extLst>
          </p:cNvPr>
          <p:cNvSpPr/>
          <p:nvPr/>
        </p:nvSpPr>
        <p:spPr>
          <a:xfrm>
            <a:off x="405618" y="4882304"/>
            <a:ext cx="11380763" cy="131822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a:extLst>
              <a:ext uri="{FF2B5EF4-FFF2-40B4-BE49-F238E27FC236}">
                <a16:creationId xmlns:a16="http://schemas.microsoft.com/office/drawing/2014/main" id="{6A3F5F45-8A02-9D1E-8DA9-F1696DED43E8}"/>
              </a:ext>
            </a:extLst>
          </p:cNvPr>
          <p:cNvPicPr>
            <a:picLocks noChangeAspect="1"/>
          </p:cNvPicPr>
          <p:nvPr/>
        </p:nvPicPr>
        <p:blipFill>
          <a:blip r:embed="rId13"/>
          <a:stretch>
            <a:fillRect/>
          </a:stretch>
        </p:blipFill>
        <p:spPr>
          <a:xfrm>
            <a:off x="703304" y="5177867"/>
            <a:ext cx="10785389" cy="661557"/>
          </a:xfrm>
          <a:prstGeom prst="rect">
            <a:avLst/>
          </a:prstGeom>
        </p:spPr>
      </p:pic>
    </p:spTree>
    <p:extLst>
      <p:ext uri="{BB962C8B-B14F-4D97-AF65-F5344CB8AC3E}">
        <p14:creationId xmlns:p14="http://schemas.microsoft.com/office/powerpoint/2010/main" val="2817150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A106-BED1-4E3D-AAB7-348F548F8F89}"/>
              </a:ext>
            </a:extLst>
          </p:cNvPr>
          <p:cNvSpPr>
            <a:spLocks noGrp="1"/>
          </p:cNvSpPr>
          <p:nvPr>
            <p:ph type="title"/>
          </p:nvPr>
        </p:nvSpPr>
        <p:spPr/>
        <p:txBody>
          <a:bodyPr>
            <a:normAutofit/>
          </a:bodyPr>
          <a:lstStyle/>
          <a:p>
            <a:r>
              <a:rPr lang="en-US" b="1" dirty="0" err="1">
                <a:solidFill>
                  <a:schemeClr val="accent1"/>
                </a:solidFill>
              </a:rPr>
              <a:t>DiRL</a:t>
            </a:r>
            <a:r>
              <a:rPr lang="en-US" b="1" dirty="0">
                <a:solidFill>
                  <a:schemeClr val="accent1"/>
                </a:solidFill>
              </a:rPr>
              <a:t>: Compositional RL from specification</a:t>
            </a:r>
            <a:br>
              <a:rPr lang="en-US" sz="2000" b="1" dirty="0">
                <a:solidFill>
                  <a:schemeClr val="accent1"/>
                </a:solidFill>
              </a:rPr>
            </a:br>
            <a:endParaRPr lang="en-US" sz="2000" b="1" dirty="0">
              <a:solidFill>
                <a:schemeClr val="accent1"/>
              </a:solidFill>
            </a:endParaRPr>
          </a:p>
        </p:txBody>
      </p:sp>
      <p:sp>
        <p:nvSpPr>
          <p:cNvPr id="3" name="Footer Placeholder 2">
            <a:extLst>
              <a:ext uri="{FF2B5EF4-FFF2-40B4-BE49-F238E27FC236}">
                <a16:creationId xmlns:a16="http://schemas.microsoft.com/office/drawing/2014/main" id="{4B9B5145-EA99-4A54-A208-28AC2CA81435}"/>
              </a:ext>
            </a:extLst>
          </p:cNvPr>
          <p:cNvSpPr>
            <a:spLocks noGrp="1"/>
          </p:cNvSpPr>
          <p:nvPr>
            <p:ph type="ftr" sz="quarter" idx="11"/>
          </p:nvPr>
        </p:nvSpPr>
        <p:spPr/>
        <p:txBody>
          <a:bodyPr/>
          <a:lstStyle/>
          <a:p>
            <a:r>
              <a:rPr lang="en-US"/>
              <a:t>Suguman Bansal | GaTech</a:t>
            </a:r>
          </a:p>
        </p:txBody>
      </p:sp>
      <p:sp>
        <p:nvSpPr>
          <p:cNvPr id="7" name="Slide Number Placeholder 6"/>
          <p:cNvSpPr>
            <a:spLocks noGrp="1"/>
          </p:cNvSpPr>
          <p:nvPr>
            <p:ph type="sldNum" sz="quarter" idx="12"/>
          </p:nvPr>
        </p:nvSpPr>
        <p:spPr/>
        <p:txBody>
          <a:bodyPr/>
          <a:lstStyle/>
          <a:p>
            <a:fld id="{1CF91F9D-ED0F-C941-B4DB-33BB39C08F15}" type="slidenum">
              <a:rPr lang="en-US" smtClean="0"/>
              <a:t>41</a:t>
            </a:fld>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828D6F0-91F5-46FD-B3AD-57798D461088}"/>
                  </a:ext>
                </a:extLst>
              </p:cNvPr>
              <p:cNvSpPr txBox="1"/>
              <p:nvPr/>
            </p:nvSpPr>
            <p:spPr>
              <a:xfrm>
                <a:off x="5530465" y="2087977"/>
                <a:ext cx="5960847" cy="1569660"/>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b="1" dirty="0"/>
                  <a:t>Theorem</a:t>
                </a:r>
                <a:endParaRPr lang="en-US" sz="1000" dirty="0"/>
              </a:p>
              <a:p>
                <a:pPr algn="ctr"/>
                <a:r>
                  <a:rPr lang="en-US" sz="2400" dirty="0" err="1"/>
                  <a:t>DiRL</a:t>
                </a:r>
                <a:r>
                  <a:rPr lang="en-US" sz="2400" dirty="0"/>
                  <a:t> is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log</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oMath>
                </a14:m>
                <a:endParaRPr lang="en-US" sz="2400" dirty="0"/>
              </a:p>
              <a:p>
                <a:pPr algn="ctr"/>
                <a:r>
                  <a:rPr lang="en-US" sz="2400" dirty="0"/>
                  <a:t>+</a:t>
                </a:r>
              </a:p>
              <a:p>
                <a:pPr algn="ctr"/>
                <a:r>
                  <a:rPr lang="en-US" sz="2400" dirty="0"/>
                  <a:t>Number of RL calls is </a:t>
                </a:r>
                <a14:m>
                  <m:oMath xmlns:m="http://schemas.openxmlformats.org/officeDocument/2006/math">
                    <m:r>
                      <a:rPr lang="en-US" sz="2400" i="1">
                        <a:latin typeface="Cambria Math" panose="02040503050406030204" pitchFamily="18" charset="0"/>
                      </a:rPr>
                      <m:t>𝑂</m:t>
                    </m:r>
                    <m:r>
                      <a:rPr lang="en-US" sz="2400" i="1">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a14:m>
                <a:endParaRPr lang="en-US" sz="2400" dirty="0"/>
              </a:p>
            </p:txBody>
          </p:sp>
        </mc:Choice>
        <mc:Fallback xmlns="">
          <p:sp>
            <p:nvSpPr>
              <p:cNvPr id="24" name="TextBox 23">
                <a:extLst>
                  <a:ext uri="{FF2B5EF4-FFF2-40B4-BE49-F238E27FC236}">
                    <a16:creationId xmlns:a16="http://schemas.microsoft.com/office/drawing/2014/main" id="{5828D6F0-91F5-46FD-B3AD-57798D461088}"/>
                  </a:ext>
                </a:extLst>
              </p:cNvPr>
              <p:cNvSpPr txBox="1">
                <a:spLocks noRot="1" noChangeAspect="1" noMove="1" noResize="1" noEditPoints="1" noAdjustHandles="1" noChangeArrowheads="1" noChangeShapeType="1" noTextEdit="1"/>
              </p:cNvSpPr>
              <p:nvPr/>
            </p:nvSpPr>
            <p:spPr>
              <a:xfrm>
                <a:off x="5530465" y="2087977"/>
                <a:ext cx="5960847" cy="1569660"/>
              </a:xfrm>
              <a:prstGeom prst="rect">
                <a:avLst/>
              </a:prstGeom>
              <a:blipFill>
                <a:blip r:embed="rId3"/>
                <a:stretch>
                  <a:fillRect t="-2703" b="-7722"/>
                </a:stretch>
              </a:blipFill>
              <a:ln>
                <a:solidFill>
                  <a:schemeClr val="accent6">
                    <a:lumMod val="40000"/>
                    <a:lumOff val="60000"/>
                  </a:schemeClr>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AA358E2F-11B4-4CFD-9EE9-C624485C56A0}"/>
              </a:ext>
            </a:extLst>
          </p:cNvPr>
          <p:cNvSpPr/>
          <p:nvPr/>
        </p:nvSpPr>
        <p:spPr>
          <a:xfrm>
            <a:off x="669755" y="2370006"/>
            <a:ext cx="4249145" cy="2954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65F7CCE-3311-4338-8408-8C0260F08953}"/>
              </a:ext>
            </a:extLst>
          </p:cNvPr>
          <p:cNvSpPr txBox="1"/>
          <p:nvPr/>
        </p:nvSpPr>
        <p:spPr>
          <a:xfrm>
            <a:off x="1196132" y="2738000"/>
            <a:ext cx="3196389" cy="492443"/>
          </a:xfrm>
          <a:prstGeom prst="rect">
            <a:avLst/>
          </a:prstGeom>
          <a:solidFill>
            <a:schemeClr val="bg1">
              <a:lumMod val="85000"/>
            </a:schemeClr>
          </a:solidFill>
        </p:spPr>
        <p:txBody>
          <a:bodyPr wrap="square" rtlCol="0">
            <a:spAutoFit/>
          </a:bodyPr>
          <a:lstStyle/>
          <a:p>
            <a:pPr algn="ctr"/>
            <a:r>
              <a:rPr lang="en-US" sz="2600" dirty="0"/>
              <a:t>Decompose</a:t>
            </a:r>
          </a:p>
        </p:txBody>
      </p:sp>
      <p:sp>
        <p:nvSpPr>
          <p:cNvPr id="38" name="TextBox 37">
            <a:extLst>
              <a:ext uri="{FF2B5EF4-FFF2-40B4-BE49-F238E27FC236}">
                <a16:creationId xmlns:a16="http://schemas.microsoft.com/office/drawing/2014/main" id="{23C14A08-8AF5-479B-8FFF-BB81A2ED6119}"/>
              </a:ext>
            </a:extLst>
          </p:cNvPr>
          <p:cNvSpPr txBox="1"/>
          <p:nvPr/>
        </p:nvSpPr>
        <p:spPr>
          <a:xfrm>
            <a:off x="1196132" y="3669891"/>
            <a:ext cx="3196389" cy="492443"/>
          </a:xfrm>
          <a:prstGeom prst="rect">
            <a:avLst/>
          </a:prstGeom>
          <a:solidFill>
            <a:schemeClr val="bg1">
              <a:lumMod val="85000"/>
            </a:schemeClr>
          </a:solidFill>
        </p:spPr>
        <p:txBody>
          <a:bodyPr wrap="square" rtlCol="0">
            <a:spAutoFit/>
          </a:bodyPr>
          <a:lstStyle/>
          <a:p>
            <a:pPr algn="ctr"/>
            <a:r>
              <a:rPr lang="en-US" sz="2600" dirty="0"/>
              <a:t>Learn subtask</a:t>
            </a:r>
          </a:p>
        </p:txBody>
      </p:sp>
      <p:sp>
        <p:nvSpPr>
          <p:cNvPr id="39" name="TextBox 38">
            <a:extLst>
              <a:ext uri="{FF2B5EF4-FFF2-40B4-BE49-F238E27FC236}">
                <a16:creationId xmlns:a16="http://schemas.microsoft.com/office/drawing/2014/main" id="{2CA2C749-2F6E-425F-B56A-ADAD69826CE7}"/>
              </a:ext>
            </a:extLst>
          </p:cNvPr>
          <p:cNvSpPr txBox="1"/>
          <p:nvPr/>
        </p:nvSpPr>
        <p:spPr>
          <a:xfrm>
            <a:off x="1175071" y="4621340"/>
            <a:ext cx="3196389" cy="492443"/>
          </a:xfrm>
          <a:prstGeom prst="rect">
            <a:avLst/>
          </a:prstGeom>
          <a:solidFill>
            <a:schemeClr val="bg1">
              <a:lumMod val="85000"/>
            </a:schemeClr>
          </a:solidFill>
        </p:spPr>
        <p:txBody>
          <a:bodyPr wrap="square" rtlCol="0">
            <a:spAutoFit/>
          </a:bodyPr>
          <a:lstStyle/>
          <a:p>
            <a:pPr algn="ctr"/>
            <a:r>
              <a:rPr lang="en-US" sz="2600" dirty="0"/>
              <a:t>Compose</a:t>
            </a:r>
          </a:p>
        </p:txBody>
      </p:sp>
      <p:cxnSp>
        <p:nvCxnSpPr>
          <p:cNvPr id="40" name="Straight Arrow Connector 39">
            <a:extLst>
              <a:ext uri="{FF2B5EF4-FFF2-40B4-BE49-F238E27FC236}">
                <a16:creationId xmlns:a16="http://schemas.microsoft.com/office/drawing/2014/main" id="{F4912729-0BAD-43DB-A280-95859E96F5C0}"/>
              </a:ext>
            </a:extLst>
          </p:cNvPr>
          <p:cNvCxnSpPr>
            <a:cxnSpLocks/>
          </p:cNvCxnSpPr>
          <p:nvPr/>
        </p:nvCxnSpPr>
        <p:spPr>
          <a:xfrm>
            <a:off x="2773265" y="2011290"/>
            <a:ext cx="12044" cy="70497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E136C94-4F7F-4D7D-83EB-E9BE9C753C32}"/>
                  </a:ext>
                </a:extLst>
              </p:cNvPr>
              <p:cNvSpPr txBox="1"/>
              <p:nvPr/>
            </p:nvSpPr>
            <p:spPr>
              <a:xfrm>
                <a:off x="2794327" y="1963589"/>
                <a:ext cx="3525250" cy="492443"/>
              </a:xfrm>
              <a:prstGeom prst="rect">
                <a:avLst/>
              </a:prstGeom>
              <a:noFill/>
            </p:spPr>
            <p:txBody>
              <a:bodyPr wrap="square" rtlCol="0">
                <a:spAutoFit/>
              </a:bodyPr>
              <a:lstStyle/>
              <a:p>
                <a:r>
                  <a:rPr lang="en-US" sz="2600" dirty="0"/>
                  <a:t>Specification </a:t>
                </a:r>
                <a14:m>
                  <m:oMath xmlns:m="http://schemas.openxmlformats.org/officeDocument/2006/math">
                    <m:r>
                      <a:rPr lang="en-US" sz="2600" b="0" i="1" smtClean="0">
                        <a:latin typeface="Cambria Math" panose="02040503050406030204" pitchFamily="18" charset="0"/>
                      </a:rPr>
                      <m:t>𝜑</m:t>
                    </m:r>
                  </m:oMath>
                </a14:m>
                <a:endParaRPr lang="en-US" sz="2600" dirty="0"/>
              </a:p>
            </p:txBody>
          </p:sp>
        </mc:Choice>
        <mc:Fallback xmlns="">
          <p:sp>
            <p:nvSpPr>
              <p:cNvPr id="41" name="TextBox 40">
                <a:extLst>
                  <a:ext uri="{FF2B5EF4-FFF2-40B4-BE49-F238E27FC236}">
                    <a16:creationId xmlns:a16="http://schemas.microsoft.com/office/drawing/2014/main" id="{0E136C94-4F7F-4D7D-83EB-E9BE9C753C32}"/>
                  </a:ext>
                </a:extLst>
              </p:cNvPr>
              <p:cNvSpPr txBox="1">
                <a:spLocks noRot="1" noChangeAspect="1" noMove="1" noResize="1" noEditPoints="1" noAdjustHandles="1" noChangeArrowheads="1" noChangeShapeType="1" noTextEdit="1"/>
              </p:cNvSpPr>
              <p:nvPr/>
            </p:nvSpPr>
            <p:spPr>
              <a:xfrm>
                <a:off x="2794327" y="1963589"/>
                <a:ext cx="3525250" cy="492443"/>
              </a:xfrm>
              <a:prstGeom prst="rect">
                <a:avLst/>
              </a:prstGeom>
              <a:blipFill>
                <a:blip r:embed="rId4"/>
                <a:stretch>
                  <a:fillRect l="-3109" t="-9877" b="-32099"/>
                </a:stretch>
              </a:blipFill>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88461CC8-E785-4732-99E5-50E4D6A5268C}"/>
              </a:ext>
            </a:extLst>
          </p:cNvPr>
          <p:cNvCxnSpPr>
            <a:cxnSpLocks/>
          </p:cNvCxnSpPr>
          <p:nvPr/>
        </p:nvCxnSpPr>
        <p:spPr>
          <a:xfrm>
            <a:off x="2782281" y="5165948"/>
            <a:ext cx="12044" cy="70497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140A837-C4BD-4640-B2FF-CF61F150E502}"/>
              </a:ext>
            </a:extLst>
          </p:cNvPr>
          <p:cNvCxnSpPr>
            <a:cxnSpLocks/>
          </p:cNvCxnSpPr>
          <p:nvPr/>
        </p:nvCxnSpPr>
        <p:spPr>
          <a:xfrm flipH="1">
            <a:off x="2773264" y="3282788"/>
            <a:ext cx="1" cy="341924"/>
          </a:xfrm>
          <a:prstGeom prst="straightConnector1">
            <a:avLst/>
          </a:prstGeom>
          <a:ln w="31750" cmpd="sng">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9FAD1FF-56F7-4EF7-B265-3347C653DEE9}"/>
              </a:ext>
            </a:extLst>
          </p:cNvPr>
          <p:cNvSpPr txBox="1"/>
          <p:nvPr/>
        </p:nvSpPr>
        <p:spPr>
          <a:xfrm>
            <a:off x="2773061" y="5215591"/>
            <a:ext cx="3525250" cy="492443"/>
          </a:xfrm>
          <a:prstGeom prst="rect">
            <a:avLst/>
          </a:prstGeom>
          <a:noFill/>
        </p:spPr>
        <p:txBody>
          <a:bodyPr wrap="square" rtlCol="0">
            <a:spAutoFit/>
          </a:bodyPr>
          <a:lstStyle/>
          <a:p>
            <a:r>
              <a:rPr lang="en-US" sz="2600" dirty="0"/>
              <a:t>Policy</a:t>
            </a:r>
          </a:p>
        </p:txBody>
      </p:sp>
      <p:cxnSp>
        <p:nvCxnSpPr>
          <p:cNvPr id="49" name="Straight Connector 48">
            <a:extLst>
              <a:ext uri="{FF2B5EF4-FFF2-40B4-BE49-F238E27FC236}">
                <a16:creationId xmlns:a16="http://schemas.microsoft.com/office/drawing/2014/main" id="{B33004E9-AA3B-49C4-B498-C1E0BB6CC5D3}"/>
              </a:ext>
            </a:extLst>
          </p:cNvPr>
          <p:cNvCxnSpPr>
            <a:cxnSpLocks/>
          </p:cNvCxnSpPr>
          <p:nvPr/>
        </p:nvCxnSpPr>
        <p:spPr>
          <a:xfrm>
            <a:off x="802113" y="3860602"/>
            <a:ext cx="385011" cy="0"/>
          </a:xfrm>
          <a:prstGeom prst="line">
            <a:avLst/>
          </a:prstGeom>
          <a:ln w="317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8B6482-11BC-4DD4-B6F1-5B069F336ABE}"/>
              </a:ext>
            </a:extLst>
          </p:cNvPr>
          <p:cNvCxnSpPr>
            <a:cxnSpLocks/>
          </p:cNvCxnSpPr>
          <p:nvPr/>
        </p:nvCxnSpPr>
        <p:spPr>
          <a:xfrm>
            <a:off x="806123" y="4845411"/>
            <a:ext cx="385011" cy="0"/>
          </a:xfrm>
          <a:prstGeom prst="line">
            <a:avLst/>
          </a:prstGeom>
          <a:ln w="3175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4313DDA-E8E3-453D-870F-2CFFA1A0441B}"/>
              </a:ext>
            </a:extLst>
          </p:cNvPr>
          <p:cNvCxnSpPr>
            <a:cxnSpLocks/>
          </p:cNvCxnSpPr>
          <p:nvPr/>
        </p:nvCxnSpPr>
        <p:spPr>
          <a:xfrm>
            <a:off x="803504" y="3860602"/>
            <a:ext cx="2619" cy="9974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437917-F118-4F3B-B96C-342BA02884E5}"/>
              </a:ext>
            </a:extLst>
          </p:cNvPr>
          <p:cNvCxnSpPr>
            <a:cxnSpLocks/>
          </p:cNvCxnSpPr>
          <p:nvPr/>
        </p:nvCxnSpPr>
        <p:spPr>
          <a:xfrm>
            <a:off x="4782940" y="3849969"/>
            <a:ext cx="2619" cy="99742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D5D523B-B15A-41F1-A0BD-C9E6FFAA1BE9}"/>
              </a:ext>
            </a:extLst>
          </p:cNvPr>
          <p:cNvCxnSpPr>
            <a:cxnSpLocks/>
          </p:cNvCxnSpPr>
          <p:nvPr/>
        </p:nvCxnSpPr>
        <p:spPr>
          <a:xfrm>
            <a:off x="4415584" y="3834520"/>
            <a:ext cx="38501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9A497E5-6C06-4B7E-88A6-5857EC3ADA5B}"/>
              </a:ext>
            </a:extLst>
          </p:cNvPr>
          <p:cNvCxnSpPr>
            <a:cxnSpLocks/>
          </p:cNvCxnSpPr>
          <p:nvPr/>
        </p:nvCxnSpPr>
        <p:spPr>
          <a:xfrm>
            <a:off x="4408961" y="4840841"/>
            <a:ext cx="385011" cy="0"/>
          </a:xfrm>
          <a:prstGeom prst="line">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8E70DA7-8218-4AC0-997F-1B140199DB11}"/>
                  </a:ext>
                </a:extLst>
              </p:cNvPr>
              <p:cNvSpPr txBox="1"/>
              <p:nvPr/>
            </p:nvSpPr>
            <p:spPr>
              <a:xfrm>
                <a:off x="5530465" y="4095195"/>
                <a:ext cx="5960847" cy="1354217"/>
              </a:xfrm>
              <a:prstGeom prst="rect">
                <a:avLst/>
              </a:prstGeom>
              <a:solidFill>
                <a:schemeClr val="accent6">
                  <a:lumMod val="40000"/>
                  <a:lumOff val="60000"/>
                </a:schemeClr>
              </a:solidFill>
              <a:ln>
                <a:solidFill>
                  <a:schemeClr val="accent6">
                    <a:lumMod val="40000"/>
                    <a:lumOff val="60000"/>
                  </a:schemeClr>
                </a:solidFill>
              </a:ln>
            </p:spPr>
            <p:txBody>
              <a:bodyPr wrap="square" rtlCol="0">
                <a:spAutoFit/>
              </a:bodyPr>
              <a:lstStyle/>
              <a:p>
                <a:pPr algn="ctr"/>
                <a:r>
                  <a:rPr lang="en-US" sz="2400" b="1" dirty="0"/>
                  <a:t>Theorem</a:t>
                </a:r>
                <a:endParaRPr lang="en-US" sz="1000" dirty="0"/>
              </a:p>
              <a:p>
                <a:pPr algn="ctr"/>
                <a:r>
                  <a:rPr lang="en-US" sz="2400" dirty="0"/>
                  <a:t>Size of DAG</a:t>
                </a:r>
              </a:p>
              <a:p>
                <a:pPr algn="ct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e>
                    </m:d>
                    <m:r>
                      <a:rPr lang="en-US" sz="2400" b="0" i="1" smtClean="0">
                        <a:latin typeface="Cambria Math" panose="02040503050406030204" pitchFamily="18" charset="0"/>
                      </a:rPr>
                      <m:t>=</m:t>
                    </m:r>
                    <m:r>
                      <a:rPr lang="en-US" sz="2400" i="1">
                        <a:latin typeface="Cambria Math" panose="02040503050406030204" pitchFamily="18" charset="0"/>
                      </a:rPr>
                      <m:t>𝑂</m:t>
                    </m:r>
                    <m:r>
                      <a:rPr lang="en-US" sz="2400" i="1">
                        <a:latin typeface="Cambria Math" panose="02040503050406030204" pitchFamily="18" charset="0"/>
                      </a:rPr>
                      <m:t>(|</m:t>
                    </m:r>
                    <m:r>
                      <a:rPr lang="en-US" sz="2400" b="0" i="1" smtClean="0">
                        <a:latin typeface="Cambria Math" panose="02040503050406030204" pitchFamily="18" charset="0"/>
                      </a:rPr>
                      <m:t>𝜑</m:t>
                    </m:r>
                    <m:r>
                      <a:rPr lang="en-US" sz="2400" i="1">
                        <a:latin typeface="Cambria Math" panose="02040503050406030204" pitchFamily="18" charset="0"/>
                      </a:rPr>
                      <m:t>|)</m:t>
                    </m:r>
                  </m:oMath>
                </a14:m>
                <a:r>
                  <a:rPr lang="en-US" sz="2400" dirty="0"/>
                  <a:t> and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 </m:t>
                    </m:r>
                    <m:r>
                      <a:rPr lang="en-US" sz="2400" i="1">
                        <a:latin typeface="Cambria Math" panose="02040503050406030204" pitchFamily="18" charset="0"/>
                      </a:rPr>
                      <m:t>𝑂</m:t>
                    </m:r>
                    <m:r>
                      <a:rPr lang="en-US" sz="2400" i="1">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𝜑</m:t>
                        </m:r>
                      </m:e>
                      <m:sup>
                        <m:r>
                          <a:rPr lang="en-US" sz="2400" b="0" i="1" smtClean="0">
                            <a:latin typeface="Cambria Math" panose="02040503050406030204" pitchFamily="18" charset="0"/>
                          </a:rPr>
                          <m:t>2</m:t>
                        </m:r>
                      </m:sup>
                    </m:sSup>
                    <m:r>
                      <a:rPr lang="en-US" sz="2400" i="1">
                        <a:latin typeface="Cambria Math" panose="02040503050406030204" pitchFamily="18" charset="0"/>
                      </a:rPr>
                      <m:t>|)</m:t>
                    </m:r>
                  </m:oMath>
                </a14:m>
                <a:r>
                  <a:rPr lang="en-US" sz="2400" dirty="0"/>
                  <a:t> </a:t>
                </a:r>
              </a:p>
              <a:p>
                <a:pPr algn="ctr"/>
                <a:endParaRPr lang="en-US" sz="1000" dirty="0"/>
              </a:p>
            </p:txBody>
          </p:sp>
        </mc:Choice>
        <mc:Fallback xmlns="">
          <p:sp>
            <p:nvSpPr>
              <p:cNvPr id="21" name="TextBox 20">
                <a:extLst>
                  <a:ext uri="{FF2B5EF4-FFF2-40B4-BE49-F238E27FC236}">
                    <a16:creationId xmlns:a16="http://schemas.microsoft.com/office/drawing/2014/main" id="{D8E70DA7-8218-4AC0-997F-1B140199DB11}"/>
                  </a:ext>
                </a:extLst>
              </p:cNvPr>
              <p:cNvSpPr txBox="1">
                <a:spLocks noRot="1" noChangeAspect="1" noMove="1" noResize="1" noEditPoints="1" noAdjustHandles="1" noChangeArrowheads="1" noChangeShapeType="1" noTextEdit="1"/>
              </p:cNvSpPr>
              <p:nvPr/>
            </p:nvSpPr>
            <p:spPr>
              <a:xfrm>
                <a:off x="5530465" y="4095195"/>
                <a:ext cx="5960847" cy="1354217"/>
              </a:xfrm>
              <a:prstGeom prst="rect">
                <a:avLst/>
              </a:prstGeom>
              <a:blipFill>
                <a:blip r:embed="rId5"/>
                <a:stretch>
                  <a:fillRect t="-3125"/>
                </a:stretch>
              </a:blipFill>
              <a:ln>
                <a:solidFill>
                  <a:schemeClr val="accent6">
                    <a:lumMod val="40000"/>
                    <a:lumOff val="6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7212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lstStyle/>
          <a:p>
            <a:pPr marL="0" indent="0">
              <a:buNone/>
            </a:pPr>
            <a:r>
              <a:rPr lang="en-US" sz="4400" b="1" dirty="0">
                <a:solidFill>
                  <a:schemeClr val="accent1"/>
                </a:solidFill>
              </a:rPr>
              <a:t>Algorithmic performance</a:t>
            </a:r>
          </a:p>
        </p:txBody>
      </p:sp>
      <p:sp>
        <p:nvSpPr>
          <p:cNvPr id="4" name="Footer Placeholder 3">
            <a:extLst>
              <a:ext uri="{FF2B5EF4-FFF2-40B4-BE49-F238E27FC236}">
                <a16:creationId xmlns:a16="http://schemas.microsoft.com/office/drawing/2014/main" id="{EA5C736A-20F3-4AA6-B990-48F11DF4CB73}"/>
              </a:ext>
            </a:extLst>
          </p:cNvPr>
          <p:cNvSpPr>
            <a:spLocks noGrp="1"/>
          </p:cNvSpPr>
          <p:nvPr>
            <p:ph type="ftr" sz="quarter" idx="11"/>
          </p:nvPr>
        </p:nvSpPr>
        <p:spPr/>
        <p:txBody>
          <a:bodyPr/>
          <a:lstStyle/>
          <a:p>
            <a:r>
              <a:rPr lang="en-US"/>
              <a:t>Suguman Bansal | GaTech</a:t>
            </a:r>
            <a:endParaRPr lang="en-US"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42</a:t>
            </a:fld>
            <a:endParaRPr lang="en-US"/>
          </a:p>
        </p:txBody>
      </p:sp>
      <p:pic>
        <p:nvPicPr>
          <p:cNvPr id="8" name="Content Placeholder 5" descr="Qr code&#10;&#10;Description automatically generated">
            <a:extLst>
              <a:ext uri="{FF2B5EF4-FFF2-40B4-BE49-F238E27FC236}">
                <a16:creationId xmlns:a16="http://schemas.microsoft.com/office/drawing/2014/main" id="{16DAC393-9851-4544-847F-657C9E488DF7}"/>
              </a:ext>
            </a:extLst>
          </p:cNvPr>
          <p:cNvPicPr>
            <a:picLocks noChangeAspect="1"/>
          </p:cNvPicPr>
          <p:nvPr/>
        </p:nvPicPr>
        <p:blipFill>
          <a:blip r:embed="rId3"/>
          <a:stretch>
            <a:fillRect/>
          </a:stretch>
        </p:blipFill>
        <p:spPr>
          <a:xfrm>
            <a:off x="911354" y="2567366"/>
            <a:ext cx="2508400" cy="2518577"/>
          </a:xfrm>
          <a:prstGeom prst="rect">
            <a:avLst/>
          </a:prstGeom>
        </p:spPr>
      </p:pic>
      <p:pic>
        <p:nvPicPr>
          <p:cNvPr id="5" name="Picture 4" descr="Chart, histogram&#10;&#10;Description automatically generated">
            <a:extLst>
              <a:ext uri="{FF2B5EF4-FFF2-40B4-BE49-F238E27FC236}">
                <a16:creationId xmlns:a16="http://schemas.microsoft.com/office/drawing/2014/main" id="{B78576CD-55E0-46B0-81A8-510DC187AFD9}"/>
              </a:ext>
            </a:extLst>
          </p:cNvPr>
          <p:cNvPicPr>
            <a:picLocks noChangeAspect="1"/>
          </p:cNvPicPr>
          <p:nvPr/>
        </p:nvPicPr>
        <p:blipFill>
          <a:blip r:embed="rId4"/>
          <a:stretch>
            <a:fillRect/>
          </a:stretch>
        </p:blipFill>
        <p:spPr>
          <a:xfrm>
            <a:off x="7908110" y="2767992"/>
            <a:ext cx="3445690" cy="2518577"/>
          </a:xfrm>
          <a:prstGeom prst="rect">
            <a:avLst/>
          </a:prstGeom>
        </p:spPr>
      </p:pic>
      <p:sp>
        <p:nvSpPr>
          <p:cNvPr id="14" name="TextBox 13">
            <a:extLst>
              <a:ext uri="{FF2B5EF4-FFF2-40B4-BE49-F238E27FC236}">
                <a16:creationId xmlns:a16="http://schemas.microsoft.com/office/drawing/2014/main" id="{30CE4A36-1890-4E17-8D9B-6FBAFA06BE66}"/>
              </a:ext>
            </a:extLst>
          </p:cNvPr>
          <p:cNvSpPr txBox="1"/>
          <p:nvPr/>
        </p:nvSpPr>
        <p:spPr>
          <a:xfrm rot="16200000">
            <a:off x="6874255" y="3494048"/>
            <a:ext cx="1924394" cy="369332"/>
          </a:xfrm>
          <a:prstGeom prst="rect">
            <a:avLst/>
          </a:prstGeom>
          <a:noFill/>
        </p:spPr>
        <p:txBody>
          <a:bodyPr wrap="square" rtlCol="0">
            <a:spAutoFit/>
          </a:bodyPr>
          <a:lstStyle/>
          <a:p>
            <a:r>
              <a:rPr lang="en-US" dirty="0"/>
              <a:t>Probability </a:t>
            </a:r>
          </a:p>
        </p:txBody>
      </p:sp>
      <p:sp>
        <p:nvSpPr>
          <p:cNvPr id="15" name="TextBox 14">
            <a:extLst>
              <a:ext uri="{FF2B5EF4-FFF2-40B4-BE49-F238E27FC236}">
                <a16:creationId xmlns:a16="http://schemas.microsoft.com/office/drawing/2014/main" id="{211659EC-9474-4DB0-914A-AF49D1C5840D}"/>
              </a:ext>
            </a:extLst>
          </p:cNvPr>
          <p:cNvSpPr txBox="1"/>
          <p:nvPr/>
        </p:nvSpPr>
        <p:spPr>
          <a:xfrm>
            <a:off x="8393836" y="5136948"/>
            <a:ext cx="2757350" cy="369332"/>
          </a:xfrm>
          <a:prstGeom prst="rect">
            <a:avLst/>
          </a:prstGeom>
          <a:noFill/>
        </p:spPr>
        <p:txBody>
          <a:bodyPr wrap="square" rtlCol="0">
            <a:spAutoFit/>
          </a:bodyPr>
          <a:lstStyle/>
          <a:p>
            <a:pPr algn="ctr"/>
            <a:r>
              <a:rPr lang="en-US" dirty="0"/>
              <a:t>Number of samples</a:t>
            </a:r>
          </a:p>
        </p:txBody>
      </p:sp>
      <p:sp>
        <p:nvSpPr>
          <p:cNvPr id="17" name="Rectangle 16">
            <a:extLst>
              <a:ext uri="{FF2B5EF4-FFF2-40B4-BE49-F238E27FC236}">
                <a16:creationId xmlns:a16="http://schemas.microsoft.com/office/drawing/2014/main" id="{EB6B35F1-0653-4A74-9A06-856A343AEA51}"/>
              </a:ext>
            </a:extLst>
          </p:cNvPr>
          <p:cNvSpPr/>
          <p:nvPr/>
        </p:nvSpPr>
        <p:spPr>
          <a:xfrm rot="1397418" flipH="1">
            <a:off x="8625222" y="3399103"/>
            <a:ext cx="45719" cy="11798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42D0AE9-EE61-40F6-A7FB-21A602603926}"/>
                  </a:ext>
                </a:extLst>
              </p:cNvPr>
              <p:cNvSpPr txBox="1"/>
              <p:nvPr/>
            </p:nvSpPr>
            <p:spPr>
              <a:xfrm>
                <a:off x="8319948" y="2199499"/>
                <a:ext cx="2831238"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oMath>
                </a14:m>
                <a:r>
                  <a:rPr lang="en-US" sz="2000" dirty="0">
                    <a:solidFill>
                      <a:srgbClr val="7030A0"/>
                    </a:solidFill>
                  </a:rPr>
                  <a:t> </a:t>
                </a: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p:txBody>
          </p:sp>
        </mc:Choice>
        <mc:Fallback xmlns="">
          <p:sp>
            <p:nvSpPr>
              <p:cNvPr id="18" name="TextBox 17">
                <a:extLst>
                  <a:ext uri="{FF2B5EF4-FFF2-40B4-BE49-F238E27FC236}">
                    <a16:creationId xmlns:a16="http://schemas.microsoft.com/office/drawing/2014/main" id="{342D0AE9-EE61-40F6-A7FB-21A602603926}"/>
                  </a:ext>
                </a:extLst>
              </p:cNvPr>
              <p:cNvSpPr txBox="1">
                <a:spLocks noRot="1" noChangeAspect="1" noMove="1" noResize="1" noEditPoints="1" noAdjustHandles="1" noChangeArrowheads="1" noChangeShapeType="1" noTextEdit="1"/>
              </p:cNvSpPr>
              <p:nvPr/>
            </p:nvSpPr>
            <p:spPr>
              <a:xfrm>
                <a:off x="8319948" y="2199499"/>
                <a:ext cx="2831238" cy="707886"/>
              </a:xfrm>
              <a:prstGeom prst="rect">
                <a:avLst/>
              </a:prstGeom>
              <a:blipFill>
                <a:blip r:embed="rId5"/>
                <a:stretch>
                  <a:fillRect t="-5172" b="-14655"/>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53F120E5-2513-4185-88F2-DBD5A49C4BB9}"/>
              </a:ext>
            </a:extLst>
          </p:cNvPr>
          <p:cNvCxnSpPr/>
          <p:nvPr/>
        </p:nvCxnSpPr>
        <p:spPr>
          <a:xfrm flipV="1">
            <a:off x="1403650" y="40960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200CF0F-2C07-4B29-9266-1EEB9906C16B}"/>
              </a:ext>
            </a:extLst>
          </p:cNvPr>
          <p:cNvCxnSpPr/>
          <p:nvPr/>
        </p:nvCxnSpPr>
        <p:spPr>
          <a:xfrm flipV="1">
            <a:off x="1416350" y="31054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7D51AA4A-F8E5-4D82-979B-5FEA3DF30EF9}"/>
              </a:ext>
            </a:extLst>
          </p:cNvPr>
          <p:cNvCxnSpPr/>
          <p:nvPr/>
        </p:nvCxnSpPr>
        <p:spPr>
          <a:xfrm flipV="1">
            <a:off x="1225850" y="36261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1018714-AA7A-40B7-8622-C00B839CF892}"/>
              </a:ext>
            </a:extLst>
          </p:cNvPr>
          <p:cNvCxnSpPr/>
          <p:nvPr/>
        </p:nvCxnSpPr>
        <p:spPr>
          <a:xfrm flipV="1">
            <a:off x="1225850" y="40917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8C6CBBC6-7B98-4470-8486-C45971A08A3D}"/>
              </a:ext>
            </a:extLst>
          </p:cNvPr>
          <p:cNvCxnSpPr/>
          <p:nvPr/>
        </p:nvCxnSpPr>
        <p:spPr>
          <a:xfrm flipV="1">
            <a:off x="1238550" y="36218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CB172840-BE96-47E0-BB37-C197A2606D4E}"/>
              </a:ext>
            </a:extLst>
          </p:cNvPr>
          <p:cNvCxnSpPr/>
          <p:nvPr/>
        </p:nvCxnSpPr>
        <p:spPr>
          <a:xfrm flipV="1">
            <a:off x="1428725" y="4537175"/>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56874BF8-4435-43E7-BB5A-244AC8767D47}"/>
              </a:ext>
            </a:extLst>
          </p:cNvPr>
          <p:cNvCxnSpPr/>
          <p:nvPr/>
        </p:nvCxnSpPr>
        <p:spPr>
          <a:xfrm flipV="1">
            <a:off x="1430650" y="3103847"/>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F9499229-9AE2-4807-A3D0-6D5CC0FF1268}"/>
              </a:ext>
            </a:extLst>
          </p:cNvPr>
          <p:cNvCxnSpPr>
            <a:cxnSpLocks/>
          </p:cNvCxnSpPr>
          <p:nvPr/>
        </p:nvCxnSpPr>
        <p:spPr>
          <a:xfrm flipV="1">
            <a:off x="2929250" y="3103847"/>
            <a:ext cx="9226" cy="1433329"/>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 name="Straight Connector 1">
            <a:extLst>
              <a:ext uri="{FF2B5EF4-FFF2-40B4-BE49-F238E27FC236}">
                <a16:creationId xmlns:a16="http://schemas.microsoft.com/office/drawing/2014/main" id="{7B87D534-AFB7-D02E-BE90-F84E777319FB}"/>
              </a:ext>
            </a:extLst>
          </p:cNvPr>
          <p:cNvCxnSpPr/>
          <p:nvPr/>
        </p:nvCxnSpPr>
        <p:spPr>
          <a:xfrm>
            <a:off x="4822623" y="2926528"/>
            <a:ext cx="0" cy="189698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324F52-60C0-8970-35CC-2E713DE4FD20}"/>
              </a:ext>
            </a:extLst>
          </p:cNvPr>
          <p:cNvCxnSpPr/>
          <p:nvPr/>
        </p:nvCxnSpPr>
        <p:spPr>
          <a:xfrm flipV="1">
            <a:off x="4822623" y="4812189"/>
            <a:ext cx="2207941" cy="1132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8CD9AC-0125-21F8-B35E-6664D61BDFE5}"/>
              </a:ext>
            </a:extLst>
          </p:cNvPr>
          <p:cNvSpPr txBox="1"/>
          <p:nvPr/>
        </p:nvSpPr>
        <p:spPr>
          <a:xfrm>
            <a:off x="4665772" y="4916916"/>
            <a:ext cx="2757350" cy="430887"/>
          </a:xfrm>
          <a:prstGeom prst="rect">
            <a:avLst/>
          </a:prstGeom>
          <a:noFill/>
        </p:spPr>
        <p:txBody>
          <a:bodyPr wrap="square" rtlCol="0">
            <a:spAutoFit/>
          </a:bodyPr>
          <a:lstStyle/>
          <a:p>
            <a:pPr algn="ctr"/>
            <a:r>
              <a:rPr lang="en-US" sz="2200" dirty="0"/>
              <a:t>Number of samples</a:t>
            </a:r>
          </a:p>
        </p:txBody>
      </p:sp>
      <p:sp>
        <p:nvSpPr>
          <p:cNvPr id="11" name="TextBox 10">
            <a:extLst>
              <a:ext uri="{FF2B5EF4-FFF2-40B4-BE49-F238E27FC236}">
                <a16:creationId xmlns:a16="http://schemas.microsoft.com/office/drawing/2014/main" id="{12A51A82-771C-225A-FE5E-54E9E4529A00}"/>
              </a:ext>
            </a:extLst>
          </p:cNvPr>
          <p:cNvSpPr txBox="1"/>
          <p:nvPr/>
        </p:nvSpPr>
        <p:spPr>
          <a:xfrm rot="16200000">
            <a:off x="3536977" y="3552266"/>
            <a:ext cx="1924394" cy="430887"/>
          </a:xfrm>
          <a:prstGeom prst="rect">
            <a:avLst/>
          </a:prstGeom>
          <a:noFill/>
        </p:spPr>
        <p:txBody>
          <a:bodyPr wrap="square" rtlCol="0">
            <a:spAutoFit/>
          </a:bodyPr>
          <a:lstStyle/>
          <a:p>
            <a:r>
              <a:rPr lang="en-US" sz="2200" dirty="0"/>
              <a:t>Probability </a:t>
            </a:r>
          </a:p>
        </p:txBody>
      </p:sp>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48965870-A85E-DAD1-B13B-C0822CAF42D3}"/>
                  </a:ext>
                </a:extLst>
              </p14:cNvPr>
              <p14:cNvContentPartPr/>
              <p14:nvPr/>
            </p14:nvContentPartPr>
            <p14:xfrm>
              <a:off x="4844355" y="3162760"/>
              <a:ext cx="1899360" cy="1606680"/>
            </p14:xfrm>
          </p:contentPart>
        </mc:Choice>
        <mc:Fallback xmlns="">
          <p:pic>
            <p:nvPicPr>
              <p:cNvPr id="12" name="Ink 11">
                <a:extLst>
                  <a:ext uri="{FF2B5EF4-FFF2-40B4-BE49-F238E27FC236}">
                    <a16:creationId xmlns:a16="http://schemas.microsoft.com/office/drawing/2014/main" id="{48965870-A85E-DAD1-B13B-C0822CAF42D3}"/>
                  </a:ext>
                </a:extLst>
              </p:cNvPr>
              <p:cNvPicPr/>
              <p:nvPr/>
            </p:nvPicPr>
            <p:blipFill>
              <a:blip r:embed="rId7"/>
              <a:stretch>
                <a:fillRect/>
              </a:stretch>
            </p:blipFill>
            <p:spPr>
              <a:xfrm>
                <a:off x="4835355" y="3153760"/>
                <a:ext cx="1917000" cy="162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76B09F36-E00A-F054-6B93-81EEA6E5DB4F}"/>
                  </a:ext>
                </a:extLst>
              </p14:cNvPr>
              <p14:cNvContentPartPr/>
              <p14:nvPr/>
            </p14:nvContentPartPr>
            <p14:xfrm>
              <a:off x="4822395" y="3084640"/>
              <a:ext cx="360" cy="360"/>
            </p14:xfrm>
          </p:contentPart>
        </mc:Choice>
        <mc:Fallback xmlns="">
          <p:pic>
            <p:nvPicPr>
              <p:cNvPr id="13" name="Ink 12">
                <a:extLst>
                  <a:ext uri="{FF2B5EF4-FFF2-40B4-BE49-F238E27FC236}">
                    <a16:creationId xmlns:a16="http://schemas.microsoft.com/office/drawing/2014/main" id="{76B09F36-E00A-F054-6B93-81EEA6E5DB4F}"/>
                  </a:ext>
                </a:extLst>
              </p:cNvPr>
              <p:cNvPicPr/>
              <p:nvPr/>
            </p:nvPicPr>
            <p:blipFill>
              <a:blip r:embed="rId9"/>
              <a:stretch>
                <a:fillRect/>
              </a:stretch>
            </p:blipFill>
            <p:spPr>
              <a:xfrm>
                <a:off x="4813395" y="3075640"/>
                <a:ext cx="18000" cy="18000"/>
              </a:xfrm>
              <a:prstGeom prst="rect">
                <a:avLst/>
              </a:prstGeom>
            </p:spPr>
          </p:pic>
        </mc:Fallback>
      </mc:AlternateContent>
      <p:cxnSp>
        <p:nvCxnSpPr>
          <p:cNvPr id="16" name="Straight Connector 15">
            <a:extLst>
              <a:ext uri="{FF2B5EF4-FFF2-40B4-BE49-F238E27FC236}">
                <a16:creationId xmlns:a16="http://schemas.microsoft.com/office/drawing/2014/main" id="{F72AC153-3FCD-F126-72FE-1C51066A86EE}"/>
              </a:ext>
            </a:extLst>
          </p:cNvPr>
          <p:cNvCxnSpPr>
            <a:cxnSpLocks/>
          </p:cNvCxnSpPr>
          <p:nvPr/>
        </p:nvCxnSpPr>
        <p:spPr>
          <a:xfrm>
            <a:off x="4822395" y="3140479"/>
            <a:ext cx="220816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92DEBF-06C1-2D68-AA66-EF5C65CC37AC}"/>
              </a:ext>
            </a:extLst>
          </p:cNvPr>
          <p:cNvSpPr txBox="1"/>
          <p:nvPr/>
        </p:nvSpPr>
        <p:spPr>
          <a:xfrm>
            <a:off x="4568272" y="3029141"/>
            <a:ext cx="445478" cy="369332"/>
          </a:xfrm>
          <a:prstGeom prst="rect">
            <a:avLst/>
          </a:prstGeom>
          <a:noFill/>
        </p:spPr>
        <p:txBody>
          <a:bodyPr wrap="square" rtlCol="0">
            <a:spAutoFit/>
          </a:bodyPr>
          <a:lstStyle/>
          <a:p>
            <a:r>
              <a:rPr lang="en-US" dirty="0"/>
              <a:t>1</a:t>
            </a:r>
          </a:p>
        </p:txBody>
      </p:sp>
      <p:sp>
        <p:nvSpPr>
          <p:cNvPr id="20" name="TextBox 19">
            <a:extLst>
              <a:ext uri="{FF2B5EF4-FFF2-40B4-BE49-F238E27FC236}">
                <a16:creationId xmlns:a16="http://schemas.microsoft.com/office/drawing/2014/main" id="{67801EE3-52A4-1063-7BE5-2D224A3D9B5F}"/>
              </a:ext>
            </a:extLst>
          </p:cNvPr>
          <p:cNvSpPr txBox="1"/>
          <p:nvPr/>
        </p:nvSpPr>
        <p:spPr>
          <a:xfrm>
            <a:off x="5589831" y="3672372"/>
            <a:ext cx="1641506" cy="646331"/>
          </a:xfrm>
          <a:prstGeom prst="rect">
            <a:avLst/>
          </a:prstGeom>
          <a:noFill/>
        </p:spPr>
        <p:txBody>
          <a:bodyPr wrap="square" rtlCol="0">
            <a:spAutoFit/>
          </a:bodyPr>
          <a:lstStyle/>
          <a:p>
            <a:r>
              <a:rPr lang="en-US" dirty="0"/>
              <a:t>Ideal performance</a:t>
            </a:r>
          </a:p>
        </p:txBody>
      </p:sp>
      <p:cxnSp>
        <p:nvCxnSpPr>
          <p:cNvPr id="22" name="Straight Connector 21">
            <a:extLst>
              <a:ext uri="{FF2B5EF4-FFF2-40B4-BE49-F238E27FC236}">
                <a16:creationId xmlns:a16="http://schemas.microsoft.com/office/drawing/2014/main" id="{D4875332-1C66-1151-BB2F-1F2EFA1D70F9}"/>
              </a:ext>
            </a:extLst>
          </p:cNvPr>
          <p:cNvCxnSpPr>
            <a:endCxn id="17" idx="2"/>
          </p:cNvCxnSpPr>
          <p:nvPr/>
        </p:nvCxnSpPr>
        <p:spPr>
          <a:xfrm flipH="1">
            <a:off x="8414833" y="3398473"/>
            <a:ext cx="487494" cy="1132399"/>
          </a:xfrm>
          <a:prstGeom prst="line">
            <a:avLst/>
          </a:prstGeom>
          <a:ln w="190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3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lstStyle/>
          <a:p>
            <a:pPr marL="0" indent="0">
              <a:buNone/>
            </a:pPr>
            <a:r>
              <a:rPr lang="en-US" sz="4400" b="1" dirty="0">
                <a:solidFill>
                  <a:schemeClr val="accent1"/>
                </a:solidFill>
              </a:rPr>
              <a:t>Algorithmic performance</a:t>
            </a:r>
          </a:p>
        </p:txBody>
      </p:sp>
      <p:sp>
        <p:nvSpPr>
          <p:cNvPr id="4" name="Footer Placeholder 3">
            <a:extLst>
              <a:ext uri="{FF2B5EF4-FFF2-40B4-BE49-F238E27FC236}">
                <a16:creationId xmlns:a16="http://schemas.microsoft.com/office/drawing/2014/main" id="{EA5C736A-20F3-4AA6-B990-48F11DF4CB73}"/>
              </a:ext>
            </a:extLst>
          </p:cNvPr>
          <p:cNvSpPr>
            <a:spLocks noGrp="1"/>
          </p:cNvSpPr>
          <p:nvPr>
            <p:ph type="ftr" sz="quarter" idx="11"/>
          </p:nvPr>
        </p:nvSpPr>
        <p:spPr/>
        <p:txBody>
          <a:bodyPr/>
          <a:lstStyle/>
          <a:p>
            <a:r>
              <a:rPr lang="en-US"/>
              <a:t>Suguman Bansal | GaTech</a:t>
            </a:r>
            <a:endParaRPr lang="en-US"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43</a:t>
            </a:fld>
            <a:endParaRPr lang="en-US"/>
          </a:p>
        </p:txBody>
      </p:sp>
      <p:pic>
        <p:nvPicPr>
          <p:cNvPr id="8" name="Content Placeholder 5" descr="Qr code&#10;&#10;Description automatically generated">
            <a:extLst>
              <a:ext uri="{FF2B5EF4-FFF2-40B4-BE49-F238E27FC236}">
                <a16:creationId xmlns:a16="http://schemas.microsoft.com/office/drawing/2014/main" id="{16DAC393-9851-4544-847F-657C9E488DF7}"/>
              </a:ext>
            </a:extLst>
          </p:cNvPr>
          <p:cNvPicPr>
            <a:picLocks noChangeAspect="1"/>
          </p:cNvPicPr>
          <p:nvPr/>
        </p:nvPicPr>
        <p:blipFill>
          <a:blip r:embed="rId3"/>
          <a:stretch>
            <a:fillRect/>
          </a:stretch>
        </p:blipFill>
        <p:spPr>
          <a:xfrm>
            <a:off x="911354" y="2567366"/>
            <a:ext cx="2508400" cy="2518577"/>
          </a:xfrm>
          <a:prstGeom prst="rect">
            <a:avLst/>
          </a:prstGeom>
        </p:spPr>
      </p:pic>
      <p:cxnSp>
        <p:nvCxnSpPr>
          <p:cNvPr id="26" name="Straight Connector 25">
            <a:extLst>
              <a:ext uri="{FF2B5EF4-FFF2-40B4-BE49-F238E27FC236}">
                <a16:creationId xmlns:a16="http://schemas.microsoft.com/office/drawing/2014/main" id="{53F120E5-2513-4185-88F2-DBD5A49C4BB9}"/>
              </a:ext>
            </a:extLst>
          </p:cNvPr>
          <p:cNvCxnSpPr/>
          <p:nvPr/>
        </p:nvCxnSpPr>
        <p:spPr>
          <a:xfrm flipV="1">
            <a:off x="1403650" y="40960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200CF0F-2C07-4B29-9266-1EEB9906C16B}"/>
              </a:ext>
            </a:extLst>
          </p:cNvPr>
          <p:cNvCxnSpPr/>
          <p:nvPr/>
        </p:nvCxnSpPr>
        <p:spPr>
          <a:xfrm flipV="1">
            <a:off x="1416350" y="31054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7D51AA4A-F8E5-4D82-979B-5FEA3DF30EF9}"/>
              </a:ext>
            </a:extLst>
          </p:cNvPr>
          <p:cNvCxnSpPr/>
          <p:nvPr/>
        </p:nvCxnSpPr>
        <p:spPr>
          <a:xfrm flipV="1">
            <a:off x="1225850" y="3626134"/>
            <a:ext cx="0" cy="465573"/>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B1018714-AA7A-40B7-8622-C00B839CF892}"/>
              </a:ext>
            </a:extLst>
          </p:cNvPr>
          <p:cNvCxnSpPr/>
          <p:nvPr/>
        </p:nvCxnSpPr>
        <p:spPr>
          <a:xfrm flipV="1">
            <a:off x="1225850" y="40917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8C6CBBC6-7B98-4470-8486-C45971A08A3D}"/>
              </a:ext>
            </a:extLst>
          </p:cNvPr>
          <p:cNvCxnSpPr/>
          <p:nvPr/>
        </p:nvCxnSpPr>
        <p:spPr>
          <a:xfrm flipV="1">
            <a:off x="1238550" y="3621807"/>
            <a:ext cx="177800" cy="43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CB172840-BE96-47E0-BB37-C197A2606D4E}"/>
              </a:ext>
            </a:extLst>
          </p:cNvPr>
          <p:cNvCxnSpPr/>
          <p:nvPr/>
        </p:nvCxnSpPr>
        <p:spPr>
          <a:xfrm flipV="1">
            <a:off x="1428725" y="4537175"/>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56874BF8-4435-43E7-BB5A-244AC8767D47}"/>
              </a:ext>
            </a:extLst>
          </p:cNvPr>
          <p:cNvCxnSpPr/>
          <p:nvPr/>
        </p:nvCxnSpPr>
        <p:spPr>
          <a:xfrm flipV="1">
            <a:off x="1430650" y="3103847"/>
            <a:ext cx="1498600" cy="17027"/>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F9499229-9AE2-4807-A3D0-6D5CC0FF1268}"/>
              </a:ext>
            </a:extLst>
          </p:cNvPr>
          <p:cNvCxnSpPr>
            <a:cxnSpLocks/>
          </p:cNvCxnSpPr>
          <p:nvPr/>
        </p:nvCxnSpPr>
        <p:spPr>
          <a:xfrm flipV="1">
            <a:off x="2929250" y="3103847"/>
            <a:ext cx="9226" cy="1433329"/>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2" name="Straight Connector 1">
            <a:extLst>
              <a:ext uri="{FF2B5EF4-FFF2-40B4-BE49-F238E27FC236}">
                <a16:creationId xmlns:a16="http://schemas.microsoft.com/office/drawing/2014/main" id="{7B87D534-AFB7-D02E-BE90-F84E777319FB}"/>
              </a:ext>
            </a:extLst>
          </p:cNvPr>
          <p:cNvCxnSpPr/>
          <p:nvPr/>
        </p:nvCxnSpPr>
        <p:spPr>
          <a:xfrm>
            <a:off x="4822623" y="2926528"/>
            <a:ext cx="0" cy="189698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324F52-60C0-8970-35CC-2E713DE4FD20}"/>
              </a:ext>
            </a:extLst>
          </p:cNvPr>
          <p:cNvCxnSpPr/>
          <p:nvPr/>
        </p:nvCxnSpPr>
        <p:spPr>
          <a:xfrm flipV="1">
            <a:off x="4822623" y="4812189"/>
            <a:ext cx="2207941" cy="1132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8CD9AC-0125-21F8-B35E-6664D61BDFE5}"/>
              </a:ext>
            </a:extLst>
          </p:cNvPr>
          <p:cNvSpPr txBox="1"/>
          <p:nvPr/>
        </p:nvSpPr>
        <p:spPr>
          <a:xfrm>
            <a:off x="4665772" y="4916916"/>
            <a:ext cx="2757350" cy="430887"/>
          </a:xfrm>
          <a:prstGeom prst="rect">
            <a:avLst/>
          </a:prstGeom>
          <a:noFill/>
        </p:spPr>
        <p:txBody>
          <a:bodyPr wrap="square" rtlCol="0">
            <a:spAutoFit/>
          </a:bodyPr>
          <a:lstStyle/>
          <a:p>
            <a:pPr algn="ctr"/>
            <a:r>
              <a:rPr lang="en-US" sz="2200" dirty="0"/>
              <a:t>Number of samples</a:t>
            </a:r>
          </a:p>
        </p:txBody>
      </p:sp>
      <p:sp>
        <p:nvSpPr>
          <p:cNvPr id="11" name="TextBox 10">
            <a:extLst>
              <a:ext uri="{FF2B5EF4-FFF2-40B4-BE49-F238E27FC236}">
                <a16:creationId xmlns:a16="http://schemas.microsoft.com/office/drawing/2014/main" id="{12A51A82-771C-225A-FE5E-54E9E4529A00}"/>
              </a:ext>
            </a:extLst>
          </p:cNvPr>
          <p:cNvSpPr txBox="1"/>
          <p:nvPr/>
        </p:nvSpPr>
        <p:spPr>
          <a:xfrm rot="16200000">
            <a:off x="3536977" y="3552266"/>
            <a:ext cx="1924394" cy="430887"/>
          </a:xfrm>
          <a:prstGeom prst="rect">
            <a:avLst/>
          </a:prstGeom>
          <a:noFill/>
        </p:spPr>
        <p:txBody>
          <a:bodyPr wrap="square" rtlCol="0">
            <a:spAutoFit/>
          </a:bodyPr>
          <a:lstStyle/>
          <a:p>
            <a:r>
              <a:rPr lang="en-US" sz="2200" dirty="0"/>
              <a:t>Probability </a:t>
            </a:r>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48965870-A85E-DAD1-B13B-C0822CAF42D3}"/>
                  </a:ext>
                </a:extLst>
              </p14:cNvPr>
              <p14:cNvContentPartPr/>
              <p14:nvPr/>
            </p14:nvContentPartPr>
            <p14:xfrm>
              <a:off x="4844355" y="3162760"/>
              <a:ext cx="1899360" cy="1606680"/>
            </p14:xfrm>
          </p:contentPart>
        </mc:Choice>
        <mc:Fallback xmlns="">
          <p:pic>
            <p:nvPicPr>
              <p:cNvPr id="12" name="Ink 11">
                <a:extLst>
                  <a:ext uri="{FF2B5EF4-FFF2-40B4-BE49-F238E27FC236}">
                    <a16:creationId xmlns:a16="http://schemas.microsoft.com/office/drawing/2014/main" id="{48965870-A85E-DAD1-B13B-C0822CAF42D3}"/>
                  </a:ext>
                </a:extLst>
              </p:cNvPr>
              <p:cNvPicPr/>
              <p:nvPr/>
            </p:nvPicPr>
            <p:blipFill>
              <a:blip r:embed="rId5"/>
              <a:stretch>
                <a:fillRect/>
              </a:stretch>
            </p:blipFill>
            <p:spPr>
              <a:xfrm>
                <a:off x="4835355" y="3153760"/>
                <a:ext cx="1917000" cy="162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76B09F36-E00A-F054-6B93-81EEA6E5DB4F}"/>
                  </a:ext>
                </a:extLst>
              </p14:cNvPr>
              <p14:cNvContentPartPr/>
              <p14:nvPr/>
            </p14:nvContentPartPr>
            <p14:xfrm>
              <a:off x="4822395" y="3084640"/>
              <a:ext cx="360" cy="360"/>
            </p14:xfrm>
          </p:contentPart>
        </mc:Choice>
        <mc:Fallback xmlns="">
          <p:pic>
            <p:nvPicPr>
              <p:cNvPr id="13" name="Ink 12">
                <a:extLst>
                  <a:ext uri="{FF2B5EF4-FFF2-40B4-BE49-F238E27FC236}">
                    <a16:creationId xmlns:a16="http://schemas.microsoft.com/office/drawing/2014/main" id="{76B09F36-E00A-F054-6B93-81EEA6E5DB4F}"/>
                  </a:ext>
                </a:extLst>
              </p:cNvPr>
              <p:cNvPicPr/>
              <p:nvPr/>
            </p:nvPicPr>
            <p:blipFill>
              <a:blip r:embed="rId7"/>
              <a:stretch>
                <a:fillRect/>
              </a:stretch>
            </p:blipFill>
            <p:spPr>
              <a:xfrm>
                <a:off x="4813395" y="3075640"/>
                <a:ext cx="18000" cy="18000"/>
              </a:xfrm>
              <a:prstGeom prst="rect">
                <a:avLst/>
              </a:prstGeom>
            </p:spPr>
          </p:pic>
        </mc:Fallback>
      </mc:AlternateContent>
      <p:cxnSp>
        <p:nvCxnSpPr>
          <p:cNvPr id="16" name="Straight Connector 15">
            <a:extLst>
              <a:ext uri="{FF2B5EF4-FFF2-40B4-BE49-F238E27FC236}">
                <a16:creationId xmlns:a16="http://schemas.microsoft.com/office/drawing/2014/main" id="{F72AC153-3FCD-F126-72FE-1C51066A86EE}"/>
              </a:ext>
            </a:extLst>
          </p:cNvPr>
          <p:cNvCxnSpPr>
            <a:cxnSpLocks/>
          </p:cNvCxnSpPr>
          <p:nvPr/>
        </p:nvCxnSpPr>
        <p:spPr>
          <a:xfrm>
            <a:off x="4822395" y="3140479"/>
            <a:ext cx="220816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92DEBF-06C1-2D68-AA66-EF5C65CC37AC}"/>
              </a:ext>
            </a:extLst>
          </p:cNvPr>
          <p:cNvSpPr txBox="1"/>
          <p:nvPr/>
        </p:nvSpPr>
        <p:spPr>
          <a:xfrm>
            <a:off x="4568272" y="3029141"/>
            <a:ext cx="445478" cy="369332"/>
          </a:xfrm>
          <a:prstGeom prst="rect">
            <a:avLst/>
          </a:prstGeom>
          <a:noFill/>
        </p:spPr>
        <p:txBody>
          <a:bodyPr wrap="square" rtlCol="0">
            <a:spAutoFit/>
          </a:bodyPr>
          <a:lstStyle/>
          <a:p>
            <a:r>
              <a:rPr lang="en-US" dirty="0"/>
              <a:t>1</a:t>
            </a:r>
          </a:p>
        </p:txBody>
      </p:sp>
      <p:sp>
        <p:nvSpPr>
          <p:cNvPr id="20" name="TextBox 19">
            <a:extLst>
              <a:ext uri="{FF2B5EF4-FFF2-40B4-BE49-F238E27FC236}">
                <a16:creationId xmlns:a16="http://schemas.microsoft.com/office/drawing/2014/main" id="{67801EE3-52A4-1063-7BE5-2D224A3D9B5F}"/>
              </a:ext>
            </a:extLst>
          </p:cNvPr>
          <p:cNvSpPr txBox="1"/>
          <p:nvPr/>
        </p:nvSpPr>
        <p:spPr>
          <a:xfrm>
            <a:off x="5589831" y="3672372"/>
            <a:ext cx="1641506" cy="646331"/>
          </a:xfrm>
          <a:prstGeom prst="rect">
            <a:avLst/>
          </a:prstGeom>
          <a:noFill/>
        </p:spPr>
        <p:txBody>
          <a:bodyPr wrap="square" rtlCol="0">
            <a:spAutoFit/>
          </a:bodyPr>
          <a:lstStyle/>
          <a:p>
            <a:r>
              <a:rPr lang="en-US" dirty="0"/>
              <a:t>Ideal performance</a:t>
            </a:r>
          </a:p>
        </p:txBody>
      </p:sp>
      <p:sp>
        <p:nvSpPr>
          <p:cNvPr id="21" name="TextBox 20">
            <a:extLst>
              <a:ext uri="{FF2B5EF4-FFF2-40B4-BE49-F238E27FC236}">
                <a16:creationId xmlns:a16="http://schemas.microsoft.com/office/drawing/2014/main" id="{586097B6-446C-22C2-FABC-E5EC94303B6B}"/>
              </a:ext>
            </a:extLst>
          </p:cNvPr>
          <p:cNvSpPr txBox="1"/>
          <p:nvPr/>
        </p:nvSpPr>
        <p:spPr>
          <a:xfrm rot="16200000">
            <a:off x="6825680" y="3609138"/>
            <a:ext cx="1924394" cy="369332"/>
          </a:xfrm>
          <a:prstGeom prst="rect">
            <a:avLst/>
          </a:prstGeom>
          <a:noFill/>
        </p:spPr>
        <p:txBody>
          <a:bodyPr wrap="square" rtlCol="0">
            <a:spAutoFit/>
          </a:bodyPr>
          <a:lstStyle/>
          <a:p>
            <a:r>
              <a:rPr lang="en-US" dirty="0"/>
              <a:t>Probability </a:t>
            </a:r>
          </a:p>
        </p:txBody>
      </p:sp>
      <p:sp>
        <p:nvSpPr>
          <p:cNvPr id="22" name="TextBox 21">
            <a:extLst>
              <a:ext uri="{FF2B5EF4-FFF2-40B4-BE49-F238E27FC236}">
                <a16:creationId xmlns:a16="http://schemas.microsoft.com/office/drawing/2014/main" id="{E2B9E5D3-FF3B-E623-14BD-759E5FD08750}"/>
              </a:ext>
            </a:extLst>
          </p:cNvPr>
          <p:cNvSpPr txBox="1"/>
          <p:nvPr/>
        </p:nvSpPr>
        <p:spPr>
          <a:xfrm>
            <a:off x="8253492" y="5198580"/>
            <a:ext cx="2837361" cy="369332"/>
          </a:xfrm>
          <a:prstGeom prst="rect">
            <a:avLst/>
          </a:prstGeom>
          <a:noFill/>
        </p:spPr>
        <p:txBody>
          <a:bodyPr wrap="square" rtlCol="0">
            <a:spAutoFit/>
          </a:bodyPr>
          <a:lstStyle/>
          <a:p>
            <a:pPr algn="ctr"/>
            <a:r>
              <a:rPr lang="en-US" dirty="0"/>
              <a:t>Number of samples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F7B1ACE-22F7-D731-D365-680390C4EF9C}"/>
                  </a:ext>
                </a:extLst>
              </p:cNvPr>
              <p:cNvSpPr txBox="1"/>
              <p:nvPr/>
            </p:nvSpPr>
            <p:spPr>
              <a:xfrm>
                <a:off x="8257674" y="2321689"/>
                <a:ext cx="2837361" cy="707886"/>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oMath>
                </a14:m>
                <a:r>
                  <a:rPr lang="en-US" sz="2000" dirty="0">
                    <a:solidFill>
                      <a:srgbClr val="7030A0"/>
                    </a:solidFill>
                  </a:rPr>
                  <a:t> then visit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3</m:t>
                        </m:r>
                      </m:sub>
                    </m:sSub>
                  </m:oMath>
                </a14:m>
                <a:endParaRPr lang="en-US" sz="2000" dirty="0">
                  <a:solidFill>
                    <a:srgbClr val="7030A0"/>
                  </a:solidFill>
                </a:endParaRP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p:txBody>
          </p:sp>
        </mc:Choice>
        <mc:Fallback xmlns="">
          <p:sp>
            <p:nvSpPr>
              <p:cNvPr id="23" name="TextBox 22">
                <a:extLst>
                  <a:ext uri="{FF2B5EF4-FFF2-40B4-BE49-F238E27FC236}">
                    <a16:creationId xmlns:a16="http://schemas.microsoft.com/office/drawing/2014/main" id="{AF7B1ACE-22F7-D731-D365-680390C4EF9C}"/>
                  </a:ext>
                </a:extLst>
              </p:cNvPr>
              <p:cNvSpPr txBox="1">
                <a:spLocks noRot="1" noChangeAspect="1" noMove="1" noResize="1" noEditPoints="1" noAdjustHandles="1" noChangeArrowheads="1" noChangeShapeType="1" noTextEdit="1"/>
              </p:cNvSpPr>
              <p:nvPr/>
            </p:nvSpPr>
            <p:spPr>
              <a:xfrm>
                <a:off x="8257674" y="2321689"/>
                <a:ext cx="2837361" cy="707886"/>
              </a:xfrm>
              <a:prstGeom prst="rect">
                <a:avLst/>
              </a:prstGeom>
              <a:blipFill>
                <a:blip r:embed="rId8"/>
                <a:stretch>
                  <a:fillRect l="-2151" t="-5172" b="-14655"/>
                </a:stretch>
              </a:blipFill>
            </p:spPr>
            <p:txBody>
              <a:bodyPr/>
              <a:lstStyle/>
              <a:p>
                <a:r>
                  <a:rPr lang="en-US">
                    <a:noFill/>
                  </a:rPr>
                  <a:t> </a:t>
                </a:r>
              </a:p>
            </p:txBody>
          </p:sp>
        </mc:Fallback>
      </mc:AlternateContent>
      <p:pic>
        <p:nvPicPr>
          <p:cNvPr id="24" name="Content Placeholder 4" descr="Chart, line chart&#10;&#10;Description automatically generated">
            <a:extLst>
              <a:ext uri="{FF2B5EF4-FFF2-40B4-BE49-F238E27FC236}">
                <a16:creationId xmlns:a16="http://schemas.microsoft.com/office/drawing/2014/main" id="{E20A53B8-2B9E-93C6-11B6-2CF1327D25C2}"/>
              </a:ext>
            </a:extLst>
          </p:cNvPr>
          <p:cNvPicPr>
            <a:picLocks noChangeAspect="1"/>
          </p:cNvPicPr>
          <p:nvPr/>
        </p:nvPicPr>
        <p:blipFill rotWithShape="1">
          <a:blip r:embed="rId9"/>
          <a:srcRect t="7757" b="4628"/>
          <a:stretch/>
        </p:blipFill>
        <p:spPr>
          <a:xfrm>
            <a:off x="7880964" y="2963717"/>
            <a:ext cx="3323542" cy="2255979"/>
          </a:xfrm>
          <a:prstGeom prst="rect">
            <a:avLst/>
          </a:prstGeom>
        </p:spPr>
      </p:pic>
    </p:spTree>
    <p:extLst>
      <p:ext uri="{BB962C8B-B14F-4D97-AF65-F5344CB8AC3E}">
        <p14:creationId xmlns:p14="http://schemas.microsoft.com/office/powerpoint/2010/main" val="17612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9873AD9F-8A2D-42FB-BC08-9CFF58231881}"/>
              </a:ext>
            </a:extLst>
          </p:cNvPr>
          <p:cNvSpPr txBox="1">
            <a:spLocks/>
          </p:cNvSpPr>
          <p:nvPr/>
        </p:nvSpPr>
        <p:spPr>
          <a:xfrm>
            <a:off x="545191" y="1559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Scalability</a:t>
            </a:r>
          </a:p>
          <a:p>
            <a:r>
              <a:rPr lang="en-US" sz="3600" b="1" dirty="0">
                <a:solidFill>
                  <a:schemeClr val="accent1"/>
                </a:solidFill>
              </a:rPr>
              <a:t>In Specification</a:t>
            </a:r>
          </a:p>
        </p:txBody>
      </p:sp>
      <p:sp>
        <p:nvSpPr>
          <p:cNvPr id="14" name="Rectangle 13">
            <a:extLst>
              <a:ext uri="{FF2B5EF4-FFF2-40B4-BE49-F238E27FC236}">
                <a16:creationId xmlns:a16="http://schemas.microsoft.com/office/drawing/2014/main" id="{7DEDE0AE-ED17-42C6-8787-2356000C886F}"/>
              </a:ext>
            </a:extLst>
          </p:cNvPr>
          <p:cNvSpPr/>
          <p:nvPr/>
        </p:nvSpPr>
        <p:spPr>
          <a:xfrm>
            <a:off x="636145" y="1507224"/>
            <a:ext cx="184304" cy="38305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B8EE251-33C0-47E5-A37C-E7EA02D6C92F}"/>
              </a:ext>
            </a:extLst>
          </p:cNvPr>
          <p:cNvSpPr/>
          <p:nvPr/>
        </p:nvSpPr>
        <p:spPr>
          <a:xfrm>
            <a:off x="4289869" y="1507224"/>
            <a:ext cx="192095" cy="38465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C97A887-4DB8-415E-9719-C136F64C88BC}"/>
              </a:ext>
            </a:extLst>
          </p:cNvPr>
          <p:cNvSpPr/>
          <p:nvPr/>
        </p:nvSpPr>
        <p:spPr>
          <a:xfrm rot="16200000">
            <a:off x="2457860" y="-314492"/>
            <a:ext cx="187170" cy="38305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BFD4A6-7D02-45D4-8AB4-3A3D2C1F8167}"/>
              </a:ext>
            </a:extLst>
          </p:cNvPr>
          <p:cNvSpPr/>
          <p:nvPr/>
        </p:nvSpPr>
        <p:spPr>
          <a:xfrm rot="16200000">
            <a:off x="2458589" y="3345629"/>
            <a:ext cx="185712" cy="38305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45EF4BC-5892-4DAA-A2C5-721777271FBF}"/>
              </a:ext>
            </a:extLst>
          </p:cNvPr>
          <p:cNvSpPr/>
          <p:nvPr/>
        </p:nvSpPr>
        <p:spPr>
          <a:xfrm>
            <a:off x="1542306" y="1627496"/>
            <a:ext cx="184095" cy="3540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AF9E611-F523-47C1-8351-20A1CEC12151}"/>
              </a:ext>
            </a:extLst>
          </p:cNvPr>
          <p:cNvSpPr/>
          <p:nvPr/>
        </p:nvSpPr>
        <p:spPr>
          <a:xfrm>
            <a:off x="2460828" y="1690106"/>
            <a:ext cx="185424" cy="34779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1B063D2-33CC-43F6-8818-EFCECCCB7C2D}"/>
              </a:ext>
            </a:extLst>
          </p:cNvPr>
          <p:cNvSpPr/>
          <p:nvPr/>
        </p:nvSpPr>
        <p:spPr>
          <a:xfrm rot="16200000">
            <a:off x="2497364" y="746453"/>
            <a:ext cx="184767" cy="35414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360E563-0818-4930-8A7A-885B33FD4008}"/>
              </a:ext>
            </a:extLst>
          </p:cNvPr>
          <p:cNvSpPr/>
          <p:nvPr/>
        </p:nvSpPr>
        <p:spPr>
          <a:xfrm rot="16200000">
            <a:off x="2510666" y="1642655"/>
            <a:ext cx="182880" cy="3566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6E3EA37-DC7E-44FB-BF50-EF5346AD0D9A}"/>
              </a:ext>
            </a:extLst>
          </p:cNvPr>
          <p:cNvSpPr/>
          <p:nvPr/>
        </p:nvSpPr>
        <p:spPr>
          <a:xfrm>
            <a:off x="1542307" y="1930783"/>
            <a:ext cx="212570" cy="224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19F7484-3FFF-457C-B498-2434EBE7ACA7}"/>
              </a:ext>
            </a:extLst>
          </p:cNvPr>
          <p:cNvSpPr/>
          <p:nvPr/>
        </p:nvSpPr>
        <p:spPr>
          <a:xfrm>
            <a:off x="1093600" y="2417242"/>
            <a:ext cx="170755" cy="19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FA57C2E-8885-432A-A3D7-B7FF91E79391}"/>
              </a:ext>
            </a:extLst>
          </p:cNvPr>
          <p:cNvSpPr/>
          <p:nvPr/>
        </p:nvSpPr>
        <p:spPr>
          <a:xfrm>
            <a:off x="2460824" y="1953191"/>
            <a:ext cx="200050" cy="2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C31B77-65E2-4900-A99A-0645B2CA7DA5}"/>
              </a:ext>
            </a:extLst>
          </p:cNvPr>
          <p:cNvSpPr/>
          <p:nvPr/>
        </p:nvSpPr>
        <p:spPr>
          <a:xfrm>
            <a:off x="1542301" y="2872647"/>
            <a:ext cx="18287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05B99FE-CC2B-4603-A4D5-74F2D44CCA49}"/>
              </a:ext>
            </a:extLst>
          </p:cNvPr>
          <p:cNvSpPr/>
          <p:nvPr/>
        </p:nvSpPr>
        <p:spPr>
          <a:xfrm>
            <a:off x="2460822" y="2890688"/>
            <a:ext cx="200051" cy="171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132A31-EACC-457E-B1B9-C84202C1B380}"/>
              </a:ext>
            </a:extLst>
          </p:cNvPr>
          <p:cNvSpPr/>
          <p:nvPr/>
        </p:nvSpPr>
        <p:spPr>
          <a:xfrm>
            <a:off x="1095405" y="3332409"/>
            <a:ext cx="181074" cy="18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3A0140-C71E-4DE8-A666-B0B18FB0197D}"/>
              </a:ext>
            </a:extLst>
          </p:cNvPr>
          <p:cNvSpPr/>
          <p:nvPr/>
        </p:nvSpPr>
        <p:spPr>
          <a:xfrm>
            <a:off x="1500790" y="3761836"/>
            <a:ext cx="317685" cy="224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F07BA1-242B-4357-A29F-FE546A04A00B}"/>
              </a:ext>
            </a:extLst>
          </p:cNvPr>
          <p:cNvSpPr/>
          <p:nvPr/>
        </p:nvSpPr>
        <p:spPr>
          <a:xfrm>
            <a:off x="2460404" y="3775974"/>
            <a:ext cx="200470" cy="185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5E8492-FCE2-4D95-80C9-B6E43ACEAC6E}"/>
              </a:ext>
            </a:extLst>
          </p:cNvPr>
          <p:cNvSpPr/>
          <p:nvPr/>
        </p:nvSpPr>
        <p:spPr>
          <a:xfrm rot="16200000">
            <a:off x="2438647" y="2562099"/>
            <a:ext cx="185713" cy="3566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3FECF4B-20D2-4842-9D12-AF443859AE0A}"/>
              </a:ext>
            </a:extLst>
          </p:cNvPr>
          <p:cNvSpPr/>
          <p:nvPr/>
        </p:nvSpPr>
        <p:spPr>
          <a:xfrm>
            <a:off x="3376847" y="1683538"/>
            <a:ext cx="182880" cy="3540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6D69341-9974-47EB-BCBA-D8ABAC88EDFA}"/>
              </a:ext>
            </a:extLst>
          </p:cNvPr>
          <p:cNvSpPr/>
          <p:nvPr/>
        </p:nvSpPr>
        <p:spPr>
          <a:xfrm>
            <a:off x="3366580" y="1948396"/>
            <a:ext cx="200050" cy="2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1CA6A7-3EBF-40A9-9136-F58A17B895DE}"/>
              </a:ext>
            </a:extLst>
          </p:cNvPr>
          <p:cNvSpPr/>
          <p:nvPr/>
        </p:nvSpPr>
        <p:spPr>
          <a:xfrm>
            <a:off x="3376847" y="2866467"/>
            <a:ext cx="18287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1881BFA-0AB6-41EB-A7BF-8ECFD05D4174}"/>
              </a:ext>
            </a:extLst>
          </p:cNvPr>
          <p:cNvSpPr/>
          <p:nvPr/>
        </p:nvSpPr>
        <p:spPr>
          <a:xfrm>
            <a:off x="3376928" y="3778808"/>
            <a:ext cx="18287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F0A01C2-9847-4822-883C-25ED2F52A9A5}"/>
              </a:ext>
            </a:extLst>
          </p:cNvPr>
          <p:cNvSpPr/>
          <p:nvPr/>
        </p:nvSpPr>
        <p:spPr>
          <a:xfrm>
            <a:off x="1521340" y="4693561"/>
            <a:ext cx="206618" cy="19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6A28C0A-71F0-49FD-AE27-60EF316C543E}"/>
              </a:ext>
            </a:extLst>
          </p:cNvPr>
          <p:cNvSpPr/>
          <p:nvPr/>
        </p:nvSpPr>
        <p:spPr>
          <a:xfrm>
            <a:off x="2446206" y="4703002"/>
            <a:ext cx="206314" cy="181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5817D5-E20F-4624-9C7D-00A4281574FC}"/>
              </a:ext>
            </a:extLst>
          </p:cNvPr>
          <p:cNvSpPr/>
          <p:nvPr/>
        </p:nvSpPr>
        <p:spPr>
          <a:xfrm>
            <a:off x="3376847" y="4704378"/>
            <a:ext cx="182880" cy="173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0D1E1E8-A354-423A-8D6F-710589D3F4AB}"/>
              </a:ext>
            </a:extLst>
          </p:cNvPr>
          <p:cNvSpPr/>
          <p:nvPr/>
        </p:nvSpPr>
        <p:spPr>
          <a:xfrm>
            <a:off x="3830286" y="4252320"/>
            <a:ext cx="182880" cy="18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D8CC81-FC77-4739-BC3D-4D4D6B66437F}"/>
              </a:ext>
            </a:extLst>
          </p:cNvPr>
          <p:cNvSpPr/>
          <p:nvPr/>
        </p:nvSpPr>
        <p:spPr>
          <a:xfrm>
            <a:off x="1092815" y="4252322"/>
            <a:ext cx="181073" cy="185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CB49AF9-DFE8-4591-88E2-2A2C204A7BC5}"/>
              </a:ext>
            </a:extLst>
          </p:cNvPr>
          <p:cNvSpPr/>
          <p:nvPr/>
        </p:nvSpPr>
        <p:spPr>
          <a:xfrm>
            <a:off x="2954362" y="3331925"/>
            <a:ext cx="181073" cy="185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A839BC9-EF8D-478E-8CA4-8872C2FBD2A1}"/>
              </a:ext>
            </a:extLst>
          </p:cNvPr>
          <p:cNvSpPr/>
          <p:nvPr/>
        </p:nvSpPr>
        <p:spPr>
          <a:xfrm>
            <a:off x="1967813" y="3331925"/>
            <a:ext cx="178391" cy="196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4D7C88-88B3-4B1D-BD93-369BD5683615}"/>
              </a:ext>
            </a:extLst>
          </p:cNvPr>
          <p:cNvSpPr/>
          <p:nvPr/>
        </p:nvSpPr>
        <p:spPr>
          <a:xfrm>
            <a:off x="996538" y="3728164"/>
            <a:ext cx="353214" cy="28604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F32F75C-EF74-44C3-AD9F-0E02460E6523}"/>
              </a:ext>
            </a:extLst>
          </p:cNvPr>
          <p:cNvSpPr/>
          <p:nvPr/>
        </p:nvSpPr>
        <p:spPr>
          <a:xfrm>
            <a:off x="3711950" y="2811864"/>
            <a:ext cx="353214" cy="28604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991FF7A-E20B-454A-9603-08BEC2FED034}"/>
              </a:ext>
            </a:extLst>
          </p:cNvPr>
          <p:cNvSpPr/>
          <p:nvPr/>
        </p:nvSpPr>
        <p:spPr>
          <a:xfrm>
            <a:off x="1981963" y="2424791"/>
            <a:ext cx="170755" cy="19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8AB1DDC-A2A4-4D0E-8DA0-381EAE158B7D}"/>
              </a:ext>
            </a:extLst>
          </p:cNvPr>
          <p:cNvSpPr/>
          <p:nvPr/>
        </p:nvSpPr>
        <p:spPr>
          <a:xfrm>
            <a:off x="2926276" y="2422823"/>
            <a:ext cx="170755" cy="19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284C1E-D6DC-450A-8AA7-CD51E533BDDD}"/>
              </a:ext>
            </a:extLst>
          </p:cNvPr>
          <p:cNvSpPr txBox="1"/>
          <p:nvPr/>
        </p:nvSpPr>
        <p:spPr>
          <a:xfrm>
            <a:off x="692668" y="5800055"/>
            <a:ext cx="1033733" cy="461665"/>
          </a:xfrm>
          <a:prstGeom prst="rect">
            <a:avLst/>
          </a:prstGeom>
          <a:noFill/>
          <a:ln w="19050">
            <a:solidFill>
              <a:srgbClr val="7030A0"/>
            </a:solidFill>
          </a:ln>
        </p:spPr>
        <p:txBody>
          <a:bodyPr wrap="square" rtlCol="0">
            <a:spAutoFit/>
          </a:bodyPr>
          <a:lstStyle/>
          <a:p>
            <a:pPr algn="ctr"/>
            <a:r>
              <a:rPr lang="en-US" sz="2400" b="1" dirty="0">
                <a:solidFill>
                  <a:srgbClr val="7030A0"/>
                </a:solidFill>
              </a:rPr>
              <a:t>X to Y</a:t>
            </a:r>
          </a:p>
        </p:txBody>
      </p:sp>
      <p:sp>
        <p:nvSpPr>
          <p:cNvPr id="8" name="Oval 7">
            <a:extLst>
              <a:ext uri="{FF2B5EF4-FFF2-40B4-BE49-F238E27FC236}">
                <a16:creationId xmlns:a16="http://schemas.microsoft.com/office/drawing/2014/main" id="{FE533BFF-50AE-4C15-93FC-A0C184BD6844}"/>
              </a:ext>
            </a:extLst>
          </p:cNvPr>
          <p:cNvSpPr/>
          <p:nvPr/>
        </p:nvSpPr>
        <p:spPr>
          <a:xfrm>
            <a:off x="1852412" y="3640892"/>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F9534BE-42E3-422B-8CF1-3EFB06BA7AB3}"/>
              </a:ext>
            </a:extLst>
          </p:cNvPr>
          <p:cNvSpPr/>
          <p:nvPr/>
        </p:nvSpPr>
        <p:spPr>
          <a:xfrm>
            <a:off x="3698500" y="1860150"/>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D5CCFC-39B6-40D9-81C5-A517B286545A}"/>
              </a:ext>
            </a:extLst>
          </p:cNvPr>
          <p:cNvSpPr txBox="1"/>
          <p:nvPr/>
        </p:nvSpPr>
        <p:spPr>
          <a:xfrm>
            <a:off x="1839024" y="3643100"/>
            <a:ext cx="473146" cy="461665"/>
          </a:xfrm>
          <a:prstGeom prst="rect">
            <a:avLst/>
          </a:prstGeom>
          <a:noFill/>
        </p:spPr>
        <p:txBody>
          <a:bodyPr wrap="square" rtlCol="0">
            <a:spAutoFit/>
          </a:bodyPr>
          <a:lstStyle/>
          <a:p>
            <a:pPr algn="ctr"/>
            <a:r>
              <a:rPr lang="en-US" sz="2400" b="1" dirty="0"/>
              <a:t>X</a:t>
            </a:r>
          </a:p>
        </p:txBody>
      </p:sp>
      <p:sp>
        <p:nvSpPr>
          <p:cNvPr id="51" name="TextBox 50">
            <a:extLst>
              <a:ext uri="{FF2B5EF4-FFF2-40B4-BE49-F238E27FC236}">
                <a16:creationId xmlns:a16="http://schemas.microsoft.com/office/drawing/2014/main" id="{DE5E183A-2BA8-4670-8AC7-B5C36BB74E71}"/>
              </a:ext>
            </a:extLst>
          </p:cNvPr>
          <p:cNvSpPr txBox="1"/>
          <p:nvPr/>
        </p:nvSpPr>
        <p:spPr>
          <a:xfrm>
            <a:off x="3691949" y="1878714"/>
            <a:ext cx="473146" cy="461665"/>
          </a:xfrm>
          <a:prstGeom prst="rect">
            <a:avLst/>
          </a:prstGeom>
          <a:noFill/>
        </p:spPr>
        <p:txBody>
          <a:bodyPr wrap="square" rtlCol="0">
            <a:spAutoFit/>
          </a:bodyPr>
          <a:lstStyle/>
          <a:p>
            <a:pPr algn="ctr"/>
            <a:r>
              <a:rPr lang="en-US" sz="2400" b="1" dirty="0"/>
              <a:t>Y</a:t>
            </a:r>
          </a:p>
        </p:txBody>
      </p:sp>
      <p:sp>
        <p:nvSpPr>
          <p:cNvPr id="10" name="TextBox 9">
            <a:extLst>
              <a:ext uri="{FF2B5EF4-FFF2-40B4-BE49-F238E27FC236}">
                <a16:creationId xmlns:a16="http://schemas.microsoft.com/office/drawing/2014/main" id="{BA515F0B-054C-4279-B90C-90F56858A169}"/>
              </a:ext>
            </a:extLst>
          </p:cNvPr>
          <p:cNvSpPr txBox="1"/>
          <p:nvPr/>
        </p:nvSpPr>
        <p:spPr>
          <a:xfrm>
            <a:off x="1852412" y="5396008"/>
            <a:ext cx="3086752" cy="1323439"/>
          </a:xfrm>
          <a:prstGeom prst="rect">
            <a:avLst/>
          </a:prstGeom>
          <a:noFill/>
        </p:spPr>
        <p:txBody>
          <a:bodyPr wrap="square" rtlCol="0">
            <a:spAutoFit/>
          </a:bodyPr>
          <a:lstStyle/>
          <a:p>
            <a:r>
              <a:rPr lang="en-US" sz="2000" dirty="0">
                <a:solidFill>
                  <a:srgbClr val="7030A0"/>
                </a:solidFill>
              </a:rPr>
              <a:t>From X, </a:t>
            </a:r>
          </a:p>
          <a:p>
            <a:r>
              <a:rPr lang="en-US" sz="2000" dirty="0">
                <a:solidFill>
                  <a:srgbClr val="7030A0"/>
                </a:solidFill>
              </a:rPr>
              <a:t>Visit Corner-1 or Corner-2, then Visit Y, </a:t>
            </a:r>
          </a:p>
          <a:p>
            <a:r>
              <a:rPr lang="en-US" sz="2000" dirty="0">
                <a:solidFill>
                  <a:srgbClr val="7030A0"/>
                </a:solidFill>
              </a:rPr>
              <a:t>while avoiding Obstacles</a:t>
            </a:r>
          </a:p>
        </p:txBody>
      </p:sp>
      <p:sp>
        <p:nvSpPr>
          <p:cNvPr id="57" name="Oval 56">
            <a:extLst>
              <a:ext uri="{FF2B5EF4-FFF2-40B4-BE49-F238E27FC236}">
                <a16:creationId xmlns:a16="http://schemas.microsoft.com/office/drawing/2014/main" id="{BC45FC96-D4EC-4924-85BA-3F5BE5881812}"/>
              </a:ext>
            </a:extLst>
          </p:cNvPr>
          <p:cNvSpPr/>
          <p:nvPr/>
        </p:nvSpPr>
        <p:spPr>
          <a:xfrm>
            <a:off x="1866588" y="1836894"/>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3D1D9E9F-0E52-4AEB-A249-E798D3E4DAAC}"/>
              </a:ext>
            </a:extLst>
          </p:cNvPr>
          <p:cNvCxnSpPr>
            <a:cxnSpLocks/>
          </p:cNvCxnSpPr>
          <p:nvPr/>
        </p:nvCxnSpPr>
        <p:spPr>
          <a:xfrm flipH="1" flipV="1">
            <a:off x="2064869" y="2155544"/>
            <a:ext cx="10728" cy="1606292"/>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66A33CD-F6FE-4096-B38C-964747865E27}"/>
              </a:ext>
            </a:extLst>
          </p:cNvPr>
          <p:cNvCxnSpPr>
            <a:cxnSpLocks/>
          </p:cNvCxnSpPr>
          <p:nvPr/>
        </p:nvCxnSpPr>
        <p:spPr>
          <a:xfrm flipH="1">
            <a:off x="2064869" y="2066083"/>
            <a:ext cx="1828800" cy="0"/>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2FCDA4-BECC-42ED-ABCE-856DDF2380D9}"/>
              </a:ext>
            </a:extLst>
          </p:cNvPr>
          <p:cNvCxnSpPr>
            <a:cxnSpLocks/>
          </p:cNvCxnSpPr>
          <p:nvPr/>
        </p:nvCxnSpPr>
        <p:spPr>
          <a:xfrm>
            <a:off x="3888557" y="3217246"/>
            <a:ext cx="1" cy="534928"/>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63AE9C6-6CB8-4F1B-8E6A-2397C673F1EE}"/>
              </a:ext>
            </a:extLst>
          </p:cNvPr>
          <p:cNvCxnSpPr>
            <a:cxnSpLocks/>
          </p:cNvCxnSpPr>
          <p:nvPr/>
        </p:nvCxnSpPr>
        <p:spPr>
          <a:xfrm flipH="1">
            <a:off x="2142842" y="3891651"/>
            <a:ext cx="1828800" cy="0"/>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A3368F7-7ECA-49FF-9F77-A695EDF9E583}"/>
              </a:ext>
            </a:extLst>
          </p:cNvPr>
          <p:cNvCxnSpPr>
            <a:cxnSpLocks/>
          </p:cNvCxnSpPr>
          <p:nvPr/>
        </p:nvCxnSpPr>
        <p:spPr>
          <a:xfrm>
            <a:off x="3919957" y="2157327"/>
            <a:ext cx="1" cy="534928"/>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96ACB7-8839-4F50-9F84-82702A7A5BC0}"/>
              </a:ext>
            </a:extLst>
          </p:cNvPr>
          <p:cNvCxnSpPr>
            <a:cxnSpLocks/>
          </p:cNvCxnSpPr>
          <p:nvPr/>
        </p:nvCxnSpPr>
        <p:spPr>
          <a:xfrm>
            <a:off x="4165095" y="2733612"/>
            <a:ext cx="1" cy="534928"/>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5BAA6D7-3581-4BB4-8F98-892B32A0D58F}"/>
              </a:ext>
            </a:extLst>
          </p:cNvPr>
          <p:cNvCxnSpPr>
            <a:cxnSpLocks/>
          </p:cNvCxnSpPr>
          <p:nvPr/>
        </p:nvCxnSpPr>
        <p:spPr>
          <a:xfrm flipV="1">
            <a:off x="3919957" y="2702889"/>
            <a:ext cx="259347" cy="8928"/>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48FC280-F014-4382-B4C8-962F0C6F3C26}"/>
              </a:ext>
            </a:extLst>
          </p:cNvPr>
          <p:cNvCxnSpPr>
            <a:cxnSpLocks/>
          </p:cNvCxnSpPr>
          <p:nvPr/>
        </p:nvCxnSpPr>
        <p:spPr>
          <a:xfrm>
            <a:off x="3877426" y="3204456"/>
            <a:ext cx="294784" cy="1706"/>
          </a:xfrm>
          <a:prstGeom prst="line">
            <a:avLst/>
          </a:prstGeom>
          <a:ln w="38100">
            <a:solidFill>
              <a:srgbClr val="7030A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8E43C03-DD23-4F90-BB50-881C188474A3}"/>
              </a:ext>
            </a:extLst>
          </p:cNvPr>
          <p:cNvSpPr txBox="1"/>
          <p:nvPr/>
        </p:nvSpPr>
        <p:spPr>
          <a:xfrm>
            <a:off x="1800034" y="1849735"/>
            <a:ext cx="617695" cy="461665"/>
          </a:xfrm>
          <a:prstGeom prst="rect">
            <a:avLst/>
          </a:prstGeom>
          <a:noFill/>
        </p:spPr>
        <p:txBody>
          <a:bodyPr wrap="square" rtlCol="0">
            <a:spAutoFit/>
          </a:bodyPr>
          <a:lstStyle/>
          <a:p>
            <a:pPr algn="ctr"/>
            <a:r>
              <a:rPr lang="en-US" sz="2400" b="1" dirty="0"/>
              <a:t>C-1</a:t>
            </a:r>
          </a:p>
        </p:txBody>
      </p:sp>
      <p:sp>
        <p:nvSpPr>
          <p:cNvPr id="113" name="TextBox 112">
            <a:extLst>
              <a:ext uri="{FF2B5EF4-FFF2-40B4-BE49-F238E27FC236}">
                <a16:creationId xmlns:a16="http://schemas.microsoft.com/office/drawing/2014/main" id="{2B9B1DCA-269B-4D32-90E6-717E56F66AE6}"/>
              </a:ext>
            </a:extLst>
          </p:cNvPr>
          <p:cNvSpPr txBox="1"/>
          <p:nvPr/>
        </p:nvSpPr>
        <p:spPr>
          <a:xfrm>
            <a:off x="5235926" y="344884"/>
            <a:ext cx="830129" cy="373109"/>
          </a:xfrm>
          <a:prstGeom prst="rect">
            <a:avLst/>
          </a:prstGeom>
          <a:noFill/>
          <a:ln w="19050">
            <a:solidFill>
              <a:schemeClr val="accent5">
                <a:lumMod val="50000"/>
              </a:schemeClr>
            </a:solidFill>
          </a:ln>
        </p:spPr>
        <p:txBody>
          <a:bodyPr wrap="square" rtlCol="0">
            <a:spAutoFit/>
          </a:bodyPr>
          <a:lstStyle/>
          <a:p>
            <a:pPr algn="ctr"/>
            <a:r>
              <a:rPr lang="en-US" b="1" dirty="0">
                <a:solidFill>
                  <a:schemeClr val="accent5">
                    <a:lumMod val="50000"/>
                  </a:schemeClr>
                </a:solidFill>
              </a:rPr>
              <a:t>A to B</a:t>
            </a:r>
          </a:p>
        </p:txBody>
      </p:sp>
      <p:pic>
        <p:nvPicPr>
          <p:cNvPr id="114" name="Picture 113" descr="Chart&#10;&#10;Description automatically generated with medium confidence">
            <a:extLst>
              <a:ext uri="{FF2B5EF4-FFF2-40B4-BE49-F238E27FC236}">
                <a16:creationId xmlns:a16="http://schemas.microsoft.com/office/drawing/2014/main" id="{F14D2B71-7846-446E-A6AD-399D6276B31B}"/>
              </a:ext>
            </a:extLst>
          </p:cNvPr>
          <p:cNvPicPr>
            <a:picLocks noChangeAspect="1"/>
          </p:cNvPicPr>
          <p:nvPr/>
        </p:nvPicPr>
        <p:blipFill>
          <a:blip r:embed="rId3"/>
          <a:stretch>
            <a:fillRect/>
          </a:stretch>
        </p:blipFill>
        <p:spPr>
          <a:xfrm>
            <a:off x="5081444" y="806089"/>
            <a:ext cx="3130306" cy="2287316"/>
          </a:xfrm>
          <a:prstGeom prst="rect">
            <a:avLst/>
          </a:prstGeom>
        </p:spPr>
      </p:pic>
      <p:pic>
        <p:nvPicPr>
          <p:cNvPr id="119" name="Picture 118" descr="Chart, histogram&#10;&#10;Description automatically generated">
            <a:extLst>
              <a:ext uri="{FF2B5EF4-FFF2-40B4-BE49-F238E27FC236}">
                <a16:creationId xmlns:a16="http://schemas.microsoft.com/office/drawing/2014/main" id="{7A44278A-18D3-409C-9CDC-A894B7ADD611}"/>
              </a:ext>
            </a:extLst>
          </p:cNvPr>
          <p:cNvPicPr>
            <a:picLocks noChangeAspect="1"/>
          </p:cNvPicPr>
          <p:nvPr/>
        </p:nvPicPr>
        <p:blipFill>
          <a:blip r:embed="rId4"/>
          <a:stretch>
            <a:fillRect/>
          </a:stretch>
        </p:blipFill>
        <p:spPr>
          <a:xfrm>
            <a:off x="8464908" y="777863"/>
            <a:ext cx="3130306" cy="2360465"/>
          </a:xfrm>
          <a:prstGeom prst="rect">
            <a:avLst/>
          </a:prstGeom>
        </p:spPr>
      </p:pic>
      <p:sp>
        <p:nvSpPr>
          <p:cNvPr id="123" name="TextBox 122">
            <a:extLst>
              <a:ext uri="{FF2B5EF4-FFF2-40B4-BE49-F238E27FC236}">
                <a16:creationId xmlns:a16="http://schemas.microsoft.com/office/drawing/2014/main" id="{36AC983A-B0A6-4607-8991-B53A6811D775}"/>
              </a:ext>
            </a:extLst>
          </p:cNvPr>
          <p:cNvSpPr txBox="1"/>
          <p:nvPr/>
        </p:nvSpPr>
        <p:spPr>
          <a:xfrm>
            <a:off x="8543834" y="344884"/>
            <a:ext cx="830129" cy="373109"/>
          </a:xfrm>
          <a:prstGeom prst="rect">
            <a:avLst/>
          </a:prstGeom>
          <a:noFill/>
          <a:ln w="19050">
            <a:solidFill>
              <a:schemeClr val="accent5">
                <a:lumMod val="50000"/>
              </a:schemeClr>
            </a:solidFill>
          </a:ln>
        </p:spPr>
        <p:txBody>
          <a:bodyPr wrap="square" rtlCol="0">
            <a:spAutoFit/>
          </a:bodyPr>
          <a:lstStyle/>
          <a:p>
            <a:pPr algn="ctr"/>
            <a:r>
              <a:rPr lang="en-US" b="1" dirty="0">
                <a:solidFill>
                  <a:schemeClr val="accent5">
                    <a:lumMod val="50000"/>
                  </a:schemeClr>
                </a:solidFill>
              </a:rPr>
              <a:t>A to B</a:t>
            </a:r>
          </a:p>
        </p:txBody>
      </p:sp>
      <p:sp>
        <p:nvSpPr>
          <p:cNvPr id="124" name="TextBox 123">
            <a:extLst>
              <a:ext uri="{FF2B5EF4-FFF2-40B4-BE49-F238E27FC236}">
                <a16:creationId xmlns:a16="http://schemas.microsoft.com/office/drawing/2014/main" id="{5D418066-0BDD-4A00-A86F-E327B4D10EDC}"/>
              </a:ext>
            </a:extLst>
          </p:cNvPr>
          <p:cNvSpPr txBox="1"/>
          <p:nvPr/>
        </p:nvSpPr>
        <p:spPr>
          <a:xfrm>
            <a:off x="9449168" y="345617"/>
            <a:ext cx="830129" cy="373109"/>
          </a:xfrm>
          <a:prstGeom prst="rect">
            <a:avLst/>
          </a:prstGeom>
          <a:noFill/>
          <a:ln w="19050">
            <a:solidFill>
              <a:schemeClr val="accent6"/>
            </a:solidFill>
          </a:ln>
        </p:spPr>
        <p:txBody>
          <a:bodyPr wrap="square" rtlCol="0">
            <a:spAutoFit/>
          </a:bodyPr>
          <a:lstStyle/>
          <a:p>
            <a:pPr algn="ctr"/>
            <a:r>
              <a:rPr lang="en-US" b="1" dirty="0">
                <a:solidFill>
                  <a:schemeClr val="accent6"/>
                </a:solidFill>
              </a:rPr>
              <a:t>B to C</a:t>
            </a:r>
          </a:p>
        </p:txBody>
      </p:sp>
      <p:sp>
        <p:nvSpPr>
          <p:cNvPr id="125" name="TextBox 124">
            <a:extLst>
              <a:ext uri="{FF2B5EF4-FFF2-40B4-BE49-F238E27FC236}">
                <a16:creationId xmlns:a16="http://schemas.microsoft.com/office/drawing/2014/main" id="{4D83575D-F8A8-4AAB-8202-FE4985F9A75D}"/>
              </a:ext>
            </a:extLst>
          </p:cNvPr>
          <p:cNvSpPr txBox="1"/>
          <p:nvPr/>
        </p:nvSpPr>
        <p:spPr>
          <a:xfrm>
            <a:off x="5224309" y="3428072"/>
            <a:ext cx="830129" cy="373109"/>
          </a:xfrm>
          <a:prstGeom prst="rect">
            <a:avLst/>
          </a:prstGeom>
          <a:noFill/>
          <a:ln w="19050">
            <a:solidFill>
              <a:schemeClr val="accent5">
                <a:lumMod val="50000"/>
              </a:schemeClr>
            </a:solidFill>
          </a:ln>
        </p:spPr>
        <p:txBody>
          <a:bodyPr wrap="square" rtlCol="0">
            <a:spAutoFit/>
          </a:bodyPr>
          <a:lstStyle/>
          <a:p>
            <a:pPr algn="ctr"/>
            <a:r>
              <a:rPr lang="en-US" b="1" dirty="0">
                <a:solidFill>
                  <a:schemeClr val="accent5">
                    <a:lumMod val="50000"/>
                  </a:schemeClr>
                </a:solidFill>
              </a:rPr>
              <a:t>A to B</a:t>
            </a:r>
          </a:p>
        </p:txBody>
      </p:sp>
      <p:sp>
        <p:nvSpPr>
          <p:cNvPr id="126" name="TextBox 125">
            <a:extLst>
              <a:ext uri="{FF2B5EF4-FFF2-40B4-BE49-F238E27FC236}">
                <a16:creationId xmlns:a16="http://schemas.microsoft.com/office/drawing/2014/main" id="{35661589-4F54-46E3-BB53-5511A95BF0A3}"/>
              </a:ext>
            </a:extLst>
          </p:cNvPr>
          <p:cNvSpPr txBox="1"/>
          <p:nvPr/>
        </p:nvSpPr>
        <p:spPr>
          <a:xfrm>
            <a:off x="6129643" y="3428805"/>
            <a:ext cx="830129" cy="373109"/>
          </a:xfrm>
          <a:prstGeom prst="rect">
            <a:avLst/>
          </a:prstGeom>
          <a:noFill/>
          <a:ln w="19050">
            <a:solidFill>
              <a:schemeClr val="accent6"/>
            </a:solidFill>
          </a:ln>
        </p:spPr>
        <p:txBody>
          <a:bodyPr wrap="square" rtlCol="0">
            <a:spAutoFit/>
          </a:bodyPr>
          <a:lstStyle/>
          <a:p>
            <a:pPr algn="ctr"/>
            <a:r>
              <a:rPr lang="en-US" b="1" dirty="0">
                <a:solidFill>
                  <a:schemeClr val="accent6"/>
                </a:solidFill>
              </a:rPr>
              <a:t>B to C</a:t>
            </a:r>
          </a:p>
        </p:txBody>
      </p:sp>
      <p:sp>
        <p:nvSpPr>
          <p:cNvPr id="127" name="TextBox 126">
            <a:extLst>
              <a:ext uri="{FF2B5EF4-FFF2-40B4-BE49-F238E27FC236}">
                <a16:creationId xmlns:a16="http://schemas.microsoft.com/office/drawing/2014/main" id="{1FB9BAB1-C2D6-4B99-85B7-9EAC2B4A8AF9}"/>
              </a:ext>
            </a:extLst>
          </p:cNvPr>
          <p:cNvSpPr txBox="1"/>
          <p:nvPr/>
        </p:nvSpPr>
        <p:spPr>
          <a:xfrm>
            <a:off x="8557022" y="3428072"/>
            <a:ext cx="830129" cy="373109"/>
          </a:xfrm>
          <a:prstGeom prst="rect">
            <a:avLst/>
          </a:prstGeom>
          <a:noFill/>
          <a:ln w="19050">
            <a:solidFill>
              <a:schemeClr val="accent5">
                <a:lumMod val="50000"/>
              </a:schemeClr>
            </a:solidFill>
          </a:ln>
        </p:spPr>
        <p:txBody>
          <a:bodyPr wrap="square" rtlCol="0">
            <a:spAutoFit/>
          </a:bodyPr>
          <a:lstStyle/>
          <a:p>
            <a:pPr algn="ctr"/>
            <a:r>
              <a:rPr lang="en-US" b="1" dirty="0">
                <a:solidFill>
                  <a:schemeClr val="accent5">
                    <a:lumMod val="50000"/>
                  </a:schemeClr>
                </a:solidFill>
              </a:rPr>
              <a:t>A to B</a:t>
            </a:r>
          </a:p>
        </p:txBody>
      </p:sp>
      <p:sp>
        <p:nvSpPr>
          <p:cNvPr id="128" name="TextBox 127">
            <a:extLst>
              <a:ext uri="{FF2B5EF4-FFF2-40B4-BE49-F238E27FC236}">
                <a16:creationId xmlns:a16="http://schemas.microsoft.com/office/drawing/2014/main" id="{D199CE15-0048-4BF6-A967-5AE79D1686DF}"/>
              </a:ext>
            </a:extLst>
          </p:cNvPr>
          <p:cNvSpPr txBox="1"/>
          <p:nvPr/>
        </p:nvSpPr>
        <p:spPr>
          <a:xfrm>
            <a:off x="9462356" y="3428805"/>
            <a:ext cx="830129" cy="373109"/>
          </a:xfrm>
          <a:prstGeom prst="rect">
            <a:avLst/>
          </a:prstGeom>
          <a:noFill/>
          <a:ln w="19050">
            <a:solidFill>
              <a:schemeClr val="accent6"/>
            </a:solidFill>
          </a:ln>
        </p:spPr>
        <p:txBody>
          <a:bodyPr wrap="square" rtlCol="0">
            <a:spAutoFit/>
          </a:bodyPr>
          <a:lstStyle/>
          <a:p>
            <a:pPr algn="ctr"/>
            <a:r>
              <a:rPr lang="en-US" b="1" dirty="0">
                <a:solidFill>
                  <a:schemeClr val="accent6"/>
                </a:solidFill>
              </a:rPr>
              <a:t>B to C</a:t>
            </a:r>
          </a:p>
        </p:txBody>
      </p:sp>
      <p:sp>
        <p:nvSpPr>
          <p:cNvPr id="129" name="TextBox 128">
            <a:extLst>
              <a:ext uri="{FF2B5EF4-FFF2-40B4-BE49-F238E27FC236}">
                <a16:creationId xmlns:a16="http://schemas.microsoft.com/office/drawing/2014/main" id="{4E96F9AA-3BA3-4037-8BB5-B3C9CAB9B9A7}"/>
              </a:ext>
            </a:extLst>
          </p:cNvPr>
          <p:cNvSpPr txBox="1"/>
          <p:nvPr/>
        </p:nvSpPr>
        <p:spPr>
          <a:xfrm>
            <a:off x="10347215" y="3424970"/>
            <a:ext cx="830129" cy="373109"/>
          </a:xfrm>
          <a:prstGeom prst="rect">
            <a:avLst/>
          </a:prstGeom>
          <a:noFill/>
          <a:ln w="19050">
            <a:solidFill>
              <a:schemeClr val="accent2">
                <a:lumMod val="75000"/>
              </a:schemeClr>
            </a:solidFill>
          </a:ln>
        </p:spPr>
        <p:txBody>
          <a:bodyPr wrap="square" rtlCol="0">
            <a:spAutoFit/>
          </a:bodyPr>
          <a:lstStyle/>
          <a:p>
            <a:pPr algn="ctr"/>
            <a:r>
              <a:rPr lang="en-US" b="1" dirty="0">
                <a:solidFill>
                  <a:schemeClr val="accent2">
                    <a:lumMod val="75000"/>
                  </a:schemeClr>
                </a:solidFill>
              </a:rPr>
              <a:t>C to D</a:t>
            </a:r>
          </a:p>
        </p:txBody>
      </p:sp>
      <p:sp>
        <p:nvSpPr>
          <p:cNvPr id="130" name="TextBox 129">
            <a:extLst>
              <a:ext uri="{FF2B5EF4-FFF2-40B4-BE49-F238E27FC236}">
                <a16:creationId xmlns:a16="http://schemas.microsoft.com/office/drawing/2014/main" id="{E8AF7843-4DE5-49AB-8698-507DCBB64E1A}"/>
              </a:ext>
            </a:extLst>
          </p:cNvPr>
          <p:cNvSpPr txBox="1"/>
          <p:nvPr/>
        </p:nvSpPr>
        <p:spPr>
          <a:xfrm>
            <a:off x="11252549" y="3425703"/>
            <a:ext cx="830129" cy="373109"/>
          </a:xfrm>
          <a:prstGeom prst="rect">
            <a:avLst/>
          </a:prstGeom>
          <a:noFill/>
          <a:ln w="19050">
            <a:solidFill>
              <a:srgbClr val="FF40FF"/>
            </a:solidFill>
          </a:ln>
        </p:spPr>
        <p:txBody>
          <a:bodyPr wrap="square" rtlCol="0">
            <a:spAutoFit/>
          </a:bodyPr>
          <a:lstStyle/>
          <a:p>
            <a:pPr algn="ctr"/>
            <a:r>
              <a:rPr lang="en-US" b="1" dirty="0">
                <a:solidFill>
                  <a:srgbClr val="FF40FF"/>
                </a:solidFill>
              </a:rPr>
              <a:t>D to E</a:t>
            </a:r>
          </a:p>
        </p:txBody>
      </p:sp>
      <p:sp>
        <p:nvSpPr>
          <p:cNvPr id="131" name="TextBox 130">
            <a:extLst>
              <a:ext uri="{FF2B5EF4-FFF2-40B4-BE49-F238E27FC236}">
                <a16:creationId xmlns:a16="http://schemas.microsoft.com/office/drawing/2014/main" id="{91458FCE-F1B5-4639-BB9B-F9C806772BA0}"/>
              </a:ext>
            </a:extLst>
          </p:cNvPr>
          <p:cNvSpPr txBox="1"/>
          <p:nvPr/>
        </p:nvSpPr>
        <p:spPr>
          <a:xfrm>
            <a:off x="7014502" y="3428805"/>
            <a:ext cx="830129" cy="373109"/>
          </a:xfrm>
          <a:prstGeom prst="rect">
            <a:avLst/>
          </a:prstGeom>
          <a:noFill/>
          <a:ln w="19050">
            <a:solidFill>
              <a:schemeClr val="accent2">
                <a:lumMod val="75000"/>
              </a:schemeClr>
            </a:solidFill>
          </a:ln>
        </p:spPr>
        <p:txBody>
          <a:bodyPr wrap="square" rtlCol="0">
            <a:spAutoFit/>
          </a:bodyPr>
          <a:lstStyle/>
          <a:p>
            <a:pPr algn="ctr"/>
            <a:r>
              <a:rPr lang="en-US" b="1" dirty="0">
                <a:solidFill>
                  <a:schemeClr val="accent2">
                    <a:lumMod val="75000"/>
                  </a:schemeClr>
                </a:solidFill>
              </a:rPr>
              <a:t>C to D</a:t>
            </a:r>
          </a:p>
        </p:txBody>
      </p:sp>
      <p:pic>
        <p:nvPicPr>
          <p:cNvPr id="132" name="Picture 131" descr="Chart, line chart&#10;&#10;Description automatically generated">
            <a:extLst>
              <a:ext uri="{FF2B5EF4-FFF2-40B4-BE49-F238E27FC236}">
                <a16:creationId xmlns:a16="http://schemas.microsoft.com/office/drawing/2014/main" id="{F0D3DC68-703E-4927-A875-BCAD80BE72F4}"/>
              </a:ext>
            </a:extLst>
          </p:cNvPr>
          <p:cNvPicPr>
            <a:picLocks noChangeAspect="1"/>
          </p:cNvPicPr>
          <p:nvPr/>
        </p:nvPicPr>
        <p:blipFill>
          <a:blip r:embed="rId5"/>
          <a:stretch>
            <a:fillRect/>
          </a:stretch>
        </p:blipFill>
        <p:spPr>
          <a:xfrm>
            <a:off x="5151620" y="3827747"/>
            <a:ext cx="3081395" cy="2289514"/>
          </a:xfrm>
          <a:prstGeom prst="rect">
            <a:avLst/>
          </a:prstGeom>
        </p:spPr>
      </p:pic>
      <p:pic>
        <p:nvPicPr>
          <p:cNvPr id="133" name="Picture 132" descr="Chart, line chart&#10;&#10;Description automatically generated">
            <a:extLst>
              <a:ext uri="{FF2B5EF4-FFF2-40B4-BE49-F238E27FC236}">
                <a16:creationId xmlns:a16="http://schemas.microsoft.com/office/drawing/2014/main" id="{50E1513B-DE32-45CD-8D8B-94A18858D1C5}"/>
              </a:ext>
            </a:extLst>
          </p:cNvPr>
          <p:cNvPicPr>
            <a:picLocks noChangeAspect="1"/>
          </p:cNvPicPr>
          <p:nvPr/>
        </p:nvPicPr>
        <p:blipFill>
          <a:blip r:embed="rId6"/>
          <a:stretch>
            <a:fillRect/>
          </a:stretch>
        </p:blipFill>
        <p:spPr>
          <a:xfrm>
            <a:off x="8567656" y="3839294"/>
            <a:ext cx="3081394" cy="2288038"/>
          </a:xfrm>
          <a:prstGeom prst="rect">
            <a:avLst/>
          </a:prstGeom>
        </p:spPr>
      </p:pic>
      <p:sp>
        <p:nvSpPr>
          <p:cNvPr id="137" name="Oval 136">
            <a:extLst>
              <a:ext uri="{FF2B5EF4-FFF2-40B4-BE49-F238E27FC236}">
                <a16:creationId xmlns:a16="http://schemas.microsoft.com/office/drawing/2014/main" id="{982CDAD9-2495-4516-B9A4-5231872928A6}"/>
              </a:ext>
            </a:extLst>
          </p:cNvPr>
          <p:cNvSpPr/>
          <p:nvPr/>
        </p:nvSpPr>
        <p:spPr>
          <a:xfrm>
            <a:off x="947463" y="4556026"/>
            <a:ext cx="466402" cy="47992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8C42DE41-39C8-43B1-979D-DDF0F52B7479}"/>
              </a:ext>
            </a:extLst>
          </p:cNvPr>
          <p:cNvSpPr txBox="1"/>
          <p:nvPr/>
        </p:nvSpPr>
        <p:spPr>
          <a:xfrm>
            <a:off x="932418" y="4556025"/>
            <a:ext cx="473146" cy="461665"/>
          </a:xfrm>
          <a:prstGeom prst="rect">
            <a:avLst/>
          </a:prstGeom>
          <a:noFill/>
        </p:spPr>
        <p:txBody>
          <a:bodyPr wrap="square" rtlCol="0">
            <a:spAutoFit/>
          </a:bodyPr>
          <a:lstStyle/>
          <a:p>
            <a:pPr algn="ctr"/>
            <a:r>
              <a:rPr lang="en-US" sz="2400" b="1" dirty="0"/>
              <a:t>A</a:t>
            </a:r>
          </a:p>
        </p:txBody>
      </p:sp>
      <p:sp>
        <p:nvSpPr>
          <p:cNvPr id="141" name="Oval 140">
            <a:extLst>
              <a:ext uri="{FF2B5EF4-FFF2-40B4-BE49-F238E27FC236}">
                <a16:creationId xmlns:a16="http://schemas.microsoft.com/office/drawing/2014/main" id="{44CD6F98-91A8-457E-A24E-EB382DCB1F72}"/>
              </a:ext>
            </a:extLst>
          </p:cNvPr>
          <p:cNvSpPr/>
          <p:nvPr/>
        </p:nvSpPr>
        <p:spPr>
          <a:xfrm>
            <a:off x="2773281" y="2735570"/>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A0802F6-599E-4E91-A667-5D5255F5A2BB}"/>
              </a:ext>
            </a:extLst>
          </p:cNvPr>
          <p:cNvSpPr/>
          <p:nvPr/>
        </p:nvSpPr>
        <p:spPr>
          <a:xfrm>
            <a:off x="1868174" y="1840230"/>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816D3969-4E6B-4E21-9325-C5702D53BADD}"/>
              </a:ext>
            </a:extLst>
          </p:cNvPr>
          <p:cNvSpPr/>
          <p:nvPr/>
        </p:nvSpPr>
        <p:spPr>
          <a:xfrm>
            <a:off x="1856992" y="4562296"/>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65EBC12B-410D-44F7-8293-A37278EA376D}"/>
              </a:ext>
            </a:extLst>
          </p:cNvPr>
          <p:cNvCxnSpPr>
            <a:cxnSpLocks/>
          </p:cNvCxnSpPr>
          <p:nvPr/>
        </p:nvCxnSpPr>
        <p:spPr>
          <a:xfrm>
            <a:off x="1153917" y="4129928"/>
            <a:ext cx="1" cy="534928"/>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F512DB1-7A8F-4812-A47F-425728C4BBF7}"/>
              </a:ext>
            </a:extLst>
          </p:cNvPr>
          <p:cNvCxnSpPr>
            <a:cxnSpLocks/>
          </p:cNvCxnSpPr>
          <p:nvPr/>
        </p:nvCxnSpPr>
        <p:spPr>
          <a:xfrm>
            <a:off x="1185317" y="3070009"/>
            <a:ext cx="1" cy="534928"/>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03536FB-15E0-4F44-AF73-CB063FD43E7A}"/>
              </a:ext>
            </a:extLst>
          </p:cNvPr>
          <p:cNvCxnSpPr>
            <a:cxnSpLocks/>
          </p:cNvCxnSpPr>
          <p:nvPr/>
        </p:nvCxnSpPr>
        <p:spPr>
          <a:xfrm>
            <a:off x="1430455" y="3646294"/>
            <a:ext cx="1" cy="534928"/>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F68330B-15B5-4D56-AEC8-F8EA01A531C8}"/>
              </a:ext>
            </a:extLst>
          </p:cNvPr>
          <p:cNvCxnSpPr>
            <a:cxnSpLocks/>
          </p:cNvCxnSpPr>
          <p:nvPr/>
        </p:nvCxnSpPr>
        <p:spPr>
          <a:xfrm flipV="1">
            <a:off x="1185317" y="3615571"/>
            <a:ext cx="259347" cy="8928"/>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41B083C-5217-4E02-956B-B82E137DC26D}"/>
              </a:ext>
            </a:extLst>
          </p:cNvPr>
          <p:cNvCxnSpPr>
            <a:cxnSpLocks/>
          </p:cNvCxnSpPr>
          <p:nvPr/>
        </p:nvCxnSpPr>
        <p:spPr>
          <a:xfrm>
            <a:off x="1142786" y="4117138"/>
            <a:ext cx="294784" cy="1706"/>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6E8CE32-EEF7-468C-A5FE-2665C63FE939}"/>
              </a:ext>
            </a:extLst>
          </p:cNvPr>
          <p:cNvCxnSpPr>
            <a:cxnSpLocks/>
          </p:cNvCxnSpPr>
          <p:nvPr/>
        </p:nvCxnSpPr>
        <p:spPr>
          <a:xfrm flipH="1">
            <a:off x="1138485" y="2989040"/>
            <a:ext cx="1828800" cy="0"/>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6732E85-0EDF-4E71-A8A9-6ED3D808CC97}"/>
              </a:ext>
            </a:extLst>
          </p:cNvPr>
          <p:cNvCxnSpPr>
            <a:cxnSpLocks/>
          </p:cNvCxnSpPr>
          <p:nvPr/>
        </p:nvCxnSpPr>
        <p:spPr>
          <a:xfrm flipH="1" flipV="1">
            <a:off x="3039198" y="3119599"/>
            <a:ext cx="10728" cy="1606292"/>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C678C936-DD13-4419-9680-B44644D0C136}"/>
              </a:ext>
            </a:extLst>
          </p:cNvPr>
          <p:cNvSpPr txBox="1"/>
          <p:nvPr/>
        </p:nvSpPr>
        <p:spPr>
          <a:xfrm>
            <a:off x="1855599" y="1841734"/>
            <a:ext cx="473146" cy="461665"/>
          </a:xfrm>
          <a:prstGeom prst="rect">
            <a:avLst/>
          </a:prstGeom>
          <a:noFill/>
        </p:spPr>
        <p:txBody>
          <a:bodyPr wrap="square" rtlCol="0">
            <a:spAutoFit/>
          </a:bodyPr>
          <a:lstStyle/>
          <a:p>
            <a:pPr algn="ctr"/>
            <a:r>
              <a:rPr lang="en-US" sz="2400" b="1" dirty="0"/>
              <a:t>C</a:t>
            </a:r>
          </a:p>
        </p:txBody>
      </p:sp>
      <p:cxnSp>
        <p:nvCxnSpPr>
          <p:cNvPr id="166" name="Straight Connector 165">
            <a:extLst>
              <a:ext uri="{FF2B5EF4-FFF2-40B4-BE49-F238E27FC236}">
                <a16:creationId xmlns:a16="http://schemas.microsoft.com/office/drawing/2014/main" id="{0D5C2FF6-4271-4FBE-86AB-3DA497B60611}"/>
              </a:ext>
            </a:extLst>
          </p:cNvPr>
          <p:cNvCxnSpPr>
            <a:cxnSpLocks/>
          </p:cNvCxnSpPr>
          <p:nvPr/>
        </p:nvCxnSpPr>
        <p:spPr>
          <a:xfrm flipH="1">
            <a:off x="2064869" y="2915412"/>
            <a:ext cx="1034268" cy="6098"/>
          </a:xfrm>
          <a:prstGeom prst="line">
            <a:avLst/>
          </a:prstGeom>
          <a:ln w="38100">
            <a:solidFill>
              <a:schemeClr val="accent6"/>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5C9AFE5F-6AC3-4091-A3C6-F6A8303BA7D3}"/>
              </a:ext>
            </a:extLst>
          </p:cNvPr>
          <p:cNvCxnSpPr>
            <a:cxnSpLocks/>
          </p:cNvCxnSpPr>
          <p:nvPr/>
        </p:nvCxnSpPr>
        <p:spPr>
          <a:xfrm>
            <a:off x="2054595" y="1973617"/>
            <a:ext cx="39386" cy="977005"/>
          </a:xfrm>
          <a:prstGeom prst="line">
            <a:avLst/>
          </a:prstGeom>
          <a:ln w="38100">
            <a:solidFill>
              <a:schemeClr val="accent6"/>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F85D3E2-3B12-4DA7-A078-A18A0CF47EDF}"/>
              </a:ext>
            </a:extLst>
          </p:cNvPr>
          <p:cNvCxnSpPr>
            <a:cxnSpLocks/>
          </p:cNvCxnSpPr>
          <p:nvPr/>
        </p:nvCxnSpPr>
        <p:spPr>
          <a:xfrm>
            <a:off x="3080214" y="2012178"/>
            <a:ext cx="39386" cy="977005"/>
          </a:xfrm>
          <a:prstGeom prst="line">
            <a:avLst/>
          </a:prstGeom>
          <a:ln w="38100">
            <a:solidFill>
              <a:schemeClr val="accent6"/>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E0B72C2-3B34-4063-8D46-BC74839F41F6}"/>
              </a:ext>
            </a:extLst>
          </p:cNvPr>
          <p:cNvCxnSpPr>
            <a:cxnSpLocks/>
          </p:cNvCxnSpPr>
          <p:nvPr/>
        </p:nvCxnSpPr>
        <p:spPr>
          <a:xfrm flipH="1">
            <a:off x="2083707" y="2009590"/>
            <a:ext cx="1034268" cy="6098"/>
          </a:xfrm>
          <a:prstGeom prst="line">
            <a:avLst/>
          </a:prstGeom>
          <a:ln w="38100">
            <a:solidFill>
              <a:schemeClr val="accent6"/>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3F8A1A9-91C9-466D-943A-4394111D86F8}"/>
              </a:ext>
            </a:extLst>
          </p:cNvPr>
          <p:cNvCxnSpPr>
            <a:cxnSpLocks/>
          </p:cNvCxnSpPr>
          <p:nvPr/>
        </p:nvCxnSpPr>
        <p:spPr>
          <a:xfrm flipH="1">
            <a:off x="1229241" y="4785300"/>
            <a:ext cx="1828800" cy="0"/>
          </a:xfrm>
          <a:prstGeom prst="line">
            <a:avLst/>
          </a:prstGeom>
          <a:ln w="38100">
            <a:solidFill>
              <a:schemeClr val="accent5">
                <a:lumMod val="50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22BCFCAD-26FE-4D69-AA48-3444A29527B5}"/>
              </a:ext>
            </a:extLst>
          </p:cNvPr>
          <p:cNvSpPr txBox="1"/>
          <p:nvPr/>
        </p:nvSpPr>
        <p:spPr>
          <a:xfrm>
            <a:off x="2771695" y="2747556"/>
            <a:ext cx="473146" cy="461665"/>
          </a:xfrm>
          <a:prstGeom prst="rect">
            <a:avLst/>
          </a:prstGeom>
          <a:noFill/>
        </p:spPr>
        <p:txBody>
          <a:bodyPr wrap="square" rtlCol="0">
            <a:spAutoFit/>
          </a:bodyPr>
          <a:lstStyle/>
          <a:p>
            <a:pPr algn="ctr"/>
            <a:r>
              <a:rPr lang="en-US" sz="2400" b="1" dirty="0"/>
              <a:t>B</a:t>
            </a:r>
          </a:p>
        </p:txBody>
      </p:sp>
      <p:cxnSp>
        <p:nvCxnSpPr>
          <p:cNvPr id="175" name="Straight Connector 174">
            <a:extLst>
              <a:ext uri="{FF2B5EF4-FFF2-40B4-BE49-F238E27FC236}">
                <a16:creationId xmlns:a16="http://schemas.microsoft.com/office/drawing/2014/main" id="{CF488577-1E4B-40DA-AAB7-8C0DBE673E3F}"/>
              </a:ext>
            </a:extLst>
          </p:cNvPr>
          <p:cNvCxnSpPr>
            <a:cxnSpLocks/>
          </p:cNvCxnSpPr>
          <p:nvPr/>
        </p:nvCxnSpPr>
        <p:spPr>
          <a:xfrm flipH="1" flipV="1">
            <a:off x="2061440" y="2244586"/>
            <a:ext cx="10728" cy="1606292"/>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91674B4-6A3B-48B3-8FBB-1629F21A3A0B}"/>
              </a:ext>
            </a:extLst>
          </p:cNvPr>
          <p:cNvCxnSpPr>
            <a:cxnSpLocks/>
          </p:cNvCxnSpPr>
          <p:nvPr/>
        </p:nvCxnSpPr>
        <p:spPr>
          <a:xfrm flipH="1">
            <a:off x="2130858" y="3889941"/>
            <a:ext cx="1828800" cy="0"/>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18047415-22DE-426F-9E7A-253CB2FE6D16}"/>
              </a:ext>
            </a:extLst>
          </p:cNvPr>
          <p:cNvCxnSpPr>
            <a:cxnSpLocks/>
          </p:cNvCxnSpPr>
          <p:nvPr/>
        </p:nvCxnSpPr>
        <p:spPr>
          <a:xfrm flipH="1">
            <a:off x="2091157" y="2066083"/>
            <a:ext cx="1828800" cy="0"/>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41F99AC-2119-4C43-86DB-2F4A93044EFA}"/>
              </a:ext>
            </a:extLst>
          </p:cNvPr>
          <p:cNvCxnSpPr>
            <a:cxnSpLocks/>
          </p:cNvCxnSpPr>
          <p:nvPr/>
        </p:nvCxnSpPr>
        <p:spPr>
          <a:xfrm>
            <a:off x="3886847" y="3236084"/>
            <a:ext cx="1" cy="534928"/>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C2B2DF6-DCF4-41A6-8B7F-97E9F58FD10D}"/>
              </a:ext>
            </a:extLst>
          </p:cNvPr>
          <p:cNvCxnSpPr>
            <a:cxnSpLocks/>
          </p:cNvCxnSpPr>
          <p:nvPr/>
        </p:nvCxnSpPr>
        <p:spPr>
          <a:xfrm>
            <a:off x="3918247" y="2176165"/>
            <a:ext cx="1" cy="534928"/>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DE2420C-98E6-40AB-A31E-1468081F44B1}"/>
              </a:ext>
            </a:extLst>
          </p:cNvPr>
          <p:cNvCxnSpPr>
            <a:cxnSpLocks/>
          </p:cNvCxnSpPr>
          <p:nvPr/>
        </p:nvCxnSpPr>
        <p:spPr>
          <a:xfrm>
            <a:off x="4163385" y="2752450"/>
            <a:ext cx="1" cy="534928"/>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2400090-826C-4850-9CBF-E3CF8F940EDE}"/>
              </a:ext>
            </a:extLst>
          </p:cNvPr>
          <p:cNvCxnSpPr>
            <a:cxnSpLocks/>
          </p:cNvCxnSpPr>
          <p:nvPr/>
        </p:nvCxnSpPr>
        <p:spPr>
          <a:xfrm flipV="1">
            <a:off x="3918247" y="2721727"/>
            <a:ext cx="259347" cy="8928"/>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31DA072-DD8F-48CA-9A17-83C910B3CEC4}"/>
              </a:ext>
            </a:extLst>
          </p:cNvPr>
          <p:cNvCxnSpPr>
            <a:cxnSpLocks/>
          </p:cNvCxnSpPr>
          <p:nvPr/>
        </p:nvCxnSpPr>
        <p:spPr>
          <a:xfrm>
            <a:off x="3875716" y="3223294"/>
            <a:ext cx="294784" cy="1706"/>
          </a:xfrm>
          <a:prstGeom prst="line">
            <a:avLst/>
          </a:prstGeom>
          <a:ln w="38100">
            <a:solidFill>
              <a:schemeClr val="accent2">
                <a:lumMod val="75000"/>
              </a:schemeClr>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83" name="Oval 182">
            <a:extLst>
              <a:ext uri="{FF2B5EF4-FFF2-40B4-BE49-F238E27FC236}">
                <a16:creationId xmlns:a16="http://schemas.microsoft.com/office/drawing/2014/main" id="{6BBEC501-0E84-4994-86D0-861D9E874642}"/>
              </a:ext>
            </a:extLst>
          </p:cNvPr>
          <p:cNvSpPr/>
          <p:nvPr/>
        </p:nvSpPr>
        <p:spPr>
          <a:xfrm>
            <a:off x="3688298" y="3637345"/>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780782F3-5018-4E17-9BDB-DF29F84862CC}"/>
              </a:ext>
            </a:extLst>
          </p:cNvPr>
          <p:cNvSpPr txBox="1"/>
          <p:nvPr/>
        </p:nvSpPr>
        <p:spPr>
          <a:xfrm>
            <a:off x="3611111" y="3660819"/>
            <a:ext cx="617695" cy="461665"/>
          </a:xfrm>
          <a:prstGeom prst="rect">
            <a:avLst/>
          </a:prstGeom>
          <a:noFill/>
        </p:spPr>
        <p:txBody>
          <a:bodyPr wrap="square" rtlCol="0">
            <a:spAutoFit/>
          </a:bodyPr>
          <a:lstStyle/>
          <a:p>
            <a:pPr algn="ctr"/>
            <a:r>
              <a:rPr lang="en-US" sz="2400" b="1" dirty="0"/>
              <a:t>C-2</a:t>
            </a:r>
          </a:p>
        </p:txBody>
      </p:sp>
      <p:sp>
        <p:nvSpPr>
          <p:cNvPr id="187" name="Oval 186">
            <a:extLst>
              <a:ext uri="{FF2B5EF4-FFF2-40B4-BE49-F238E27FC236}">
                <a16:creationId xmlns:a16="http://schemas.microsoft.com/office/drawing/2014/main" id="{EC239B28-5452-4429-A0CC-1DE56E5CCD59}"/>
              </a:ext>
            </a:extLst>
          </p:cNvPr>
          <p:cNvSpPr/>
          <p:nvPr/>
        </p:nvSpPr>
        <p:spPr>
          <a:xfrm>
            <a:off x="3684076" y="3646187"/>
            <a:ext cx="466402" cy="47992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ACC01345-261B-40A2-9765-3F928CD30682}"/>
              </a:ext>
            </a:extLst>
          </p:cNvPr>
          <p:cNvCxnSpPr>
            <a:cxnSpLocks/>
          </p:cNvCxnSpPr>
          <p:nvPr/>
        </p:nvCxnSpPr>
        <p:spPr>
          <a:xfrm flipH="1">
            <a:off x="2036682" y="3960149"/>
            <a:ext cx="1828800" cy="0"/>
          </a:xfrm>
          <a:prstGeom prst="line">
            <a:avLst/>
          </a:prstGeom>
          <a:ln w="38100">
            <a:solidFill>
              <a:srgbClr val="FF40FF"/>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AFEA9C6-E063-4A94-AF12-1E5007C87544}"/>
              </a:ext>
            </a:extLst>
          </p:cNvPr>
          <p:cNvCxnSpPr>
            <a:cxnSpLocks/>
          </p:cNvCxnSpPr>
          <p:nvPr/>
        </p:nvCxnSpPr>
        <p:spPr>
          <a:xfrm flipH="1">
            <a:off x="2106890" y="4842010"/>
            <a:ext cx="1828800" cy="0"/>
          </a:xfrm>
          <a:prstGeom prst="line">
            <a:avLst/>
          </a:prstGeom>
          <a:ln w="38100">
            <a:solidFill>
              <a:srgbClr val="FF40FF"/>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476C686-0100-43B4-9225-124D0AEC832C}"/>
              </a:ext>
            </a:extLst>
          </p:cNvPr>
          <p:cNvCxnSpPr>
            <a:cxnSpLocks/>
          </p:cNvCxnSpPr>
          <p:nvPr/>
        </p:nvCxnSpPr>
        <p:spPr>
          <a:xfrm>
            <a:off x="3889991" y="3891483"/>
            <a:ext cx="39386" cy="977005"/>
          </a:xfrm>
          <a:prstGeom prst="line">
            <a:avLst/>
          </a:prstGeom>
          <a:ln w="38100">
            <a:solidFill>
              <a:srgbClr val="FF40FF"/>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6375C8A-8698-4E77-86DC-11E74973ACCB}"/>
              </a:ext>
            </a:extLst>
          </p:cNvPr>
          <p:cNvCxnSpPr>
            <a:cxnSpLocks/>
          </p:cNvCxnSpPr>
          <p:nvPr/>
        </p:nvCxnSpPr>
        <p:spPr>
          <a:xfrm>
            <a:off x="1977245" y="3954392"/>
            <a:ext cx="39386" cy="977005"/>
          </a:xfrm>
          <a:prstGeom prst="line">
            <a:avLst/>
          </a:prstGeom>
          <a:ln w="38100">
            <a:solidFill>
              <a:srgbClr val="FF40FF"/>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B1915A92-54B5-4B9F-9E40-B74E59D09F96}"/>
              </a:ext>
            </a:extLst>
          </p:cNvPr>
          <p:cNvSpPr txBox="1"/>
          <p:nvPr/>
        </p:nvSpPr>
        <p:spPr>
          <a:xfrm>
            <a:off x="3682490" y="3658173"/>
            <a:ext cx="473146" cy="461665"/>
          </a:xfrm>
          <a:prstGeom prst="rect">
            <a:avLst/>
          </a:prstGeom>
          <a:noFill/>
        </p:spPr>
        <p:txBody>
          <a:bodyPr wrap="square" rtlCol="0">
            <a:spAutoFit/>
          </a:bodyPr>
          <a:lstStyle/>
          <a:p>
            <a:pPr algn="ctr"/>
            <a:r>
              <a:rPr lang="en-US" sz="2400" b="1" dirty="0"/>
              <a:t>D</a:t>
            </a:r>
          </a:p>
        </p:txBody>
      </p:sp>
      <p:sp>
        <p:nvSpPr>
          <p:cNvPr id="196" name="TextBox 195">
            <a:extLst>
              <a:ext uri="{FF2B5EF4-FFF2-40B4-BE49-F238E27FC236}">
                <a16:creationId xmlns:a16="http://schemas.microsoft.com/office/drawing/2014/main" id="{5C13EBFC-2356-4315-A816-613347CC96F8}"/>
              </a:ext>
            </a:extLst>
          </p:cNvPr>
          <p:cNvSpPr txBox="1"/>
          <p:nvPr/>
        </p:nvSpPr>
        <p:spPr>
          <a:xfrm>
            <a:off x="1834858" y="4564008"/>
            <a:ext cx="473146" cy="461665"/>
          </a:xfrm>
          <a:prstGeom prst="rect">
            <a:avLst/>
          </a:prstGeom>
          <a:noFill/>
        </p:spPr>
        <p:txBody>
          <a:bodyPr wrap="square" rtlCol="0">
            <a:spAutoFit/>
          </a:bodyPr>
          <a:lstStyle/>
          <a:p>
            <a:pPr algn="ctr"/>
            <a:r>
              <a:rPr lang="en-US" sz="2400" b="1" dirty="0"/>
              <a:t>E</a:t>
            </a:r>
          </a:p>
        </p:txBody>
      </p:sp>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8A5361ED-DEDE-4DEA-A70F-03253BFC3582}"/>
                  </a:ext>
                </a:extLst>
              </p:cNvPr>
              <p:cNvSpPr txBox="1"/>
              <p:nvPr/>
            </p:nvSpPr>
            <p:spPr>
              <a:xfrm>
                <a:off x="5151620" y="6223024"/>
                <a:ext cx="6918290" cy="369332"/>
              </a:xfrm>
              <a:prstGeom prst="rect">
                <a:avLst/>
              </a:prstGeom>
              <a:noFill/>
            </p:spPr>
            <p:txBody>
              <a:bodyPr wrap="square" rtlCol="0">
                <a:spAutoFit/>
              </a:bodyPr>
              <a:lstStyle/>
              <a:p>
                <a14:m>
                  <m:oMath xmlns:m="http://schemas.openxmlformats.org/officeDocument/2006/math">
                    <m:r>
                      <a:rPr lang="en-US" b="0" i="1" smtClean="0">
                        <a:solidFill>
                          <a:schemeClr val="bg1">
                            <a:lumMod val="50000"/>
                          </a:schemeClr>
                        </a:solidFill>
                        <a:latin typeface="Cambria Math" panose="02040503050406030204" pitchFamily="18" charset="0"/>
                      </a:rPr>
                      <m:t>𝑥</m:t>
                    </m:r>
                  </m:oMath>
                </a14:m>
                <a:r>
                  <a:rPr lang="en-US" dirty="0">
                    <a:solidFill>
                      <a:schemeClr val="bg1">
                        <a:lumMod val="50000"/>
                      </a:schemeClr>
                    </a:solidFill>
                  </a:rPr>
                  <a:t>-axis: Number of samples	</a:t>
                </a:r>
                <a14:m>
                  <m:oMath xmlns:m="http://schemas.openxmlformats.org/officeDocument/2006/math">
                    <m:r>
                      <a:rPr lang="en-US" b="0" i="1" smtClean="0">
                        <a:solidFill>
                          <a:schemeClr val="bg1">
                            <a:lumMod val="50000"/>
                          </a:schemeClr>
                        </a:solidFill>
                        <a:latin typeface="Cambria Math" panose="02040503050406030204" pitchFamily="18" charset="0"/>
                      </a:rPr>
                      <m:t>𝑦</m:t>
                    </m:r>
                  </m:oMath>
                </a14:m>
                <a:r>
                  <a:rPr lang="en-US" dirty="0">
                    <a:solidFill>
                      <a:schemeClr val="bg1">
                        <a:lumMod val="50000"/>
                      </a:schemeClr>
                    </a:solidFill>
                  </a:rPr>
                  <a:t>-axis: Probability of satisfaction of spec. </a:t>
                </a:r>
              </a:p>
            </p:txBody>
          </p:sp>
        </mc:Choice>
        <mc:Fallback xmlns="">
          <p:sp>
            <p:nvSpPr>
              <p:cNvPr id="102" name="TextBox 101">
                <a:extLst>
                  <a:ext uri="{FF2B5EF4-FFF2-40B4-BE49-F238E27FC236}">
                    <a16:creationId xmlns:a16="http://schemas.microsoft.com/office/drawing/2014/main" id="{8A5361ED-DEDE-4DEA-A70F-03253BFC3582}"/>
                  </a:ext>
                </a:extLst>
              </p:cNvPr>
              <p:cNvSpPr txBox="1">
                <a:spLocks noRot="1" noChangeAspect="1" noMove="1" noResize="1" noEditPoints="1" noAdjustHandles="1" noChangeArrowheads="1" noChangeShapeType="1" noTextEdit="1"/>
              </p:cNvSpPr>
              <p:nvPr/>
            </p:nvSpPr>
            <p:spPr>
              <a:xfrm>
                <a:off x="5151620" y="6223024"/>
                <a:ext cx="6918290" cy="369332"/>
              </a:xfrm>
              <a:prstGeom prst="rect">
                <a:avLst/>
              </a:prstGeom>
              <a:blipFill>
                <a:blip r:embed="rId7"/>
                <a:stretch>
                  <a:fillRect t="-10000" b="-2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EDC06C8-D216-25F0-FDAF-F6FF1AA6838D}"/>
              </a:ext>
            </a:extLst>
          </p:cNvPr>
          <p:cNvSpPr>
            <a:spLocks noGrp="1"/>
          </p:cNvSpPr>
          <p:nvPr>
            <p:ph type="sldNum" sz="quarter" idx="12"/>
          </p:nvPr>
        </p:nvSpPr>
        <p:spPr/>
        <p:txBody>
          <a:bodyPr/>
          <a:lstStyle/>
          <a:p>
            <a:fld id="{1CF91F9D-ED0F-C941-B4DB-33BB39C08F15}" type="slidenum">
              <a:rPr lang="en-US" smtClean="0"/>
              <a:t>44</a:t>
            </a:fld>
            <a:endParaRPr lang="en-US"/>
          </a:p>
        </p:txBody>
      </p:sp>
    </p:spTree>
    <p:extLst>
      <p:ext uri="{BB962C8B-B14F-4D97-AF65-F5344CB8AC3E}">
        <p14:creationId xmlns:p14="http://schemas.microsoft.com/office/powerpoint/2010/main" val="6081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8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6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7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7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8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8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8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5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3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9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9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9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0" grpId="0" animBg="1"/>
      <p:bldP spid="9" grpId="0"/>
      <p:bldP spid="51" grpId="0"/>
      <p:bldP spid="57" grpId="0" animBg="1"/>
      <p:bldP spid="111" grpId="0"/>
      <p:bldP spid="113"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7" grpId="0" animBg="1"/>
      <p:bldP spid="139" grpId="0"/>
      <p:bldP spid="141" grpId="0" animBg="1"/>
      <p:bldP spid="145" grpId="0" animBg="1"/>
      <p:bldP spid="151" grpId="0" animBg="1"/>
      <p:bldP spid="164" grpId="0"/>
      <p:bldP spid="174" grpId="0"/>
      <p:bldP spid="183" grpId="0" animBg="1"/>
      <p:bldP spid="184" grpId="0"/>
      <p:bldP spid="187" grpId="0" animBg="1"/>
      <p:bldP spid="195" grpId="0"/>
      <p:bldP spid="196" grpId="0"/>
      <p:bldP spid="10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8A5361ED-DEDE-4DEA-A70F-03253BFC3582}"/>
                  </a:ext>
                </a:extLst>
              </p:cNvPr>
              <p:cNvSpPr txBox="1"/>
              <p:nvPr/>
            </p:nvSpPr>
            <p:spPr>
              <a:xfrm>
                <a:off x="5151620" y="6223024"/>
                <a:ext cx="6918290" cy="369332"/>
              </a:xfrm>
              <a:prstGeom prst="rect">
                <a:avLst/>
              </a:prstGeom>
              <a:noFill/>
            </p:spPr>
            <p:txBody>
              <a:bodyPr wrap="square" rtlCol="0">
                <a:spAutoFit/>
              </a:bodyPr>
              <a:lstStyle/>
              <a:p>
                <a14:m>
                  <m:oMath xmlns:m="http://schemas.openxmlformats.org/officeDocument/2006/math">
                    <m:r>
                      <a:rPr lang="en-US" b="0" i="1" smtClean="0">
                        <a:solidFill>
                          <a:schemeClr val="bg1">
                            <a:lumMod val="50000"/>
                          </a:schemeClr>
                        </a:solidFill>
                        <a:latin typeface="Cambria Math" panose="02040503050406030204" pitchFamily="18" charset="0"/>
                      </a:rPr>
                      <m:t>𝑥</m:t>
                    </m:r>
                  </m:oMath>
                </a14:m>
                <a:r>
                  <a:rPr lang="en-US" dirty="0">
                    <a:solidFill>
                      <a:schemeClr val="bg1">
                        <a:lumMod val="50000"/>
                      </a:schemeClr>
                    </a:solidFill>
                  </a:rPr>
                  <a:t>-axis: Number of samples	</a:t>
                </a:r>
                <a14:m>
                  <m:oMath xmlns:m="http://schemas.openxmlformats.org/officeDocument/2006/math">
                    <m:r>
                      <a:rPr lang="en-US" b="0" i="1" smtClean="0">
                        <a:solidFill>
                          <a:schemeClr val="bg1">
                            <a:lumMod val="50000"/>
                          </a:schemeClr>
                        </a:solidFill>
                        <a:latin typeface="Cambria Math" panose="02040503050406030204" pitchFamily="18" charset="0"/>
                      </a:rPr>
                      <m:t>𝑦</m:t>
                    </m:r>
                  </m:oMath>
                </a14:m>
                <a:r>
                  <a:rPr lang="en-US" dirty="0">
                    <a:solidFill>
                      <a:schemeClr val="bg1">
                        <a:lumMod val="50000"/>
                      </a:schemeClr>
                    </a:solidFill>
                  </a:rPr>
                  <a:t>-axis: Probability of satisfaction of spec. </a:t>
                </a:r>
              </a:p>
            </p:txBody>
          </p:sp>
        </mc:Choice>
        <mc:Fallback xmlns="">
          <p:sp>
            <p:nvSpPr>
              <p:cNvPr id="102" name="TextBox 101">
                <a:extLst>
                  <a:ext uri="{FF2B5EF4-FFF2-40B4-BE49-F238E27FC236}">
                    <a16:creationId xmlns:a16="http://schemas.microsoft.com/office/drawing/2014/main" id="{8A5361ED-DEDE-4DEA-A70F-03253BFC3582}"/>
                  </a:ext>
                </a:extLst>
              </p:cNvPr>
              <p:cNvSpPr txBox="1">
                <a:spLocks noRot="1" noChangeAspect="1" noMove="1" noResize="1" noEditPoints="1" noAdjustHandles="1" noChangeArrowheads="1" noChangeShapeType="1" noTextEdit="1"/>
              </p:cNvSpPr>
              <p:nvPr/>
            </p:nvSpPr>
            <p:spPr>
              <a:xfrm>
                <a:off x="5151620" y="6223024"/>
                <a:ext cx="6918290" cy="369332"/>
              </a:xfrm>
              <a:prstGeom prst="rect">
                <a:avLst/>
              </a:prstGeom>
              <a:blipFill>
                <a:blip r:embed="rId5"/>
                <a:stretch>
                  <a:fillRect t="-10000" b="-26667"/>
                </a:stretch>
              </a:blipFill>
            </p:spPr>
            <p:txBody>
              <a:bodyPr/>
              <a:lstStyle/>
              <a:p>
                <a:r>
                  <a:rPr lang="en-US">
                    <a:noFill/>
                  </a:rPr>
                  <a:t> </a:t>
                </a:r>
              </a:p>
            </p:txBody>
          </p:sp>
        </mc:Fallback>
      </mc:AlternateContent>
      <p:pic>
        <p:nvPicPr>
          <p:cNvPr id="103" name="Picture 102" descr="Chart, line chart&#10;&#10;Description automatically generated">
            <a:extLst>
              <a:ext uri="{FF2B5EF4-FFF2-40B4-BE49-F238E27FC236}">
                <a16:creationId xmlns:a16="http://schemas.microsoft.com/office/drawing/2014/main" id="{A07B303B-FA21-4944-86C3-5423A4DC6DF7}"/>
              </a:ext>
            </a:extLst>
          </p:cNvPr>
          <p:cNvPicPr>
            <a:picLocks noChangeAspect="1"/>
          </p:cNvPicPr>
          <p:nvPr/>
        </p:nvPicPr>
        <p:blipFill rotWithShape="1">
          <a:blip r:embed="rId6"/>
          <a:srcRect l="34575" t="6339" r="35155" b="14974"/>
          <a:stretch/>
        </p:blipFill>
        <p:spPr>
          <a:xfrm>
            <a:off x="8351731" y="3599591"/>
            <a:ext cx="3360420" cy="2469197"/>
          </a:xfrm>
          <a:prstGeom prst="rect">
            <a:avLst/>
          </a:prstGeom>
        </p:spPr>
      </p:pic>
      <p:pic>
        <p:nvPicPr>
          <p:cNvPr id="104" name="Picture 103" descr="Chart, line chart&#10;&#10;Description automatically generated">
            <a:extLst>
              <a:ext uri="{FF2B5EF4-FFF2-40B4-BE49-F238E27FC236}">
                <a16:creationId xmlns:a16="http://schemas.microsoft.com/office/drawing/2014/main" id="{2C944525-CB51-4E50-BA7D-85BE59423779}"/>
              </a:ext>
            </a:extLst>
          </p:cNvPr>
          <p:cNvPicPr>
            <a:picLocks noChangeAspect="1"/>
          </p:cNvPicPr>
          <p:nvPr/>
        </p:nvPicPr>
        <p:blipFill rotWithShape="1">
          <a:blip r:embed="rId6"/>
          <a:srcRect l="-1" r="69730" b="14975"/>
          <a:stretch/>
        </p:blipFill>
        <p:spPr>
          <a:xfrm>
            <a:off x="5069651" y="3393517"/>
            <a:ext cx="3360420" cy="2668115"/>
          </a:xfrm>
          <a:prstGeom prst="rect">
            <a:avLst/>
          </a:prstGeom>
        </p:spPr>
      </p:pic>
      <p:pic>
        <p:nvPicPr>
          <p:cNvPr id="2" name="video_4">
            <a:hlinkClick r:id="" action="ppaction://media"/>
            <a:extLst>
              <a:ext uri="{FF2B5EF4-FFF2-40B4-BE49-F238E27FC236}">
                <a16:creationId xmlns:a16="http://schemas.microsoft.com/office/drawing/2014/main" id="{3B5DB8B4-39DA-4AAF-8E66-3ED8ACDA4FC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21527" y="1695073"/>
            <a:ext cx="4338963" cy="4338963"/>
          </a:xfrm>
          <a:prstGeom prst="rect">
            <a:avLst/>
          </a:prstGeom>
        </p:spPr>
      </p:pic>
      <p:sp>
        <p:nvSpPr>
          <p:cNvPr id="6" name="Content Placeholder 5">
            <a:extLst>
              <a:ext uri="{FF2B5EF4-FFF2-40B4-BE49-F238E27FC236}">
                <a16:creationId xmlns:a16="http://schemas.microsoft.com/office/drawing/2014/main" id="{EAA23BA2-A9AF-4379-B0A2-6F37C7E859E9}"/>
              </a:ext>
            </a:extLst>
          </p:cNvPr>
          <p:cNvSpPr>
            <a:spLocks noGrp="1"/>
          </p:cNvSpPr>
          <p:nvPr>
            <p:ph sz="half" idx="2"/>
          </p:nvPr>
        </p:nvSpPr>
        <p:spPr>
          <a:xfrm>
            <a:off x="5516663" y="1713644"/>
            <a:ext cx="5925273" cy="2040185"/>
          </a:xfrm>
        </p:spPr>
        <p:txBody>
          <a:bodyPr/>
          <a:lstStyle/>
          <a:p>
            <a:pPr marL="0" indent="0" algn="ctr">
              <a:buNone/>
            </a:pPr>
            <a:r>
              <a:rPr lang="en-US" dirty="0"/>
              <a:t>Simulation of Baxter Robotic Arm </a:t>
            </a:r>
          </a:p>
        </p:txBody>
      </p:sp>
      <p:sp>
        <p:nvSpPr>
          <p:cNvPr id="109" name="Title 6">
            <a:extLst>
              <a:ext uri="{FF2B5EF4-FFF2-40B4-BE49-F238E27FC236}">
                <a16:creationId xmlns:a16="http://schemas.microsoft.com/office/drawing/2014/main" id="{242C45C5-2FBB-47BA-801C-5F1A401D25A2}"/>
              </a:ext>
            </a:extLst>
          </p:cNvPr>
          <p:cNvSpPr txBox="1">
            <a:spLocks/>
          </p:cNvSpPr>
          <p:nvPr/>
        </p:nvSpPr>
        <p:spPr>
          <a:xfrm>
            <a:off x="545191" y="1559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Scalability</a:t>
            </a:r>
          </a:p>
          <a:p>
            <a:r>
              <a:rPr lang="en-US" sz="3600" b="1" dirty="0">
                <a:solidFill>
                  <a:schemeClr val="accent1"/>
                </a:solidFill>
              </a:rPr>
              <a:t>In (dimensionality of) Environment</a:t>
            </a:r>
          </a:p>
        </p:txBody>
      </p:sp>
      <p:pic>
        <p:nvPicPr>
          <p:cNvPr id="1026" name="Picture 2" descr="Getting started with OpenAI Gym. OpenAI gym is an environment for… | by  Bhushan Sonawane | Towards Data Science">
            <a:extLst>
              <a:ext uri="{FF2B5EF4-FFF2-40B4-BE49-F238E27FC236}">
                <a16:creationId xmlns:a16="http://schemas.microsoft.com/office/drawing/2014/main" id="{8E2220B6-3332-4E43-A339-F0CEFA58FF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6506" b="28675"/>
          <a:stretch/>
        </p:blipFill>
        <p:spPr bwMode="auto">
          <a:xfrm>
            <a:off x="6821632" y="2410432"/>
            <a:ext cx="3360421" cy="9141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C176906-E47F-44D3-CE73-A6377ACDDF3B}"/>
              </a:ext>
            </a:extLst>
          </p:cNvPr>
          <p:cNvSpPr>
            <a:spLocks noGrp="1"/>
          </p:cNvSpPr>
          <p:nvPr>
            <p:ph type="ftr" sz="quarter" idx="11"/>
          </p:nvPr>
        </p:nvSpPr>
        <p:spPr/>
        <p:txBody>
          <a:bodyPr/>
          <a:lstStyle/>
          <a:p>
            <a:r>
              <a:rPr lang="en-US"/>
              <a:t>Suguman Bansal | GaTech</a:t>
            </a:r>
          </a:p>
        </p:txBody>
      </p:sp>
      <p:sp>
        <p:nvSpPr>
          <p:cNvPr id="4" name="Slide Number Placeholder 3">
            <a:extLst>
              <a:ext uri="{FF2B5EF4-FFF2-40B4-BE49-F238E27FC236}">
                <a16:creationId xmlns:a16="http://schemas.microsoft.com/office/drawing/2014/main" id="{82101736-B1F4-D852-E337-0B81E0BDA717}"/>
              </a:ext>
            </a:extLst>
          </p:cNvPr>
          <p:cNvSpPr>
            <a:spLocks noGrp="1"/>
          </p:cNvSpPr>
          <p:nvPr>
            <p:ph type="sldNum" sz="quarter" idx="12"/>
          </p:nvPr>
        </p:nvSpPr>
        <p:spPr/>
        <p:txBody>
          <a:bodyPr/>
          <a:lstStyle/>
          <a:p>
            <a:fld id="{1CF91F9D-ED0F-C941-B4DB-33BB39C08F15}" type="slidenum">
              <a:rPr lang="en-US" smtClean="0"/>
              <a:t>45</a:t>
            </a:fld>
            <a:endParaRPr lang="en-US"/>
          </a:p>
        </p:txBody>
      </p:sp>
    </p:spTree>
    <p:extLst>
      <p:ext uri="{BB962C8B-B14F-4D97-AF65-F5344CB8AC3E}">
        <p14:creationId xmlns:p14="http://schemas.microsoft.com/office/powerpoint/2010/main" val="138662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4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10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1130195"/>
            <a:ext cx="11133438" cy="11654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COMPOSITIONAL RL APPROACH</a:t>
            </a:r>
          </a:p>
        </p:txBody>
      </p:sp>
      <p:sp>
        <p:nvSpPr>
          <p:cNvPr id="6" name="Content Placeholder 5">
            <a:extLst>
              <a:ext uri="{FF2B5EF4-FFF2-40B4-BE49-F238E27FC236}">
                <a16:creationId xmlns:a16="http://schemas.microsoft.com/office/drawing/2014/main" id="{AB779CFE-6CF4-4C6F-4838-03A2C0F28AC5}"/>
              </a:ext>
            </a:extLst>
          </p:cNvPr>
          <p:cNvSpPr>
            <a:spLocks noGrp="1"/>
          </p:cNvSpPr>
          <p:nvPr>
            <p:ph idx="1"/>
          </p:nvPr>
        </p:nvSpPr>
        <p:spPr>
          <a:xfrm>
            <a:off x="838200" y="2640329"/>
            <a:ext cx="10515600" cy="3536633"/>
          </a:xfrm>
        </p:spPr>
        <p:txBody>
          <a:bodyPr>
            <a:normAutofit/>
          </a:bodyPr>
          <a:lstStyle/>
          <a:p>
            <a:pPr marL="0" indent="0">
              <a:buNone/>
            </a:pPr>
            <a:r>
              <a:rPr lang="en-US" dirty="0"/>
              <a:t>Approach leverages structure of specification to </a:t>
            </a:r>
            <a:r>
              <a:rPr lang="en-US" i="1" dirty="0"/>
              <a:t>really</a:t>
            </a:r>
            <a:r>
              <a:rPr lang="en-US" dirty="0"/>
              <a:t> decompose tasks</a:t>
            </a:r>
          </a:p>
          <a:p>
            <a:pPr marL="0" indent="0">
              <a:buNone/>
            </a:pPr>
            <a:endParaRPr lang="en-US" dirty="0"/>
          </a:p>
          <a:p>
            <a:pPr marL="0" indent="0">
              <a:buNone/>
            </a:pPr>
            <a:r>
              <a:rPr lang="en-US" sz="2000" dirty="0">
                <a:latin typeface="Lucida Grande"/>
              </a:rPr>
              <a:t>“</a:t>
            </a:r>
            <a:r>
              <a:rPr lang="en-US" sz="2000" i="1" dirty="0">
                <a:latin typeface="Lucida Grande"/>
              </a:rPr>
              <a:t>A composable specification language for reinforcement learning tasks</a:t>
            </a:r>
            <a:r>
              <a:rPr lang="en-US" sz="2000" dirty="0">
                <a:latin typeface="Lucida Grande"/>
              </a:rPr>
              <a:t>” </a:t>
            </a:r>
            <a:r>
              <a:rPr lang="en-US" sz="2000" i="0" dirty="0">
                <a:effectLst/>
                <a:latin typeface="Lucida Grande"/>
              </a:rPr>
              <a:t>by Kishor </a:t>
            </a:r>
            <a:r>
              <a:rPr lang="en-US" sz="2000" i="0" dirty="0" err="1">
                <a:effectLst/>
                <a:latin typeface="Lucida Grande"/>
              </a:rPr>
              <a:t>Jothimurugan</a:t>
            </a:r>
            <a:r>
              <a:rPr lang="en-US" sz="2000" i="0" dirty="0">
                <a:effectLst/>
                <a:latin typeface="Lucida Grande"/>
              </a:rPr>
              <a:t>, Rajeev Alur, Osbert </a:t>
            </a:r>
            <a:r>
              <a:rPr lang="en-US" sz="2000" i="0" dirty="0" err="1">
                <a:effectLst/>
                <a:latin typeface="Lucida Grande"/>
              </a:rPr>
              <a:t>Bastani</a:t>
            </a:r>
            <a:r>
              <a:rPr lang="en-US" sz="2000" i="0" dirty="0">
                <a:effectLst/>
                <a:latin typeface="Lucida Grande"/>
              </a:rPr>
              <a:t>. </a:t>
            </a:r>
            <a:r>
              <a:rPr lang="en-US" sz="2000" i="1" dirty="0" err="1">
                <a:effectLst/>
                <a:latin typeface="Lucida Grande"/>
              </a:rPr>
              <a:t>NeurIPS</a:t>
            </a:r>
            <a:r>
              <a:rPr lang="en-US" sz="2000" i="1" dirty="0">
                <a:effectLst/>
                <a:latin typeface="Lucida Grande"/>
              </a:rPr>
              <a:t> 2019.</a:t>
            </a:r>
          </a:p>
          <a:p>
            <a:pPr marL="0" indent="0">
              <a:buNone/>
            </a:pPr>
            <a:r>
              <a:rPr lang="en-US" sz="2000" i="1" dirty="0">
                <a:latin typeface="Lucida Grande"/>
              </a:rPr>
              <a:t>“Compositional RL from logical specifications” by </a:t>
            </a:r>
            <a:r>
              <a:rPr lang="en-US" sz="2000" i="0" dirty="0">
                <a:effectLst/>
                <a:latin typeface="Lucida Grande"/>
              </a:rPr>
              <a:t>Kishor </a:t>
            </a:r>
            <a:r>
              <a:rPr lang="en-US" sz="2000" i="0" dirty="0" err="1">
                <a:effectLst/>
                <a:latin typeface="Lucida Grande"/>
              </a:rPr>
              <a:t>Jothimurugan</a:t>
            </a:r>
            <a:r>
              <a:rPr lang="en-US" sz="2000" i="0" dirty="0">
                <a:effectLst/>
                <a:latin typeface="Lucida Grande"/>
              </a:rPr>
              <a:t>, Suguman Bansal, Osbert </a:t>
            </a:r>
            <a:r>
              <a:rPr lang="en-US" sz="2000" i="0" dirty="0" err="1">
                <a:effectLst/>
                <a:latin typeface="Lucida Grande"/>
              </a:rPr>
              <a:t>Bastani</a:t>
            </a:r>
            <a:r>
              <a:rPr lang="en-US" sz="2000" i="0" dirty="0">
                <a:effectLst/>
                <a:latin typeface="Lucida Grande"/>
              </a:rPr>
              <a:t>, Rajeev Alur. </a:t>
            </a:r>
            <a:r>
              <a:rPr lang="en-US" sz="2000" i="0" dirty="0" err="1">
                <a:effectLst/>
                <a:latin typeface="Lucida Grande"/>
              </a:rPr>
              <a:t>NeurIPS</a:t>
            </a:r>
            <a:r>
              <a:rPr lang="en-US" sz="2000" i="0" dirty="0">
                <a:effectLst/>
                <a:latin typeface="Lucida Grande"/>
              </a:rPr>
              <a:t> 2021. </a:t>
            </a:r>
          </a:p>
          <a:p>
            <a:pPr marL="0" indent="0">
              <a:buNone/>
            </a:pPr>
            <a:r>
              <a:rPr lang="en-US" sz="2000" dirty="0">
                <a:latin typeface="Lucida Grande"/>
              </a:rPr>
              <a:t>“</a:t>
            </a:r>
            <a:r>
              <a:rPr lang="en-US" sz="2000" i="1" dirty="0">
                <a:latin typeface="Lucida Grande"/>
              </a:rPr>
              <a:t>Specification-guided learning of </a:t>
            </a:r>
            <a:r>
              <a:rPr lang="en-US" sz="2000" i="1" dirty="0" err="1">
                <a:latin typeface="Lucida Grande"/>
              </a:rPr>
              <a:t>nash</a:t>
            </a:r>
            <a:r>
              <a:rPr lang="en-US" sz="2000" i="1" dirty="0">
                <a:latin typeface="Lucida Grande"/>
              </a:rPr>
              <a:t> equilibria with high social welfare</a:t>
            </a:r>
            <a:r>
              <a:rPr lang="en-US" sz="2000" dirty="0">
                <a:latin typeface="Lucida Grande"/>
              </a:rPr>
              <a:t>” by </a:t>
            </a:r>
            <a:r>
              <a:rPr lang="en-US" sz="2000" i="0" dirty="0">
                <a:effectLst/>
                <a:latin typeface="Lucida Grande"/>
              </a:rPr>
              <a:t>Kishor </a:t>
            </a:r>
            <a:r>
              <a:rPr lang="en-US" sz="2000" i="0" dirty="0" err="1">
                <a:effectLst/>
                <a:latin typeface="Lucida Grande"/>
              </a:rPr>
              <a:t>Jothimurugan</a:t>
            </a:r>
            <a:r>
              <a:rPr lang="en-US" sz="2000" i="0" dirty="0">
                <a:effectLst/>
                <a:latin typeface="Lucida Grande"/>
              </a:rPr>
              <a:t>, Suguman Bansal, Osbert </a:t>
            </a:r>
            <a:r>
              <a:rPr lang="en-US" sz="2000" i="0" dirty="0" err="1">
                <a:effectLst/>
                <a:latin typeface="Lucida Grande"/>
              </a:rPr>
              <a:t>Bastani</a:t>
            </a:r>
            <a:r>
              <a:rPr lang="en-US" sz="2000" i="0" dirty="0">
                <a:effectLst/>
                <a:latin typeface="Lucida Grande"/>
              </a:rPr>
              <a:t>, Rajeev Alur. CAV 2022. </a:t>
            </a:r>
            <a:endParaRPr lang="en-US" sz="2000" dirty="0">
              <a:latin typeface="Lucida Grande"/>
            </a:endParaRPr>
          </a:p>
          <a:p>
            <a:pPr marL="0" indent="0">
              <a:buNone/>
            </a:pPr>
            <a:endParaRPr lang="en-US" dirty="0">
              <a:latin typeface="Lucida Grande"/>
            </a:endParaRPr>
          </a:p>
          <a:p>
            <a:pPr marL="0" indent="0">
              <a:buNone/>
            </a:pPr>
            <a:endParaRPr lang="en-US" dirty="0"/>
          </a:p>
        </p:txBody>
      </p:sp>
      <p:sp>
        <p:nvSpPr>
          <p:cNvPr id="2" name="Slide Number Placeholder 1">
            <a:extLst>
              <a:ext uri="{FF2B5EF4-FFF2-40B4-BE49-F238E27FC236}">
                <a16:creationId xmlns:a16="http://schemas.microsoft.com/office/drawing/2014/main" id="{F9129B82-0315-6274-7F52-E145868DDED7}"/>
              </a:ext>
            </a:extLst>
          </p:cNvPr>
          <p:cNvSpPr>
            <a:spLocks noGrp="1"/>
          </p:cNvSpPr>
          <p:nvPr>
            <p:ph type="sldNum" sz="quarter" idx="12"/>
          </p:nvPr>
        </p:nvSpPr>
        <p:spPr/>
        <p:txBody>
          <a:bodyPr/>
          <a:lstStyle/>
          <a:p>
            <a:fld id="{BADD01B1-1E3B-AF46-B959-70C953E3BC6A}" type="slidenum">
              <a:rPr lang="en-US" smtClean="0"/>
              <a:t>46</a:t>
            </a:fld>
            <a:endParaRPr lang="en-US"/>
          </a:p>
        </p:txBody>
      </p:sp>
    </p:spTree>
    <p:extLst>
      <p:ext uri="{BB962C8B-B14F-4D97-AF65-F5344CB8AC3E}">
        <p14:creationId xmlns:p14="http://schemas.microsoft.com/office/powerpoint/2010/main" val="4073168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924455"/>
            <a:ext cx="11133438" cy="11654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SUMMARY</a:t>
            </a:r>
          </a:p>
        </p:txBody>
      </p:sp>
      <p:sp>
        <p:nvSpPr>
          <p:cNvPr id="2" name="Slide Number Placeholder 1">
            <a:extLst>
              <a:ext uri="{FF2B5EF4-FFF2-40B4-BE49-F238E27FC236}">
                <a16:creationId xmlns:a16="http://schemas.microsoft.com/office/drawing/2014/main" id="{F9129B82-0315-6274-7F52-E145868DDED7}"/>
              </a:ext>
            </a:extLst>
          </p:cNvPr>
          <p:cNvSpPr>
            <a:spLocks noGrp="1"/>
          </p:cNvSpPr>
          <p:nvPr>
            <p:ph type="sldNum" sz="quarter" idx="12"/>
          </p:nvPr>
        </p:nvSpPr>
        <p:spPr/>
        <p:txBody>
          <a:bodyPr/>
          <a:lstStyle/>
          <a:p>
            <a:fld id="{BADD01B1-1E3B-AF46-B959-70C953E3BC6A}" type="slidenum">
              <a:rPr lang="en-US" smtClean="0"/>
              <a:t>47</a:t>
            </a:fld>
            <a:endParaRPr lang="en-US"/>
          </a:p>
        </p:txBody>
      </p:sp>
      <p:sp>
        <p:nvSpPr>
          <p:cNvPr id="3" name="Rectangle: Rounded Corners 2">
            <a:extLst>
              <a:ext uri="{FF2B5EF4-FFF2-40B4-BE49-F238E27FC236}">
                <a16:creationId xmlns:a16="http://schemas.microsoft.com/office/drawing/2014/main" id="{716C8743-3929-4273-3F6F-7B1778B5F344}"/>
              </a:ext>
            </a:extLst>
          </p:cNvPr>
          <p:cNvSpPr/>
          <p:nvPr/>
        </p:nvSpPr>
        <p:spPr>
          <a:xfrm>
            <a:off x="910590" y="3017518"/>
            <a:ext cx="1889760" cy="1601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RL</a:t>
            </a:r>
          </a:p>
        </p:txBody>
      </p:sp>
      <p:sp>
        <p:nvSpPr>
          <p:cNvPr id="8" name="Rectangle: Rounded Corners 7">
            <a:extLst>
              <a:ext uri="{FF2B5EF4-FFF2-40B4-BE49-F238E27FC236}">
                <a16:creationId xmlns:a16="http://schemas.microsoft.com/office/drawing/2014/main" id="{41597AF2-87B5-5A13-7306-467196F8F280}"/>
              </a:ext>
            </a:extLst>
          </p:cNvPr>
          <p:cNvSpPr/>
          <p:nvPr/>
        </p:nvSpPr>
        <p:spPr>
          <a:xfrm>
            <a:off x="4120515" y="3017518"/>
            <a:ext cx="2442210" cy="166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RL from specifications</a:t>
            </a:r>
          </a:p>
        </p:txBody>
      </p:sp>
      <p:sp>
        <p:nvSpPr>
          <p:cNvPr id="10" name="Rectangle: Rounded Corners 9">
            <a:extLst>
              <a:ext uri="{FF2B5EF4-FFF2-40B4-BE49-F238E27FC236}">
                <a16:creationId xmlns:a16="http://schemas.microsoft.com/office/drawing/2014/main" id="{5F2E4B18-B68B-CBA7-29C8-34DBEF6D049B}"/>
              </a:ext>
            </a:extLst>
          </p:cNvPr>
          <p:cNvSpPr/>
          <p:nvPr/>
        </p:nvSpPr>
        <p:spPr>
          <a:xfrm>
            <a:off x="7882890" y="3028948"/>
            <a:ext cx="3421380" cy="166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Scalable RL from specifications</a:t>
            </a:r>
          </a:p>
        </p:txBody>
      </p:sp>
      <p:sp>
        <p:nvSpPr>
          <p:cNvPr id="11" name="Arrow: Right 10">
            <a:extLst>
              <a:ext uri="{FF2B5EF4-FFF2-40B4-BE49-F238E27FC236}">
                <a16:creationId xmlns:a16="http://schemas.microsoft.com/office/drawing/2014/main" id="{2408D242-82F0-3ACB-935E-80316FA08454}"/>
              </a:ext>
            </a:extLst>
          </p:cNvPr>
          <p:cNvSpPr/>
          <p:nvPr/>
        </p:nvSpPr>
        <p:spPr>
          <a:xfrm>
            <a:off x="3137535" y="3669030"/>
            <a:ext cx="708660" cy="4114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ACBCF28-CCA1-DC62-D9C5-084B30468C9E}"/>
              </a:ext>
            </a:extLst>
          </p:cNvPr>
          <p:cNvSpPr/>
          <p:nvPr/>
        </p:nvSpPr>
        <p:spPr>
          <a:xfrm>
            <a:off x="6748462" y="3669030"/>
            <a:ext cx="708660" cy="4114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0C100BD-5BC6-A387-7206-194713FD0648}"/>
              </a:ext>
            </a:extLst>
          </p:cNvPr>
          <p:cNvSpPr/>
          <p:nvPr/>
        </p:nvSpPr>
        <p:spPr>
          <a:xfrm>
            <a:off x="7029926" y="3200400"/>
            <a:ext cx="708660" cy="4114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D16B00F-24A9-086C-9F82-5CF7C33A4D92}"/>
              </a:ext>
            </a:extLst>
          </p:cNvPr>
          <p:cNvSpPr/>
          <p:nvPr/>
        </p:nvSpPr>
        <p:spPr>
          <a:xfrm>
            <a:off x="7029926" y="4127989"/>
            <a:ext cx="708660" cy="41148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6F2019-0D22-D689-60AF-17063197CEBE}"/>
              </a:ext>
            </a:extLst>
          </p:cNvPr>
          <p:cNvSpPr txBox="1"/>
          <p:nvPr/>
        </p:nvSpPr>
        <p:spPr>
          <a:xfrm>
            <a:off x="910590" y="5292090"/>
            <a:ext cx="10443210" cy="523220"/>
          </a:xfrm>
          <a:prstGeom prst="rect">
            <a:avLst/>
          </a:prstGeom>
          <a:noFill/>
        </p:spPr>
        <p:txBody>
          <a:bodyPr wrap="square" rtlCol="0">
            <a:spAutoFit/>
          </a:bodyPr>
          <a:lstStyle/>
          <a:p>
            <a:pPr algn="ctr"/>
            <a:r>
              <a:rPr lang="en-US" sz="2800" dirty="0"/>
              <a:t>Using specifications for verifiability, generalizability, multi-agent, </a:t>
            </a:r>
            <a:r>
              <a:rPr lang="en-US" sz="2800" dirty="0" err="1"/>
              <a:t>etc</a:t>
            </a:r>
            <a:endParaRPr lang="en-US" sz="2800" dirty="0"/>
          </a:p>
        </p:txBody>
      </p:sp>
    </p:spTree>
    <p:extLst>
      <p:ext uri="{BB962C8B-B14F-4D97-AF65-F5344CB8AC3E}">
        <p14:creationId xmlns:p14="http://schemas.microsoft.com/office/powerpoint/2010/main" val="4125562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4" grpId="0" animBg="1"/>
      <p:bldP spid="15" grpId="0" animBg="1"/>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2846261"/>
            <a:ext cx="11133438" cy="11654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THEORY OF RL FROM LTL</a:t>
            </a:r>
          </a:p>
        </p:txBody>
      </p:sp>
      <p:sp>
        <p:nvSpPr>
          <p:cNvPr id="6" name="Slide Number Placeholder 5">
            <a:extLst>
              <a:ext uri="{FF2B5EF4-FFF2-40B4-BE49-F238E27FC236}">
                <a16:creationId xmlns:a16="http://schemas.microsoft.com/office/drawing/2014/main" id="{E943B99F-A3AF-23DF-3766-236B65DE2834}"/>
              </a:ext>
            </a:extLst>
          </p:cNvPr>
          <p:cNvSpPr>
            <a:spLocks noGrp="1"/>
          </p:cNvSpPr>
          <p:nvPr>
            <p:ph type="sldNum" sz="quarter" idx="12"/>
          </p:nvPr>
        </p:nvSpPr>
        <p:spPr/>
        <p:txBody>
          <a:bodyPr/>
          <a:lstStyle/>
          <a:p>
            <a:fld id="{BADD01B1-1E3B-AF46-B959-70C953E3BC6A}" type="slidenum">
              <a:rPr lang="en-US" smtClean="0"/>
              <a:t>48</a:t>
            </a:fld>
            <a:endParaRPr lang="en-US"/>
          </a:p>
        </p:txBody>
      </p:sp>
    </p:spTree>
    <p:extLst>
      <p:ext uri="{BB962C8B-B14F-4D97-AF65-F5344CB8AC3E}">
        <p14:creationId xmlns:p14="http://schemas.microsoft.com/office/powerpoint/2010/main" val="101777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838200" y="1554163"/>
            <a:ext cx="3320143" cy="48021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Linear Temporal Logic (LTL)</a:t>
            </a:r>
          </a:p>
          <a:p>
            <a:pPr algn="ctr"/>
            <a:endParaRPr lang="en-US" sz="2400" b="1" dirty="0">
              <a:solidFill>
                <a:schemeClr val="tx1"/>
              </a:solidFill>
            </a:endParaRPr>
          </a:p>
          <a:p>
            <a:pPr algn="ctr"/>
            <a:endParaRPr lang="en-US" sz="2400" b="1" dirty="0">
              <a:solidFill>
                <a:schemeClr val="tx1"/>
              </a:solidFill>
            </a:endParaRPr>
          </a:p>
          <a:p>
            <a:pPr algn="ctr"/>
            <a:r>
              <a:rPr lang="en-US" sz="2400" dirty="0">
                <a:solidFill>
                  <a:schemeClr val="tx1"/>
                </a:solidFill>
              </a:rPr>
              <a:t>Syntax</a:t>
            </a:r>
          </a:p>
          <a:p>
            <a:pPr algn="ctr"/>
            <a:endParaRPr lang="en-US" sz="2400" dirty="0">
              <a:solidFill>
                <a:schemeClr val="tx1"/>
              </a:solidFill>
            </a:endParaRPr>
          </a:p>
          <a:p>
            <a:pPr algn="ctr"/>
            <a:r>
              <a:rPr lang="en-US" sz="2400" dirty="0">
                <a:solidFill>
                  <a:schemeClr val="tx1"/>
                </a:solidFill>
              </a:rPr>
              <a:t>Semantics</a:t>
            </a:r>
          </a:p>
          <a:p>
            <a:pPr marL="457200" indent="-457200" algn="ctr">
              <a:buFont typeface="Arial" panose="020B0604020202020204" pitchFamily="34" charset="0"/>
              <a:buChar char="•"/>
            </a:pPr>
            <a:endParaRPr lang="en-US" sz="2400" dirty="0">
              <a:solidFill>
                <a:schemeClr val="tx1"/>
              </a:solidFill>
            </a:endParaRPr>
          </a:p>
          <a:p>
            <a:pPr algn="ctr"/>
            <a:r>
              <a:rPr lang="en-US" sz="2400" dirty="0">
                <a:solidFill>
                  <a:schemeClr val="tx1"/>
                </a:solidFill>
              </a:rPr>
              <a:t>Learning for LTL</a:t>
            </a:r>
          </a:p>
          <a:p>
            <a:pPr algn="ctr"/>
            <a:endParaRPr lang="en-US" sz="2400" dirty="0">
              <a:solidFill>
                <a:schemeClr val="tx1"/>
              </a:solidFill>
            </a:endParaRPr>
          </a:p>
          <a:p>
            <a:pPr algn="ctr"/>
            <a:r>
              <a:rPr lang="en-US" sz="2400" dirty="0">
                <a:solidFill>
                  <a:schemeClr val="tx1"/>
                </a:solidFill>
              </a:rPr>
              <a:t> </a:t>
            </a:r>
          </a:p>
        </p:txBody>
      </p:sp>
      <p:sp>
        <p:nvSpPr>
          <p:cNvPr id="6" name="Slide Number Placeholder 5">
            <a:extLst>
              <a:ext uri="{FF2B5EF4-FFF2-40B4-BE49-F238E27FC236}">
                <a16:creationId xmlns:a16="http://schemas.microsoft.com/office/drawing/2014/main" id="{E943B99F-A3AF-23DF-3766-236B65DE2834}"/>
              </a:ext>
            </a:extLst>
          </p:cNvPr>
          <p:cNvSpPr>
            <a:spLocks noGrp="1"/>
          </p:cNvSpPr>
          <p:nvPr>
            <p:ph type="sldNum" sz="quarter" idx="12"/>
          </p:nvPr>
        </p:nvSpPr>
        <p:spPr/>
        <p:txBody>
          <a:bodyPr/>
          <a:lstStyle/>
          <a:p>
            <a:fld id="{BADD01B1-1E3B-AF46-B959-70C953E3BC6A}" type="slidenum">
              <a:rPr lang="en-US" smtClean="0"/>
              <a:t>49</a:t>
            </a:fld>
            <a:endParaRPr lang="en-US"/>
          </a:p>
        </p:txBody>
      </p:sp>
      <p:sp>
        <p:nvSpPr>
          <p:cNvPr id="2" name="Title 1">
            <a:extLst>
              <a:ext uri="{FF2B5EF4-FFF2-40B4-BE49-F238E27FC236}">
                <a16:creationId xmlns:a16="http://schemas.microsoft.com/office/drawing/2014/main" id="{790305D6-4FD5-14E8-C817-379618CB6A73}"/>
              </a:ext>
            </a:extLst>
          </p:cNvPr>
          <p:cNvSpPr>
            <a:spLocks noGrp="1"/>
          </p:cNvSpPr>
          <p:nvPr>
            <p:ph type="title"/>
          </p:nvPr>
        </p:nvSpPr>
        <p:spPr>
          <a:xfrm>
            <a:off x="838200" y="365125"/>
            <a:ext cx="10515600" cy="1325563"/>
          </a:xfrm>
        </p:spPr>
        <p:txBody>
          <a:bodyPr/>
          <a:lstStyle/>
          <a:p>
            <a:r>
              <a:rPr lang="en-US" b="1" dirty="0">
                <a:solidFill>
                  <a:schemeClr val="accent1"/>
                </a:solidFill>
              </a:rPr>
              <a:t>Outline</a:t>
            </a:r>
            <a:endParaRPr lang="en-US" sz="1800" b="1" dirty="0">
              <a:solidFill>
                <a:schemeClr val="accent1"/>
              </a:solidFill>
            </a:endParaRPr>
          </a:p>
        </p:txBody>
      </p:sp>
      <p:sp>
        <p:nvSpPr>
          <p:cNvPr id="3" name="Rounded Rectangle 2">
            <a:extLst>
              <a:ext uri="{FF2B5EF4-FFF2-40B4-BE49-F238E27FC236}">
                <a16:creationId xmlns:a16="http://schemas.microsoft.com/office/drawing/2014/main" id="{E65A419A-E980-2992-57D3-35312E0EFED3}"/>
              </a:ext>
            </a:extLst>
          </p:cNvPr>
          <p:cNvSpPr/>
          <p:nvPr/>
        </p:nvSpPr>
        <p:spPr>
          <a:xfrm>
            <a:off x="4484914" y="1519464"/>
            <a:ext cx="3429000" cy="48130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Reduction to Rewards</a:t>
            </a:r>
          </a:p>
          <a:p>
            <a:pPr algn="ctr"/>
            <a:endParaRPr lang="en-US" sz="2800" b="1" dirty="0">
              <a:solidFill>
                <a:schemeClr val="tx1"/>
              </a:solidFill>
            </a:endParaRPr>
          </a:p>
          <a:p>
            <a:pPr algn="ctr"/>
            <a:r>
              <a:rPr lang="en-US" sz="2400" dirty="0">
                <a:solidFill>
                  <a:schemeClr val="tx1"/>
                </a:solidFill>
              </a:rPr>
              <a:t>Buchi Automata</a:t>
            </a:r>
          </a:p>
          <a:p>
            <a:pPr algn="ctr"/>
            <a:endParaRPr lang="en-US" sz="2400" dirty="0">
              <a:solidFill>
                <a:schemeClr val="tx1"/>
              </a:solidFill>
            </a:endParaRPr>
          </a:p>
          <a:p>
            <a:pPr algn="ctr"/>
            <a:r>
              <a:rPr lang="en-US" sz="2400" dirty="0">
                <a:solidFill>
                  <a:schemeClr val="tx1"/>
                </a:solidFill>
              </a:rPr>
              <a:t>Rewards for Buchi</a:t>
            </a:r>
          </a:p>
          <a:p>
            <a:pPr algn="ctr"/>
            <a:r>
              <a:rPr lang="en-US" sz="2400" dirty="0">
                <a:solidFill>
                  <a:schemeClr val="tx1"/>
                </a:solidFill>
              </a:rPr>
              <a:t>condition</a:t>
            </a:r>
          </a:p>
          <a:p>
            <a:pPr algn="ctr"/>
            <a:endParaRPr lang="en-US" sz="2400" dirty="0">
              <a:solidFill>
                <a:schemeClr val="tx1"/>
              </a:solidFill>
            </a:endParaRPr>
          </a:p>
          <a:p>
            <a:pPr algn="ctr"/>
            <a:r>
              <a:rPr lang="en-US" sz="2400" dirty="0">
                <a:solidFill>
                  <a:schemeClr val="tx1"/>
                </a:solidFill>
              </a:rPr>
              <a:t>Hardness of reduction</a:t>
            </a:r>
          </a:p>
          <a:p>
            <a:pPr marL="457200" indent="-457200" algn="ctr">
              <a:buFont typeface="Arial" panose="020B0604020202020204" pitchFamily="34" charset="0"/>
              <a:buChar char="•"/>
            </a:pPr>
            <a:endParaRPr lang="en-US" sz="2800" b="1" dirty="0">
              <a:solidFill>
                <a:schemeClr val="tx1"/>
              </a:solidFill>
            </a:endParaRPr>
          </a:p>
        </p:txBody>
      </p:sp>
      <p:sp>
        <p:nvSpPr>
          <p:cNvPr id="4" name="Rounded Rectangle 3">
            <a:extLst>
              <a:ext uri="{FF2B5EF4-FFF2-40B4-BE49-F238E27FC236}">
                <a16:creationId xmlns:a16="http://schemas.microsoft.com/office/drawing/2014/main" id="{117C31CC-03FE-1CBD-AF70-3FF4E6D5DDEE}"/>
              </a:ext>
            </a:extLst>
          </p:cNvPr>
          <p:cNvSpPr/>
          <p:nvPr/>
        </p:nvSpPr>
        <p:spPr>
          <a:xfrm>
            <a:off x="8240485" y="1519464"/>
            <a:ext cx="3429000" cy="481307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PAC-MDP Learning</a:t>
            </a:r>
          </a:p>
          <a:p>
            <a:pPr algn="ctr"/>
            <a:endParaRPr lang="en-US" sz="2800" b="1" dirty="0">
              <a:solidFill>
                <a:schemeClr val="tx1"/>
              </a:solidFill>
            </a:endParaRPr>
          </a:p>
          <a:p>
            <a:pPr algn="ctr"/>
            <a:endParaRPr lang="en-US" sz="2800" b="1" dirty="0">
              <a:solidFill>
                <a:schemeClr val="tx1"/>
              </a:solidFill>
            </a:endParaRPr>
          </a:p>
          <a:p>
            <a:pPr algn="ctr"/>
            <a:r>
              <a:rPr lang="en-US" sz="2400" dirty="0">
                <a:solidFill>
                  <a:schemeClr val="tx1"/>
                </a:solidFill>
              </a:rPr>
              <a:t>Definition</a:t>
            </a:r>
          </a:p>
          <a:p>
            <a:pPr algn="ctr"/>
            <a:endParaRPr lang="en-US" sz="2400" dirty="0">
              <a:solidFill>
                <a:schemeClr val="tx1"/>
              </a:solidFill>
            </a:endParaRPr>
          </a:p>
          <a:p>
            <a:pPr algn="ctr"/>
            <a:r>
              <a:rPr lang="en-US" sz="2400" dirty="0">
                <a:solidFill>
                  <a:schemeClr val="tx1"/>
                </a:solidFill>
              </a:rPr>
              <a:t>Robustness of LTL</a:t>
            </a:r>
          </a:p>
          <a:p>
            <a:pPr algn="ctr"/>
            <a:endParaRPr lang="en-US" sz="2400" dirty="0">
              <a:solidFill>
                <a:schemeClr val="tx1"/>
              </a:solidFill>
            </a:endParaRPr>
          </a:p>
          <a:p>
            <a:pPr algn="ctr"/>
            <a:r>
              <a:rPr lang="en-US" sz="2400" dirty="0">
                <a:solidFill>
                  <a:schemeClr val="tx1"/>
                </a:solidFill>
              </a:rPr>
              <a:t>Hardness of PAC learning</a:t>
            </a:r>
          </a:p>
          <a:p>
            <a:pPr marL="457200" indent="-457200" algn="ctr">
              <a:buFont typeface="Arial" panose="020B0604020202020204" pitchFamily="34" charset="0"/>
              <a:buChar char="•"/>
            </a:pPr>
            <a:endParaRPr lang="en-US" sz="2800" b="1" dirty="0">
              <a:solidFill>
                <a:schemeClr val="tx1"/>
              </a:solidFill>
            </a:endParaRPr>
          </a:p>
        </p:txBody>
      </p:sp>
    </p:spTree>
    <p:extLst>
      <p:ext uri="{BB962C8B-B14F-4D97-AF65-F5344CB8AC3E}">
        <p14:creationId xmlns:p14="http://schemas.microsoft.com/office/powerpoint/2010/main" val="3657872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b="1" dirty="0">
                <a:solidFill>
                  <a:schemeClr val="accent1"/>
                </a:solidFill>
              </a:rPr>
              <a:t>How to assign rewards?</a:t>
            </a:r>
            <a:endParaRPr lang="en-US" sz="4400" b="1" dirty="0">
              <a:solidFill>
                <a:schemeClr val="accent1"/>
              </a:solidFill>
            </a:endParaRP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5</a:t>
            </a:fld>
            <a:endParaRPr lang="en-US"/>
          </a:p>
        </p:txBody>
      </p:sp>
      <p:sp>
        <p:nvSpPr>
          <p:cNvPr id="29" name="Rectangle 28">
            <a:extLst>
              <a:ext uri="{FF2B5EF4-FFF2-40B4-BE49-F238E27FC236}">
                <a16:creationId xmlns:a16="http://schemas.microsoft.com/office/drawing/2014/main" id="{5AC5A76B-C8A8-4979-8DB8-FDDC66F22496}"/>
              </a:ext>
            </a:extLst>
          </p:cNvPr>
          <p:cNvSpPr/>
          <p:nvPr/>
        </p:nvSpPr>
        <p:spPr>
          <a:xfrm>
            <a:off x="8034130" y="3188727"/>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CBE245FC-39F4-40D5-A83A-16BDD11BC97B}"/>
              </a:ext>
            </a:extLst>
          </p:cNvPr>
          <p:cNvSpPr/>
          <p:nvPr/>
        </p:nvSpPr>
        <p:spPr>
          <a:xfrm>
            <a:off x="7981122" y="4703327"/>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D09C9534-2B20-9CAB-7CB4-31A9B4FE8A88}"/>
              </a:ext>
            </a:extLst>
          </p:cNvPr>
          <p:cNvPicPr>
            <a:picLocks noChangeAspect="1"/>
          </p:cNvPicPr>
          <p:nvPr/>
        </p:nvPicPr>
        <p:blipFill>
          <a:blip r:embed="rId3"/>
          <a:stretch>
            <a:fillRect/>
          </a:stretch>
        </p:blipFill>
        <p:spPr>
          <a:xfrm>
            <a:off x="1199331" y="1858201"/>
            <a:ext cx="4194305" cy="2791665"/>
          </a:xfrm>
          <a:prstGeom prst="rect">
            <a:avLst/>
          </a:prstGeom>
        </p:spPr>
      </p:pic>
      <p:sp>
        <p:nvSpPr>
          <p:cNvPr id="8" name="TextBox 7">
            <a:extLst>
              <a:ext uri="{FF2B5EF4-FFF2-40B4-BE49-F238E27FC236}">
                <a16:creationId xmlns:a16="http://schemas.microsoft.com/office/drawing/2014/main" id="{15CF362E-FC6A-5109-3C3B-7F22E5C22A41}"/>
              </a:ext>
            </a:extLst>
          </p:cNvPr>
          <p:cNvSpPr txBox="1"/>
          <p:nvPr/>
        </p:nvSpPr>
        <p:spPr>
          <a:xfrm>
            <a:off x="1746709" y="4705056"/>
            <a:ext cx="3099547" cy="461665"/>
          </a:xfrm>
          <a:prstGeom prst="rect">
            <a:avLst/>
          </a:prstGeom>
          <a:noFill/>
        </p:spPr>
        <p:txBody>
          <a:bodyPr wrap="square" rtlCol="0">
            <a:spAutoFit/>
          </a:bodyPr>
          <a:lstStyle/>
          <a:p>
            <a:pPr algn="ctr"/>
            <a:r>
              <a:rPr lang="en-US" sz="2400" b="1" dirty="0"/>
              <a:t>Score from games</a:t>
            </a:r>
          </a:p>
        </p:txBody>
      </p:sp>
      <p:pic>
        <p:nvPicPr>
          <p:cNvPr id="11" name="Picture 10">
            <a:extLst>
              <a:ext uri="{FF2B5EF4-FFF2-40B4-BE49-F238E27FC236}">
                <a16:creationId xmlns:a16="http://schemas.microsoft.com/office/drawing/2014/main" id="{376DF211-5B11-0BA9-D413-53DD74787DC5}"/>
              </a:ext>
            </a:extLst>
          </p:cNvPr>
          <p:cNvPicPr>
            <a:picLocks noChangeAspect="1"/>
          </p:cNvPicPr>
          <p:nvPr/>
        </p:nvPicPr>
        <p:blipFill>
          <a:blip r:embed="rId4"/>
          <a:stretch>
            <a:fillRect/>
          </a:stretch>
        </p:blipFill>
        <p:spPr>
          <a:xfrm>
            <a:off x="6730633" y="1857936"/>
            <a:ext cx="3858808" cy="2791930"/>
          </a:xfrm>
          <a:prstGeom prst="rect">
            <a:avLst/>
          </a:prstGeom>
        </p:spPr>
      </p:pic>
      <p:sp>
        <p:nvSpPr>
          <p:cNvPr id="14" name="TextBox 13">
            <a:extLst>
              <a:ext uri="{FF2B5EF4-FFF2-40B4-BE49-F238E27FC236}">
                <a16:creationId xmlns:a16="http://schemas.microsoft.com/office/drawing/2014/main" id="{A3C37D6D-51AD-FF54-DAA4-DBC6E05FA25C}"/>
              </a:ext>
            </a:extLst>
          </p:cNvPr>
          <p:cNvSpPr txBox="1"/>
          <p:nvPr/>
        </p:nvSpPr>
        <p:spPr>
          <a:xfrm>
            <a:off x="7110263" y="4703327"/>
            <a:ext cx="3099547"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t>Hand engineered rewards</a:t>
            </a:r>
          </a:p>
        </p:txBody>
      </p:sp>
      <p:sp>
        <p:nvSpPr>
          <p:cNvPr id="16" name="TextBox 15">
            <a:extLst>
              <a:ext uri="{FF2B5EF4-FFF2-40B4-BE49-F238E27FC236}">
                <a16:creationId xmlns:a16="http://schemas.microsoft.com/office/drawing/2014/main" id="{E87B6AF8-74DF-B496-9F1E-BC04FD629A52}"/>
              </a:ext>
            </a:extLst>
          </p:cNvPr>
          <p:cNvSpPr txBox="1"/>
          <p:nvPr/>
        </p:nvSpPr>
        <p:spPr>
          <a:xfrm>
            <a:off x="740584" y="5779726"/>
            <a:ext cx="1071083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t>Ideally we want to say: </a:t>
            </a:r>
            <a:r>
              <a:rPr lang="en-US" sz="2400" b="1" dirty="0">
                <a:solidFill>
                  <a:schemeClr val="tx2">
                    <a:lumMod val="60000"/>
                    <a:lumOff val="40000"/>
                  </a:schemeClr>
                </a:solidFill>
              </a:rPr>
              <a:t>Go close to block; Pick block; Move to target; Place block</a:t>
            </a:r>
          </a:p>
        </p:txBody>
      </p:sp>
    </p:spTree>
    <p:extLst>
      <p:ext uri="{BB962C8B-B14F-4D97-AF65-F5344CB8AC3E}">
        <p14:creationId xmlns:p14="http://schemas.microsoft.com/office/powerpoint/2010/main" val="236951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50</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Linear Temporal Logic (LTL)</a:t>
            </a:r>
            <a:endParaRPr lang="en-US" sz="1800" b="1" dirty="0">
              <a:solidFill>
                <a:schemeClr val="accent1"/>
              </a:solidFill>
            </a:endParaRPr>
          </a:p>
        </p:txBody>
      </p:sp>
      <p:sp>
        <p:nvSpPr>
          <p:cNvPr id="6" name="Content Placeholder 4">
            <a:extLst>
              <a:ext uri="{FF2B5EF4-FFF2-40B4-BE49-F238E27FC236}">
                <a16:creationId xmlns:a16="http://schemas.microsoft.com/office/drawing/2014/main" id="{B37F76ED-194E-F19A-1652-C3FDB294B883}"/>
              </a:ext>
            </a:extLst>
          </p:cNvPr>
          <p:cNvSpPr>
            <a:spLocks noGrp="1"/>
          </p:cNvSpPr>
          <p:nvPr>
            <p:ph idx="1"/>
          </p:nvPr>
        </p:nvSpPr>
        <p:spPr>
          <a:xfrm>
            <a:off x="838200" y="1690688"/>
            <a:ext cx="10765221" cy="4351338"/>
          </a:xfrm>
        </p:spPr>
        <p:txBody>
          <a:bodyPr>
            <a:normAutofit/>
          </a:bodyPr>
          <a:lstStyle/>
          <a:p>
            <a:pPr marL="0" indent="0">
              <a:buNone/>
            </a:pPr>
            <a:r>
              <a:rPr lang="en-US" dirty="0"/>
              <a:t>Logic for specifying properties of </a:t>
            </a:r>
            <a:r>
              <a:rPr lang="en-US" b="1" dirty="0"/>
              <a:t>infinite sequences</a:t>
            </a:r>
            <a:endParaRPr lang="en-US" dirty="0"/>
          </a:p>
          <a:p>
            <a:pPr lvl="6"/>
            <a:endParaRPr lang="en-US" dirty="0"/>
          </a:p>
        </p:txBody>
      </p:sp>
      <p:cxnSp>
        <p:nvCxnSpPr>
          <p:cNvPr id="8" name="Straight Arrow Connector 7">
            <a:extLst>
              <a:ext uri="{FF2B5EF4-FFF2-40B4-BE49-F238E27FC236}">
                <a16:creationId xmlns:a16="http://schemas.microsoft.com/office/drawing/2014/main" id="{01630219-1604-035B-27C2-E453AFFA2891}"/>
              </a:ext>
            </a:extLst>
          </p:cNvPr>
          <p:cNvCxnSpPr>
            <a:cxnSpLocks/>
          </p:cNvCxnSpPr>
          <p:nvPr/>
        </p:nvCxnSpPr>
        <p:spPr>
          <a:xfrm>
            <a:off x="1650124" y="3605048"/>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A7D412-455E-96D7-67BB-36BB8AD84ED8}"/>
              </a:ext>
            </a:extLst>
          </p:cNvPr>
          <p:cNvSpPr txBox="1"/>
          <p:nvPr/>
        </p:nvSpPr>
        <p:spPr>
          <a:xfrm>
            <a:off x="10557118" y="3420382"/>
            <a:ext cx="649537" cy="36933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19AA15-B324-3805-C47B-508D8DF96411}"/>
                  </a:ext>
                </a:extLst>
              </p:cNvPr>
              <p:cNvSpPr txBox="1"/>
              <p:nvPr/>
            </p:nvSpPr>
            <p:spPr>
              <a:xfrm>
                <a:off x="996537" y="2653880"/>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3819AA15-B324-3805-C47B-508D8DF96411}"/>
                  </a:ext>
                </a:extLst>
              </p:cNvPr>
              <p:cNvSpPr txBox="1">
                <a:spLocks noRot="1" noChangeAspect="1" noMove="1" noResize="1" noEditPoints="1" noAdjustHandles="1" noChangeArrowheads="1" noChangeShapeType="1" noTextEdit="1"/>
              </p:cNvSpPr>
              <p:nvPr/>
            </p:nvSpPr>
            <p:spPr>
              <a:xfrm>
                <a:off x="996537" y="2653880"/>
                <a:ext cx="460511" cy="369332"/>
              </a:xfrm>
              <a:prstGeom prst="rect">
                <a:avLst/>
              </a:prstGeom>
              <a:blipFill>
                <a:blip r:embed="rId2"/>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D7B3C0-F5C2-C73E-7F91-6BD48B436E20}"/>
                  </a:ext>
                </a:extLst>
              </p:cNvPr>
              <p:cNvSpPr txBox="1"/>
              <p:nvPr/>
            </p:nvSpPr>
            <p:spPr>
              <a:xfrm>
                <a:off x="996537" y="3083833"/>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FFD7B3C0-F5C2-C73E-7F91-6BD48B436E20}"/>
                  </a:ext>
                </a:extLst>
              </p:cNvPr>
              <p:cNvSpPr txBox="1">
                <a:spLocks noRot="1" noChangeAspect="1" noMove="1" noResize="1" noEditPoints="1" noAdjustHandles="1" noChangeArrowheads="1" noChangeShapeType="1" noTextEdit="1"/>
              </p:cNvSpPr>
              <p:nvPr/>
            </p:nvSpPr>
            <p:spPr>
              <a:xfrm>
                <a:off x="996537" y="3083833"/>
                <a:ext cx="465832" cy="369332"/>
              </a:xfrm>
              <a:prstGeom prst="rect">
                <a:avLst/>
              </a:prstGeom>
              <a:blipFill>
                <a:blip r:embed="rId3"/>
                <a:stretch>
                  <a:fillRect b="-10000"/>
                </a:stretch>
              </a:blipFill>
            </p:spPr>
            <p:txBody>
              <a:bodyPr/>
              <a:lstStyle/>
              <a:p>
                <a:r>
                  <a:rPr lang="en-US">
                    <a:noFill/>
                  </a:rPr>
                  <a:t> </a:t>
                </a:r>
              </a:p>
            </p:txBody>
          </p:sp>
        </mc:Fallback>
      </mc:AlternateContent>
      <p:sp>
        <p:nvSpPr>
          <p:cNvPr id="14" name="Rounded Rectangle 13">
            <a:extLst>
              <a:ext uri="{FF2B5EF4-FFF2-40B4-BE49-F238E27FC236}">
                <a16:creationId xmlns:a16="http://schemas.microsoft.com/office/drawing/2014/main" id="{619BC156-51C8-5011-8F00-F3E622F67A14}"/>
              </a:ext>
            </a:extLst>
          </p:cNvPr>
          <p:cNvSpPr/>
          <p:nvPr/>
        </p:nvSpPr>
        <p:spPr>
          <a:xfrm>
            <a:off x="996537" y="2543504"/>
            <a:ext cx="460511" cy="106154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E938BD-A601-9AED-8182-1B9CBDFACC89}"/>
              </a:ext>
            </a:extLst>
          </p:cNvPr>
          <p:cNvSpPr txBox="1"/>
          <p:nvPr/>
        </p:nvSpPr>
        <p:spPr>
          <a:xfrm>
            <a:off x="1944414" y="2646393"/>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6" name="TextBox 15">
            <a:extLst>
              <a:ext uri="{FF2B5EF4-FFF2-40B4-BE49-F238E27FC236}">
                <a16:creationId xmlns:a16="http://schemas.microsoft.com/office/drawing/2014/main" id="{B340EF4E-F95B-3063-56A5-9844DCE9BB40}"/>
              </a:ext>
            </a:extLst>
          </p:cNvPr>
          <p:cNvSpPr txBox="1"/>
          <p:nvPr/>
        </p:nvSpPr>
        <p:spPr>
          <a:xfrm>
            <a:off x="1881094" y="3106058"/>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7" name="TextBox 16">
            <a:extLst>
              <a:ext uri="{FF2B5EF4-FFF2-40B4-BE49-F238E27FC236}">
                <a16:creationId xmlns:a16="http://schemas.microsoft.com/office/drawing/2014/main" id="{BFADAD46-EF95-9EF1-CE25-132F84159544}"/>
              </a:ext>
            </a:extLst>
          </p:cNvPr>
          <p:cNvSpPr txBox="1"/>
          <p:nvPr/>
        </p:nvSpPr>
        <p:spPr>
          <a:xfrm>
            <a:off x="3368308" y="2646393"/>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8" name="TextBox 17">
            <a:extLst>
              <a:ext uri="{FF2B5EF4-FFF2-40B4-BE49-F238E27FC236}">
                <a16:creationId xmlns:a16="http://schemas.microsoft.com/office/drawing/2014/main" id="{64C31F05-27A4-AA23-9BCB-29B068F1B8FA}"/>
              </a:ext>
            </a:extLst>
          </p:cNvPr>
          <p:cNvSpPr txBox="1"/>
          <p:nvPr/>
        </p:nvSpPr>
        <p:spPr>
          <a:xfrm>
            <a:off x="3376351" y="3106058"/>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9" name="TextBox 18">
            <a:extLst>
              <a:ext uri="{FF2B5EF4-FFF2-40B4-BE49-F238E27FC236}">
                <a16:creationId xmlns:a16="http://schemas.microsoft.com/office/drawing/2014/main" id="{2B76B14A-B318-4E07-7B77-EFE1F9C596B7}"/>
              </a:ext>
            </a:extLst>
          </p:cNvPr>
          <p:cNvSpPr txBox="1"/>
          <p:nvPr/>
        </p:nvSpPr>
        <p:spPr>
          <a:xfrm>
            <a:off x="4988813" y="2646393"/>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0" name="TextBox 19">
            <a:extLst>
              <a:ext uri="{FF2B5EF4-FFF2-40B4-BE49-F238E27FC236}">
                <a16:creationId xmlns:a16="http://schemas.microsoft.com/office/drawing/2014/main" id="{D4358B21-C216-3660-5CBB-957B60D4CC14}"/>
              </a:ext>
            </a:extLst>
          </p:cNvPr>
          <p:cNvSpPr txBox="1"/>
          <p:nvPr/>
        </p:nvSpPr>
        <p:spPr>
          <a:xfrm>
            <a:off x="5006444" y="310748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1" name="TextBox 20">
            <a:extLst>
              <a:ext uri="{FF2B5EF4-FFF2-40B4-BE49-F238E27FC236}">
                <a16:creationId xmlns:a16="http://schemas.microsoft.com/office/drawing/2014/main" id="{07FF749A-853A-057A-74B6-59257F8C29FB}"/>
              </a:ext>
            </a:extLst>
          </p:cNvPr>
          <p:cNvSpPr txBox="1"/>
          <p:nvPr/>
        </p:nvSpPr>
        <p:spPr>
          <a:xfrm>
            <a:off x="6455869" y="3106058"/>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2" name="TextBox 21">
            <a:extLst>
              <a:ext uri="{FF2B5EF4-FFF2-40B4-BE49-F238E27FC236}">
                <a16:creationId xmlns:a16="http://schemas.microsoft.com/office/drawing/2014/main" id="{A58CF928-7EA4-0EB0-B9AB-D89A2D9288D8}"/>
              </a:ext>
            </a:extLst>
          </p:cNvPr>
          <p:cNvSpPr txBox="1"/>
          <p:nvPr/>
        </p:nvSpPr>
        <p:spPr>
          <a:xfrm>
            <a:off x="6392549" y="2653880"/>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3" name="TextBox 22">
            <a:extLst>
              <a:ext uri="{FF2B5EF4-FFF2-40B4-BE49-F238E27FC236}">
                <a16:creationId xmlns:a16="http://schemas.microsoft.com/office/drawing/2014/main" id="{2AF15BEF-3EEB-A43E-BC2E-EF2A46362D86}"/>
              </a:ext>
            </a:extLst>
          </p:cNvPr>
          <p:cNvSpPr txBox="1"/>
          <p:nvPr/>
        </p:nvSpPr>
        <p:spPr>
          <a:xfrm>
            <a:off x="7887191" y="2646393"/>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4" name="TextBox 23">
            <a:extLst>
              <a:ext uri="{FF2B5EF4-FFF2-40B4-BE49-F238E27FC236}">
                <a16:creationId xmlns:a16="http://schemas.microsoft.com/office/drawing/2014/main" id="{DE36FAC9-B358-0410-BF33-F4871A52D6DC}"/>
              </a:ext>
            </a:extLst>
          </p:cNvPr>
          <p:cNvSpPr txBox="1"/>
          <p:nvPr/>
        </p:nvSpPr>
        <p:spPr>
          <a:xfrm>
            <a:off x="7823871" y="3106058"/>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5" name="TextBox 24">
            <a:extLst>
              <a:ext uri="{FF2B5EF4-FFF2-40B4-BE49-F238E27FC236}">
                <a16:creationId xmlns:a16="http://schemas.microsoft.com/office/drawing/2014/main" id="{AD5FC772-E0DE-4941-4125-FAE5478F8CF2}"/>
              </a:ext>
            </a:extLst>
          </p:cNvPr>
          <p:cNvSpPr txBox="1"/>
          <p:nvPr/>
        </p:nvSpPr>
        <p:spPr>
          <a:xfrm>
            <a:off x="9258053" y="2646393"/>
            <a:ext cx="357790" cy="369332"/>
          </a:xfrm>
          <a:prstGeom prst="rect">
            <a:avLst/>
          </a:prstGeom>
          <a:noFill/>
        </p:spPr>
        <p:txBody>
          <a:bodyPr wrap="none" rtlCol="0">
            <a:spAutoFit/>
          </a:bodyPr>
          <a:lstStyle/>
          <a:p>
            <a:r>
              <a:rPr lang="en-US" dirty="0"/>
              <a:t>...</a:t>
            </a:r>
          </a:p>
        </p:txBody>
      </p:sp>
      <p:sp>
        <p:nvSpPr>
          <p:cNvPr id="26" name="TextBox 25">
            <a:extLst>
              <a:ext uri="{FF2B5EF4-FFF2-40B4-BE49-F238E27FC236}">
                <a16:creationId xmlns:a16="http://schemas.microsoft.com/office/drawing/2014/main" id="{AEEF634F-545D-9BF7-DCBF-7F3BBB135EF9}"/>
              </a:ext>
            </a:extLst>
          </p:cNvPr>
          <p:cNvSpPr txBox="1"/>
          <p:nvPr/>
        </p:nvSpPr>
        <p:spPr>
          <a:xfrm>
            <a:off x="9258053" y="3113780"/>
            <a:ext cx="357790"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2BAC231-22F2-183E-DF14-B2A2E9ABC005}"/>
                  </a:ext>
                </a:extLst>
              </p:cNvPr>
              <p:cNvSpPr txBox="1"/>
              <p:nvPr/>
            </p:nvSpPr>
            <p:spPr>
              <a:xfrm>
                <a:off x="854479" y="4085387"/>
                <a:ext cx="8808245" cy="2185214"/>
              </a:xfrm>
              <a:prstGeom prst="rect">
                <a:avLst/>
              </a:prstGeom>
              <a:noFill/>
            </p:spPr>
            <p:txBody>
              <a:bodyPr wrap="none" rtlCol="0">
                <a:spAutoFit/>
              </a:bodyPr>
              <a:lstStyle/>
              <a:p>
                <a:r>
                  <a:rPr lang="en-US" sz="2400" b="1" dirty="0"/>
                  <a:t>EXAMPLES</a:t>
                </a:r>
              </a:p>
              <a:p>
                <a:endParaRPr lang="en-US" sz="2400" b="1" dirty="0"/>
              </a:p>
              <a:p>
                <a:pPr marL="342900" indent="-342900">
                  <a:buFont typeface="Arial" panose="020B0604020202020204" pitchFamily="34" charset="0"/>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sub>
                    </m:sSub>
                  </m:oMath>
                </a14:m>
                <a:r>
                  <a:rPr lang="en-US" sz="2200" dirty="0"/>
                  <a:t> should be true </a:t>
                </a:r>
                <a:r>
                  <a:rPr lang="en-US" sz="2200" b="1" dirty="0"/>
                  <a:t>eventually</a:t>
                </a:r>
                <a:r>
                  <a:rPr lang="en-US" sz="2200" dirty="0"/>
                  <a:t> at some point in the future</a:t>
                </a:r>
              </a:p>
              <a:p>
                <a:pPr marL="342900" indent="-342900">
                  <a:buFont typeface="Arial" panose="020B0604020202020204" pitchFamily="34" charset="0"/>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2</m:t>
                        </m:r>
                      </m:sub>
                    </m:sSub>
                  </m:oMath>
                </a14:m>
                <a:r>
                  <a:rPr lang="en-US" sz="2200" dirty="0"/>
                  <a:t> should be </a:t>
                </a:r>
                <a:r>
                  <a:rPr lang="en-US" sz="2200" b="1" dirty="0"/>
                  <a:t>always</a:t>
                </a:r>
                <a:r>
                  <a:rPr lang="en-US" sz="2200" dirty="0"/>
                  <a:t> true</a:t>
                </a:r>
              </a:p>
              <a:p>
                <a:pPr marL="342900" indent="-342900">
                  <a:buFont typeface="Arial" panose="020B0604020202020204" pitchFamily="34" charset="0"/>
                  <a:buChar char="•"/>
                </a:pP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𝑝</m:t>
                        </m:r>
                      </m:e>
                      <m:sub>
                        <m:r>
                          <a:rPr lang="en-US" sz="2200" b="0" i="1" smtClean="0">
                            <a:latin typeface="Cambria Math" panose="02040503050406030204" pitchFamily="18" charset="0"/>
                          </a:rPr>
                          <m:t>1</m:t>
                        </m:r>
                      </m:sub>
                    </m:sSub>
                  </m:oMath>
                </a14:m>
                <a:r>
                  <a:rPr lang="en-US" sz="2200" b="1" dirty="0"/>
                  <a:t> </a:t>
                </a:r>
                <a:r>
                  <a:rPr lang="en-US" sz="2200" dirty="0"/>
                  <a:t>should be true at </a:t>
                </a:r>
                <a:r>
                  <a:rPr lang="en-US" sz="2200" b="1" dirty="0"/>
                  <a:t>infinitely</a:t>
                </a:r>
                <a:r>
                  <a:rPr lang="en-US" sz="2200" dirty="0"/>
                  <a:t> many time steps</a:t>
                </a:r>
              </a:p>
              <a:p>
                <a:pPr marL="342900" indent="-342900">
                  <a:buFont typeface="Arial" panose="020B0604020202020204" pitchFamily="34" charset="0"/>
                  <a:buChar char="•"/>
                </a:pP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m:t>
                        </m:r>
                      </m:sub>
                    </m:sSub>
                  </m:oMath>
                </a14:m>
                <a:r>
                  <a:rPr lang="en-US" sz="2200" dirty="0"/>
                  <a:t> should be true </a:t>
                </a:r>
                <a:r>
                  <a:rPr lang="en-US" sz="2200" b="1" dirty="0"/>
                  <a:t>eventually</a:t>
                </a:r>
                <a:r>
                  <a:rPr lang="en-US" sz="2200" dirty="0"/>
                  <a:t> and then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2</m:t>
                        </m:r>
                      </m:sub>
                    </m:sSub>
                  </m:oMath>
                </a14:m>
                <a:r>
                  <a:rPr lang="en-US" sz="2200" dirty="0"/>
                  <a:t> should be true some time </a:t>
                </a:r>
                <a:r>
                  <a:rPr lang="en-US" sz="2200" b="1" dirty="0"/>
                  <a:t>later</a:t>
                </a:r>
              </a:p>
            </p:txBody>
          </p:sp>
        </mc:Choice>
        <mc:Fallback xmlns="">
          <p:sp>
            <p:nvSpPr>
              <p:cNvPr id="27" name="TextBox 26">
                <a:extLst>
                  <a:ext uri="{FF2B5EF4-FFF2-40B4-BE49-F238E27FC236}">
                    <a16:creationId xmlns:a16="http://schemas.microsoft.com/office/drawing/2014/main" id="{82BAC231-22F2-183E-DF14-B2A2E9ABC005}"/>
                  </a:ext>
                </a:extLst>
              </p:cNvPr>
              <p:cNvSpPr txBox="1">
                <a:spLocks noRot="1" noChangeAspect="1" noMove="1" noResize="1" noEditPoints="1" noAdjustHandles="1" noChangeArrowheads="1" noChangeShapeType="1" noTextEdit="1"/>
              </p:cNvSpPr>
              <p:nvPr/>
            </p:nvSpPr>
            <p:spPr>
              <a:xfrm>
                <a:off x="854479" y="4085387"/>
                <a:ext cx="8808245" cy="2185214"/>
              </a:xfrm>
              <a:prstGeom prst="rect">
                <a:avLst/>
              </a:prstGeom>
              <a:blipFill>
                <a:blip r:embed="rId4"/>
                <a:stretch>
                  <a:fillRect l="-1153" t="-2312" r="-576" b="-4624"/>
                </a:stretch>
              </a:blipFill>
            </p:spPr>
            <p:txBody>
              <a:bodyPr/>
              <a:lstStyle/>
              <a:p>
                <a:r>
                  <a:rPr lang="en-US">
                    <a:noFill/>
                  </a:rPr>
                  <a:t> </a:t>
                </a:r>
              </a:p>
            </p:txBody>
          </p:sp>
        </mc:Fallback>
      </mc:AlternateContent>
    </p:spTree>
    <p:extLst>
      <p:ext uri="{BB962C8B-B14F-4D97-AF65-F5344CB8AC3E}">
        <p14:creationId xmlns:p14="http://schemas.microsoft.com/office/powerpoint/2010/main" val="2358619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5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25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25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5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5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25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5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51</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Linear Temporal Logic (LTL)</a:t>
            </a:r>
            <a:endParaRPr lang="en-US" sz="1800" b="1" dirty="0">
              <a:solidFill>
                <a:schemeClr val="accent1"/>
              </a:solidFill>
            </a:endParaRPr>
          </a:p>
        </p:txBody>
      </p:sp>
      <p:sp>
        <p:nvSpPr>
          <p:cNvPr id="6" name="Content Placeholder 4">
            <a:extLst>
              <a:ext uri="{FF2B5EF4-FFF2-40B4-BE49-F238E27FC236}">
                <a16:creationId xmlns:a16="http://schemas.microsoft.com/office/drawing/2014/main" id="{B37F76ED-194E-F19A-1652-C3FDB294B883}"/>
              </a:ext>
            </a:extLst>
          </p:cNvPr>
          <p:cNvSpPr>
            <a:spLocks noGrp="1"/>
          </p:cNvSpPr>
          <p:nvPr>
            <p:ph idx="1"/>
          </p:nvPr>
        </p:nvSpPr>
        <p:spPr>
          <a:xfrm>
            <a:off x="838200" y="1690688"/>
            <a:ext cx="10765221" cy="4351338"/>
          </a:xfrm>
        </p:spPr>
        <p:txBody>
          <a:bodyPr>
            <a:normAutofit/>
          </a:bodyPr>
          <a:lstStyle/>
          <a:p>
            <a:pPr marL="0" indent="0">
              <a:buNone/>
            </a:pPr>
            <a:r>
              <a:rPr lang="en-US" dirty="0"/>
              <a:t>Logic for specifying properties of </a:t>
            </a:r>
            <a:r>
              <a:rPr lang="en-US" b="1" dirty="0"/>
              <a:t>infinite sequences</a:t>
            </a:r>
            <a:endParaRPr lang="en-US" dirty="0"/>
          </a:p>
          <a:p>
            <a:pPr lvl="6"/>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A093A5A-6C9D-E17F-092C-4CF3607FC638}"/>
                  </a:ext>
                </a:extLst>
              </p:cNvPr>
              <p:cNvSpPr txBox="1"/>
              <p:nvPr/>
            </p:nvSpPr>
            <p:spPr>
              <a:xfrm>
                <a:off x="838200" y="2554586"/>
                <a:ext cx="9693166" cy="954107"/>
              </a:xfrm>
              <a:prstGeom prst="rect">
                <a:avLst/>
              </a:prstGeom>
              <a:noFill/>
            </p:spPr>
            <p:txBody>
              <a:bodyPr wrap="square" rtlCol="0">
                <a:spAutoFit/>
              </a:bodyPr>
              <a:lstStyle/>
              <a:p>
                <a:r>
                  <a:rPr lang="en-US" sz="2400" b="1" dirty="0"/>
                  <a:t>SYNTAX</a:t>
                </a: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𝜑</m:t>
                      </m:r>
                      <m:r>
                        <a:rPr lang="en-US" sz="3200" b="0" i="1" smtClean="0">
                          <a:latin typeface="Cambria Math" panose="02040503050406030204" pitchFamily="18" charset="0"/>
                          <a:ea typeface="Cambria Math" panose="02040503050406030204" pitchFamily="18" charset="0"/>
                        </a:rPr>
                        <m:t> :=</m:t>
                      </m:r>
                      <m:r>
                        <a:rPr lang="en-US" sz="3200" b="0" i="1" smtClean="0">
                          <a:solidFill>
                            <a:srgbClr val="7030A0"/>
                          </a:solidFill>
                          <a:latin typeface="Cambria Math" panose="02040503050406030204" pitchFamily="18" charset="0"/>
                          <a:ea typeface="Cambria Math" panose="02040503050406030204" pitchFamily="18" charset="0"/>
                        </a:rPr>
                        <m:t>𝑝</m:t>
                      </m:r>
                      <m:r>
                        <a:rPr lang="en-US" sz="3200" b="0" i="1" smtClean="0">
                          <a:solidFill>
                            <a:srgbClr val="7030A0"/>
                          </a:solidFill>
                          <a:latin typeface="Cambria Math" panose="02040503050406030204" pitchFamily="18" charset="0"/>
                          <a:ea typeface="Cambria Math" panose="02040503050406030204" pitchFamily="18" charset="0"/>
                        </a:rPr>
                        <m:t> </m:t>
                      </m:r>
                      <m:d>
                        <m:dPr>
                          <m:begChr m:val="|"/>
                          <m:endChr m:val="|"/>
                          <m:ctrlPr>
                            <a:rPr lang="en-US" sz="3200" i="1" smtClean="0">
                              <a:solidFill>
                                <a:srgbClr val="7030A0"/>
                              </a:solidFill>
                              <a:latin typeface="Cambria Math" panose="02040503050406030204" pitchFamily="18" charset="0"/>
                              <a:ea typeface="Cambria Math" panose="02040503050406030204" pitchFamily="18" charset="0"/>
                            </a:rPr>
                          </m:ctrlPr>
                        </m:dPr>
                        <m:e>
                          <m:r>
                            <a:rPr lang="en-US" sz="3200" b="0" i="1" smtClean="0">
                              <a:solidFill>
                                <a:srgbClr val="7030A0"/>
                              </a:solidFill>
                              <a:latin typeface="Cambria Math" panose="02040503050406030204" pitchFamily="18" charset="0"/>
                              <a:ea typeface="Cambria Math" panose="02040503050406030204" pitchFamily="18" charset="0"/>
                            </a:rPr>
                            <m:t> ¬</m:t>
                          </m:r>
                          <m:r>
                            <a:rPr lang="en-US" sz="3200" b="0" i="1" smtClean="0">
                              <a:solidFill>
                                <a:srgbClr val="7030A0"/>
                              </a:solidFill>
                              <a:latin typeface="Cambria Math" panose="02040503050406030204" pitchFamily="18" charset="0"/>
                              <a:ea typeface="Cambria Math" panose="02040503050406030204" pitchFamily="18" charset="0"/>
                            </a:rPr>
                            <m:t>𝜑</m:t>
                          </m:r>
                          <m:r>
                            <a:rPr lang="en-US" sz="3200" b="0" i="1" smtClean="0">
                              <a:solidFill>
                                <a:srgbClr val="7030A0"/>
                              </a:solidFill>
                              <a:latin typeface="Cambria Math" panose="02040503050406030204" pitchFamily="18" charset="0"/>
                              <a:ea typeface="Cambria Math" panose="02040503050406030204" pitchFamily="18" charset="0"/>
                            </a:rPr>
                            <m:t> </m:t>
                          </m:r>
                        </m:e>
                      </m:d>
                      <m:r>
                        <a:rPr lang="en-US" sz="3200" b="0" i="1" smtClean="0">
                          <a:solidFill>
                            <a:srgbClr val="7030A0"/>
                          </a:solidFill>
                          <a:latin typeface="Cambria Math" panose="02040503050406030204" pitchFamily="18" charset="0"/>
                          <a:ea typeface="Cambria Math" panose="02040503050406030204" pitchFamily="18" charset="0"/>
                        </a:rPr>
                        <m:t> </m:t>
                      </m:r>
                      <m:r>
                        <a:rPr lang="en-US" sz="3200" b="0" i="1" smtClean="0">
                          <a:solidFill>
                            <a:srgbClr val="7030A0"/>
                          </a:solidFill>
                          <a:latin typeface="Cambria Math" panose="02040503050406030204" pitchFamily="18" charset="0"/>
                          <a:ea typeface="Cambria Math" panose="02040503050406030204" pitchFamily="18" charset="0"/>
                        </a:rPr>
                        <m:t>𝜑</m:t>
                      </m:r>
                      <m:r>
                        <a:rPr lang="en-US" sz="3200" b="0" i="1" smtClean="0">
                          <a:solidFill>
                            <a:srgbClr val="7030A0"/>
                          </a:solidFill>
                          <a:latin typeface="Cambria Math" panose="02040503050406030204" pitchFamily="18" charset="0"/>
                          <a:ea typeface="Cambria Math" panose="02040503050406030204" pitchFamily="18" charset="0"/>
                        </a:rPr>
                        <m:t>∨</m:t>
                      </m:r>
                      <m:r>
                        <a:rPr lang="en-US" sz="3200" b="0" i="1">
                          <a:solidFill>
                            <a:srgbClr val="7030A0"/>
                          </a:solidFill>
                          <a:latin typeface="Cambria Math" panose="02040503050406030204" pitchFamily="18" charset="0"/>
                          <a:ea typeface="Cambria Math" panose="02040503050406030204" pitchFamily="18" charset="0"/>
                        </a:rPr>
                        <m:t>𝜑</m:t>
                      </m:r>
                      <m:r>
                        <a:rPr lang="en-US" sz="3200" b="0" i="1" smtClean="0">
                          <a:solidFill>
                            <a:srgbClr val="7030A0"/>
                          </a:solidFill>
                          <a:latin typeface="Cambria Math" panose="02040503050406030204" pitchFamily="18" charset="0"/>
                          <a:ea typeface="Cambria Math" panose="02040503050406030204" pitchFamily="18" charset="0"/>
                        </a:rPr>
                        <m:t> </m:t>
                      </m:r>
                      <m:d>
                        <m:dPr>
                          <m:begChr m:val="|"/>
                          <m:endChr m:val="|"/>
                          <m:ctrlPr>
                            <a:rPr lang="en-US" sz="3200" i="1" smtClean="0">
                              <a:solidFill>
                                <a:schemeClr val="accent3"/>
                              </a:solidFill>
                              <a:latin typeface="Cambria Math" panose="02040503050406030204" pitchFamily="18" charset="0"/>
                              <a:ea typeface="Cambria Math" panose="02040503050406030204" pitchFamily="18" charset="0"/>
                            </a:rPr>
                          </m:ctrlPr>
                        </m:dPr>
                        <m:e>
                          <m:r>
                            <a:rPr lang="en-US" sz="3200" b="0" i="1" smtClean="0">
                              <a:solidFill>
                                <a:schemeClr val="accent3"/>
                              </a:solidFill>
                              <a:latin typeface="Cambria Math" panose="02040503050406030204" pitchFamily="18" charset="0"/>
                              <a:ea typeface="Cambria Math" panose="02040503050406030204" pitchFamily="18" charset="0"/>
                            </a:rPr>
                            <m:t> </m:t>
                          </m:r>
                          <m:r>
                            <a:rPr lang="en-US" sz="3200" b="0" i="1" smtClean="0">
                              <a:solidFill>
                                <a:schemeClr val="accent3"/>
                              </a:solidFill>
                              <a:latin typeface="Cambria Math" panose="02040503050406030204" pitchFamily="18" charset="0"/>
                              <a:ea typeface="Cambria Math" panose="02040503050406030204" pitchFamily="18" charset="0"/>
                            </a:rPr>
                            <m:t>𝑋</m:t>
                          </m:r>
                          <m:r>
                            <a:rPr lang="en-US" sz="3200" b="0" i="1">
                              <a:solidFill>
                                <a:schemeClr val="accent3"/>
                              </a:solidFill>
                              <a:latin typeface="Cambria Math" panose="02040503050406030204" pitchFamily="18" charset="0"/>
                              <a:ea typeface="Cambria Math" panose="02040503050406030204" pitchFamily="18" charset="0"/>
                            </a:rPr>
                            <m:t>𝜑</m:t>
                          </m:r>
                          <m:r>
                            <a:rPr lang="en-US" sz="3200" b="0" i="1" smtClean="0">
                              <a:solidFill>
                                <a:schemeClr val="accent3"/>
                              </a:solidFill>
                              <a:latin typeface="Cambria Math" panose="02040503050406030204" pitchFamily="18" charset="0"/>
                              <a:ea typeface="Cambria Math" panose="02040503050406030204" pitchFamily="18" charset="0"/>
                            </a:rPr>
                            <m:t> </m:t>
                          </m:r>
                        </m:e>
                      </m:d>
                      <m:r>
                        <a:rPr lang="en-US" sz="3200" b="0" i="1" smtClean="0">
                          <a:solidFill>
                            <a:schemeClr val="accent3"/>
                          </a:solidFill>
                          <a:latin typeface="Cambria Math" panose="02040503050406030204" pitchFamily="18" charset="0"/>
                          <a:ea typeface="Cambria Math" panose="02040503050406030204" pitchFamily="18" charset="0"/>
                        </a:rPr>
                        <m:t> </m:t>
                      </m:r>
                      <m:r>
                        <a:rPr lang="en-US" sz="3200" b="0" i="1">
                          <a:solidFill>
                            <a:schemeClr val="accent3"/>
                          </a:solidFill>
                          <a:latin typeface="Cambria Math" panose="02040503050406030204" pitchFamily="18" charset="0"/>
                          <a:ea typeface="Cambria Math" panose="02040503050406030204" pitchFamily="18" charset="0"/>
                        </a:rPr>
                        <m:t>𝜑</m:t>
                      </m:r>
                      <m:r>
                        <a:rPr lang="en-US" sz="3200" b="0" i="1" smtClean="0">
                          <a:solidFill>
                            <a:schemeClr val="accent3"/>
                          </a:solidFill>
                          <a:latin typeface="Cambria Math" panose="02040503050406030204" pitchFamily="18" charset="0"/>
                          <a:ea typeface="Cambria Math" panose="02040503050406030204" pitchFamily="18" charset="0"/>
                        </a:rPr>
                        <m:t> </m:t>
                      </m:r>
                      <m:r>
                        <a:rPr lang="en-US" sz="3200" b="0" i="1" smtClean="0">
                          <a:solidFill>
                            <a:schemeClr val="accent3"/>
                          </a:solidFill>
                          <a:latin typeface="Cambria Math" panose="02040503050406030204" pitchFamily="18" charset="0"/>
                          <a:ea typeface="Cambria Math" panose="02040503050406030204" pitchFamily="18" charset="0"/>
                        </a:rPr>
                        <m:t>𝑈</m:t>
                      </m:r>
                      <m:r>
                        <a:rPr lang="en-US" sz="3200" b="0" i="1">
                          <a:solidFill>
                            <a:schemeClr val="accent3"/>
                          </a:solidFill>
                          <a:latin typeface="Cambria Math" panose="02040503050406030204" pitchFamily="18" charset="0"/>
                          <a:ea typeface="Cambria Math" panose="02040503050406030204" pitchFamily="18" charset="0"/>
                        </a:rPr>
                        <m:t>𝜑</m:t>
                      </m:r>
                    </m:oMath>
                  </m:oMathPara>
                </a14:m>
                <a:endParaRPr lang="en-US" sz="3200" dirty="0"/>
              </a:p>
            </p:txBody>
          </p:sp>
        </mc:Choice>
        <mc:Fallback xmlns="">
          <p:sp>
            <p:nvSpPr>
              <p:cNvPr id="2" name="TextBox 1">
                <a:extLst>
                  <a:ext uri="{FF2B5EF4-FFF2-40B4-BE49-F238E27FC236}">
                    <a16:creationId xmlns:a16="http://schemas.microsoft.com/office/drawing/2014/main" id="{4A093A5A-6C9D-E17F-092C-4CF3607FC638}"/>
                  </a:ext>
                </a:extLst>
              </p:cNvPr>
              <p:cNvSpPr txBox="1">
                <a:spLocks noRot="1" noChangeAspect="1" noMove="1" noResize="1" noEditPoints="1" noAdjustHandles="1" noChangeArrowheads="1" noChangeShapeType="1" noTextEdit="1"/>
              </p:cNvSpPr>
              <p:nvPr/>
            </p:nvSpPr>
            <p:spPr>
              <a:xfrm>
                <a:off x="838200" y="2554586"/>
                <a:ext cx="9693166" cy="954107"/>
              </a:xfrm>
              <a:prstGeom prst="rect">
                <a:avLst/>
              </a:prstGeom>
              <a:blipFill>
                <a:blip r:embed="rId2"/>
                <a:stretch>
                  <a:fillRect l="-1047" t="-5263"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C2226A1-83A8-F276-FAC1-05B631831A3B}"/>
                  </a:ext>
                </a:extLst>
              </p:cNvPr>
              <p:cNvSpPr txBox="1"/>
              <p:nvPr/>
            </p:nvSpPr>
            <p:spPr>
              <a:xfrm>
                <a:off x="838200" y="4318589"/>
                <a:ext cx="7131376" cy="1754326"/>
              </a:xfrm>
              <a:prstGeom prst="rect">
                <a:avLst/>
              </a:prstGeom>
              <a:noFill/>
            </p:spPr>
            <p:txBody>
              <a:bodyPr wrap="none" rtlCol="0">
                <a:spAutoFit/>
              </a:bodyPr>
              <a:lstStyle/>
              <a:p>
                <a:r>
                  <a:rPr lang="en-US" sz="2400" b="1" dirty="0"/>
                  <a:t>SEMANTICS</a:t>
                </a:r>
              </a:p>
              <a:p>
                <a:endParaRPr lang="en-US" dirty="0"/>
              </a:p>
              <a:p>
                <a:pPr marL="285750" indent="-285750">
                  <a:buFont typeface="Arial" panose="020B0604020202020204" pitchFamily="34" charset="0"/>
                  <a:buChar char="•"/>
                </a:pPr>
                <a:r>
                  <a:rPr lang="en-US" sz="2200" dirty="0"/>
                  <a:t>Formula </a:t>
                </a:r>
                <a14:m>
                  <m:oMath xmlns:m="http://schemas.openxmlformats.org/officeDocument/2006/math">
                    <m:r>
                      <a:rPr lang="en-US" sz="2200" b="0" i="1" smtClean="0">
                        <a:latin typeface="Cambria Math" panose="02040503050406030204" pitchFamily="18" charset="0"/>
                      </a:rPr>
                      <m:t>𝑝</m:t>
                    </m:r>
                  </m:oMath>
                </a14:m>
                <a:r>
                  <a:rPr lang="en-US" sz="2200" dirty="0"/>
                  <a:t> is true if and only if </a:t>
                </a:r>
                <a14:m>
                  <m:oMath xmlns:m="http://schemas.openxmlformats.org/officeDocument/2006/math">
                    <m:r>
                      <a:rPr lang="en-US" sz="2200" b="0" i="1" smtClean="0">
                        <a:latin typeface="Cambria Math" panose="02040503050406030204" pitchFamily="18" charset="0"/>
                      </a:rPr>
                      <m:t>𝑝</m:t>
                    </m:r>
                  </m:oMath>
                </a14:m>
                <a:r>
                  <a:rPr lang="en-US" sz="2200" dirty="0"/>
                  <a:t> is true at the </a:t>
                </a:r>
                <a:r>
                  <a:rPr lang="en-US" sz="2200" b="1" dirty="0"/>
                  <a:t>current step</a:t>
                </a:r>
              </a:p>
              <a:p>
                <a:pPr marL="285750" indent="-285750">
                  <a:buFont typeface="Arial" panose="020B0604020202020204" pitchFamily="34" charset="0"/>
                  <a:buChar char="•"/>
                </a:pPr>
                <a:r>
                  <a:rPr lang="en-US" sz="2200" dirty="0"/>
                  <a:t>Boolean logic is interpreted as usual</a:t>
                </a:r>
              </a:p>
              <a:p>
                <a:pPr marL="285750" indent="-285750">
                  <a:buFont typeface="Arial" panose="020B0604020202020204" pitchFamily="34" charset="0"/>
                  <a:buChar char="•"/>
                </a:pPr>
                <a:r>
                  <a:rPr lang="en-US" sz="2200" dirty="0"/>
                  <a:t>Can derive “</a:t>
                </a:r>
                <a:r>
                  <a:rPr lang="en-US" sz="2200" b="1" dirty="0"/>
                  <a:t>logical and” </a:t>
                </a:r>
                <a14:m>
                  <m:oMath xmlns:m="http://schemas.openxmlformats.org/officeDocument/2006/math">
                    <m:r>
                      <a:rPr lang="en-US" sz="2200" b="1" i="1" smtClean="0">
                        <a:latin typeface="Cambria Math" panose="02040503050406030204" pitchFamily="18" charset="0"/>
                        <a:ea typeface="Cambria Math" panose="02040503050406030204" pitchFamily="18" charset="0"/>
                      </a:rPr>
                      <m:t>∧</m:t>
                    </m:r>
                  </m:oMath>
                </a14:m>
                <a:r>
                  <a:rPr lang="en-US" sz="2200" b="1" dirty="0"/>
                  <a:t> </a:t>
                </a:r>
                <a:r>
                  <a:rPr lang="en-US" sz="2200" dirty="0"/>
                  <a:t>and</a:t>
                </a:r>
                <a:r>
                  <a:rPr lang="en-US" sz="2200" b="1" dirty="0"/>
                  <a:t> “implies” </a:t>
                </a:r>
                <a14:m>
                  <m:oMath xmlns:m="http://schemas.openxmlformats.org/officeDocument/2006/math">
                    <m:r>
                      <a:rPr lang="en-US" sz="2200" b="1" i="1" smtClean="0">
                        <a:latin typeface="Cambria Math" panose="02040503050406030204" pitchFamily="18" charset="0"/>
                        <a:ea typeface="Cambria Math" panose="02040503050406030204" pitchFamily="18" charset="0"/>
                      </a:rPr>
                      <m:t>→</m:t>
                    </m:r>
                  </m:oMath>
                </a14:m>
                <a:r>
                  <a:rPr lang="en-US" sz="2200" b="1" dirty="0"/>
                  <a:t> </a:t>
                </a:r>
                <a:r>
                  <a:rPr lang="en-US" sz="2200" dirty="0"/>
                  <a:t>operators</a:t>
                </a:r>
              </a:p>
            </p:txBody>
          </p:sp>
        </mc:Choice>
        <mc:Fallback xmlns="">
          <p:sp>
            <p:nvSpPr>
              <p:cNvPr id="7" name="TextBox 6">
                <a:extLst>
                  <a:ext uri="{FF2B5EF4-FFF2-40B4-BE49-F238E27FC236}">
                    <a16:creationId xmlns:a16="http://schemas.microsoft.com/office/drawing/2014/main" id="{3C2226A1-83A8-F276-FAC1-05B631831A3B}"/>
                  </a:ext>
                </a:extLst>
              </p:cNvPr>
              <p:cNvSpPr txBox="1">
                <a:spLocks noRot="1" noChangeAspect="1" noMove="1" noResize="1" noEditPoints="1" noAdjustHandles="1" noChangeArrowheads="1" noChangeShapeType="1" noTextEdit="1"/>
              </p:cNvSpPr>
              <p:nvPr/>
            </p:nvSpPr>
            <p:spPr>
              <a:xfrm>
                <a:off x="838200" y="4318589"/>
                <a:ext cx="7131376" cy="1754326"/>
              </a:xfrm>
              <a:prstGeom prst="rect">
                <a:avLst/>
              </a:prstGeom>
              <a:blipFill>
                <a:blip r:embed="rId3"/>
                <a:stretch>
                  <a:fillRect l="-1423" t="-2143" r="-178" b="-5714"/>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7137181B-F775-420D-CF47-71D96E128E96}"/>
              </a:ext>
            </a:extLst>
          </p:cNvPr>
          <p:cNvSpPr/>
          <p:nvPr/>
        </p:nvSpPr>
        <p:spPr>
          <a:xfrm rot="5400000">
            <a:off x="4961384" y="2447654"/>
            <a:ext cx="283783" cy="2405861"/>
          </a:xfrm>
          <a:prstGeom prst="rightBrace">
            <a:avLst>
              <a:gd name="adj1" fmla="val 49073"/>
              <a:gd name="adj2" fmla="val 48689"/>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8C36EC36-9D68-444B-4BFA-E2BF40B97A72}"/>
              </a:ext>
            </a:extLst>
          </p:cNvPr>
          <p:cNvSpPr txBox="1"/>
          <p:nvPr/>
        </p:nvSpPr>
        <p:spPr>
          <a:xfrm>
            <a:off x="4138926" y="3792476"/>
            <a:ext cx="1957074" cy="369332"/>
          </a:xfrm>
          <a:prstGeom prst="rect">
            <a:avLst/>
          </a:prstGeom>
          <a:noFill/>
        </p:spPr>
        <p:txBody>
          <a:bodyPr wrap="none" rtlCol="0">
            <a:spAutoFit/>
          </a:bodyPr>
          <a:lstStyle/>
          <a:p>
            <a:r>
              <a:rPr lang="en-US" dirty="0"/>
              <a:t>Propositional Logic</a:t>
            </a:r>
          </a:p>
        </p:txBody>
      </p:sp>
      <p:sp>
        <p:nvSpPr>
          <p:cNvPr id="28" name="Right Brace 27">
            <a:extLst>
              <a:ext uri="{FF2B5EF4-FFF2-40B4-BE49-F238E27FC236}">
                <a16:creationId xmlns:a16="http://schemas.microsoft.com/office/drawing/2014/main" id="{279BBA82-F797-6594-8CFE-019F50AB1AC6}"/>
              </a:ext>
            </a:extLst>
          </p:cNvPr>
          <p:cNvSpPr/>
          <p:nvPr/>
        </p:nvSpPr>
        <p:spPr>
          <a:xfrm rot="5400000">
            <a:off x="7313618" y="2739861"/>
            <a:ext cx="283783" cy="1821447"/>
          </a:xfrm>
          <a:prstGeom prst="rightBrace">
            <a:avLst>
              <a:gd name="adj1" fmla="val 49073"/>
              <a:gd name="adj2" fmla="val 48689"/>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8BC2B47C-1002-8584-20E1-6968A83AFDD6}"/>
              </a:ext>
            </a:extLst>
          </p:cNvPr>
          <p:cNvSpPr txBox="1"/>
          <p:nvPr/>
        </p:nvSpPr>
        <p:spPr>
          <a:xfrm>
            <a:off x="6431767" y="3792476"/>
            <a:ext cx="2047484" cy="369332"/>
          </a:xfrm>
          <a:prstGeom prst="rect">
            <a:avLst/>
          </a:prstGeom>
          <a:noFill/>
        </p:spPr>
        <p:txBody>
          <a:bodyPr wrap="none" rtlCol="0">
            <a:spAutoFit/>
          </a:bodyPr>
          <a:lstStyle/>
          <a:p>
            <a:r>
              <a:rPr lang="en-US" dirty="0"/>
              <a:t>Temporal Operators</a:t>
            </a:r>
          </a:p>
        </p:txBody>
      </p:sp>
    </p:spTree>
    <p:extLst>
      <p:ext uri="{BB962C8B-B14F-4D97-AF65-F5344CB8AC3E}">
        <p14:creationId xmlns:p14="http://schemas.microsoft.com/office/powerpoint/2010/main" val="3030731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52</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Temporal Operators: Next</a:t>
            </a:r>
            <a:endParaRPr lang="en-US" sz="1800" b="1" dirty="0">
              <a:solidFill>
                <a:schemeClr val="accent1"/>
              </a:solidFill>
            </a:endParaRPr>
          </a:p>
        </p:txBody>
      </p:sp>
      <p:cxnSp>
        <p:nvCxnSpPr>
          <p:cNvPr id="9" name="Straight Arrow Connector 8">
            <a:extLst>
              <a:ext uri="{FF2B5EF4-FFF2-40B4-BE49-F238E27FC236}">
                <a16:creationId xmlns:a16="http://schemas.microsoft.com/office/drawing/2014/main" id="{764BB3A8-55AF-61E3-7B16-95D9665B1FD4}"/>
              </a:ext>
            </a:extLst>
          </p:cNvPr>
          <p:cNvCxnSpPr>
            <a:cxnSpLocks/>
          </p:cNvCxnSpPr>
          <p:nvPr/>
        </p:nvCxnSpPr>
        <p:spPr>
          <a:xfrm>
            <a:off x="1650124" y="2869324"/>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D0D165-3A94-5B6D-AB72-5ECAF0C53FFE}"/>
              </a:ext>
            </a:extLst>
          </p:cNvPr>
          <p:cNvSpPr txBox="1"/>
          <p:nvPr/>
        </p:nvSpPr>
        <p:spPr>
          <a:xfrm>
            <a:off x="10557118" y="2684658"/>
            <a:ext cx="649537" cy="36933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E86CBF-3A67-1F9C-8E81-C7F5504DD8A7}"/>
                  </a:ext>
                </a:extLst>
              </p:cNvPr>
              <p:cNvSpPr txBox="1"/>
              <p:nvPr/>
            </p:nvSpPr>
            <p:spPr>
              <a:xfrm>
                <a:off x="996537" y="1918156"/>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00E86CBF-3A67-1F9C-8E81-C7F5504DD8A7}"/>
                  </a:ext>
                </a:extLst>
              </p:cNvPr>
              <p:cNvSpPr txBox="1">
                <a:spLocks noRot="1" noChangeAspect="1" noMove="1" noResize="1" noEditPoints="1" noAdjustHandles="1" noChangeArrowheads="1" noChangeShapeType="1" noTextEdit="1"/>
              </p:cNvSpPr>
              <p:nvPr/>
            </p:nvSpPr>
            <p:spPr>
              <a:xfrm>
                <a:off x="996537" y="1918156"/>
                <a:ext cx="460511" cy="369332"/>
              </a:xfrm>
              <a:prstGeom prst="rect">
                <a:avLst/>
              </a:prstGeom>
              <a:blipFill>
                <a:blip r:embed="rId2"/>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898290-8420-8CB4-61B1-426F178EB58E}"/>
                  </a:ext>
                </a:extLst>
              </p:cNvPr>
              <p:cNvSpPr txBox="1"/>
              <p:nvPr/>
            </p:nvSpPr>
            <p:spPr>
              <a:xfrm>
                <a:off x="996537" y="2348109"/>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4" name="TextBox 13">
                <a:extLst>
                  <a:ext uri="{FF2B5EF4-FFF2-40B4-BE49-F238E27FC236}">
                    <a16:creationId xmlns:a16="http://schemas.microsoft.com/office/drawing/2014/main" id="{D2898290-8420-8CB4-61B1-426F178EB58E}"/>
                  </a:ext>
                </a:extLst>
              </p:cNvPr>
              <p:cNvSpPr txBox="1">
                <a:spLocks noRot="1" noChangeAspect="1" noMove="1" noResize="1" noEditPoints="1" noAdjustHandles="1" noChangeArrowheads="1" noChangeShapeType="1" noTextEdit="1"/>
              </p:cNvSpPr>
              <p:nvPr/>
            </p:nvSpPr>
            <p:spPr>
              <a:xfrm>
                <a:off x="996537" y="2348109"/>
                <a:ext cx="465832" cy="369332"/>
              </a:xfrm>
              <a:prstGeom prst="rect">
                <a:avLst/>
              </a:prstGeom>
              <a:blipFill>
                <a:blip r:embed="rId3"/>
                <a:stretch>
                  <a:fillRect b="-6452"/>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84949DB8-F319-E934-E8CA-DA0A2848AB02}"/>
              </a:ext>
            </a:extLst>
          </p:cNvPr>
          <p:cNvSpPr/>
          <p:nvPr/>
        </p:nvSpPr>
        <p:spPr>
          <a:xfrm>
            <a:off x="996537" y="1807780"/>
            <a:ext cx="460511" cy="106154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284523E-1F5F-79CF-0A97-BAC5BB500861}"/>
              </a:ext>
            </a:extLst>
          </p:cNvPr>
          <p:cNvSpPr txBox="1"/>
          <p:nvPr/>
        </p:nvSpPr>
        <p:spPr>
          <a:xfrm>
            <a:off x="1944414"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7" name="TextBox 16">
            <a:extLst>
              <a:ext uri="{FF2B5EF4-FFF2-40B4-BE49-F238E27FC236}">
                <a16:creationId xmlns:a16="http://schemas.microsoft.com/office/drawing/2014/main" id="{4185FD4D-17B8-288E-7EF4-30313CBA7153}"/>
              </a:ext>
            </a:extLst>
          </p:cNvPr>
          <p:cNvSpPr txBox="1"/>
          <p:nvPr/>
        </p:nvSpPr>
        <p:spPr>
          <a:xfrm>
            <a:off x="1881094" y="2370334"/>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8" name="TextBox 17">
            <a:extLst>
              <a:ext uri="{FF2B5EF4-FFF2-40B4-BE49-F238E27FC236}">
                <a16:creationId xmlns:a16="http://schemas.microsoft.com/office/drawing/2014/main" id="{B3C34313-4384-16BB-5367-724D912AD475}"/>
              </a:ext>
            </a:extLst>
          </p:cNvPr>
          <p:cNvSpPr txBox="1"/>
          <p:nvPr/>
        </p:nvSpPr>
        <p:spPr>
          <a:xfrm>
            <a:off x="3368308" y="1910669"/>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9" name="TextBox 18">
            <a:extLst>
              <a:ext uri="{FF2B5EF4-FFF2-40B4-BE49-F238E27FC236}">
                <a16:creationId xmlns:a16="http://schemas.microsoft.com/office/drawing/2014/main" id="{4554B018-AC9D-1C38-BD13-82E47E4DCD4D}"/>
              </a:ext>
            </a:extLst>
          </p:cNvPr>
          <p:cNvSpPr txBox="1"/>
          <p:nvPr/>
        </p:nvSpPr>
        <p:spPr>
          <a:xfrm>
            <a:off x="3439671" y="2370334"/>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0" name="TextBox 19">
            <a:extLst>
              <a:ext uri="{FF2B5EF4-FFF2-40B4-BE49-F238E27FC236}">
                <a16:creationId xmlns:a16="http://schemas.microsoft.com/office/drawing/2014/main" id="{0147690F-5011-DECE-FE8C-158B33CF6965}"/>
              </a:ext>
            </a:extLst>
          </p:cNvPr>
          <p:cNvSpPr txBox="1"/>
          <p:nvPr/>
        </p:nvSpPr>
        <p:spPr>
          <a:xfrm>
            <a:off x="4988813"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1" name="TextBox 20">
            <a:extLst>
              <a:ext uri="{FF2B5EF4-FFF2-40B4-BE49-F238E27FC236}">
                <a16:creationId xmlns:a16="http://schemas.microsoft.com/office/drawing/2014/main" id="{C71BCA75-F7AB-FF0A-20AD-8AC4047BE43C}"/>
              </a:ext>
            </a:extLst>
          </p:cNvPr>
          <p:cNvSpPr txBox="1"/>
          <p:nvPr/>
        </p:nvSpPr>
        <p:spPr>
          <a:xfrm>
            <a:off x="5006444" y="2371765"/>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2" name="TextBox 21">
            <a:extLst>
              <a:ext uri="{FF2B5EF4-FFF2-40B4-BE49-F238E27FC236}">
                <a16:creationId xmlns:a16="http://schemas.microsoft.com/office/drawing/2014/main" id="{1AEA3AAD-564E-F773-49AF-1A06BD318A91}"/>
              </a:ext>
            </a:extLst>
          </p:cNvPr>
          <p:cNvSpPr txBox="1"/>
          <p:nvPr/>
        </p:nvSpPr>
        <p:spPr>
          <a:xfrm>
            <a:off x="6455869" y="2370334"/>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3" name="TextBox 22">
            <a:extLst>
              <a:ext uri="{FF2B5EF4-FFF2-40B4-BE49-F238E27FC236}">
                <a16:creationId xmlns:a16="http://schemas.microsoft.com/office/drawing/2014/main" id="{4C5B8836-2C16-1B46-9D04-D2D560F30A1C}"/>
              </a:ext>
            </a:extLst>
          </p:cNvPr>
          <p:cNvSpPr txBox="1"/>
          <p:nvPr/>
        </p:nvSpPr>
        <p:spPr>
          <a:xfrm>
            <a:off x="6392549" y="1918156"/>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4" name="TextBox 23">
            <a:extLst>
              <a:ext uri="{FF2B5EF4-FFF2-40B4-BE49-F238E27FC236}">
                <a16:creationId xmlns:a16="http://schemas.microsoft.com/office/drawing/2014/main" id="{AAC3CCB0-E582-2BA0-A77D-896C24EB5561}"/>
              </a:ext>
            </a:extLst>
          </p:cNvPr>
          <p:cNvSpPr txBox="1"/>
          <p:nvPr/>
        </p:nvSpPr>
        <p:spPr>
          <a:xfrm>
            <a:off x="7887191"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5" name="TextBox 24">
            <a:extLst>
              <a:ext uri="{FF2B5EF4-FFF2-40B4-BE49-F238E27FC236}">
                <a16:creationId xmlns:a16="http://schemas.microsoft.com/office/drawing/2014/main" id="{DA155362-405B-95EA-6B35-65E907B8B371}"/>
              </a:ext>
            </a:extLst>
          </p:cNvPr>
          <p:cNvSpPr txBox="1"/>
          <p:nvPr/>
        </p:nvSpPr>
        <p:spPr>
          <a:xfrm>
            <a:off x="7823871" y="2370334"/>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6" name="TextBox 25">
            <a:extLst>
              <a:ext uri="{FF2B5EF4-FFF2-40B4-BE49-F238E27FC236}">
                <a16:creationId xmlns:a16="http://schemas.microsoft.com/office/drawing/2014/main" id="{0CB01655-4168-98E8-3A0F-3A78ED2323AC}"/>
              </a:ext>
            </a:extLst>
          </p:cNvPr>
          <p:cNvSpPr txBox="1"/>
          <p:nvPr/>
        </p:nvSpPr>
        <p:spPr>
          <a:xfrm>
            <a:off x="9258053" y="1910669"/>
            <a:ext cx="357790"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4D375EEB-7ADB-6FFA-CE65-42A37B0E83B9}"/>
              </a:ext>
            </a:extLst>
          </p:cNvPr>
          <p:cNvSpPr txBox="1"/>
          <p:nvPr/>
        </p:nvSpPr>
        <p:spPr>
          <a:xfrm>
            <a:off x="9258053" y="2378056"/>
            <a:ext cx="357790"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E406DA8-B013-328C-039F-10901A6B1EE1}"/>
                  </a:ext>
                </a:extLst>
              </p:cNvPr>
              <p:cNvSpPr txBox="1"/>
              <p:nvPr/>
            </p:nvSpPr>
            <p:spPr>
              <a:xfrm>
                <a:off x="571738" y="3885052"/>
                <a:ext cx="10216579" cy="1846659"/>
              </a:xfrm>
              <a:prstGeom prst="rect">
                <a:avLst/>
              </a:prstGeom>
              <a:noFill/>
            </p:spPr>
            <p:txBody>
              <a:bodyPr wrap="none" rtlCol="0">
                <a:spAutoFit/>
              </a:bodyPr>
              <a:lstStyle/>
              <a:p>
                <a:endParaRPr lang="en-US" sz="2400" b="1" dirty="0"/>
              </a:p>
              <a:p>
                <a:r>
                  <a:rPr lang="en-US" sz="2400" b="0" dirty="0"/>
                  <a:t>	</a:t>
                </a:r>
                <a14:m>
                  <m:oMath xmlns:m="http://schemas.openxmlformats.org/officeDocument/2006/math">
                    <m:r>
                      <a:rPr lang="en-US" sz="2400" b="1" i="1" smtClean="0">
                        <a:solidFill>
                          <a:schemeClr val="accent1"/>
                        </a:solidFill>
                        <a:latin typeface="Cambria Math" panose="02040503050406030204" pitchFamily="18" charset="0"/>
                      </a:rPr>
                      <m:t>𝑿</m:t>
                    </m:r>
                    <m:r>
                      <a:rPr lang="en-US" sz="2400" b="1" i="1" smtClean="0">
                        <a:solidFill>
                          <a:schemeClr val="accent1"/>
                        </a:solidFill>
                        <a:latin typeface="Cambria Math" panose="02040503050406030204" pitchFamily="18" charset="0"/>
                        <a:ea typeface="Cambria Math" panose="02040503050406030204" pitchFamily="18" charset="0"/>
                      </a:rPr>
                      <m:t>𝝋</m:t>
                    </m:r>
                    <m:r>
                      <a:rPr lang="en-US" sz="2400" b="0" i="1" smtClean="0">
                        <a:latin typeface="Cambria Math" panose="02040503050406030204" pitchFamily="18" charset="0"/>
                        <a:ea typeface="Cambria Math" panose="02040503050406030204" pitchFamily="18" charset="0"/>
                      </a:rPr>
                      <m:t> </m:t>
                    </m:r>
                  </m:oMath>
                </a14:m>
                <a:r>
                  <a:rPr lang="en-US" sz="2400" dirty="0"/>
                  <a:t>is true for the above sequence if </a:t>
                </a:r>
                <a14:m>
                  <m:oMath xmlns:m="http://schemas.openxmlformats.org/officeDocument/2006/math">
                    <m:r>
                      <a:rPr lang="en-US" sz="2400" b="1" i="1" smtClean="0">
                        <a:solidFill>
                          <a:schemeClr val="accent1"/>
                        </a:solidFill>
                        <a:latin typeface="Cambria Math" panose="02040503050406030204" pitchFamily="18" charset="0"/>
                        <a:ea typeface="Cambria Math" panose="02040503050406030204" pitchFamily="18" charset="0"/>
                      </a:rPr>
                      <m:t>𝝋</m:t>
                    </m:r>
                  </m:oMath>
                </a14:m>
                <a:r>
                  <a:rPr lang="en-US" sz="2400" dirty="0"/>
                  <a:t> is true starting at </a:t>
                </a:r>
                <a:r>
                  <a:rPr lang="en-US" sz="2400" b="1" dirty="0"/>
                  <a:t>next position</a:t>
                </a:r>
                <a:r>
                  <a:rPr lang="en-US" sz="2400" dirty="0"/>
                  <a:t> (2)</a:t>
                </a:r>
              </a:p>
              <a:p>
                <a:endParaRPr lang="en-US" sz="2400" i="1" dirty="0"/>
              </a:p>
              <a:p>
                <a:r>
                  <a:rPr lang="en-US" sz="2400" i="1" dirty="0"/>
                  <a:t>		Example: The sequence </a:t>
                </a:r>
                <a:r>
                  <a:rPr lang="en-US" sz="2400" b="1" i="1" dirty="0"/>
                  <a:t>does not satisfy </a:t>
                </a:r>
                <a14:m>
                  <m:oMath xmlns:m="http://schemas.openxmlformats.org/officeDocument/2006/math">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rPr>
                      <m:t>𝑿</m:t>
                    </m:r>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oMath>
                </a14:m>
                <a:r>
                  <a:rPr lang="en-US" sz="2400" b="1" i="1" dirty="0"/>
                  <a:t> </a:t>
                </a:r>
                <a:r>
                  <a:rPr lang="en-US" sz="2400" i="1" dirty="0"/>
                  <a:t>but </a:t>
                </a:r>
                <a:r>
                  <a:rPr lang="en-US" sz="2400" b="1" i="1" dirty="0"/>
                  <a:t>satisfies</a:t>
                </a:r>
                <a:r>
                  <a:rPr lang="en-US" sz="2400" i="1" dirty="0"/>
                  <a:t> </a:t>
                </a:r>
                <a14:m>
                  <m:oMath xmlns:m="http://schemas.openxmlformats.org/officeDocument/2006/math">
                    <m:sSub>
                      <m:sSubPr>
                        <m:ctrlPr>
                          <a:rPr lang="en-US" sz="2400" b="1" i="1" smtClean="0">
                            <a:solidFill>
                              <a:schemeClr val="accent5">
                                <a:lumMod val="75000"/>
                              </a:schemeClr>
                            </a:solidFill>
                            <a:latin typeface="Cambria Math" panose="02040503050406030204" pitchFamily="18" charset="0"/>
                          </a:rPr>
                        </m:ctrlPr>
                      </m:sSubPr>
                      <m:e>
                        <m:r>
                          <a:rPr lang="en-US" sz="2400" b="1" i="1" smtClean="0">
                            <a:solidFill>
                              <a:schemeClr val="accent5">
                                <a:lumMod val="75000"/>
                              </a:schemeClr>
                            </a:solidFill>
                            <a:latin typeface="Cambria Math" panose="02040503050406030204" pitchFamily="18" charset="0"/>
                          </a:rPr>
                          <m:t>𝒑</m:t>
                        </m:r>
                      </m:e>
                      <m:sub>
                        <m:r>
                          <a:rPr lang="en-US" sz="2400" b="1" i="1" smtClean="0">
                            <a:solidFill>
                              <a:schemeClr val="accent5">
                                <a:lumMod val="75000"/>
                              </a:schemeClr>
                            </a:solidFill>
                            <a:latin typeface="Cambria Math" panose="02040503050406030204" pitchFamily="18" charset="0"/>
                          </a:rPr>
                          <m:t>𝟏</m:t>
                        </m:r>
                      </m:sub>
                    </m:sSub>
                    <m:r>
                      <a:rPr lang="en-US" sz="2400" b="1" i="1">
                        <a:solidFill>
                          <a:schemeClr val="accent5">
                            <a:lumMod val="75000"/>
                          </a:schemeClr>
                        </a:solidFill>
                        <a:latin typeface="Cambria Math" panose="02040503050406030204" pitchFamily="18" charset="0"/>
                        <a:ea typeface="Cambria Math" panose="02040503050406030204" pitchFamily="18" charset="0"/>
                      </a:rPr>
                      <m:t>∧</m:t>
                    </m:r>
                    <m:r>
                      <a:rPr lang="en-US" sz="2400" b="1" i="1" smtClean="0">
                        <a:solidFill>
                          <a:schemeClr val="accent5">
                            <a:lumMod val="75000"/>
                          </a:schemeClr>
                        </a:solidFill>
                        <a:latin typeface="Cambria Math" panose="02040503050406030204" pitchFamily="18" charset="0"/>
                      </a:rPr>
                      <m:t>𝑿</m:t>
                    </m:r>
                    <m:sSub>
                      <m:sSubPr>
                        <m:ctrlPr>
                          <a:rPr lang="en-US" sz="2400" b="1" i="1" smtClean="0">
                            <a:solidFill>
                              <a:schemeClr val="accent5">
                                <a:lumMod val="75000"/>
                              </a:schemeClr>
                            </a:solidFill>
                            <a:latin typeface="Cambria Math" panose="02040503050406030204" pitchFamily="18" charset="0"/>
                          </a:rPr>
                        </m:ctrlPr>
                      </m:sSubPr>
                      <m:e>
                        <m:r>
                          <a:rPr lang="en-US" sz="2400" b="1" i="1" smtClean="0">
                            <a:solidFill>
                              <a:schemeClr val="accent5">
                                <a:lumMod val="75000"/>
                              </a:schemeClr>
                            </a:solidFill>
                            <a:latin typeface="Cambria Math" panose="02040503050406030204" pitchFamily="18" charset="0"/>
                          </a:rPr>
                          <m:t>𝒑</m:t>
                        </m:r>
                      </m:e>
                      <m:sub>
                        <m:r>
                          <a:rPr lang="en-US" sz="2400" b="1" i="1" smtClean="0">
                            <a:solidFill>
                              <a:schemeClr val="accent5">
                                <a:lumMod val="75000"/>
                              </a:schemeClr>
                            </a:solidFill>
                            <a:latin typeface="Cambria Math" panose="02040503050406030204" pitchFamily="18" charset="0"/>
                          </a:rPr>
                          <m:t>𝟐</m:t>
                        </m:r>
                      </m:sub>
                    </m:sSub>
                  </m:oMath>
                </a14:m>
                <a:endParaRPr lang="en-US" sz="2400" b="1" i="1" dirty="0"/>
              </a:p>
              <a:p>
                <a:endParaRPr lang="en-US" dirty="0"/>
              </a:p>
            </p:txBody>
          </p:sp>
        </mc:Choice>
        <mc:Fallback xmlns="">
          <p:sp>
            <p:nvSpPr>
              <p:cNvPr id="30" name="TextBox 29">
                <a:extLst>
                  <a:ext uri="{FF2B5EF4-FFF2-40B4-BE49-F238E27FC236}">
                    <a16:creationId xmlns:a16="http://schemas.microsoft.com/office/drawing/2014/main" id="{7E406DA8-B013-328C-039F-10901A6B1EE1}"/>
                  </a:ext>
                </a:extLst>
              </p:cNvPr>
              <p:cNvSpPr txBox="1">
                <a:spLocks noRot="1" noChangeAspect="1" noMove="1" noResize="1" noEditPoints="1" noAdjustHandles="1" noChangeArrowheads="1" noChangeShapeType="1" noTextEdit="1"/>
              </p:cNvSpPr>
              <p:nvPr/>
            </p:nvSpPr>
            <p:spPr>
              <a:xfrm>
                <a:off x="571738" y="3885052"/>
                <a:ext cx="10216579" cy="1846659"/>
              </a:xfrm>
              <a:prstGeom prst="rect">
                <a:avLst/>
              </a:prstGeom>
              <a:blipFill>
                <a:blip r:embed="rId4"/>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C537534D-C854-E2B5-3568-8109C0B0888E}"/>
              </a:ext>
            </a:extLst>
          </p:cNvPr>
          <p:cNvSpPr txBox="1"/>
          <p:nvPr/>
        </p:nvSpPr>
        <p:spPr>
          <a:xfrm>
            <a:off x="2139177" y="2880202"/>
            <a:ext cx="301686" cy="369332"/>
          </a:xfrm>
          <a:prstGeom prst="rect">
            <a:avLst/>
          </a:prstGeom>
          <a:noFill/>
        </p:spPr>
        <p:txBody>
          <a:bodyPr wrap="none" rtlCol="0">
            <a:spAutoFit/>
          </a:bodyPr>
          <a:lstStyle/>
          <a:p>
            <a:r>
              <a:rPr lang="en-US" dirty="0"/>
              <a:t>1</a:t>
            </a:r>
          </a:p>
        </p:txBody>
      </p:sp>
      <p:sp>
        <p:nvSpPr>
          <p:cNvPr id="32" name="TextBox 31">
            <a:extLst>
              <a:ext uri="{FF2B5EF4-FFF2-40B4-BE49-F238E27FC236}">
                <a16:creationId xmlns:a16="http://schemas.microsoft.com/office/drawing/2014/main" id="{3BFEB8E6-EA98-B31C-EB5D-F602E0D57701}"/>
              </a:ext>
            </a:extLst>
          </p:cNvPr>
          <p:cNvSpPr txBox="1"/>
          <p:nvPr/>
        </p:nvSpPr>
        <p:spPr>
          <a:xfrm>
            <a:off x="3634434" y="2880202"/>
            <a:ext cx="301686" cy="369332"/>
          </a:xfrm>
          <a:prstGeom prst="rect">
            <a:avLst/>
          </a:prstGeom>
          <a:noFill/>
        </p:spPr>
        <p:txBody>
          <a:bodyPr wrap="none" rtlCol="0">
            <a:spAutoFit/>
          </a:bodyPr>
          <a:lstStyle/>
          <a:p>
            <a:r>
              <a:rPr lang="en-US" dirty="0"/>
              <a:t>2</a:t>
            </a:r>
          </a:p>
        </p:txBody>
      </p:sp>
      <p:sp>
        <p:nvSpPr>
          <p:cNvPr id="33" name="TextBox 32">
            <a:extLst>
              <a:ext uri="{FF2B5EF4-FFF2-40B4-BE49-F238E27FC236}">
                <a16:creationId xmlns:a16="http://schemas.microsoft.com/office/drawing/2014/main" id="{33EA7BAE-0573-8BE6-D6F3-87141E009BAE}"/>
              </a:ext>
            </a:extLst>
          </p:cNvPr>
          <p:cNvSpPr txBox="1"/>
          <p:nvPr/>
        </p:nvSpPr>
        <p:spPr>
          <a:xfrm>
            <a:off x="5201208" y="2883652"/>
            <a:ext cx="301686" cy="369332"/>
          </a:xfrm>
          <a:prstGeom prst="rect">
            <a:avLst/>
          </a:prstGeom>
          <a:noFill/>
        </p:spPr>
        <p:txBody>
          <a:bodyPr wrap="none" rtlCol="0">
            <a:spAutoFit/>
          </a:bodyPr>
          <a:lstStyle/>
          <a:p>
            <a:r>
              <a:rPr lang="en-US" dirty="0"/>
              <a:t>3</a:t>
            </a:r>
          </a:p>
        </p:txBody>
      </p:sp>
      <p:sp>
        <p:nvSpPr>
          <p:cNvPr id="34" name="TextBox 33">
            <a:extLst>
              <a:ext uri="{FF2B5EF4-FFF2-40B4-BE49-F238E27FC236}">
                <a16:creationId xmlns:a16="http://schemas.microsoft.com/office/drawing/2014/main" id="{21EADF92-88AC-E737-1532-95F293997834}"/>
              </a:ext>
            </a:extLst>
          </p:cNvPr>
          <p:cNvSpPr txBox="1"/>
          <p:nvPr/>
        </p:nvSpPr>
        <p:spPr>
          <a:xfrm>
            <a:off x="6689108" y="2886073"/>
            <a:ext cx="301686" cy="369332"/>
          </a:xfrm>
          <a:prstGeom prst="rect">
            <a:avLst/>
          </a:prstGeom>
          <a:noFill/>
        </p:spPr>
        <p:txBody>
          <a:bodyPr wrap="none" rtlCol="0">
            <a:spAutoFit/>
          </a:bodyPr>
          <a:lstStyle/>
          <a:p>
            <a:r>
              <a:rPr lang="en-US" dirty="0"/>
              <a:t>4</a:t>
            </a:r>
          </a:p>
        </p:txBody>
      </p:sp>
      <p:sp>
        <p:nvSpPr>
          <p:cNvPr id="35" name="TextBox 34">
            <a:extLst>
              <a:ext uri="{FF2B5EF4-FFF2-40B4-BE49-F238E27FC236}">
                <a16:creationId xmlns:a16="http://schemas.microsoft.com/office/drawing/2014/main" id="{B6C2766B-85BF-982C-A752-99C24CA7F01D}"/>
              </a:ext>
            </a:extLst>
          </p:cNvPr>
          <p:cNvSpPr txBox="1"/>
          <p:nvPr/>
        </p:nvSpPr>
        <p:spPr>
          <a:xfrm>
            <a:off x="8081954" y="2883284"/>
            <a:ext cx="301686" cy="369332"/>
          </a:xfrm>
          <a:prstGeom prst="rect">
            <a:avLst/>
          </a:prstGeom>
          <a:noFill/>
        </p:spPr>
        <p:txBody>
          <a:bodyPr wrap="none" rtlCol="0">
            <a:spAutoFit/>
          </a:bodyPr>
          <a:lstStyle/>
          <a:p>
            <a:r>
              <a:rPr lang="en-US" dirty="0"/>
              <a:t>5</a:t>
            </a:r>
          </a:p>
        </p:txBody>
      </p:sp>
      <p:sp>
        <p:nvSpPr>
          <p:cNvPr id="36" name="TextBox 35">
            <a:extLst>
              <a:ext uri="{FF2B5EF4-FFF2-40B4-BE49-F238E27FC236}">
                <a16:creationId xmlns:a16="http://schemas.microsoft.com/office/drawing/2014/main" id="{809967BA-9ED8-5327-3DCA-F4C5206FA681}"/>
              </a:ext>
            </a:extLst>
          </p:cNvPr>
          <p:cNvSpPr txBox="1"/>
          <p:nvPr/>
        </p:nvSpPr>
        <p:spPr>
          <a:xfrm>
            <a:off x="9258053" y="2869324"/>
            <a:ext cx="357790" cy="369332"/>
          </a:xfrm>
          <a:prstGeom prst="rect">
            <a:avLst/>
          </a:prstGeom>
          <a:noFill/>
        </p:spPr>
        <p:txBody>
          <a:bodyPr wrap="none" rtlCol="0">
            <a:spAutoFit/>
          </a:bodyPr>
          <a:lstStyle/>
          <a:p>
            <a:r>
              <a:rPr lang="en-US" dirty="0"/>
              <a:t>...</a:t>
            </a:r>
          </a:p>
        </p:txBody>
      </p:sp>
      <p:sp>
        <p:nvSpPr>
          <p:cNvPr id="40" name="Rounded Rectangle 39">
            <a:extLst>
              <a:ext uri="{FF2B5EF4-FFF2-40B4-BE49-F238E27FC236}">
                <a16:creationId xmlns:a16="http://schemas.microsoft.com/office/drawing/2014/main" id="{93F3FF19-7B2E-7D47-CA99-E25AFB1E1274}"/>
              </a:ext>
            </a:extLst>
          </p:cNvPr>
          <p:cNvSpPr/>
          <p:nvPr/>
        </p:nvSpPr>
        <p:spPr>
          <a:xfrm>
            <a:off x="3280999" y="1910668"/>
            <a:ext cx="7103222" cy="844387"/>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064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Effect transition="in" filter="fade">
                                      <p:cBhvr>
                                        <p:cTn id="7" dur="250"/>
                                        <p:tgtEl>
                                          <p:spTgt spid="3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5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animEffect transition="in" filter="fade">
                                      <p:cBhvr>
                                        <p:cTn id="15" dur="25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53</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Temporal Operators: Until</a:t>
            </a:r>
            <a:endParaRPr lang="en-US" sz="1800" b="1" dirty="0">
              <a:solidFill>
                <a:schemeClr val="accent1"/>
              </a:solidFill>
            </a:endParaRPr>
          </a:p>
        </p:txBody>
      </p:sp>
      <p:cxnSp>
        <p:nvCxnSpPr>
          <p:cNvPr id="9" name="Straight Arrow Connector 8">
            <a:extLst>
              <a:ext uri="{FF2B5EF4-FFF2-40B4-BE49-F238E27FC236}">
                <a16:creationId xmlns:a16="http://schemas.microsoft.com/office/drawing/2014/main" id="{764BB3A8-55AF-61E3-7B16-95D9665B1FD4}"/>
              </a:ext>
            </a:extLst>
          </p:cNvPr>
          <p:cNvCxnSpPr>
            <a:cxnSpLocks/>
          </p:cNvCxnSpPr>
          <p:nvPr/>
        </p:nvCxnSpPr>
        <p:spPr>
          <a:xfrm>
            <a:off x="1650124" y="2869324"/>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D0D165-3A94-5B6D-AB72-5ECAF0C53FFE}"/>
              </a:ext>
            </a:extLst>
          </p:cNvPr>
          <p:cNvSpPr txBox="1"/>
          <p:nvPr/>
        </p:nvSpPr>
        <p:spPr>
          <a:xfrm>
            <a:off x="10557118" y="2684658"/>
            <a:ext cx="649537" cy="36933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0E86CBF-3A67-1F9C-8E81-C7F5504DD8A7}"/>
                  </a:ext>
                </a:extLst>
              </p:cNvPr>
              <p:cNvSpPr txBox="1"/>
              <p:nvPr/>
            </p:nvSpPr>
            <p:spPr>
              <a:xfrm>
                <a:off x="996537" y="1918156"/>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13" name="TextBox 12">
                <a:extLst>
                  <a:ext uri="{FF2B5EF4-FFF2-40B4-BE49-F238E27FC236}">
                    <a16:creationId xmlns:a16="http://schemas.microsoft.com/office/drawing/2014/main" id="{00E86CBF-3A67-1F9C-8E81-C7F5504DD8A7}"/>
                  </a:ext>
                </a:extLst>
              </p:cNvPr>
              <p:cNvSpPr txBox="1">
                <a:spLocks noRot="1" noChangeAspect="1" noMove="1" noResize="1" noEditPoints="1" noAdjustHandles="1" noChangeArrowheads="1" noChangeShapeType="1" noTextEdit="1"/>
              </p:cNvSpPr>
              <p:nvPr/>
            </p:nvSpPr>
            <p:spPr>
              <a:xfrm>
                <a:off x="996537" y="1918156"/>
                <a:ext cx="460511" cy="369332"/>
              </a:xfrm>
              <a:prstGeom prst="rect">
                <a:avLst/>
              </a:prstGeom>
              <a:blipFill>
                <a:blip r:embed="rId2"/>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2898290-8420-8CB4-61B1-426F178EB58E}"/>
                  </a:ext>
                </a:extLst>
              </p:cNvPr>
              <p:cNvSpPr txBox="1"/>
              <p:nvPr/>
            </p:nvSpPr>
            <p:spPr>
              <a:xfrm>
                <a:off x="996537" y="2348109"/>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4" name="TextBox 13">
                <a:extLst>
                  <a:ext uri="{FF2B5EF4-FFF2-40B4-BE49-F238E27FC236}">
                    <a16:creationId xmlns:a16="http://schemas.microsoft.com/office/drawing/2014/main" id="{D2898290-8420-8CB4-61B1-426F178EB58E}"/>
                  </a:ext>
                </a:extLst>
              </p:cNvPr>
              <p:cNvSpPr txBox="1">
                <a:spLocks noRot="1" noChangeAspect="1" noMove="1" noResize="1" noEditPoints="1" noAdjustHandles="1" noChangeArrowheads="1" noChangeShapeType="1" noTextEdit="1"/>
              </p:cNvSpPr>
              <p:nvPr/>
            </p:nvSpPr>
            <p:spPr>
              <a:xfrm>
                <a:off x="996537" y="2348109"/>
                <a:ext cx="465832" cy="369332"/>
              </a:xfrm>
              <a:prstGeom prst="rect">
                <a:avLst/>
              </a:prstGeom>
              <a:blipFill>
                <a:blip r:embed="rId3"/>
                <a:stretch>
                  <a:fillRect b="-6452"/>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84949DB8-F319-E934-E8CA-DA0A2848AB02}"/>
              </a:ext>
            </a:extLst>
          </p:cNvPr>
          <p:cNvSpPr/>
          <p:nvPr/>
        </p:nvSpPr>
        <p:spPr>
          <a:xfrm>
            <a:off x="996537" y="1807780"/>
            <a:ext cx="460511" cy="106154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284523E-1F5F-79CF-0A97-BAC5BB500861}"/>
              </a:ext>
            </a:extLst>
          </p:cNvPr>
          <p:cNvSpPr txBox="1"/>
          <p:nvPr/>
        </p:nvSpPr>
        <p:spPr>
          <a:xfrm>
            <a:off x="1944414"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7" name="TextBox 16">
            <a:extLst>
              <a:ext uri="{FF2B5EF4-FFF2-40B4-BE49-F238E27FC236}">
                <a16:creationId xmlns:a16="http://schemas.microsoft.com/office/drawing/2014/main" id="{4185FD4D-17B8-288E-7EF4-30313CBA7153}"/>
              </a:ext>
            </a:extLst>
          </p:cNvPr>
          <p:cNvSpPr txBox="1"/>
          <p:nvPr/>
        </p:nvSpPr>
        <p:spPr>
          <a:xfrm>
            <a:off x="1881094" y="2370334"/>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8" name="TextBox 17">
            <a:extLst>
              <a:ext uri="{FF2B5EF4-FFF2-40B4-BE49-F238E27FC236}">
                <a16:creationId xmlns:a16="http://schemas.microsoft.com/office/drawing/2014/main" id="{B3C34313-4384-16BB-5367-724D912AD475}"/>
              </a:ext>
            </a:extLst>
          </p:cNvPr>
          <p:cNvSpPr txBox="1"/>
          <p:nvPr/>
        </p:nvSpPr>
        <p:spPr>
          <a:xfrm>
            <a:off x="3431628"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9" name="TextBox 18">
            <a:extLst>
              <a:ext uri="{FF2B5EF4-FFF2-40B4-BE49-F238E27FC236}">
                <a16:creationId xmlns:a16="http://schemas.microsoft.com/office/drawing/2014/main" id="{4554B018-AC9D-1C38-BD13-82E47E4DCD4D}"/>
              </a:ext>
            </a:extLst>
          </p:cNvPr>
          <p:cNvSpPr txBox="1"/>
          <p:nvPr/>
        </p:nvSpPr>
        <p:spPr>
          <a:xfrm>
            <a:off x="3376353" y="2370334"/>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0" name="TextBox 19">
            <a:extLst>
              <a:ext uri="{FF2B5EF4-FFF2-40B4-BE49-F238E27FC236}">
                <a16:creationId xmlns:a16="http://schemas.microsoft.com/office/drawing/2014/main" id="{0147690F-5011-DECE-FE8C-158B33CF6965}"/>
              </a:ext>
            </a:extLst>
          </p:cNvPr>
          <p:cNvSpPr txBox="1"/>
          <p:nvPr/>
        </p:nvSpPr>
        <p:spPr>
          <a:xfrm>
            <a:off x="4925495" y="1910669"/>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1" name="TextBox 20">
            <a:extLst>
              <a:ext uri="{FF2B5EF4-FFF2-40B4-BE49-F238E27FC236}">
                <a16:creationId xmlns:a16="http://schemas.microsoft.com/office/drawing/2014/main" id="{C71BCA75-F7AB-FF0A-20AD-8AC4047BE43C}"/>
              </a:ext>
            </a:extLst>
          </p:cNvPr>
          <p:cNvSpPr txBox="1"/>
          <p:nvPr/>
        </p:nvSpPr>
        <p:spPr>
          <a:xfrm>
            <a:off x="5006444" y="2371765"/>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2" name="TextBox 21">
            <a:extLst>
              <a:ext uri="{FF2B5EF4-FFF2-40B4-BE49-F238E27FC236}">
                <a16:creationId xmlns:a16="http://schemas.microsoft.com/office/drawing/2014/main" id="{1AEA3AAD-564E-F773-49AF-1A06BD318A91}"/>
              </a:ext>
            </a:extLst>
          </p:cNvPr>
          <p:cNvSpPr txBox="1"/>
          <p:nvPr/>
        </p:nvSpPr>
        <p:spPr>
          <a:xfrm>
            <a:off x="6455869" y="2370334"/>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3" name="TextBox 22">
            <a:extLst>
              <a:ext uri="{FF2B5EF4-FFF2-40B4-BE49-F238E27FC236}">
                <a16:creationId xmlns:a16="http://schemas.microsoft.com/office/drawing/2014/main" id="{4C5B8836-2C16-1B46-9D04-D2D560F30A1C}"/>
              </a:ext>
            </a:extLst>
          </p:cNvPr>
          <p:cNvSpPr txBox="1"/>
          <p:nvPr/>
        </p:nvSpPr>
        <p:spPr>
          <a:xfrm>
            <a:off x="6392549" y="1918156"/>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4" name="TextBox 23">
            <a:extLst>
              <a:ext uri="{FF2B5EF4-FFF2-40B4-BE49-F238E27FC236}">
                <a16:creationId xmlns:a16="http://schemas.microsoft.com/office/drawing/2014/main" id="{AAC3CCB0-E582-2BA0-A77D-896C24EB5561}"/>
              </a:ext>
            </a:extLst>
          </p:cNvPr>
          <p:cNvSpPr txBox="1"/>
          <p:nvPr/>
        </p:nvSpPr>
        <p:spPr>
          <a:xfrm>
            <a:off x="7887191" y="1910669"/>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25" name="TextBox 24">
            <a:extLst>
              <a:ext uri="{FF2B5EF4-FFF2-40B4-BE49-F238E27FC236}">
                <a16:creationId xmlns:a16="http://schemas.microsoft.com/office/drawing/2014/main" id="{DA155362-405B-95EA-6B35-65E907B8B371}"/>
              </a:ext>
            </a:extLst>
          </p:cNvPr>
          <p:cNvSpPr txBox="1"/>
          <p:nvPr/>
        </p:nvSpPr>
        <p:spPr>
          <a:xfrm>
            <a:off x="7823871" y="2370334"/>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26" name="TextBox 25">
            <a:extLst>
              <a:ext uri="{FF2B5EF4-FFF2-40B4-BE49-F238E27FC236}">
                <a16:creationId xmlns:a16="http://schemas.microsoft.com/office/drawing/2014/main" id="{0CB01655-4168-98E8-3A0F-3A78ED2323AC}"/>
              </a:ext>
            </a:extLst>
          </p:cNvPr>
          <p:cNvSpPr txBox="1"/>
          <p:nvPr/>
        </p:nvSpPr>
        <p:spPr>
          <a:xfrm>
            <a:off x="9258053" y="1910669"/>
            <a:ext cx="357790"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4D375EEB-7ADB-6FFA-CE65-42A37B0E83B9}"/>
              </a:ext>
            </a:extLst>
          </p:cNvPr>
          <p:cNvSpPr txBox="1"/>
          <p:nvPr/>
        </p:nvSpPr>
        <p:spPr>
          <a:xfrm>
            <a:off x="9258053" y="2378056"/>
            <a:ext cx="357790"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E406DA8-B013-328C-039F-10901A6B1EE1}"/>
                  </a:ext>
                </a:extLst>
              </p:cNvPr>
              <p:cNvSpPr txBox="1"/>
              <p:nvPr/>
            </p:nvSpPr>
            <p:spPr>
              <a:xfrm>
                <a:off x="2990542" y="3766820"/>
                <a:ext cx="6053260" cy="2954655"/>
              </a:xfrm>
              <a:prstGeom prst="rect">
                <a:avLst/>
              </a:prstGeom>
              <a:noFill/>
            </p:spPr>
            <p:txBody>
              <a:bodyPr wrap="none" rtlCol="0">
                <a:spAutoFit/>
              </a:bodyPr>
              <a:lstStyle/>
              <a:p>
                <a14:m>
                  <m:oMath xmlns:m="http://schemas.openxmlformats.org/officeDocument/2006/math">
                    <m:sSub>
                      <m:sSubPr>
                        <m:ctrlPr>
                          <a:rPr lang="en-US" sz="2400" b="1" i="1" smtClean="0">
                            <a:solidFill>
                              <a:schemeClr val="accent1"/>
                            </a:solidFill>
                            <a:latin typeface="Cambria Math" panose="02040503050406030204" pitchFamily="18" charset="0"/>
                            <a:ea typeface="Cambria Math" panose="02040503050406030204" pitchFamily="18" charset="0"/>
                          </a:rPr>
                        </m:ctrlPr>
                      </m:sSubPr>
                      <m:e>
                        <m:r>
                          <a:rPr lang="en-US" sz="2400" b="1" i="1" smtClean="0">
                            <a:solidFill>
                              <a:schemeClr val="accent1"/>
                            </a:solidFill>
                            <a:latin typeface="Cambria Math" panose="02040503050406030204" pitchFamily="18" charset="0"/>
                            <a:ea typeface="Cambria Math" panose="02040503050406030204" pitchFamily="18" charset="0"/>
                          </a:rPr>
                          <m:t>𝝋</m:t>
                        </m:r>
                      </m:e>
                      <m:sub>
                        <m:r>
                          <a:rPr lang="en-US" sz="2400" b="1" i="1" smtClean="0">
                            <a:solidFill>
                              <a:schemeClr val="accent1"/>
                            </a:solidFill>
                            <a:latin typeface="Cambria Math" panose="02040503050406030204" pitchFamily="18" charset="0"/>
                            <a:ea typeface="Cambria Math" panose="02040503050406030204" pitchFamily="18" charset="0"/>
                          </a:rPr>
                          <m:t>𝟏</m:t>
                        </m:r>
                      </m:sub>
                    </m:sSub>
                    <m:r>
                      <a:rPr lang="en-US" sz="2400" b="1" i="1" smtClean="0">
                        <a:solidFill>
                          <a:schemeClr val="accent1"/>
                        </a:solidFill>
                        <a:latin typeface="Cambria Math" panose="02040503050406030204" pitchFamily="18" charset="0"/>
                        <a:ea typeface="Cambria Math" panose="02040503050406030204" pitchFamily="18" charset="0"/>
                      </a:rPr>
                      <m:t>𝑼</m:t>
                    </m:r>
                    <m:sSub>
                      <m:sSubPr>
                        <m:ctrlPr>
                          <a:rPr lang="en-US" sz="2400" b="1" i="1" smtClean="0">
                            <a:solidFill>
                              <a:schemeClr val="accent1"/>
                            </a:solidFill>
                            <a:latin typeface="Cambria Math" panose="02040503050406030204" pitchFamily="18" charset="0"/>
                            <a:ea typeface="Cambria Math" panose="02040503050406030204" pitchFamily="18" charset="0"/>
                          </a:rPr>
                        </m:ctrlPr>
                      </m:sSubPr>
                      <m:e>
                        <m:r>
                          <a:rPr lang="en-US" sz="2400" b="1" i="1" smtClean="0">
                            <a:solidFill>
                              <a:schemeClr val="accent1"/>
                            </a:solidFill>
                            <a:latin typeface="Cambria Math" panose="02040503050406030204" pitchFamily="18" charset="0"/>
                            <a:ea typeface="Cambria Math" panose="02040503050406030204" pitchFamily="18" charset="0"/>
                          </a:rPr>
                          <m:t>𝝋</m:t>
                        </m:r>
                      </m:e>
                      <m:sub>
                        <m:r>
                          <a:rPr lang="en-US" sz="2400" b="1" i="1" smtClean="0">
                            <a:solidFill>
                              <a:schemeClr val="accent1"/>
                            </a:solidFill>
                            <a:latin typeface="Cambria Math" panose="02040503050406030204" pitchFamily="18" charset="0"/>
                            <a:ea typeface="Cambria Math" panose="02040503050406030204" pitchFamily="18" charset="0"/>
                          </a:rPr>
                          <m:t>𝟐</m:t>
                        </m:r>
                      </m:sub>
                    </m:sSub>
                    <m:r>
                      <a:rPr lang="en-US" sz="2400" b="0" i="1" smtClean="0">
                        <a:latin typeface="Cambria Math" panose="02040503050406030204" pitchFamily="18" charset="0"/>
                        <a:ea typeface="Cambria Math" panose="02040503050406030204" pitchFamily="18" charset="0"/>
                      </a:rPr>
                      <m:t> </m:t>
                    </m:r>
                  </m:oMath>
                </a14:m>
                <a:r>
                  <a:rPr lang="en-US" sz="2400" dirty="0"/>
                  <a:t>is true for the above sequence if</a:t>
                </a:r>
              </a:p>
              <a:p>
                <a:pPr marL="800100" lvl="1" indent="-342900">
                  <a:buFont typeface="Arial" panose="020B0604020202020204" pitchFamily="34" charset="0"/>
                  <a:buChar char="•"/>
                </a:pPr>
                <a14:m>
                  <m:oMath xmlns:m="http://schemas.openxmlformats.org/officeDocument/2006/math">
                    <m:sSub>
                      <m:sSubPr>
                        <m:ctrlPr>
                          <a:rPr lang="en-US" sz="2400" b="1" i="1" smtClean="0">
                            <a:solidFill>
                              <a:srgbClr val="7030A0"/>
                            </a:solidFill>
                            <a:latin typeface="Cambria Math" panose="02040503050406030204" pitchFamily="18" charset="0"/>
                            <a:ea typeface="Cambria Math" panose="02040503050406030204" pitchFamily="18" charset="0"/>
                          </a:rPr>
                        </m:ctrlPr>
                      </m:sSubPr>
                      <m:e>
                        <m:r>
                          <a:rPr lang="en-US" sz="2400" b="1" i="1" smtClean="0">
                            <a:solidFill>
                              <a:srgbClr val="7030A0"/>
                            </a:solidFill>
                            <a:latin typeface="Cambria Math" panose="02040503050406030204" pitchFamily="18" charset="0"/>
                            <a:ea typeface="Cambria Math" panose="02040503050406030204" pitchFamily="18" charset="0"/>
                          </a:rPr>
                          <m:t>𝝋</m:t>
                        </m:r>
                      </m:e>
                      <m:sub>
                        <m:r>
                          <a:rPr lang="en-US" sz="2400" b="1" i="1" smtClean="0">
                            <a:solidFill>
                              <a:srgbClr val="7030A0"/>
                            </a:solidFill>
                            <a:latin typeface="Cambria Math" panose="02040503050406030204" pitchFamily="18" charset="0"/>
                            <a:ea typeface="Cambria Math" panose="02040503050406030204" pitchFamily="18" charset="0"/>
                          </a:rPr>
                          <m:t>𝟐</m:t>
                        </m:r>
                      </m:sub>
                    </m:sSub>
                  </m:oMath>
                </a14:m>
                <a:r>
                  <a:rPr lang="en-US" sz="2400" b="1" dirty="0"/>
                  <a:t> </a:t>
                </a:r>
                <a:r>
                  <a:rPr lang="en-US" sz="2400" dirty="0"/>
                  <a:t>is true at </a:t>
                </a:r>
                <a:r>
                  <a:rPr lang="en-US" sz="2400" b="1" dirty="0"/>
                  <a:t>some future position </a:t>
                </a:r>
                <a14:m>
                  <m:oMath xmlns:m="http://schemas.openxmlformats.org/officeDocument/2006/math">
                    <m:r>
                      <a:rPr lang="en-US" sz="2400" b="1" i="1" smtClean="0">
                        <a:latin typeface="Cambria Math" panose="02040503050406030204" pitchFamily="18" charset="0"/>
                      </a:rPr>
                      <m:t>𝒊</m:t>
                    </m:r>
                  </m:oMath>
                </a14:m>
                <a:r>
                  <a:rPr lang="en-US" sz="2400" b="1" dirty="0"/>
                  <a:t> </a:t>
                </a:r>
                <a:r>
                  <a:rPr lang="en-US" sz="2400" dirty="0"/>
                  <a:t>and,</a:t>
                </a:r>
              </a:p>
              <a:p>
                <a:pPr marL="800100" lvl="1" indent="-342900">
                  <a:buFont typeface="Arial" panose="020B0604020202020204" pitchFamily="34" charset="0"/>
                  <a:buChar char="•"/>
                </a:pPr>
                <a:r>
                  <a:rPr lang="en-US" sz="2400" dirty="0"/>
                  <a:t>At </a:t>
                </a:r>
                <a:r>
                  <a:rPr lang="en-US" sz="2400" b="1" dirty="0"/>
                  <a:t>ever position </a:t>
                </a:r>
                <a14:m>
                  <m:oMath xmlns:m="http://schemas.openxmlformats.org/officeDocument/2006/math">
                    <m:r>
                      <a:rPr lang="en-US" sz="2400" b="1" i="1" smtClean="0">
                        <a:latin typeface="Cambria Math" panose="02040503050406030204" pitchFamily="18" charset="0"/>
                      </a:rPr>
                      <m:t>𝒋</m:t>
                    </m:r>
                  </m:oMath>
                </a14:m>
                <a:r>
                  <a:rPr lang="en-US" sz="2400" b="1" dirty="0"/>
                  <a:t> before </a:t>
                </a:r>
                <a14:m>
                  <m:oMath xmlns:m="http://schemas.openxmlformats.org/officeDocument/2006/math">
                    <m:r>
                      <a:rPr lang="en-US" sz="2400" b="1" i="1" smtClean="0">
                        <a:latin typeface="Cambria Math" panose="02040503050406030204" pitchFamily="18" charset="0"/>
                      </a:rPr>
                      <m:t>𝒊</m:t>
                    </m:r>
                  </m:oMath>
                </a14:m>
                <a:r>
                  <a:rPr lang="en-US" sz="2400" dirty="0"/>
                  <a:t>, </a:t>
                </a:r>
                <a14:m>
                  <m:oMath xmlns:m="http://schemas.openxmlformats.org/officeDocument/2006/math">
                    <m:sSub>
                      <m:sSubPr>
                        <m:ctrlPr>
                          <a:rPr lang="en-US" sz="2400" b="1" i="1" smtClean="0">
                            <a:solidFill>
                              <a:schemeClr val="accent5"/>
                            </a:solidFill>
                            <a:latin typeface="Cambria Math" panose="02040503050406030204" pitchFamily="18" charset="0"/>
                            <a:ea typeface="Cambria Math" panose="02040503050406030204" pitchFamily="18" charset="0"/>
                          </a:rPr>
                        </m:ctrlPr>
                      </m:sSubPr>
                      <m:e>
                        <m:r>
                          <a:rPr lang="en-US" sz="2400" b="1" i="1" smtClean="0">
                            <a:solidFill>
                              <a:schemeClr val="accent5"/>
                            </a:solidFill>
                            <a:latin typeface="Cambria Math" panose="02040503050406030204" pitchFamily="18" charset="0"/>
                            <a:ea typeface="Cambria Math" panose="02040503050406030204" pitchFamily="18" charset="0"/>
                          </a:rPr>
                          <m:t>𝝋</m:t>
                        </m:r>
                      </m:e>
                      <m:sub>
                        <m:r>
                          <a:rPr lang="en-US" sz="2400" b="1" i="1" smtClean="0">
                            <a:solidFill>
                              <a:schemeClr val="accent5"/>
                            </a:solidFill>
                            <a:latin typeface="Cambria Math" panose="02040503050406030204" pitchFamily="18" charset="0"/>
                            <a:ea typeface="Cambria Math" panose="02040503050406030204" pitchFamily="18" charset="0"/>
                          </a:rPr>
                          <m:t>𝟏</m:t>
                        </m:r>
                      </m:sub>
                    </m:sSub>
                  </m:oMath>
                </a14:m>
                <a:r>
                  <a:rPr lang="en-US" sz="2400" b="1" dirty="0"/>
                  <a:t> </a:t>
                </a:r>
                <a:r>
                  <a:rPr lang="en-US" sz="2400" dirty="0"/>
                  <a:t>is true</a:t>
                </a:r>
              </a:p>
              <a:p>
                <a:pPr marL="800100" lvl="1" indent="-342900">
                  <a:buFont typeface="Arial" panose="020B0604020202020204" pitchFamily="34" charset="0"/>
                  <a:buChar char="•"/>
                </a:pPr>
                <a:endParaRPr lang="en-US" sz="2400" dirty="0"/>
              </a:p>
              <a:p>
                <a:r>
                  <a:rPr lang="en-US" sz="2400" i="1" dirty="0"/>
                  <a:t>Example: </a:t>
                </a:r>
                <a14:m>
                  <m:oMath xmlns:m="http://schemas.openxmlformats.org/officeDocument/2006/math">
                    <m:sSub>
                      <m:sSubPr>
                        <m:ctrlPr>
                          <a:rPr lang="en-US" sz="2400" b="1" i="1" smtClean="0">
                            <a:solidFill>
                              <a:schemeClr val="accent5">
                                <a:lumMod val="75000"/>
                              </a:schemeClr>
                            </a:solidFill>
                            <a:latin typeface="Cambria Math" panose="02040503050406030204" pitchFamily="18" charset="0"/>
                          </a:rPr>
                        </m:ctrlPr>
                      </m:sSubPr>
                      <m:e>
                        <m:r>
                          <a:rPr lang="en-US" sz="2400" b="1" i="1" smtClean="0">
                            <a:solidFill>
                              <a:schemeClr val="accent5">
                                <a:lumMod val="75000"/>
                              </a:schemeClr>
                            </a:solidFill>
                            <a:latin typeface="Cambria Math" panose="02040503050406030204" pitchFamily="18" charset="0"/>
                          </a:rPr>
                          <m:t>𝒑</m:t>
                        </m:r>
                      </m:e>
                      <m:sub>
                        <m:r>
                          <a:rPr lang="en-US" sz="2400" b="1" i="1" smtClean="0">
                            <a:solidFill>
                              <a:schemeClr val="accent5">
                                <a:lumMod val="75000"/>
                              </a:schemeClr>
                            </a:solidFill>
                            <a:latin typeface="Cambria Math" panose="02040503050406030204" pitchFamily="18" charset="0"/>
                          </a:rPr>
                          <m:t>𝟏</m:t>
                        </m:r>
                      </m:sub>
                    </m:sSub>
                    <m:r>
                      <a:rPr lang="en-US" sz="2400" b="1" i="1" smtClean="0">
                        <a:solidFill>
                          <a:schemeClr val="accent5">
                            <a:lumMod val="75000"/>
                          </a:schemeClr>
                        </a:solidFill>
                        <a:latin typeface="Cambria Math" panose="02040503050406030204" pitchFamily="18" charset="0"/>
                      </a:rPr>
                      <m:t>𝑼</m:t>
                    </m:r>
                    <m:sSub>
                      <m:sSubPr>
                        <m:ctrlPr>
                          <a:rPr lang="en-US" sz="2400" b="1" i="1" smtClean="0">
                            <a:solidFill>
                              <a:schemeClr val="accent5">
                                <a:lumMod val="75000"/>
                              </a:schemeClr>
                            </a:solidFill>
                            <a:latin typeface="Cambria Math" panose="02040503050406030204" pitchFamily="18" charset="0"/>
                          </a:rPr>
                        </m:ctrlPr>
                      </m:sSubPr>
                      <m:e>
                        <m:r>
                          <a:rPr lang="en-US" sz="2400" b="1" i="1" smtClean="0">
                            <a:solidFill>
                              <a:schemeClr val="accent5">
                                <a:lumMod val="75000"/>
                              </a:schemeClr>
                            </a:solidFill>
                            <a:latin typeface="Cambria Math" panose="02040503050406030204" pitchFamily="18" charset="0"/>
                          </a:rPr>
                          <m:t>𝒑</m:t>
                        </m:r>
                      </m:e>
                      <m:sub>
                        <m:r>
                          <a:rPr lang="en-US" sz="2400" b="1" i="1" smtClean="0">
                            <a:solidFill>
                              <a:schemeClr val="accent5">
                                <a:lumMod val="75000"/>
                              </a:schemeClr>
                            </a:solidFill>
                            <a:latin typeface="Cambria Math" panose="02040503050406030204" pitchFamily="18" charset="0"/>
                          </a:rPr>
                          <m:t>𝟐</m:t>
                        </m:r>
                      </m:sub>
                    </m:sSub>
                  </m:oMath>
                </a14:m>
                <a:r>
                  <a:rPr lang="en-US" sz="2400" b="1" dirty="0">
                    <a:solidFill>
                      <a:schemeClr val="accent5">
                        <a:lumMod val="75000"/>
                      </a:schemeClr>
                    </a:solidFill>
                  </a:rPr>
                  <a:t> </a:t>
                </a:r>
                <a:r>
                  <a:rPr lang="en-US" sz="2400" dirty="0"/>
                  <a:t>is true because</a:t>
                </a:r>
              </a:p>
              <a:p>
                <a:pPr marL="800100" lvl="1" indent="-342900">
                  <a:buFont typeface="Arial" panose="020B0604020202020204" pitchFamily="34" charset="0"/>
                  <a:buChar char="•"/>
                </a:pPr>
                <a14:m>
                  <m:oMath xmlns:m="http://schemas.openxmlformats.org/officeDocument/2006/math">
                    <m:sSub>
                      <m:sSubPr>
                        <m:ctrlPr>
                          <a:rPr lang="en-US" sz="2400" b="1" i="1" smtClean="0">
                            <a:solidFill>
                              <a:srgbClr val="7030A0"/>
                            </a:solidFill>
                            <a:latin typeface="Cambria Math" panose="02040503050406030204" pitchFamily="18" charset="0"/>
                          </a:rPr>
                        </m:ctrlPr>
                      </m:sSubPr>
                      <m:e>
                        <m:r>
                          <a:rPr lang="en-US" sz="2400" b="1" i="1" smtClean="0">
                            <a:solidFill>
                              <a:srgbClr val="7030A0"/>
                            </a:solidFill>
                            <a:latin typeface="Cambria Math" panose="02040503050406030204" pitchFamily="18" charset="0"/>
                          </a:rPr>
                          <m:t>𝒑</m:t>
                        </m:r>
                      </m:e>
                      <m:sub>
                        <m:r>
                          <a:rPr lang="en-US" sz="2400" b="1" i="1" smtClean="0">
                            <a:solidFill>
                              <a:srgbClr val="7030A0"/>
                            </a:solidFill>
                            <a:latin typeface="Cambria Math" panose="02040503050406030204" pitchFamily="18" charset="0"/>
                          </a:rPr>
                          <m:t>𝟐</m:t>
                        </m:r>
                      </m:sub>
                    </m:sSub>
                  </m:oMath>
                </a14:m>
                <a:r>
                  <a:rPr lang="en-US" sz="2400" b="1" dirty="0">
                    <a:solidFill>
                      <a:srgbClr val="7030A0"/>
                    </a:solidFill>
                  </a:rPr>
                  <a:t> </a:t>
                </a:r>
                <a:r>
                  <a:rPr lang="en-US" sz="2400" dirty="0"/>
                  <a:t>is true at position 3 and,</a:t>
                </a:r>
              </a:p>
              <a:p>
                <a:pPr marL="800100" lvl="1" indent="-342900">
                  <a:buFont typeface="Arial" panose="020B0604020202020204" pitchFamily="34" charset="0"/>
                  <a:buChar char="•"/>
                </a:pPr>
                <a14:m>
                  <m:oMath xmlns:m="http://schemas.openxmlformats.org/officeDocument/2006/math">
                    <m:sSub>
                      <m:sSubPr>
                        <m:ctrlPr>
                          <a:rPr lang="en-US" sz="2400" b="1" i="1" smtClean="0">
                            <a:solidFill>
                              <a:schemeClr val="accent5"/>
                            </a:solidFill>
                            <a:latin typeface="Cambria Math" panose="02040503050406030204" pitchFamily="18" charset="0"/>
                          </a:rPr>
                        </m:ctrlPr>
                      </m:sSubPr>
                      <m:e>
                        <m:r>
                          <a:rPr lang="en-US" sz="2400" b="1" i="1" smtClean="0">
                            <a:solidFill>
                              <a:schemeClr val="accent5"/>
                            </a:solidFill>
                            <a:latin typeface="Cambria Math" panose="02040503050406030204" pitchFamily="18" charset="0"/>
                          </a:rPr>
                          <m:t>𝒑</m:t>
                        </m:r>
                      </m:e>
                      <m:sub>
                        <m:r>
                          <a:rPr lang="en-US" sz="2400" b="1" i="1" smtClean="0">
                            <a:solidFill>
                              <a:schemeClr val="accent5"/>
                            </a:solidFill>
                            <a:latin typeface="Cambria Math" panose="02040503050406030204" pitchFamily="18" charset="0"/>
                          </a:rPr>
                          <m:t>𝟏</m:t>
                        </m:r>
                      </m:sub>
                    </m:sSub>
                  </m:oMath>
                </a14:m>
                <a:r>
                  <a:rPr lang="en-US" sz="2400" dirty="0"/>
                  <a:t> is true at positions 1 and 2</a:t>
                </a:r>
              </a:p>
              <a:p>
                <a:pPr marL="342900" indent="-342900">
                  <a:buFont typeface="+mj-lt"/>
                  <a:buAutoNum type="arabicPeriod"/>
                </a:pPr>
                <a:endParaRPr lang="en-US" dirty="0"/>
              </a:p>
            </p:txBody>
          </p:sp>
        </mc:Choice>
        <mc:Fallback xmlns="">
          <p:sp>
            <p:nvSpPr>
              <p:cNvPr id="30" name="TextBox 29">
                <a:extLst>
                  <a:ext uri="{FF2B5EF4-FFF2-40B4-BE49-F238E27FC236}">
                    <a16:creationId xmlns:a16="http://schemas.microsoft.com/office/drawing/2014/main" id="{7E406DA8-B013-328C-039F-10901A6B1EE1}"/>
                  </a:ext>
                </a:extLst>
              </p:cNvPr>
              <p:cNvSpPr txBox="1">
                <a:spLocks noRot="1" noChangeAspect="1" noMove="1" noResize="1" noEditPoints="1" noAdjustHandles="1" noChangeArrowheads="1" noChangeShapeType="1" noTextEdit="1"/>
              </p:cNvSpPr>
              <p:nvPr/>
            </p:nvSpPr>
            <p:spPr>
              <a:xfrm>
                <a:off x="2990542" y="3766820"/>
                <a:ext cx="6053260" cy="2954655"/>
              </a:xfrm>
              <a:prstGeom prst="rect">
                <a:avLst/>
              </a:prstGeom>
              <a:blipFill>
                <a:blip r:embed="rId4"/>
                <a:stretch>
                  <a:fillRect l="-1464" t="-1282" r="-1046"/>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C537534D-C854-E2B5-3568-8109C0B0888E}"/>
              </a:ext>
            </a:extLst>
          </p:cNvPr>
          <p:cNvSpPr txBox="1"/>
          <p:nvPr/>
        </p:nvSpPr>
        <p:spPr>
          <a:xfrm>
            <a:off x="2139177" y="2880202"/>
            <a:ext cx="301686" cy="369332"/>
          </a:xfrm>
          <a:prstGeom prst="rect">
            <a:avLst/>
          </a:prstGeom>
          <a:noFill/>
        </p:spPr>
        <p:txBody>
          <a:bodyPr wrap="none" rtlCol="0">
            <a:spAutoFit/>
          </a:bodyPr>
          <a:lstStyle/>
          <a:p>
            <a:r>
              <a:rPr lang="en-US" dirty="0"/>
              <a:t>1</a:t>
            </a:r>
          </a:p>
        </p:txBody>
      </p:sp>
      <p:sp>
        <p:nvSpPr>
          <p:cNvPr id="32" name="TextBox 31">
            <a:extLst>
              <a:ext uri="{FF2B5EF4-FFF2-40B4-BE49-F238E27FC236}">
                <a16:creationId xmlns:a16="http://schemas.microsoft.com/office/drawing/2014/main" id="{3BFEB8E6-EA98-B31C-EB5D-F602E0D57701}"/>
              </a:ext>
            </a:extLst>
          </p:cNvPr>
          <p:cNvSpPr txBox="1"/>
          <p:nvPr/>
        </p:nvSpPr>
        <p:spPr>
          <a:xfrm>
            <a:off x="3634434" y="2880202"/>
            <a:ext cx="301686" cy="369332"/>
          </a:xfrm>
          <a:prstGeom prst="rect">
            <a:avLst/>
          </a:prstGeom>
          <a:noFill/>
        </p:spPr>
        <p:txBody>
          <a:bodyPr wrap="none" rtlCol="0">
            <a:spAutoFit/>
          </a:bodyPr>
          <a:lstStyle/>
          <a:p>
            <a:r>
              <a:rPr lang="en-US" dirty="0"/>
              <a:t>2</a:t>
            </a:r>
          </a:p>
        </p:txBody>
      </p:sp>
      <p:sp>
        <p:nvSpPr>
          <p:cNvPr id="33" name="TextBox 32">
            <a:extLst>
              <a:ext uri="{FF2B5EF4-FFF2-40B4-BE49-F238E27FC236}">
                <a16:creationId xmlns:a16="http://schemas.microsoft.com/office/drawing/2014/main" id="{33EA7BAE-0573-8BE6-D6F3-87141E009BAE}"/>
              </a:ext>
            </a:extLst>
          </p:cNvPr>
          <p:cNvSpPr txBox="1"/>
          <p:nvPr/>
        </p:nvSpPr>
        <p:spPr>
          <a:xfrm>
            <a:off x="5201208" y="2883652"/>
            <a:ext cx="301686" cy="369332"/>
          </a:xfrm>
          <a:prstGeom prst="rect">
            <a:avLst/>
          </a:prstGeom>
          <a:noFill/>
        </p:spPr>
        <p:txBody>
          <a:bodyPr wrap="none" rtlCol="0">
            <a:spAutoFit/>
          </a:bodyPr>
          <a:lstStyle/>
          <a:p>
            <a:r>
              <a:rPr lang="en-US" dirty="0"/>
              <a:t>3</a:t>
            </a:r>
          </a:p>
        </p:txBody>
      </p:sp>
      <p:sp>
        <p:nvSpPr>
          <p:cNvPr id="34" name="TextBox 33">
            <a:extLst>
              <a:ext uri="{FF2B5EF4-FFF2-40B4-BE49-F238E27FC236}">
                <a16:creationId xmlns:a16="http://schemas.microsoft.com/office/drawing/2014/main" id="{21EADF92-88AC-E737-1532-95F293997834}"/>
              </a:ext>
            </a:extLst>
          </p:cNvPr>
          <p:cNvSpPr txBox="1"/>
          <p:nvPr/>
        </p:nvSpPr>
        <p:spPr>
          <a:xfrm>
            <a:off x="6689108" y="2886073"/>
            <a:ext cx="301686" cy="369332"/>
          </a:xfrm>
          <a:prstGeom prst="rect">
            <a:avLst/>
          </a:prstGeom>
          <a:noFill/>
        </p:spPr>
        <p:txBody>
          <a:bodyPr wrap="none" rtlCol="0">
            <a:spAutoFit/>
          </a:bodyPr>
          <a:lstStyle/>
          <a:p>
            <a:r>
              <a:rPr lang="en-US" dirty="0"/>
              <a:t>4</a:t>
            </a:r>
          </a:p>
        </p:txBody>
      </p:sp>
      <p:sp>
        <p:nvSpPr>
          <p:cNvPr id="35" name="TextBox 34">
            <a:extLst>
              <a:ext uri="{FF2B5EF4-FFF2-40B4-BE49-F238E27FC236}">
                <a16:creationId xmlns:a16="http://schemas.microsoft.com/office/drawing/2014/main" id="{B6C2766B-85BF-982C-A752-99C24CA7F01D}"/>
              </a:ext>
            </a:extLst>
          </p:cNvPr>
          <p:cNvSpPr txBox="1"/>
          <p:nvPr/>
        </p:nvSpPr>
        <p:spPr>
          <a:xfrm>
            <a:off x="8081954" y="2883284"/>
            <a:ext cx="301686" cy="369332"/>
          </a:xfrm>
          <a:prstGeom prst="rect">
            <a:avLst/>
          </a:prstGeom>
          <a:noFill/>
        </p:spPr>
        <p:txBody>
          <a:bodyPr wrap="none" rtlCol="0">
            <a:spAutoFit/>
          </a:bodyPr>
          <a:lstStyle/>
          <a:p>
            <a:r>
              <a:rPr lang="en-US" dirty="0"/>
              <a:t>5</a:t>
            </a:r>
          </a:p>
        </p:txBody>
      </p:sp>
      <p:sp>
        <p:nvSpPr>
          <p:cNvPr id="36" name="TextBox 35">
            <a:extLst>
              <a:ext uri="{FF2B5EF4-FFF2-40B4-BE49-F238E27FC236}">
                <a16:creationId xmlns:a16="http://schemas.microsoft.com/office/drawing/2014/main" id="{809967BA-9ED8-5327-3DCA-F4C5206FA681}"/>
              </a:ext>
            </a:extLst>
          </p:cNvPr>
          <p:cNvSpPr txBox="1"/>
          <p:nvPr/>
        </p:nvSpPr>
        <p:spPr>
          <a:xfrm>
            <a:off x="9258053" y="2869324"/>
            <a:ext cx="357790" cy="369332"/>
          </a:xfrm>
          <a:prstGeom prst="rect">
            <a:avLst/>
          </a:prstGeom>
          <a:noFill/>
        </p:spPr>
        <p:txBody>
          <a:bodyPr wrap="none" rtlCol="0">
            <a:spAutoFit/>
          </a:bodyPr>
          <a:lstStyle/>
          <a:p>
            <a:r>
              <a:rPr lang="en-US" dirty="0"/>
              <a:t>...</a:t>
            </a:r>
          </a:p>
        </p:txBody>
      </p:sp>
      <p:sp>
        <p:nvSpPr>
          <p:cNvPr id="2" name="Rounded Rectangle 1">
            <a:extLst>
              <a:ext uri="{FF2B5EF4-FFF2-40B4-BE49-F238E27FC236}">
                <a16:creationId xmlns:a16="http://schemas.microsoft.com/office/drawing/2014/main" id="{3528FC93-C23F-430A-832F-3F9D897E1A3D}"/>
              </a:ext>
            </a:extLst>
          </p:cNvPr>
          <p:cNvSpPr/>
          <p:nvPr/>
        </p:nvSpPr>
        <p:spPr>
          <a:xfrm>
            <a:off x="1782810" y="1910669"/>
            <a:ext cx="2493484" cy="37682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3" name="Rounded Rectangle 2">
            <a:extLst>
              <a:ext uri="{FF2B5EF4-FFF2-40B4-BE49-F238E27FC236}">
                <a16:creationId xmlns:a16="http://schemas.microsoft.com/office/drawing/2014/main" id="{49017F5C-FB1B-E8BB-6282-72C21ACD11B4}"/>
              </a:ext>
            </a:extLst>
          </p:cNvPr>
          <p:cNvSpPr/>
          <p:nvPr/>
        </p:nvSpPr>
        <p:spPr>
          <a:xfrm>
            <a:off x="4710469" y="2378056"/>
            <a:ext cx="1259407" cy="37682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Tree>
    <p:extLst>
      <p:ext uri="{BB962C8B-B14F-4D97-AF65-F5344CB8AC3E}">
        <p14:creationId xmlns:p14="http://schemas.microsoft.com/office/powerpoint/2010/main" val="1975076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54</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LTL Examples</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A5C802-AF71-FAC4-DDC9-E8A74BEF3BA2}"/>
                  </a:ext>
                </a:extLst>
              </p:cNvPr>
              <p:cNvSpPr txBox="1"/>
              <p:nvPr/>
            </p:nvSpPr>
            <p:spPr>
              <a:xfrm>
                <a:off x="838200" y="1915249"/>
                <a:ext cx="10323786" cy="4216539"/>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en-US" sz="2400" b="1" i="1" smtClean="0">
                            <a:solidFill>
                              <a:schemeClr val="accent1"/>
                            </a:solidFill>
                            <a:latin typeface="Cambria Math" panose="02040503050406030204" pitchFamily="18" charset="0"/>
                          </a:rPr>
                        </m:ctrlPr>
                      </m:sSubPr>
                      <m:e>
                        <m:r>
                          <a:rPr lang="en-US" sz="2400" b="1" i="1" smtClean="0">
                            <a:solidFill>
                              <a:schemeClr val="accent1"/>
                            </a:solidFill>
                            <a:latin typeface="Cambria Math" panose="02040503050406030204" pitchFamily="18" charset="0"/>
                          </a:rPr>
                          <m:t>𝒑</m:t>
                        </m:r>
                      </m:e>
                      <m:sub>
                        <m:r>
                          <a:rPr lang="en-US" sz="2400" b="1" i="1" smtClean="0">
                            <a:solidFill>
                              <a:schemeClr val="accent1"/>
                            </a:solidFill>
                            <a:latin typeface="Cambria Math" panose="02040503050406030204" pitchFamily="18" charset="0"/>
                          </a:rPr>
                          <m:t>𝟏</m:t>
                        </m:r>
                      </m:sub>
                    </m:sSub>
                  </m:oMath>
                </a14:m>
                <a:r>
                  <a:rPr lang="en-US" sz="2400" b="1" dirty="0">
                    <a:solidFill>
                      <a:schemeClr val="accent1"/>
                    </a:solidFill>
                  </a:rPr>
                  <a:t> </a:t>
                </a:r>
                <a:r>
                  <a:rPr lang="en-US" sz="2400" dirty="0"/>
                  <a:t>should be true </a:t>
                </a:r>
                <a:r>
                  <a:rPr lang="en-US" sz="2400" b="1" dirty="0"/>
                  <a:t>eventually</a:t>
                </a:r>
                <a:r>
                  <a:rPr lang="en-US" sz="2400" dirty="0"/>
                  <a:t> at some point in the future</a:t>
                </a:r>
              </a:p>
              <a:p>
                <a:pPr marL="342900" indent="-342900">
                  <a:buFont typeface="Arial" panose="020B0604020202020204" pitchFamily="34" charset="0"/>
                  <a:buChar char="•"/>
                </a:pPr>
                <a:endParaRPr lang="en-US" sz="2400" dirty="0"/>
              </a:p>
              <a:p>
                <a:pPr algn="ctr"/>
                <a:r>
                  <a:rPr lang="en-US" sz="2200" b="1" dirty="0">
                    <a:solidFill>
                      <a:srgbClr val="C00000"/>
                    </a:solidFill>
                    <a:latin typeface="Consolas" panose="020B0609020204030204" pitchFamily="49" charset="0"/>
                    <a:cs typeface="Consolas" panose="020B0609020204030204" pitchFamily="49" charset="0"/>
                  </a:rPr>
                  <a:t>true</a:t>
                </a:r>
                <a:r>
                  <a:rPr lang="en-US" sz="2400" b="1" dirty="0">
                    <a:solidFill>
                      <a:srgbClr val="C00000"/>
                    </a:solidFill>
                  </a:rPr>
                  <a:t> </a:t>
                </a:r>
                <a14:m>
                  <m:oMath xmlns:m="http://schemas.openxmlformats.org/officeDocument/2006/math">
                    <m:r>
                      <a:rPr lang="en-US" sz="2400" b="1" i="1" smtClean="0">
                        <a:solidFill>
                          <a:srgbClr val="C00000"/>
                        </a:solidFill>
                        <a:latin typeface="Cambria Math" panose="02040503050406030204" pitchFamily="18" charset="0"/>
                      </a:rPr>
                      <m:t>𝑼</m:t>
                    </m:r>
                    <m:r>
                      <a:rPr lang="en-US" sz="2400" b="1" i="1" smtClean="0">
                        <a:solidFill>
                          <a:srgbClr val="C00000"/>
                        </a:solidFill>
                        <a:latin typeface="Cambria Math" panose="02040503050406030204" pitchFamily="18" charset="0"/>
                      </a:rPr>
                      <m:t> </m:t>
                    </m:r>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𝑭</m:t>
                    </m:r>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oMath>
                </a14:m>
                <a:endParaRPr lang="en-US" sz="2400" b="1" dirty="0">
                  <a:solidFill>
                    <a:srgbClr val="C00000"/>
                  </a:solidFill>
                </a:endParaRPr>
              </a:p>
              <a:p>
                <a:pPr algn="ctr"/>
                <a:endParaRPr lang="en-US" sz="2400" b="1" dirty="0">
                  <a:solidFill>
                    <a:srgbClr val="C00000"/>
                  </a:solidFill>
                </a:endParaRPr>
              </a:p>
              <a:p>
                <a:pPr algn="ctr"/>
                <a14:m>
                  <m:oMath xmlns:m="http://schemas.openxmlformats.org/officeDocument/2006/math">
                    <m:r>
                      <a:rPr lang="en-US" sz="2400" b="1" i="1" smtClean="0">
                        <a:solidFill>
                          <a:srgbClr val="7030A0"/>
                        </a:solidFill>
                        <a:latin typeface="Cambria Math" panose="02040503050406030204" pitchFamily="18" charset="0"/>
                      </a:rPr>
                      <m:t>𝑭</m:t>
                    </m:r>
                    <m:r>
                      <a:rPr lang="en-US" sz="2400" b="1" i="1" smtClean="0">
                        <a:solidFill>
                          <a:srgbClr val="7030A0"/>
                        </a:solidFill>
                        <a:latin typeface="Cambria Math" panose="02040503050406030204" pitchFamily="18" charset="0"/>
                        <a:ea typeface="Cambria Math" panose="02040503050406030204" pitchFamily="18" charset="0"/>
                      </a:rPr>
                      <m:t>𝝋</m:t>
                    </m:r>
                  </m:oMath>
                </a14:m>
                <a:r>
                  <a:rPr lang="en-US" sz="2400" dirty="0">
                    <a:solidFill>
                      <a:schemeClr val="tx1"/>
                    </a:solidFill>
                  </a:rPr>
                  <a:t> is an abbreviation for </a:t>
                </a:r>
                <a:r>
                  <a:rPr lang="en-US" sz="2200" b="1" dirty="0">
                    <a:solidFill>
                      <a:srgbClr val="7030A0"/>
                    </a:solidFill>
                    <a:latin typeface="Consolas" panose="020B0609020204030204" pitchFamily="49" charset="0"/>
                    <a:cs typeface="Consolas" panose="020B0609020204030204" pitchFamily="49" charset="0"/>
                  </a:rPr>
                  <a:t>true</a:t>
                </a:r>
                <a:r>
                  <a:rPr lang="en-US" sz="2800" b="1" dirty="0">
                    <a:solidFill>
                      <a:srgbClr val="7030A0"/>
                    </a:solidFill>
                  </a:rPr>
                  <a:t> </a:t>
                </a:r>
                <a14:m>
                  <m:oMath xmlns:m="http://schemas.openxmlformats.org/officeDocument/2006/math">
                    <m:r>
                      <a:rPr lang="en-US" sz="2400" b="1" i="1">
                        <a:solidFill>
                          <a:srgbClr val="7030A0"/>
                        </a:solidFill>
                        <a:latin typeface="Cambria Math" panose="02040503050406030204" pitchFamily="18" charset="0"/>
                      </a:rPr>
                      <m:t>𝑼</m:t>
                    </m:r>
                    <m:r>
                      <a:rPr lang="en-US" sz="2400" b="1" i="1" smtClean="0">
                        <a:solidFill>
                          <a:srgbClr val="7030A0"/>
                        </a:solidFill>
                        <a:latin typeface="Cambria Math" panose="02040503050406030204" pitchFamily="18" charset="0"/>
                        <a:ea typeface="Cambria Math" panose="02040503050406030204" pitchFamily="18" charset="0"/>
                      </a:rPr>
                      <m:t>𝝋</m:t>
                    </m:r>
                    <m:r>
                      <a:rPr lang="en-US" sz="2400" b="1" i="1">
                        <a:solidFill>
                          <a:srgbClr val="7030A0"/>
                        </a:solidFill>
                        <a:latin typeface="Cambria Math" panose="02040503050406030204" pitchFamily="18" charset="0"/>
                      </a:rPr>
                      <m:t> </m:t>
                    </m:r>
                  </m:oMath>
                </a14:m>
                <a:r>
                  <a:rPr lang="en-US" sz="2400" dirty="0">
                    <a:solidFill>
                      <a:schemeClr val="tx1"/>
                    </a:solidFill>
                  </a:rPr>
                  <a:t>referred to as </a:t>
                </a:r>
                <a:r>
                  <a:rPr lang="en-US" sz="2400" b="1" dirty="0">
                    <a:solidFill>
                      <a:schemeClr val="tx1"/>
                    </a:solidFill>
                  </a:rPr>
                  <a:t>Finally</a:t>
                </a:r>
              </a:p>
              <a:p>
                <a:pPr algn="ctr"/>
                <a:endParaRPr lang="en-US" sz="2400" b="1" dirty="0">
                  <a:solidFill>
                    <a:schemeClr val="accent1"/>
                  </a:solidFill>
                </a:endParaRPr>
              </a:p>
              <a:p>
                <a:pPr marL="342900" indent="-342900">
                  <a:buFont typeface="Arial" panose="020B0604020202020204" pitchFamily="34" charset="0"/>
                  <a:buChar char="•"/>
                </a:pPr>
                <a14:m>
                  <m:oMath xmlns:m="http://schemas.openxmlformats.org/officeDocument/2006/math">
                    <m:sSub>
                      <m:sSubPr>
                        <m:ctrlPr>
                          <a:rPr lang="en-US" sz="2400" b="1" i="1" smtClean="0">
                            <a:solidFill>
                              <a:schemeClr val="accent1"/>
                            </a:solidFill>
                            <a:latin typeface="Cambria Math" panose="02040503050406030204" pitchFamily="18" charset="0"/>
                          </a:rPr>
                        </m:ctrlPr>
                      </m:sSubPr>
                      <m:e>
                        <m:r>
                          <a:rPr lang="en-US" sz="2400" b="1" i="1" smtClean="0">
                            <a:solidFill>
                              <a:schemeClr val="accent1"/>
                            </a:solidFill>
                            <a:latin typeface="Cambria Math" panose="02040503050406030204" pitchFamily="18" charset="0"/>
                          </a:rPr>
                          <m:t>𝒑</m:t>
                        </m:r>
                      </m:e>
                      <m:sub>
                        <m:r>
                          <a:rPr lang="en-US" sz="2400" b="1" i="1" smtClean="0">
                            <a:solidFill>
                              <a:schemeClr val="accent1"/>
                            </a:solidFill>
                            <a:latin typeface="Cambria Math" panose="02040503050406030204" pitchFamily="18" charset="0"/>
                          </a:rPr>
                          <m:t>𝟐</m:t>
                        </m:r>
                      </m:sub>
                    </m:sSub>
                  </m:oMath>
                </a14:m>
                <a:r>
                  <a:rPr lang="en-US" sz="2400" b="1" dirty="0">
                    <a:solidFill>
                      <a:schemeClr val="accent1"/>
                    </a:solidFill>
                  </a:rPr>
                  <a:t> </a:t>
                </a:r>
                <a:r>
                  <a:rPr lang="en-US" sz="2400" dirty="0"/>
                  <a:t>should be </a:t>
                </a:r>
                <a:r>
                  <a:rPr lang="en-US" sz="2400" b="1" dirty="0"/>
                  <a:t>always</a:t>
                </a:r>
                <a:r>
                  <a:rPr lang="en-US" sz="2400" dirty="0"/>
                  <a:t> true</a:t>
                </a:r>
              </a:p>
              <a:p>
                <a:pPr marL="342900" indent="-342900">
                  <a:buFont typeface="Arial" panose="020B0604020202020204" pitchFamily="34" charset="0"/>
                  <a:buChar char="•"/>
                </a:pPr>
                <a:endParaRPr lang="en-US" sz="2400" b="1" dirty="0"/>
              </a:p>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𝑭</m:t>
                      </m:r>
                      <m:d>
                        <m:dPr>
                          <m:ctrlPr>
                            <a:rPr lang="en-US" sz="2400" b="1" i="1" smtClean="0">
                              <a:solidFill>
                                <a:srgbClr val="C00000"/>
                              </a:solidFill>
                              <a:latin typeface="Cambria Math" panose="02040503050406030204" pitchFamily="18" charset="0"/>
                              <a:ea typeface="Cambria Math" panose="02040503050406030204" pitchFamily="18" charset="0"/>
                            </a:rPr>
                          </m:ctrlPr>
                        </m:dPr>
                        <m:e>
                          <m:r>
                            <a:rPr lang="en-US" sz="2400" b="1" i="1" smtClean="0">
                              <a:solidFill>
                                <a:srgbClr val="C00000"/>
                              </a:solidFill>
                              <a:latin typeface="Cambria Math" panose="02040503050406030204" pitchFamily="18" charset="0"/>
                              <a:ea typeface="Cambria Math" panose="02040503050406030204" pitchFamily="18" charset="0"/>
                            </a:rPr>
                            <m:t>¬</m:t>
                          </m:r>
                          <m:sSub>
                            <m:sSubPr>
                              <m:ctrlPr>
                                <a:rPr lang="en-US" sz="2400" b="1" i="1" smtClean="0">
                                  <a:solidFill>
                                    <a:srgbClr val="C00000"/>
                                  </a:solidFill>
                                  <a:latin typeface="Cambria Math" panose="02040503050406030204" pitchFamily="18" charset="0"/>
                                  <a:ea typeface="Cambria Math" panose="02040503050406030204" pitchFamily="18" charset="0"/>
                                </a:rPr>
                              </m:ctrlPr>
                            </m:sSubPr>
                            <m:e>
                              <m:r>
                                <a:rPr lang="en-US" sz="2400" b="1" i="1" smtClean="0">
                                  <a:solidFill>
                                    <a:srgbClr val="C00000"/>
                                  </a:solidFill>
                                  <a:latin typeface="Cambria Math" panose="02040503050406030204" pitchFamily="18" charset="0"/>
                                  <a:ea typeface="Cambria Math" panose="02040503050406030204" pitchFamily="18" charset="0"/>
                                </a:rPr>
                                <m:t>𝒑</m:t>
                              </m:r>
                            </m:e>
                            <m:sub>
                              <m:r>
                                <a:rPr lang="en-US" sz="2400" b="1" i="1" smtClean="0">
                                  <a:solidFill>
                                    <a:srgbClr val="C00000"/>
                                  </a:solidFill>
                                  <a:latin typeface="Cambria Math" panose="02040503050406030204" pitchFamily="18" charset="0"/>
                                  <a:ea typeface="Cambria Math" panose="02040503050406030204" pitchFamily="18" charset="0"/>
                                </a:rPr>
                                <m:t>𝟐</m:t>
                              </m:r>
                            </m:sub>
                          </m:sSub>
                        </m:e>
                      </m:d>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𝑮</m:t>
                      </m:r>
                      <m:sSub>
                        <m:sSubPr>
                          <m:ctrlPr>
                            <a:rPr lang="en-US" sz="2400" b="1" i="1" smtClean="0">
                              <a:solidFill>
                                <a:srgbClr val="C00000"/>
                              </a:solidFill>
                              <a:latin typeface="Cambria Math" panose="02040503050406030204" pitchFamily="18" charset="0"/>
                              <a:ea typeface="Cambria Math" panose="02040503050406030204" pitchFamily="18" charset="0"/>
                            </a:rPr>
                          </m:ctrlPr>
                        </m:sSubPr>
                        <m:e>
                          <m:r>
                            <a:rPr lang="en-US" sz="2400" b="1" i="1" smtClean="0">
                              <a:solidFill>
                                <a:srgbClr val="C00000"/>
                              </a:solidFill>
                              <a:latin typeface="Cambria Math" panose="02040503050406030204" pitchFamily="18" charset="0"/>
                              <a:ea typeface="Cambria Math" panose="02040503050406030204" pitchFamily="18" charset="0"/>
                            </a:rPr>
                            <m:t>𝒑</m:t>
                          </m:r>
                        </m:e>
                        <m:sub>
                          <m:r>
                            <a:rPr lang="en-US" sz="2400" b="1" i="1" smtClean="0">
                              <a:solidFill>
                                <a:srgbClr val="C00000"/>
                              </a:solidFill>
                              <a:latin typeface="Cambria Math" panose="02040503050406030204" pitchFamily="18" charset="0"/>
                              <a:ea typeface="Cambria Math" panose="02040503050406030204" pitchFamily="18" charset="0"/>
                            </a:rPr>
                            <m:t>𝟐</m:t>
                          </m:r>
                        </m:sub>
                      </m:sSub>
                    </m:oMath>
                  </m:oMathPara>
                </a14:m>
                <a:endParaRPr lang="en-US" sz="2400" b="1" dirty="0">
                  <a:solidFill>
                    <a:srgbClr val="C00000"/>
                  </a:solidFill>
                </a:endParaRPr>
              </a:p>
              <a:p>
                <a:pPr algn="ctr"/>
                <a:endParaRPr lang="en-US" sz="2400" b="1" dirty="0">
                  <a:solidFill>
                    <a:srgbClr val="C00000"/>
                  </a:solidFill>
                </a:endParaRPr>
              </a:p>
              <a:p>
                <a:pPr algn="ctr"/>
                <a14:m>
                  <m:oMath xmlns:m="http://schemas.openxmlformats.org/officeDocument/2006/math">
                    <m:r>
                      <a:rPr lang="en-US" sz="2400" b="1" i="1" smtClean="0">
                        <a:solidFill>
                          <a:srgbClr val="7030A0"/>
                        </a:solidFill>
                        <a:latin typeface="Cambria Math" panose="02040503050406030204" pitchFamily="18" charset="0"/>
                        <a:ea typeface="Cambria Math" panose="02040503050406030204" pitchFamily="18" charset="0"/>
                      </a:rPr>
                      <m:t>𝑮</m:t>
                    </m:r>
                    <m:r>
                      <a:rPr lang="en-US" sz="2400" b="1" i="1" smtClean="0">
                        <a:solidFill>
                          <a:srgbClr val="7030A0"/>
                        </a:solidFill>
                        <a:latin typeface="Cambria Math" panose="02040503050406030204" pitchFamily="18" charset="0"/>
                        <a:ea typeface="Cambria Math" panose="02040503050406030204" pitchFamily="18" charset="0"/>
                      </a:rPr>
                      <m:t>𝝋</m:t>
                    </m:r>
                  </m:oMath>
                </a14:m>
                <a:r>
                  <a:rPr lang="en-US" sz="2400" dirty="0">
                    <a:solidFill>
                      <a:schemeClr val="tx1"/>
                    </a:solidFill>
                  </a:rPr>
                  <a:t> is an abbreviation for</a:t>
                </a:r>
                <a:r>
                  <a:rPr lang="en-US" sz="2400" b="1" dirty="0">
                    <a:solidFill>
                      <a:schemeClr val="accent1"/>
                    </a:solidFill>
                    <a:ea typeface="Cambria Math" panose="02040503050406030204" pitchFamily="18" charset="0"/>
                  </a:rPr>
                  <a:t> </a:t>
                </a:r>
                <a14:m>
                  <m:oMath xmlns:m="http://schemas.openxmlformats.org/officeDocument/2006/math">
                    <m:r>
                      <a:rPr lang="en-US" sz="2400" b="1" i="1" smtClean="0">
                        <a:solidFill>
                          <a:srgbClr val="7030A0"/>
                        </a:solidFill>
                        <a:latin typeface="Cambria Math" panose="02040503050406030204" pitchFamily="18" charset="0"/>
                        <a:ea typeface="Cambria Math" panose="02040503050406030204" pitchFamily="18" charset="0"/>
                      </a:rPr>
                      <m:t>¬</m:t>
                    </m:r>
                    <m:r>
                      <a:rPr lang="en-US" sz="2400" b="1" i="1" smtClean="0">
                        <a:solidFill>
                          <a:srgbClr val="7030A0"/>
                        </a:solidFill>
                        <a:latin typeface="Cambria Math" panose="02040503050406030204" pitchFamily="18" charset="0"/>
                        <a:ea typeface="Cambria Math" panose="02040503050406030204" pitchFamily="18" charset="0"/>
                      </a:rPr>
                      <m:t>𝑭</m:t>
                    </m:r>
                    <m:d>
                      <m:dPr>
                        <m:ctrlPr>
                          <a:rPr lang="en-US" sz="2400" b="1" i="1">
                            <a:solidFill>
                              <a:srgbClr val="7030A0"/>
                            </a:solidFill>
                            <a:latin typeface="Cambria Math" panose="02040503050406030204" pitchFamily="18" charset="0"/>
                            <a:ea typeface="Cambria Math" panose="02040503050406030204" pitchFamily="18" charset="0"/>
                          </a:rPr>
                        </m:ctrlPr>
                      </m:dPr>
                      <m:e>
                        <m:r>
                          <a:rPr lang="en-US" sz="2400" b="1" i="1">
                            <a:solidFill>
                              <a:srgbClr val="7030A0"/>
                            </a:solidFill>
                            <a:latin typeface="Cambria Math" panose="02040503050406030204" pitchFamily="18" charset="0"/>
                            <a:ea typeface="Cambria Math" panose="02040503050406030204" pitchFamily="18" charset="0"/>
                          </a:rPr>
                          <m:t>¬</m:t>
                        </m:r>
                        <m:r>
                          <a:rPr lang="en-US" sz="2400" b="1" i="1" smtClean="0">
                            <a:solidFill>
                              <a:srgbClr val="7030A0"/>
                            </a:solidFill>
                            <a:latin typeface="Cambria Math" panose="02040503050406030204" pitchFamily="18" charset="0"/>
                            <a:ea typeface="Cambria Math" panose="02040503050406030204" pitchFamily="18" charset="0"/>
                          </a:rPr>
                          <m:t>𝝋</m:t>
                        </m:r>
                      </m:e>
                    </m:d>
                  </m:oMath>
                </a14:m>
                <a:r>
                  <a:rPr lang="en-US" sz="2400" b="1" dirty="0">
                    <a:solidFill>
                      <a:schemeClr val="tx1"/>
                    </a:solidFill>
                  </a:rPr>
                  <a:t> </a:t>
                </a:r>
                <a:r>
                  <a:rPr lang="en-US" sz="2400" dirty="0">
                    <a:solidFill>
                      <a:schemeClr val="tx1"/>
                    </a:solidFill>
                  </a:rPr>
                  <a:t>referred to as </a:t>
                </a:r>
                <a:r>
                  <a:rPr lang="en-US" sz="2400" b="1" dirty="0">
                    <a:solidFill>
                      <a:schemeClr val="tx1"/>
                    </a:solidFill>
                  </a:rPr>
                  <a:t>Globally</a:t>
                </a:r>
              </a:p>
            </p:txBody>
          </p:sp>
        </mc:Choice>
        <mc:Fallback xmlns="">
          <p:sp>
            <p:nvSpPr>
              <p:cNvPr id="7" name="TextBox 6">
                <a:extLst>
                  <a:ext uri="{FF2B5EF4-FFF2-40B4-BE49-F238E27FC236}">
                    <a16:creationId xmlns:a16="http://schemas.microsoft.com/office/drawing/2014/main" id="{D5A5C802-AF71-FAC4-DDC9-E8A74BEF3BA2}"/>
                  </a:ext>
                </a:extLst>
              </p:cNvPr>
              <p:cNvSpPr txBox="1">
                <a:spLocks noRot="1" noChangeAspect="1" noMove="1" noResize="1" noEditPoints="1" noAdjustHandles="1" noChangeArrowheads="1" noChangeShapeType="1" noTextEdit="1"/>
              </p:cNvSpPr>
              <p:nvPr/>
            </p:nvSpPr>
            <p:spPr>
              <a:xfrm>
                <a:off x="838200" y="1915249"/>
                <a:ext cx="10323786" cy="4216539"/>
              </a:xfrm>
              <a:prstGeom prst="rect">
                <a:avLst/>
              </a:prstGeom>
              <a:blipFill>
                <a:blip r:embed="rId2"/>
                <a:stretch>
                  <a:fillRect l="-861" t="-901" b="-2402"/>
                </a:stretch>
              </a:blipFill>
            </p:spPr>
            <p:txBody>
              <a:bodyPr/>
              <a:lstStyle/>
              <a:p>
                <a:r>
                  <a:rPr lang="en-US">
                    <a:noFill/>
                  </a:rPr>
                  <a:t> </a:t>
                </a:r>
              </a:p>
            </p:txBody>
          </p:sp>
        </mc:Fallback>
      </mc:AlternateContent>
    </p:spTree>
    <p:extLst>
      <p:ext uri="{BB962C8B-B14F-4D97-AF65-F5344CB8AC3E}">
        <p14:creationId xmlns:p14="http://schemas.microsoft.com/office/powerpoint/2010/main" val="633464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25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25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250"/>
                                        <p:tgtEl>
                                          <p:spTgt spid="7">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animEffect transition="in" filter="fade">
                                      <p:cBhvr>
                                        <p:cTn id="21" dur="250"/>
                                        <p:tgtEl>
                                          <p:spTgt spid="7">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fade">
                                      <p:cBhvr>
                                        <p:cTn id="24" dur="25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55</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LTL Examples</a:t>
            </a:r>
            <a:endParaRPr lang="en-US" sz="1800" b="1" dirty="0">
              <a:solidFill>
                <a:schemeClr val="accent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5A5C802-AF71-FAC4-DDC9-E8A74BEF3BA2}"/>
                  </a:ext>
                </a:extLst>
              </p:cNvPr>
              <p:cNvSpPr txBox="1"/>
              <p:nvPr/>
            </p:nvSpPr>
            <p:spPr>
              <a:xfrm>
                <a:off x="934107" y="2339435"/>
                <a:ext cx="10323786" cy="3046988"/>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en-US" sz="2400" b="1" i="1" smtClean="0">
                            <a:solidFill>
                              <a:schemeClr val="accent1"/>
                            </a:solidFill>
                            <a:latin typeface="Cambria Math" panose="02040503050406030204" pitchFamily="18" charset="0"/>
                          </a:rPr>
                        </m:ctrlPr>
                      </m:sSubPr>
                      <m:e>
                        <m:r>
                          <a:rPr lang="en-US" sz="2400" b="1" i="1" smtClean="0">
                            <a:solidFill>
                              <a:schemeClr val="accent1"/>
                            </a:solidFill>
                            <a:latin typeface="Cambria Math" panose="02040503050406030204" pitchFamily="18" charset="0"/>
                          </a:rPr>
                          <m:t>𝒑</m:t>
                        </m:r>
                      </m:e>
                      <m:sub>
                        <m:r>
                          <a:rPr lang="en-US" sz="2400" b="1" i="1" smtClean="0">
                            <a:solidFill>
                              <a:schemeClr val="accent1"/>
                            </a:solidFill>
                            <a:latin typeface="Cambria Math" panose="02040503050406030204" pitchFamily="18" charset="0"/>
                          </a:rPr>
                          <m:t>𝟏</m:t>
                        </m:r>
                      </m:sub>
                    </m:sSub>
                  </m:oMath>
                </a14:m>
                <a:r>
                  <a:rPr lang="en-US" sz="2400" b="1" dirty="0"/>
                  <a:t> </a:t>
                </a:r>
                <a:r>
                  <a:rPr lang="en-US" sz="2400" dirty="0"/>
                  <a:t>should be true at </a:t>
                </a:r>
                <a:r>
                  <a:rPr lang="en-US" sz="2400" b="1" dirty="0"/>
                  <a:t>infinitely</a:t>
                </a:r>
                <a:r>
                  <a:rPr lang="en-US" sz="2400" dirty="0"/>
                  <a:t> many time steps</a:t>
                </a:r>
              </a:p>
              <a:p>
                <a:r>
                  <a:rPr lang="en-US" sz="2400" dirty="0">
                    <a:solidFill>
                      <a:schemeClr val="tx1"/>
                    </a:solidFill>
                  </a:rPr>
                  <a:t>	At </a:t>
                </a:r>
                <a:r>
                  <a:rPr lang="en-US" sz="2400" b="1" dirty="0">
                    <a:solidFill>
                      <a:schemeClr val="tx1"/>
                    </a:solidFill>
                  </a:rPr>
                  <a:t>every step</a:t>
                </a:r>
                <a:r>
                  <a:rPr lang="en-US" sz="2400" dirty="0">
                    <a:solidFill>
                      <a:schemeClr val="tx1"/>
                    </a:solidFill>
                  </a:rPr>
                  <a:t>, there is a </a:t>
                </a:r>
                <a:r>
                  <a:rPr lang="en-US" sz="2400" b="1" dirty="0">
                    <a:solidFill>
                      <a:schemeClr val="tx1"/>
                    </a:solidFill>
                  </a:rPr>
                  <a:t>future time </a:t>
                </a:r>
                <a:r>
                  <a:rPr lang="en-US" sz="2400" dirty="0">
                    <a:solidFill>
                      <a:schemeClr val="tx1"/>
                    </a:solidFill>
                  </a:rPr>
                  <a:t>where </a:t>
                </a:r>
                <a14:m>
                  <m:oMath xmlns:m="http://schemas.openxmlformats.org/officeDocument/2006/math">
                    <m:sSub>
                      <m:sSubPr>
                        <m:ctrlPr>
                          <a:rPr lang="en-US" sz="2400" b="1" i="1" smtClean="0">
                            <a:solidFill>
                              <a:srgbClr val="7030A0"/>
                            </a:solidFill>
                            <a:latin typeface="Cambria Math" panose="02040503050406030204" pitchFamily="18" charset="0"/>
                          </a:rPr>
                        </m:ctrlPr>
                      </m:sSubPr>
                      <m:e>
                        <m:r>
                          <a:rPr lang="en-US" sz="2400" b="1" i="1" smtClean="0">
                            <a:solidFill>
                              <a:srgbClr val="7030A0"/>
                            </a:solidFill>
                            <a:latin typeface="Cambria Math" panose="02040503050406030204" pitchFamily="18" charset="0"/>
                          </a:rPr>
                          <m:t>𝒑</m:t>
                        </m:r>
                      </m:e>
                      <m:sub>
                        <m:r>
                          <a:rPr lang="en-US" sz="2400" b="1" i="1" smtClean="0">
                            <a:solidFill>
                              <a:srgbClr val="7030A0"/>
                            </a:solidFill>
                            <a:latin typeface="Cambria Math" panose="02040503050406030204" pitchFamily="18" charset="0"/>
                          </a:rPr>
                          <m:t>𝟏</m:t>
                        </m:r>
                      </m:sub>
                    </m:sSub>
                  </m:oMath>
                </a14:m>
                <a:r>
                  <a:rPr lang="en-US" sz="2400" b="1" dirty="0">
                    <a:solidFill>
                      <a:srgbClr val="7030A0"/>
                    </a:solidFill>
                  </a:rPr>
                  <a:t> </a:t>
                </a:r>
                <a:r>
                  <a:rPr lang="en-US" sz="2400" dirty="0">
                    <a:solidFill>
                      <a:schemeClr val="tx1"/>
                    </a:solidFill>
                  </a:rPr>
                  <a:t>is true</a:t>
                </a:r>
                <a:endParaRPr lang="en-US" sz="2400" dirty="0"/>
              </a:p>
              <a:p>
                <a:pPr algn="ctr"/>
                <a:endParaRPr lang="en-US" sz="2400" dirty="0"/>
              </a:p>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ea typeface="Cambria Math" panose="02040503050406030204" pitchFamily="18" charset="0"/>
                        </a:rPr>
                        <m:t>𝝋</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rPr>
                        <m:t>𝑮</m:t>
                      </m:r>
                      <m:r>
                        <a:rPr lang="en-US" sz="2400" b="1" i="1" smtClean="0">
                          <a:solidFill>
                            <a:srgbClr val="C00000"/>
                          </a:solidFill>
                          <a:latin typeface="Cambria Math" panose="02040503050406030204" pitchFamily="18" charset="0"/>
                        </a:rPr>
                        <m:t>(</m:t>
                      </m:r>
                      <m:r>
                        <a:rPr lang="en-US" sz="2400" b="1" i="1" smtClean="0">
                          <a:solidFill>
                            <a:srgbClr val="C00000"/>
                          </a:solidFill>
                          <a:latin typeface="Cambria Math" panose="02040503050406030204" pitchFamily="18" charset="0"/>
                        </a:rPr>
                        <m:t>𝑭</m:t>
                      </m:r>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r>
                        <a:rPr lang="en-US" sz="2400" b="1" i="1" smtClean="0">
                          <a:solidFill>
                            <a:srgbClr val="C00000"/>
                          </a:solidFill>
                          <a:latin typeface="Cambria Math" panose="02040503050406030204" pitchFamily="18" charset="0"/>
                        </a:rPr>
                        <m:t>)</m:t>
                      </m:r>
                    </m:oMath>
                  </m:oMathPara>
                </a14:m>
                <a:endParaRPr lang="en-US" sz="2400" b="1" dirty="0">
                  <a:solidFill>
                    <a:srgbClr val="C00000"/>
                  </a:solidFill>
                </a:endParaRPr>
              </a:p>
              <a:p>
                <a:pPr algn="ctr"/>
                <a:endParaRPr lang="en-US" sz="2400" dirty="0"/>
              </a:p>
              <a:p>
                <a:pPr marL="342900" indent="-342900">
                  <a:buFont typeface="Arial" panose="020B0604020202020204" pitchFamily="34" charset="0"/>
                  <a:buChar char="•"/>
                </a:pPr>
                <a14:m>
                  <m:oMath xmlns:m="http://schemas.openxmlformats.org/officeDocument/2006/math">
                    <m:sSub>
                      <m:sSubPr>
                        <m:ctrlPr>
                          <a:rPr lang="en-US" sz="2400" b="1" i="1" smtClean="0">
                            <a:solidFill>
                              <a:schemeClr val="accent1"/>
                            </a:solidFill>
                            <a:latin typeface="Cambria Math" panose="02040503050406030204" pitchFamily="18" charset="0"/>
                          </a:rPr>
                        </m:ctrlPr>
                      </m:sSubPr>
                      <m:e>
                        <m:r>
                          <a:rPr lang="en-US" sz="2400" b="1" i="1">
                            <a:solidFill>
                              <a:schemeClr val="accent1"/>
                            </a:solidFill>
                            <a:latin typeface="Cambria Math" panose="02040503050406030204" pitchFamily="18" charset="0"/>
                          </a:rPr>
                          <m:t>𝒑</m:t>
                        </m:r>
                      </m:e>
                      <m:sub>
                        <m:r>
                          <a:rPr lang="en-US" sz="2400" b="1" i="1">
                            <a:solidFill>
                              <a:schemeClr val="accent1"/>
                            </a:solidFill>
                            <a:latin typeface="Cambria Math" panose="02040503050406030204" pitchFamily="18" charset="0"/>
                          </a:rPr>
                          <m:t>𝟏</m:t>
                        </m:r>
                      </m:sub>
                    </m:sSub>
                  </m:oMath>
                </a14:m>
                <a:r>
                  <a:rPr lang="en-US" sz="2400" b="1" dirty="0">
                    <a:solidFill>
                      <a:schemeClr val="accent1"/>
                    </a:solidFill>
                  </a:rPr>
                  <a:t> </a:t>
                </a:r>
                <a:r>
                  <a:rPr lang="en-US" sz="2400" dirty="0"/>
                  <a:t>should be true </a:t>
                </a:r>
                <a:r>
                  <a:rPr lang="en-US" sz="2400" b="1" dirty="0"/>
                  <a:t>eventually</a:t>
                </a:r>
                <a:r>
                  <a:rPr lang="en-US" sz="2400" dirty="0"/>
                  <a:t> and then </a:t>
                </a:r>
                <a14:m>
                  <m:oMath xmlns:m="http://schemas.openxmlformats.org/officeDocument/2006/math">
                    <m:sSub>
                      <m:sSubPr>
                        <m:ctrlPr>
                          <a:rPr lang="en-US" sz="2400" b="1" i="1" smtClean="0">
                            <a:solidFill>
                              <a:schemeClr val="accent1"/>
                            </a:solidFill>
                            <a:latin typeface="Cambria Math" panose="02040503050406030204" pitchFamily="18" charset="0"/>
                          </a:rPr>
                        </m:ctrlPr>
                      </m:sSubPr>
                      <m:e>
                        <m:r>
                          <a:rPr lang="en-US" sz="2400" b="1" i="1">
                            <a:solidFill>
                              <a:schemeClr val="accent1"/>
                            </a:solidFill>
                            <a:latin typeface="Cambria Math" panose="02040503050406030204" pitchFamily="18" charset="0"/>
                          </a:rPr>
                          <m:t>𝒑</m:t>
                        </m:r>
                      </m:e>
                      <m:sub>
                        <m:r>
                          <a:rPr lang="en-US" sz="2400" b="1" i="1">
                            <a:solidFill>
                              <a:schemeClr val="accent1"/>
                            </a:solidFill>
                            <a:latin typeface="Cambria Math" panose="02040503050406030204" pitchFamily="18" charset="0"/>
                          </a:rPr>
                          <m:t>𝟐</m:t>
                        </m:r>
                      </m:sub>
                    </m:sSub>
                  </m:oMath>
                </a14:m>
                <a:r>
                  <a:rPr lang="en-US" sz="2400" b="1" dirty="0">
                    <a:solidFill>
                      <a:schemeClr val="accent1"/>
                    </a:solidFill>
                  </a:rPr>
                  <a:t> </a:t>
                </a:r>
                <a:r>
                  <a:rPr lang="en-US" sz="2400" dirty="0"/>
                  <a:t>should be true some time </a:t>
                </a:r>
                <a:r>
                  <a:rPr lang="en-US" sz="2400" b="1" dirty="0"/>
                  <a:t>later</a:t>
                </a:r>
              </a:p>
              <a:p>
                <a:pPr algn="ctr"/>
                <a:endParaRPr lang="en-US" sz="2400" dirty="0"/>
              </a:p>
              <a:p>
                <a:pPr algn="ctr"/>
                <a14:m>
                  <m:oMathPara xmlns:m="http://schemas.openxmlformats.org/officeDocument/2006/math">
                    <m:oMathParaPr>
                      <m:jc m:val="centerGroup"/>
                    </m:oMathParaPr>
                    <m:oMath xmlns:m="http://schemas.openxmlformats.org/officeDocument/2006/math">
                      <m:r>
                        <a:rPr lang="en-US" sz="2400" b="1" i="1" smtClean="0">
                          <a:solidFill>
                            <a:srgbClr val="C00000"/>
                          </a:solidFill>
                          <a:latin typeface="Cambria Math" panose="02040503050406030204" pitchFamily="18" charset="0"/>
                          <a:ea typeface="Cambria Math" panose="02040503050406030204" pitchFamily="18" charset="0"/>
                        </a:rPr>
                        <m:t>𝝋</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rPr>
                        <m:t>𝑭</m:t>
                      </m:r>
                      <m:r>
                        <a:rPr lang="en-US" sz="2400" b="1" i="1" smtClean="0">
                          <a:solidFill>
                            <a:srgbClr val="C00000"/>
                          </a:solidFill>
                          <a:latin typeface="Cambria Math" panose="02040503050406030204" pitchFamily="18" charset="0"/>
                        </a:rPr>
                        <m:t>(</m:t>
                      </m:r>
                      <m:sSub>
                        <m:sSubPr>
                          <m:ctrlPr>
                            <a:rPr lang="en-US" sz="2400" b="1" i="1" smtClean="0">
                              <a:solidFill>
                                <a:srgbClr val="C00000"/>
                              </a:solidFill>
                              <a:latin typeface="Cambria Math" panose="02040503050406030204" pitchFamily="18" charset="0"/>
                            </a:rPr>
                          </m:ctrlPr>
                        </m:sSubPr>
                        <m:e>
                          <m:r>
                            <a:rPr lang="en-US" sz="2400" b="1" i="1" smtClean="0">
                              <a:solidFill>
                                <a:srgbClr val="C00000"/>
                              </a:solidFill>
                              <a:latin typeface="Cambria Math" panose="02040503050406030204" pitchFamily="18" charset="0"/>
                            </a:rPr>
                            <m:t>𝒑</m:t>
                          </m:r>
                        </m:e>
                        <m:sub>
                          <m:r>
                            <a:rPr lang="en-US" sz="2400" b="1" i="1" smtClean="0">
                              <a:solidFill>
                                <a:srgbClr val="C00000"/>
                              </a:solidFill>
                              <a:latin typeface="Cambria Math" panose="02040503050406030204" pitchFamily="18" charset="0"/>
                            </a:rPr>
                            <m:t>𝟏</m:t>
                          </m:r>
                        </m:sub>
                      </m:sSub>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𝑿</m:t>
                      </m:r>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ea typeface="Cambria Math" panose="02040503050406030204" pitchFamily="18" charset="0"/>
                        </a:rPr>
                        <m:t>𝑭</m:t>
                      </m:r>
                      <m:sSub>
                        <m:sSubPr>
                          <m:ctrlPr>
                            <a:rPr lang="en-US" sz="2400" b="1" i="1" smtClean="0">
                              <a:solidFill>
                                <a:srgbClr val="C00000"/>
                              </a:solidFill>
                              <a:latin typeface="Cambria Math" panose="02040503050406030204" pitchFamily="18" charset="0"/>
                              <a:ea typeface="Cambria Math" panose="02040503050406030204" pitchFamily="18" charset="0"/>
                            </a:rPr>
                          </m:ctrlPr>
                        </m:sSubPr>
                        <m:e>
                          <m:r>
                            <a:rPr lang="en-US" sz="2400" b="1" i="1" smtClean="0">
                              <a:solidFill>
                                <a:srgbClr val="C00000"/>
                              </a:solidFill>
                              <a:latin typeface="Cambria Math" panose="02040503050406030204" pitchFamily="18" charset="0"/>
                              <a:ea typeface="Cambria Math" panose="02040503050406030204" pitchFamily="18" charset="0"/>
                            </a:rPr>
                            <m:t>𝒑</m:t>
                          </m:r>
                        </m:e>
                        <m:sub>
                          <m:r>
                            <a:rPr lang="en-US" sz="2400" b="1" i="1" smtClean="0">
                              <a:solidFill>
                                <a:srgbClr val="C00000"/>
                              </a:solidFill>
                              <a:latin typeface="Cambria Math" panose="02040503050406030204" pitchFamily="18" charset="0"/>
                              <a:ea typeface="Cambria Math" panose="02040503050406030204" pitchFamily="18" charset="0"/>
                            </a:rPr>
                            <m:t>𝟐</m:t>
                          </m:r>
                        </m:sub>
                      </m:sSub>
                      <m:r>
                        <a:rPr lang="en-US" sz="2400" b="1" i="1" smtClean="0">
                          <a:solidFill>
                            <a:srgbClr val="C00000"/>
                          </a:solidFill>
                          <a:latin typeface="Cambria Math" panose="02040503050406030204" pitchFamily="18" charset="0"/>
                          <a:ea typeface="Cambria Math" panose="02040503050406030204" pitchFamily="18" charset="0"/>
                        </a:rPr>
                        <m:t>)</m:t>
                      </m:r>
                      <m:r>
                        <a:rPr lang="en-US" sz="2400" b="1" i="1" smtClean="0">
                          <a:solidFill>
                            <a:srgbClr val="C00000"/>
                          </a:solidFill>
                          <a:latin typeface="Cambria Math" panose="02040503050406030204" pitchFamily="18" charset="0"/>
                        </a:rPr>
                        <m:t>)</m:t>
                      </m:r>
                    </m:oMath>
                  </m:oMathPara>
                </a14:m>
                <a:endParaRPr lang="en-US" sz="2400" b="1" dirty="0">
                  <a:solidFill>
                    <a:srgbClr val="C00000"/>
                  </a:solidFill>
                </a:endParaRPr>
              </a:p>
            </p:txBody>
          </p:sp>
        </mc:Choice>
        <mc:Fallback xmlns="">
          <p:sp>
            <p:nvSpPr>
              <p:cNvPr id="7" name="TextBox 6">
                <a:extLst>
                  <a:ext uri="{FF2B5EF4-FFF2-40B4-BE49-F238E27FC236}">
                    <a16:creationId xmlns:a16="http://schemas.microsoft.com/office/drawing/2014/main" id="{D5A5C802-AF71-FAC4-DDC9-E8A74BEF3BA2}"/>
                  </a:ext>
                </a:extLst>
              </p:cNvPr>
              <p:cNvSpPr txBox="1">
                <a:spLocks noRot="1" noChangeAspect="1" noMove="1" noResize="1" noEditPoints="1" noAdjustHandles="1" noChangeArrowheads="1" noChangeShapeType="1" noTextEdit="1"/>
              </p:cNvSpPr>
              <p:nvPr/>
            </p:nvSpPr>
            <p:spPr>
              <a:xfrm>
                <a:off x="934107" y="2339435"/>
                <a:ext cx="10323786" cy="3046988"/>
              </a:xfrm>
              <a:prstGeom prst="rect">
                <a:avLst/>
              </a:prstGeom>
              <a:blipFill>
                <a:blip r:embed="rId2"/>
                <a:stretch>
                  <a:fillRect l="-737" t="-1245" b="-1660"/>
                </a:stretch>
              </a:blipFill>
            </p:spPr>
            <p:txBody>
              <a:bodyPr/>
              <a:lstStyle/>
              <a:p>
                <a:r>
                  <a:rPr lang="en-US">
                    <a:noFill/>
                  </a:rPr>
                  <a:t> </a:t>
                </a:r>
              </a:p>
            </p:txBody>
          </p:sp>
        </mc:Fallback>
      </mc:AlternateContent>
    </p:spTree>
    <p:extLst>
      <p:ext uri="{BB962C8B-B14F-4D97-AF65-F5344CB8AC3E}">
        <p14:creationId xmlns:p14="http://schemas.microsoft.com/office/powerpoint/2010/main" val="339905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5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5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2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475EE-7874-C1EC-2BA9-99C385FC98A5}"/>
              </a:ext>
            </a:extLst>
          </p:cNvPr>
          <p:cNvSpPr>
            <a:spLocks noGrp="1"/>
          </p:cNvSpPr>
          <p:nvPr>
            <p:ph type="sldNum" sz="quarter" idx="12"/>
          </p:nvPr>
        </p:nvSpPr>
        <p:spPr/>
        <p:txBody>
          <a:bodyPr/>
          <a:lstStyle/>
          <a:p>
            <a:fld id="{BADD01B1-1E3B-AF46-B959-70C953E3BC6A}" type="slidenum">
              <a:rPr lang="en-US" smtClean="0"/>
              <a:t>56</a:t>
            </a:fld>
            <a:endParaRPr lang="en-US"/>
          </a:p>
        </p:txBody>
      </p:sp>
      <p:sp>
        <p:nvSpPr>
          <p:cNvPr id="5" name="Title 1">
            <a:extLst>
              <a:ext uri="{FF2B5EF4-FFF2-40B4-BE49-F238E27FC236}">
                <a16:creationId xmlns:a16="http://schemas.microsoft.com/office/drawing/2014/main" id="{6CEC1CD1-C3E3-C99C-80A3-D2D8557A2218}"/>
              </a:ext>
            </a:extLst>
          </p:cNvPr>
          <p:cNvSpPr>
            <a:spLocks noGrp="1"/>
          </p:cNvSpPr>
          <p:nvPr>
            <p:ph type="title"/>
          </p:nvPr>
        </p:nvSpPr>
        <p:spPr>
          <a:xfrm>
            <a:off x="838200" y="365125"/>
            <a:ext cx="10515600" cy="1325563"/>
          </a:xfrm>
        </p:spPr>
        <p:txBody>
          <a:bodyPr/>
          <a:lstStyle/>
          <a:p>
            <a:r>
              <a:rPr lang="en-US" b="1" dirty="0">
                <a:solidFill>
                  <a:schemeClr val="accent1"/>
                </a:solidFill>
              </a:rPr>
              <a:t>LTL and MDPs</a:t>
            </a:r>
            <a:endParaRPr lang="en-US" sz="1800" b="1" dirty="0">
              <a:solidFill>
                <a:schemeClr val="accent1"/>
              </a:solidFill>
            </a:endParaRPr>
          </a:p>
        </p:txBody>
      </p:sp>
      <p:sp>
        <p:nvSpPr>
          <p:cNvPr id="2" name="TextBox 1">
            <a:extLst>
              <a:ext uri="{FF2B5EF4-FFF2-40B4-BE49-F238E27FC236}">
                <a16:creationId xmlns:a16="http://schemas.microsoft.com/office/drawing/2014/main" id="{49FE186D-874F-6756-42C3-34F96E6315A0}"/>
              </a:ext>
            </a:extLst>
          </p:cNvPr>
          <p:cNvSpPr txBox="1"/>
          <p:nvPr/>
        </p:nvSpPr>
        <p:spPr>
          <a:xfrm>
            <a:off x="838200" y="1664371"/>
            <a:ext cx="7602081" cy="461665"/>
          </a:xfrm>
          <a:prstGeom prst="rect">
            <a:avLst/>
          </a:prstGeom>
          <a:noFill/>
        </p:spPr>
        <p:txBody>
          <a:bodyPr wrap="none" rtlCol="0">
            <a:spAutoFit/>
          </a:bodyPr>
          <a:lstStyle/>
          <a:p>
            <a:r>
              <a:rPr lang="en-US" sz="2400" dirty="0"/>
              <a:t>An MDP (along with a policy) generates </a:t>
            </a:r>
            <a:r>
              <a:rPr lang="en-US" sz="2400" b="1" dirty="0"/>
              <a:t>sequences of states</a:t>
            </a:r>
          </a:p>
        </p:txBody>
      </p:sp>
      <p:cxnSp>
        <p:nvCxnSpPr>
          <p:cNvPr id="3" name="Straight Arrow Connector 2">
            <a:extLst>
              <a:ext uri="{FF2B5EF4-FFF2-40B4-BE49-F238E27FC236}">
                <a16:creationId xmlns:a16="http://schemas.microsoft.com/office/drawing/2014/main" id="{169875F3-B412-C941-F79B-47AF9EC3E00C}"/>
              </a:ext>
            </a:extLst>
          </p:cNvPr>
          <p:cNvCxnSpPr>
            <a:cxnSpLocks/>
          </p:cNvCxnSpPr>
          <p:nvPr/>
        </p:nvCxnSpPr>
        <p:spPr>
          <a:xfrm>
            <a:off x="1324303" y="2754597"/>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74772E3-DAF9-7C18-4B90-6A7E927FCCBD}"/>
              </a:ext>
            </a:extLst>
          </p:cNvPr>
          <p:cNvSpPr txBox="1"/>
          <p:nvPr/>
        </p:nvSpPr>
        <p:spPr>
          <a:xfrm>
            <a:off x="10231297" y="2569931"/>
            <a:ext cx="649537" cy="36933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483F70C-11C5-21F2-F671-4318CCFDE9B4}"/>
                  </a:ext>
                </a:extLst>
              </p:cNvPr>
              <p:cNvSpPr txBox="1"/>
              <p:nvPr/>
            </p:nvSpPr>
            <p:spPr>
              <a:xfrm>
                <a:off x="1324303" y="2281632"/>
                <a:ext cx="4635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𝟎</m:t>
                          </m:r>
                        </m:sub>
                      </m:sSub>
                    </m:oMath>
                  </m:oMathPara>
                </a14:m>
                <a:endParaRPr lang="en-US" b="1" dirty="0"/>
              </a:p>
            </p:txBody>
          </p:sp>
        </mc:Choice>
        <mc:Fallback xmlns="">
          <p:sp>
            <p:nvSpPr>
              <p:cNvPr id="8" name="TextBox 7">
                <a:extLst>
                  <a:ext uri="{FF2B5EF4-FFF2-40B4-BE49-F238E27FC236}">
                    <a16:creationId xmlns:a16="http://schemas.microsoft.com/office/drawing/2014/main" id="{E483F70C-11C5-21F2-F671-4318CCFDE9B4}"/>
                  </a:ext>
                </a:extLst>
              </p:cNvPr>
              <p:cNvSpPr txBox="1">
                <a:spLocks noRot="1" noChangeAspect="1" noMove="1" noResize="1" noEditPoints="1" noAdjustHandles="1" noChangeArrowheads="1" noChangeShapeType="1" noTextEdit="1"/>
              </p:cNvSpPr>
              <p:nvPr/>
            </p:nvSpPr>
            <p:spPr>
              <a:xfrm>
                <a:off x="1324303" y="2281632"/>
                <a:ext cx="46352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59D0C96-ABC7-7918-2E47-D639F08FA34C}"/>
                  </a:ext>
                </a:extLst>
              </p:cNvPr>
              <p:cNvSpPr txBox="1"/>
              <p:nvPr/>
            </p:nvSpPr>
            <p:spPr>
              <a:xfrm>
                <a:off x="2779442" y="2281632"/>
                <a:ext cx="4635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oMath>
                  </m:oMathPara>
                </a14:m>
                <a:endParaRPr lang="en-US" b="1" dirty="0"/>
              </a:p>
            </p:txBody>
          </p:sp>
        </mc:Choice>
        <mc:Fallback xmlns="">
          <p:sp>
            <p:nvSpPr>
              <p:cNvPr id="9" name="TextBox 8">
                <a:extLst>
                  <a:ext uri="{FF2B5EF4-FFF2-40B4-BE49-F238E27FC236}">
                    <a16:creationId xmlns:a16="http://schemas.microsoft.com/office/drawing/2014/main" id="{759D0C96-ABC7-7918-2E47-D639F08FA34C}"/>
                  </a:ext>
                </a:extLst>
              </p:cNvPr>
              <p:cNvSpPr txBox="1">
                <a:spLocks noRot="1" noChangeAspect="1" noMove="1" noResize="1" noEditPoints="1" noAdjustHandles="1" noChangeArrowheads="1" noChangeShapeType="1" noTextEdit="1"/>
              </p:cNvSpPr>
              <p:nvPr/>
            </p:nvSpPr>
            <p:spPr>
              <a:xfrm>
                <a:off x="2779442" y="2281632"/>
                <a:ext cx="463524"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A75B7FB-0F15-A3BF-69C8-63246AF9F465}"/>
                  </a:ext>
                </a:extLst>
              </p:cNvPr>
              <p:cNvSpPr txBox="1"/>
              <p:nvPr/>
            </p:nvSpPr>
            <p:spPr>
              <a:xfrm>
                <a:off x="4234581" y="2281632"/>
                <a:ext cx="4635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𝟐</m:t>
                          </m:r>
                        </m:sub>
                      </m:sSub>
                    </m:oMath>
                  </m:oMathPara>
                </a14:m>
                <a:endParaRPr lang="en-US" b="1" dirty="0"/>
              </a:p>
            </p:txBody>
          </p:sp>
        </mc:Choice>
        <mc:Fallback xmlns="">
          <p:sp>
            <p:nvSpPr>
              <p:cNvPr id="10" name="TextBox 9">
                <a:extLst>
                  <a:ext uri="{FF2B5EF4-FFF2-40B4-BE49-F238E27FC236}">
                    <a16:creationId xmlns:a16="http://schemas.microsoft.com/office/drawing/2014/main" id="{2A75B7FB-0F15-A3BF-69C8-63246AF9F465}"/>
                  </a:ext>
                </a:extLst>
              </p:cNvPr>
              <p:cNvSpPr txBox="1">
                <a:spLocks noRot="1" noChangeAspect="1" noMove="1" noResize="1" noEditPoints="1" noAdjustHandles="1" noChangeArrowheads="1" noChangeShapeType="1" noTextEdit="1"/>
              </p:cNvSpPr>
              <p:nvPr/>
            </p:nvSpPr>
            <p:spPr>
              <a:xfrm>
                <a:off x="4234581" y="2281632"/>
                <a:ext cx="463524"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8828BB-5840-8254-AFC2-3CC792B04BC2}"/>
                  </a:ext>
                </a:extLst>
              </p:cNvPr>
              <p:cNvSpPr txBox="1"/>
              <p:nvPr/>
            </p:nvSpPr>
            <p:spPr>
              <a:xfrm>
                <a:off x="5691351" y="2281632"/>
                <a:ext cx="4635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𝟑</m:t>
                          </m:r>
                        </m:sub>
                      </m:sSub>
                    </m:oMath>
                  </m:oMathPara>
                </a14:m>
                <a:endParaRPr lang="en-US" b="1" dirty="0"/>
              </a:p>
            </p:txBody>
          </p:sp>
        </mc:Choice>
        <mc:Fallback xmlns="">
          <p:sp>
            <p:nvSpPr>
              <p:cNvPr id="11" name="TextBox 10">
                <a:extLst>
                  <a:ext uri="{FF2B5EF4-FFF2-40B4-BE49-F238E27FC236}">
                    <a16:creationId xmlns:a16="http://schemas.microsoft.com/office/drawing/2014/main" id="{7C8828BB-5840-8254-AFC2-3CC792B04BC2}"/>
                  </a:ext>
                </a:extLst>
              </p:cNvPr>
              <p:cNvSpPr txBox="1">
                <a:spLocks noRot="1" noChangeAspect="1" noMove="1" noResize="1" noEditPoints="1" noAdjustHandles="1" noChangeArrowheads="1" noChangeShapeType="1" noTextEdit="1"/>
              </p:cNvSpPr>
              <p:nvPr/>
            </p:nvSpPr>
            <p:spPr>
              <a:xfrm>
                <a:off x="5691351" y="2281632"/>
                <a:ext cx="46352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D5573CA-4F85-B18E-2C84-AEF6A23F8B2F}"/>
                  </a:ext>
                </a:extLst>
              </p:cNvPr>
              <p:cNvSpPr txBox="1"/>
              <p:nvPr/>
            </p:nvSpPr>
            <p:spPr>
              <a:xfrm>
                <a:off x="7001177" y="2281632"/>
                <a:ext cx="4635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𝟒</m:t>
                          </m:r>
                        </m:sub>
                      </m:sSub>
                    </m:oMath>
                  </m:oMathPara>
                </a14:m>
                <a:endParaRPr lang="en-US" b="1" dirty="0"/>
              </a:p>
            </p:txBody>
          </p:sp>
        </mc:Choice>
        <mc:Fallback xmlns="">
          <p:sp>
            <p:nvSpPr>
              <p:cNvPr id="12" name="TextBox 11">
                <a:extLst>
                  <a:ext uri="{FF2B5EF4-FFF2-40B4-BE49-F238E27FC236}">
                    <a16:creationId xmlns:a16="http://schemas.microsoft.com/office/drawing/2014/main" id="{2D5573CA-4F85-B18E-2C84-AEF6A23F8B2F}"/>
                  </a:ext>
                </a:extLst>
              </p:cNvPr>
              <p:cNvSpPr txBox="1">
                <a:spLocks noRot="1" noChangeAspect="1" noMove="1" noResize="1" noEditPoints="1" noAdjustHandles="1" noChangeArrowheads="1" noChangeShapeType="1" noTextEdit="1"/>
              </p:cNvSpPr>
              <p:nvPr/>
            </p:nvSpPr>
            <p:spPr>
              <a:xfrm>
                <a:off x="7001177" y="2281632"/>
                <a:ext cx="46352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0711790-13ED-AB3C-5742-CDEC62E2FBCD}"/>
                  </a:ext>
                </a:extLst>
              </p:cNvPr>
              <p:cNvSpPr txBox="1"/>
              <p:nvPr/>
            </p:nvSpPr>
            <p:spPr>
              <a:xfrm>
                <a:off x="838200" y="3136060"/>
                <a:ext cx="8012578" cy="468205"/>
              </a:xfrm>
              <a:prstGeom prst="rect">
                <a:avLst/>
              </a:prstGeom>
              <a:noFill/>
            </p:spPr>
            <p:txBody>
              <a:bodyPr wrap="none" rtlCol="0">
                <a:spAutoFit/>
              </a:bodyPr>
              <a:lstStyle/>
              <a:p>
                <a:r>
                  <a:rPr lang="en-US" sz="2400" dirty="0"/>
                  <a:t>Labelling function </a:t>
                </a:r>
                <a14:m>
                  <m:oMath xmlns:m="http://schemas.openxmlformats.org/officeDocument/2006/math">
                    <m:r>
                      <a:rPr lang="en-US" sz="2400" b="1" i="1" smtClean="0">
                        <a:solidFill>
                          <a:srgbClr val="7030A0"/>
                        </a:solidFill>
                        <a:latin typeface="Cambria Math" panose="02040503050406030204" pitchFamily="18" charset="0"/>
                      </a:rPr>
                      <m:t>𝑳</m:t>
                    </m:r>
                    <m:r>
                      <a:rPr lang="en-US" sz="2400" b="1" i="1" smtClean="0">
                        <a:solidFill>
                          <a:srgbClr val="7030A0"/>
                        </a:solidFill>
                        <a:latin typeface="Cambria Math" panose="02040503050406030204" pitchFamily="18" charset="0"/>
                      </a:rPr>
                      <m:t>:</m:t>
                    </m:r>
                    <m:r>
                      <a:rPr lang="en-US" sz="2400" b="1" i="1" smtClean="0">
                        <a:solidFill>
                          <a:srgbClr val="7030A0"/>
                        </a:solidFill>
                        <a:latin typeface="Cambria Math" panose="02040503050406030204" pitchFamily="18" charset="0"/>
                      </a:rPr>
                      <m:t>𝑺</m:t>
                    </m:r>
                    <m:r>
                      <a:rPr lang="en-US" sz="2400" b="1" i="1" smtClean="0">
                        <a:solidFill>
                          <a:srgbClr val="7030A0"/>
                        </a:solidFill>
                        <a:latin typeface="Cambria Math" panose="02040503050406030204" pitchFamily="18" charset="0"/>
                        <a:ea typeface="Cambria Math" panose="02040503050406030204" pitchFamily="18" charset="0"/>
                      </a:rPr>
                      <m:t>→</m:t>
                    </m:r>
                    <m:sSup>
                      <m:sSupPr>
                        <m:ctrlPr>
                          <a:rPr lang="en-US" sz="2400" b="1" i="1" smtClean="0">
                            <a:solidFill>
                              <a:srgbClr val="7030A0"/>
                            </a:solidFill>
                            <a:latin typeface="Cambria Math" panose="02040503050406030204" pitchFamily="18" charset="0"/>
                            <a:ea typeface="Cambria Math" panose="02040503050406030204" pitchFamily="18" charset="0"/>
                          </a:rPr>
                        </m:ctrlPr>
                      </m:sSupPr>
                      <m:e>
                        <m:r>
                          <a:rPr lang="en-US" sz="2400" b="1" i="1" smtClean="0">
                            <a:solidFill>
                              <a:srgbClr val="7030A0"/>
                            </a:solidFill>
                            <a:latin typeface="Cambria Math" panose="02040503050406030204" pitchFamily="18" charset="0"/>
                            <a:ea typeface="Cambria Math" panose="02040503050406030204" pitchFamily="18" charset="0"/>
                          </a:rPr>
                          <m:t>𝟐</m:t>
                        </m:r>
                      </m:e>
                      <m:sup>
                        <m:r>
                          <a:rPr lang="en-US" sz="2400" b="1" i="1" smtClean="0">
                            <a:solidFill>
                              <a:srgbClr val="7030A0"/>
                            </a:solidFill>
                            <a:latin typeface="Cambria Math" panose="02040503050406030204" pitchFamily="18" charset="0"/>
                            <a:ea typeface="Cambria Math" panose="02040503050406030204" pitchFamily="18" charset="0"/>
                          </a:rPr>
                          <m:t>𝑷</m:t>
                        </m:r>
                      </m:sup>
                    </m:sSup>
                  </m:oMath>
                </a14:m>
                <a:r>
                  <a:rPr lang="en-US" sz="2400" dirty="0"/>
                  <a:t> maps states to set of propositions</a:t>
                </a:r>
              </a:p>
            </p:txBody>
          </p:sp>
        </mc:Choice>
        <mc:Fallback xmlns="">
          <p:sp>
            <p:nvSpPr>
              <p:cNvPr id="13" name="TextBox 12">
                <a:extLst>
                  <a:ext uri="{FF2B5EF4-FFF2-40B4-BE49-F238E27FC236}">
                    <a16:creationId xmlns:a16="http://schemas.microsoft.com/office/drawing/2014/main" id="{20711790-13ED-AB3C-5742-CDEC62E2FBCD}"/>
                  </a:ext>
                </a:extLst>
              </p:cNvPr>
              <p:cNvSpPr txBox="1">
                <a:spLocks noRot="1" noChangeAspect="1" noMove="1" noResize="1" noEditPoints="1" noAdjustHandles="1" noChangeArrowheads="1" noChangeShapeType="1" noTextEdit="1"/>
              </p:cNvSpPr>
              <p:nvPr/>
            </p:nvSpPr>
            <p:spPr>
              <a:xfrm>
                <a:off x="838200" y="3136060"/>
                <a:ext cx="8012578" cy="468205"/>
              </a:xfrm>
              <a:prstGeom prst="rect">
                <a:avLst/>
              </a:prstGeom>
              <a:blipFill>
                <a:blip r:embed="rId7"/>
                <a:stretch>
                  <a:fillRect l="-1268" t="-7895" r="-317" b="-28947"/>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56730CF-3F21-0FD2-01EA-25293B860848}"/>
              </a:ext>
            </a:extLst>
          </p:cNvPr>
          <p:cNvCxnSpPr>
            <a:cxnSpLocks/>
          </p:cNvCxnSpPr>
          <p:nvPr/>
        </p:nvCxnSpPr>
        <p:spPr>
          <a:xfrm>
            <a:off x="1324303" y="4278272"/>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F46A93E-E131-7F30-C6B3-44F8F03EE57A}"/>
              </a:ext>
            </a:extLst>
          </p:cNvPr>
          <p:cNvSpPr txBox="1"/>
          <p:nvPr/>
        </p:nvSpPr>
        <p:spPr>
          <a:xfrm>
            <a:off x="10231297" y="4093606"/>
            <a:ext cx="649537" cy="36933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7ABDB5-9D75-223C-DDF9-F3B8CECB2C1B}"/>
                  </a:ext>
                </a:extLst>
              </p:cNvPr>
              <p:cNvSpPr txBox="1"/>
              <p:nvPr/>
            </p:nvSpPr>
            <p:spPr>
              <a:xfrm>
                <a:off x="1324303" y="3805307"/>
                <a:ext cx="785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𝒔</m:t>
                          </m:r>
                        </m:e>
                        <m:sub>
                          <m:r>
                            <a:rPr lang="en-US" b="1" i="1" smtClean="0">
                              <a:latin typeface="Cambria Math" panose="02040503050406030204" pitchFamily="18" charset="0"/>
                            </a:rPr>
                            <m:t>𝟎</m:t>
                          </m:r>
                        </m:sub>
                      </m:sSub>
                      <m:r>
                        <a:rPr lang="en-US" b="1" i="1" smtClean="0">
                          <a:latin typeface="Cambria Math" panose="02040503050406030204" pitchFamily="18" charset="0"/>
                        </a:rPr>
                        <m:t>)</m:t>
                      </m:r>
                    </m:oMath>
                  </m:oMathPara>
                </a14:m>
                <a:endParaRPr lang="en-US" b="1" dirty="0"/>
              </a:p>
            </p:txBody>
          </p:sp>
        </mc:Choice>
        <mc:Fallback xmlns="">
          <p:sp>
            <p:nvSpPr>
              <p:cNvPr id="16" name="TextBox 15">
                <a:extLst>
                  <a:ext uri="{FF2B5EF4-FFF2-40B4-BE49-F238E27FC236}">
                    <a16:creationId xmlns:a16="http://schemas.microsoft.com/office/drawing/2014/main" id="{D57ABDB5-9D75-223C-DDF9-F3B8CECB2C1B}"/>
                  </a:ext>
                </a:extLst>
              </p:cNvPr>
              <p:cNvSpPr txBox="1">
                <a:spLocks noRot="1" noChangeAspect="1" noMove="1" noResize="1" noEditPoints="1" noAdjustHandles="1" noChangeArrowheads="1" noChangeShapeType="1" noTextEdit="1"/>
              </p:cNvSpPr>
              <p:nvPr/>
            </p:nvSpPr>
            <p:spPr>
              <a:xfrm>
                <a:off x="1324303" y="3805307"/>
                <a:ext cx="785728" cy="369332"/>
              </a:xfrm>
              <a:prstGeom prst="rect">
                <a:avLst/>
              </a:prstGeom>
              <a:blipFill>
                <a:blip r:embed="rId8"/>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CF124F4-91C0-628A-891A-781948C61A0F}"/>
                  </a:ext>
                </a:extLst>
              </p:cNvPr>
              <p:cNvSpPr txBox="1"/>
              <p:nvPr/>
            </p:nvSpPr>
            <p:spPr>
              <a:xfrm>
                <a:off x="2779442" y="3805307"/>
                <a:ext cx="785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𝒔</m:t>
                          </m:r>
                        </m:e>
                        <m:sub>
                          <m:r>
                            <a:rPr lang="en-US" b="1" i="1" smtClean="0">
                              <a:latin typeface="Cambria Math" panose="02040503050406030204" pitchFamily="18" charset="0"/>
                            </a:rPr>
                            <m:t>𝟏</m:t>
                          </m:r>
                        </m:sub>
                      </m:sSub>
                      <m:r>
                        <a:rPr lang="en-US" b="1" i="1" smtClean="0">
                          <a:latin typeface="Cambria Math" panose="02040503050406030204" pitchFamily="18" charset="0"/>
                        </a:rPr>
                        <m:t>)</m:t>
                      </m:r>
                    </m:oMath>
                  </m:oMathPara>
                </a14:m>
                <a:endParaRPr lang="en-US" b="1" dirty="0"/>
              </a:p>
            </p:txBody>
          </p:sp>
        </mc:Choice>
        <mc:Fallback xmlns="">
          <p:sp>
            <p:nvSpPr>
              <p:cNvPr id="17" name="TextBox 16">
                <a:extLst>
                  <a:ext uri="{FF2B5EF4-FFF2-40B4-BE49-F238E27FC236}">
                    <a16:creationId xmlns:a16="http://schemas.microsoft.com/office/drawing/2014/main" id="{BCF124F4-91C0-628A-891A-781948C61A0F}"/>
                  </a:ext>
                </a:extLst>
              </p:cNvPr>
              <p:cNvSpPr txBox="1">
                <a:spLocks noRot="1" noChangeAspect="1" noMove="1" noResize="1" noEditPoints="1" noAdjustHandles="1" noChangeArrowheads="1" noChangeShapeType="1" noTextEdit="1"/>
              </p:cNvSpPr>
              <p:nvPr/>
            </p:nvSpPr>
            <p:spPr>
              <a:xfrm>
                <a:off x="2779442" y="3805307"/>
                <a:ext cx="785728" cy="369332"/>
              </a:xfrm>
              <a:prstGeom prst="rect">
                <a:avLst/>
              </a:prstGeom>
              <a:blipFill>
                <a:blip r:embed="rId9"/>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1445579-5050-AD14-88E0-B8C035A48181}"/>
                  </a:ext>
                </a:extLst>
              </p:cNvPr>
              <p:cNvSpPr txBox="1"/>
              <p:nvPr/>
            </p:nvSpPr>
            <p:spPr>
              <a:xfrm>
                <a:off x="4234581" y="3805307"/>
                <a:ext cx="785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𝒔</m:t>
                          </m:r>
                        </m:e>
                        <m:sub>
                          <m:r>
                            <a:rPr lang="en-US" b="1" i="1" smtClean="0">
                              <a:latin typeface="Cambria Math" panose="02040503050406030204" pitchFamily="18" charset="0"/>
                            </a:rPr>
                            <m:t>𝟐</m:t>
                          </m:r>
                        </m:sub>
                      </m:sSub>
                      <m:r>
                        <a:rPr lang="en-US" b="1" i="1" smtClean="0">
                          <a:latin typeface="Cambria Math" panose="02040503050406030204" pitchFamily="18" charset="0"/>
                        </a:rPr>
                        <m:t>)</m:t>
                      </m:r>
                    </m:oMath>
                  </m:oMathPara>
                </a14:m>
                <a:endParaRPr lang="en-US" b="1" dirty="0"/>
              </a:p>
            </p:txBody>
          </p:sp>
        </mc:Choice>
        <mc:Fallback xmlns="">
          <p:sp>
            <p:nvSpPr>
              <p:cNvPr id="18" name="TextBox 17">
                <a:extLst>
                  <a:ext uri="{FF2B5EF4-FFF2-40B4-BE49-F238E27FC236}">
                    <a16:creationId xmlns:a16="http://schemas.microsoft.com/office/drawing/2014/main" id="{31445579-5050-AD14-88E0-B8C035A48181}"/>
                  </a:ext>
                </a:extLst>
              </p:cNvPr>
              <p:cNvSpPr txBox="1">
                <a:spLocks noRot="1" noChangeAspect="1" noMove="1" noResize="1" noEditPoints="1" noAdjustHandles="1" noChangeArrowheads="1" noChangeShapeType="1" noTextEdit="1"/>
              </p:cNvSpPr>
              <p:nvPr/>
            </p:nvSpPr>
            <p:spPr>
              <a:xfrm>
                <a:off x="4234581" y="3805307"/>
                <a:ext cx="785728" cy="369332"/>
              </a:xfrm>
              <a:prstGeom prst="rect">
                <a:avLst/>
              </a:prstGeom>
              <a:blipFill>
                <a:blip r:embed="rId10"/>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658E185-559E-58C1-20D8-E7DFE2AAA375}"/>
                  </a:ext>
                </a:extLst>
              </p:cNvPr>
              <p:cNvSpPr txBox="1"/>
              <p:nvPr/>
            </p:nvSpPr>
            <p:spPr>
              <a:xfrm>
                <a:off x="5691351" y="3805307"/>
                <a:ext cx="785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𝒔</m:t>
                          </m:r>
                        </m:e>
                        <m:sub>
                          <m:r>
                            <a:rPr lang="en-US" b="1" i="1" smtClean="0">
                              <a:latin typeface="Cambria Math" panose="02040503050406030204" pitchFamily="18" charset="0"/>
                            </a:rPr>
                            <m:t>𝟑</m:t>
                          </m:r>
                        </m:sub>
                      </m:sSub>
                      <m:r>
                        <a:rPr lang="en-US" b="1" i="1" smtClean="0">
                          <a:latin typeface="Cambria Math" panose="02040503050406030204" pitchFamily="18" charset="0"/>
                        </a:rPr>
                        <m:t>)</m:t>
                      </m:r>
                    </m:oMath>
                  </m:oMathPara>
                </a14:m>
                <a:endParaRPr lang="en-US" b="1" dirty="0"/>
              </a:p>
            </p:txBody>
          </p:sp>
        </mc:Choice>
        <mc:Fallback xmlns="">
          <p:sp>
            <p:nvSpPr>
              <p:cNvPr id="19" name="TextBox 18">
                <a:extLst>
                  <a:ext uri="{FF2B5EF4-FFF2-40B4-BE49-F238E27FC236}">
                    <a16:creationId xmlns:a16="http://schemas.microsoft.com/office/drawing/2014/main" id="{A658E185-559E-58C1-20D8-E7DFE2AAA375}"/>
                  </a:ext>
                </a:extLst>
              </p:cNvPr>
              <p:cNvSpPr txBox="1">
                <a:spLocks noRot="1" noChangeAspect="1" noMove="1" noResize="1" noEditPoints="1" noAdjustHandles="1" noChangeArrowheads="1" noChangeShapeType="1" noTextEdit="1"/>
              </p:cNvSpPr>
              <p:nvPr/>
            </p:nvSpPr>
            <p:spPr>
              <a:xfrm>
                <a:off x="5691351" y="3805307"/>
                <a:ext cx="785728" cy="369332"/>
              </a:xfrm>
              <a:prstGeom prst="rect">
                <a:avLst/>
              </a:prstGeom>
              <a:blipFill>
                <a:blip r:embed="rId11"/>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E06546-0C47-267B-A080-14B034FD494A}"/>
                  </a:ext>
                </a:extLst>
              </p:cNvPr>
              <p:cNvSpPr txBox="1"/>
              <p:nvPr/>
            </p:nvSpPr>
            <p:spPr>
              <a:xfrm>
                <a:off x="7001177" y="3805307"/>
                <a:ext cx="785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r>
                            <a:rPr lang="en-US" b="1" i="1" smtClean="0">
                              <a:latin typeface="Cambria Math" panose="02040503050406030204" pitchFamily="18" charset="0"/>
                            </a:rPr>
                            <m:t>(</m:t>
                          </m:r>
                          <m:r>
                            <a:rPr lang="en-US" b="1" i="1" smtClean="0">
                              <a:latin typeface="Cambria Math" panose="02040503050406030204" pitchFamily="18" charset="0"/>
                            </a:rPr>
                            <m:t>𝒔</m:t>
                          </m:r>
                        </m:e>
                        <m:sub>
                          <m:r>
                            <a:rPr lang="en-US" b="1" i="1" smtClean="0">
                              <a:latin typeface="Cambria Math" panose="02040503050406030204" pitchFamily="18" charset="0"/>
                            </a:rPr>
                            <m:t>𝟒</m:t>
                          </m:r>
                        </m:sub>
                      </m:sSub>
                      <m:r>
                        <a:rPr lang="en-US" b="1" i="1" smtClean="0">
                          <a:latin typeface="Cambria Math" panose="02040503050406030204" pitchFamily="18" charset="0"/>
                        </a:rPr>
                        <m:t>)</m:t>
                      </m:r>
                    </m:oMath>
                  </m:oMathPara>
                </a14:m>
                <a:endParaRPr lang="en-US" b="1" dirty="0"/>
              </a:p>
            </p:txBody>
          </p:sp>
        </mc:Choice>
        <mc:Fallback xmlns="">
          <p:sp>
            <p:nvSpPr>
              <p:cNvPr id="20" name="TextBox 19">
                <a:extLst>
                  <a:ext uri="{FF2B5EF4-FFF2-40B4-BE49-F238E27FC236}">
                    <a16:creationId xmlns:a16="http://schemas.microsoft.com/office/drawing/2014/main" id="{E9E06546-0C47-267B-A080-14B034FD494A}"/>
                  </a:ext>
                </a:extLst>
              </p:cNvPr>
              <p:cNvSpPr txBox="1">
                <a:spLocks noRot="1" noChangeAspect="1" noMove="1" noResize="1" noEditPoints="1" noAdjustHandles="1" noChangeArrowheads="1" noChangeShapeType="1" noTextEdit="1"/>
              </p:cNvSpPr>
              <p:nvPr/>
            </p:nvSpPr>
            <p:spPr>
              <a:xfrm>
                <a:off x="7001177" y="3805307"/>
                <a:ext cx="785728" cy="369332"/>
              </a:xfrm>
              <a:prstGeom prst="rect">
                <a:avLst/>
              </a:prstGeom>
              <a:blipFill>
                <a:blip r:embed="rId12"/>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F8E8101-CFF3-5B6F-C2E6-A4996B909835}"/>
                  </a:ext>
                </a:extLst>
              </p:cNvPr>
              <p:cNvSpPr txBox="1"/>
              <p:nvPr/>
            </p:nvSpPr>
            <p:spPr>
              <a:xfrm>
                <a:off x="838200" y="4602023"/>
                <a:ext cx="10218683" cy="1569660"/>
              </a:xfrm>
              <a:prstGeom prst="rect">
                <a:avLst/>
              </a:prstGeom>
              <a:noFill/>
            </p:spPr>
            <p:txBody>
              <a:bodyPr wrap="square" rtlCol="0">
                <a:spAutoFit/>
              </a:bodyPr>
              <a:lstStyle/>
              <a:p>
                <a:r>
                  <a:rPr lang="en-US" sz="2400" dirty="0"/>
                  <a:t>Now we know </a:t>
                </a:r>
                <a:r>
                  <a:rPr lang="en-US" sz="2400" b="1" dirty="0"/>
                  <a:t>which propositions </a:t>
                </a:r>
                <a:r>
                  <a:rPr lang="en-US" sz="2400" dirty="0"/>
                  <a:t>are true </a:t>
                </a:r>
                <a:r>
                  <a:rPr lang="en-US" sz="2400" b="1" dirty="0"/>
                  <a:t>at which time step </a:t>
                </a:r>
                <a:r>
                  <a:rPr lang="en-US" sz="2400" dirty="0"/>
                  <a:t>for any sequence</a:t>
                </a:r>
              </a:p>
              <a:p>
                <a:endParaRPr lang="en-US" sz="2400" dirty="0"/>
              </a:p>
              <a:p>
                <a:pPr algn="ctr"/>
                <a:r>
                  <a:rPr lang="en-US" sz="2400" dirty="0"/>
                  <a:t>Want to </a:t>
                </a:r>
                <a:r>
                  <a:rPr lang="en-US" sz="2400" b="1" dirty="0"/>
                  <a:t>compute policy </a:t>
                </a:r>
                <a14:m>
                  <m:oMath xmlns:m="http://schemas.openxmlformats.org/officeDocument/2006/math">
                    <m:r>
                      <a:rPr lang="en-US" sz="2400" b="1" i="1" smtClean="0">
                        <a:latin typeface="Cambria Math" panose="02040503050406030204" pitchFamily="18" charset="0"/>
                        <a:ea typeface="Cambria Math" panose="02040503050406030204" pitchFamily="18" charset="0"/>
                      </a:rPr>
                      <m:t>𝝅</m:t>
                    </m:r>
                  </m:oMath>
                </a14:m>
                <a:r>
                  <a:rPr lang="en-US" sz="2400" b="1" dirty="0"/>
                  <a:t> </a:t>
                </a:r>
                <a:r>
                  <a:rPr lang="en-US" sz="2400" dirty="0"/>
                  <a:t>that </a:t>
                </a:r>
                <a:r>
                  <a:rPr lang="en-US" sz="2400" b="1" dirty="0"/>
                  <a:t>maximizes probability</a:t>
                </a:r>
                <a:r>
                  <a:rPr lang="en-US" sz="2400" dirty="0"/>
                  <a:t> that generated sequence </a:t>
                </a:r>
                <a:r>
                  <a:rPr lang="en-US" sz="2400" b="1" dirty="0"/>
                  <a:t>satisfies a given LTL formula</a:t>
                </a:r>
              </a:p>
            </p:txBody>
          </p:sp>
        </mc:Choice>
        <mc:Fallback xmlns="">
          <p:sp>
            <p:nvSpPr>
              <p:cNvPr id="21" name="TextBox 20">
                <a:extLst>
                  <a:ext uri="{FF2B5EF4-FFF2-40B4-BE49-F238E27FC236}">
                    <a16:creationId xmlns:a16="http://schemas.microsoft.com/office/drawing/2014/main" id="{9F8E8101-CFF3-5B6F-C2E6-A4996B909835}"/>
                  </a:ext>
                </a:extLst>
              </p:cNvPr>
              <p:cNvSpPr txBox="1">
                <a:spLocks noRot="1" noChangeAspect="1" noMove="1" noResize="1" noEditPoints="1" noAdjustHandles="1" noChangeArrowheads="1" noChangeShapeType="1" noTextEdit="1"/>
              </p:cNvSpPr>
              <p:nvPr/>
            </p:nvSpPr>
            <p:spPr>
              <a:xfrm>
                <a:off x="838200" y="4602023"/>
                <a:ext cx="10218683" cy="1569660"/>
              </a:xfrm>
              <a:prstGeom prst="rect">
                <a:avLst/>
              </a:prstGeom>
              <a:blipFill>
                <a:blip r:embed="rId13"/>
                <a:stretch>
                  <a:fillRect l="-994" t="-3226" r="-745" b="-8065"/>
                </a:stretch>
              </a:blipFill>
            </p:spPr>
            <p:txBody>
              <a:bodyPr/>
              <a:lstStyle/>
              <a:p>
                <a:r>
                  <a:rPr lang="en-US">
                    <a:noFill/>
                  </a:rPr>
                  <a:t> </a:t>
                </a:r>
              </a:p>
            </p:txBody>
          </p:sp>
        </mc:Fallback>
      </mc:AlternateContent>
    </p:spTree>
    <p:extLst>
      <p:ext uri="{BB962C8B-B14F-4D97-AF65-F5344CB8AC3E}">
        <p14:creationId xmlns:p14="http://schemas.microsoft.com/office/powerpoint/2010/main" val="2209827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5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5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D89-D93A-45E6-D84D-09E91FC5181F}"/>
              </a:ext>
            </a:extLst>
          </p:cNvPr>
          <p:cNvSpPr>
            <a:spLocks noGrp="1"/>
          </p:cNvSpPr>
          <p:nvPr>
            <p:ph type="title"/>
          </p:nvPr>
        </p:nvSpPr>
        <p:spPr/>
        <p:txBody>
          <a:bodyPr/>
          <a:lstStyle/>
          <a:p>
            <a:pPr algn="ctr"/>
            <a:r>
              <a:rPr lang="en-US" b="1" dirty="0">
                <a:solidFill>
                  <a:schemeClr val="accent1"/>
                </a:solidFill>
              </a:rPr>
              <a:t>Core Questions</a:t>
            </a:r>
          </a:p>
        </p:txBody>
      </p:sp>
      <p:sp>
        <p:nvSpPr>
          <p:cNvPr id="3" name="Content Placeholder 2">
            <a:extLst>
              <a:ext uri="{FF2B5EF4-FFF2-40B4-BE49-F238E27FC236}">
                <a16:creationId xmlns:a16="http://schemas.microsoft.com/office/drawing/2014/main" id="{943E0F7C-243C-D607-85F5-809F78E4B4FC}"/>
              </a:ext>
            </a:extLst>
          </p:cNvPr>
          <p:cNvSpPr>
            <a:spLocks noGrp="1"/>
          </p:cNvSpPr>
          <p:nvPr>
            <p:ph idx="1"/>
          </p:nvPr>
        </p:nvSpPr>
        <p:spPr/>
        <p:txBody>
          <a:bodyPr/>
          <a:lstStyle/>
          <a:p>
            <a:pPr marL="0" indent="0" algn="ctr">
              <a:buNone/>
            </a:pPr>
            <a:endParaRPr lang="en-US" dirty="0"/>
          </a:p>
          <a:p>
            <a:pPr marL="0" indent="0" algn="ctr">
              <a:buNone/>
            </a:pPr>
            <a:r>
              <a:rPr lang="en-US" dirty="0"/>
              <a:t>What guarantees can be obtained from </a:t>
            </a:r>
          </a:p>
          <a:p>
            <a:pPr marL="0" indent="0" algn="ctr">
              <a:buNone/>
            </a:pPr>
            <a:r>
              <a:rPr lang="en-US" b="1" dirty="0"/>
              <a:t>reduction of RL from </a:t>
            </a:r>
            <a:r>
              <a:rPr lang="en-US" b="1" dirty="0">
                <a:solidFill>
                  <a:schemeClr val="tx1"/>
                </a:solidFill>
              </a:rPr>
              <a:t>LTL to RL from rewards</a:t>
            </a:r>
            <a:r>
              <a:rPr lang="en-US" dirty="0">
                <a:solidFill>
                  <a:schemeClr val="tx1"/>
                </a:solidFill>
              </a:rPr>
              <a:t>?</a:t>
            </a:r>
            <a:endParaRPr lang="en-US" b="1" dirty="0"/>
          </a:p>
          <a:p>
            <a:pPr marL="342900" indent="-342900" algn="ctr">
              <a:buFont typeface="Arial" panose="020B0604020202020204" pitchFamily="34" charset="0"/>
              <a:buChar char="•"/>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tx1"/>
                </a:solidFill>
              </a:rPr>
              <a:t>What guarantees about </a:t>
            </a:r>
            <a:r>
              <a:rPr lang="en-US" b="1" dirty="0">
                <a:solidFill>
                  <a:schemeClr val="tx1"/>
                </a:solidFill>
              </a:rPr>
              <a:t>RL algorithms from LTL specs</a:t>
            </a:r>
          </a:p>
          <a:p>
            <a:pPr marL="0" indent="0" algn="ctr">
              <a:buNone/>
            </a:pPr>
            <a:r>
              <a:rPr lang="en-US" dirty="0">
                <a:solidFill>
                  <a:schemeClr val="tx1"/>
                </a:solidFill>
              </a:rPr>
              <a:t>can we obtain?</a:t>
            </a:r>
          </a:p>
          <a:p>
            <a:pPr marL="0" indent="0" algn="ctr">
              <a:buNone/>
            </a:pPr>
            <a:endParaRPr lang="en-US" dirty="0">
              <a:solidFill>
                <a:schemeClr val="tx1"/>
              </a:solidFill>
            </a:endParaRPr>
          </a:p>
          <a:p>
            <a:pPr algn="ctr"/>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A0C51AE7-4F39-724D-87AA-D968904B9F78}"/>
              </a:ext>
            </a:extLst>
          </p:cNvPr>
          <p:cNvSpPr>
            <a:spLocks noGrp="1"/>
          </p:cNvSpPr>
          <p:nvPr>
            <p:ph type="sldNum" sz="quarter" idx="12"/>
          </p:nvPr>
        </p:nvSpPr>
        <p:spPr/>
        <p:txBody>
          <a:bodyPr/>
          <a:lstStyle/>
          <a:p>
            <a:fld id="{1CF91F9D-ED0F-C941-B4DB-33BB39C08F15}" type="slidenum">
              <a:rPr lang="en-US" smtClean="0"/>
              <a:t>57</a:t>
            </a:fld>
            <a:endParaRPr lang="en-US"/>
          </a:p>
        </p:txBody>
      </p:sp>
    </p:spTree>
    <p:extLst>
      <p:ext uri="{BB962C8B-B14F-4D97-AF65-F5344CB8AC3E}">
        <p14:creationId xmlns:p14="http://schemas.microsoft.com/office/powerpoint/2010/main" val="93169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D89-D93A-45E6-D84D-09E91FC5181F}"/>
              </a:ext>
            </a:extLst>
          </p:cNvPr>
          <p:cNvSpPr>
            <a:spLocks noGrp="1"/>
          </p:cNvSpPr>
          <p:nvPr>
            <p:ph type="title"/>
          </p:nvPr>
        </p:nvSpPr>
        <p:spPr/>
        <p:txBody>
          <a:bodyPr/>
          <a:lstStyle/>
          <a:p>
            <a:pPr algn="ctr"/>
            <a:r>
              <a:rPr lang="en-US" b="1" dirty="0">
                <a:solidFill>
                  <a:schemeClr val="accent1"/>
                </a:solidFill>
              </a:rPr>
              <a:t>Core Questions</a:t>
            </a:r>
          </a:p>
        </p:txBody>
      </p:sp>
      <p:sp>
        <p:nvSpPr>
          <p:cNvPr id="3" name="Content Placeholder 2">
            <a:extLst>
              <a:ext uri="{FF2B5EF4-FFF2-40B4-BE49-F238E27FC236}">
                <a16:creationId xmlns:a16="http://schemas.microsoft.com/office/drawing/2014/main" id="{943E0F7C-243C-D607-85F5-809F78E4B4FC}"/>
              </a:ext>
            </a:extLst>
          </p:cNvPr>
          <p:cNvSpPr>
            <a:spLocks noGrp="1"/>
          </p:cNvSpPr>
          <p:nvPr>
            <p:ph idx="1"/>
          </p:nvPr>
        </p:nvSpPr>
        <p:spPr/>
        <p:txBody>
          <a:bodyPr/>
          <a:lstStyle/>
          <a:p>
            <a:pPr marL="0" indent="0" algn="ctr">
              <a:buNone/>
            </a:pPr>
            <a:endParaRPr lang="en-US" dirty="0"/>
          </a:p>
          <a:p>
            <a:pPr marL="0" indent="0" algn="ctr">
              <a:buNone/>
            </a:pPr>
            <a:r>
              <a:rPr lang="en-US" dirty="0"/>
              <a:t>What guarantees can be obtained from </a:t>
            </a:r>
          </a:p>
          <a:p>
            <a:pPr marL="0" indent="0" algn="ctr">
              <a:buNone/>
            </a:pPr>
            <a:r>
              <a:rPr lang="en-US" b="1" dirty="0"/>
              <a:t>reduction of RL from </a:t>
            </a:r>
            <a:r>
              <a:rPr lang="en-US" b="1" dirty="0">
                <a:solidFill>
                  <a:schemeClr val="tx1"/>
                </a:solidFill>
              </a:rPr>
              <a:t>LTL to RL from rewards</a:t>
            </a:r>
            <a:r>
              <a:rPr lang="en-US" dirty="0">
                <a:solidFill>
                  <a:schemeClr val="tx1"/>
                </a:solidFill>
              </a:rPr>
              <a:t>?</a:t>
            </a:r>
            <a:endParaRPr lang="en-US" b="1" dirty="0"/>
          </a:p>
          <a:p>
            <a:pPr marL="342900" indent="-342900" algn="ctr">
              <a:buFont typeface="Arial" panose="020B0604020202020204" pitchFamily="34" charset="0"/>
              <a:buChar char="•"/>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bg1">
                    <a:lumMod val="65000"/>
                  </a:schemeClr>
                </a:solidFill>
              </a:rPr>
              <a:t>What guarantees about </a:t>
            </a:r>
            <a:r>
              <a:rPr lang="en-US" b="1" dirty="0">
                <a:solidFill>
                  <a:schemeClr val="bg1">
                    <a:lumMod val="65000"/>
                  </a:schemeClr>
                </a:solidFill>
              </a:rPr>
              <a:t>RL algorithms from LTL specs</a:t>
            </a:r>
          </a:p>
          <a:p>
            <a:pPr marL="0" indent="0" algn="ctr">
              <a:buNone/>
            </a:pPr>
            <a:r>
              <a:rPr lang="en-US" dirty="0">
                <a:solidFill>
                  <a:schemeClr val="bg1">
                    <a:lumMod val="65000"/>
                  </a:schemeClr>
                </a:solidFill>
              </a:rPr>
              <a:t>can we obtain?</a:t>
            </a:r>
          </a:p>
          <a:p>
            <a:pPr marL="0" indent="0" algn="ctr">
              <a:buNone/>
            </a:pPr>
            <a:endParaRPr lang="en-US" dirty="0">
              <a:solidFill>
                <a:schemeClr val="tx1"/>
              </a:solidFill>
            </a:endParaRPr>
          </a:p>
          <a:p>
            <a:pPr algn="ctr"/>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A0C51AE7-4F39-724D-87AA-D968904B9F78}"/>
              </a:ext>
            </a:extLst>
          </p:cNvPr>
          <p:cNvSpPr>
            <a:spLocks noGrp="1"/>
          </p:cNvSpPr>
          <p:nvPr>
            <p:ph type="sldNum" sz="quarter" idx="12"/>
          </p:nvPr>
        </p:nvSpPr>
        <p:spPr/>
        <p:txBody>
          <a:bodyPr/>
          <a:lstStyle/>
          <a:p>
            <a:fld id="{1CF91F9D-ED0F-C941-B4DB-33BB39C08F15}" type="slidenum">
              <a:rPr lang="en-US" smtClean="0"/>
              <a:t>58</a:t>
            </a:fld>
            <a:endParaRPr lang="en-US"/>
          </a:p>
        </p:txBody>
      </p:sp>
    </p:spTree>
    <p:extLst>
      <p:ext uri="{BB962C8B-B14F-4D97-AF65-F5344CB8AC3E}">
        <p14:creationId xmlns:p14="http://schemas.microsoft.com/office/powerpoint/2010/main" val="2617825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I: Specification Translation</a:t>
            </a:r>
          </a:p>
        </p:txBody>
      </p:sp>
      <p:sp>
        <p:nvSpPr>
          <p:cNvPr id="3" name="Content Placeholder 2">
            <a:extLst>
              <a:ext uri="{FF2B5EF4-FFF2-40B4-BE49-F238E27FC236}">
                <a16:creationId xmlns:a16="http://schemas.microsoft.com/office/drawing/2014/main" id="{5D132C5C-497D-2852-A1E6-D56E18E1A5CC}"/>
              </a:ext>
            </a:extLst>
          </p:cNvPr>
          <p:cNvSpPr>
            <a:spLocks noGrp="1"/>
          </p:cNvSpPr>
          <p:nvPr>
            <p:ph idx="1"/>
          </p:nvPr>
        </p:nvSpPr>
        <p:spPr>
          <a:xfrm>
            <a:off x="838200" y="4451132"/>
            <a:ext cx="10515600" cy="2041743"/>
          </a:xfrm>
        </p:spPr>
        <p:txBody>
          <a:bodyPr>
            <a:normAutofit/>
          </a:bodyPr>
          <a:lstStyle/>
          <a:p>
            <a:pPr marL="0" indent="0">
              <a:buNone/>
            </a:pPr>
            <a:endParaRPr lang="en-US" sz="2400" dirty="0"/>
          </a:p>
          <a:p>
            <a:pPr marL="0" indent="0">
              <a:buNone/>
            </a:pPr>
            <a:r>
              <a:rPr lang="en-US" sz="2400" b="1" dirty="0">
                <a:solidFill>
                  <a:schemeClr val="accent1"/>
                </a:solidFill>
              </a:rPr>
              <a:t>THEOREM</a:t>
            </a:r>
          </a:p>
          <a:p>
            <a:pPr marL="0" indent="0">
              <a:buNone/>
            </a:pPr>
            <a:r>
              <a:rPr lang="en-US" sz="2400" dirty="0"/>
              <a:t>No </a:t>
            </a:r>
            <a:r>
              <a:rPr lang="en-US" sz="2400" b="1" dirty="0"/>
              <a:t>optimality preserving </a:t>
            </a:r>
            <a:r>
              <a:rPr lang="en-US" sz="2400" dirty="0">
                <a:solidFill>
                  <a:srgbClr val="7030A0"/>
                </a:solidFill>
              </a:rPr>
              <a:t>specification translation </a:t>
            </a:r>
            <a:r>
              <a:rPr lang="en-US" sz="2400" dirty="0"/>
              <a:t>exists for reducing reachability specifications to discounted-sum reward specifications</a:t>
            </a:r>
          </a:p>
          <a:p>
            <a:pPr marL="0" indent="0">
              <a:buNone/>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59</a:t>
            </a:fld>
            <a:endParaRPr lang="en-US" dirty="0"/>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1AB345A7-FA07-B1BA-7FB9-2E56E03F1C88}"/>
                  </a:ext>
                </a:extLst>
              </p:cNvPr>
              <p:cNvSpPr/>
              <p:nvPr/>
            </p:nvSpPr>
            <p:spPr>
              <a:xfrm>
                <a:off x="1590805" y="1891430"/>
                <a:ext cx="8492647" cy="243004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b="1" dirty="0">
                  <a:solidFill>
                    <a:schemeClr val="tx1"/>
                  </a:solidFill>
                  <a:latin typeface="Calibri" panose="020F0502020204030204" pitchFamily="34" charset="0"/>
                  <a:cs typeface="Calibri" panose="020F0502020204030204" pitchFamily="34" charset="0"/>
                </a:endParaRPr>
              </a:p>
              <a:p>
                <a:pPr marL="0" indent="0" algn="ctr">
                  <a:buNone/>
                </a:pPr>
                <a:r>
                  <a:rPr lang="en-US" sz="2400" b="1" dirty="0">
                    <a:solidFill>
                      <a:schemeClr val="tx1"/>
                    </a:solidFill>
                    <a:latin typeface="Calibri" panose="020F0502020204030204" pitchFamily="34" charset="0"/>
                    <a:cs typeface="Calibri" panose="020F0502020204030204" pitchFamily="34" charset="0"/>
                  </a:rPr>
                  <a:t>Optimality Preservation: </a:t>
                </a:r>
                <a:r>
                  <a:rPr lang="en-US" sz="2400" dirty="0">
                    <a:solidFill>
                      <a:schemeClr val="tx1"/>
                    </a:solidFill>
                    <a:latin typeface="Calibri" panose="020F0502020204030204" pitchFamily="34" charset="0"/>
                    <a:cs typeface="Calibri" panose="020F0502020204030204" pitchFamily="34" charset="0"/>
                  </a:rPr>
                  <a:t>For all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oMath>
                </a14:m>
                <a:r>
                  <a:rPr lang="en-US" sz="2400" dirty="0">
                    <a:solidFill>
                      <a:schemeClr val="tx1"/>
                    </a:solidFill>
                    <a:latin typeface="Calibri" panose="020F0502020204030204" pitchFamily="34" charset="0"/>
                    <a:cs typeface="Calibri" panose="020F0502020204030204" pitchFamily="34" charset="0"/>
                  </a:rPr>
                  <a:t> maximizing </a:t>
                </a:r>
                <a:r>
                  <a:rPr lang="en-US" sz="2400" b="1" dirty="0">
                    <a:solidFill>
                      <a:srgbClr val="7030A0"/>
                    </a:solidFill>
                    <a:latin typeface="Calibri" panose="020F0502020204030204" pitchFamily="34" charset="0"/>
                    <a:cs typeface="Calibri" panose="020F0502020204030204" pitchFamily="34" charset="0"/>
                  </a:rPr>
                  <a:t>expected reward </a:t>
                </a:r>
                <a:r>
                  <a:rPr lang="en-US" sz="2400" dirty="0">
                    <a:solidFill>
                      <a:schemeClr val="tx1"/>
                    </a:solidFill>
                    <a:latin typeface="Calibri" panose="020F0502020204030204" pitchFamily="34" charset="0"/>
                    <a:cs typeface="Calibri" panose="020F0502020204030204" pitchFamily="34" charset="0"/>
                  </a:rPr>
                  <a:t>implies maximizing </a:t>
                </a:r>
                <a:r>
                  <a:rPr lang="en-US" sz="2400" b="1" dirty="0">
                    <a:solidFill>
                      <a:srgbClr val="7030A0"/>
                    </a:solidFill>
                    <a:latin typeface="Calibri" panose="020F0502020204030204" pitchFamily="34" charset="0"/>
                    <a:cs typeface="Calibri" panose="020F0502020204030204" pitchFamily="34" charset="0"/>
                  </a:rPr>
                  <a:t>probability of satisfying </a:t>
                </a:r>
                <a14:m>
                  <m:oMath xmlns:m="http://schemas.openxmlformats.org/officeDocument/2006/math">
                    <m:r>
                      <a:rPr lang="en-US" sz="2400" b="1"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𝝋</m:t>
                    </m:r>
                  </m:oMath>
                </a14:m>
                <a:endParaRPr lang="en-US" sz="2400" b="1" dirty="0">
                  <a:solidFill>
                    <a:schemeClr val="tx1"/>
                  </a:solidFill>
                  <a:latin typeface="Calibri" panose="020F0502020204030204" pitchFamily="34" charset="0"/>
                  <a:cs typeface="Calibri" panose="020F0502020204030204" pitchFamily="34" charset="0"/>
                </a:endParaRPr>
              </a:p>
            </p:txBody>
          </p:sp>
        </mc:Choice>
        <mc:Fallback xmlns="">
          <p:sp>
            <p:nvSpPr>
              <p:cNvPr id="2" name="Rounded Rectangle 1">
                <a:extLst>
                  <a:ext uri="{FF2B5EF4-FFF2-40B4-BE49-F238E27FC236}">
                    <a16:creationId xmlns:a16="http://schemas.microsoft.com/office/drawing/2014/main" id="{1AB345A7-FA07-B1BA-7FB9-2E56E03F1C88}"/>
                  </a:ext>
                </a:extLst>
              </p:cNvPr>
              <p:cNvSpPr>
                <a:spLocks noRot="1" noChangeAspect="1" noMove="1" noResize="1" noEditPoints="1" noAdjustHandles="1" noChangeArrowheads="1" noChangeShapeType="1" noTextEdit="1"/>
              </p:cNvSpPr>
              <p:nvPr/>
            </p:nvSpPr>
            <p:spPr>
              <a:xfrm>
                <a:off x="1590805" y="1891430"/>
                <a:ext cx="8492647" cy="2430049"/>
              </a:xfrm>
              <a:prstGeom prst="roundRect">
                <a:avLst/>
              </a:prstGeom>
              <a:blipFill>
                <a:blip r:embed="rId3"/>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98CE360-E5EE-B491-5A9A-52F567A07A8A}"/>
                  </a:ext>
                </a:extLst>
              </p:cNvPr>
              <p:cNvSpPr/>
              <p:nvPr/>
            </p:nvSpPr>
            <p:spPr>
              <a:xfrm>
                <a:off x="3827746" y="2342204"/>
                <a:ext cx="764087"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𝜑</m:t>
                      </m:r>
                    </m:oMath>
                  </m:oMathPara>
                </a14:m>
                <a:endParaRPr lang="en-US" sz="2400" dirty="0"/>
              </a:p>
            </p:txBody>
          </p:sp>
        </mc:Choice>
        <mc:Fallback xmlns="">
          <p:sp>
            <p:nvSpPr>
              <p:cNvPr id="5" name="Rounded Rectangle 4">
                <a:extLst>
                  <a:ext uri="{FF2B5EF4-FFF2-40B4-BE49-F238E27FC236}">
                    <a16:creationId xmlns:a16="http://schemas.microsoft.com/office/drawing/2014/main" id="{298CE360-E5EE-B491-5A9A-52F567A07A8A}"/>
                  </a:ext>
                </a:extLst>
              </p:cNvPr>
              <p:cNvSpPr>
                <a:spLocks noRot="1" noChangeAspect="1" noMove="1" noResize="1" noEditPoints="1" noAdjustHandles="1" noChangeArrowheads="1" noChangeShapeType="1" noTextEdit="1"/>
              </p:cNvSpPr>
              <p:nvPr/>
            </p:nvSpPr>
            <p:spPr>
              <a:xfrm>
                <a:off x="3827746" y="2342204"/>
                <a:ext cx="764087" cy="557408"/>
              </a:xfrm>
              <a:prstGeom prst="roundRect">
                <a:avLst/>
              </a:prstGeom>
              <a:blipFill>
                <a:blip r:embed="rId4"/>
                <a:stretch>
                  <a:fillRect/>
                </a:stretch>
              </a:blipFill>
            </p:spPr>
            <p:txBody>
              <a:bodyPr/>
              <a:lstStyle/>
              <a:p>
                <a:r>
                  <a:rPr lang="en-US">
                    <a:noFill/>
                  </a:rPr>
                  <a:t> </a:t>
                </a:r>
              </a:p>
            </p:txBody>
          </p:sp>
        </mc:Fallback>
      </mc:AlternateContent>
      <p:sp>
        <p:nvSpPr>
          <p:cNvPr id="8" name="Rounded Rectangle 7">
            <a:extLst>
              <a:ext uri="{FF2B5EF4-FFF2-40B4-BE49-F238E27FC236}">
                <a16:creationId xmlns:a16="http://schemas.microsoft.com/office/drawing/2014/main" id="{ED759CED-126D-8F06-F507-AB43813BFDC6}"/>
              </a:ext>
            </a:extLst>
          </p:cNvPr>
          <p:cNvSpPr/>
          <p:nvPr/>
        </p:nvSpPr>
        <p:spPr>
          <a:xfrm>
            <a:off x="6678460" y="2342204"/>
            <a:ext cx="1361954"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rewards</a:t>
            </a:r>
          </a:p>
        </p:txBody>
      </p:sp>
      <p:cxnSp>
        <p:nvCxnSpPr>
          <p:cNvPr id="10" name="Straight Arrow Connector 9">
            <a:extLst>
              <a:ext uri="{FF2B5EF4-FFF2-40B4-BE49-F238E27FC236}">
                <a16:creationId xmlns:a16="http://schemas.microsoft.com/office/drawing/2014/main" id="{4F6D4499-DE38-ADFF-5C94-E6C43D622AFE}"/>
              </a:ext>
            </a:extLst>
          </p:cNvPr>
          <p:cNvCxnSpPr>
            <a:cxnSpLocks/>
            <a:endCxn id="8" idx="1"/>
          </p:cNvCxnSpPr>
          <p:nvPr/>
        </p:nvCxnSpPr>
        <p:spPr>
          <a:xfrm>
            <a:off x="4591833" y="2620908"/>
            <a:ext cx="2086627" cy="0"/>
          </a:xfrm>
          <a:prstGeom prst="straightConnector1">
            <a:avLst/>
          </a:prstGeom>
          <a:ln w="381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92E9BD-E068-6177-B70A-2409456CB0E1}"/>
              </a:ext>
            </a:extLst>
          </p:cNvPr>
          <p:cNvSpPr txBox="1"/>
          <p:nvPr/>
        </p:nvSpPr>
        <p:spPr>
          <a:xfrm>
            <a:off x="5218109" y="2291774"/>
            <a:ext cx="884986" cy="369332"/>
          </a:xfrm>
          <a:prstGeom prst="rect">
            <a:avLst/>
          </a:prstGeom>
          <a:noFill/>
        </p:spPr>
        <p:txBody>
          <a:bodyPr wrap="none" rtlCol="0">
            <a:spAutoFit/>
          </a:bodyPr>
          <a:lstStyle/>
          <a:p>
            <a:r>
              <a:rPr lang="en-US" b="1" dirty="0"/>
              <a:t>Reduce</a:t>
            </a:r>
          </a:p>
        </p:txBody>
      </p:sp>
    </p:spTree>
    <p:extLst>
      <p:ext uri="{BB962C8B-B14F-4D97-AF65-F5344CB8AC3E}">
        <p14:creationId xmlns:p14="http://schemas.microsoft.com/office/powerpoint/2010/main" val="1701657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Reward hacking</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a:t>
            </a:fld>
            <a:endParaRPr lang="en-US"/>
          </a:p>
        </p:txBody>
      </p:sp>
      <p:sp>
        <p:nvSpPr>
          <p:cNvPr id="29" name="Rectangle 28">
            <a:extLst>
              <a:ext uri="{FF2B5EF4-FFF2-40B4-BE49-F238E27FC236}">
                <a16:creationId xmlns:a16="http://schemas.microsoft.com/office/drawing/2014/main" id="{5AC5A76B-C8A8-4979-8DB8-FDDC66F22496}"/>
              </a:ext>
            </a:extLst>
          </p:cNvPr>
          <p:cNvSpPr/>
          <p:nvPr/>
        </p:nvSpPr>
        <p:spPr>
          <a:xfrm>
            <a:off x="8034130" y="3188727"/>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CBE245FC-39F4-40D5-A83A-16BDD11BC97B}"/>
              </a:ext>
            </a:extLst>
          </p:cNvPr>
          <p:cNvSpPr/>
          <p:nvPr/>
        </p:nvSpPr>
        <p:spPr>
          <a:xfrm>
            <a:off x="7981122" y="4703327"/>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C6270AE-EE7C-961D-8A55-D28BED4FC3EC}"/>
              </a:ext>
            </a:extLst>
          </p:cNvPr>
          <p:cNvSpPr txBox="1"/>
          <p:nvPr/>
        </p:nvSpPr>
        <p:spPr>
          <a:xfrm>
            <a:off x="838199" y="1704044"/>
            <a:ext cx="10280525" cy="461665"/>
          </a:xfrm>
          <a:prstGeom prst="rect">
            <a:avLst/>
          </a:prstGeom>
          <a:noFill/>
        </p:spPr>
        <p:txBody>
          <a:bodyPr wrap="square" rtlCol="0">
            <a:spAutoFit/>
          </a:bodyPr>
          <a:lstStyle/>
          <a:p>
            <a:pPr algn="l"/>
            <a:r>
              <a:rPr lang="en-US" sz="2400" dirty="0"/>
              <a:t>Reward misspecification is common and can lead to agent not achieving the goal</a:t>
            </a:r>
          </a:p>
        </p:txBody>
      </p:sp>
      <p:sp>
        <p:nvSpPr>
          <p:cNvPr id="9" name="TextBox 8">
            <a:extLst>
              <a:ext uri="{FF2B5EF4-FFF2-40B4-BE49-F238E27FC236}">
                <a16:creationId xmlns:a16="http://schemas.microsoft.com/office/drawing/2014/main" id="{7426E8AD-9B64-34DB-D54B-15574139673A}"/>
              </a:ext>
            </a:extLst>
          </p:cNvPr>
          <p:cNvSpPr txBox="1"/>
          <p:nvPr/>
        </p:nvSpPr>
        <p:spPr>
          <a:xfrm>
            <a:off x="838199" y="5746576"/>
            <a:ext cx="10778849"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dirty="0"/>
              <a:t>Negative rewards for crashing are compensated by positive reward for hitting targets</a:t>
            </a:r>
          </a:p>
        </p:txBody>
      </p:sp>
      <p:pic>
        <p:nvPicPr>
          <p:cNvPr id="4" name="Online Media 3" descr="CoastRunners 7">
            <a:hlinkClick r:id="" action="ppaction://media"/>
            <a:extLst>
              <a:ext uri="{FF2B5EF4-FFF2-40B4-BE49-F238E27FC236}">
                <a16:creationId xmlns:a16="http://schemas.microsoft.com/office/drawing/2014/main" id="{50CA303C-A4EB-E9CF-9326-13B7B74D4CBE}"/>
              </a:ext>
            </a:extLst>
          </p:cNvPr>
          <p:cNvPicPr>
            <a:picLocks noRot="1" noChangeAspect="1"/>
          </p:cNvPicPr>
          <p:nvPr>
            <a:videoFile r:link="rId1"/>
          </p:nvPr>
        </p:nvPicPr>
        <p:blipFill>
          <a:blip r:embed="rId4"/>
          <a:stretch>
            <a:fillRect/>
          </a:stretch>
        </p:blipFill>
        <p:spPr>
          <a:xfrm>
            <a:off x="3825039" y="2368335"/>
            <a:ext cx="4306843" cy="3230132"/>
          </a:xfrm>
          <a:prstGeom prst="rect">
            <a:avLst/>
          </a:prstGeom>
        </p:spPr>
      </p:pic>
    </p:spTree>
    <p:extLst>
      <p:ext uri="{BB962C8B-B14F-4D97-AF65-F5344CB8AC3E}">
        <p14:creationId xmlns:p14="http://schemas.microsoft.com/office/powerpoint/2010/main" val="2617716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II: Sampling-Based Reduction</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60</a:t>
            </a:fld>
            <a:endParaRPr lang="en-US" dirty="0"/>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DF7733F-A817-C2F5-BEF0-AC76D648C7E0}"/>
                  </a:ext>
                </a:extLst>
              </p:cNvPr>
              <p:cNvSpPr/>
              <p:nvPr/>
            </p:nvSpPr>
            <p:spPr>
              <a:xfrm>
                <a:off x="1590805" y="1743076"/>
                <a:ext cx="9031266" cy="253705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r>
                  <a:rPr lang="en-US" sz="2400" dirty="0">
                    <a:solidFill>
                      <a:schemeClr val="tx1"/>
                    </a:solidFill>
                    <a:latin typeface="Calibri" panose="020F0502020204030204" pitchFamily="34" charset="0"/>
                    <a:cs typeface="Calibri" panose="020F0502020204030204" pitchFamily="34" charset="0"/>
                  </a:rPr>
                  <a:t>It should be possible to </a:t>
                </a:r>
                <a:r>
                  <a:rPr lang="en-US" sz="2400" b="1" dirty="0">
                    <a:solidFill>
                      <a:schemeClr val="tx1"/>
                    </a:solidFill>
                    <a:latin typeface="Calibri" panose="020F0502020204030204" pitchFamily="34" charset="0"/>
                    <a:cs typeface="Calibri" panose="020F0502020204030204" pitchFamily="34" charset="0"/>
                  </a:rPr>
                  <a:t>simulate</a:t>
                </a:r>
                <a:r>
                  <a:rPr lang="en-US" sz="24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r>
                      <a:rPr lang="en-US" sz="2400" b="0" i="1" smtClean="0">
                        <a:solidFill>
                          <a:schemeClr val="tx1"/>
                        </a:solidFill>
                        <a:latin typeface="Cambria Math" panose="02040503050406030204" pitchFamily="18" charset="0"/>
                        <a:cs typeface="Calibri" panose="020F0502020204030204" pitchFamily="34" charset="0"/>
                      </a:rPr>
                      <m:t>′</m:t>
                    </m:r>
                  </m:oMath>
                </a14:m>
                <a:r>
                  <a:rPr lang="en-US" sz="2400" dirty="0">
                    <a:solidFill>
                      <a:schemeClr val="tx1"/>
                    </a:solidFill>
                    <a:latin typeface="Calibri" panose="020F0502020204030204" pitchFamily="34" charset="0"/>
                    <a:cs typeface="Calibri" panose="020F0502020204030204" pitchFamily="34" charset="0"/>
                  </a:rPr>
                  <a:t> using a simulator of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oMath>
                </a14:m>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without knowledge of transition probabilities </a:t>
                </a:r>
                <a14:m>
                  <m:oMath xmlns:m="http://schemas.openxmlformats.org/officeDocument/2006/math">
                    <m:r>
                      <a:rPr lang="en-US" sz="2400" b="1" i="1" smtClean="0">
                        <a:solidFill>
                          <a:schemeClr val="tx1"/>
                        </a:solidFill>
                        <a:latin typeface="Cambria Math" panose="02040503050406030204" pitchFamily="18" charset="0"/>
                        <a:cs typeface="Calibri" panose="020F0502020204030204" pitchFamily="34" charset="0"/>
                      </a:rPr>
                      <m:t>𝑷</m:t>
                    </m:r>
                  </m:oMath>
                </a14:m>
                <a:endParaRPr lang="en-US" sz="2400" b="1" dirty="0">
                  <a:solidFill>
                    <a:schemeClr val="tx1"/>
                  </a:solidFill>
                  <a:latin typeface="Calibri" panose="020F0502020204030204" pitchFamily="34" charset="0"/>
                  <a:cs typeface="Calibri" panose="020F0502020204030204" pitchFamily="34" charset="0"/>
                </a:endParaRPr>
              </a:p>
            </p:txBody>
          </p:sp>
        </mc:Choice>
        <mc:Fallback xmlns="">
          <p:sp>
            <p:nvSpPr>
              <p:cNvPr id="2" name="Rounded Rectangle 1">
                <a:extLst>
                  <a:ext uri="{FF2B5EF4-FFF2-40B4-BE49-F238E27FC236}">
                    <a16:creationId xmlns:a16="http://schemas.microsoft.com/office/drawing/2014/main" id="{7DF7733F-A817-C2F5-BEF0-AC76D648C7E0}"/>
                  </a:ext>
                </a:extLst>
              </p:cNvPr>
              <p:cNvSpPr>
                <a:spLocks noRot="1" noChangeAspect="1" noMove="1" noResize="1" noEditPoints="1" noAdjustHandles="1" noChangeArrowheads="1" noChangeShapeType="1" noTextEdit="1"/>
              </p:cNvSpPr>
              <p:nvPr/>
            </p:nvSpPr>
            <p:spPr>
              <a:xfrm>
                <a:off x="1590805" y="1743076"/>
                <a:ext cx="9031266" cy="2537058"/>
              </a:xfrm>
              <a:prstGeom prst="roundRect">
                <a:avLst/>
              </a:prstGeom>
              <a:blipFill>
                <a:blip r:embed="rId3"/>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AF58BF2-003B-5BEE-AFD8-5D8F19F58030}"/>
                  </a:ext>
                </a:extLst>
              </p:cNvPr>
              <p:cNvSpPr/>
              <p:nvPr/>
            </p:nvSpPr>
            <p:spPr>
              <a:xfrm>
                <a:off x="3623911" y="2279574"/>
                <a:ext cx="996862"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𝑀</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oMath>
                  </m:oMathPara>
                </a14:m>
                <a:endParaRPr lang="en-US" sz="2400" dirty="0"/>
              </a:p>
            </p:txBody>
          </p:sp>
        </mc:Choice>
        <mc:Fallback xmlns="">
          <p:sp>
            <p:nvSpPr>
              <p:cNvPr id="8" name="Rounded Rectangle 7">
                <a:extLst>
                  <a:ext uri="{FF2B5EF4-FFF2-40B4-BE49-F238E27FC236}">
                    <a16:creationId xmlns:a16="http://schemas.microsoft.com/office/drawing/2014/main" id="{AAF58BF2-003B-5BEE-AFD8-5D8F19F58030}"/>
                  </a:ext>
                </a:extLst>
              </p:cNvPr>
              <p:cNvSpPr>
                <a:spLocks noRot="1" noChangeAspect="1" noMove="1" noResize="1" noEditPoints="1" noAdjustHandles="1" noChangeArrowheads="1" noChangeShapeType="1" noTextEdit="1"/>
              </p:cNvSpPr>
              <p:nvPr/>
            </p:nvSpPr>
            <p:spPr>
              <a:xfrm>
                <a:off x="3623911" y="2279574"/>
                <a:ext cx="996862" cy="557408"/>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55226B7-40F5-C28C-9CD9-00550CEBDBD4}"/>
                  </a:ext>
                </a:extLst>
              </p:cNvPr>
              <p:cNvSpPr/>
              <p:nvPr/>
            </p:nvSpPr>
            <p:spPr>
              <a:xfrm>
                <a:off x="6707398" y="2279574"/>
                <a:ext cx="2058229"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𝑀</m:t>
                        </m:r>
                      </m:e>
                      <m:sup>
                        <m:r>
                          <a:rPr lang="en-US" sz="2400" b="0" i="1" smtClean="0">
                            <a:latin typeface="Cambria Math" panose="02040503050406030204" pitchFamily="18" charset="0"/>
                            <a:ea typeface="Cambria Math" panose="02040503050406030204" pitchFamily="18" charset="0"/>
                          </a:rPr>
                          <m:t>′</m:t>
                        </m:r>
                      </m:sup>
                    </m:sSup>
                  </m:oMath>
                </a14:m>
                <a:r>
                  <a:rPr lang="en-US" sz="2400" dirty="0"/>
                  <a:t> + rewards</a:t>
                </a:r>
              </a:p>
            </p:txBody>
          </p:sp>
        </mc:Choice>
        <mc:Fallback xmlns="">
          <p:sp>
            <p:nvSpPr>
              <p:cNvPr id="11" name="Rounded Rectangle 10">
                <a:extLst>
                  <a:ext uri="{FF2B5EF4-FFF2-40B4-BE49-F238E27FC236}">
                    <a16:creationId xmlns:a16="http://schemas.microsoft.com/office/drawing/2014/main" id="{255226B7-40F5-C28C-9CD9-00550CEBDBD4}"/>
                  </a:ext>
                </a:extLst>
              </p:cNvPr>
              <p:cNvSpPr>
                <a:spLocks noRot="1" noChangeAspect="1" noMove="1" noResize="1" noEditPoints="1" noAdjustHandles="1" noChangeArrowheads="1" noChangeShapeType="1" noTextEdit="1"/>
              </p:cNvSpPr>
              <p:nvPr/>
            </p:nvSpPr>
            <p:spPr>
              <a:xfrm>
                <a:off x="6707398" y="2279574"/>
                <a:ext cx="2058229" cy="557408"/>
              </a:xfrm>
              <a:prstGeom prst="roundRect">
                <a:avLst/>
              </a:prstGeom>
              <a:blipFill>
                <a:blip r:embed="rId5"/>
                <a:stretch>
                  <a:fillRect r="-610" b="-1555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CF3A811-5FA7-DFDF-781C-E309C5E9EEB7}"/>
              </a:ext>
            </a:extLst>
          </p:cNvPr>
          <p:cNvCxnSpPr>
            <a:cxnSpLocks/>
            <a:endCxn id="11" idx="1"/>
          </p:cNvCxnSpPr>
          <p:nvPr/>
        </p:nvCxnSpPr>
        <p:spPr>
          <a:xfrm>
            <a:off x="4620772" y="2558278"/>
            <a:ext cx="2086626" cy="0"/>
          </a:xfrm>
          <a:prstGeom prst="straightConnector1">
            <a:avLst/>
          </a:prstGeom>
          <a:ln w="381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F751A6-C95F-838C-7554-0727B95AD515}"/>
              </a:ext>
            </a:extLst>
          </p:cNvPr>
          <p:cNvSpPr txBox="1"/>
          <p:nvPr/>
        </p:nvSpPr>
        <p:spPr>
          <a:xfrm>
            <a:off x="5247048" y="2229144"/>
            <a:ext cx="884986" cy="369332"/>
          </a:xfrm>
          <a:prstGeom prst="rect">
            <a:avLst/>
          </a:prstGeom>
          <a:noFill/>
        </p:spPr>
        <p:txBody>
          <a:bodyPr wrap="none" rtlCol="0">
            <a:spAutoFit/>
          </a:bodyPr>
          <a:lstStyle/>
          <a:p>
            <a:r>
              <a:rPr lang="en-US" b="1" dirty="0"/>
              <a:t>Reduce</a:t>
            </a:r>
          </a:p>
        </p:txBody>
      </p:sp>
      <p:sp>
        <p:nvSpPr>
          <p:cNvPr id="16" name="TextBox 15">
            <a:extLst>
              <a:ext uri="{FF2B5EF4-FFF2-40B4-BE49-F238E27FC236}">
                <a16:creationId xmlns:a16="http://schemas.microsoft.com/office/drawing/2014/main" id="{44423E63-E90E-D121-8139-3C6A0A94869A}"/>
              </a:ext>
            </a:extLst>
          </p:cNvPr>
          <p:cNvSpPr txBox="1"/>
          <p:nvPr/>
        </p:nvSpPr>
        <p:spPr>
          <a:xfrm>
            <a:off x="838200" y="4766202"/>
            <a:ext cx="9783871" cy="1200329"/>
          </a:xfrm>
          <a:prstGeom prst="rect">
            <a:avLst/>
          </a:prstGeom>
          <a:noFill/>
        </p:spPr>
        <p:txBody>
          <a:bodyPr wrap="square">
            <a:spAutoFit/>
          </a:bodyPr>
          <a:lstStyle/>
          <a:p>
            <a:r>
              <a:rPr lang="en-US" sz="2400" b="1" dirty="0">
                <a:solidFill>
                  <a:schemeClr val="accent1"/>
                </a:solidFill>
              </a:rPr>
              <a:t>THEOREM</a:t>
            </a:r>
            <a:endParaRPr lang="en-US" sz="2400" b="1" dirty="0"/>
          </a:p>
          <a:p>
            <a:pPr marL="0" indent="0">
              <a:buNone/>
            </a:pPr>
            <a:r>
              <a:rPr lang="en-US" sz="2400" b="1" dirty="0"/>
              <a:t>Optimality preserving </a:t>
            </a:r>
            <a:r>
              <a:rPr lang="en-US" sz="2400" dirty="0"/>
              <a:t>sampling-based reduction exists [1] for translating LTL to discounted-sum rewards (there are some subtleties)</a:t>
            </a:r>
            <a:endParaRPr lang="en-US" sz="2400" dirty="0">
              <a:solidFill>
                <a:srgbClr val="7030A0"/>
              </a:solidFill>
            </a:endParaRPr>
          </a:p>
        </p:txBody>
      </p:sp>
    </p:spTree>
    <p:extLst>
      <p:ext uri="{BB962C8B-B14F-4D97-AF65-F5344CB8AC3E}">
        <p14:creationId xmlns:p14="http://schemas.microsoft.com/office/powerpoint/2010/main" val="3572795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a:t>
            </a:r>
            <a:r>
              <a:rPr lang="en-US" b="1" dirty="0">
                <a:solidFill>
                  <a:schemeClr val="accent1"/>
                </a:solidFill>
              </a:rPr>
              <a:t>from LTL to Discounted Rewards</a:t>
            </a:r>
            <a:endParaRPr lang="en-US" sz="4400" b="1" dirty="0">
              <a:solidFill>
                <a:schemeClr val="accent1"/>
              </a:solidFill>
            </a:endParaRP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61</a:t>
            </a:fld>
            <a:endParaRPr lang="en-US" dirty="0"/>
          </a:p>
        </p:txBody>
      </p:sp>
      <p:sp>
        <p:nvSpPr>
          <p:cNvPr id="14" name="TextBox 13">
            <a:extLst>
              <a:ext uri="{FF2B5EF4-FFF2-40B4-BE49-F238E27FC236}">
                <a16:creationId xmlns:a16="http://schemas.microsoft.com/office/drawing/2014/main" id="{6A38D345-43B6-BD3B-E5A8-6894BEA5EC07}"/>
              </a:ext>
            </a:extLst>
          </p:cNvPr>
          <p:cNvSpPr txBox="1"/>
          <p:nvPr/>
        </p:nvSpPr>
        <p:spPr>
          <a:xfrm>
            <a:off x="1312116" y="5022041"/>
            <a:ext cx="1548373" cy="430887"/>
          </a:xfrm>
          <a:prstGeom prst="rect">
            <a:avLst/>
          </a:prstGeom>
          <a:noFill/>
        </p:spPr>
        <p:txBody>
          <a:bodyPr wrap="none" rtlCol="0">
            <a:spAutoFit/>
          </a:bodyPr>
          <a:lstStyle/>
          <a:p>
            <a:r>
              <a:rPr lang="en-US" sz="2200" dirty="0"/>
              <a:t>LTL Formula</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50EDE0A6-3FEE-05F6-AD1B-B701CAFDD9E5}"/>
                  </a:ext>
                </a:extLst>
              </p:cNvPr>
              <p:cNvSpPr/>
              <p:nvPr/>
            </p:nvSpPr>
            <p:spPr>
              <a:xfrm>
                <a:off x="1587062" y="4178636"/>
                <a:ext cx="998482"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𝑭𝒑</m:t>
                      </m:r>
                    </m:oMath>
                  </m:oMathPara>
                </a14:m>
                <a:endParaRPr lang="en-US" sz="2800" dirty="0"/>
              </a:p>
            </p:txBody>
          </p:sp>
        </mc:Choice>
        <mc:Fallback xmlns="">
          <p:sp>
            <p:nvSpPr>
              <p:cNvPr id="15" name="Rounded Rectangle 14">
                <a:extLst>
                  <a:ext uri="{FF2B5EF4-FFF2-40B4-BE49-F238E27FC236}">
                    <a16:creationId xmlns:a16="http://schemas.microsoft.com/office/drawing/2014/main" id="{50EDE0A6-3FEE-05F6-AD1B-B701CAFDD9E5}"/>
                  </a:ext>
                </a:extLst>
              </p:cNvPr>
              <p:cNvSpPr>
                <a:spLocks noRot="1" noChangeAspect="1" noMove="1" noResize="1" noEditPoints="1" noAdjustHandles="1" noChangeArrowheads="1" noChangeShapeType="1" noTextEdit="1"/>
              </p:cNvSpPr>
              <p:nvPr/>
            </p:nvSpPr>
            <p:spPr>
              <a:xfrm>
                <a:off x="1587062" y="4178636"/>
                <a:ext cx="998482" cy="748812"/>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DAF9987E-22C2-0B69-2C34-CC55C6DE5083}"/>
              </a:ext>
            </a:extLst>
          </p:cNvPr>
          <p:cNvSpPr/>
          <p:nvPr/>
        </p:nvSpPr>
        <p:spPr>
          <a:xfrm>
            <a:off x="4193044" y="3407707"/>
            <a:ext cx="2644666" cy="204522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BEB91C82-CDB1-B531-F536-787D1A951583}"/>
                  </a:ext>
                </a:extLst>
              </p:cNvPr>
              <p:cNvSpPr/>
              <p:nvPr/>
            </p:nvSpPr>
            <p:spPr>
              <a:xfrm>
                <a:off x="4417189" y="43844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18" name="Oval 17">
                <a:extLst>
                  <a:ext uri="{FF2B5EF4-FFF2-40B4-BE49-F238E27FC236}">
                    <a16:creationId xmlns:a16="http://schemas.microsoft.com/office/drawing/2014/main" id="{BEB91C82-CDB1-B531-F536-787D1A951583}"/>
                  </a:ext>
                </a:extLst>
              </p:cNvPr>
              <p:cNvSpPr>
                <a:spLocks noRot="1" noChangeAspect="1" noMove="1" noResize="1" noEditPoints="1" noAdjustHandles="1" noChangeArrowheads="1" noChangeShapeType="1" noTextEdit="1"/>
              </p:cNvSpPr>
              <p:nvPr/>
            </p:nvSpPr>
            <p:spPr>
              <a:xfrm>
                <a:off x="4417189" y="4384466"/>
                <a:ext cx="662446" cy="631306"/>
              </a:xfrm>
              <a:prstGeom prst="ellipse">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7648E066-4CBE-53A8-974E-9430FC064811}"/>
                  </a:ext>
                </a:extLst>
              </p:cNvPr>
              <p:cNvSpPr/>
              <p:nvPr/>
            </p:nvSpPr>
            <p:spPr>
              <a:xfrm>
                <a:off x="5951119" y="43844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9" name="Oval 18">
                <a:extLst>
                  <a:ext uri="{FF2B5EF4-FFF2-40B4-BE49-F238E27FC236}">
                    <a16:creationId xmlns:a16="http://schemas.microsoft.com/office/drawing/2014/main" id="{7648E066-4CBE-53A8-974E-9430FC064811}"/>
                  </a:ext>
                </a:extLst>
              </p:cNvPr>
              <p:cNvSpPr>
                <a:spLocks noRot="1" noChangeAspect="1" noMove="1" noResize="1" noEditPoints="1" noAdjustHandles="1" noChangeArrowheads="1" noChangeShapeType="1" noTextEdit="1"/>
              </p:cNvSpPr>
              <p:nvPr/>
            </p:nvSpPr>
            <p:spPr>
              <a:xfrm>
                <a:off x="5951119" y="4384466"/>
                <a:ext cx="662446" cy="631306"/>
              </a:xfrm>
              <a:prstGeom prst="ellipse">
                <a:avLst/>
              </a:prstGeom>
              <a:blipFill>
                <a:blip r:embed="rId5"/>
                <a:stretch>
                  <a:fillRect/>
                </a:stretch>
              </a:blipFill>
              <a:ln w="28575"/>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86B5E2E-FB0B-DFDE-C336-9CC28354D572}"/>
              </a:ext>
            </a:extLst>
          </p:cNvPr>
          <p:cNvCxnSpPr>
            <a:cxnSpLocks/>
            <a:stCxn id="18" idx="6"/>
            <a:endCxn id="19" idx="2"/>
          </p:cNvCxnSpPr>
          <p:nvPr/>
        </p:nvCxnSpPr>
        <p:spPr>
          <a:xfrm>
            <a:off x="5079635" y="4700119"/>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DA45110B-99F3-084E-388E-7E7C8AD30DB1}"/>
              </a:ext>
            </a:extLst>
          </p:cNvPr>
          <p:cNvCxnSpPr>
            <a:cxnSpLocks/>
            <a:stCxn id="18" idx="7"/>
            <a:endCxn id="18" idx="1"/>
          </p:cNvCxnSpPr>
          <p:nvPr/>
        </p:nvCxnSpPr>
        <p:spPr>
          <a:xfrm rot="16200000" flipV="1">
            <a:off x="4748412" y="4242709"/>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A376DFA-3FB4-0693-A454-C9A042E819FD}"/>
              </a:ext>
            </a:extLst>
          </p:cNvPr>
          <p:cNvCxnSpPr>
            <a:cxnSpLocks/>
            <a:stCxn id="19" idx="7"/>
            <a:endCxn id="19" idx="1"/>
          </p:cNvCxnSpPr>
          <p:nvPr/>
        </p:nvCxnSpPr>
        <p:spPr>
          <a:xfrm rot="16200000" flipV="1">
            <a:off x="6282342" y="4242709"/>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0EB52D-B2B9-FD98-1272-220E78513CA3}"/>
                  </a:ext>
                </a:extLst>
              </p:cNvPr>
              <p:cNvSpPr txBox="1"/>
              <p:nvPr/>
            </p:nvSpPr>
            <p:spPr>
              <a:xfrm>
                <a:off x="5349765" y="4321036"/>
                <a:ext cx="3686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36" name="TextBox 35">
                <a:extLst>
                  <a:ext uri="{FF2B5EF4-FFF2-40B4-BE49-F238E27FC236}">
                    <a16:creationId xmlns:a16="http://schemas.microsoft.com/office/drawing/2014/main" id="{E60EB52D-B2B9-FD98-1272-220E78513CA3}"/>
                  </a:ext>
                </a:extLst>
              </p:cNvPr>
              <p:cNvSpPr txBox="1">
                <a:spLocks noRot="1" noChangeAspect="1" noMove="1" noResize="1" noEditPoints="1" noAdjustHandles="1" noChangeArrowheads="1" noChangeShapeType="1" noTextEdit="1"/>
              </p:cNvSpPr>
              <p:nvPr/>
            </p:nvSpPr>
            <p:spPr>
              <a:xfrm>
                <a:off x="5349765" y="4321036"/>
                <a:ext cx="368627"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9ABB210-545C-AA3A-2B5E-AAB78ADF0D3D}"/>
                  </a:ext>
                </a:extLst>
              </p:cNvPr>
              <p:cNvSpPr txBox="1"/>
              <p:nvPr/>
            </p:nvSpPr>
            <p:spPr>
              <a:xfrm>
                <a:off x="4447221" y="3766422"/>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37" name="TextBox 36">
                <a:extLst>
                  <a:ext uri="{FF2B5EF4-FFF2-40B4-BE49-F238E27FC236}">
                    <a16:creationId xmlns:a16="http://schemas.microsoft.com/office/drawing/2014/main" id="{19ABB210-545C-AA3A-2B5E-AAB78ADF0D3D}"/>
                  </a:ext>
                </a:extLst>
              </p:cNvPr>
              <p:cNvSpPr txBox="1">
                <a:spLocks noRot="1" noChangeAspect="1" noMove="1" noResize="1" noEditPoints="1" noAdjustHandles="1" noChangeArrowheads="1" noChangeShapeType="1" noTextEdit="1"/>
              </p:cNvSpPr>
              <p:nvPr/>
            </p:nvSpPr>
            <p:spPr>
              <a:xfrm>
                <a:off x="4447221" y="3766422"/>
                <a:ext cx="541751" cy="369332"/>
              </a:xfrm>
              <a:prstGeom prst="rect">
                <a:avLst/>
              </a:prstGeom>
              <a:blipFill>
                <a:blip r:embed="rId7"/>
                <a:stretch>
                  <a:fillRect b="-6667"/>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9DD6EF36-1D7F-E4E7-9DD5-CF6079A6889B}"/>
              </a:ext>
            </a:extLst>
          </p:cNvPr>
          <p:cNvSpPr/>
          <p:nvPr/>
        </p:nvSpPr>
        <p:spPr>
          <a:xfrm>
            <a:off x="5988522" y="4430318"/>
            <a:ext cx="566848" cy="53960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39" name="TextBox 38">
            <a:extLst>
              <a:ext uri="{FF2B5EF4-FFF2-40B4-BE49-F238E27FC236}">
                <a16:creationId xmlns:a16="http://schemas.microsoft.com/office/drawing/2014/main" id="{EBC2C8A3-8B1E-5B74-E70E-3CE338BF7573}"/>
              </a:ext>
            </a:extLst>
          </p:cNvPr>
          <p:cNvSpPr txBox="1"/>
          <p:nvPr/>
        </p:nvSpPr>
        <p:spPr>
          <a:xfrm>
            <a:off x="5999189" y="3808221"/>
            <a:ext cx="579005" cy="369332"/>
          </a:xfrm>
          <a:prstGeom prst="rect">
            <a:avLst/>
          </a:prstGeom>
          <a:noFill/>
        </p:spPr>
        <p:txBody>
          <a:bodyPr wrap="none" rtlCol="0">
            <a:spAutoFit/>
          </a:bodyPr>
          <a:lstStyle/>
          <a:p>
            <a:r>
              <a:rPr lang="en-US" dirty="0"/>
              <a:t>true</a:t>
            </a:r>
          </a:p>
        </p:txBody>
      </p:sp>
      <p:sp>
        <p:nvSpPr>
          <p:cNvPr id="40" name="TextBox 39">
            <a:extLst>
              <a:ext uri="{FF2B5EF4-FFF2-40B4-BE49-F238E27FC236}">
                <a16:creationId xmlns:a16="http://schemas.microsoft.com/office/drawing/2014/main" id="{F2281CA2-1857-641A-C735-54D80A810419}"/>
              </a:ext>
            </a:extLst>
          </p:cNvPr>
          <p:cNvSpPr txBox="1"/>
          <p:nvPr/>
        </p:nvSpPr>
        <p:spPr>
          <a:xfrm>
            <a:off x="4447221" y="5493178"/>
            <a:ext cx="2178673" cy="430887"/>
          </a:xfrm>
          <a:prstGeom prst="rect">
            <a:avLst/>
          </a:prstGeom>
          <a:noFill/>
        </p:spPr>
        <p:txBody>
          <a:bodyPr wrap="none" rtlCol="0">
            <a:spAutoFit/>
          </a:bodyPr>
          <a:lstStyle/>
          <a:p>
            <a:r>
              <a:rPr lang="en-US" sz="2200" dirty="0"/>
              <a:t>Buchi Automaton</a:t>
            </a:r>
          </a:p>
        </p:txBody>
      </p:sp>
      <p:sp>
        <p:nvSpPr>
          <p:cNvPr id="41" name="Right Arrow 40">
            <a:extLst>
              <a:ext uri="{FF2B5EF4-FFF2-40B4-BE49-F238E27FC236}">
                <a16:creationId xmlns:a16="http://schemas.microsoft.com/office/drawing/2014/main" id="{B5B45A68-0A26-EC71-7A11-D7FC5C8A6297}"/>
              </a:ext>
            </a:extLst>
          </p:cNvPr>
          <p:cNvSpPr/>
          <p:nvPr/>
        </p:nvSpPr>
        <p:spPr>
          <a:xfrm>
            <a:off x="2759007" y="4380792"/>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26007E8D-01EB-FB21-B292-3B8EA8EADC14}"/>
              </a:ext>
            </a:extLst>
          </p:cNvPr>
          <p:cNvSpPr/>
          <p:nvPr/>
        </p:nvSpPr>
        <p:spPr>
          <a:xfrm>
            <a:off x="7018128" y="4382643"/>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C0A789C3-E705-1EE0-6940-A859E180CBC1}"/>
                  </a:ext>
                </a:extLst>
              </p:cNvPr>
              <p:cNvSpPr/>
              <p:nvPr/>
            </p:nvSpPr>
            <p:spPr>
              <a:xfrm>
                <a:off x="8434433" y="4141525"/>
                <a:ext cx="1550564"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 </m:t>
                      </m:r>
                      <m:sSup>
                        <m:sSupPr>
                          <m:ctrlPr>
                            <a:rPr lang="en-US" sz="2800" b="1" i="1" smtClean="0">
                              <a:solidFill>
                                <a:srgbClr val="C00000"/>
                              </a:solidFill>
                              <a:latin typeface="Cambria Math" panose="02040503050406030204" pitchFamily="18" charset="0"/>
                            </a:rPr>
                          </m:ctrlPr>
                        </m:sSupPr>
                        <m:e>
                          <m:r>
                            <a:rPr lang="en-US" sz="2800" b="1" i="1" smtClean="0">
                              <a:solidFill>
                                <a:srgbClr val="C00000"/>
                              </a:solidFill>
                              <a:latin typeface="Cambria Math" panose="02040503050406030204" pitchFamily="18" charset="0"/>
                            </a:rPr>
                            <m:t>𝑴</m:t>
                          </m:r>
                        </m:e>
                        <m:sup>
                          <m:r>
                            <a:rPr lang="en-US" sz="2800" b="1" i="1" smtClean="0">
                              <a:solidFill>
                                <a:srgbClr val="C00000"/>
                              </a:solidFill>
                              <a:latin typeface="Cambria Math" panose="02040503050406030204" pitchFamily="18" charset="0"/>
                            </a:rPr>
                            <m:t>′</m:t>
                          </m:r>
                        </m:sup>
                      </m:sSup>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𝑹</m:t>
                      </m:r>
                    </m:oMath>
                  </m:oMathPara>
                </a14:m>
                <a:endParaRPr lang="en-US" sz="2800" b="1" dirty="0">
                  <a:solidFill>
                    <a:srgbClr val="C00000"/>
                  </a:solidFill>
                </a:endParaRPr>
              </a:p>
            </p:txBody>
          </p:sp>
        </mc:Choice>
        <mc:Fallback xmlns="">
          <p:sp>
            <p:nvSpPr>
              <p:cNvPr id="43" name="Rounded Rectangle 42">
                <a:extLst>
                  <a:ext uri="{FF2B5EF4-FFF2-40B4-BE49-F238E27FC236}">
                    <a16:creationId xmlns:a16="http://schemas.microsoft.com/office/drawing/2014/main" id="{C0A789C3-E705-1EE0-6940-A859E180CBC1}"/>
                  </a:ext>
                </a:extLst>
              </p:cNvPr>
              <p:cNvSpPr>
                <a:spLocks noRot="1" noChangeAspect="1" noMove="1" noResize="1" noEditPoints="1" noAdjustHandles="1" noChangeArrowheads="1" noChangeShapeType="1" noTextEdit="1"/>
              </p:cNvSpPr>
              <p:nvPr/>
            </p:nvSpPr>
            <p:spPr>
              <a:xfrm>
                <a:off x="8434433" y="4141525"/>
                <a:ext cx="1550564" cy="748812"/>
              </a:xfrm>
              <a:prstGeom prst="roundRect">
                <a:avLst/>
              </a:prstGeom>
              <a:blipFill>
                <a:blip r:embed="rId8"/>
                <a:stretch>
                  <a:fillRect/>
                </a:stretch>
              </a:blipFill>
              <a:ln w="28575">
                <a:solidFill>
                  <a:schemeClr val="tx1"/>
                </a:solidFill>
              </a:ln>
            </p:spPr>
            <p:txBody>
              <a:bodyPr/>
              <a:lstStyle/>
              <a:p>
                <a:r>
                  <a:rPr lang="en-US">
                    <a:noFill/>
                  </a:rPr>
                  <a:t> </a:t>
                </a:r>
              </a:p>
            </p:txBody>
          </p:sp>
        </mc:Fallback>
      </mc:AlternateContent>
      <p:sp>
        <p:nvSpPr>
          <p:cNvPr id="44" name="TextBox 43">
            <a:extLst>
              <a:ext uri="{FF2B5EF4-FFF2-40B4-BE49-F238E27FC236}">
                <a16:creationId xmlns:a16="http://schemas.microsoft.com/office/drawing/2014/main" id="{53DD0647-69E9-FC55-06BF-975258AED7DA}"/>
              </a:ext>
            </a:extLst>
          </p:cNvPr>
          <p:cNvSpPr txBox="1"/>
          <p:nvPr/>
        </p:nvSpPr>
        <p:spPr>
          <a:xfrm>
            <a:off x="7873827" y="4995861"/>
            <a:ext cx="2669000" cy="769441"/>
          </a:xfrm>
          <a:prstGeom prst="rect">
            <a:avLst/>
          </a:prstGeom>
          <a:noFill/>
        </p:spPr>
        <p:txBody>
          <a:bodyPr wrap="none" rtlCol="0">
            <a:spAutoFit/>
          </a:bodyPr>
          <a:lstStyle/>
          <a:p>
            <a:pPr algn="ctr"/>
            <a:r>
              <a:rPr lang="en-US" sz="2200" dirty="0"/>
              <a:t>New MDP (Simulator)</a:t>
            </a:r>
          </a:p>
          <a:p>
            <a:pPr algn="ctr"/>
            <a:r>
              <a:rPr lang="en-US" sz="2200" dirty="0"/>
              <a:t>with Rewards</a:t>
            </a:r>
          </a:p>
        </p:txBody>
      </p:sp>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D171A50A-E139-CF9E-E1B7-24FC41A09782}"/>
                  </a:ext>
                </a:extLst>
              </p:cNvPr>
              <p:cNvSpPr/>
              <p:nvPr/>
            </p:nvSpPr>
            <p:spPr>
              <a:xfrm>
                <a:off x="8710474" y="1842228"/>
                <a:ext cx="998482"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𝑴</m:t>
                      </m:r>
                    </m:oMath>
                  </m:oMathPara>
                </a14:m>
                <a:endParaRPr lang="en-US" sz="2800" b="1" dirty="0">
                  <a:solidFill>
                    <a:srgbClr val="C00000"/>
                  </a:solidFill>
                </a:endParaRPr>
              </a:p>
            </p:txBody>
          </p:sp>
        </mc:Choice>
        <mc:Fallback xmlns="">
          <p:sp>
            <p:nvSpPr>
              <p:cNvPr id="45" name="Rounded Rectangle 44">
                <a:extLst>
                  <a:ext uri="{FF2B5EF4-FFF2-40B4-BE49-F238E27FC236}">
                    <a16:creationId xmlns:a16="http://schemas.microsoft.com/office/drawing/2014/main" id="{D171A50A-E139-CF9E-E1B7-24FC41A09782}"/>
                  </a:ext>
                </a:extLst>
              </p:cNvPr>
              <p:cNvSpPr>
                <a:spLocks noRot="1" noChangeAspect="1" noMove="1" noResize="1" noEditPoints="1" noAdjustHandles="1" noChangeArrowheads="1" noChangeShapeType="1" noTextEdit="1"/>
              </p:cNvSpPr>
              <p:nvPr/>
            </p:nvSpPr>
            <p:spPr>
              <a:xfrm>
                <a:off x="8710474" y="1842228"/>
                <a:ext cx="998482" cy="748812"/>
              </a:xfrm>
              <a:prstGeom prst="roundRect">
                <a:avLst/>
              </a:prstGeom>
              <a:blipFill>
                <a:blip r:embed="rId9"/>
                <a:stretch>
                  <a:fillRect/>
                </a:stretch>
              </a:blipFill>
              <a:ln w="28575">
                <a:solidFill>
                  <a:schemeClr val="tx1"/>
                </a:solidFill>
              </a:ln>
            </p:spPr>
            <p:txBody>
              <a:bodyPr/>
              <a:lstStyle/>
              <a:p>
                <a:r>
                  <a:rPr lang="en-US">
                    <a:noFill/>
                  </a:rPr>
                  <a:t> </a:t>
                </a:r>
              </a:p>
            </p:txBody>
          </p:sp>
        </mc:Fallback>
      </mc:AlternateContent>
      <p:sp>
        <p:nvSpPr>
          <p:cNvPr id="46" name="TextBox 45">
            <a:extLst>
              <a:ext uri="{FF2B5EF4-FFF2-40B4-BE49-F238E27FC236}">
                <a16:creationId xmlns:a16="http://schemas.microsoft.com/office/drawing/2014/main" id="{D45EFE3A-1348-600C-AA05-B38DEB227CF7}"/>
              </a:ext>
            </a:extLst>
          </p:cNvPr>
          <p:cNvSpPr txBox="1"/>
          <p:nvPr/>
        </p:nvSpPr>
        <p:spPr>
          <a:xfrm>
            <a:off x="8359161" y="2561015"/>
            <a:ext cx="1701107" cy="430887"/>
          </a:xfrm>
          <a:prstGeom prst="rect">
            <a:avLst/>
          </a:prstGeom>
          <a:noFill/>
        </p:spPr>
        <p:txBody>
          <a:bodyPr wrap="none" rtlCol="0">
            <a:spAutoFit/>
          </a:bodyPr>
          <a:lstStyle/>
          <a:p>
            <a:r>
              <a:rPr lang="en-US" sz="2200" dirty="0"/>
              <a:t>Original MDP</a:t>
            </a:r>
          </a:p>
        </p:txBody>
      </p:sp>
      <p:sp>
        <p:nvSpPr>
          <p:cNvPr id="47" name="Right Arrow 46">
            <a:extLst>
              <a:ext uri="{FF2B5EF4-FFF2-40B4-BE49-F238E27FC236}">
                <a16:creationId xmlns:a16="http://schemas.microsoft.com/office/drawing/2014/main" id="{F07356ED-6752-B980-0B7F-B40903BABD14}"/>
              </a:ext>
            </a:extLst>
          </p:cNvPr>
          <p:cNvSpPr/>
          <p:nvPr/>
        </p:nvSpPr>
        <p:spPr>
          <a:xfrm rot="5400000">
            <a:off x="8686277" y="3344787"/>
            <a:ext cx="1044100" cy="338328"/>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A9A69F2-04A6-8403-F277-4C9FE08A6EF7}"/>
              </a:ext>
            </a:extLst>
          </p:cNvPr>
          <p:cNvSpPr txBox="1"/>
          <p:nvPr/>
        </p:nvSpPr>
        <p:spPr>
          <a:xfrm>
            <a:off x="7784901" y="3255792"/>
            <a:ext cx="1320618" cy="430887"/>
          </a:xfrm>
          <a:prstGeom prst="rect">
            <a:avLst/>
          </a:prstGeom>
          <a:noFill/>
        </p:spPr>
        <p:txBody>
          <a:bodyPr wrap="none" rtlCol="0">
            <a:spAutoFit/>
          </a:bodyPr>
          <a:lstStyle/>
          <a:p>
            <a:r>
              <a:rPr lang="en-US" sz="2200" b="1" dirty="0">
                <a:solidFill>
                  <a:schemeClr val="accent5"/>
                </a:solidFill>
              </a:rPr>
              <a:t>Simulator</a:t>
            </a:r>
          </a:p>
        </p:txBody>
      </p:sp>
    </p:spTree>
    <p:extLst>
      <p:ext uri="{BB962C8B-B14F-4D97-AF65-F5344CB8AC3E}">
        <p14:creationId xmlns:p14="http://schemas.microsoft.com/office/powerpoint/2010/main" val="1200402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Buchi Automata</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62</a:t>
            </a:fld>
            <a:endParaRPr lang="en-US" dirty="0"/>
          </a:p>
        </p:txBody>
      </p: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BEB91C82-CDB1-B531-F536-787D1A951583}"/>
                  </a:ext>
                </a:extLst>
              </p:cNvPr>
              <p:cNvSpPr/>
              <p:nvPr/>
            </p:nvSpPr>
            <p:spPr>
              <a:xfrm>
                <a:off x="5047810" y="2891006"/>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18" name="Oval 17">
                <a:extLst>
                  <a:ext uri="{FF2B5EF4-FFF2-40B4-BE49-F238E27FC236}">
                    <a16:creationId xmlns:a16="http://schemas.microsoft.com/office/drawing/2014/main" id="{BEB91C82-CDB1-B531-F536-787D1A951583}"/>
                  </a:ext>
                </a:extLst>
              </p:cNvPr>
              <p:cNvSpPr>
                <a:spLocks noRot="1" noChangeAspect="1" noMove="1" noResize="1" noEditPoints="1" noAdjustHandles="1" noChangeArrowheads="1" noChangeShapeType="1" noTextEdit="1"/>
              </p:cNvSpPr>
              <p:nvPr/>
            </p:nvSpPr>
            <p:spPr>
              <a:xfrm>
                <a:off x="5047810" y="2891006"/>
                <a:ext cx="662446" cy="631306"/>
              </a:xfrm>
              <a:prstGeom prst="ellipse">
                <a:avLst/>
              </a:prstGeom>
              <a:blipFill>
                <a:blip r:embed="rId3"/>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7648E066-4CBE-53A8-974E-9430FC064811}"/>
                  </a:ext>
                </a:extLst>
              </p:cNvPr>
              <p:cNvSpPr/>
              <p:nvPr/>
            </p:nvSpPr>
            <p:spPr>
              <a:xfrm>
                <a:off x="6581740" y="2891006"/>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9" name="Oval 18">
                <a:extLst>
                  <a:ext uri="{FF2B5EF4-FFF2-40B4-BE49-F238E27FC236}">
                    <a16:creationId xmlns:a16="http://schemas.microsoft.com/office/drawing/2014/main" id="{7648E066-4CBE-53A8-974E-9430FC064811}"/>
                  </a:ext>
                </a:extLst>
              </p:cNvPr>
              <p:cNvSpPr>
                <a:spLocks noRot="1" noChangeAspect="1" noMove="1" noResize="1" noEditPoints="1" noAdjustHandles="1" noChangeArrowheads="1" noChangeShapeType="1" noTextEdit="1"/>
              </p:cNvSpPr>
              <p:nvPr/>
            </p:nvSpPr>
            <p:spPr>
              <a:xfrm>
                <a:off x="6581740" y="2891006"/>
                <a:ext cx="662446" cy="631306"/>
              </a:xfrm>
              <a:prstGeom prst="ellipse">
                <a:avLst/>
              </a:prstGeom>
              <a:blipFill>
                <a:blip r:embed="rId4"/>
                <a:stretch>
                  <a:fillRect/>
                </a:stretch>
              </a:blipFill>
              <a:ln w="28575">
                <a:solidFill>
                  <a:srgbClr val="00B050"/>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86B5E2E-FB0B-DFDE-C336-9CC28354D572}"/>
              </a:ext>
            </a:extLst>
          </p:cNvPr>
          <p:cNvCxnSpPr>
            <a:cxnSpLocks/>
            <a:stCxn id="18" idx="6"/>
            <a:endCxn id="19" idx="2"/>
          </p:cNvCxnSpPr>
          <p:nvPr/>
        </p:nvCxnSpPr>
        <p:spPr>
          <a:xfrm>
            <a:off x="5710256" y="3206659"/>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DA45110B-99F3-084E-388E-7E7C8AD30DB1}"/>
              </a:ext>
            </a:extLst>
          </p:cNvPr>
          <p:cNvCxnSpPr>
            <a:cxnSpLocks/>
            <a:stCxn id="18" idx="7"/>
            <a:endCxn id="18" idx="1"/>
          </p:cNvCxnSpPr>
          <p:nvPr/>
        </p:nvCxnSpPr>
        <p:spPr>
          <a:xfrm rot="16200000" flipV="1">
            <a:off x="5379033" y="2749249"/>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A376DFA-3FB4-0693-A454-C9A042E819FD}"/>
              </a:ext>
            </a:extLst>
          </p:cNvPr>
          <p:cNvCxnSpPr>
            <a:cxnSpLocks/>
            <a:stCxn id="19" idx="7"/>
            <a:endCxn id="19" idx="1"/>
          </p:cNvCxnSpPr>
          <p:nvPr/>
        </p:nvCxnSpPr>
        <p:spPr>
          <a:xfrm rot="16200000" flipV="1">
            <a:off x="6912963" y="2749249"/>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0EB52D-B2B9-FD98-1272-220E78513CA3}"/>
                  </a:ext>
                </a:extLst>
              </p:cNvPr>
              <p:cNvSpPr txBox="1"/>
              <p:nvPr/>
            </p:nvSpPr>
            <p:spPr>
              <a:xfrm>
                <a:off x="5980386" y="2827576"/>
                <a:ext cx="3686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36" name="TextBox 35">
                <a:extLst>
                  <a:ext uri="{FF2B5EF4-FFF2-40B4-BE49-F238E27FC236}">
                    <a16:creationId xmlns:a16="http://schemas.microsoft.com/office/drawing/2014/main" id="{E60EB52D-B2B9-FD98-1272-220E78513CA3}"/>
                  </a:ext>
                </a:extLst>
              </p:cNvPr>
              <p:cNvSpPr txBox="1">
                <a:spLocks noRot="1" noChangeAspect="1" noMove="1" noResize="1" noEditPoints="1" noAdjustHandles="1" noChangeArrowheads="1" noChangeShapeType="1" noTextEdit="1"/>
              </p:cNvSpPr>
              <p:nvPr/>
            </p:nvSpPr>
            <p:spPr>
              <a:xfrm>
                <a:off x="5980386" y="2827576"/>
                <a:ext cx="368627"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9ABB210-545C-AA3A-2B5E-AAB78ADF0D3D}"/>
                  </a:ext>
                </a:extLst>
              </p:cNvPr>
              <p:cNvSpPr txBox="1"/>
              <p:nvPr/>
            </p:nvSpPr>
            <p:spPr>
              <a:xfrm>
                <a:off x="5077842" y="2272962"/>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37" name="TextBox 36">
                <a:extLst>
                  <a:ext uri="{FF2B5EF4-FFF2-40B4-BE49-F238E27FC236}">
                    <a16:creationId xmlns:a16="http://schemas.microsoft.com/office/drawing/2014/main" id="{19ABB210-545C-AA3A-2B5E-AAB78ADF0D3D}"/>
                  </a:ext>
                </a:extLst>
              </p:cNvPr>
              <p:cNvSpPr txBox="1">
                <a:spLocks noRot="1" noChangeAspect="1" noMove="1" noResize="1" noEditPoints="1" noAdjustHandles="1" noChangeArrowheads="1" noChangeShapeType="1" noTextEdit="1"/>
              </p:cNvSpPr>
              <p:nvPr/>
            </p:nvSpPr>
            <p:spPr>
              <a:xfrm>
                <a:off x="5077842" y="2272962"/>
                <a:ext cx="541751" cy="369332"/>
              </a:xfrm>
              <a:prstGeom prst="rect">
                <a:avLst/>
              </a:prstGeom>
              <a:blipFill>
                <a:blip r:embed="rId6"/>
                <a:stretch>
                  <a:fillRect b="-10345"/>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9DD6EF36-1D7F-E4E7-9DD5-CF6079A6889B}"/>
              </a:ext>
            </a:extLst>
          </p:cNvPr>
          <p:cNvSpPr/>
          <p:nvPr/>
        </p:nvSpPr>
        <p:spPr>
          <a:xfrm>
            <a:off x="6619143" y="2936858"/>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39" name="TextBox 38">
            <a:extLst>
              <a:ext uri="{FF2B5EF4-FFF2-40B4-BE49-F238E27FC236}">
                <a16:creationId xmlns:a16="http://schemas.microsoft.com/office/drawing/2014/main" id="{EBC2C8A3-8B1E-5B74-E70E-3CE338BF7573}"/>
              </a:ext>
            </a:extLst>
          </p:cNvPr>
          <p:cNvSpPr txBox="1"/>
          <p:nvPr/>
        </p:nvSpPr>
        <p:spPr>
          <a:xfrm>
            <a:off x="6629810" y="2314761"/>
            <a:ext cx="579005" cy="369332"/>
          </a:xfrm>
          <a:prstGeom prst="rect">
            <a:avLst/>
          </a:prstGeom>
          <a:noFill/>
        </p:spPr>
        <p:txBody>
          <a:bodyPr wrap="none" rtlCol="0">
            <a:spAutoFit/>
          </a:bodyPr>
          <a:lstStyle/>
          <a:p>
            <a:r>
              <a:rPr lang="en-US" dirty="0"/>
              <a:t>true</a:t>
            </a:r>
          </a:p>
        </p:txBody>
      </p:sp>
      <p:sp>
        <p:nvSpPr>
          <p:cNvPr id="2" name="Rounded Rectangular Callout 1">
            <a:extLst>
              <a:ext uri="{FF2B5EF4-FFF2-40B4-BE49-F238E27FC236}">
                <a16:creationId xmlns:a16="http://schemas.microsoft.com/office/drawing/2014/main" id="{7FD42D1A-1332-B92C-59A9-88BAEFF74189}"/>
              </a:ext>
            </a:extLst>
          </p:cNvPr>
          <p:cNvSpPr/>
          <p:nvPr/>
        </p:nvSpPr>
        <p:spPr>
          <a:xfrm>
            <a:off x="3280968" y="3744653"/>
            <a:ext cx="1766842" cy="542641"/>
          </a:xfrm>
          <a:prstGeom prst="wedgeRoundRectCallout">
            <a:avLst>
              <a:gd name="adj1" fmla="val 50629"/>
              <a:gd name="adj2" fmla="val -1063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Initial state</a:t>
            </a:r>
          </a:p>
        </p:txBody>
      </p:sp>
      <p:sp>
        <p:nvSpPr>
          <p:cNvPr id="3" name="Rounded Rectangular Callout 2">
            <a:extLst>
              <a:ext uri="{FF2B5EF4-FFF2-40B4-BE49-F238E27FC236}">
                <a16:creationId xmlns:a16="http://schemas.microsoft.com/office/drawing/2014/main" id="{41BBD89B-B17F-3A16-9E4B-D7517EF698E9}"/>
              </a:ext>
            </a:extLst>
          </p:cNvPr>
          <p:cNvSpPr/>
          <p:nvPr/>
        </p:nvSpPr>
        <p:spPr>
          <a:xfrm>
            <a:off x="7632034" y="3744653"/>
            <a:ext cx="2184628" cy="542641"/>
          </a:xfrm>
          <a:prstGeom prst="wedgeRoundRectCallout">
            <a:avLst>
              <a:gd name="adj1" fmla="val -64775"/>
              <a:gd name="adj2" fmla="val -1160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Accepting state</a:t>
            </a:r>
          </a:p>
        </p:txBody>
      </p:sp>
      <p:sp>
        <p:nvSpPr>
          <p:cNvPr id="4" name="Rounded Rectangular Callout 3">
            <a:extLst>
              <a:ext uri="{FF2B5EF4-FFF2-40B4-BE49-F238E27FC236}">
                <a16:creationId xmlns:a16="http://schemas.microsoft.com/office/drawing/2014/main" id="{1DACED24-374D-0900-4E07-328436A30A87}"/>
              </a:ext>
            </a:extLst>
          </p:cNvPr>
          <p:cNvSpPr/>
          <p:nvPr/>
        </p:nvSpPr>
        <p:spPr>
          <a:xfrm>
            <a:off x="1408386" y="1690688"/>
            <a:ext cx="2601263" cy="1257377"/>
          </a:xfrm>
          <a:prstGeom prst="wedgeRoundRectCallout">
            <a:avLst>
              <a:gd name="adj1" fmla="val 92932"/>
              <a:gd name="adj2" fmla="val 323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Transitions labelled with conditions on propositions</a:t>
            </a:r>
          </a:p>
        </p:txBody>
      </p:sp>
      <p:cxnSp>
        <p:nvCxnSpPr>
          <p:cNvPr id="5" name="Straight Arrow Connector 4">
            <a:extLst>
              <a:ext uri="{FF2B5EF4-FFF2-40B4-BE49-F238E27FC236}">
                <a16:creationId xmlns:a16="http://schemas.microsoft.com/office/drawing/2014/main" id="{430F4241-E156-C299-E853-7C52EA538811}"/>
              </a:ext>
            </a:extLst>
          </p:cNvPr>
          <p:cNvCxnSpPr>
            <a:cxnSpLocks/>
          </p:cNvCxnSpPr>
          <p:nvPr/>
        </p:nvCxnSpPr>
        <p:spPr>
          <a:xfrm>
            <a:off x="1613337" y="5349862"/>
            <a:ext cx="87340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6C0657-FF74-58C7-B357-390DD9439D17}"/>
              </a:ext>
            </a:extLst>
          </p:cNvPr>
          <p:cNvSpPr txBox="1"/>
          <p:nvPr/>
        </p:nvSpPr>
        <p:spPr>
          <a:xfrm>
            <a:off x="10520331" y="5165196"/>
            <a:ext cx="649537" cy="369332"/>
          </a:xfrm>
          <a:prstGeom prst="rect">
            <a:avLst/>
          </a:prstGeom>
          <a:noFill/>
        </p:spPr>
        <p:txBody>
          <a:bodyPr wrap="none" rtlCol="0">
            <a:spAutoFit/>
          </a:bodyPr>
          <a:lstStyle/>
          <a:p>
            <a:r>
              <a:rPr lang="en-US" dirty="0"/>
              <a:t>Time</a:t>
            </a:r>
          </a:p>
        </p:txBody>
      </p:sp>
      <p:sp>
        <p:nvSpPr>
          <p:cNvPr id="9" name="TextBox 8">
            <a:extLst>
              <a:ext uri="{FF2B5EF4-FFF2-40B4-BE49-F238E27FC236}">
                <a16:creationId xmlns:a16="http://schemas.microsoft.com/office/drawing/2014/main" id="{90728E86-0E5D-1A3D-B2C9-974FA865D8B4}"/>
              </a:ext>
            </a:extLst>
          </p:cNvPr>
          <p:cNvSpPr txBox="1"/>
          <p:nvPr/>
        </p:nvSpPr>
        <p:spPr>
          <a:xfrm>
            <a:off x="1844307" y="4850872"/>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0" name="TextBox 9">
            <a:extLst>
              <a:ext uri="{FF2B5EF4-FFF2-40B4-BE49-F238E27FC236}">
                <a16:creationId xmlns:a16="http://schemas.microsoft.com/office/drawing/2014/main" id="{03D10E4E-F158-E388-B332-374C76D33E82}"/>
              </a:ext>
            </a:extLst>
          </p:cNvPr>
          <p:cNvSpPr txBox="1"/>
          <p:nvPr/>
        </p:nvSpPr>
        <p:spPr>
          <a:xfrm>
            <a:off x="3339566" y="4850872"/>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1" name="TextBox 10">
            <a:extLst>
              <a:ext uri="{FF2B5EF4-FFF2-40B4-BE49-F238E27FC236}">
                <a16:creationId xmlns:a16="http://schemas.microsoft.com/office/drawing/2014/main" id="{1681A427-8E73-E057-6095-355D27542EA6}"/>
              </a:ext>
            </a:extLst>
          </p:cNvPr>
          <p:cNvSpPr txBox="1"/>
          <p:nvPr/>
        </p:nvSpPr>
        <p:spPr>
          <a:xfrm>
            <a:off x="4969657" y="4852303"/>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2" name="TextBox 11">
            <a:extLst>
              <a:ext uri="{FF2B5EF4-FFF2-40B4-BE49-F238E27FC236}">
                <a16:creationId xmlns:a16="http://schemas.microsoft.com/office/drawing/2014/main" id="{4A9EF362-7320-B020-4996-B8B9B675BC76}"/>
              </a:ext>
            </a:extLst>
          </p:cNvPr>
          <p:cNvSpPr txBox="1"/>
          <p:nvPr/>
        </p:nvSpPr>
        <p:spPr>
          <a:xfrm>
            <a:off x="6419082" y="4850872"/>
            <a:ext cx="691215"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True</a:t>
            </a:r>
          </a:p>
        </p:txBody>
      </p:sp>
      <p:sp>
        <p:nvSpPr>
          <p:cNvPr id="13" name="TextBox 12">
            <a:extLst>
              <a:ext uri="{FF2B5EF4-FFF2-40B4-BE49-F238E27FC236}">
                <a16:creationId xmlns:a16="http://schemas.microsoft.com/office/drawing/2014/main" id="{013DD13E-83BF-D3CD-5EDA-64490191B886}"/>
              </a:ext>
            </a:extLst>
          </p:cNvPr>
          <p:cNvSpPr txBox="1"/>
          <p:nvPr/>
        </p:nvSpPr>
        <p:spPr>
          <a:xfrm>
            <a:off x="7787084" y="4850872"/>
            <a:ext cx="817853" cy="369332"/>
          </a:xfrm>
          <a:prstGeom prst="rect">
            <a:avLst/>
          </a:prstGeom>
          <a:noFill/>
        </p:spPr>
        <p:txBody>
          <a:bodyPr wrap="none" rtlCol="0">
            <a:spAutoFit/>
          </a:bodyPr>
          <a:lstStyle/>
          <a:p>
            <a:pPr algn="ctr"/>
            <a:r>
              <a:rPr lang="en-US" dirty="0">
                <a:latin typeface="Consolas" panose="020B0609020204030204" pitchFamily="49" charset="0"/>
                <a:cs typeface="Consolas" panose="020B0609020204030204" pitchFamily="49" charset="0"/>
              </a:rPr>
              <a:t>False</a:t>
            </a:r>
          </a:p>
        </p:txBody>
      </p:sp>
      <p:sp>
        <p:nvSpPr>
          <p:cNvPr id="16" name="TextBox 15">
            <a:extLst>
              <a:ext uri="{FF2B5EF4-FFF2-40B4-BE49-F238E27FC236}">
                <a16:creationId xmlns:a16="http://schemas.microsoft.com/office/drawing/2014/main" id="{C98302B7-17CE-21BB-7B7A-B02E25F036A0}"/>
              </a:ext>
            </a:extLst>
          </p:cNvPr>
          <p:cNvSpPr txBox="1"/>
          <p:nvPr/>
        </p:nvSpPr>
        <p:spPr>
          <a:xfrm>
            <a:off x="9221266" y="4858594"/>
            <a:ext cx="357790"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29" name="Rounded Rectangle 28">
                <a:extLst>
                  <a:ext uri="{FF2B5EF4-FFF2-40B4-BE49-F238E27FC236}">
                    <a16:creationId xmlns:a16="http://schemas.microsoft.com/office/drawing/2014/main" id="{9516854B-6F0D-17AB-2E81-76ACA5C84EAC}"/>
                  </a:ext>
                </a:extLst>
              </p:cNvPr>
              <p:cNvSpPr/>
              <p:nvPr/>
            </p:nvSpPr>
            <p:spPr>
              <a:xfrm>
                <a:off x="997722" y="4754662"/>
                <a:ext cx="460511" cy="56175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panose="02040503050406030204" pitchFamily="18" charset="0"/>
                        </a:rPr>
                        <m:t> </m:t>
                      </m:r>
                      <m:r>
                        <a:rPr lang="en-US" sz="2400" b="1" i="1" smtClean="0">
                          <a:solidFill>
                            <a:srgbClr val="7030A0"/>
                          </a:solidFill>
                          <a:latin typeface="Cambria Math" panose="02040503050406030204" pitchFamily="18" charset="0"/>
                        </a:rPr>
                        <m:t>𝒑</m:t>
                      </m:r>
                    </m:oMath>
                  </m:oMathPara>
                </a14:m>
                <a:endParaRPr lang="en-US" sz="2400" b="1" i="1" dirty="0">
                  <a:solidFill>
                    <a:srgbClr val="7030A0"/>
                  </a:solidFill>
                </a:endParaRPr>
              </a:p>
            </p:txBody>
          </p:sp>
        </mc:Choice>
        <mc:Fallback xmlns="">
          <p:sp>
            <p:nvSpPr>
              <p:cNvPr id="29" name="Rounded Rectangle 28">
                <a:extLst>
                  <a:ext uri="{FF2B5EF4-FFF2-40B4-BE49-F238E27FC236}">
                    <a16:creationId xmlns:a16="http://schemas.microsoft.com/office/drawing/2014/main" id="{9516854B-6F0D-17AB-2E81-76ACA5C84EAC}"/>
                  </a:ext>
                </a:extLst>
              </p:cNvPr>
              <p:cNvSpPr>
                <a:spLocks noRot="1" noChangeAspect="1" noMove="1" noResize="1" noEditPoints="1" noAdjustHandles="1" noChangeArrowheads="1" noChangeShapeType="1" noTextEdit="1"/>
              </p:cNvSpPr>
              <p:nvPr/>
            </p:nvSpPr>
            <p:spPr>
              <a:xfrm>
                <a:off x="997722" y="4754662"/>
                <a:ext cx="460511" cy="561752"/>
              </a:xfrm>
              <a:prstGeom prst="roundRect">
                <a:avLst/>
              </a:prstGeom>
              <a:blipFill>
                <a:blip r:embed="rId7"/>
                <a:stretch>
                  <a:fillRect l="-15000" b="-416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0E0BC4C4-9931-04C0-DB1D-3D763C5C1716}"/>
                  </a:ext>
                </a:extLst>
              </p:cNvPr>
              <p:cNvSpPr/>
              <p:nvPr/>
            </p:nvSpPr>
            <p:spPr>
              <a:xfrm>
                <a:off x="1282114" y="5725044"/>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34" name="Oval 33">
                <a:extLst>
                  <a:ext uri="{FF2B5EF4-FFF2-40B4-BE49-F238E27FC236}">
                    <a16:creationId xmlns:a16="http://schemas.microsoft.com/office/drawing/2014/main" id="{0E0BC4C4-9931-04C0-DB1D-3D763C5C1716}"/>
                  </a:ext>
                </a:extLst>
              </p:cNvPr>
              <p:cNvSpPr>
                <a:spLocks noRot="1" noChangeAspect="1" noMove="1" noResize="1" noEditPoints="1" noAdjustHandles="1" noChangeArrowheads="1" noChangeShapeType="1" noTextEdit="1"/>
              </p:cNvSpPr>
              <p:nvPr/>
            </p:nvSpPr>
            <p:spPr>
              <a:xfrm>
                <a:off x="1282114" y="5725044"/>
                <a:ext cx="662446" cy="631306"/>
              </a:xfrm>
              <a:prstGeom prst="ellipse">
                <a:avLst/>
              </a:prstGeom>
              <a:blipFill>
                <a:blip r:embed="rId8"/>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1DEC6090-D69C-90D6-47EA-DA27DDB2892E}"/>
                  </a:ext>
                </a:extLst>
              </p:cNvPr>
              <p:cNvSpPr/>
              <p:nvPr/>
            </p:nvSpPr>
            <p:spPr>
              <a:xfrm>
                <a:off x="2618522" y="5725044"/>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35" name="Oval 34">
                <a:extLst>
                  <a:ext uri="{FF2B5EF4-FFF2-40B4-BE49-F238E27FC236}">
                    <a16:creationId xmlns:a16="http://schemas.microsoft.com/office/drawing/2014/main" id="{1DEC6090-D69C-90D6-47EA-DA27DDB2892E}"/>
                  </a:ext>
                </a:extLst>
              </p:cNvPr>
              <p:cNvSpPr>
                <a:spLocks noRot="1" noChangeAspect="1" noMove="1" noResize="1" noEditPoints="1" noAdjustHandles="1" noChangeArrowheads="1" noChangeShapeType="1" noTextEdit="1"/>
              </p:cNvSpPr>
              <p:nvPr/>
            </p:nvSpPr>
            <p:spPr>
              <a:xfrm>
                <a:off x="2618522" y="5725044"/>
                <a:ext cx="662446" cy="631306"/>
              </a:xfrm>
              <a:prstGeom prst="ellipse">
                <a:avLst/>
              </a:prstGeom>
              <a:blipFill>
                <a:blip r:embed="rId9"/>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Oval 48">
                <a:extLst>
                  <a:ext uri="{FF2B5EF4-FFF2-40B4-BE49-F238E27FC236}">
                    <a16:creationId xmlns:a16="http://schemas.microsoft.com/office/drawing/2014/main" id="{344980C6-03F5-2B65-D154-84B0CED7E144}"/>
                  </a:ext>
                </a:extLst>
              </p:cNvPr>
              <p:cNvSpPr/>
              <p:nvPr/>
            </p:nvSpPr>
            <p:spPr>
              <a:xfrm>
                <a:off x="4157419" y="5725044"/>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49" name="Oval 48">
                <a:extLst>
                  <a:ext uri="{FF2B5EF4-FFF2-40B4-BE49-F238E27FC236}">
                    <a16:creationId xmlns:a16="http://schemas.microsoft.com/office/drawing/2014/main" id="{344980C6-03F5-2B65-D154-84B0CED7E144}"/>
                  </a:ext>
                </a:extLst>
              </p:cNvPr>
              <p:cNvSpPr>
                <a:spLocks noRot="1" noChangeAspect="1" noMove="1" noResize="1" noEditPoints="1" noAdjustHandles="1" noChangeArrowheads="1" noChangeShapeType="1" noTextEdit="1"/>
              </p:cNvSpPr>
              <p:nvPr/>
            </p:nvSpPr>
            <p:spPr>
              <a:xfrm>
                <a:off x="4157419" y="5725044"/>
                <a:ext cx="662446" cy="631306"/>
              </a:xfrm>
              <a:prstGeom prst="ellipse">
                <a:avLst/>
              </a:prstGeom>
              <a:blipFill>
                <a:blip r:embed="rId10"/>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F9612A14-1E41-11DF-55E3-5C5CA8BD593F}"/>
                  </a:ext>
                </a:extLst>
              </p:cNvPr>
              <p:cNvSpPr/>
              <p:nvPr/>
            </p:nvSpPr>
            <p:spPr>
              <a:xfrm>
                <a:off x="5759194" y="5720419"/>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50" name="Oval 49">
                <a:extLst>
                  <a:ext uri="{FF2B5EF4-FFF2-40B4-BE49-F238E27FC236}">
                    <a16:creationId xmlns:a16="http://schemas.microsoft.com/office/drawing/2014/main" id="{F9612A14-1E41-11DF-55E3-5C5CA8BD593F}"/>
                  </a:ext>
                </a:extLst>
              </p:cNvPr>
              <p:cNvSpPr>
                <a:spLocks noRot="1" noChangeAspect="1" noMove="1" noResize="1" noEditPoints="1" noAdjustHandles="1" noChangeArrowheads="1" noChangeShapeType="1" noTextEdit="1"/>
              </p:cNvSpPr>
              <p:nvPr/>
            </p:nvSpPr>
            <p:spPr>
              <a:xfrm>
                <a:off x="5759194" y="5720419"/>
                <a:ext cx="662446" cy="631306"/>
              </a:xfrm>
              <a:prstGeom prst="ellipse">
                <a:avLst/>
              </a:prstGeom>
              <a:blipFill>
                <a:blip r:embed="rId11"/>
                <a:stretch>
                  <a:fillRect/>
                </a:stretch>
              </a:blipFill>
              <a:ln w="28575">
                <a:solidFill>
                  <a:srgbClr val="00B050"/>
                </a:solidFill>
              </a:ln>
            </p:spPr>
            <p:txBody>
              <a:bodyPr/>
              <a:lstStyle/>
              <a:p>
                <a:r>
                  <a:rPr lang="en-US">
                    <a:noFill/>
                  </a:rPr>
                  <a:t> </a:t>
                </a:r>
              </a:p>
            </p:txBody>
          </p:sp>
        </mc:Fallback>
      </mc:AlternateContent>
      <p:sp>
        <p:nvSpPr>
          <p:cNvPr id="52" name="Oval 51">
            <a:extLst>
              <a:ext uri="{FF2B5EF4-FFF2-40B4-BE49-F238E27FC236}">
                <a16:creationId xmlns:a16="http://schemas.microsoft.com/office/drawing/2014/main" id="{4191A8E9-D855-6825-8CCD-2F69C472EB5A}"/>
              </a:ext>
            </a:extLst>
          </p:cNvPr>
          <p:cNvSpPr/>
          <p:nvPr/>
        </p:nvSpPr>
        <p:spPr>
          <a:xfrm>
            <a:off x="5796597" y="5766271"/>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0644B7C1-E480-6883-F4DD-3873923F8840}"/>
                  </a:ext>
                </a:extLst>
              </p:cNvPr>
              <p:cNvSpPr/>
              <p:nvPr/>
            </p:nvSpPr>
            <p:spPr>
              <a:xfrm>
                <a:off x="7239713" y="5720419"/>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53" name="Oval 52">
                <a:extLst>
                  <a:ext uri="{FF2B5EF4-FFF2-40B4-BE49-F238E27FC236}">
                    <a16:creationId xmlns:a16="http://schemas.microsoft.com/office/drawing/2014/main" id="{0644B7C1-E480-6883-F4DD-3873923F8840}"/>
                  </a:ext>
                </a:extLst>
              </p:cNvPr>
              <p:cNvSpPr>
                <a:spLocks noRot="1" noChangeAspect="1" noMove="1" noResize="1" noEditPoints="1" noAdjustHandles="1" noChangeArrowheads="1" noChangeShapeType="1" noTextEdit="1"/>
              </p:cNvSpPr>
              <p:nvPr/>
            </p:nvSpPr>
            <p:spPr>
              <a:xfrm>
                <a:off x="7239713" y="5720419"/>
                <a:ext cx="662446" cy="631306"/>
              </a:xfrm>
              <a:prstGeom prst="ellipse">
                <a:avLst/>
              </a:prstGeom>
              <a:blipFill>
                <a:blip r:embed="rId12"/>
                <a:stretch>
                  <a:fillRect/>
                </a:stretch>
              </a:blipFill>
              <a:ln w="28575">
                <a:solidFill>
                  <a:srgbClr val="00B050"/>
                </a:solidFill>
              </a:ln>
            </p:spPr>
            <p:txBody>
              <a:bodyPr/>
              <a:lstStyle/>
              <a:p>
                <a:r>
                  <a:rPr lang="en-US">
                    <a:noFill/>
                  </a:rPr>
                  <a:t> </a:t>
                </a:r>
              </a:p>
            </p:txBody>
          </p:sp>
        </mc:Fallback>
      </mc:AlternateContent>
      <p:sp>
        <p:nvSpPr>
          <p:cNvPr id="54" name="Oval 53">
            <a:extLst>
              <a:ext uri="{FF2B5EF4-FFF2-40B4-BE49-F238E27FC236}">
                <a16:creationId xmlns:a16="http://schemas.microsoft.com/office/drawing/2014/main" id="{58FD0542-8D0E-B7FE-C51F-CEF9BEA71ADE}"/>
              </a:ext>
            </a:extLst>
          </p:cNvPr>
          <p:cNvSpPr/>
          <p:nvPr/>
        </p:nvSpPr>
        <p:spPr>
          <a:xfrm>
            <a:off x="7277116" y="5766271"/>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855008F2-243C-E474-13BD-E9C749554F5C}"/>
                  </a:ext>
                </a:extLst>
              </p:cNvPr>
              <p:cNvSpPr/>
              <p:nvPr/>
            </p:nvSpPr>
            <p:spPr>
              <a:xfrm>
                <a:off x="8733006" y="5723895"/>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55" name="Oval 54">
                <a:extLst>
                  <a:ext uri="{FF2B5EF4-FFF2-40B4-BE49-F238E27FC236}">
                    <a16:creationId xmlns:a16="http://schemas.microsoft.com/office/drawing/2014/main" id="{855008F2-243C-E474-13BD-E9C749554F5C}"/>
                  </a:ext>
                </a:extLst>
              </p:cNvPr>
              <p:cNvSpPr>
                <a:spLocks noRot="1" noChangeAspect="1" noMove="1" noResize="1" noEditPoints="1" noAdjustHandles="1" noChangeArrowheads="1" noChangeShapeType="1" noTextEdit="1"/>
              </p:cNvSpPr>
              <p:nvPr/>
            </p:nvSpPr>
            <p:spPr>
              <a:xfrm>
                <a:off x="8733006" y="5723895"/>
                <a:ext cx="662446" cy="631306"/>
              </a:xfrm>
              <a:prstGeom prst="ellipse">
                <a:avLst/>
              </a:prstGeom>
              <a:blipFill>
                <a:blip r:embed="rId13"/>
                <a:stretch>
                  <a:fillRect/>
                </a:stretch>
              </a:blipFill>
              <a:ln w="28575">
                <a:solidFill>
                  <a:srgbClr val="00B050"/>
                </a:solidFill>
              </a:ln>
            </p:spPr>
            <p:txBody>
              <a:bodyPr/>
              <a:lstStyle/>
              <a:p>
                <a:r>
                  <a:rPr lang="en-US">
                    <a:noFill/>
                  </a:rPr>
                  <a:t> </a:t>
                </a:r>
              </a:p>
            </p:txBody>
          </p:sp>
        </mc:Fallback>
      </mc:AlternateContent>
      <p:sp>
        <p:nvSpPr>
          <p:cNvPr id="56" name="Oval 55">
            <a:extLst>
              <a:ext uri="{FF2B5EF4-FFF2-40B4-BE49-F238E27FC236}">
                <a16:creationId xmlns:a16="http://schemas.microsoft.com/office/drawing/2014/main" id="{80E45B6A-3D58-2B77-7DDB-191A0EE42CE8}"/>
              </a:ext>
            </a:extLst>
          </p:cNvPr>
          <p:cNvSpPr/>
          <p:nvPr/>
        </p:nvSpPr>
        <p:spPr>
          <a:xfrm>
            <a:off x="8770409" y="5769747"/>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57" name="TextBox 56">
            <a:extLst>
              <a:ext uri="{FF2B5EF4-FFF2-40B4-BE49-F238E27FC236}">
                <a16:creationId xmlns:a16="http://schemas.microsoft.com/office/drawing/2014/main" id="{0879DE4E-0487-3DDB-1C3C-E46DFC1E9558}"/>
              </a:ext>
            </a:extLst>
          </p:cNvPr>
          <p:cNvSpPr txBox="1"/>
          <p:nvPr/>
        </p:nvSpPr>
        <p:spPr>
          <a:xfrm>
            <a:off x="9797540" y="5769747"/>
            <a:ext cx="357790" cy="369332"/>
          </a:xfrm>
          <a:prstGeom prst="rect">
            <a:avLst/>
          </a:prstGeom>
          <a:noFill/>
        </p:spPr>
        <p:txBody>
          <a:bodyPr wrap="none" rtlCol="0">
            <a:spAutoFit/>
          </a:bodyPr>
          <a:lstStyle/>
          <a:p>
            <a:r>
              <a:rPr lang="en-US" dirty="0"/>
              <a:t>...</a:t>
            </a:r>
          </a:p>
        </p:txBody>
      </p:sp>
      <p:sp>
        <p:nvSpPr>
          <p:cNvPr id="58" name="Rounded Rectangle 57">
            <a:extLst>
              <a:ext uri="{FF2B5EF4-FFF2-40B4-BE49-F238E27FC236}">
                <a16:creationId xmlns:a16="http://schemas.microsoft.com/office/drawing/2014/main" id="{A610AB5D-7757-A025-FD01-09A70EA9F820}"/>
              </a:ext>
            </a:extLst>
          </p:cNvPr>
          <p:cNvSpPr/>
          <p:nvPr/>
        </p:nvSpPr>
        <p:spPr>
          <a:xfrm>
            <a:off x="7818488" y="1151991"/>
            <a:ext cx="3151580" cy="183781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Infinite sequence </a:t>
            </a:r>
            <a:r>
              <a:rPr lang="en-US" sz="2200" b="1" dirty="0">
                <a:solidFill>
                  <a:schemeClr val="tx1"/>
                </a:solidFill>
              </a:rPr>
              <a:t>accepted</a:t>
            </a:r>
            <a:r>
              <a:rPr lang="en-US" sz="2200" dirty="0">
                <a:solidFill>
                  <a:schemeClr val="tx1"/>
                </a:solidFill>
              </a:rPr>
              <a:t> iff some </a:t>
            </a:r>
            <a:r>
              <a:rPr lang="en-US" sz="2200" b="1" dirty="0">
                <a:solidFill>
                  <a:schemeClr val="tx1"/>
                </a:solidFill>
              </a:rPr>
              <a:t>final state</a:t>
            </a:r>
            <a:r>
              <a:rPr lang="en-US" sz="2200" dirty="0">
                <a:solidFill>
                  <a:schemeClr val="tx1"/>
                </a:solidFill>
              </a:rPr>
              <a:t> is visited </a:t>
            </a:r>
            <a:r>
              <a:rPr lang="en-US" sz="2200" b="1" dirty="0">
                <a:solidFill>
                  <a:schemeClr val="tx1"/>
                </a:solidFill>
              </a:rPr>
              <a:t>infinitely many times</a:t>
            </a:r>
          </a:p>
        </p:txBody>
      </p:sp>
    </p:spTree>
    <p:extLst>
      <p:ext uri="{BB962C8B-B14F-4D97-AF65-F5344CB8AC3E}">
        <p14:creationId xmlns:p14="http://schemas.microsoft.com/office/powerpoint/2010/main" val="3076001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5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5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25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25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50"/>
                                        <p:tgtEl>
                                          <p:spTgt spid="5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25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250"/>
                                        <p:tgtEl>
                                          <p:spTgt spid="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25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25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25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11" grpId="0"/>
      <p:bldP spid="12" grpId="0"/>
      <p:bldP spid="13" grpId="0"/>
      <p:bldP spid="16" grpId="0"/>
      <p:bldP spid="29" grpId="0" animBg="1"/>
      <p:bldP spid="34" grpId="0" animBg="1"/>
      <p:bldP spid="35" grpId="0" animBg="1"/>
      <p:bldP spid="49" grpId="0" animBg="1"/>
      <p:bldP spid="50" grpId="0" animBg="1"/>
      <p:bldP spid="52" grpId="0" animBg="1"/>
      <p:bldP spid="53" grpId="0" animBg="1"/>
      <p:bldP spid="54" grpId="0" animBg="1"/>
      <p:bldP spid="55" grpId="0" animBg="1"/>
      <p:bldP spid="56" grpId="0" animBg="1"/>
      <p:bldP spid="57" grpId="0"/>
      <p:bldP spid="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Buchi Automata: Examples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63</a:t>
            </a:fld>
            <a:endParaRPr lang="en-US" dirty="0"/>
          </a:p>
        </p:txBody>
      </p:sp>
      <p:sp>
        <p:nvSpPr>
          <p:cNvPr id="14" name="Rounded Rectangle 13">
            <a:extLst>
              <a:ext uri="{FF2B5EF4-FFF2-40B4-BE49-F238E27FC236}">
                <a16:creationId xmlns:a16="http://schemas.microsoft.com/office/drawing/2014/main" id="{E6DDF5E7-D9D7-68D9-8F9C-6D47B0F266F8}"/>
              </a:ext>
            </a:extLst>
          </p:cNvPr>
          <p:cNvSpPr/>
          <p:nvPr/>
        </p:nvSpPr>
        <p:spPr>
          <a:xfrm>
            <a:off x="1764547" y="2400306"/>
            <a:ext cx="2644666" cy="204522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6D585632-C89E-DF2B-9886-BF450951B7AB}"/>
                  </a:ext>
                </a:extLst>
              </p:cNvPr>
              <p:cNvSpPr/>
              <p:nvPr/>
            </p:nvSpPr>
            <p:spPr>
              <a:xfrm>
                <a:off x="1988692" y="3377065"/>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15" name="Oval 14">
                <a:extLst>
                  <a:ext uri="{FF2B5EF4-FFF2-40B4-BE49-F238E27FC236}">
                    <a16:creationId xmlns:a16="http://schemas.microsoft.com/office/drawing/2014/main" id="{6D585632-C89E-DF2B-9886-BF450951B7AB}"/>
                  </a:ext>
                </a:extLst>
              </p:cNvPr>
              <p:cNvSpPr>
                <a:spLocks noRot="1" noChangeAspect="1" noMove="1" noResize="1" noEditPoints="1" noAdjustHandles="1" noChangeArrowheads="1" noChangeShapeType="1" noTextEdit="1"/>
              </p:cNvSpPr>
              <p:nvPr/>
            </p:nvSpPr>
            <p:spPr>
              <a:xfrm>
                <a:off x="1988692" y="3377065"/>
                <a:ext cx="662446" cy="631306"/>
              </a:xfrm>
              <a:prstGeom prst="ellipse">
                <a:avLst/>
              </a:prstGeom>
              <a:blipFill>
                <a:blip r:embed="rId3"/>
                <a:stretch>
                  <a:fillRect/>
                </a:stretch>
              </a:blipFill>
              <a:ln w="285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0662FD5C-4F25-5FD4-F0B4-DAA57F6C8A13}"/>
                  </a:ext>
                </a:extLst>
              </p:cNvPr>
              <p:cNvSpPr/>
              <p:nvPr/>
            </p:nvSpPr>
            <p:spPr>
              <a:xfrm>
                <a:off x="3522622" y="337706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7" name="Oval 16">
                <a:extLst>
                  <a:ext uri="{FF2B5EF4-FFF2-40B4-BE49-F238E27FC236}">
                    <a16:creationId xmlns:a16="http://schemas.microsoft.com/office/drawing/2014/main" id="{0662FD5C-4F25-5FD4-F0B4-DAA57F6C8A13}"/>
                  </a:ext>
                </a:extLst>
              </p:cNvPr>
              <p:cNvSpPr>
                <a:spLocks noRot="1" noChangeAspect="1" noMove="1" noResize="1" noEditPoints="1" noAdjustHandles="1" noChangeArrowheads="1" noChangeShapeType="1" noTextEdit="1"/>
              </p:cNvSpPr>
              <p:nvPr/>
            </p:nvSpPr>
            <p:spPr>
              <a:xfrm>
                <a:off x="3522622" y="3377065"/>
                <a:ext cx="662446" cy="631306"/>
              </a:xfrm>
              <a:prstGeom prst="ellipse">
                <a:avLst/>
              </a:prstGeom>
              <a:blipFill>
                <a:blip r:embed="rId4"/>
                <a:stretch>
                  <a:fillRect/>
                </a:stretch>
              </a:blipFill>
              <a:ln w="28575">
                <a:solidFill>
                  <a:srgbClr val="C00000"/>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54291A95-0129-77FE-5412-E4319F68E64D}"/>
              </a:ext>
            </a:extLst>
          </p:cNvPr>
          <p:cNvCxnSpPr>
            <a:cxnSpLocks/>
            <a:stCxn id="15" idx="6"/>
            <a:endCxn id="17" idx="2"/>
          </p:cNvCxnSpPr>
          <p:nvPr/>
        </p:nvCxnSpPr>
        <p:spPr>
          <a:xfrm>
            <a:off x="2651138" y="3692718"/>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a:extLst>
              <a:ext uri="{FF2B5EF4-FFF2-40B4-BE49-F238E27FC236}">
                <a16:creationId xmlns:a16="http://schemas.microsoft.com/office/drawing/2014/main" id="{E86DBA0C-FA6E-03A3-23EC-598C99E66F34}"/>
              </a:ext>
            </a:extLst>
          </p:cNvPr>
          <p:cNvCxnSpPr>
            <a:cxnSpLocks/>
            <a:stCxn id="15" idx="7"/>
            <a:endCxn id="15" idx="1"/>
          </p:cNvCxnSpPr>
          <p:nvPr/>
        </p:nvCxnSpPr>
        <p:spPr>
          <a:xfrm rot="16200000" flipV="1">
            <a:off x="2319915" y="3235308"/>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9DC370C8-22F4-2D94-6D22-4D3DAF20273F}"/>
              </a:ext>
            </a:extLst>
          </p:cNvPr>
          <p:cNvCxnSpPr>
            <a:cxnSpLocks/>
            <a:stCxn id="17" idx="7"/>
            <a:endCxn id="17" idx="1"/>
          </p:cNvCxnSpPr>
          <p:nvPr/>
        </p:nvCxnSpPr>
        <p:spPr>
          <a:xfrm rot="16200000" flipV="1">
            <a:off x="3853845" y="3235308"/>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E1C785A-8492-AE3C-EFF5-EC909099BD4F}"/>
                  </a:ext>
                </a:extLst>
              </p:cNvPr>
              <p:cNvSpPr txBox="1"/>
              <p:nvPr/>
            </p:nvSpPr>
            <p:spPr>
              <a:xfrm>
                <a:off x="2839074" y="3323385"/>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24" name="TextBox 23">
                <a:extLst>
                  <a:ext uri="{FF2B5EF4-FFF2-40B4-BE49-F238E27FC236}">
                    <a16:creationId xmlns:a16="http://schemas.microsoft.com/office/drawing/2014/main" id="{0E1C785A-8492-AE3C-EFF5-EC909099BD4F}"/>
                  </a:ext>
                </a:extLst>
              </p:cNvPr>
              <p:cNvSpPr txBox="1">
                <a:spLocks noRot="1" noChangeAspect="1" noMove="1" noResize="1" noEditPoints="1" noAdjustHandles="1" noChangeArrowheads="1" noChangeShapeType="1" noTextEdit="1"/>
              </p:cNvSpPr>
              <p:nvPr/>
            </p:nvSpPr>
            <p:spPr>
              <a:xfrm>
                <a:off x="2839074" y="3323385"/>
                <a:ext cx="541751" cy="369332"/>
              </a:xfrm>
              <a:prstGeom prst="rect">
                <a:avLst/>
              </a:prstGeom>
              <a:blipFill>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6DF6826-A21B-EDB2-A17E-D7006E6FF66B}"/>
                  </a:ext>
                </a:extLst>
              </p:cNvPr>
              <p:cNvSpPr txBox="1"/>
              <p:nvPr/>
            </p:nvSpPr>
            <p:spPr>
              <a:xfrm>
                <a:off x="2141952" y="2733890"/>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25" name="TextBox 24">
                <a:extLst>
                  <a:ext uri="{FF2B5EF4-FFF2-40B4-BE49-F238E27FC236}">
                    <a16:creationId xmlns:a16="http://schemas.microsoft.com/office/drawing/2014/main" id="{56DF6826-A21B-EDB2-A17E-D7006E6FF66B}"/>
                  </a:ext>
                </a:extLst>
              </p:cNvPr>
              <p:cNvSpPr txBox="1">
                <a:spLocks noRot="1" noChangeAspect="1" noMove="1" noResize="1" noEditPoints="1" noAdjustHandles="1" noChangeArrowheads="1" noChangeShapeType="1" noTextEdit="1"/>
              </p:cNvSpPr>
              <p:nvPr/>
            </p:nvSpPr>
            <p:spPr>
              <a:xfrm>
                <a:off x="2141952" y="2733890"/>
                <a:ext cx="368626" cy="369332"/>
              </a:xfrm>
              <a:prstGeom prst="rect">
                <a:avLst/>
              </a:prstGeom>
              <a:blipFill>
                <a:blip r:embed="rId6"/>
                <a:stretch>
                  <a:fillRect b="-6667"/>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0D7FE806-D390-9EA1-8CB0-FC17C1C6EF2F}"/>
              </a:ext>
            </a:extLst>
          </p:cNvPr>
          <p:cNvSpPr/>
          <p:nvPr/>
        </p:nvSpPr>
        <p:spPr>
          <a:xfrm>
            <a:off x="2036314" y="3422917"/>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28" name="TextBox 27">
            <a:extLst>
              <a:ext uri="{FF2B5EF4-FFF2-40B4-BE49-F238E27FC236}">
                <a16:creationId xmlns:a16="http://schemas.microsoft.com/office/drawing/2014/main" id="{33346C83-2480-8CA3-7B1C-1C5440A2BF9E}"/>
              </a:ext>
            </a:extLst>
          </p:cNvPr>
          <p:cNvSpPr txBox="1"/>
          <p:nvPr/>
        </p:nvSpPr>
        <p:spPr>
          <a:xfrm>
            <a:off x="3570692" y="2800820"/>
            <a:ext cx="579005" cy="369332"/>
          </a:xfrm>
          <a:prstGeom prst="rect">
            <a:avLst/>
          </a:prstGeom>
          <a:noFill/>
        </p:spPr>
        <p:txBody>
          <a:bodyPr wrap="none" rtlCol="0">
            <a:spAutoFit/>
          </a:bodyPr>
          <a:lstStyle/>
          <a:p>
            <a:r>
              <a:rPr lang="en-US" dirty="0"/>
              <a:t>true</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5C01CE2-F281-C455-1E12-C23D4DF23737}"/>
                  </a:ext>
                </a:extLst>
              </p:cNvPr>
              <p:cNvSpPr txBox="1"/>
              <p:nvPr/>
            </p:nvSpPr>
            <p:spPr>
              <a:xfrm>
                <a:off x="2640628" y="4701117"/>
                <a:ext cx="7296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ea typeface="Cambria Math" panose="02040503050406030204" pitchFamily="18" charset="0"/>
                        </a:rPr>
                        <m:t>𝑮𝒑</m:t>
                      </m:r>
                    </m:oMath>
                  </m:oMathPara>
                </a14:m>
                <a:endParaRPr lang="en-US" sz="2800" dirty="0"/>
              </a:p>
            </p:txBody>
          </p:sp>
        </mc:Choice>
        <mc:Fallback xmlns="">
          <p:sp>
            <p:nvSpPr>
              <p:cNvPr id="31" name="TextBox 30">
                <a:extLst>
                  <a:ext uri="{FF2B5EF4-FFF2-40B4-BE49-F238E27FC236}">
                    <a16:creationId xmlns:a16="http://schemas.microsoft.com/office/drawing/2014/main" id="{05C01CE2-F281-C455-1E12-C23D4DF23737}"/>
                  </a:ext>
                </a:extLst>
              </p:cNvPr>
              <p:cNvSpPr txBox="1">
                <a:spLocks noRot="1" noChangeAspect="1" noMove="1" noResize="1" noEditPoints="1" noAdjustHandles="1" noChangeArrowheads="1" noChangeShapeType="1" noTextEdit="1"/>
              </p:cNvSpPr>
              <p:nvPr/>
            </p:nvSpPr>
            <p:spPr>
              <a:xfrm>
                <a:off x="2640628" y="4701117"/>
                <a:ext cx="729687" cy="523220"/>
              </a:xfrm>
              <a:prstGeom prst="rect">
                <a:avLst/>
              </a:prstGeom>
              <a:blipFill>
                <a:blip r:embed="rId7"/>
                <a:stretch>
                  <a:fillRect l="-3390" r="-339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AB03494-58A6-0DDD-30A1-32AB3D1A0940}"/>
                  </a:ext>
                </a:extLst>
              </p:cNvPr>
              <p:cNvSpPr txBox="1"/>
              <p:nvPr/>
            </p:nvSpPr>
            <p:spPr>
              <a:xfrm>
                <a:off x="1586455" y="5142426"/>
                <a:ext cx="3181797" cy="430887"/>
              </a:xfrm>
              <a:prstGeom prst="rect">
                <a:avLst/>
              </a:prstGeom>
              <a:noFill/>
            </p:spPr>
            <p:txBody>
              <a:bodyPr wrap="square">
                <a:spAutoFit/>
              </a:bodyPr>
              <a:lstStyle/>
              <a:p>
                <a14:m>
                  <m:oMath xmlns:m="http://schemas.openxmlformats.org/officeDocument/2006/math">
                    <m:r>
                      <a:rPr lang="en-US" sz="2200" b="1" i="1" smtClean="0">
                        <a:solidFill>
                          <a:schemeClr val="accent1"/>
                        </a:solidFill>
                        <a:latin typeface="Cambria Math" panose="02040503050406030204" pitchFamily="18" charset="0"/>
                      </a:rPr>
                      <m:t>𝒑</m:t>
                    </m:r>
                    <m:r>
                      <a:rPr lang="en-US" sz="2200" b="0" i="1" smtClean="0">
                        <a:latin typeface="Cambria Math" panose="02040503050406030204" pitchFamily="18" charset="0"/>
                      </a:rPr>
                      <m:t> </m:t>
                    </m:r>
                  </m:oMath>
                </a14:m>
                <a:r>
                  <a:rPr lang="en-US" sz="2200" dirty="0"/>
                  <a:t>should be </a:t>
                </a:r>
                <a:r>
                  <a:rPr lang="en-US" sz="2200" b="1" dirty="0"/>
                  <a:t>always</a:t>
                </a:r>
                <a:r>
                  <a:rPr lang="en-US" sz="2200" dirty="0"/>
                  <a:t> true</a:t>
                </a:r>
              </a:p>
            </p:txBody>
          </p:sp>
        </mc:Choice>
        <mc:Fallback xmlns="">
          <p:sp>
            <p:nvSpPr>
              <p:cNvPr id="41" name="TextBox 40">
                <a:extLst>
                  <a:ext uri="{FF2B5EF4-FFF2-40B4-BE49-F238E27FC236}">
                    <a16:creationId xmlns:a16="http://schemas.microsoft.com/office/drawing/2014/main" id="{4AB03494-58A6-0DDD-30A1-32AB3D1A0940}"/>
                  </a:ext>
                </a:extLst>
              </p:cNvPr>
              <p:cNvSpPr txBox="1">
                <a:spLocks noRot="1" noChangeAspect="1" noMove="1" noResize="1" noEditPoints="1" noAdjustHandles="1" noChangeArrowheads="1" noChangeShapeType="1" noTextEdit="1"/>
              </p:cNvSpPr>
              <p:nvPr/>
            </p:nvSpPr>
            <p:spPr>
              <a:xfrm>
                <a:off x="1586455" y="5142426"/>
                <a:ext cx="3181797" cy="430887"/>
              </a:xfrm>
              <a:prstGeom prst="rect">
                <a:avLst/>
              </a:prstGeom>
              <a:blipFill>
                <a:blip r:embed="rId8"/>
                <a:stretch>
                  <a:fillRect l="-397" t="-11765" b="-2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DAE7905-CE7F-5CCD-4166-311B7B01720E}"/>
                  </a:ext>
                </a:extLst>
              </p:cNvPr>
              <p:cNvSpPr txBox="1"/>
              <p:nvPr/>
            </p:nvSpPr>
            <p:spPr>
              <a:xfrm>
                <a:off x="5709827" y="5148028"/>
                <a:ext cx="4987159" cy="430887"/>
              </a:xfrm>
              <a:prstGeom prst="rect">
                <a:avLst/>
              </a:prstGeom>
              <a:noFill/>
            </p:spPr>
            <p:txBody>
              <a:bodyPr wrap="square">
                <a:spAutoFit/>
              </a:bodyPr>
              <a:lstStyle/>
              <a:p>
                <a14:m>
                  <m:oMath xmlns:m="http://schemas.openxmlformats.org/officeDocument/2006/math">
                    <m:r>
                      <a:rPr lang="en-US" sz="2200" b="1" i="1" smtClean="0">
                        <a:solidFill>
                          <a:schemeClr val="accent1"/>
                        </a:solidFill>
                        <a:latin typeface="Cambria Math" panose="02040503050406030204" pitchFamily="18" charset="0"/>
                      </a:rPr>
                      <m:t>𝒑</m:t>
                    </m:r>
                    <m:r>
                      <a:rPr lang="en-US" sz="2200" b="0" i="1" smtClean="0">
                        <a:latin typeface="Cambria Math" panose="02040503050406030204" pitchFamily="18" charset="0"/>
                      </a:rPr>
                      <m:t> </m:t>
                    </m:r>
                  </m:oMath>
                </a14:m>
                <a:r>
                  <a:rPr lang="en-US" sz="2200" dirty="0"/>
                  <a:t>should be true at </a:t>
                </a:r>
                <a:r>
                  <a:rPr lang="en-US" sz="2200" b="1" dirty="0"/>
                  <a:t>infinitely many steps</a:t>
                </a:r>
              </a:p>
            </p:txBody>
          </p:sp>
        </mc:Choice>
        <mc:Fallback xmlns="">
          <p:sp>
            <p:nvSpPr>
              <p:cNvPr id="42" name="TextBox 41">
                <a:extLst>
                  <a:ext uri="{FF2B5EF4-FFF2-40B4-BE49-F238E27FC236}">
                    <a16:creationId xmlns:a16="http://schemas.microsoft.com/office/drawing/2014/main" id="{5DAE7905-CE7F-5CCD-4166-311B7B01720E}"/>
                  </a:ext>
                </a:extLst>
              </p:cNvPr>
              <p:cNvSpPr txBox="1">
                <a:spLocks noRot="1" noChangeAspect="1" noMove="1" noResize="1" noEditPoints="1" noAdjustHandles="1" noChangeArrowheads="1" noChangeShapeType="1" noTextEdit="1"/>
              </p:cNvSpPr>
              <p:nvPr/>
            </p:nvSpPr>
            <p:spPr>
              <a:xfrm>
                <a:off x="5709827" y="5148028"/>
                <a:ext cx="4987159" cy="430887"/>
              </a:xfrm>
              <a:prstGeom prst="rect">
                <a:avLst/>
              </a:prstGeom>
              <a:blipFill>
                <a:blip r:embed="rId9"/>
                <a:stretch>
                  <a:fillRect l="-254" t="-857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2C0603C-E8D4-984C-2618-A51D5EBFDA61}"/>
                  </a:ext>
                </a:extLst>
              </p:cNvPr>
              <p:cNvSpPr txBox="1"/>
              <p:nvPr/>
            </p:nvSpPr>
            <p:spPr>
              <a:xfrm>
                <a:off x="7559103" y="4706720"/>
                <a:ext cx="125707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ea typeface="Cambria Math" panose="02040503050406030204" pitchFamily="18" charset="0"/>
                        </a:rPr>
                        <m:t>𝑮</m:t>
                      </m:r>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ea typeface="Cambria Math" panose="02040503050406030204" pitchFamily="18" charset="0"/>
                        </a:rPr>
                        <m:t>𝑭𝒑</m:t>
                      </m:r>
                      <m:r>
                        <a:rPr lang="en-US" sz="2800" b="1"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43" name="TextBox 42">
                <a:extLst>
                  <a:ext uri="{FF2B5EF4-FFF2-40B4-BE49-F238E27FC236}">
                    <a16:creationId xmlns:a16="http://schemas.microsoft.com/office/drawing/2014/main" id="{42C0603C-E8D4-984C-2618-A51D5EBFDA61}"/>
                  </a:ext>
                </a:extLst>
              </p:cNvPr>
              <p:cNvSpPr txBox="1">
                <a:spLocks noRot="1" noChangeAspect="1" noMove="1" noResize="1" noEditPoints="1" noAdjustHandles="1" noChangeArrowheads="1" noChangeShapeType="1" noTextEdit="1"/>
              </p:cNvSpPr>
              <p:nvPr/>
            </p:nvSpPr>
            <p:spPr>
              <a:xfrm>
                <a:off x="7559103" y="4706720"/>
                <a:ext cx="1257075" cy="523220"/>
              </a:xfrm>
              <a:prstGeom prst="rect">
                <a:avLst/>
              </a:prstGeom>
              <a:blipFill>
                <a:blip r:embed="rId10"/>
                <a:stretch>
                  <a:fillRect r="-2000" b="-19048"/>
                </a:stretch>
              </a:blipFill>
            </p:spPr>
            <p:txBody>
              <a:bodyPr/>
              <a:lstStyle/>
              <a:p>
                <a:r>
                  <a:rPr lang="en-US">
                    <a:noFill/>
                  </a:rPr>
                  <a:t> </a:t>
                </a:r>
              </a:p>
            </p:txBody>
          </p:sp>
        </mc:Fallback>
      </mc:AlternateContent>
      <p:sp>
        <p:nvSpPr>
          <p:cNvPr id="44" name="Rounded Rectangle 43">
            <a:extLst>
              <a:ext uri="{FF2B5EF4-FFF2-40B4-BE49-F238E27FC236}">
                <a16:creationId xmlns:a16="http://schemas.microsoft.com/office/drawing/2014/main" id="{14E8D4EF-1FED-523D-D463-A1CBC735F805}"/>
              </a:ext>
            </a:extLst>
          </p:cNvPr>
          <p:cNvSpPr/>
          <p:nvPr/>
        </p:nvSpPr>
        <p:spPr>
          <a:xfrm>
            <a:off x="6865308" y="2405909"/>
            <a:ext cx="2644666" cy="204522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F3C4D6CC-D4EE-4F70-E0FD-8697131801DE}"/>
                  </a:ext>
                </a:extLst>
              </p:cNvPr>
              <p:cNvSpPr/>
              <p:nvPr/>
            </p:nvSpPr>
            <p:spPr>
              <a:xfrm>
                <a:off x="7152588" y="333681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45" name="Oval 44">
                <a:extLst>
                  <a:ext uri="{FF2B5EF4-FFF2-40B4-BE49-F238E27FC236}">
                    <a16:creationId xmlns:a16="http://schemas.microsoft.com/office/drawing/2014/main" id="{F3C4D6CC-D4EE-4F70-E0FD-8697131801DE}"/>
                  </a:ext>
                </a:extLst>
              </p:cNvPr>
              <p:cNvSpPr>
                <a:spLocks noRot="1" noChangeAspect="1" noMove="1" noResize="1" noEditPoints="1" noAdjustHandles="1" noChangeArrowheads="1" noChangeShapeType="1" noTextEdit="1"/>
              </p:cNvSpPr>
              <p:nvPr/>
            </p:nvSpPr>
            <p:spPr>
              <a:xfrm>
                <a:off x="7152588" y="3336815"/>
                <a:ext cx="662446" cy="631306"/>
              </a:xfrm>
              <a:prstGeom prst="ellipse">
                <a:avLst/>
              </a:prstGeom>
              <a:blipFill>
                <a:blip r:embed="rId11"/>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45">
                <a:extLst>
                  <a:ext uri="{FF2B5EF4-FFF2-40B4-BE49-F238E27FC236}">
                    <a16:creationId xmlns:a16="http://schemas.microsoft.com/office/drawing/2014/main" id="{6B143B78-B42E-FF44-852E-E56259E1704B}"/>
                  </a:ext>
                </a:extLst>
              </p:cNvPr>
              <p:cNvSpPr/>
              <p:nvPr/>
            </p:nvSpPr>
            <p:spPr>
              <a:xfrm>
                <a:off x="8686518" y="3336815"/>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46" name="Oval 45">
                <a:extLst>
                  <a:ext uri="{FF2B5EF4-FFF2-40B4-BE49-F238E27FC236}">
                    <a16:creationId xmlns:a16="http://schemas.microsoft.com/office/drawing/2014/main" id="{6B143B78-B42E-FF44-852E-E56259E1704B}"/>
                  </a:ext>
                </a:extLst>
              </p:cNvPr>
              <p:cNvSpPr>
                <a:spLocks noRot="1" noChangeAspect="1" noMove="1" noResize="1" noEditPoints="1" noAdjustHandles="1" noChangeArrowheads="1" noChangeShapeType="1" noTextEdit="1"/>
              </p:cNvSpPr>
              <p:nvPr/>
            </p:nvSpPr>
            <p:spPr>
              <a:xfrm>
                <a:off x="8686518" y="3336815"/>
                <a:ext cx="662446" cy="631306"/>
              </a:xfrm>
              <a:prstGeom prst="ellipse">
                <a:avLst/>
              </a:prstGeom>
              <a:blipFill>
                <a:blip r:embed="rId12"/>
                <a:stretch>
                  <a:fillRect/>
                </a:stretch>
              </a:blipFill>
              <a:ln w="28575">
                <a:solidFill>
                  <a:srgbClr val="00B050"/>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2B265946-C5BD-0858-62F1-8EDECF3AA619}"/>
              </a:ext>
            </a:extLst>
          </p:cNvPr>
          <p:cNvCxnSpPr>
            <a:cxnSpLocks/>
            <a:stCxn id="45" idx="6"/>
            <a:endCxn id="46" idx="2"/>
          </p:cNvCxnSpPr>
          <p:nvPr/>
        </p:nvCxnSpPr>
        <p:spPr>
          <a:xfrm>
            <a:off x="7815034" y="3652468"/>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urved Connector 47">
            <a:extLst>
              <a:ext uri="{FF2B5EF4-FFF2-40B4-BE49-F238E27FC236}">
                <a16:creationId xmlns:a16="http://schemas.microsoft.com/office/drawing/2014/main" id="{044C9E4F-A62D-5467-709E-F25D7EDCA564}"/>
              </a:ext>
            </a:extLst>
          </p:cNvPr>
          <p:cNvCxnSpPr>
            <a:cxnSpLocks/>
            <a:stCxn id="45" idx="7"/>
            <a:endCxn id="45" idx="1"/>
          </p:cNvCxnSpPr>
          <p:nvPr/>
        </p:nvCxnSpPr>
        <p:spPr>
          <a:xfrm rot="16200000" flipV="1">
            <a:off x="7483811" y="3195058"/>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95DD3147-53CC-1591-0A41-D982787325ED}"/>
              </a:ext>
            </a:extLst>
          </p:cNvPr>
          <p:cNvCxnSpPr>
            <a:cxnSpLocks/>
            <a:stCxn id="46" idx="7"/>
            <a:endCxn id="46" idx="1"/>
          </p:cNvCxnSpPr>
          <p:nvPr/>
        </p:nvCxnSpPr>
        <p:spPr>
          <a:xfrm rot="16200000" flipV="1">
            <a:off x="9017741" y="3195058"/>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21B9298-A1CE-6C8B-9FB2-4AF2E9C1CD20}"/>
                  </a:ext>
                </a:extLst>
              </p:cNvPr>
              <p:cNvSpPr txBox="1"/>
              <p:nvPr/>
            </p:nvSpPr>
            <p:spPr>
              <a:xfrm>
                <a:off x="8002970" y="3283135"/>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59" name="TextBox 58">
                <a:extLst>
                  <a:ext uri="{FF2B5EF4-FFF2-40B4-BE49-F238E27FC236}">
                    <a16:creationId xmlns:a16="http://schemas.microsoft.com/office/drawing/2014/main" id="{121B9298-A1CE-6C8B-9FB2-4AF2E9C1CD20}"/>
                  </a:ext>
                </a:extLst>
              </p:cNvPr>
              <p:cNvSpPr txBox="1">
                <a:spLocks noRot="1" noChangeAspect="1" noMove="1" noResize="1" noEditPoints="1" noAdjustHandles="1" noChangeArrowheads="1" noChangeShapeType="1" noTextEdit="1"/>
              </p:cNvSpPr>
              <p:nvPr/>
            </p:nvSpPr>
            <p:spPr>
              <a:xfrm>
                <a:off x="8002970" y="3283135"/>
                <a:ext cx="368626" cy="369332"/>
              </a:xfrm>
              <a:prstGeom prst="rect">
                <a:avLst/>
              </a:prstGeom>
              <a:blipFill>
                <a:blip r:embed="rId1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CF4D6D6-FA2C-46B0-71C9-587E1B042134}"/>
                  </a:ext>
                </a:extLst>
              </p:cNvPr>
              <p:cNvSpPr txBox="1"/>
              <p:nvPr/>
            </p:nvSpPr>
            <p:spPr>
              <a:xfrm>
                <a:off x="7212935" y="2704610"/>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60" name="TextBox 59">
                <a:extLst>
                  <a:ext uri="{FF2B5EF4-FFF2-40B4-BE49-F238E27FC236}">
                    <a16:creationId xmlns:a16="http://schemas.microsoft.com/office/drawing/2014/main" id="{ECF4D6D6-FA2C-46B0-71C9-587E1B042134}"/>
                  </a:ext>
                </a:extLst>
              </p:cNvPr>
              <p:cNvSpPr txBox="1">
                <a:spLocks noRot="1" noChangeAspect="1" noMove="1" noResize="1" noEditPoints="1" noAdjustHandles="1" noChangeArrowheads="1" noChangeShapeType="1" noTextEdit="1"/>
              </p:cNvSpPr>
              <p:nvPr/>
            </p:nvSpPr>
            <p:spPr>
              <a:xfrm>
                <a:off x="7212935" y="2704610"/>
                <a:ext cx="541751" cy="369332"/>
              </a:xfrm>
              <a:prstGeom prst="rect">
                <a:avLst/>
              </a:prstGeom>
              <a:blipFill>
                <a:blip r:embed="rId14"/>
                <a:stretch>
                  <a:fillRect b="-10345"/>
                </a:stretch>
              </a:blipFill>
            </p:spPr>
            <p:txBody>
              <a:bodyPr/>
              <a:lstStyle/>
              <a:p>
                <a:r>
                  <a:rPr lang="en-US">
                    <a:noFill/>
                  </a:rPr>
                  <a:t> </a:t>
                </a:r>
              </a:p>
            </p:txBody>
          </p:sp>
        </mc:Fallback>
      </mc:AlternateContent>
      <p:sp>
        <p:nvSpPr>
          <p:cNvPr id="61" name="Oval 60">
            <a:extLst>
              <a:ext uri="{FF2B5EF4-FFF2-40B4-BE49-F238E27FC236}">
                <a16:creationId xmlns:a16="http://schemas.microsoft.com/office/drawing/2014/main" id="{9B62CB66-6EEA-E4DF-C175-7BF06E7E738A}"/>
              </a:ext>
            </a:extLst>
          </p:cNvPr>
          <p:cNvSpPr/>
          <p:nvPr/>
        </p:nvSpPr>
        <p:spPr>
          <a:xfrm>
            <a:off x="8734317" y="3382668"/>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11AACD7-14CA-258D-0059-B779D6C8A34C}"/>
                  </a:ext>
                </a:extLst>
              </p:cNvPr>
              <p:cNvSpPr txBox="1"/>
              <p:nvPr/>
            </p:nvSpPr>
            <p:spPr>
              <a:xfrm>
                <a:off x="8839778" y="2718776"/>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63" name="TextBox 62">
                <a:extLst>
                  <a:ext uri="{FF2B5EF4-FFF2-40B4-BE49-F238E27FC236}">
                    <a16:creationId xmlns:a16="http://schemas.microsoft.com/office/drawing/2014/main" id="{C11AACD7-14CA-258D-0059-B779D6C8A34C}"/>
                  </a:ext>
                </a:extLst>
              </p:cNvPr>
              <p:cNvSpPr txBox="1">
                <a:spLocks noRot="1" noChangeAspect="1" noMove="1" noResize="1" noEditPoints="1" noAdjustHandles="1" noChangeArrowheads="1" noChangeShapeType="1" noTextEdit="1"/>
              </p:cNvSpPr>
              <p:nvPr/>
            </p:nvSpPr>
            <p:spPr>
              <a:xfrm>
                <a:off x="8839778" y="2718776"/>
                <a:ext cx="368626" cy="369332"/>
              </a:xfrm>
              <a:prstGeom prst="rect">
                <a:avLst/>
              </a:prstGeom>
              <a:blipFill>
                <a:blip r:embed="rId15"/>
                <a:stretch>
                  <a:fillRect b="-6667"/>
                </a:stretch>
              </a:blipFill>
            </p:spPr>
            <p:txBody>
              <a:bodyPr/>
              <a:lstStyle/>
              <a:p>
                <a:r>
                  <a:rPr lang="en-US">
                    <a:noFill/>
                  </a:rPr>
                  <a:t> </a:t>
                </a:r>
              </a:p>
            </p:txBody>
          </p:sp>
        </mc:Fallback>
      </mc:AlternateContent>
      <p:cxnSp>
        <p:nvCxnSpPr>
          <p:cNvPr id="64" name="Curved Connector 63">
            <a:extLst>
              <a:ext uri="{FF2B5EF4-FFF2-40B4-BE49-F238E27FC236}">
                <a16:creationId xmlns:a16="http://schemas.microsoft.com/office/drawing/2014/main" id="{EAD8276B-079E-55F6-DC4D-E81E39F8AA19}"/>
              </a:ext>
            </a:extLst>
          </p:cNvPr>
          <p:cNvCxnSpPr>
            <a:cxnSpLocks/>
            <a:stCxn id="46" idx="3"/>
            <a:endCxn id="45" idx="5"/>
          </p:cNvCxnSpPr>
          <p:nvPr/>
        </p:nvCxnSpPr>
        <p:spPr>
          <a:xfrm rot="5400000">
            <a:off x="8250776" y="3342913"/>
            <a:ext cx="12700" cy="106551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7EEACD4-76E7-39F3-7562-E30442FF85C1}"/>
                  </a:ext>
                </a:extLst>
              </p:cNvPr>
              <p:cNvSpPr txBox="1"/>
              <p:nvPr/>
            </p:nvSpPr>
            <p:spPr>
              <a:xfrm>
                <a:off x="7932530" y="3812626"/>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67" name="TextBox 66">
                <a:extLst>
                  <a:ext uri="{FF2B5EF4-FFF2-40B4-BE49-F238E27FC236}">
                    <a16:creationId xmlns:a16="http://schemas.microsoft.com/office/drawing/2014/main" id="{67EEACD4-76E7-39F3-7562-E30442FF85C1}"/>
                  </a:ext>
                </a:extLst>
              </p:cNvPr>
              <p:cNvSpPr txBox="1">
                <a:spLocks noRot="1" noChangeAspect="1" noMove="1" noResize="1" noEditPoints="1" noAdjustHandles="1" noChangeArrowheads="1" noChangeShapeType="1" noTextEdit="1"/>
              </p:cNvSpPr>
              <p:nvPr/>
            </p:nvSpPr>
            <p:spPr>
              <a:xfrm>
                <a:off x="7932530" y="3812626"/>
                <a:ext cx="541751" cy="369332"/>
              </a:xfrm>
              <a:prstGeom prst="rect">
                <a:avLst/>
              </a:prstGeom>
              <a:blipFill>
                <a:blip r:embed="rId16"/>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750531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5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5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5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5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5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25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25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25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25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25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25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25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par>
                                <p:cTn id="58" presetID="10"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250"/>
                                        <p:tgtEl>
                                          <p:spTgt spid="47"/>
                                        </p:tgtEl>
                                      </p:cBhvr>
                                    </p:animEffect>
                                  </p:childTnLst>
                                </p:cTn>
                              </p:par>
                              <p:par>
                                <p:cTn id="61" presetID="10"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250"/>
                                        <p:tgtEl>
                                          <p:spTgt spid="48"/>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25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250"/>
                                        <p:tgtEl>
                                          <p:spTgt spid="5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fade">
                                      <p:cBhvr>
                                        <p:cTn id="72" dur="250"/>
                                        <p:tgtEl>
                                          <p:spTgt spid="6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250"/>
                                        <p:tgtEl>
                                          <p:spTgt spid="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25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250"/>
                                        <p:tgtEl>
                                          <p:spTgt spid="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4" grpId="0"/>
      <p:bldP spid="25" grpId="0"/>
      <p:bldP spid="26" grpId="0" animBg="1"/>
      <p:bldP spid="28" grpId="0"/>
      <p:bldP spid="31" grpId="0"/>
      <p:bldP spid="41" grpId="0"/>
      <p:bldP spid="42" grpId="0"/>
      <p:bldP spid="43" grpId="0"/>
      <p:bldP spid="44" grpId="0" animBg="1"/>
      <p:bldP spid="45" grpId="0" animBg="1"/>
      <p:bldP spid="46" grpId="0" animBg="1"/>
      <p:bldP spid="59" grpId="0"/>
      <p:bldP spid="60" grpId="0"/>
      <p:bldP spid="61" grpId="0" animBg="1"/>
      <p:bldP spid="63" grpId="0"/>
      <p:bldP spid="6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Buchi Automata: Examples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64</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9E0838-6962-F124-5678-4E6D59D3EBA8}"/>
                  </a:ext>
                </a:extLst>
              </p:cNvPr>
              <p:cNvSpPr txBox="1"/>
              <p:nvPr/>
            </p:nvSpPr>
            <p:spPr>
              <a:xfrm>
                <a:off x="3873061" y="5033719"/>
                <a:ext cx="4235669" cy="95410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ea typeface="Cambria Math" panose="02040503050406030204" pitchFamily="18" charset="0"/>
                        </a:rPr>
                        <m:t>𝝋</m:t>
                      </m:r>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rPr>
                        <m:t>𝑭</m:t>
                      </m:r>
                      <m:r>
                        <a:rPr lang="en-US" sz="2800" b="1" i="1" smtClean="0">
                          <a:solidFill>
                            <a:srgbClr val="C00000"/>
                          </a:solidFill>
                          <a:latin typeface="Cambria Math" panose="02040503050406030204" pitchFamily="18" charset="0"/>
                        </a:rPr>
                        <m:t>(</m:t>
                      </m:r>
                      <m:sSub>
                        <m:sSubPr>
                          <m:ctrlPr>
                            <a:rPr lang="en-US" sz="2800" b="1" i="1" smtClean="0">
                              <a:solidFill>
                                <a:srgbClr val="C00000"/>
                              </a:solidFill>
                              <a:latin typeface="Cambria Math" panose="02040503050406030204" pitchFamily="18" charset="0"/>
                            </a:rPr>
                          </m:ctrlPr>
                        </m:sSubPr>
                        <m:e>
                          <m:r>
                            <a:rPr lang="en-US" sz="2800" b="1" i="1" smtClean="0">
                              <a:solidFill>
                                <a:srgbClr val="C00000"/>
                              </a:solidFill>
                              <a:latin typeface="Cambria Math" panose="02040503050406030204" pitchFamily="18" charset="0"/>
                            </a:rPr>
                            <m:t>𝒑</m:t>
                          </m:r>
                        </m:e>
                        <m:sub>
                          <m:r>
                            <a:rPr lang="en-US" sz="2800" b="1" i="1" smtClean="0">
                              <a:solidFill>
                                <a:srgbClr val="C00000"/>
                              </a:solidFill>
                              <a:latin typeface="Cambria Math" panose="02040503050406030204" pitchFamily="18" charset="0"/>
                            </a:rPr>
                            <m:t>𝟏</m:t>
                          </m:r>
                        </m:sub>
                      </m:sSub>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ea typeface="Cambria Math" panose="02040503050406030204" pitchFamily="18" charset="0"/>
                        </a:rPr>
                        <m:t>𝑿</m:t>
                      </m:r>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ea typeface="Cambria Math" panose="02040503050406030204" pitchFamily="18" charset="0"/>
                        </a:rPr>
                        <m:t>𝑭</m:t>
                      </m:r>
                      <m:sSub>
                        <m:sSubPr>
                          <m:ctrlPr>
                            <a:rPr lang="en-US" sz="2800" b="1" i="1" smtClean="0">
                              <a:solidFill>
                                <a:srgbClr val="C00000"/>
                              </a:solidFill>
                              <a:latin typeface="Cambria Math" panose="02040503050406030204" pitchFamily="18" charset="0"/>
                              <a:ea typeface="Cambria Math" panose="02040503050406030204" pitchFamily="18" charset="0"/>
                            </a:rPr>
                          </m:ctrlPr>
                        </m:sSubPr>
                        <m:e>
                          <m:r>
                            <a:rPr lang="en-US" sz="2800" b="1" i="1" smtClean="0">
                              <a:solidFill>
                                <a:srgbClr val="C00000"/>
                              </a:solidFill>
                              <a:latin typeface="Cambria Math" panose="02040503050406030204" pitchFamily="18" charset="0"/>
                              <a:ea typeface="Cambria Math" panose="02040503050406030204" pitchFamily="18" charset="0"/>
                            </a:rPr>
                            <m:t>𝒑</m:t>
                          </m:r>
                        </m:e>
                        <m:sub>
                          <m:r>
                            <a:rPr lang="en-US" sz="2800" b="1" i="1" smtClean="0">
                              <a:solidFill>
                                <a:srgbClr val="C00000"/>
                              </a:solidFill>
                              <a:latin typeface="Cambria Math" panose="02040503050406030204" pitchFamily="18" charset="0"/>
                              <a:ea typeface="Cambria Math" panose="02040503050406030204" pitchFamily="18" charset="0"/>
                            </a:rPr>
                            <m:t>𝟐</m:t>
                          </m:r>
                        </m:sub>
                      </m:sSub>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rPr>
                        <m:t>)</m:t>
                      </m:r>
                    </m:oMath>
                  </m:oMathPara>
                </a14:m>
                <a:endParaRPr lang="en-US" sz="2800" b="1" dirty="0">
                  <a:solidFill>
                    <a:srgbClr val="C00000"/>
                  </a:solidFill>
                </a:endParaRPr>
              </a:p>
              <a:p>
                <a:pPr algn="ctr"/>
                <a:endParaRPr lang="en-US" sz="2800" b="1" dirty="0">
                  <a:solidFill>
                    <a:srgbClr val="C00000"/>
                  </a:solidFill>
                </a:endParaRPr>
              </a:p>
            </p:txBody>
          </p:sp>
        </mc:Choice>
        <mc:Fallback xmlns="">
          <p:sp>
            <p:nvSpPr>
              <p:cNvPr id="3" name="TextBox 2">
                <a:extLst>
                  <a:ext uri="{FF2B5EF4-FFF2-40B4-BE49-F238E27FC236}">
                    <a16:creationId xmlns:a16="http://schemas.microsoft.com/office/drawing/2014/main" id="{519E0838-6962-F124-5678-4E6D59D3EBA8}"/>
                  </a:ext>
                </a:extLst>
              </p:cNvPr>
              <p:cNvSpPr txBox="1">
                <a:spLocks noRot="1" noChangeAspect="1" noMove="1" noResize="1" noEditPoints="1" noAdjustHandles="1" noChangeArrowheads="1" noChangeShapeType="1" noTextEdit="1"/>
              </p:cNvSpPr>
              <p:nvPr/>
            </p:nvSpPr>
            <p:spPr>
              <a:xfrm>
                <a:off x="3873061" y="5033719"/>
                <a:ext cx="4235669" cy="9541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2193A7-04D1-C985-D94C-509035EA5833}"/>
                  </a:ext>
                </a:extLst>
              </p:cNvPr>
              <p:cNvSpPr txBox="1"/>
              <p:nvPr/>
            </p:nvSpPr>
            <p:spPr>
              <a:xfrm>
                <a:off x="1760481" y="5553906"/>
                <a:ext cx="8733348" cy="430887"/>
              </a:xfrm>
              <a:prstGeom prst="rect">
                <a:avLst/>
              </a:prstGeom>
              <a:noFill/>
            </p:spPr>
            <p:txBody>
              <a:bodyPr wrap="square">
                <a:spAutoFit/>
              </a:bodyPr>
              <a:lstStyle/>
              <a:p>
                <a:pPr algn="ctr"/>
                <a14:m>
                  <m:oMath xmlns:m="http://schemas.openxmlformats.org/officeDocument/2006/math">
                    <m:sSub>
                      <m:sSubPr>
                        <m:ctrlPr>
                          <a:rPr lang="en-US" sz="2200" b="1" i="1" smtClean="0">
                            <a:solidFill>
                              <a:schemeClr val="accent1"/>
                            </a:solidFill>
                            <a:latin typeface="Cambria Math" panose="02040503050406030204" pitchFamily="18" charset="0"/>
                          </a:rPr>
                        </m:ctrlPr>
                      </m:sSubPr>
                      <m:e>
                        <m:r>
                          <a:rPr lang="en-US" sz="2200" b="1" i="1">
                            <a:solidFill>
                              <a:schemeClr val="accent1"/>
                            </a:solidFill>
                            <a:latin typeface="Cambria Math" panose="02040503050406030204" pitchFamily="18" charset="0"/>
                          </a:rPr>
                          <m:t>𝒑</m:t>
                        </m:r>
                      </m:e>
                      <m:sub>
                        <m:r>
                          <a:rPr lang="en-US" sz="2200" b="1" i="1">
                            <a:solidFill>
                              <a:schemeClr val="accent1"/>
                            </a:solidFill>
                            <a:latin typeface="Cambria Math" panose="02040503050406030204" pitchFamily="18" charset="0"/>
                          </a:rPr>
                          <m:t>𝟏</m:t>
                        </m:r>
                      </m:sub>
                    </m:sSub>
                  </m:oMath>
                </a14:m>
                <a:r>
                  <a:rPr lang="en-US" sz="2200" b="1" dirty="0">
                    <a:solidFill>
                      <a:schemeClr val="accent1"/>
                    </a:solidFill>
                  </a:rPr>
                  <a:t> </a:t>
                </a:r>
                <a:r>
                  <a:rPr lang="en-US" sz="2200" dirty="0"/>
                  <a:t>should be true </a:t>
                </a:r>
                <a:r>
                  <a:rPr lang="en-US" sz="2200" b="1" dirty="0"/>
                  <a:t>eventually</a:t>
                </a:r>
                <a:r>
                  <a:rPr lang="en-US" sz="2200" dirty="0"/>
                  <a:t> and then </a:t>
                </a:r>
                <a14:m>
                  <m:oMath xmlns:m="http://schemas.openxmlformats.org/officeDocument/2006/math">
                    <m:sSub>
                      <m:sSubPr>
                        <m:ctrlPr>
                          <a:rPr lang="en-US" sz="2200" b="1" i="1" smtClean="0">
                            <a:solidFill>
                              <a:schemeClr val="accent1"/>
                            </a:solidFill>
                            <a:latin typeface="Cambria Math" panose="02040503050406030204" pitchFamily="18" charset="0"/>
                          </a:rPr>
                        </m:ctrlPr>
                      </m:sSubPr>
                      <m:e>
                        <m:r>
                          <a:rPr lang="en-US" sz="2200" b="1" i="1">
                            <a:solidFill>
                              <a:schemeClr val="accent1"/>
                            </a:solidFill>
                            <a:latin typeface="Cambria Math" panose="02040503050406030204" pitchFamily="18" charset="0"/>
                          </a:rPr>
                          <m:t>𝒑</m:t>
                        </m:r>
                      </m:e>
                      <m:sub>
                        <m:r>
                          <a:rPr lang="en-US" sz="2200" b="1" i="1">
                            <a:solidFill>
                              <a:schemeClr val="accent1"/>
                            </a:solidFill>
                            <a:latin typeface="Cambria Math" panose="02040503050406030204" pitchFamily="18" charset="0"/>
                          </a:rPr>
                          <m:t>𝟐</m:t>
                        </m:r>
                      </m:sub>
                    </m:sSub>
                  </m:oMath>
                </a14:m>
                <a:r>
                  <a:rPr lang="en-US" sz="2200" b="1" dirty="0">
                    <a:solidFill>
                      <a:schemeClr val="accent1"/>
                    </a:solidFill>
                  </a:rPr>
                  <a:t> </a:t>
                </a:r>
                <a:r>
                  <a:rPr lang="en-US" sz="2200" dirty="0"/>
                  <a:t>should be true some time </a:t>
                </a:r>
                <a:r>
                  <a:rPr lang="en-US" sz="2200" b="1" dirty="0"/>
                  <a:t>later</a:t>
                </a:r>
                <a:endParaRPr lang="en-US" sz="2200" dirty="0"/>
              </a:p>
            </p:txBody>
          </p:sp>
        </mc:Choice>
        <mc:Fallback xmlns="">
          <p:sp>
            <p:nvSpPr>
              <p:cNvPr id="5" name="TextBox 4">
                <a:extLst>
                  <a:ext uri="{FF2B5EF4-FFF2-40B4-BE49-F238E27FC236}">
                    <a16:creationId xmlns:a16="http://schemas.microsoft.com/office/drawing/2014/main" id="{6D2193A7-04D1-C985-D94C-509035EA5833}"/>
                  </a:ext>
                </a:extLst>
              </p:cNvPr>
              <p:cNvSpPr txBox="1">
                <a:spLocks noRot="1" noChangeAspect="1" noMove="1" noResize="1" noEditPoints="1" noAdjustHandles="1" noChangeArrowheads="1" noChangeShapeType="1" noTextEdit="1"/>
              </p:cNvSpPr>
              <p:nvPr/>
            </p:nvSpPr>
            <p:spPr>
              <a:xfrm>
                <a:off x="1760481" y="5553906"/>
                <a:ext cx="8733348" cy="430887"/>
              </a:xfrm>
              <a:prstGeom prst="rect">
                <a:avLst/>
              </a:prstGeom>
              <a:blipFill>
                <a:blip r:embed="rId4"/>
                <a:stretch>
                  <a:fillRect t="-8571" b="-25714"/>
                </a:stretch>
              </a:blipFill>
            </p:spPr>
            <p:txBody>
              <a:bodyPr/>
              <a:lstStyle/>
              <a:p>
                <a:r>
                  <a:rPr lang="en-US">
                    <a:noFill/>
                  </a:rPr>
                  <a:t> </a:t>
                </a:r>
              </a:p>
            </p:txBody>
          </p:sp>
        </mc:Fallback>
      </mc:AlternateContent>
      <p:sp>
        <p:nvSpPr>
          <p:cNvPr id="90" name="Rounded Rectangle 89">
            <a:extLst>
              <a:ext uri="{FF2B5EF4-FFF2-40B4-BE49-F238E27FC236}">
                <a16:creationId xmlns:a16="http://schemas.microsoft.com/office/drawing/2014/main" id="{AB754CFC-C360-9AF2-90E2-8340730750EA}"/>
              </a:ext>
            </a:extLst>
          </p:cNvPr>
          <p:cNvSpPr/>
          <p:nvPr/>
        </p:nvSpPr>
        <p:spPr>
          <a:xfrm>
            <a:off x="2932385" y="1879860"/>
            <a:ext cx="5770180" cy="287119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66D6339A-F653-2DAE-F4BF-04BAB90F9A5D}"/>
                  </a:ext>
                </a:extLst>
              </p:cNvPr>
              <p:cNvSpPr/>
              <p:nvPr/>
            </p:nvSpPr>
            <p:spPr>
              <a:xfrm>
                <a:off x="5613867" y="3261120"/>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2" name="Oval 1">
                <a:extLst>
                  <a:ext uri="{FF2B5EF4-FFF2-40B4-BE49-F238E27FC236}">
                    <a16:creationId xmlns:a16="http://schemas.microsoft.com/office/drawing/2014/main" id="{66D6339A-F653-2DAE-F4BF-04BAB90F9A5D}"/>
                  </a:ext>
                </a:extLst>
              </p:cNvPr>
              <p:cNvSpPr>
                <a:spLocks noRot="1" noChangeAspect="1" noMove="1" noResize="1" noEditPoints="1" noAdjustHandles="1" noChangeArrowheads="1" noChangeShapeType="1" noTextEdit="1"/>
              </p:cNvSpPr>
              <p:nvPr/>
            </p:nvSpPr>
            <p:spPr>
              <a:xfrm>
                <a:off x="5613867" y="3261120"/>
                <a:ext cx="662446" cy="631306"/>
              </a:xfrm>
              <a:prstGeom prst="ellipse">
                <a:avLst/>
              </a:prstGeom>
              <a:blipFill>
                <a:blip r:embed="rId5"/>
                <a:stretch>
                  <a:fillRect/>
                </a:stretch>
              </a:blipFill>
              <a:ln w="28575">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A9E7C4A-3F9E-B33F-970B-6148C9FCF477}"/>
                  </a:ext>
                </a:extLst>
              </p:cNvPr>
              <p:cNvSpPr/>
              <p:nvPr/>
            </p:nvSpPr>
            <p:spPr>
              <a:xfrm>
                <a:off x="7147797" y="3261120"/>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𝟐</m:t>
                          </m:r>
                        </m:sub>
                      </m:sSub>
                    </m:oMath>
                  </m:oMathPara>
                </a14:m>
                <a:endParaRPr lang="en-US" b="1" dirty="0">
                  <a:solidFill>
                    <a:srgbClr val="7030A0"/>
                  </a:solidFill>
                </a:endParaRPr>
              </a:p>
            </p:txBody>
          </p:sp>
        </mc:Choice>
        <mc:Fallback xmlns="">
          <p:sp>
            <p:nvSpPr>
              <p:cNvPr id="4" name="Oval 3">
                <a:extLst>
                  <a:ext uri="{FF2B5EF4-FFF2-40B4-BE49-F238E27FC236}">
                    <a16:creationId xmlns:a16="http://schemas.microsoft.com/office/drawing/2014/main" id="{AA9E7C4A-3F9E-B33F-970B-6148C9FCF477}"/>
                  </a:ext>
                </a:extLst>
              </p:cNvPr>
              <p:cNvSpPr>
                <a:spLocks noRot="1" noChangeAspect="1" noMove="1" noResize="1" noEditPoints="1" noAdjustHandles="1" noChangeArrowheads="1" noChangeShapeType="1" noTextEdit="1"/>
              </p:cNvSpPr>
              <p:nvPr/>
            </p:nvSpPr>
            <p:spPr>
              <a:xfrm>
                <a:off x="7147797" y="3261120"/>
                <a:ext cx="662446" cy="631306"/>
              </a:xfrm>
              <a:prstGeom prst="ellipse">
                <a:avLst/>
              </a:prstGeom>
              <a:blipFill>
                <a:blip r:embed="rId6"/>
                <a:stretch>
                  <a:fillRect/>
                </a:stretch>
              </a:blipFill>
              <a:ln w="28575">
                <a:solidFill>
                  <a:srgbClr val="00B050"/>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BFF45BF1-C1DA-0925-37B6-0927121EC4A6}"/>
              </a:ext>
            </a:extLst>
          </p:cNvPr>
          <p:cNvCxnSpPr>
            <a:cxnSpLocks/>
            <a:stCxn id="2" idx="6"/>
            <a:endCxn id="4" idx="2"/>
          </p:cNvCxnSpPr>
          <p:nvPr/>
        </p:nvCxnSpPr>
        <p:spPr>
          <a:xfrm>
            <a:off x="6276313" y="3576773"/>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6002C2C0-7B50-44E0-657F-9541001EA7FC}"/>
              </a:ext>
            </a:extLst>
          </p:cNvPr>
          <p:cNvCxnSpPr>
            <a:cxnSpLocks/>
            <a:stCxn id="2" idx="7"/>
            <a:endCxn id="2" idx="1"/>
          </p:cNvCxnSpPr>
          <p:nvPr/>
        </p:nvCxnSpPr>
        <p:spPr>
          <a:xfrm rot="16200000" flipV="1">
            <a:off x="5945090" y="3119363"/>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C1FBBA0A-4918-6A91-876A-EF71FF0655B9}"/>
              </a:ext>
            </a:extLst>
          </p:cNvPr>
          <p:cNvCxnSpPr>
            <a:cxnSpLocks/>
            <a:stCxn id="4" idx="7"/>
            <a:endCxn id="4" idx="1"/>
          </p:cNvCxnSpPr>
          <p:nvPr/>
        </p:nvCxnSpPr>
        <p:spPr>
          <a:xfrm rot="16200000" flipV="1">
            <a:off x="7479020" y="3119363"/>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792B9A0-CF85-B189-5DD7-DD976B513777}"/>
                  </a:ext>
                </a:extLst>
              </p:cNvPr>
              <p:cNvSpPr txBox="1"/>
              <p:nvPr/>
            </p:nvSpPr>
            <p:spPr>
              <a:xfrm>
                <a:off x="6546443" y="3197690"/>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5" name="TextBox 14">
                <a:extLst>
                  <a:ext uri="{FF2B5EF4-FFF2-40B4-BE49-F238E27FC236}">
                    <a16:creationId xmlns:a16="http://schemas.microsoft.com/office/drawing/2014/main" id="{9792B9A0-CF85-B189-5DD7-DD976B513777}"/>
                  </a:ext>
                </a:extLst>
              </p:cNvPr>
              <p:cNvSpPr txBox="1">
                <a:spLocks noRot="1" noChangeAspect="1" noMove="1" noResize="1" noEditPoints="1" noAdjustHandles="1" noChangeArrowheads="1" noChangeShapeType="1" noTextEdit="1"/>
              </p:cNvSpPr>
              <p:nvPr/>
            </p:nvSpPr>
            <p:spPr>
              <a:xfrm>
                <a:off x="6546443" y="3197690"/>
                <a:ext cx="465832" cy="369332"/>
              </a:xfrm>
              <a:prstGeom prst="rect">
                <a:avLst/>
              </a:prstGeom>
              <a:blipFill>
                <a:blip r:embed="rId7"/>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1AE0D02-D9E3-668B-CC79-DBD378D64E31}"/>
                  </a:ext>
                </a:extLst>
              </p:cNvPr>
              <p:cNvSpPr txBox="1"/>
              <p:nvPr/>
            </p:nvSpPr>
            <p:spPr>
              <a:xfrm>
                <a:off x="5643899" y="2643076"/>
                <a:ext cx="6389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7" name="TextBox 16">
                <a:extLst>
                  <a:ext uri="{FF2B5EF4-FFF2-40B4-BE49-F238E27FC236}">
                    <a16:creationId xmlns:a16="http://schemas.microsoft.com/office/drawing/2014/main" id="{B1AE0D02-D9E3-668B-CC79-DBD378D64E31}"/>
                  </a:ext>
                </a:extLst>
              </p:cNvPr>
              <p:cNvSpPr txBox="1">
                <a:spLocks noRot="1" noChangeAspect="1" noMove="1" noResize="1" noEditPoints="1" noAdjustHandles="1" noChangeArrowheads="1" noChangeShapeType="1" noTextEdit="1"/>
              </p:cNvSpPr>
              <p:nvPr/>
            </p:nvSpPr>
            <p:spPr>
              <a:xfrm>
                <a:off x="5643899" y="2643076"/>
                <a:ext cx="638957" cy="369332"/>
              </a:xfrm>
              <a:prstGeom prst="rect">
                <a:avLst/>
              </a:prstGeom>
              <a:blipFill>
                <a:blip r:embed="rId8"/>
                <a:stretch>
                  <a:fillRect b="-6667"/>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D615BA7B-9D57-97A4-2CB1-5EB6C26F0DCA}"/>
              </a:ext>
            </a:extLst>
          </p:cNvPr>
          <p:cNvSpPr/>
          <p:nvPr/>
        </p:nvSpPr>
        <p:spPr>
          <a:xfrm>
            <a:off x="7185200" y="3306972"/>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19" name="TextBox 18">
            <a:extLst>
              <a:ext uri="{FF2B5EF4-FFF2-40B4-BE49-F238E27FC236}">
                <a16:creationId xmlns:a16="http://schemas.microsoft.com/office/drawing/2014/main" id="{26E0F02B-29FB-3363-F3A1-C63BF2BCBC98}"/>
              </a:ext>
            </a:extLst>
          </p:cNvPr>
          <p:cNvSpPr txBox="1"/>
          <p:nvPr/>
        </p:nvSpPr>
        <p:spPr>
          <a:xfrm>
            <a:off x="7195867" y="2684875"/>
            <a:ext cx="579005" cy="369332"/>
          </a:xfrm>
          <a:prstGeom prst="rect">
            <a:avLst/>
          </a:prstGeom>
          <a:noFill/>
        </p:spPr>
        <p:txBody>
          <a:bodyPr wrap="none" rtlCol="0">
            <a:spAutoFit/>
          </a:bodyPr>
          <a:lstStyle/>
          <a:p>
            <a:r>
              <a:rPr lang="en-US" dirty="0"/>
              <a:t>true</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CCA2D636-407F-DFEA-CF68-DDEC40DEEB07}"/>
                  </a:ext>
                </a:extLst>
              </p:cNvPr>
              <p:cNvSpPr/>
              <p:nvPr/>
            </p:nvSpPr>
            <p:spPr>
              <a:xfrm>
                <a:off x="4043636" y="3261120"/>
                <a:ext cx="662446" cy="6313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20" name="Oval 19">
                <a:extLst>
                  <a:ext uri="{FF2B5EF4-FFF2-40B4-BE49-F238E27FC236}">
                    <a16:creationId xmlns:a16="http://schemas.microsoft.com/office/drawing/2014/main" id="{CCA2D636-407F-DFEA-CF68-DDEC40DEEB07}"/>
                  </a:ext>
                </a:extLst>
              </p:cNvPr>
              <p:cNvSpPr>
                <a:spLocks noRot="1" noChangeAspect="1" noMove="1" noResize="1" noEditPoints="1" noAdjustHandles="1" noChangeArrowheads="1" noChangeShapeType="1" noTextEdit="1"/>
              </p:cNvSpPr>
              <p:nvPr/>
            </p:nvSpPr>
            <p:spPr>
              <a:xfrm>
                <a:off x="4043636" y="3261120"/>
                <a:ext cx="662446" cy="631306"/>
              </a:xfrm>
              <a:prstGeom prst="ellipse">
                <a:avLst/>
              </a:prstGeom>
              <a:blipFill>
                <a:blip r:embed="rId9"/>
                <a:stretch>
                  <a:fillRect/>
                </a:stretch>
              </a:blipFill>
              <a:ln w="28575">
                <a:solidFill>
                  <a:srgbClr val="FF0000"/>
                </a:solidFill>
              </a:ln>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0DBD7CD1-866B-3BA8-C0CA-E410F400621F}"/>
              </a:ext>
            </a:extLst>
          </p:cNvPr>
          <p:cNvCxnSpPr>
            <a:cxnSpLocks/>
            <a:stCxn id="20" idx="6"/>
            <a:endCxn id="2" idx="2"/>
          </p:cNvCxnSpPr>
          <p:nvPr/>
        </p:nvCxnSpPr>
        <p:spPr>
          <a:xfrm>
            <a:off x="4706082" y="3576773"/>
            <a:ext cx="90778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E897D179-97E6-BC2F-79D5-7C6B7423521E}"/>
              </a:ext>
            </a:extLst>
          </p:cNvPr>
          <p:cNvCxnSpPr>
            <a:cxnSpLocks/>
            <a:stCxn id="20" idx="7"/>
            <a:endCxn id="20" idx="1"/>
          </p:cNvCxnSpPr>
          <p:nvPr/>
        </p:nvCxnSpPr>
        <p:spPr>
          <a:xfrm rot="16200000" flipV="1">
            <a:off x="4374859" y="3119363"/>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4B7E1CF-DC21-D5CD-17DE-45948C8B0211}"/>
                  </a:ext>
                </a:extLst>
              </p:cNvPr>
              <p:cNvSpPr txBox="1"/>
              <p:nvPr/>
            </p:nvSpPr>
            <p:spPr>
              <a:xfrm>
                <a:off x="4976212" y="3197690"/>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24" name="TextBox 23">
                <a:extLst>
                  <a:ext uri="{FF2B5EF4-FFF2-40B4-BE49-F238E27FC236}">
                    <a16:creationId xmlns:a16="http://schemas.microsoft.com/office/drawing/2014/main" id="{94B7E1CF-DC21-D5CD-17DE-45948C8B0211}"/>
                  </a:ext>
                </a:extLst>
              </p:cNvPr>
              <p:cNvSpPr txBox="1">
                <a:spLocks noRot="1" noChangeAspect="1" noMove="1" noResize="1" noEditPoints="1" noAdjustHandles="1" noChangeArrowheads="1" noChangeShapeType="1" noTextEdit="1"/>
              </p:cNvSpPr>
              <p:nvPr/>
            </p:nvSpPr>
            <p:spPr>
              <a:xfrm>
                <a:off x="4976212" y="3197690"/>
                <a:ext cx="460511" cy="369332"/>
              </a:xfrm>
              <a:prstGeom prst="rect">
                <a:avLst/>
              </a:prstGeom>
              <a:blipFill>
                <a:blip r:embed="rId10"/>
                <a:stretch>
                  <a:fillRect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0432862-0A64-ABA7-CD95-3E09D2AB4897}"/>
                  </a:ext>
                </a:extLst>
              </p:cNvPr>
              <p:cNvSpPr txBox="1"/>
              <p:nvPr/>
            </p:nvSpPr>
            <p:spPr>
              <a:xfrm>
                <a:off x="4073668" y="2643076"/>
                <a:ext cx="633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25" name="TextBox 24">
                <a:extLst>
                  <a:ext uri="{FF2B5EF4-FFF2-40B4-BE49-F238E27FC236}">
                    <a16:creationId xmlns:a16="http://schemas.microsoft.com/office/drawing/2014/main" id="{40432862-0A64-ABA7-CD95-3E09D2AB4897}"/>
                  </a:ext>
                </a:extLst>
              </p:cNvPr>
              <p:cNvSpPr txBox="1">
                <a:spLocks noRot="1" noChangeAspect="1" noMove="1" noResize="1" noEditPoints="1" noAdjustHandles="1" noChangeArrowheads="1" noChangeShapeType="1" noTextEdit="1"/>
              </p:cNvSpPr>
              <p:nvPr/>
            </p:nvSpPr>
            <p:spPr>
              <a:xfrm>
                <a:off x="4073668" y="2643076"/>
                <a:ext cx="633635" cy="369332"/>
              </a:xfrm>
              <a:prstGeom prst="rect">
                <a:avLst/>
              </a:prstGeom>
              <a:blipFill>
                <a:blip r:embed="rId11"/>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233252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Nondeterministic Buchi Automata</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65</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9E0838-6962-F124-5678-4E6D59D3EBA8}"/>
                  </a:ext>
                </a:extLst>
              </p:cNvPr>
              <p:cNvSpPr txBox="1"/>
              <p:nvPr/>
            </p:nvSpPr>
            <p:spPr>
              <a:xfrm>
                <a:off x="3524014" y="4760450"/>
                <a:ext cx="423566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ea typeface="Cambria Math" panose="02040503050406030204" pitchFamily="18" charset="0"/>
                        </a:rPr>
                        <m:t>𝝋</m:t>
                      </m:r>
                      <m:r>
                        <a:rPr lang="en-US" sz="2800" b="1" i="1" smtClean="0">
                          <a:solidFill>
                            <a:srgbClr val="C00000"/>
                          </a:solidFill>
                          <a:latin typeface="Cambria Math" panose="02040503050406030204" pitchFamily="18" charset="0"/>
                          <a:ea typeface="Cambria Math" panose="02040503050406030204" pitchFamily="18" charset="0"/>
                        </a:rPr>
                        <m:t>=</m:t>
                      </m:r>
                      <m:r>
                        <a:rPr lang="en-US" sz="2800" b="1" i="1" smtClean="0">
                          <a:solidFill>
                            <a:srgbClr val="C00000"/>
                          </a:solidFill>
                          <a:latin typeface="Cambria Math" panose="02040503050406030204" pitchFamily="18" charset="0"/>
                        </a:rPr>
                        <m:t>𝑭</m:t>
                      </m:r>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𝑮𝒑</m:t>
                      </m:r>
                      <m:r>
                        <a:rPr lang="en-US" sz="2800" b="1" i="1" smtClean="0">
                          <a:solidFill>
                            <a:srgbClr val="C00000"/>
                          </a:solidFill>
                          <a:latin typeface="Cambria Math" panose="02040503050406030204" pitchFamily="18" charset="0"/>
                        </a:rPr>
                        <m:t>)</m:t>
                      </m:r>
                    </m:oMath>
                  </m:oMathPara>
                </a14:m>
                <a:endParaRPr lang="en-US" sz="2800" b="1" dirty="0">
                  <a:solidFill>
                    <a:srgbClr val="C00000"/>
                  </a:solidFill>
                </a:endParaRPr>
              </a:p>
            </p:txBody>
          </p:sp>
        </mc:Choice>
        <mc:Fallback xmlns="">
          <p:sp>
            <p:nvSpPr>
              <p:cNvPr id="3" name="TextBox 2">
                <a:extLst>
                  <a:ext uri="{FF2B5EF4-FFF2-40B4-BE49-F238E27FC236}">
                    <a16:creationId xmlns:a16="http://schemas.microsoft.com/office/drawing/2014/main" id="{519E0838-6962-F124-5678-4E6D59D3EBA8}"/>
                  </a:ext>
                </a:extLst>
              </p:cNvPr>
              <p:cNvSpPr txBox="1">
                <a:spLocks noRot="1" noChangeAspect="1" noMove="1" noResize="1" noEditPoints="1" noAdjustHandles="1" noChangeArrowheads="1" noChangeShapeType="1" noTextEdit="1"/>
              </p:cNvSpPr>
              <p:nvPr/>
            </p:nvSpPr>
            <p:spPr>
              <a:xfrm>
                <a:off x="3524014" y="4760450"/>
                <a:ext cx="4235669" cy="523220"/>
              </a:xfrm>
              <a:prstGeom prst="rect">
                <a:avLst/>
              </a:prstGeom>
              <a:blipFill>
                <a:blip r:embed="rId3"/>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2193A7-04D1-C985-D94C-509035EA5833}"/>
                  </a:ext>
                </a:extLst>
              </p:cNvPr>
              <p:cNvSpPr txBox="1"/>
              <p:nvPr/>
            </p:nvSpPr>
            <p:spPr>
              <a:xfrm>
                <a:off x="1237948" y="5266497"/>
                <a:ext cx="8460828" cy="430887"/>
              </a:xfrm>
              <a:prstGeom prst="rect">
                <a:avLst/>
              </a:prstGeom>
              <a:noFill/>
            </p:spPr>
            <p:txBody>
              <a:bodyPr wrap="square">
                <a:spAutoFit/>
              </a:bodyPr>
              <a:lstStyle/>
              <a:p>
                <a:pPr algn="ctr"/>
                <a:r>
                  <a:rPr lang="en-US" sz="2200" dirty="0"/>
                  <a:t>There is a </a:t>
                </a:r>
                <a:r>
                  <a:rPr lang="en-US" sz="2200" b="1" dirty="0"/>
                  <a:t>time</a:t>
                </a:r>
                <a:r>
                  <a:rPr lang="en-US" sz="2200" dirty="0"/>
                  <a:t> after which </a:t>
                </a:r>
                <a14:m>
                  <m:oMath xmlns:m="http://schemas.openxmlformats.org/officeDocument/2006/math">
                    <m:r>
                      <a:rPr lang="en-US" sz="2200" b="1" i="1" smtClean="0">
                        <a:solidFill>
                          <a:schemeClr val="accent1"/>
                        </a:solidFill>
                        <a:latin typeface="Cambria Math" panose="02040503050406030204" pitchFamily="18" charset="0"/>
                      </a:rPr>
                      <m:t>𝒑</m:t>
                    </m:r>
                  </m:oMath>
                </a14:m>
                <a:r>
                  <a:rPr lang="en-US" sz="2200" dirty="0"/>
                  <a:t> is </a:t>
                </a:r>
                <a:r>
                  <a:rPr lang="en-US" sz="2200" b="1" dirty="0"/>
                  <a:t>always true</a:t>
                </a:r>
              </a:p>
            </p:txBody>
          </p:sp>
        </mc:Choice>
        <mc:Fallback xmlns="">
          <p:sp>
            <p:nvSpPr>
              <p:cNvPr id="5" name="TextBox 4">
                <a:extLst>
                  <a:ext uri="{FF2B5EF4-FFF2-40B4-BE49-F238E27FC236}">
                    <a16:creationId xmlns:a16="http://schemas.microsoft.com/office/drawing/2014/main" id="{6D2193A7-04D1-C985-D94C-509035EA5833}"/>
                  </a:ext>
                </a:extLst>
              </p:cNvPr>
              <p:cNvSpPr txBox="1">
                <a:spLocks noRot="1" noChangeAspect="1" noMove="1" noResize="1" noEditPoints="1" noAdjustHandles="1" noChangeArrowheads="1" noChangeShapeType="1" noTextEdit="1"/>
              </p:cNvSpPr>
              <p:nvPr/>
            </p:nvSpPr>
            <p:spPr>
              <a:xfrm>
                <a:off x="1237948" y="5266497"/>
                <a:ext cx="8460828" cy="430887"/>
              </a:xfrm>
              <a:prstGeom prst="rect">
                <a:avLst/>
              </a:prstGeom>
              <a:blipFill>
                <a:blip r:embed="rId4"/>
                <a:stretch>
                  <a:fillRect t="-857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2B23DFF2-E5AF-894A-7552-493EA89BE5B6}"/>
                  </a:ext>
                </a:extLst>
              </p:cNvPr>
              <p:cNvSpPr/>
              <p:nvPr/>
            </p:nvSpPr>
            <p:spPr>
              <a:xfrm>
                <a:off x="5420740" y="3429000"/>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𝟐</m:t>
                          </m:r>
                        </m:sub>
                      </m:sSub>
                    </m:oMath>
                  </m:oMathPara>
                </a14:m>
                <a:endParaRPr lang="en-US" b="1" dirty="0">
                  <a:solidFill>
                    <a:srgbClr val="7030A0"/>
                  </a:solidFill>
                </a:endParaRPr>
              </a:p>
            </p:txBody>
          </p:sp>
        </mc:Choice>
        <mc:Fallback xmlns="">
          <p:sp>
            <p:nvSpPr>
              <p:cNvPr id="2" name="Oval 1">
                <a:extLst>
                  <a:ext uri="{FF2B5EF4-FFF2-40B4-BE49-F238E27FC236}">
                    <a16:creationId xmlns:a16="http://schemas.microsoft.com/office/drawing/2014/main" id="{2B23DFF2-E5AF-894A-7552-493EA89BE5B6}"/>
                  </a:ext>
                </a:extLst>
              </p:cNvPr>
              <p:cNvSpPr>
                <a:spLocks noRot="1" noChangeAspect="1" noMove="1" noResize="1" noEditPoints="1" noAdjustHandles="1" noChangeArrowheads="1" noChangeShapeType="1" noTextEdit="1"/>
              </p:cNvSpPr>
              <p:nvPr/>
            </p:nvSpPr>
            <p:spPr>
              <a:xfrm>
                <a:off x="5420740" y="3429000"/>
                <a:ext cx="662446" cy="631306"/>
              </a:xfrm>
              <a:prstGeom prst="ellipse">
                <a:avLst/>
              </a:prstGeom>
              <a:blipFill>
                <a:blip r:embed="rId5"/>
                <a:stretch>
                  <a:fillRect/>
                </a:stretch>
              </a:blipFill>
              <a:ln w="285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002DF2D4-86E7-C320-F81F-A2494C8BE8A9}"/>
                  </a:ext>
                </a:extLst>
              </p:cNvPr>
              <p:cNvSpPr/>
              <p:nvPr/>
            </p:nvSpPr>
            <p:spPr>
              <a:xfrm>
                <a:off x="6954670" y="3429000"/>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𝟐</m:t>
                          </m:r>
                        </m:sub>
                      </m:sSub>
                    </m:oMath>
                  </m:oMathPara>
                </a14:m>
                <a:endParaRPr lang="en-US" b="1" dirty="0">
                  <a:solidFill>
                    <a:srgbClr val="7030A0"/>
                  </a:solidFill>
                </a:endParaRPr>
              </a:p>
            </p:txBody>
          </p:sp>
        </mc:Choice>
        <mc:Fallback xmlns="">
          <p:sp>
            <p:nvSpPr>
              <p:cNvPr id="4" name="Oval 3">
                <a:extLst>
                  <a:ext uri="{FF2B5EF4-FFF2-40B4-BE49-F238E27FC236}">
                    <a16:creationId xmlns:a16="http://schemas.microsoft.com/office/drawing/2014/main" id="{002DF2D4-86E7-C320-F81F-A2494C8BE8A9}"/>
                  </a:ext>
                </a:extLst>
              </p:cNvPr>
              <p:cNvSpPr>
                <a:spLocks noRot="1" noChangeAspect="1" noMove="1" noResize="1" noEditPoints="1" noAdjustHandles="1" noChangeArrowheads="1" noChangeShapeType="1" noTextEdit="1"/>
              </p:cNvSpPr>
              <p:nvPr/>
            </p:nvSpPr>
            <p:spPr>
              <a:xfrm>
                <a:off x="6954670" y="3429000"/>
                <a:ext cx="662446" cy="631306"/>
              </a:xfrm>
              <a:prstGeom prst="ellipse">
                <a:avLst/>
              </a:prstGeom>
              <a:blipFill>
                <a:blip r:embed="rId6"/>
                <a:stretch>
                  <a:fillRect/>
                </a:stretch>
              </a:blipFill>
              <a:ln w="28575">
                <a:solidFill>
                  <a:srgbClr val="C00000"/>
                </a:solidFill>
              </a:ln>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F484721D-F6BE-4C18-1A9E-DB7EB138C894}"/>
              </a:ext>
            </a:extLst>
          </p:cNvPr>
          <p:cNvCxnSpPr>
            <a:cxnSpLocks/>
            <a:stCxn id="2" idx="6"/>
            <a:endCxn id="4" idx="2"/>
          </p:cNvCxnSpPr>
          <p:nvPr/>
        </p:nvCxnSpPr>
        <p:spPr>
          <a:xfrm>
            <a:off x="6083186" y="3744653"/>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8D4ED4B-D093-CDD6-C2A3-EDFB29433221}"/>
              </a:ext>
            </a:extLst>
          </p:cNvPr>
          <p:cNvCxnSpPr>
            <a:cxnSpLocks/>
            <a:stCxn id="2" idx="7"/>
            <a:endCxn id="2" idx="1"/>
          </p:cNvCxnSpPr>
          <p:nvPr/>
        </p:nvCxnSpPr>
        <p:spPr>
          <a:xfrm rot="16200000" flipV="1">
            <a:off x="5751963" y="3287243"/>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D7CD7B6A-D1C5-748E-B3CD-85151568B1D4}"/>
              </a:ext>
            </a:extLst>
          </p:cNvPr>
          <p:cNvCxnSpPr>
            <a:cxnSpLocks/>
            <a:stCxn id="4" idx="7"/>
            <a:endCxn id="4" idx="1"/>
          </p:cNvCxnSpPr>
          <p:nvPr/>
        </p:nvCxnSpPr>
        <p:spPr>
          <a:xfrm rot="16200000" flipV="1">
            <a:off x="7285893" y="3287243"/>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BF800DD-E3BE-BAAB-146E-4EFADA364A9C}"/>
                  </a:ext>
                </a:extLst>
              </p:cNvPr>
              <p:cNvSpPr txBox="1"/>
              <p:nvPr/>
            </p:nvSpPr>
            <p:spPr>
              <a:xfrm>
                <a:off x="6271122" y="3375320"/>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11" name="TextBox 10">
                <a:extLst>
                  <a:ext uri="{FF2B5EF4-FFF2-40B4-BE49-F238E27FC236}">
                    <a16:creationId xmlns:a16="http://schemas.microsoft.com/office/drawing/2014/main" id="{9BF800DD-E3BE-BAAB-146E-4EFADA364A9C}"/>
                  </a:ext>
                </a:extLst>
              </p:cNvPr>
              <p:cNvSpPr txBox="1">
                <a:spLocks noRot="1" noChangeAspect="1" noMove="1" noResize="1" noEditPoints="1" noAdjustHandles="1" noChangeArrowheads="1" noChangeShapeType="1" noTextEdit="1"/>
              </p:cNvSpPr>
              <p:nvPr/>
            </p:nvSpPr>
            <p:spPr>
              <a:xfrm>
                <a:off x="6271122" y="3375320"/>
                <a:ext cx="541751" cy="369332"/>
              </a:xfrm>
              <a:prstGeom prst="rect">
                <a:avLst/>
              </a:prstGeom>
              <a:blipFill>
                <a:blip r:embed="rId7"/>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D84AF52-0F79-3D70-3E0F-004C890FB5B6}"/>
                  </a:ext>
                </a:extLst>
              </p:cNvPr>
              <p:cNvSpPr txBox="1"/>
              <p:nvPr/>
            </p:nvSpPr>
            <p:spPr>
              <a:xfrm>
                <a:off x="5574000" y="2785825"/>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2" name="TextBox 11">
                <a:extLst>
                  <a:ext uri="{FF2B5EF4-FFF2-40B4-BE49-F238E27FC236}">
                    <a16:creationId xmlns:a16="http://schemas.microsoft.com/office/drawing/2014/main" id="{CD84AF52-0F79-3D70-3E0F-004C890FB5B6}"/>
                  </a:ext>
                </a:extLst>
              </p:cNvPr>
              <p:cNvSpPr txBox="1">
                <a:spLocks noRot="1" noChangeAspect="1" noMove="1" noResize="1" noEditPoints="1" noAdjustHandles="1" noChangeArrowheads="1" noChangeShapeType="1" noTextEdit="1"/>
              </p:cNvSpPr>
              <p:nvPr/>
            </p:nvSpPr>
            <p:spPr>
              <a:xfrm>
                <a:off x="5574000" y="2785825"/>
                <a:ext cx="368626" cy="369332"/>
              </a:xfrm>
              <a:prstGeom prst="rect">
                <a:avLst/>
              </a:prstGeom>
              <a:blipFill>
                <a:blip r:embed="rId8"/>
                <a:stretch>
                  <a:fillRect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83B83A4B-42AC-1FA7-E8E3-D14A4F468944}"/>
              </a:ext>
            </a:extLst>
          </p:cNvPr>
          <p:cNvSpPr/>
          <p:nvPr/>
        </p:nvSpPr>
        <p:spPr>
          <a:xfrm>
            <a:off x="5468362" y="3474852"/>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14" name="TextBox 13">
            <a:extLst>
              <a:ext uri="{FF2B5EF4-FFF2-40B4-BE49-F238E27FC236}">
                <a16:creationId xmlns:a16="http://schemas.microsoft.com/office/drawing/2014/main" id="{7CA70948-E7D6-9A6F-1BA3-2479CC320D5C}"/>
              </a:ext>
            </a:extLst>
          </p:cNvPr>
          <p:cNvSpPr txBox="1"/>
          <p:nvPr/>
        </p:nvSpPr>
        <p:spPr>
          <a:xfrm>
            <a:off x="7002740" y="2852755"/>
            <a:ext cx="579005" cy="369332"/>
          </a:xfrm>
          <a:prstGeom prst="rect">
            <a:avLst/>
          </a:prstGeom>
          <a:noFill/>
        </p:spPr>
        <p:txBody>
          <a:bodyPr wrap="none" rtlCol="0">
            <a:spAutoFit/>
          </a:bodyPr>
          <a:lstStyle/>
          <a:p>
            <a:r>
              <a:rPr lang="en-US" dirty="0"/>
              <a:t>true</a:t>
            </a:r>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B5BAEA40-9D72-62FD-F70E-41D2747BBD53}"/>
                  </a:ext>
                </a:extLst>
              </p:cNvPr>
              <p:cNvSpPr/>
              <p:nvPr/>
            </p:nvSpPr>
            <p:spPr>
              <a:xfrm>
                <a:off x="3705814" y="3428999"/>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15" name="Oval 14">
                <a:extLst>
                  <a:ext uri="{FF2B5EF4-FFF2-40B4-BE49-F238E27FC236}">
                    <a16:creationId xmlns:a16="http://schemas.microsoft.com/office/drawing/2014/main" id="{B5BAEA40-9D72-62FD-F70E-41D2747BBD53}"/>
                  </a:ext>
                </a:extLst>
              </p:cNvPr>
              <p:cNvSpPr>
                <a:spLocks noRot="1" noChangeAspect="1" noMove="1" noResize="1" noEditPoints="1" noAdjustHandles="1" noChangeArrowheads="1" noChangeShapeType="1" noTextEdit="1"/>
              </p:cNvSpPr>
              <p:nvPr/>
            </p:nvSpPr>
            <p:spPr>
              <a:xfrm>
                <a:off x="3705814" y="3428999"/>
                <a:ext cx="662446" cy="631306"/>
              </a:xfrm>
              <a:prstGeom prst="ellipse">
                <a:avLst/>
              </a:prstGeom>
              <a:blipFill>
                <a:blip r:embed="rId9"/>
                <a:stretch>
                  <a:fillRect/>
                </a:stretch>
              </a:blipFill>
              <a:ln w="28575">
                <a:solidFill>
                  <a:srgbClr val="C00000"/>
                </a:solidFill>
              </a:ln>
            </p:spPr>
            <p:txBody>
              <a:bodyPr/>
              <a:lstStyle/>
              <a:p>
                <a:r>
                  <a:rPr lang="en-US">
                    <a:noFill/>
                  </a:rPr>
                  <a:t> </a:t>
                </a:r>
              </a:p>
            </p:txBody>
          </p:sp>
        </mc:Fallback>
      </mc:AlternateContent>
      <p:cxnSp>
        <p:nvCxnSpPr>
          <p:cNvPr id="16" name="Curved Connector 15">
            <a:extLst>
              <a:ext uri="{FF2B5EF4-FFF2-40B4-BE49-F238E27FC236}">
                <a16:creationId xmlns:a16="http://schemas.microsoft.com/office/drawing/2014/main" id="{9040767F-1D03-8861-8ECA-453DAA67F6C9}"/>
              </a:ext>
            </a:extLst>
          </p:cNvPr>
          <p:cNvCxnSpPr>
            <a:cxnSpLocks/>
            <a:stCxn id="15" idx="7"/>
            <a:endCxn id="15" idx="1"/>
          </p:cNvCxnSpPr>
          <p:nvPr/>
        </p:nvCxnSpPr>
        <p:spPr>
          <a:xfrm rot="16200000" flipV="1">
            <a:off x="4037037" y="3287242"/>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133223-E32D-39CB-A570-FEC2085F7291}"/>
              </a:ext>
            </a:extLst>
          </p:cNvPr>
          <p:cNvSpPr txBox="1"/>
          <p:nvPr/>
        </p:nvSpPr>
        <p:spPr>
          <a:xfrm>
            <a:off x="3753884" y="2854952"/>
            <a:ext cx="579005" cy="369332"/>
          </a:xfrm>
          <a:prstGeom prst="rect">
            <a:avLst/>
          </a:prstGeom>
          <a:noFill/>
        </p:spPr>
        <p:txBody>
          <a:bodyPr wrap="none" rtlCol="0">
            <a:spAutoFit/>
          </a:bodyPr>
          <a:lstStyle/>
          <a:p>
            <a:r>
              <a:rPr lang="en-US" dirty="0"/>
              <a:t>true</a:t>
            </a:r>
          </a:p>
        </p:txBody>
      </p:sp>
      <p:cxnSp>
        <p:nvCxnSpPr>
          <p:cNvPr id="20" name="Straight Arrow Connector 19">
            <a:extLst>
              <a:ext uri="{FF2B5EF4-FFF2-40B4-BE49-F238E27FC236}">
                <a16:creationId xmlns:a16="http://schemas.microsoft.com/office/drawing/2014/main" id="{B91DD222-BD70-AE0B-3BA4-9B477C226F44}"/>
              </a:ext>
            </a:extLst>
          </p:cNvPr>
          <p:cNvCxnSpPr>
            <a:cxnSpLocks/>
            <a:stCxn id="15" idx="6"/>
            <a:endCxn id="2" idx="2"/>
          </p:cNvCxnSpPr>
          <p:nvPr/>
        </p:nvCxnSpPr>
        <p:spPr>
          <a:xfrm>
            <a:off x="4368260" y="3744652"/>
            <a:ext cx="1052480" cy="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4DC8C29-1269-ADF9-F19D-3399B1C516D4}"/>
                  </a:ext>
                </a:extLst>
              </p:cNvPr>
              <p:cNvSpPr txBox="1"/>
              <p:nvPr/>
            </p:nvSpPr>
            <p:spPr>
              <a:xfrm>
                <a:off x="4710187" y="3374614"/>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23" name="TextBox 22">
                <a:extLst>
                  <a:ext uri="{FF2B5EF4-FFF2-40B4-BE49-F238E27FC236}">
                    <a16:creationId xmlns:a16="http://schemas.microsoft.com/office/drawing/2014/main" id="{24DC8C29-1269-ADF9-F19D-3399B1C516D4}"/>
                  </a:ext>
                </a:extLst>
              </p:cNvPr>
              <p:cNvSpPr txBox="1">
                <a:spLocks noRot="1" noChangeAspect="1" noMove="1" noResize="1" noEditPoints="1" noAdjustHandles="1" noChangeArrowheads="1" noChangeShapeType="1" noTextEdit="1"/>
              </p:cNvSpPr>
              <p:nvPr/>
            </p:nvSpPr>
            <p:spPr>
              <a:xfrm>
                <a:off x="4710187" y="3374614"/>
                <a:ext cx="368626" cy="369332"/>
              </a:xfrm>
              <a:prstGeom prst="rect">
                <a:avLst/>
              </a:prstGeom>
              <a:blipFill>
                <a:blip r:embed="rId10"/>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ular Callout 24">
                <a:extLst>
                  <a:ext uri="{FF2B5EF4-FFF2-40B4-BE49-F238E27FC236}">
                    <a16:creationId xmlns:a16="http://schemas.microsoft.com/office/drawing/2014/main" id="{969C57BD-ED32-0793-348B-7A4FC6EEBEF8}"/>
                  </a:ext>
                </a:extLst>
              </p:cNvPr>
              <p:cNvSpPr/>
              <p:nvPr/>
            </p:nvSpPr>
            <p:spPr>
              <a:xfrm>
                <a:off x="910997" y="1897780"/>
                <a:ext cx="2601263" cy="1257377"/>
              </a:xfrm>
              <a:prstGeom prst="wedgeRoundRectCallout">
                <a:avLst>
                  <a:gd name="adj1" fmla="val 54547"/>
                  <a:gd name="adj2" fmla="val 85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Two choices for where to go on seeing </a:t>
                </a:r>
                <a14:m>
                  <m:oMath xmlns:m="http://schemas.openxmlformats.org/officeDocument/2006/math">
                    <m:r>
                      <a:rPr lang="en-US" sz="2200" b="0" i="1" smtClean="0">
                        <a:latin typeface="Cambria Math" panose="02040503050406030204" pitchFamily="18" charset="0"/>
                      </a:rPr>
                      <m:t>𝑝</m:t>
                    </m:r>
                  </m:oMath>
                </a14:m>
                <a:endParaRPr lang="en-US" sz="2200" dirty="0"/>
              </a:p>
            </p:txBody>
          </p:sp>
        </mc:Choice>
        <mc:Fallback xmlns="">
          <p:sp>
            <p:nvSpPr>
              <p:cNvPr id="25" name="Rounded Rectangular Callout 24">
                <a:extLst>
                  <a:ext uri="{FF2B5EF4-FFF2-40B4-BE49-F238E27FC236}">
                    <a16:creationId xmlns:a16="http://schemas.microsoft.com/office/drawing/2014/main" id="{969C57BD-ED32-0793-348B-7A4FC6EEBEF8}"/>
                  </a:ext>
                </a:extLst>
              </p:cNvPr>
              <p:cNvSpPr>
                <a:spLocks noRot="1" noChangeAspect="1" noMove="1" noResize="1" noEditPoints="1" noAdjustHandles="1" noChangeArrowheads="1" noChangeShapeType="1" noTextEdit="1"/>
              </p:cNvSpPr>
              <p:nvPr/>
            </p:nvSpPr>
            <p:spPr>
              <a:xfrm>
                <a:off x="910997" y="1897780"/>
                <a:ext cx="2601263" cy="1257377"/>
              </a:xfrm>
              <a:prstGeom prst="wedgeRoundRectCallout">
                <a:avLst>
                  <a:gd name="adj1" fmla="val 54547"/>
                  <a:gd name="adj2" fmla="val 85895"/>
                  <a:gd name="adj3" fmla="val 16667"/>
                </a:avLst>
              </a:prstGeom>
              <a:blipFill>
                <a:blip r:embed="rId11"/>
                <a:stretch>
                  <a:fillRect/>
                </a:stretch>
              </a:blipFill>
            </p:spPr>
            <p:txBody>
              <a:bodyPr/>
              <a:lstStyle/>
              <a:p>
                <a:r>
                  <a:rPr lang="en-US">
                    <a:noFill/>
                  </a:rPr>
                  <a:t> </a:t>
                </a:r>
              </a:p>
            </p:txBody>
          </p:sp>
        </mc:Fallback>
      </mc:AlternateContent>
      <p:sp>
        <p:nvSpPr>
          <p:cNvPr id="26" name="Rounded Rectangle 25">
            <a:extLst>
              <a:ext uri="{FF2B5EF4-FFF2-40B4-BE49-F238E27FC236}">
                <a16:creationId xmlns:a16="http://schemas.microsoft.com/office/drawing/2014/main" id="{7D218E03-0B58-910C-5BA6-EEB5E50F8999}"/>
              </a:ext>
            </a:extLst>
          </p:cNvPr>
          <p:cNvSpPr/>
          <p:nvPr/>
        </p:nvSpPr>
        <p:spPr>
          <a:xfrm>
            <a:off x="8202220" y="2407103"/>
            <a:ext cx="3151580" cy="230435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Infinite sequence </a:t>
            </a:r>
            <a:r>
              <a:rPr lang="en-US" sz="2200" b="1" dirty="0">
                <a:solidFill>
                  <a:schemeClr val="tx1"/>
                </a:solidFill>
              </a:rPr>
              <a:t>accepted</a:t>
            </a:r>
            <a:r>
              <a:rPr lang="en-US" sz="2200" dirty="0">
                <a:solidFill>
                  <a:schemeClr val="tx1"/>
                </a:solidFill>
              </a:rPr>
              <a:t> iff some </a:t>
            </a:r>
            <a:r>
              <a:rPr lang="en-US" sz="2200" b="1" dirty="0">
                <a:solidFill>
                  <a:schemeClr val="tx1"/>
                </a:solidFill>
              </a:rPr>
              <a:t>final state</a:t>
            </a:r>
            <a:r>
              <a:rPr lang="en-US" sz="2200" dirty="0">
                <a:solidFill>
                  <a:schemeClr val="tx1"/>
                </a:solidFill>
              </a:rPr>
              <a:t> is visited </a:t>
            </a:r>
            <a:r>
              <a:rPr lang="en-US" sz="2200" b="1" dirty="0">
                <a:solidFill>
                  <a:schemeClr val="tx1"/>
                </a:solidFill>
              </a:rPr>
              <a:t>infinitely many times </a:t>
            </a:r>
            <a:r>
              <a:rPr lang="en-US" sz="2200" b="1" dirty="0">
                <a:solidFill>
                  <a:srgbClr val="7030A0"/>
                </a:solidFill>
              </a:rPr>
              <a:t>in at least one valid run</a:t>
            </a:r>
          </a:p>
        </p:txBody>
      </p:sp>
    </p:spTree>
    <p:extLst>
      <p:ext uri="{BB962C8B-B14F-4D97-AF65-F5344CB8AC3E}">
        <p14:creationId xmlns:p14="http://schemas.microsoft.com/office/powerpoint/2010/main" val="1007744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a:t>
            </a:r>
            <a:r>
              <a:rPr lang="en-US" b="1" dirty="0">
                <a:solidFill>
                  <a:schemeClr val="accent1"/>
                </a:solidFill>
              </a:rPr>
              <a:t>from LTL to Discounted Rewards</a:t>
            </a:r>
            <a:endParaRPr lang="en-US" sz="4400" b="1" dirty="0">
              <a:solidFill>
                <a:schemeClr val="accent1"/>
              </a:solidFill>
            </a:endParaRP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66</a:t>
            </a:fld>
            <a:endParaRPr lang="en-US" dirty="0"/>
          </a:p>
        </p:txBody>
      </p:sp>
      <p:sp>
        <p:nvSpPr>
          <p:cNvPr id="14" name="TextBox 13">
            <a:extLst>
              <a:ext uri="{FF2B5EF4-FFF2-40B4-BE49-F238E27FC236}">
                <a16:creationId xmlns:a16="http://schemas.microsoft.com/office/drawing/2014/main" id="{6A38D345-43B6-BD3B-E5A8-6894BEA5EC07}"/>
              </a:ext>
            </a:extLst>
          </p:cNvPr>
          <p:cNvSpPr txBox="1"/>
          <p:nvPr/>
        </p:nvSpPr>
        <p:spPr>
          <a:xfrm>
            <a:off x="1312116" y="5022041"/>
            <a:ext cx="1548373" cy="430887"/>
          </a:xfrm>
          <a:prstGeom prst="rect">
            <a:avLst/>
          </a:prstGeom>
          <a:noFill/>
        </p:spPr>
        <p:txBody>
          <a:bodyPr wrap="none" rtlCol="0">
            <a:spAutoFit/>
          </a:bodyPr>
          <a:lstStyle/>
          <a:p>
            <a:r>
              <a:rPr lang="en-US" sz="2200" dirty="0"/>
              <a:t>LTL Formula</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50EDE0A6-3FEE-05F6-AD1B-B701CAFDD9E5}"/>
                  </a:ext>
                </a:extLst>
              </p:cNvPr>
              <p:cNvSpPr/>
              <p:nvPr/>
            </p:nvSpPr>
            <p:spPr>
              <a:xfrm>
                <a:off x="1587062" y="4178636"/>
                <a:ext cx="998482"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𝑭𝒑</m:t>
                      </m:r>
                    </m:oMath>
                  </m:oMathPara>
                </a14:m>
                <a:endParaRPr lang="en-US" sz="2800" dirty="0"/>
              </a:p>
            </p:txBody>
          </p:sp>
        </mc:Choice>
        <mc:Fallback xmlns="">
          <p:sp>
            <p:nvSpPr>
              <p:cNvPr id="15" name="Rounded Rectangle 14">
                <a:extLst>
                  <a:ext uri="{FF2B5EF4-FFF2-40B4-BE49-F238E27FC236}">
                    <a16:creationId xmlns:a16="http://schemas.microsoft.com/office/drawing/2014/main" id="{50EDE0A6-3FEE-05F6-AD1B-B701CAFDD9E5}"/>
                  </a:ext>
                </a:extLst>
              </p:cNvPr>
              <p:cNvSpPr>
                <a:spLocks noRot="1" noChangeAspect="1" noMove="1" noResize="1" noEditPoints="1" noAdjustHandles="1" noChangeArrowheads="1" noChangeShapeType="1" noTextEdit="1"/>
              </p:cNvSpPr>
              <p:nvPr/>
            </p:nvSpPr>
            <p:spPr>
              <a:xfrm>
                <a:off x="1587062" y="4178636"/>
                <a:ext cx="998482" cy="748812"/>
              </a:xfrm>
              <a:prstGeom prst="roundRect">
                <a:avLst/>
              </a:prstGeom>
              <a:blipFill>
                <a:blip r:embed="rId3"/>
                <a:stretch>
                  <a:fillRect/>
                </a:stretch>
              </a:blipFill>
              <a:ln w="28575">
                <a:solidFill>
                  <a:schemeClr val="tx1"/>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DAF9987E-22C2-0B69-2C34-CC55C6DE5083}"/>
              </a:ext>
            </a:extLst>
          </p:cNvPr>
          <p:cNvSpPr/>
          <p:nvPr/>
        </p:nvSpPr>
        <p:spPr>
          <a:xfrm>
            <a:off x="4193044" y="3407707"/>
            <a:ext cx="2644666" cy="204522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BEB91C82-CDB1-B531-F536-787D1A951583}"/>
                  </a:ext>
                </a:extLst>
              </p:cNvPr>
              <p:cNvSpPr/>
              <p:nvPr/>
            </p:nvSpPr>
            <p:spPr>
              <a:xfrm>
                <a:off x="4417189" y="43844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18" name="Oval 17">
                <a:extLst>
                  <a:ext uri="{FF2B5EF4-FFF2-40B4-BE49-F238E27FC236}">
                    <a16:creationId xmlns:a16="http://schemas.microsoft.com/office/drawing/2014/main" id="{BEB91C82-CDB1-B531-F536-787D1A951583}"/>
                  </a:ext>
                </a:extLst>
              </p:cNvPr>
              <p:cNvSpPr>
                <a:spLocks noRot="1" noChangeAspect="1" noMove="1" noResize="1" noEditPoints="1" noAdjustHandles="1" noChangeArrowheads="1" noChangeShapeType="1" noTextEdit="1"/>
              </p:cNvSpPr>
              <p:nvPr/>
            </p:nvSpPr>
            <p:spPr>
              <a:xfrm>
                <a:off x="4417189" y="4384466"/>
                <a:ext cx="662446" cy="631306"/>
              </a:xfrm>
              <a:prstGeom prst="ellipse">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7648E066-4CBE-53A8-974E-9430FC064811}"/>
                  </a:ext>
                </a:extLst>
              </p:cNvPr>
              <p:cNvSpPr/>
              <p:nvPr/>
            </p:nvSpPr>
            <p:spPr>
              <a:xfrm>
                <a:off x="5951119" y="43844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9" name="Oval 18">
                <a:extLst>
                  <a:ext uri="{FF2B5EF4-FFF2-40B4-BE49-F238E27FC236}">
                    <a16:creationId xmlns:a16="http://schemas.microsoft.com/office/drawing/2014/main" id="{7648E066-4CBE-53A8-974E-9430FC064811}"/>
                  </a:ext>
                </a:extLst>
              </p:cNvPr>
              <p:cNvSpPr>
                <a:spLocks noRot="1" noChangeAspect="1" noMove="1" noResize="1" noEditPoints="1" noAdjustHandles="1" noChangeArrowheads="1" noChangeShapeType="1" noTextEdit="1"/>
              </p:cNvSpPr>
              <p:nvPr/>
            </p:nvSpPr>
            <p:spPr>
              <a:xfrm>
                <a:off x="5951119" y="4384466"/>
                <a:ext cx="662446" cy="631306"/>
              </a:xfrm>
              <a:prstGeom prst="ellipse">
                <a:avLst/>
              </a:prstGeom>
              <a:blipFill>
                <a:blip r:embed="rId5"/>
                <a:stretch>
                  <a:fillRect/>
                </a:stretch>
              </a:blipFill>
              <a:ln w="28575"/>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86B5E2E-FB0B-DFDE-C336-9CC28354D572}"/>
              </a:ext>
            </a:extLst>
          </p:cNvPr>
          <p:cNvCxnSpPr>
            <a:cxnSpLocks/>
            <a:stCxn id="18" idx="6"/>
            <a:endCxn id="19" idx="2"/>
          </p:cNvCxnSpPr>
          <p:nvPr/>
        </p:nvCxnSpPr>
        <p:spPr>
          <a:xfrm>
            <a:off x="5079635" y="4700119"/>
            <a:ext cx="87148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DA45110B-99F3-084E-388E-7E7C8AD30DB1}"/>
              </a:ext>
            </a:extLst>
          </p:cNvPr>
          <p:cNvCxnSpPr>
            <a:cxnSpLocks/>
            <a:stCxn id="18" idx="7"/>
            <a:endCxn id="18" idx="1"/>
          </p:cNvCxnSpPr>
          <p:nvPr/>
        </p:nvCxnSpPr>
        <p:spPr>
          <a:xfrm rot="16200000" flipV="1">
            <a:off x="4748412" y="4242709"/>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FA376DFA-3FB4-0693-A454-C9A042E819FD}"/>
              </a:ext>
            </a:extLst>
          </p:cNvPr>
          <p:cNvCxnSpPr>
            <a:cxnSpLocks/>
            <a:stCxn id="19" idx="7"/>
            <a:endCxn id="19" idx="1"/>
          </p:cNvCxnSpPr>
          <p:nvPr/>
        </p:nvCxnSpPr>
        <p:spPr>
          <a:xfrm rot="16200000" flipV="1">
            <a:off x="6282342" y="4242709"/>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60EB52D-B2B9-FD98-1272-220E78513CA3}"/>
                  </a:ext>
                </a:extLst>
              </p:cNvPr>
              <p:cNvSpPr txBox="1"/>
              <p:nvPr/>
            </p:nvSpPr>
            <p:spPr>
              <a:xfrm>
                <a:off x="5349765" y="4321036"/>
                <a:ext cx="3686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36" name="TextBox 35">
                <a:extLst>
                  <a:ext uri="{FF2B5EF4-FFF2-40B4-BE49-F238E27FC236}">
                    <a16:creationId xmlns:a16="http://schemas.microsoft.com/office/drawing/2014/main" id="{E60EB52D-B2B9-FD98-1272-220E78513CA3}"/>
                  </a:ext>
                </a:extLst>
              </p:cNvPr>
              <p:cNvSpPr txBox="1">
                <a:spLocks noRot="1" noChangeAspect="1" noMove="1" noResize="1" noEditPoints="1" noAdjustHandles="1" noChangeArrowheads="1" noChangeShapeType="1" noTextEdit="1"/>
              </p:cNvSpPr>
              <p:nvPr/>
            </p:nvSpPr>
            <p:spPr>
              <a:xfrm>
                <a:off x="5349765" y="4321036"/>
                <a:ext cx="368627" cy="369332"/>
              </a:xfrm>
              <a:prstGeom prst="rect">
                <a:avLst/>
              </a:prstGeom>
              <a:blipFill>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9ABB210-545C-AA3A-2B5E-AAB78ADF0D3D}"/>
                  </a:ext>
                </a:extLst>
              </p:cNvPr>
              <p:cNvSpPr txBox="1"/>
              <p:nvPr/>
            </p:nvSpPr>
            <p:spPr>
              <a:xfrm>
                <a:off x="4447221" y="3766422"/>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37" name="TextBox 36">
                <a:extLst>
                  <a:ext uri="{FF2B5EF4-FFF2-40B4-BE49-F238E27FC236}">
                    <a16:creationId xmlns:a16="http://schemas.microsoft.com/office/drawing/2014/main" id="{19ABB210-545C-AA3A-2B5E-AAB78ADF0D3D}"/>
                  </a:ext>
                </a:extLst>
              </p:cNvPr>
              <p:cNvSpPr txBox="1">
                <a:spLocks noRot="1" noChangeAspect="1" noMove="1" noResize="1" noEditPoints="1" noAdjustHandles="1" noChangeArrowheads="1" noChangeShapeType="1" noTextEdit="1"/>
              </p:cNvSpPr>
              <p:nvPr/>
            </p:nvSpPr>
            <p:spPr>
              <a:xfrm>
                <a:off x="4447221" y="3766422"/>
                <a:ext cx="541751" cy="369332"/>
              </a:xfrm>
              <a:prstGeom prst="rect">
                <a:avLst/>
              </a:prstGeom>
              <a:blipFill>
                <a:blip r:embed="rId7"/>
                <a:stretch>
                  <a:fillRect b="-6667"/>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9DD6EF36-1D7F-E4E7-9DD5-CF6079A6889B}"/>
              </a:ext>
            </a:extLst>
          </p:cNvPr>
          <p:cNvSpPr/>
          <p:nvPr/>
        </p:nvSpPr>
        <p:spPr>
          <a:xfrm>
            <a:off x="5988522" y="4430318"/>
            <a:ext cx="566848" cy="53960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39" name="TextBox 38">
            <a:extLst>
              <a:ext uri="{FF2B5EF4-FFF2-40B4-BE49-F238E27FC236}">
                <a16:creationId xmlns:a16="http://schemas.microsoft.com/office/drawing/2014/main" id="{EBC2C8A3-8B1E-5B74-E70E-3CE338BF7573}"/>
              </a:ext>
            </a:extLst>
          </p:cNvPr>
          <p:cNvSpPr txBox="1"/>
          <p:nvPr/>
        </p:nvSpPr>
        <p:spPr>
          <a:xfrm>
            <a:off x="5999189" y="3808221"/>
            <a:ext cx="579005" cy="369332"/>
          </a:xfrm>
          <a:prstGeom prst="rect">
            <a:avLst/>
          </a:prstGeom>
          <a:noFill/>
        </p:spPr>
        <p:txBody>
          <a:bodyPr wrap="none" rtlCol="0">
            <a:spAutoFit/>
          </a:bodyPr>
          <a:lstStyle/>
          <a:p>
            <a:r>
              <a:rPr lang="en-US" dirty="0"/>
              <a:t>true</a:t>
            </a:r>
          </a:p>
        </p:txBody>
      </p:sp>
      <p:sp>
        <p:nvSpPr>
          <p:cNvPr id="40" name="TextBox 39">
            <a:extLst>
              <a:ext uri="{FF2B5EF4-FFF2-40B4-BE49-F238E27FC236}">
                <a16:creationId xmlns:a16="http://schemas.microsoft.com/office/drawing/2014/main" id="{F2281CA2-1857-641A-C735-54D80A810419}"/>
              </a:ext>
            </a:extLst>
          </p:cNvPr>
          <p:cNvSpPr txBox="1"/>
          <p:nvPr/>
        </p:nvSpPr>
        <p:spPr>
          <a:xfrm>
            <a:off x="4447221" y="5493178"/>
            <a:ext cx="2178673" cy="430887"/>
          </a:xfrm>
          <a:prstGeom prst="rect">
            <a:avLst/>
          </a:prstGeom>
          <a:noFill/>
        </p:spPr>
        <p:txBody>
          <a:bodyPr wrap="none" rtlCol="0">
            <a:spAutoFit/>
          </a:bodyPr>
          <a:lstStyle/>
          <a:p>
            <a:r>
              <a:rPr lang="en-US" sz="2200" dirty="0"/>
              <a:t>Buchi Automaton</a:t>
            </a:r>
          </a:p>
        </p:txBody>
      </p:sp>
      <p:sp>
        <p:nvSpPr>
          <p:cNvPr id="41" name="Right Arrow 40">
            <a:extLst>
              <a:ext uri="{FF2B5EF4-FFF2-40B4-BE49-F238E27FC236}">
                <a16:creationId xmlns:a16="http://schemas.microsoft.com/office/drawing/2014/main" id="{B5B45A68-0A26-EC71-7A11-D7FC5C8A6297}"/>
              </a:ext>
            </a:extLst>
          </p:cNvPr>
          <p:cNvSpPr/>
          <p:nvPr/>
        </p:nvSpPr>
        <p:spPr>
          <a:xfrm>
            <a:off x="2759007" y="4380792"/>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26007E8D-01EB-FB21-B292-3B8EA8EADC14}"/>
              </a:ext>
            </a:extLst>
          </p:cNvPr>
          <p:cNvSpPr/>
          <p:nvPr/>
        </p:nvSpPr>
        <p:spPr>
          <a:xfrm>
            <a:off x="7018128" y="4382643"/>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C0A789C3-E705-1EE0-6940-A859E180CBC1}"/>
                  </a:ext>
                </a:extLst>
              </p:cNvPr>
              <p:cNvSpPr/>
              <p:nvPr/>
            </p:nvSpPr>
            <p:spPr>
              <a:xfrm>
                <a:off x="8434433" y="4141525"/>
                <a:ext cx="1550564"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 </m:t>
                      </m:r>
                      <m:sSup>
                        <m:sSupPr>
                          <m:ctrlPr>
                            <a:rPr lang="en-US" sz="2800" b="1" i="1" smtClean="0">
                              <a:solidFill>
                                <a:srgbClr val="C00000"/>
                              </a:solidFill>
                              <a:latin typeface="Cambria Math" panose="02040503050406030204" pitchFamily="18" charset="0"/>
                            </a:rPr>
                          </m:ctrlPr>
                        </m:sSupPr>
                        <m:e>
                          <m:r>
                            <a:rPr lang="en-US" sz="2800" b="1" i="1" smtClean="0">
                              <a:solidFill>
                                <a:srgbClr val="C00000"/>
                              </a:solidFill>
                              <a:latin typeface="Cambria Math" panose="02040503050406030204" pitchFamily="18" charset="0"/>
                            </a:rPr>
                            <m:t>𝑴</m:t>
                          </m:r>
                        </m:e>
                        <m:sup>
                          <m:r>
                            <a:rPr lang="en-US" sz="2800" b="1" i="1" smtClean="0">
                              <a:solidFill>
                                <a:srgbClr val="C00000"/>
                              </a:solidFill>
                              <a:latin typeface="Cambria Math" panose="02040503050406030204" pitchFamily="18" charset="0"/>
                            </a:rPr>
                            <m:t>′</m:t>
                          </m:r>
                        </m:sup>
                      </m:sSup>
                      <m:r>
                        <a:rPr lang="en-US" sz="2800" b="1" i="1" smtClean="0">
                          <a:solidFill>
                            <a:srgbClr val="C00000"/>
                          </a:solidFill>
                          <a:latin typeface="Cambria Math" panose="02040503050406030204" pitchFamily="18" charset="0"/>
                        </a:rPr>
                        <m:t>,</m:t>
                      </m:r>
                      <m:r>
                        <a:rPr lang="en-US" sz="2800" b="1" i="1" smtClean="0">
                          <a:solidFill>
                            <a:srgbClr val="C00000"/>
                          </a:solidFill>
                          <a:latin typeface="Cambria Math" panose="02040503050406030204" pitchFamily="18" charset="0"/>
                        </a:rPr>
                        <m:t>𝑹</m:t>
                      </m:r>
                    </m:oMath>
                  </m:oMathPara>
                </a14:m>
                <a:endParaRPr lang="en-US" sz="2800" b="1" dirty="0">
                  <a:solidFill>
                    <a:srgbClr val="C00000"/>
                  </a:solidFill>
                </a:endParaRPr>
              </a:p>
            </p:txBody>
          </p:sp>
        </mc:Choice>
        <mc:Fallback xmlns="">
          <p:sp>
            <p:nvSpPr>
              <p:cNvPr id="43" name="Rounded Rectangle 42">
                <a:extLst>
                  <a:ext uri="{FF2B5EF4-FFF2-40B4-BE49-F238E27FC236}">
                    <a16:creationId xmlns:a16="http://schemas.microsoft.com/office/drawing/2014/main" id="{C0A789C3-E705-1EE0-6940-A859E180CBC1}"/>
                  </a:ext>
                </a:extLst>
              </p:cNvPr>
              <p:cNvSpPr>
                <a:spLocks noRot="1" noChangeAspect="1" noMove="1" noResize="1" noEditPoints="1" noAdjustHandles="1" noChangeArrowheads="1" noChangeShapeType="1" noTextEdit="1"/>
              </p:cNvSpPr>
              <p:nvPr/>
            </p:nvSpPr>
            <p:spPr>
              <a:xfrm>
                <a:off x="8434433" y="4141525"/>
                <a:ext cx="1550564" cy="748812"/>
              </a:xfrm>
              <a:prstGeom prst="roundRect">
                <a:avLst/>
              </a:prstGeom>
              <a:blipFill>
                <a:blip r:embed="rId8"/>
                <a:stretch>
                  <a:fillRect/>
                </a:stretch>
              </a:blipFill>
              <a:ln w="28575">
                <a:solidFill>
                  <a:schemeClr val="tx1"/>
                </a:solidFill>
              </a:ln>
            </p:spPr>
            <p:txBody>
              <a:bodyPr/>
              <a:lstStyle/>
              <a:p>
                <a:r>
                  <a:rPr lang="en-US">
                    <a:noFill/>
                  </a:rPr>
                  <a:t> </a:t>
                </a:r>
              </a:p>
            </p:txBody>
          </p:sp>
        </mc:Fallback>
      </mc:AlternateContent>
      <p:sp>
        <p:nvSpPr>
          <p:cNvPr id="44" name="TextBox 43">
            <a:extLst>
              <a:ext uri="{FF2B5EF4-FFF2-40B4-BE49-F238E27FC236}">
                <a16:creationId xmlns:a16="http://schemas.microsoft.com/office/drawing/2014/main" id="{53DD0647-69E9-FC55-06BF-975258AED7DA}"/>
              </a:ext>
            </a:extLst>
          </p:cNvPr>
          <p:cNvSpPr txBox="1"/>
          <p:nvPr/>
        </p:nvSpPr>
        <p:spPr>
          <a:xfrm>
            <a:off x="7873827" y="4995861"/>
            <a:ext cx="2669000" cy="769441"/>
          </a:xfrm>
          <a:prstGeom prst="rect">
            <a:avLst/>
          </a:prstGeom>
          <a:noFill/>
        </p:spPr>
        <p:txBody>
          <a:bodyPr wrap="none" rtlCol="0">
            <a:spAutoFit/>
          </a:bodyPr>
          <a:lstStyle/>
          <a:p>
            <a:pPr algn="ctr"/>
            <a:r>
              <a:rPr lang="en-US" sz="2200" dirty="0"/>
              <a:t>New MDP (Simulator)</a:t>
            </a:r>
          </a:p>
          <a:p>
            <a:pPr algn="ctr"/>
            <a:r>
              <a:rPr lang="en-US" sz="2200" dirty="0"/>
              <a:t>with Rewards</a:t>
            </a:r>
          </a:p>
        </p:txBody>
      </p:sp>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D171A50A-E139-CF9E-E1B7-24FC41A09782}"/>
                  </a:ext>
                </a:extLst>
              </p:cNvPr>
              <p:cNvSpPr/>
              <p:nvPr/>
            </p:nvSpPr>
            <p:spPr>
              <a:xfrm>
                <a:off x="8710474" y="1842228"/>
                <a:ext cx="998482" cy="74881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1" i="1" smtClean="0">
                          <a:solidFill>
                            <a:srgbClr val="C00000"/>
                          </a:solidFill>
                          <a:latin typeface="Cambria Math" panose="02040503050406030204" pitchFamily="18" charset="0"/>
                        </a:rPr>
                        <m:t> </m:t>
                      </m:r>
                      <m:r>
                        <a:rPr lang="en-US" sz="2800" b="1" i="1" smtClean="0">
                          <a:solidFill>
                            <a:srgbClr val="C00000"/>
                          </a:solidFill>
                          <a:latin typeface="Cambria Math" panose="02040503050406030204" pitchFamily="18" charset="0"/>
                        </a:rPr>
                        <m:t>𝑴</m:t>
                      </m:r>
                    </m:oMath>
                  </m:oMathPara>
                </a14:m>
                <a:endParaRPr lang="en-US" sz="2800" b="1" dirty="0">
                  <a:solidFill>
                    <a:srgbClr val="C00000"/>
                  </a:solidFill>
                </a:endParaRPr>
              </a:p>
            </p:txBody>
          </p:sp>
        </mc:Choice>
        <mc:Fallback xmlns="">
          <p:sp>
            <p:nvSpPr>
              <p:cNvPr id="45" name="Rounded Rectangle 44">
                <a:extLst>
                  <a:ext uri="{FF2B5EF4-FFF2-40B4-BE49-F238E27FC236}">
                    <a16:creationId xmlns:a16="http://schemas.microsoft.com/office/drawing/2014/main" id="{D171A50A-E139-CF9E-E1B7-24FC41A09782}"/>
                  </a:ext>
                </a:extLst>
              </p:cNvPr>
              <p:cNvSpPr>
                <a:spLocks noRot="1" noChangeAspect="1" noMove="1" noResize="1" noEditPoints="1" noAdjustHandles="1" noChangeArrowheads="1" noChangeShapeType="1" noTextEdit="1"/>
              </p:cNvSpPr>
              <p:nvPr/>
            </p:nvSpPr>
            <p:spPr>
              <a:xfrm>
                <a:off x="8710474" y="1842228"/>
                <a:ext cx="998482" cy="748812"/>
              </a:xfrm>
              <a:prstGeom prst="roundRect">
                <a:avLst/>
              </a:prstGeom>
              <a:blipFill>
                <a:blip r:embed="rId9"/>
                <a:stretch>
                  <a:fillRect/>
                </a:stretch>
              </a:blipFill>
              <a:ln w="28575">
                <a:solidFill>
                  <a:schemeClr val="tx1"/>
                </a:solidFill>
              </a:ln>
            </p:spPr>
            <p:txBody>
              <a:bodyPr/>
              <a:lstStyle/>
              <a:p>
                <a:r>
                  <a:rPr lang="en-US">
                    <a:noFill/>
                  </a:rPr>
                  <a:t> </a:t>
                </a:r>
              </a:p>
            </p:txBody>
          </p:sp>
        </mc:Fallback>
      </mc:AlternateContent>
      <p:sp>
        <p:nvSpPr>
          <p:cNvPr id="46" name="TextBox 45">
            <a:extLst>
              <a:ext uri="{FF2B5EF4-FFF2-40B4-BE49-F238E27FC236}">
                <a16:creationId xmlns:a16="http://schemas.microsoft.com/office/drawing/2014/main" id="{D45EFE3A-1348-600C-AA05-B38DEB227CF7}"/>
              </a:ext>
            </a:extLst>
          </p:cNvPr>
          <p:cNvSpPr txBox="1"/>
          <p:nvPr/>
        </p:nvSpPr>
        <p:spPr>
          <a:xfrm>
            <a:off x="8359161" y="2561015"/>
            <a:ext cx="1701107" cy="430887"/>
          </a:xfrm>
          <a:prstGeom prst="rect">
            <a:avLst/>
          </a:prstGeom>
          <a:noFill/>
        </p:spPr>
        <p:txBody>
          <a:bodyPr wrap="none" rtlCol="0">
            <a:spAutoFit/>
          </a:bodyPr>
          <a:lstStyle/>
          <a:p>
            <a:r>
              <a:rPr lang="en-US" sz="2200" dirty="0"/>
              <a:t>Original MDP</a:t>
            </a:r>
          </a:p>
        </p:txBody>
      </p:sp>
      <p:sp>
        <p:nvSpPr>
          <p:cNvPr id="47" name="Right Arrow 46">
            <a:extLst>
              <a:ext uri="{FF2B5EF4-FFF2-40B4-BE49-F238E27FC236}">
                <a16:creationId xmlns:a16="http://schemas.microsoft.com/office/drawing/2014/main" id="{F07356ED-6752-B980-0B7F-B40903BABD14}"/>
              </a:ext>
            </a:extLst>
          </p:cNvPr>
          <p:cNvSpPr/>
          <p:nvPr/>
        </p:nvSpPr>
        <p:spPr>
          <a:xfrm rot="5400000">
            <a:off x="8686277" y="3344787"/>
            <a:ext cx="1044100" cy="338328"/>
          </a:xfrm>
          <a:prstGeom prst="right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A9A69F2-04A6-8403-F277-4C9FE08A6EF7}"/>
              </a:ext>
            </a:extLst>
          </p:cNvPr>
          <p:cNvSpPr txBox="1"/>
          <p:nvPr/>
        </p:nvSpPr>
        <p:spPr>
          <a:xfrm>
            <a:off x="7784901" y="3255792"/>
            <a:ext cx="1320618" cy="430887"/>
          </a:xfrm>
          <a:prstGeom prst="rect">
            <a:avLst/>
          </a:prstGeom>
          <a:noFill/>
        </p:spPr>
        <p:txBody>
          <a:bodyPr wrap="none" rtlCol="0">
            <a:spAutoFit/>
          </a:bodyPr>
          <a:lstStyle/>
          <a:p>
            <a:r>
              <a:rPr lang="en-US" sz="2200" b="1" dirty="0">
                <a:solidFill>
                  <a:schemeClr val="accent5"/>
                </a:solidFill>
              </a:rPr>
              <a:t>Simulator</a:t>
            </a:r>
          </a:p>
        </p:txBody>
      </p:sp>
      <p:sp>
        <p:nvSpPr>
          <p:cNvPr id="2" name="Rounded Rectangular Callout 1">
            <a:extLst>
              <a:ext uri="{FF2B5EF4-FFF2-40B4-BE49-F238E27FC236}">
                <a16:creationId xmlns:a16="http://schemas.microsoft.com/office/drawing/2014/main" id="{6DB12723-CC6D-6E2C-3710-8E742FFD43B1}"/>
              </a:ext>
            </a:extLst>
          </p:cNvPr>
          <p:cNvSpPr/>
          <p:nvPr/>
        </p:nvSpPr>
        <p:spPr>
          <a:xfrm>
            <a:off x="1319809" y="2429302"/>
            <a:ext cx="2601263" cy="1257377"/>
          </a:xfrm>
          <a:prstGeom prst="wedgeRoundRectCallout">
            <a:avLst>
              <a:gd name="adj1" fmla="val 40405"/>
              <a:gd name="adj2" fmla="val 10512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lumMod val="95000"/>
                    <a:lumOff val="5000"/>
                  </a:schemeClr>
                </a:solidFill>
              </a:rPr>
              <a:t>Existing algorithms can do this!</a:t>
            </a:r>
          </a:p>
        </p:txBody>
      </p:sp>
    </p:spTree>
    <p:extLst>
      <p:ext uri="{BB962C8B-B14F-4D97-AF65-F5344CB8AC3E}">
        <p14:creationId xmlns:p14="http://schemas.microsoft.com/office/powerpoint/2010/main" val="2688701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Constructing Product MDP</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67</a:t>
            </a:fld>
            <a:endParaRPr lang="en-US" dirty="0"/>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8B584F6B-AAA3-C4A2-779A-31C7390605BA}"/>
                  </a:ext>
                </a:extLst>
              </p:cNvPr>
              <p:cNvSpPr/>
              <p:nvPr/>
            </p:nvSpPr>
            <p:spPr>
              <a:xfrm>
                <a:off x="4057138" y="4828677"/>
                <a:ext cx="1921934" cy="558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rPr>
                  <a:t>MDP Action </a:t>
                </a:r>
                <a14:m>
                  <m:oMath xmlns:m="http://schemas.openxmlformats.org/officeDocument/2006/math">
                    <m:r>
                      <a:rPr lang="en-US" sz="2200" b="0" i="1" smtClean="0">
                        <a:solidFill>
                          <a:schemeClr val="tx2"/>
                        </a:solidFill>
                        <a:latin typeface="Cambria Math" panose="02040503050406030204" pitchFamily="18" charset="0"/>
                      </a:rPr>
                      <m:t>𝑎</m:t>
                    </m:r>
                  </m:oMath>
                </a14:m>
                <a:endParaRPr lang="en-US" sz="2200" dirty="0">
                  <a:solidFill>
                    <a:schemeClr val="tx2"/>
                  </a:solidFill>
                </a:endParaRPr>
              </a:p>
            </p:txBody>
          </p:sp>
        </mc:Choice>
        <mc:Fallback xmlns="">
          <p:sp>
            <p:nvSpPr>
              <p:cNvPr id="8" name="Rounded Rectangle 7">
                <a:extLst>
                  <a:ext uri="{FF2B5EF4-FFF2-40B4-BE49-F238E27FC236}">
                    <a16:creationId xmlns:a16="http://schemas.microsoft.com/office/drawing/2014/main" id="{8B584F6B-AAA3-C4A2-779A-31C7390605BA}"/>
                  </a:ext>
                </a:extLst>
              </p:cNvPr>
              <p:cNvSpPr>
                <a:spLocks noRot="1" noChangeAspect="1" noMove="1" noResize="1" noEditPoints="1" noAdjustHandles="1" noChangeArrowheads="1" noChangeShapeType="1" noTextEdit="1"/>
              </p:cNvSpPr>
              <p:nvPr/>
            </p:nvSpPr>
            <p:spPr>
              <a:xfrm>
                <a:off x="4057138" y="4828677"/>
                <a:ext cx="1921934" cy="558800"/>
              </a:xfrm>
              <a:prstGeom prst="roundRect">
                <a:avLst/>
              </a:prstGeom>
              <a:blipFill>
                <a:blip r:embed="rId3"/>
                <a:stretch>
                  <a:fillRect b="-8511"/>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5737CDA0-C82E-18E1-B6D2-FEDDB6530AFF}"/>
                  </a:ext>
                </a:extLst>
              </p:cNvPr>
              <p:cNvSpPr/>
              <p:nvPr/>
            </p:nvSpPr>
            <p:spPr>
              <a:xfrm>
                <a:off x="6402405" y="4828677"/>
                <a:ext cx="2048933" cy="558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rPr>
                  <a:t>Buchi Action </a:t>
                </a:r>
                <a14:m>
                  <m:oMath xmlns:m="http://schemas.openxmlformats.org/officeDocument/2006/math">
                    <m:r>
                      <a:rPr lang="en-US" sz="2200" b="0" i="1" smtClean="0">
                        <a:solidFill>
                          <a:schemeClr val="tx2"/>
                        </a:solidFill>
                        <a:latin typeface="Cambria Math" panose="02040503050406030204" pitchFamily="18" charset="0"/>
                      </a:rPr>
                      <m:t>𝑎</m:t>
                    </m:r>
                    <m:r>
                      <a:rPr lang="en-US" sz="2200" b="0" i="1" smtClean="0">
                        <a:solidFill>
                          <a:schemeClr val="tx2"/>
                        </a:solidFill>
                        <a:latin typeface="Cambria Math" panose="02040503050406030204" pitchFamily="18" charset="0"/>
                      </a:rPr>
                      <m:t>′</m:t>
                    </m:r>
                  </m:oMath>
                </a14:m>
                <a:endParaRPr lang="en-US" sz="2200" dirty="0">
                  <a:solidFill>
                    <a:schemeClr val="tx2"/>
                  </a:solidFill>
                </a:endParaRPr>
              </a:p>
            </p:txBody>
          </p:sp>
        </mc:Choice>
        <mc:Fallback xmlns="">
          <p:sp>
            <p:nvSpPr>
              <p:cNvPr id="9" name="Rounded Rectangle 8">
                <a:extLst>
                  <a:ext uri="{FF2B5EF4-FFF2-40B4-BE49-F238E27FC236}">
                    <a16:creationId xmlns:a16="http://schemas.microsoft.com/office/drawing/2014/main" id="{5737CDA0-C82E-18E1-B6D2-FEDDB6530AFF}"/>
                  </a:ext>
                </a:extLst>
              </p:cNvPr>
              <p:cNvSpPr>
                <a:spLocks noRot="1" noChangeAspect="1" noMove="1" noResize="1" noEditPoints="1" noAdjustHandles="1" noChangeArrowheads="1" noChangeShapeType="1" noTextEdit="1"/>
              </p:cNvSpPr>
              <p:nvPr/>
            </p:nvSpPr>
            <p:spPr>
              <a:xfrm>
                <a:off x="6402405" y="4828677"/>
                <a:ext cx="2048933" cy="558800"/>
              </a:xfrm>
              <a:prstGeom prst="roundRect">
                <a:avLst/>
              </a:prstGeom>
              <a:blipFill>
                <a:blip r:embed="rId4"/>
                <a:stretch>
                  <a:fillRect b="-8511"/>
                </a:stretch>
              </a:blipFill>
              <a:ln w="28575"/>
            </p:spPr>
            <p:txBody>
              <a:bodyPr/>
              <a:lstStyle/>
              <a:p>
                <a:r>
                  <a:rPr lang="en-US">
                    <a:noFill/>
                  </a:rPr>
                  <a:t> </a:t>
                </a:r>
              </a:p>
            </p:txBody>
          </p:sp>
        </mc:Fallback>
      </mc:AlternateContent>
      <p:sp>
        <p:nvSpPr>
          <p:cNvPr id="10" name="Left Brace 9">
            <a:extLst>
              <a:ext uri="{FF2B5EF4-FFF2-40B4-BE49-F238E27FC236}">
                <a16:creationId xmlns:a16="http://schemas.microsoft.com/office/drawing/2014/main" id="{8AB5FB50-4A0F-E35C-653D-F86235C30663}"/>
              </a:ext>
            </a:extLst>
          </p:cNvPr>
          <p:cNvSpPr/>
          <p:nvPr/>
        </p:nvSpPr>
        <p:spPr>
          <a:xfrm rot="16200000">
            <a:off x="6071676" y="3481417"/>
            <a:ext cx="365125" cy="4394201"/>
          </a:xfrm>
          <a:prstGeom prst="leftBrace">
            <a:avLst>
              <a:gd name="adj1" fmla="val 398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2CD7F02-04FB-C4DB-446A-29D2B5873F34}"/>
              </a:ext>
            </a:extLst>
          </p:cNvPr>
          <p:cNvSpPr txBox="1"/>
          <p:nvPr/>
        </p:nvSpPr>
        <p:spPr>
          <a:xfrm>
            <a:off x="5558374" y="5924435"/>
            <a:ext cx="1391728" cy="430887"/>
          </a:xfrm>
          <a:prstGeom prst="rect">
            <a:avLst/>
          </a:prstGeom>
          <a:noFill/>
        </p:spPr>
        <p:txBody>
          <a:bodyPr wrap="none" rtlCol="0">
            <a:spAutoFit/>
          </a:bodyPr>
          <a:lstStyle/>
          <a:p>
            <a:r>
              <a:rPr lang="en-US" sz="2200" dirty="0"/>
              <a:t>Full Action</a:t>
            </a:r>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A9E924FD-8641-1903-82F0-7E1CCBBF05A6}"/>
                  </a:ext>
                </a:extLst>
              </p:cNvPr>
              <p:cNvSpPr/>
              <p:nvPr/>
            </p:nvSpPr>
            <p:spPr>
              <a:xfrm>
                <a:off x="2123661" y="3123479"/>
                <a:ext cx="662446" cy="63130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rPr>
                        <m:t>𝒒</m:t>
                      </m:r>
                    </m:oMath>
                  </m:oMathPara>
                </a14:m>
                <a:endParaRPr lang="en-US" b="1" dirty="0">
                  <a:solidFill>
                    <a:srgbClr val="7030A0"/>
                  </a:solidFill>
                </a:endParaRPr>
              </a:p>
            </p:txBody>
          </p:sp>
        </mc:Choice>
        <mc:Fallback xmlns="">
          <p:sp>
            <p:nvSpPr>
              <p:cNvPr id="12" name="Oval 11">
                <a:extLst>
                  <a:ext uri="{FF2B5EF4-FFF2-40B4-BE49-F238E27FC236}">
                    <a16:creationId xmlns:a16="http://schemas.microsoft.com/office/drawing/2014/main" id="{A9E924FD-8641-1903-82F0-7E1CCBBF05A6}"/>
                  </a:ext>
                </a:extLst>
              </p:cNvPr>
              <p:cNvSpPr>
                <a:spLocks noRot="1" noChangeAspect="1" noMove="1" noResize="1" noEditPoints="1" noAdjustHandles="1" noChangeArrowheads="1" noChangeShapeType="1" noTextEdit="1"/>
              </p:cNvSpPr>
              <p:nvPr/>
            </p:nvSpPr>
            <p:spPr>
              <a:xfrm>
                <a:off x="2123661" y="3123479"/>
                <a:ext cx="662446" cy="631306"/>
              </a:xfrm>
              <a:prstGeom prst="ellipse">
                <a:avLst/>
              </a:prstGeom>
              <a:blipFill>
                <a:blip r:embed="rId5"/>
                <a:stretch>
                  <a:fillRect/>
                </a:stretch>
              </a:blipFill>
              <a:ln w="28575">
                <a:solidFill>
                  <a:srgbClr val="7030A0"/>
                </a:solidFill>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9E1D56AE-C419-FDBD-858F-0B65C3BACE9A}"/>
              </a:ext>
            </a:extLst>
          </p:cNvPr>
          <p:cNvSpPr txBox="1"/>
          <p:nvPr/>
        </p:nvSpPr>
        <p:spPr>
          <a:xfrm>
            <a:off x="1388534" y="3754785"/>
            <a:ext cx="2132700" cy="430887"/>
          </a:xfrm>
          <a:prstGeom prst="rect">
            <a:avLst/>
          </a:prstGeom>
          <a:noFill/>
        </p:spPr>
        <p:txBody>
          <a:bodyPr wrap="none" rtlCol="0">
            <a:spAutoFit/>
          </a:bodyPr>
          <a:lstStyle/>
          <a:p>
            <a:r>
              <a:rPr lang="en-US" sz="2200" dirty="0"/>
              <a:t>Automaton State</a:t>
            </a:r>
          </a:p>
        </p:txBody>
      </p: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0052CB1E-8121-0E7A-149E-F4DE69F33F87}"/>
                  </a:ext>
                </a:extLst>
              </p:cNvPr>
              <p:cNvSpPr/>
              <p:nvPr/>
            </p:nvSpPr>
            <p:spPr>
              <a:xfrm>
                <a:off x="2123661" y="1691004"/>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panose="02040503050406030204" pitchFamily="18" charset="0"/>
                        </a:rPr>
                        <m:t>𝒔</m:t>
                      </m:r>
                    </m:oMath>
                  </m:oMathPara>
                </a14:m>
                <a:endParaRPr lang="en-US" b="1" dirty="0">
                  <a:solidFill>
                    <a:srgbClr val="C00000"/>
                  </a:solidFill>
                </a:endParaRPr>
              </a:p>
            </p:txBody>
          </p:sp>
        </mc:Choice>
        <mc:Fallback xmlns="">
          <p:sp>
            <p:nvSpPr>
              <p:cNvPr id="14" name="Oval 13">
                <a:extLst>
                  <a:ext uri="{FF2B5EF4-FFF2-40B4-BE49-F238E27FC236}">
                    <a16:creationId xmlns:a16="http://schemas.microsoft.com/office/drawing/2014/main" id="{0052CB1E-8121-0E7A-149E-F4DE69F33F87}"/>
                  </a:ext>
                </a:extLst>
              </p:cNvPr>
              <p:cNvSpPr>
                <a:spLocks noRot="1" noChangeAspect="1" noMove="1" noResize="1" noEditPoints="1" noAdjustHandles="1" noChangeArrowheads="1" noChangeShapeType="1" noTextEdit="1"/>
              </p:cNvSpPr>
              <p:nvPr/>
            </p:nvSpPr>
            <p:spPr>
              <a:xfrm>
                <a:off x="2123661" y="1691004"/>
                <a:ext cx="662446" cy="631306"/>
              </a:xfrm>
              <a:prstGeom prst="ellipse">
                <a:avLst/>
              </a:prstGeom>
              <a:blipFill>
                <a:blip r:embed="rId6"/>
                <a:stretch>
                  <a:fillRect/>
                </a:stretch>
              </a:blipFill>
              <a:ln w="28575">
                <a:solidFill>
                  <a:srgbClr val="C00000"/>
                </a:solid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50D9B99B-A8D6-99EE-814F-819FEAD28D9C}"/>
              </a:ext>
            </a:extLst>
          </p:cNvPr>
          <p:cNvSpPr txBox="1"/>
          <p:nvPr/>
        </p:nvSpPr>
        <p:spPr>
          <a:xfrm>
            <a:off x="1757962" y="2355745"/>
            <a:ext cx="1393843" cy="430887"/>
          </a:xfrm>
          <a:prstGeom prst="rect">
            <a:avLst/>
          </a:prstGeom>
          <a:noFill/>
        </p:spPr>
        <p:txBody>
          <a:bodyPr wrap="none" rtlCol="0">
            <a:spAutoFit/>
          </a:bodyPr>
          <a:lstStyle/>
          <a:p>
            <a:r>
              <a:rPr lang="en-US" sz="2200" dirty="0"/>
              <a:t>MDP State</a:t>
            </a:r>
          </a:p>
        </p:txBody>
      </p: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31386349-9C96-1859-329A-FD296A46E422}"/>
                  </a:ext>
                </a:extLst>
              </p:cNvPr>
              <p:cNvSpPr/>
              <p:nvPr/>
            </p:nvSpPr>
            <p:spPr>
              <a:xfrm>
                <a:off x="9482226" y="1691004"/>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panose="02040503050406030204" pitchFamily="18" charset="0"/>
                        </a:rPr>
                        <m:t>𝒔</m:t>
                      </m:r>
                      <m:r>
                        <a:rPr lang="en-US" b="1" i="1" smtClean="0">
                          <a:solidFill>
                            <a:srgbClr val="C00000"/>
                          </a:solidFill>
                          <a:latin typeface="Cambria Math" panose="02040503050406030204" pitchFamily="18" charset="0"/>
                        </a:rPr>
                        <m:t>′</m:t>
                      </m:r>
                    </m:oMath>
                  </m:oMathPara>
                </a14:m>
                <a:endParaRPr lang="en-US" b="1" dirty="0">
                  <a:solidFill>
                    <a:srgbClr val="C00000"/>
                  </a:solidFill>
                </a:endParaRPr>
              </a:p>
            </p:txBody>
          </p:sp>
        </mc:Choice>
        <mc:Fallback xmlns="">
          <p:sp>
            <p:nvSpPr>
              <p:cNvPr id="16" name="Oval 15">
                <a:extLst>
                  <a:ext uri="{FF2B5EF4-FFF2-40B4-BE49-F238E27FC236}">
                    <a16:creationId xmlns:a16="http://schemas.microsoft.com/office/drawing/2014/main" id="{31386349-9C96-1859-329A-FD296A46E422}"/>
                  </a:ext>
                </a:extLst>
              </p:cNvPr>
              <p:cNvSpPr>
                <a:spLocks noRot="1" noChangeAspect="1" noMove="1" noResize="1" noEditPoints="1" noAdjustHandles="1" noChangeArrowheads="1" noChangeShapeType="1" noTextEdit="1"/>
              </p:cNvSpPr>
              <p:nvPr/>
            </p:nvSpPr>
            <p:spPr>
              <a:xfrm>
                <a:off x="9482226" y="1691004"/>
                <a:ext cx="662446" cy="631306"/>
              </a:xfrm>
              <a:prstGeom prst="ellipse">
                <a:avLst/>
              </a:prstGeom>
              <a:blipFill>
                <a:blip r:embed="rId7"/>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46C32C6-1065-E501-BC84-EE33A3DDB365}"/>
                  </a:ext>
                </a:extLst>
              </p:cNvPr>
              <p:cNvSpPr/>
              <p:nvPr/>
            </p:nvSpPr>
            <p:spPr>
              <a:xfrm>
                <a:off x="9482226" y="3148778"/>
                <a:ext cx="662446" cy="63130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rPr>
                        <m:t>𝒒</m:t>
                      </m:r>
                      <m:r>
                        <a:rPr lang="en-US" b="1" i="0" smtClean="0">
                          <a:solidFill>
                            <a:srgbClr val="7030A0"/>
                          </a:solidFill>
                          <a:latin typeface="Cambria Math" panose="02040503050406030204" pitchFamily="18" charset="0"/>
                        </a:rPr>
                        <m:t>′</m:t>
                      </m:r>
                    </m:oMath>
                  </m:oMathPara>
                </a14:m>
                <a:endParaRPr lang="en-US" b="1" dirty="0">
                  <a:solidFill>
                    <a:srgbClr val="7030A0"/>
                  </a:solidFill>
                </a:endParaRPr>
              </a:p>
            </p:txBody>
          </p:sp>
        </mc:Choice>
        <mc:Fallback xmlns="">
          <p:sp>
            <p:nvSpPr>
              <p:cNvPr id="17" name="Oval 16">
                <a:extLst>
                  <a:ext uri="{FF2B5EF4-FFF2-40B4-BE49-F238E27FC236}">
                    <a16:creationId xmlns:a16="http://schemas.microsoft.com/office/drawing/2014/main" id="{246C32C6-1065-E501-BC84-EE33A3DDB365}"/>
                  </a:ext>
                </a:extLst>
              </p:cNvPr>
              <p:cNvSpPr>
                <a:spLocks noRot="1" noChangeAspect="1" noMove="1" noResize="1" noEditPoints="1" noAdjustHandles="1" noChangeArrowheads="1" noChangeShapeType="1" noTextEdit="1"/>
              </p:cNvSpPr>
              <p:nvPr/>
            </p:nvSpPr>
            <p:spPr>
              <a:xfrm>
                <a:off x="9482226" y="3148778"/>
                <a:ext cx="662446" cy="631306"/>
              </a:xfrm>
              <a:prstGeom prst="ellipse">
                <a:avLst/>
              </a:prstGeom>
              <a:blipFill>
                <a:blip r:embed="rId8"/>
                <a:stretch>
                  <a:fillRect/>
                </a:stretch>
              </a:blipFill>
              <a:ln w="28575">
                <a:solidFill>
                  <a:srgbClr val="7030A0"/>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A885C4C-2A1A-1B1F-760F-6719D678AB15}"/>
              </a:ext>
            </a:extLst>
          </p:cNvPr>
          <p:cNvCxnSpPr>
            <a:stCxn id="14" idx="6"/>
            <a:endCxn id="16" idx="2"/>
          </p:cNvCxnSpPr>
          <p:nvPr/>
        </p:nvCxnSpPr>
        <p:spPr>
          <a:xfrm>
            <a:off x="2786107" y="2006657"/>
            <a:ext cx="6696119"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E2DE5A7-D0A2-BFDE-8DBD-964BF6D376F5}"/>
              </a:ext>
            </a:extLst>
          </p:cNvPr>
          <p:cNvCxnSpPr>
            <a:cxnSpLocks/>
            <a:stCxn id="8" idx="0"/>
          </p:cNvCxnSpPr>
          <p:nvPr/>
        </p:nvCxnSpPr>
        <p:spPr>
          <a:xfrm flipV="1">
            <a:off x="5018105" y="2006657"/>
            <a:ext cx="0" cy="282202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8BD4B3-D50D-0180-7DCB-AA87D299C54C}"/>
              </a:ext>
            </a:extLst>
          </p:cNvPr>
          <p:cNvCxnSpPr>
            <a:cxnSpLocks/>
            <a:stCxn id="12" idx="6"/>
            <a:endCxn id="17" idx="2"/>
          </p:cNvCxnSpPr>
          <p:nvPr/>
        </p:nvCxnSpPr>
        <p:spPr>
          <a:xfrm>
            <a:off x="2786107" y="3439132"/>
            <a:ext cx="6696119" cy="252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EC4E3EB-8F4A-502B-6A63-C5D4BC55EB07}"/>
              </a:ext>
            </a:extLst>
          </p:cNvPr>
          <p:cNvCxnSpPr>
            <a:cxnSpLocks/>
          </p:cNvCxnSpPr>
          <p:nvPr/>
        </p:nvCxnSpPr>
        <p:spPr>
          <a:xfrm>
            <a:off x="6916236" y="1994007"/>
            <a:ext cx="0" cy="14577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B6A05D0-8A7B-70A1-AB7B-8E7C84D810A7}"/>
              </a:ext>
            </a:extLst>
          </p:cNvPr>
          <p:cNvCxnSpPr>
            <a:cxnSpLocks/>
            <a:stCxn id="9" idx="0"/>
          </p:cNvCxnSpPr>
          <p:nvPr/>
        </p:nvCxnSpPr>
        <p:spPr>
          <a:xfrm flipV="1">
            <a:off x="7426872" y="3464431"/>
            <a:ext cx="0" cy="13642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ACCDC1C-5E03-1281-BEDD-B04A5E7FA15F}"/>
                  </a:ext>
                </a:extLst>
              </p:cNvPr>
              <p:cNvSpPr txBox="1"/>
              <p:nvPr/>
            </p:nvSpPr>
            <p:spPr>
              <a:xfrm>
                <a:off x="6879391" y="2519467"/>
                <a:ext cx="6702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40" name="TextBox 39">
                <a:extLst>
                  <a:ext uri="{FF2B5EF4-FFF2-40B4-BE49-F238E27FC236}">
                    <a16:creationId xmlns:a16="http://schemas.microsoft.com/office/drawing/2014/main" id="{9ACCDC1C-5E03-1281-BEDD-B04A5E7FA15F}"/>
                  </a:ext>
                </a:extLst>
              </p:cNvPr>
              <p:cNvSpPr txBox="1">
                <a:spLocks noRot="1" noChangeAspect="1" noMove="1" noResize="1" noEditPoints="1" noAdjustHandles="1" noChangeArrowheads="1" noChangeShapeType="1" noTextEdit="1"/>
              </p:cNvSpPr>
              <p:nvPr/>
            </p:nvSpPr>
            <p:spPr>
              <a:xfrm>
                <a:off x="6879391" y="2519467"/>
                <a:ext cx="670248" cy="369332"/>
              </a:xfrm>
              <a:prstGeom prst="rect">
                <a:avLst/>
              </a:prstGeom>
              <a:blipFill>
                <a:blip r:embed="rId9"/>
                <a:stretch>
                  <a:fillRect b="-13333"/>
                </a:stretch>
              </a:blipFill>
            </p:spPr>
            <p:txBody>
              <a:bodyPr/>
              <a:lstStyle/>
              <a:p>
                <a:r>
                  <a:rPr lang="en-US">
                    <a:noFill/>
                  </a:rPr>
                  <a:t> </a:t>
                </a:r>
              </a:p>
            </p:txBody>
          </p:sp>
        </mc:Fallback>
      </mc:AlternateContent>
      <p:sp>
        <p:nvSpPr>
          <p:cNvPr id="45" name="Rounded Rectangular Callout 44">
            <a:extLst>
              <a:ext uri="{FF2B5EF4-FFF2-40B4-BE49-F238E27FC236}">
                <a16:creationId xmlns:a16="http://schemas.microsoft.com/office/drawing/2014/main" id="{6F4FF053-563F-C6D5-EBF4-B7621B5EF61A}"/>
              </a:ext>
            </a:extLst>
          </p:cNvPr>
          <p:cNvSpPr/>
          <p:nvPr/>
        </p:nvSpPr>
        <p:spPr>
          <a:xfrm>
            <a:off x="8763011" y="4828677"/>
            <a:ext cx="2590789" cy="1016042"/>
          </a:xfrm>
          <a:prstGeom prst="wedgeRoundRectCallout">
            <a:avLst>
              <a:gd name="adj1" fmla="val -98576"/>
              <a:gd name="adj2" fmla="val -15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Chooses next automaton state among possible ones</a:t>
            </a:r>
          </a:p>
        </p:txBody>
      </p:sp>
      <p:sp>
        <p:nvSpPr>
          <p:cNvPr id="46" name="Left Brace 45">
            <a:extLst>
              <a:ext uri="{FF2B5EF4-FFF2-40B4-BE49-F238E27FC236}">
                <a16:creationId xmlns:a16="http://schemas.microsoft.com/office/drawing/2014/main" id="{8475E35C-62D2-630E-4EFF-C3B9699CC50D}"/>
              </a:ext>
            </a:extLst>
          </p:cNvPr>
          <p:cNvSpPr/>
          <p:nvPr/>
        </p:nvSpPr>
        <p:spPr>
          <a:xfrm>
            <a:off x="1007949" y="1691005"/>
            <a:ext cx="365125" cy="2494668"/>
          </a:xfrm>
          <a:prstGeom prst="leftBrace">
            <a:avLst>
              <a:gd name="adj1" fmla="val 398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4AD41935-0ACF-74E7-C124-E4655540499F}"/>
              </a:ext>
            </a:extLst>
          </p:cNvPr>
          <p:cNvSpPr txBox="1"/>
          <p:nvPr/>
        </p:nvSpPr>
        <p:spPr>
          <a:xfrm rot="16200000">
            <a:off x="139647" y="2673355"/>
            <a:ext cx="1239955" cy="430887"/>
          </a:xfrm>
          <a:prstGeom prst="rect">
            <a:avLst/>
          </a:prstGeom>
          <a:noFill/>
        </p:spPr>
        <p:txBody>
          <a:bodyPr wrap="none" rtlCol="0">
            <a:spAutoFit/>
          </a:bodyPr>
          <a:lstStyle/>
          <a:p>
            <a:r>
              <a:rPr lang="en-US" sz="2200" dirty="0"/>
              <a:t>Full State</a:t>
            </a:r>
          </a:p>
        </p:txBody>
      </p:sp>
    </p:spTree>
    <p:extLst>
      <p:ext uri="{BB962C8B-B14F-4D97-AF65-F5344CB8AC3E}">
        <p14:creationId xmlns:p14="http://schemas.microsoft.com/office/powerpoint/2010/main" val="3928661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25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5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5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5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5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5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25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25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5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p:bldP spid="14" grpId="0" animBg="1"/>
      <p:bldP spid="15" grpId="0"/>
      <p:bldP spid="16" grpId="0" animBg="1"/>
      <p:bldP spid="17" grpId="0" animBg="1"/>
      <p:bldP spid="40" grpId="0"/>
      <p:bldP spid="45" grpId="0" animBg="1"/>
      <p:bldP spid="46" grpId="0" animBg="1"/>
      <p:bldP spid="4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Buchi Learning Problem</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68</a:t>
            </a:fld>
            <a:endParaRPr lang="en-US" dirty="0"/>
          </a:p>
        </p:txBody>
      </p:sp>
      <p:sp>
        <p:nvSpPr>
          <p:cNvPr id="2" name="Rounded Rectangle 1">
            <a:extLst>
              <a:ext uri="{FF2B5EF4-FFF2-40B4-BE49-F238E27FC236}">
                <a16:creationId xmlns:a16="http://schemas.microsoft.com/office/drawing/2014/main" id="{F88F77A4-259B-7C73-9364-ACB8076F1101}"/>
              </a:ext>
            </a:extLst>
          </p:cNvPr>
          <p:cNvSpPr/>
          <p:nvPr/>
        </p:nvSpPr>
        <p:spPr>
          <a:xfrm>
            <a:off x="1491739" y="1970785"/>
            <a:ext cx="1921934" cy="8897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New MDP</a:t>
            </a:r>
          </a:p>
          <a:p>
            <a:pPr algn="ctr"/>
            <a:r>
              <a:rPr lang="en-US" sz="2200" dirty="0">
                <a:solidFill>
                  <a:srgbClr val="C00000"/>
                </a:solidFill>
              </a:rPr>
              <a:t>(Simulator)</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9BAD5D43-77CC-E3B6-092C-32D64ADBA6FF}"/>
                  </a:ext>
                </a:extLst>
              </p:cNvPr>
              <p:cNvSpPr/>
              <p:nvPr/>
            </p:nvSpPr>
            <p:spPr>
              <a:xfrm>
                <a:off x="1491739" y="3673749"/>
                <a:ext cx="1921934" cy="88978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7030A0"/>
                    </a:solidFill>
                  </a:rPr>
                  <a:t>Accepting States </a:t>
                </a:r>
                <a14:m>
                  <m:oMath xmlns:m="http://schemas.openxmlformats.org/officeDocument/2006/math">
                    <m:sSub>
                      <m:sSubPr>
                        <m:ctrlPr>
                          <a:rPr lang="en-US" sz="2200" b="0" i="1" smtClean="0">
                            <a:solidFill>
                              <a:srgbClr val="7030A0"/>
                            </a:solidFill>
                            <a:latin typeface="Cambria Math" panose="02040503050406030204" pitchFamily="18" charset="0"/>
                          </a:rPr>
                        </m:ctrlPr>
                      </m:sSubPr>
                      <m:e>
                        <m:r>
                          <a:rPr lang="en-US" sz="2200" b="0" i="1" smtClean="0">
                            <a:solidFill>
                              <a:srgbClr val="7030A0"/>
                            </a:solidFill>
                            <a:latin typeface="Cambria Math" panose="02040503050406030204" pitchFamily="18" charset="0"/>
                          </a:rPr>
                          <m:t>𝑆</m:t>
                        </m:r>
                      </m:e>
                      <m:sub>
                        <m:r>
                          <a:rPr lang="en-US" sz="2200" b="0" i="1" smtClean="0">
                            <a:solidFill>
                              <a:srgbClr val="7030A0"/>
                            </a:solidFill>
                            <a:latin typeface="Cambria Math" panose="02040503050406030204" pitchFamily="18" charset="0"/>
                          </a:rPr>
                          <m:t>𝑎</m:t>
                        </m:r>
                      </m:sub>
                    </m:sSub>
                  </m:oMath>
                </a14:m>
                <a:endParaRPr lang="en-US" sz="2200" dirty="0">
                  <a:solidFill>
                    <a:srgbClr val="7030A0"/>
                  </a:solidFill>
                </a:endParaRPr>
              </a:p>
            </p:txBody>
          </p:sp>
        </mc:Choice>
        <mc:Fallback xmlns="">
          <p:sp>
            <p:nvSpPr>
              <p:cNvPr id="3" name="Rounded Rectangle 2">
                <a:extLst>
                  <a:ext uri="{FF2B5EF4-FFF2-40B4-BE49-F238E27FC236}">
                    <a16:creationId xmlns:a16="http://schemas.microsoft.com/office/drawing/2014/main" id="{9BAD5D43-77CC-E3B6-092C-32D64ADBA6FF}"/>
                  </a:ext>
                </a:extLst>
              </p:cNvPr>
              <p:cNvSpPr>
                <a:spLocks noRot="1" noChangeAspect="1" noMove="1" noResize="1" noEditPoints="1" noAdjustHandles="1" noChangeArrowheads="1" noChangeShapeType="1" noTextEdit="1"/>
              </p:cNvSpPr>
              <p:nvPr/>
            </p:nvSpPr>
            <p:spPr>
              <a:xfrm>
                <a:off x="1491739" y="3673749"/>
                <a:ext cx="1921934" cy="889783"/>
              </a:xfrm>
              <a:prstGeom prst="roundRect">
                <a:avLst/>
              </a:prstGeom>
              <a:blipFill>
                <a:blip r:embed="rId3"/>
                <a:stretch>
                  <a:fillRect b="-5479"/>
                </a:stretch>
              </a:blipFill>
              <a:ln w="28575">
                <a:solidFill>
                  <a:srgbClr val="7030A0"/>
                </a:solidFill>
              </a:ln>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C95C71D2-61B6-8110-4FCB-D9EAE15A65F8}"/>
              </a:ext>
            </a:extLst>
          </p:cNvPr>
          <p:cNvSpPr/>
          <p:nvPr/>
        </p:nvSpPr>
        <p:spPr>
          <a:xfrm>
            <a:off x="5022338" y="1984256"/>
            <a:ext cx="1921934" cy="2579276"/>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solidFill>
              </a:rPr>
              <a:t>Learning Algorithm</a:t>
            </a:r>
          </a:p>
        </p:txBody>
      </p:sp>
      <p:sp>
        <p:nvSpPr>
          <p:cNvPr id="16" name="Right Arrow 15">
            <a:extLst>
              <a:ext uri="{FF2B5EF4-FFF2-40B4-BE49-F238E27FC236}">
                <a16:creationId xmlns:a16="http://schemas.microsoft.com/office/drawing/2014/main" id="{06ED4221-70A0-FCDB-9E8F-7BDDA8A3EE8E}"/>
              </a:ext>
            </a:extLst>
          </p:cNvPr>
          <p:cNvSpPr/>
          <p:nvPr/>
        </p:nvSpPr>
        <p:spPr>
          <a:xfrm>
            <a:off x="3589711" y="3950862"/>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373EBB20-D657-970F-69DC-624CC1DCF6BF}"/>
              </a:ext>
            </a:extLst>
          </p:cNvPr>
          <p:cNvSpPr/>
          <p:nvPr/>
        </p:nvSpPr>
        <p:spPr>
          <a:xfrm>
            <a:off x="3589710" y="2258652"/>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AB8E9361-C565-1153-EBEC-BB0FFBB9A9AE}"/>
              </a:ext>
            </a:extLst>
          </p:cNvPr>
          <p:cNvSpPr/>
          <p:nvPr/>
        </p:nvSpPr>
        <p:spPr>
          <a:xfrm>
            <a:off x="7120308" y="3106116"/>
            <a:ext cx="1256591" cy="335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F642D1EC-F94D-390B-57C6-0217D7FFAC3C}"/>
                  </a:ext>
                </a:extLst>
              </p:cNvPr>
              <p:cNvSpPr/>
              <p:nvPr/>
            </p:nvSpPr>
            <p:spPr>
              <a:xfrm>
                <a:off x="8654539" y="2829001"/>
                <a:ext cx="1921934" cy="889783"/>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5"/>
                    </a:solidFill>
                  </a:rPr>
                  <a:t>Policy </a:t>
                </a:r>
                <a14:m>
                  <m:oMath xmlns:m="http://schemas.openxmlformats.org/officeDocument/2006/math">
                    <m:r>
                      <a:rPr lang="en-US" sz="2200" i="1" smtClean="0">
                        <a:solidFill>
                          <a:schemeClr val="accent5"/>
                        </a:solidFill>
                        <a:latin typeface="Cambria Math" panose="02040503050406030204" pitchFamily="18" charset="0"/>
                        <a:ea typeface="Cambria Math" panose="02040503050406030204" pitchFamily="18" charset="0"/>
                      </a:rPr>
                      <m:t>𝜋</m:t>
                    </m:r>
                  </m:oMath>
                </a14:m>
                <a:endParaRPr lang="en-US" sz="2200" dirty="0">
                  <a:solidFill>
                    <a:schemeClr val="accent5"/>
                  </a:solidFill>
                </a:endParaRPr>
              </a:p>
            </p:txBody>
          </p:sp>
        </mc:Choice>
        <mc:Fallback xmlns="">
          <p:sp>
            <p:nvSpPr>
              <p:cNvPr id="19" name="Rounded Rectangle 18">
                <a:extLst>
                  <a:ext uri="{FF2B5EF4-FFF2-40B4-BE49-F238E27FC236}">
                    <a16:creationId xmlns:a16="http://schemas.microsoft.com/office/drawing/2014/main" id="{F642D1EC-F94D-390B-57C6-0217D7FFAC3C}"/>
                  </a:ext>
                </a:extLst>
              </p:cNvPr>
              <p:cNvSpPr>
                <a:spLocks noRot="1" noChangeAspect="1" noMove="1" noResize="1" noEditPoints="1" noAdjustHandles="1" noChangeArrowheads="1" noChangeShapeType="1" noTextEdit="1"/>
              </p:cNvSpPr>
              <p:nvPr/>
            </p:nvSpPr>
            <p:spPr>
              <a:xfrm>
                <a:off x="8654539" y="2829001"/>
                <a:ext cx="1921934" cy="889783"/>
              </a:xfrm>
              <a:prstGeom prst="roundRect">
                <a:avLst/>
              </a:prstGeom>
              <a:blipFill>
                <a:blip r:embed="rId4"/>
                <a:stretch>
                  <a:fillRect/>
                </a:stretch>
              </a:blipFill>
              <a:ln w="28575">
                <a:solidFill>
                  <a:schemeClr val="accent5"/>
                </a:solidFill>
              </a:ln>
            </p:spPr>
            <p:txBody>
              <a:bodyPr/>
              <a:lstStyle/>
              <a:p>
                <a:r>
                  <a:rPr lang="en-US">
                    <a:noFill/>
                  </a:rPr>
                  <a:t> </a:t>
                </a:r>
              </a:p>
            </p:txBody>
          </p:sp>
        </mc:Fallback>
      </mc:AlternateContent>
      <p:sp>
        <p:nvSpPr>
          <p:cNvPr id="20" name="TextBox 19">
            <a:extLst>
              <a:ext uri="{FF2B5EF4-FFF2-40B4-BE49-F238E27FC236}">
                <a16:creationId xmlns:a16="http://schemas.microsoft.com/office/drawing/2014/main" id="{5EEDDB08-64A5-DD00-2F5B-01BB5FBC0C30}"/>
              </a:ext>
            </a:extLst>
          </p:cNvPr>
          <p:cNvSpPr txBox="1"/>
          <p:nvPr/>
        </p:nvSpPr>
        <p:spPr>
          <a:xfrm>
            <a:off x="1118740" y="5235984"/>
            <a:ext cx="9954520" cy="430887"/>
          </a:xfrm>
          <a:prstGeom prst="rect">
            <a:avLst/>
          </a:prstGeom>
          <a:noFill/>
        </p:spPr>
        <p:txBody>
          <a:bodyPr wrap="none" rtlCol="0">
            <a:spAutoFit/>
          </a:bodyPr>
          <a:lstStyle/>
          <a:p>
            <a:r>
              <a:rPr lang="en-US" sz="2200" b="1" dirty="0">
                <a:solidFill>
                  <a:srgbClr val="00B050"/>
                </a:solidFill>
              </a:rPr>
              <a:t>OBJECTIVE: </a:t>
            </a:r>
            <a:r>
              <a:rPr lang="en-US" sz="2200" dirty="0"/>
              <a:t>Maximize the </a:t>
            </a:r>
            <a:r>
              <a:rPr lang="en-US" sz="2200" b="1" dirty="0"/>
              <a:t>probability</a:t>
            </a:r>
            <a:r>
              <a:rPr lang="en-US" sz="2200" dirty="0"/>
              <a:t> that </a:t>
            </a:r>
            <a:r>
              <a:rPr lang="en-US" sz="2200" b="1" dirty="0">
                <a:solidFill>
                  <a:srgbClr val="7030A0"/>
                </a:solidFill>
              </a:rPr>
              <a:t>accepting states </a:t>
            </a:r>
            <a:r>
              <a:rPr lang="en-US" sz="2200" dirty="0"/>
              <a:t>are </a:t>
            </a:r>
            <a:r>
              <a:rPr lang="en-US" sz="2200" b="1" dirty="0"/>
              <a:t>visited infinitely often</a:t>
            </a:r>
          </a:p>
        </p:txBody>
      </p:sp>
    </p:spTree>
    <p:extLst>
      <p:ext uri="{BB962C8B-B14F-4D97-AF65-F5344CB8AC3E}">
        <p14:creationId xmlns:p14="http://schemas.microsoft.com/office/powerpoint/2010/main" val="415184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Good-for-MDP Automaton</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69</a:t>
            </a:fld>
            <a:endParaRPr lang="en-US" dirty="0"/>
          </a:p>
        </p:txBody>
      </p:sp>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DECA09E7-889C-CDE4-5D10-0F3A23B615BB}"/>
                  </a:ext>
                </a:extLst>
              </p:cNvPr>
              <p:cNvSpPr/>
              <p:nvPr/>
            </p:nvSpPr>
            <p:spPr>
              <a:xfrm>
                <a:off x="3050675" y="2213726"/>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2" name="Oval 1">
                <a:extLst>
                  <a:ext uri="{FF2B5EF4-FFF2-40B4-BE49-F238E27FC236}">
                    <a16:creationId xmlns:a16="http://schemas.microsoft.com/office/drawing/2014/main" id="{DECA09E7-889C-CDE4-5D10-0F3A23B615BB}"/>
                  </a:ext>
                </a:extLst>
              </p:cNvPr>
              <p:cNvSpPr>
                <a:spLocks noRot="1" noChangeAspect="1" noMove="1" noResize="1" noEditPoints="1" noAdjustHandles="1" noChangeArrowheads="1" noChangeShapeType="1" noTextEdit="1"/>
              </p:cNvSpPr>
              <p:nvPr/>
            </p:nvSpPr>
            <p:spPr>
              <a:xfrm>
                <a:off x="3050675" y="2213726"/>
                <a:ext cx="662446" cy="631306"/>
              </a:xfrm>
              <a:prstGeom prst="ellipse">
                <a:avLst/>
              </a:prstGeom>
              <a:blipFill>
                <a:blip r:embed="rId3"/>
                <a:stretch>
                  <a:fillRect/>
                </a:stretch>
              </a:blipFill>
              <a:ln w="285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D1AE899-FB5B-08CE-2BBB-486AA13482D5}"/>
                  </a:ext>
                </a:extLst>
              </p:cNvPr>
              <p:cNvSpPr/>
              <p:nvPr/>
            </p:nvSpPr>
            <p:spPr>
              <a:xfrm>
                <a:off x="4796584" y="221372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𝟐</m:t>
                          </m:r>
                        </m:sub>
                      </m:sSub>
                    </m:oMath>
                  </m:oMathPara>
                </a14:m>
                <a:endParaRPr lang="en-US" b="1" dirty="0">
                  <a:solidFill>
                    <a:srgbClr val="7030A0"/>
                  </a:solidFill>
                </a:endParaRPr>
              </a:p>
            </p:txBody>
          </p:sp>
        </mc:Choice>
        <mc:Fallback xmlns="">
          <p:sp>
            <p:nvSpPr>
              <p:cNvPr id="4" name="Oval 3">
                <a:extLst>
                  <a:ext uri="{FF2B5EF4-FFF2-40B4-BE49-F238E27FC236}">
                    <a16:creationId xmlns:a16="http://schemas.microsoft.com/office/drawing/2014/main" id="{AD1AE899-FB5B-08CE-2BBB-486AA13482D5}"/>
                  </a:ext>
                </a:extLst>
              </p:cNvPr>
              <p:cNvSpPr>
                <a:spLocks noRot="1" noChangeAspect="1" noMove="1" noResize="1" noEditPoints="1" noAdjustHandles="1" noChangeArrowheads="1" noChangeShapeType="1" noTextEdit="1"/>
              </p:cNvSpPr>
              <p:nvPr/>
            </p:nvSpPr>
            <p:spPr>
              <a:xfrm>
                <a:off x="4796584" y="2213725"/>
                <a:ext cx="662446" cy="631306"/>
              </a:xfrm>
              <a:prstGeom prst="ellipse">
                <a:avLst/>
              </a:prstGeom>
              <a:blipFill>
                <a:blip r:embed="rId4"/>
                <a:stretch>
                  <a:fillRect/>
                </a:stretch>
              </a:blipFill>
              <a:ln w="28575">
                <a:solidFill>
                  <a:srgbClr val="C00000"/>
                </a:solidFill>
              </a:ln>
            </p:spPr>
            <p:txBody>
              <a:bodyPr/>
              <a:lstStyle/>
              <a:p>
                <a:r>
                  <a:rPr lang="en-US">
                    <a:noFill/>
                  </a:rPr>
                  <a:t> </a:t>
                </a:r>
              </a:p>
            </p:txBody>
          </p:sp>
        </mc:Fallback>
      </mc:AlternateContent>
      <p:cxnSp>
        <p:nvCxnSpPr>
          <p:cNvPr id="9" name="Curved Connector 8">
            <a:extLst>
              <a:ext uri="{FF2B5EF4-FFF2-40B4-BE49-F238E27FC236}">
                <a16:creationId xmlns:a16="http://schemas.microsoft.com/office/drawing/2014/main" id="{300B8B48-902E-50AA-BC9B-2826E106003D}"/>
              </a:ext>
            </a:extLst>
          </p:cNvPr>
          <p:cNvCxnSpPr>
            <a:cxnSpLocks/>
            <a:stCxn id="2" idx="1"/>
            <a:endCxn id="15" idx="7"/>
          </p:cNvCxnSpPr>
          <p:nvPr/>
        </p:nvCxnSpPr>
        <p:spPr>
          <a:xfrm rot="16200000" flipV="1">
            <a:off x="2524435" y="1682926"/>
            <a:ext cx="1" cy="1246506"/>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A61588-9175-EC2B-64AE-C357E482595E}"/>
                  </a:ext>
                </a:extLst>
              </p:cNvPr>
              <p:cNvSpPr txBox="1"/>
              <p:nvPr/>
            </p:nvSpPr>
            <p:spPr>
              <a:xfrm>
                <a:off x="3983976" y="3060913"/>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11" name="TextBox 10">
                <a:extLst>
                  <a:ext uri="{FF2B5EF4-FFF2-40B4-BE49-F238E27FC236}">
                    <a16:creationId xmlns:a16="http://schemas.microsoft.com/office/drawing/2014/main" id="{85A61588-9175-EC2B-64AE-C357E482595E}"/>
                  </a:ext>
                </a:extLst>
              </p:cNvPr>
              <p:cNvSpPr txBox="1">
                <a:spLocks noRot="1" noChangeAspect="1" noMove="1" noResize="1" noEditPoints="1" noAdjustHandles="1" noChangeArrowheads="1" noChangeShapeType="1" noTextEdit="1"/>
              </p:cNvSpPr>
              <p:nvPr/>
            </p:nvSpPr>
            <p:spPr>
              <a:xfrm>
                <a:off x="3983976" y="3060913"/>
                <a:ext cx="541751" cy="369332"/>
              </a:xfrm>
              <a:prstGeom prst="rect">
                <a:avLst/>
              </a:prstGeom>
              <a:blipFill>
                <a:blip r:embed="rId5"/>
                <a:stretch>
                  <a:fillRect b="-6452"/>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196D5EE9-68CB-1DB9-4D88-9603DCECFBE1}"/>
              </a:ext>
            </a:extLst>
          </p:cNvPr>
          <p:cNvSpPr/>
          <p:nvPr/>
        </p:nvSpPr>
        <p:spPr>
          <a:xfrm>
            <a:off x="3106764" y="2259578"/>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14" name="TextBox 13">
            <a:extLst>
              <a:ext uri="{FF2B5EF4-FFF2-40B4-BE49-F238E27FC236}">
                <a16:creationId xmlns:a16="http://schemas.microsoft.com/office/drawing/2014/main" id="{70AEA595-4A9A-01E3-01D3-70E3E1CFD2BE}"/>
              </a:ext>
            </a:extLst>
          </p:cNvPr>
          <p:cNvSpPr txBox="1"/>
          <p:nvPr/>
        </p:nvSpPr>
        <p:spPr>
          <a:xfrm>
            <a:off x="2234932" y="1628513"/>
            <a:ext cx="579005" cy="369332"/>
          </a:xfrm>
          <a:prstGeom prst="rect">
            <a:avLst/>
          </a:prstGeom>
          <a:noFill/>
        </p:spPr>
        <p:txBody>
          <a:bodyPr wrap="none" rtlCol="0">
            <a:spAutoFit/>
          </a:bodyPr>
          <a:lstStyle/>
          <a:p>
            <a:r>
              <a:rPr lang="en-US" dirty="0"/>
              <a:t>true</a:t>
            </a:r>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12134DE8-4FD8-DB9F-D961-8513A771ABCD}"/>
                  </a:ext>
                </a:extLst>
              </p:cNvPr>
              <p:cNvSpPr/>
              <p:nvPr/>
            </p:nvSpPr>
            <p:spPr>
              <a:xfrm>
                <a:off x="1335749" y="221372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5" name="Oval 14">
                <a:extLst>
                  <a:ext uri="{FF2B5EF4-FFF2-40B4-BE49-F238E27FC236}">
                    <a16:creationId xmlns:a16="http://schemas.microsoft.com/office/drawing/2014/main" id="{12134DE8-4FD8-DB9F-D961-8513A771ABCD}"/>
                  </a:ext>
                </a:extLst>
              </p:cNvPr>
              <p:cNvSpPr>
                <a:spLocks noRot="1" noChangeAspect="1" noMove="1" noResize="1" noEditPoints="1" noAdjustHandles="1" noChangeArrowheads="1" noChangeShapeType="1" noTextEdit="1"/>
              </p:cNvSpPr>
              <p:nvPr/>
            </p:nvSpPr>
            <p:spPr>
              <a:xfrm>
                <a:off x="1335749" y="2213725"/>
                <a:ext cx="662446" cy="631306"/>
              </a:xfrm>
              <a:prstGeom prst="ellipse">
                <a:avLst/>
              </a:prstGeom>
              <a:blipFill>
                <a:blip r:embed="rId6"/>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D4EC31-76EF-FAF0-713E-DF60CA31AA2C}"/>
                  </a:ext>
                </a:extLst>
              </p:cNvPr>
              <p:cNvSpPr txBox="1"/>
              <p:nvPr/>
            </p:nvSpPr>
            <p:spPr>
              <a:xfrm>
                <a:off x="2340122" y="3062266"/>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9" name="TextBox 18">
                <a:extLst>
                  <a:ext uri="{FF2B5EF4-FFF2-40B4-BE49-F238E27FC236}">
                    <a16:creationId xmlns:a16="http://schemas.microsoft.com/office/drawing/2014/main" id="{2BD4EC31-76EF-FAF0-713E-DF60CA31AA2C}"/>
                  </a:ext>
                </a:extLst>
              </p:cNvPr>
              <p:cNvSpPr txBox="1">
                <a:spLocks noRot="1" noChangeAspect="1" noMove="1" noResize="1" noEditPoints="1" noAdjustHandles="1" noChangeArrowheads="1" noChangeShapeType="1" noTextEdit="1"/>
              </p:cNvSpPr>
              <p:nvPr/>
            </p:nvSpPr>
            <p:spPr>
              <a:xfrm>
                <a:off x="2340122" y="3062266"/>
                <a:ext cx="368626" cy="369332"/>
              </a:xfrm>
              <a:prstGeom prst="rect">
                <a:avLst/>
              </a:prstGeom>
              <a:blipFill>
                <a:blip r:embed="rId7"/>
                <a:stretch>
                  <a:fillRect b="-6452"/>
                </a:stretch>
              </a:blipFill>
            </p:spPr>
            <p:txBody>
              <a:bodyPr/>
              <a:lstStyle/>
              <a:p>
                <a:r>
                  <a:rPr lang="en-US">
                    <a:noFill/>
                  </a:rPr>
                  <a:t> </a:t>
                </a:r>
              </a:p>
            </p:txBody>
          </p:sp>
        </mc:Fallback>
      </mc:AlternateContent>
      <p:cxnSp>
        <p:nvCxnSpPr>
          <p:cNvPr id="25" name="Curved Connector 24">
            <a:extLst>
              <a:ext uri="{FF2B5EF4-FFF2-40B4-BE49-F238E27FC236}">
                <a16:creationId xmlns:a16="http://schemas.microsoft.com/office/drawing/2014/main" id="{A797F6AE-13C2-DD33-0B16-57AC9A4FA160}"/>
              </a:ext>
            </a:extLst>
          </p:cNvPr>
          <p:cNvCxnSpPr>
            <a:cxnSpLocks/>
            <a:stCxn id="15" idx="5"/>
            <a:endCxn id="2" idx="3"/>
          </p:cNvCxnSpPr>
          <p:nvPr/>
        </p:nvCxnSpPr>
        <p:spPr>
          <a:xfrm rot="16200000" flipH="1">
            <a:off x="2524435" y="2129325"/>
            <a:ext cx="1" cy="1246506"/>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88F65B6F-8516-5C91-8397-DA0605FB23A3}"/>
              </a:ext>
            </a:extLst>
          </p:cNvPr>
          <p:cNvCxnSpPr>
            <a:cxnSpLocks/>
            <a:stCxn id="4" idx="3"/>
            <a:endCxn id="2" idx="5"/>
          </p:cNvCxnSpPr>
          <p:nvPr/>
        </p:nvCxnSpPr>
        <p:spPr>
          <a:xfrm rot="5400000">
            <a:off x="4254853" y="2113834"/>
            <a:ext cx="1" cy="1277489"/>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AA27C007-D864-2265-1929-1CA5D6D08F31}"/>
              </a:ext>
            </a:extLst>
          </p:cNvPr>
          <p:cNvCxnSpPr>
            <a:cxnSpLocks/>
            <a:stCxn id="2" idx="7"/>
            <a:endCxn id="4" idx="1"/>
          </p:cNvCxnSpPr>
          <p:nvPr/>
        </p:nvCxnSpPr>
        <p:spPr>
          <a:xfrm rot="5400000" flipH="1" flipV="1">
            <a:off x="4254852" y="1667435"/>
            <a:ext cx="1" cy="1277489"/>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8AD6520-6494-C811-9B3F-911ED24CE6D7}"/>
              </a:ext>
            </a:extLst>
          </p:cNvPr>
          <p:cNvSpPr txBox="1"/>
          <p:nvPr/>
        </p:nvSpPr>
        <p:spPr>
          <a:xfrm>
            <a:off x="3983976" y="1628513"/>
            <a:ext cx="579005" cy="369332"/>
          </a:xfrm>
          <a:prstGeom prst="rect">
            <a:avLst/>
          </a:prstGeom>
          <a:noFill/>
        </p:spPr>
        <p:txBody>
          <a:bodyPr wrap="none" rtlCol="0">
            <a:spAutoFit/>
          </a:bodyPr>
          <a:lstStyle/>
          <a:p>
            <a:r>
              <a:rPr lang="en-US" dirty="0"/>
              <a:t>true</a:t>
            </a:r>
          </a:p>
        </p:txBody>
      </p:sp>
      <p:sp>
        <p:nvSpPr>
          <p:cNvPr id="37" name="TextBox 36">
            <a:extLst>
              <a:ext uri="{FF2B5EF4-FFF2-40B4-BE49-F238E27FC236}">
                <a16:creationId xmlns:a16="http://schemas.microsoft.com/office/drawing/2014/main" id="{BE762E63-560D-6216-F5F1-1B09D96D28E8}"/>
              </a:ext>
            </a:extLst>
          </p:cNvPr>
          <p:cNvSpPr txBox="1"/>
          <p:nvPr/>
        </p:nvSpPr>
        <p:spPr>
          <a:xfrm>
            <a:off x="968148" y="3732582"/>
            <a:ext cx="4941033" cy="430887"/>
          </a:xfrm>
          <a:prstGeom prst="rect">
            <a:avLst/>
          </a:prstGeom>
          <a:noFill/>
        </p:spPr>
        <p:txBody>
          <a:bodyPr wrap="none" rtlCol="0">
            <a:spAutoFit/>
          </a:bodyPr>
          <a:lstStyle/>
          <a:p>
            <a:r>
              <a:rPr lang="en-US" sz="2200" dirty="0"/>
              <a:t>Buchi automaton accepting </a:t>
            </a:r>
            <a:r>
              <a:rPr lang="en-US" sz="2200" b="1" dirty="0"/>
              <a:t>all sequences</a:t>
            </a:r>
          </a:p>
        </p:txBody>
      </p:sp>
      <p:cxnSp>
        <p:nvCxnSpPr>
          <p:cNvPr id="39" name="Straight Arrow Connector 38">
            <a:extLst>
              <a:ext uri="{FF2B5EF4-FFF2-40B4-BE49-F238E27FC236}">
                <a16:creationId xmlns:a16="http://schemas.microsoft.com/office/drawing/2014/main" id="{3AD57260-D7B1-AF36-E749-DF839B739052}"/>
              </a:ext>
            </a:extLst>
          </p:cNvPr>
          <p:cNvCxnSpPr>
            <a:endCxn id="2" idx="0"/>
          </p:cNvCxnSpPr>
          <p:nvPr/>
        </p:nvCxnSpPr>
        <p:spPr>
          <a:xfrm>
            <a:off x="3381898" y="1813179"/>
            <a:ext cx="0" cy="4005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0CC9EECD-8250-B721-504B-CE71C86642AE}"/>
                  </a:ext>
                </a:extLst>
              </p:cNvPr>
              <p:cNvSpPr/>
              <p:nvPr/>
            </p:nvSpPr>
            <p:spPr>
              <a:xfrm>
                <a:off x="7818819" y="2128793"/>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rPr>
                        <m:t>𝒑</m:t>
                      </m:r>
                    </m:oMath>
                  </m:oMathPara>
                </a14:m>
                <a:endParaRPr lang="en-US" b="1" dirty="0">
                  <a:solidFill>
                    <a:srgbClr val="7030A0"/>
                  </a:solidFill>
                </a:endParaRPr>
              </a:p>
            </p:txBody>
          </p:sp>
        </mc:Choice>
        <mc:Fallback xmlns="">
          <p:sp>
            <p:nvSpPr>
              <p:cNvPr id="40" name="Oval 39">
                <a:extLst>
                  <a:ext uri="{FF2B5EF4-FFF2-40B4-BE49-F238E27FC236}">
                    <a16:creationId xmlns:a16="http://schemas.microsoft.com/office/drawing/2014/main" id="{0CC9EECD-8250-B721-504B-CE71C86642AE}"/>
                  </a:ext>
                </a:extLst>
              </p:cNvPr>
              <p:cNvSpPr>
                <a:spLocks noRot="1" noChangeAspect="1" noMove="1" noResize="1" noEditPoints="1" noAdjustHandles="1" noChangeArrowheads="1" noChangeShapeType="1" noTextEdit="1"/>
              </p:cNvSpPr>
              <p:nvPr/>
            </p:nvSpPr>
            <p:spPr>
              <a:xfrm>
                <a:off x="7818819" y="2128793"/>
                <a:ext cx="662446" cy="631306"/>
              </a:xfrm>
              <a:prstGeom prst="ellipse">
                <a:avLst/>
              </a:prstGeom>
              <a:blipFill>
                <a:blip r:embed="rId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A50B5635-3B95-3E09-4C99-AB0B47B180BB}"/>
                  </a:ext>
                </a:extLst>
              </p:cNvPr>
              <p:cNvSpPr/>
              <p:nvPr/>
            </p:nvSpPr>
            <p:spPr>
              <a:xfrm>
                <a:off x="9531671" y="2124397"/>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m:t>
                      </m:r>
                      <m:r>
                        <a:rPr lang="en-US" b="1" i="1" smtClean="0">
                          <a:solidFill>
                            <a:srgbClr val="7030A0"/>
                          </a:solidFill>
                          <a:latin typeface="Cambria Math" panose="02040503050406030204" pitchFamily="18" charset="0"/>
                          <a:ea typeface="Cambria Math" panose="02040503050406030204" pitchFamily="18" charset="0"/>
                        </a:rPr>
                        <m:t>𝒑</m:t>
                      </m:r>
                    </m:oMath>
                  </m:oMathPara>
                </a14:m>
                <a:endParaRPr lang="en-US" b="1" dirty="0">
                  <a:solidFill>
                    <a:srgbClr val="7030A0"/>
                  </a:solidFill>
                </a:endParaRPr>
              </a:p>
            </p:txBody>
          </p:sp>
        </mc:Choice>
        <mc:Fallback xmlns="">
          <p:sp>
            <p:nvSpPr>
              <p:cNvPr id="41" name="Oval 40">
                <a:extLst>
                  <a:ext uri="{FF2B5EF4-FFF2-40B4-BE49-F238E27FC236}">
                    <a16:creationId xmlns:a16="http://schemas.microsoft.com/office/drawing/2014/main" id="{A50B5635-3B95-3E09-4C99-AB0B47B180BB}"/>
                  </a:ext>
                </a:extLst>
              </p:cNvPr>
              <p:cNvSpPr>
                <a:spLocks noRot="1" noChangeAspect="1" noMove="1" noResize="1" noEditPoints="1" noAdjustHandles="1" noChangeArrowheads="1" noChangeShapeType="1" noTextEdit="1"/>
              </p:cNvSpPr>
              <p:nvPr/>
            </p:nvSpPr>
            <p:spPr>
              <a:xfrm>
                <a:off x="9531671" y="2124397"/>
                <a:ext cx="662446" cy="631306"/>
              </a:xfrm>
              <a:prstGeom prst="ellipse">
                <a:avLst/>
              </a:prstGeom>
              <a:blipFill>
                <a:blip r:embed="rId9"/>
                <a:stretch>
                  <a:fillRect/>
                </a:stretch>
              </a:blipFill>
              <a:ln w="28575"/>
            </p:spPr>
            <p:txBody>
              <a:bodyPr/>
              <a:lstStyle/>
              <a:p>
                <a:r>
                  <a:rPr lang="en-US">
                    <a:noFill/>
                  </a:rPr>
                  <a:t> </a:t>
                </a:r>
              </a:p>
            </p:txBody>
          </p:sp>
        </mc:Fallback>
      </mc:AlternateContent>
      <p:cxnSp>
        <p:nvCxnSpPr>
          <p:cNvPr id="43" name="Curved Connector 42">
            <a:extLst>
              <a:ext uri="{FF2B5EF4-FFF2-40B4-BE49-F238E27FC236}">
                <a16:creationId xmlns:a16="http://schemas.microsoft.com/office/drawing/2014/main" id="{8FEF233D-7190-D56A-0A70-DE43E1A69532}"/>
              </a:ext>
            </a:extLst>
          </p:cNvPr>
          <p:cNvCxnSpPr>
            <a:cxnSpLocks/>
            <a:stCxn id="40" idx="7"/>
            <a:endCxn id="40" idx="1"/>
          </p:cNvCxnSpPr>
          <p:nvPr/>
        </p:nvCxnSpPr>
        <p:spPr>
          <a:xfrm rot="16200000" flipV="1">
            <a:off x="8150042" y="1987036"/>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26017430-985E-FEBF-6563-9A3302D17177}"/>
              </a:ext>
            </a:extLst>
          </p:cNvPr>
          <p:cNvCxnSpPr>
            <a:cxnSpLocks/>
            <a:stCxn id="41" idx="7"/>
            <a:endCxn id="41" idx="1"/>
          </p:cNvCxnSpPr>
          <p:nvPr/>
        </p:nvCxnSpPr>
        <p:spPr>
          <a:xfrm rot="16200000" flipV="1">
            <a:off x="9862894" y="1982640"/>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C51D2C8-9F18-877A-0A50-98BDF20F7607}"/>
                  </a:ext>
                </a:extLst>
              </p:cNvPr>
              <p:cNvSpPr txBox="1"/>
              <p:nvPr/>
            </p:nvSpPr>
            <p:spPr>
              <a:xfrm>
                <a:off x="7767654" y="150307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46" name="TextBox 45">
                <a:extLst>
                  <a:ext uri="{FF2B5EF4-FFF2-40B4-BE49-F238E27FC236}">
                    <a16:creationId xmlns:a16="http://schemas.microsoft.com/office/drawing/2014/main" id="{EC51D2C8-9F18-877A-0A50-98BDF20F7607}"/>
                  </a:ext>
                </a:extLst>
              </p:cNvPr>
              <p:cNvSpPr txBox="1">
                <a:spLocks noRot="1" noChangeAspect="1" noMove="1" noResize="1" noEditPoints="1" noAdjustHandles="1" noChangeArrowheads="1" noChangeShapeType="1" noTextEdit="1"/>
              </p:cNvSpPr>
              <p:nvPr/>
            </p:nvSpPr>
            <p:spPr>
              <a:xfrm>
                <a:off x="7767654" y="1503072"/>
                <a:ext cx="804066"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6FA85A8-E516-6D1F-4257-76D0B14EA845}"/>
                  </a:ext>
                </a:extLst>
              </p:cNvPr>
              <p:cNvSpPr txBox="1"/>
              <p:nvPr/>
            </p:nvSpPr>
            <p:spPr>
              <a:xfrm>
                <a:off x="9460861" y="151890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49" name="TextBox 48">
                <a:extLst>
                  <a:ext uri="{FF2B5EF4-FFF2-40B4-BE49-F238E27FC236}">
                    <a16:creationId xmlns:a16="http://schemas.microsoft.com/office/drawing/2014/main" id="{A6FA85A8-E516-6D1F-4257-76D0B14EA845}"/>
                  </a:ext>
                </a:extLst>
              </p:cNvPr>
              <p:cNvSpPr txBox="1">
                <a:spLocks noRot="1" noChangeAspect="1" noMove="1" noResize="1" noEditPoints="1" noAdjustHandles="1" noChangeArrowheads="1" noChangeShapeType="1" noTextEdit="1"/>
              </p:cNvSpPr>
              <p:nvPr/>
            </p:nvSpPr>
            <p:spPr>
              <a:xfrm>
                <a:off x="9460861" y="1518902"/>
                <a:ext cx="804066" cy="369332"/>
              </a:xfrm>
              <a:prstGeom prst="rect">
                <a:avLst/>
              </a:prstGeom>
              <a:blipFill>
                <a:blip r:embed="rId11"/>
                <a:stretch>
                  <a:fillRect b="-16667"/>
                </a:stretch>
              </a:blipFill>
            </p:spPr>
            <p:txBody>
              <a:bodyPr/>
              <a:lstStyle/>
              <a:p>
                <a:r>
                  <a:rPr lang="en-US">
                    <a:noFill/>
                  </a:rPr>
                  <a:t> </a:t>
                </a:r>
              </a:p>
            </p:txBody>
          </p:sp>
        </mc:Fallback>
      </mc:AlternateContent>
      <p:cxnSp>
        <p:nvCxnSpPr>
          <p:cNvPr id="50" name="Curved Connector 49">
            <a:extLst>
              <a:ext uri="{FF2B5EF4-FFF2-40B4-BE49-F238E27FC236}">
                <a16:creationId xmlns:a16="http://schemas.microsoft.com/office/drawing/2014/main" id="{AEE80198-BCD9-DB97-034E-67B228A0F47D}"/>
              </a:ext>
            </a:extLst>
          </p:cNvPr>
          <p:cNvCxnSpPr>
            <a:cxnSpLocks/>
            <a:stCxn id="40" idx="6"/>
            <a:endCxn id="41" idx="2"/>
          </p:cNvCxnSpPr>
          <p:nvPr/>
        </p:nvCxnSpPr>
        <p:spPr>
          <a:xfrm flipV="1">
            <a:off x="8481265" y="2440050"/>
            <a:ext cx="1050406" cy="4396"/>
          </a:xfrm>
          <a:prstGeom prst="curved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11BCD23-F06E-21A0-EF7B-CE452E12CAC0}"/>
                  </a:ext>
                </a:extLst>
              </p:cNvPr>
              <p:cNvSpPr txBox="1"/>
              <p:nvPr/>
            </p:nvSpPr>
            <p:spPr>
              <a:xfrm>
                <a:off x="8571720" y="2095477"/>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57" name="TextBox 56">
                <a:extLst>
                  <a:ext uri="{FF2B5EF4-FFF2-40B4-BE49-F238E27FC236}">
                    <a16:creationId xmlns:a16="http://schemas.microsoft.com/office/drawing/2014/main" id="{C11BCD23-F06E-21A0-EF7B-CE452E12CAC0}"/>
                  </a:ext>
                </a:extLst>
              </p:cNvPr>
              <p:cNvSpPr txBox="1">
                <a:spLocks noRot="1" noChangeAspect="1" noMove="1" noResize="1" noEditPoints="1" noAdjustHandles="1" noChangeArrowheads="1" noChangeShapeType="1" noTextEdit="1"/>
              </p:cNvSpPr>
              <p:nvPr/>
            </p:nvSpPr>
            <p:spPr>
              <a:xfrm>
                <a:off x="8571720" y="2095477"/>
                <a:ext cx="804066" cy="369332"/>
              </a:xfrm>
              <a:prstGeom prst="rect">
                <a:avLst/>
              </a:prstGeom>
              <a:blipFill>
                <a:blip r:embed="rId12"/>
                <a:stretch>
                  <a:fillRect b="-17241"/>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78C09F5F-8FE4-74AF-6896-8142DD6CC64A}"/>
              </a:ext>
            </a:extLst>
          </p:cNvPr>
          <p:cNvCxnSpPr>
            <a:cxnSpLocks/>
            <a:stCxn id="41" idx="3"/>
            <a:endCxn id="40" idx="5"/>
          </p:cNvCxnSpPr>
          <p:nvPr/>
        </p:nvCxnSpPr>
        <p:spPr>
          <a:xfrm rot="5400000">
            <a:off x="9004270" y="2043232"/>
            <a:ext cx="4396" cy="1244432"/>
          </a:xfrm>
          <a:prstGeom prst="curvedConnector3">
            <a:avLst>
              <a:gd name="adj1" fmla="val 74032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0F2CEA1-17B8-020B-0300-AB1A300BF9C0}"/>
                  </a:ext>
                </a:extLst>
              </p:cNvPr>
              <p:cNvSpPr txBox="1"/>
              <p:nvPr/>
            </p:nvSpPr>
            <p:spPr>
              <a:xfrm>
                <a:off x="8571720" y="2970907"/>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61" name="TextBox 60">
                <a:extLst>
                  <a:ext uri="{FF2B5EF4-FFF2-40B4-BE49-F238E27FC236}">
                    <a16:creationId xmlns:a16="http://schemas.microsoft.com/office/drawing/2014/main" id="{40F2CEA1-17B8-020B-0300-AB1A300BF9C0}"/>
                  </a:ext>
                </a:extLst>
              </p:cNvPr>
              <p:cNvSpPr txBox="1">
                <a:spLocks noRot="1" noChangeAspect="1" noMove="1" noResize="1" noEditPoints="1" noAdjustHandles="1" noChangeArrowheads="1" noChangeShapeType="1" noTextEdit="1"/>
              </p:cNvSpPr>
              <p:nvPr/>
            </p:nvSpPr>
            <p:spPr>
              <a:xfrm>
                <a:off x="8571720" y="2970907"/>
                <a:ext cx="804066" cy="369332"/>
              </a:xfrm>
              <a:prstGeom prst="rect">
                <a:avLst/>
              </a:prstGeom>
              <a:blipFill>
                <a:blip r:embed="rId13"/>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A205BF8-20C9-F5D8-CA56-094BFD7EC037}"/>
                  </a:ext>
                </a:extLst>
              </p:cNvPr>
              <p:cNvSpPr txBox="1"/>
              <p:nvPr/>
            </p:nvSpPr>
            <p:spPr>
              <a:xfrm>
                <a:off x="6837227" y="3538800"/>
                <a:ext cx="4338482" cy="769441"/>
              </a:xfrm>
              <a:prstGeom prst="rect">
                <a:avLst/>
              </a:prstGeom>
              <a:noFill/>
            </p:spPr>
            <p:txBody>
              <a:bodyPr wrap="square" rtlCol="0">
                <a:spAutoFit/>
              </a:bodyPr>
              <a:lstStyle/>
              <a:p>
                <a:pPr algn="ctr"/>
                <a:r>
                  <a:rPr lang="en-US" sz="2200" dirty="0"/>
                  <a:t>MDP in which </a:t>
                </a:r>
                <a14:m>
                  <m:oMath xmlns:m="http://schemas.openxmlformats.org/officeDocument/2006/math">
                    <m:r>
                      <a:rPr lang="en-US" sz="2200" b="0" i="1" smtClean="0">
                        <a:latin typeface="Cambria Math" panose="02040503050406030204" pitchFamily="18" charset="0"/>
                      </a:rPr>
                      <m:t>𝑝</m:t>
                    </m:r>
                  </m:oMath>
                </a14:m>
                <a:r>
                  <a:rPr lang="en-US" sz="2200" b="1" dirty="0"/>
                  <a:t> </a:t>
                </a:r>
                <a:r>
                  <a:rPr lang="en-US" sz="2200" dirty="0"/>
                  <a:t>holds with probability </a:t>
                </a:r>
                <a:r>
                  <a:rPr lang="en-US" sz="2200" b="1" dirty="0"/>
                  <a:t>half</a:t>
                </a:r>
                <a:r>
                  <a:rPr lang="en-US" sz="2200" dirty="0"/>
                  <a:t> at </a:t>
                </a:r>
                <a:r>
                  <a:rPr lang="en-US" sz="2200" b="1" dirty="0"/>
                  <a:t>every step</a:t>
                </a:r>
              </a:p>
            </p:txBody>
          </p:sp>
        </mc:Choice>
        <mc:Fallback xmlns="">
          <p:sp>
            <p:nvSpPr>
              <p:cNvPr id="62" name="TextBox 61">
                <a:extLst>
                  <a:ext uri="{FF2B5EF4-FFF2-40B4-BE49-F238E27FC236}">
                    <a16:creationId xmlns:a16="http://schemas.microsoft.com/office/drawing/2014/main" id="{4A205BF8-20C9-F5D8-CA56-094BFD7EC037}"/>
                  </a:ext>
                </a:extLst>
              </p:cNvPr>
              <p:cNvSpPr txBox="1">
                <a:spLocks noRot="1" noChangeAspect="1" noMove="1" noResize="1" noEditPoints="1" noAdjustHandles="1" noChangeArrowheads="1" noChangeShapeType="1" noTextEdit="1"/>
              </p:cNvSpPr>
              <p:nvPr/>
            </p:nvSpPr>
            <p:spPr>
              <a:xfrm>
                <a:off x="6837227" y="3538800"/>
                <a:ext cx="4338482" cy="769441"/>
              </a:xfrm>
              <a:prstGeom prst="rect">
                <a:avLst/>
              </a:prstGeom>
              <a:blipFill>
                <a:blip r:embed="rId14"/>
                <a:stretch>
                  <a:fillRect t="-4839"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BFC181E3-C8F1-EEEC-019D-9EB0097A10B3}"/>
                  </a:ext>
                </a:extLst>
              </p:cNvPr>
              <p:cNvSpPr/>
              <p:nvPr/>
            </p:nvSpPr>
            <p:spPr>
              <a:xfrm>
                <a:off x="1375858" y="5413853"/>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63" name="Oval 62">
                <a:extLst>
                  <a:ext uri="{FF2B5EF4-FFF2-40B4-BE49-F238E27FC236}">
                    <a16:creationId xmlns:a16="http://schemas.microsoft.com/office/drawing/2014/main" id="{BFC181E3-C8F1-EEEC-019D-9EB0097A10B3}"/>
                  </a:ext>
                </a:extLst>
              </p:cNvPr>
              <p:cNvSpPr>
                <a:spLocks noRot="1" noChangeAspect="1" noMove="1" noResize="1" noEditPoints="1" noAdjustHandles="1" noChangeArrowheads="1" noChangeShapeType="1" noTextEdit="1"/>
              </p:cNvSpPr>
              <p:nvPr/>
            </p:nvSpPr>
            <p:spPr>
              <a:xfrm>
                <a:off x="1375858" y="5413853"/>
                <a:ext cx="662446" cy="631306"/>
              </a:xfrm>
              <a:prstGeom prst="ellipse">
                <a:avLst/>
              </a:prstGeom>
              <a:blipFill>
                <a:blip r:embed="rId15"/>
                <a:stretch>
                  <a:fillRect/>
                </a:stretch>
              </a:blipFill>
              <a:ln w="28575">
                <a:solidFill>
                  <a:srgbClr val="00B050"/>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id="{1C0D4680-412B-3069-D9B6-A6FC123E4BAD}"/>
              </a:ext>
            </a:extLst>
          </p:cNvPr>
          <p:cNvSpPr/>
          <p:nvPr/>
        </p:nvSpPr>
        <p:spPr>
          <a:xfrm>
            <a:off x="1431947" y="5459705"/>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mc:AlternateContent xmlns:mc="http://schemas.openxmlformats.org/markup-compatibility/2006" xmlns:a14="http://schemas.microsoft.com/office/drawing/2010/main">
        <mc:Choice Requires="a14">
          <p:sp>
            <p:nvSpPr>
              <p:cNvPr id="65" name="Oval 64">
                <a:extLst>
                  <a:ext uri="{FF2B5EF4-FFF2-40B4-BE49-F238E27FC236}">
                    <a16:creationId xmlns:a16="http://schemas.microsoft.com/office/drawing/2014/main" id="{E384400C-7580-23F3-C971-7E757B38504F}"/>
                  </a:ext>
                </a:extLst>
              </p:cNvPr>
              <p:cNvSpPr/>
              <p:nvPr/>
            </p:nvSpPr>
            <p:spPr>
              <a:xfrm>
                <a:off x="1375858" y="45121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rPr>
                        <m:t>𝒑</m:t>
                      </m:r>
                    </m:oMath>
                  </m:oMathPara>
                </a14:m>
                <a:endParaRPr lang="en-US" b="1" dirty="0">
                  <a:solidFill>
                    <a:srgbClr val="7030A0"/>
                  </a:solidFill>
                </a:endParaRPr>
              </a:p>
            </p:txBody>
          </p:sp>
        </mc:Choice>
        <mc:Fallback xmlns="">
          <p:sp>
            <p:nvSpPr>
              <p:cNvPr id="65" name="Oval 64">
                <a:extLst>
                  <a:ext uri="{FF2B5EF4-FFF2-40B4-BE49-F238E27FC236}">
                    <a16:creationId xmlns:a16="http://schemas.microsoft.com/office/drawing/2014/main" id="{E384400C-7580-23F3-C971-7E757B38504F}"/>
                  </a:ext>
                </a:extLst>
              </p:cNvPr>
              <p:cNvSpPr>
                <a:spLocks noRot="1" noChangeAspect="1" noMove="1" noResize="1" noEditPoints="1" noAdjustHandles="1" noChangeArrowheads="1" noChangeShapeType="1" noTextEdit="1"/>
              </p:cNvSpPr>
              <p:nvPr/>
            </p:nvSpPr>
            <p:spPr>
              <a:xfrm>
                <a:off x="1375858" y="4512166"/>
                <a:ext cx="662446" cy="631306"/>
              </a:xfrm>
              <a:prstGeom prst="ellipse">
                <a:avLst/>
              </a:prstGeom>
              <a:blipFill>
                <a:blip r:embed="rId16"/>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ounded Rectangle 66">
                <a:extLst>
                  <a:ext uri="{FF2B5EF4-FFF2-40B4-BE49-F238E27FC236}">
                    <a16:creationId xmlns:a16="http://schemas.microsoft.com/office/drawing/2014/main" id="{F0688DBF-69B1-7D4F-5701-812B164AC73A}"/>
                  </a:ext>
                </a:extLst>
              </p:cNvPr>
              <p:cNvSpPr/>
              <p:nvPr/>
            </p:nvSpPr>
            <p:spPr>
              <a:xfrm>
                <a:off x="3363630" y="5450105"/>
                <a:ext cx="1523941" cy="558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Choose </a:t>
                </a:r>
                <a14:m>
                  <m:oMath xmlns:m="http://schemas.openxmlformats.org/officeDocument/2006/math">
                    <m:sSub>
                      <m:sSubPr>
                        <m:ctrlPr>
                          <a:rPr lang="en-US" sz="2200" b="0" i="1" smtClean="0">
                            <a:solidFill>
                              <a:srgbClr val="C00000"/>
                            </a:solidFill>
                            <a:latin typeface="Cambria Math" panose="02040503050406030204" pitchFamily="18" charset="0"/>
                          </a:rPr>
                        </m:ctrlPr>
                      </m:sSubPr>
                      <m:e>
                        <m:r>
                          <a:rPr lang="en-US" sz="2200" b="0" i="1" smtClean="0">
                            <a:solidFill>
                              <a:srgbClr val="C00000"/>
                            </a:solidFill>
                            <a:latin typeface="Cambria Math" panose="02040503050406030204" pitchFamily="18" charset="0"/>
                          </a:rPr>
                          <m:t>𝑞</m:t>
                        </m:r>
                      </m:e>
                      <m:sub>
                        <m:r>
                          <a:rPr lang="en-US" sz="2200" b="0" i="1" smtClean="0">
                            <a:solidFill>
                              <a:srgbClr val="C00000"/>
                            </a:solidFill>
                            <a:latin typeface="Cambria Math" panose="02040503050406030204" pitchFamily="18" charset="0"/>
                          </a:rPr>
                          <m:t>1</m:t>
                        </m:r>
                      </m:sub>
                    </m:sSub>
                  </m:oMath>
                </a14:m>
                <a:endParaRPr lang="en-US" sz="2200" dirty="0">
                  <a:solidFill>
                    <a:srgbClr val="C00000"/>
                  </a:solidFill>
                </a:endParaRPr>
              </a:p>
            </p:txBody>
          </p:sp>
        </mc:Choice>
        <mc:Fallback xmlns="">
          <p:sp>
            <p:nvSpPr>
              <p:cNvPr id="67" name="Rounded Rectangle 66">
                <a:extLst>
                  <a:ext uri="{FF2B5EF4-FFF2-40B4-BE49-F238E27FC236}">
                    <a16:creationId xmlns:a16="http://schemas.microsoft.com/office/drawing/2014/main" id="{F0688DBF-69B1-7D4F-5701-812B164AC73A}"/>
                  </a:ext>
                </a:extLst>
              </p:cNvPr>
              <p:cNvSpPr>
                <a:spLocks noRot="1" noChangeAspect="1" noMove="1" noResize="1" noEditPoints="1" noAdjustHandles="1" noChangeArrowheads="1" noChangeShapeType="1" noTextEdit="1"/>
              </p:cNvSpPr>
              <p:nvPr/>
            </p:nvSpPr>
            <p:spPr>
              <a:xfrm>
                <a:off x="3363630" y="5450105"/>
                <a:ext cx="1523941" cy="558800"/>
              </a:xfrm>
              <a:prstGeom prst="roundRect">
                <a:avLst/>
              </a:prstGeom>
              <a:blipFill>
                <a:blip r:embed="rId17"/>
                <a:stretch>
                  <a:fillRect b="-8511"/>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Oval 67">
                <a:extLst>
                  <a:ext uri="{FF2B5EF4-FFF2-40B4-BE49-F238E27FC236}">
                    <a16:creationId xmlns:a16="http://schemas.microsoft.com/office/drawing/2014/main" id="{B73DB1FD-8275-58B2-AE02-DEC77697A848}"/>
                  </a:ext>
                </a:extLst>
              </p:cNvPr>
              <p:cNvSpPr/>
              <p:nvPr/>
            </p:nvSpPr>
            <p:spPr>
              <a:xfrm>
                <a:off x="6212897" y="5410308"/>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68" name="Oval 67">
                <a:extLst>
                  <a:ext uri="{FF2B5EF4-FFF2-40B4-BE49-F238E27FC236}">
                    <a16:creationId xmlns:a16="http://schemas.microsoft.com/office/drawing/2014/main" id="{B73DB1FD-8275-58B2-AE02-DEC77697A848}"/>
                  </a:ext>
                </a:extLst>
              </p:cNvPr>
              <p:cNvSpPr>
                <a:spLocks noRot="1" noChangeAspect="1" noMove="1" noResize="1" noEditPoints="1" noAdjustHandles="1" noChangeArrowheads="1" noChangeShapeType="1" noTextEdit="1"/>
              </p:cNvSpPr>
              <p:nvPr/>
            </p:nvSpPr>
            <p:spPr>
              <a:xfrm>
                <a:off x="6212897" y="5410308"/>
                <a:ext cx="662446" cy="631306"/>
              </a:xfrm>
              <a:prstGeom prst="ellipse">
                <a:avLst/>
              </a:prstGeom>
              <a:blipFill>
                <a:blip r:embed="rId18"/>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Oval 69">
                <a:extLst>
                  <a:ext uri="{FF2B5EF4-FFF2-40B4-BE49-F238E27FC236}">
                    <a16:creationId xmlns:a16="http://schemas.microsoft.com/office/drawing/2014/main" id="{C61A9929-0863-6E21-7E88-74463EC59B8D}"/>
                  </a:ext>
                </a:extLst>
              </p:cNvPr>
              <p:cNvSpPr/>
              <p:nvPr/>
            </p:nvSpPr>
            <p:spPr>
              <a:xfrm>
                <a:off x="6212897" y="4512166"/>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m:t>
                      </m:r>
                      <m:r>
                        <a:rPr lang="en-US" b="1" i="1" smtClean="0">
                          <a:solidFill>
                            <a:srgbClr val="7030A0"/>
                          </a:solidFill>
                          <a:latin typeface="Cambria Math" panose="02040503050406030204" pitchFamily="18" charset="0"/>
                          <a:ea typeface="Cambria Math" panose="02040503050406030204" pitchFamily="18" charset="0"/>
                        </a:rPr>
                        <m:t>𝒑</m:t>
                      </m:r>
                    </m:oMath>
                  </m:oMathPara>
                </a14:m>
                <a:endParaRPr lang="en-US" b="1" dirty="0">
                  <a:solidFill>
                    <a:srgbClr val="7030A0"/>
                  </a:solidFill>
                </a:endParaRPr>
              </a:p>
            </p:txBody>
          </p:sp>
        </mc:Choice>
        <mc:Fallback xmlns="">
          <p:sp>
            <p:nvSpPr>
              <p:cNvPr id="70" name="Oval 69">
                <a:extLst>
                  <a:ext uri="{FF2B5EF4-FFF2-40B4-BE49-F238E27FC236}">
                    <a16:creationId xmlns:a16="http://schemas.microsoft.com/office/drawing/2014/main" id="{C61A9929-0863-6E21-7E88-74463EC59B8D}"/>
                  </a:ext>
                </a:extLst>
              </p:cNvPr>
              <p:cNvSpPr>
                <a:spLocks noRot="1" noChangeAspect="1" noMove="1" noResize="1" noEditPoints="1" noAdjustHandles="1" noChangeArrowheads="1" noChangeShapeType="1" noTextEdit="1"/>
              </p:cNvSpPr>
              <p:nvPr/>
            </p:nvSpPr>
            <p:spPr>
              <a:xfrm>
                <a:off x="6212897" y="4512166"/>
                <a:ext cx="662446" cy="631306"/>
              </a:xfrm>
              <a:prstGeom prst="ellipse">
                <a:avLst/>
              </a:prstGeom>
              <a:blipFill>
                <a:blip r:embed="rId19"/>
                <a:stretch>
                  <a:fillRect/>
                </a:stretch>
              </a:blipFill>
              <a:ln w="28575"/>
            </p:spPr>
            <p:txBody>
              <a:bodyPr/>
              <a:lstStyle/>
              <a:p>
                <a:r>
                  <a:rPr lang="en-US">
                    <a:noFill/>
                  </a:rPr>
                  <a:t> </a:t>
                </a:r>
              </a:p>
            </p:txBody>
          </p:sp>
        </mc:Fallback>
      </mc:AlternateContent>
      <p:sp>
        <p:nvSpPr>
          <p:cNvPr id="71" name="TextBox 70">
            <a:extLst>
              <a:ext uri="{FF2B5EF4-FFF2-40B4-BE49-F238E27FC236}">
                <a16:creationId xmlns:a16="http://schemas.microsoft.com/office/drawing/2014/main" id="{71973104-8FC4-F6CC-9AFB-F7902CCF3919}"/>
              </a:ext>
            </a:extLst>
          </p:cNvPr>
          <p:cNvSpPr txBox="1"/>
          <p:nvPr/>
        </p:nvSpPr>
        <p:spPr>
          <a:xfrm>
            <a:off x="4798782" y="6199637"/>
            <a:ext cx="3682483" cy="400110"/>
          </a:xfrm>
          <a:prstGeom prst="rect">
            <a:avLst/>
          </a:prstGeom>
          <a:noFill/>
        </p:spPr>
        <p:txBody>
          <a:bodyPr wrap="none" rtlCol="0">
            <a:spAutoFit/>
          </a:bodyPr>
          <a:lstStyle/>
          <a:p>
            <a:r>
              <a:rPr lang="en-US" sz="2000" dirty="0"/>
              <a:t>This happens with </a:t>
            </a:r>
            <a:r>
              <a:rPr lang="en-US" sz="2000" b="1" dirty="0"/>
              <a:t>probability 0.5</a:t>
            </a:r>
          </a:p>
        </p:txBody>
      </p:sp>
      <p:sp>
        <p:nvSpPr>
          <p:cNvPr id="72" name="Rounded Rectangular Callout 71">
            <a:extLst>
              <a:ext uri="{FF2B5EF4-FFF2-40B4-BE49-F238E27FC236}">
                <a16:creationId xmlns:a16="http://schemas.microsoft.com/office/drawing/2014/main" id="{364C83B7-03CF-9652-FD92-FAE866216602}"/>
              </a:ext>
            </a:extLst>
          </p:cNvPr>
          <p:cNvSpPr/>
          <p:nvPr/>
        </p:nvSpPr>
        <p:spPr>
          <a:xfrm>
            <a:off x="7711073" y="4715755"/>
            <a:ext cx="2590789" cy="1156672"/>
          </a:xfrm>
          <a:prstGeom prst="wedgeRoundRectCallout">
            <a:avLst>
              <a:gd name="adj1" fmla="val -79948"/>
              <a:gd name="adj2" fmla="val 337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No way to satisfy reach accepting states after this!</a:t>
            </a:r>
          </a:p>
        </p:txBody>
      </p:sp>
      <p:sp>
        <p:nvSpPr>
          <p:cNvPr id="73" name="Rounded Rectangle 72">
            <a:extLst>
              <a:ext uri="{FF2B5EF4-FFF2-40B4-BE49-F238E27FC236}">
                <a16:creationId xmlns:a16="http://schemas.microsoft.com/office/drawing/2014/main" id="{997112FA-01DA-BD27-46C2-64C5F006FD31}"/>
              </a:ext>
            </a:extLst>
          </p:cNvPr>
          <p:cNvSpPr/>
          <p:nvPr/>
        </p:nvSpPr>
        <p:spPr>
          <a:xfrm>
            <a:off x="3277726" y="4539723"/>
            <a:ext cx="1807195" cy="558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MDP Action</a:t>
            </a:r>
          </a:p>
        </p:txBody>
      </p:sp>
      <p:cxnSp>
        <p:nvCxnSpPr>
          <p:cNvPr id="74" name="Straight Arrow Connector 73">
            <a:extLst>
              <a:ext uri="{FF2B5EF4-FFF2-40B4-BE49-F238E27FC236}">
                <a16:creationId xmlns:a16="http://schemas.microsoft.com/office/drawing/2014/main" id="{0E736E76-9441-6058-CB0B-60918EEA1957}"/>
              </a:ext>
            </a:extLst>
          </p:cNvPr>
          <p:cNvCxnSpPr>
            <a:cxnSpLocks/>
            <a:stCxn id="65" idx="6"/>
            <a:endCxn id="73" idx="1"/>
          </p:cNvCxnSpPr>
          <p:nvPr/>
        </p:nvCxnSpPr>
        <p:spPr>
          <a:xfrm flipV="1">
            <a:off x="2038304" y="4819123"/>
            <a:ext cx="1239422" cy="869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34327CB-0A75-763D-B5C8-0CF4803FF69E}"/>
              </a:ext>
            </a:extLst>
          </p:cNvPr>
          <p:cNvCxnSpPr>
            <a:cxnSpLocks/>
            <a:stCxn id="73" idx="3"/>
            <a:endCxn id="70" idx="2"/>
          </p:cNvCxnSpPr>
          <p:nvPr/>
        </p:nvCxnSpPr>
        <p:spPr>
          <a:xfrm>
            <a:off x="5084921" y="4819123"/>
            <a:ext cx="1127976" cy="869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664C1C04-41FB-FA6D-AF6C-DB744D41FF6D}"/>
              </a:ext>
            </a:extLst>
          </p:cNvPr>
          <p:cNvCxnSpPr>
            <a:cxnSpLocks/>
            <a:stCxn id="63" idx="6"/>
            <a:endCxn id="67" idx="1"/>
          </p:cNvCxnSpPr>
          <p:nvPr/>
        </p:nvCxnSpPr>
        <p:spPr>
          <a:xfrm flipV="1">
            <a:off x="2038304" y="5729505"/>
            <a:ext cx="1325326"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D477727B-9AFA-2B29-669C-95E6CA21ABB4}"/>
              </a:ext>
            </a:extLst>
          </p:cNvPr>
          <p:cNvCxnSpPr>
            <a:cxnSpLocks/>
          </p:cNvCxnSpPr>
          <p:nvPr/>
        </p:nvCxnSpPr>
        <p:spPr>
          <a:xfrm>
            <a:off x="2531533" y="4827819"/>
            <a:ext cx="0" cy="9016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6A3A62E-E79B-3D9D-7E93-07F56E91C594}"/>
              </a:ext>
            </a:extLst>
          </p:cNvPr>
          <p:cNvCxnSpPr>
            <a:cxnSpLocks/>
            <a:stCxn id="67" idx="3"/>
            <a:endCxn id="68" idx="2"/>
          </p:cNvCxnSpPr>
          <p:nvPr/>
        </p:nvCxnSpPr>
        <p:spPr>
          <a:xfrm flipV="1">
            <a:off x="4887571" y="5725961"/>
            <a:ext cx="1325326" cy="35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5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250"/>
                                        <p:tgtEl>
                                          <p:spTgt spid="6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25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25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25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25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25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25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250"/>
                                        <p:tgtEl>
                                          <p:spTgt spid="78"/>
                                        </p:tgtEl>
                                      </p:cBhvr>
                                    </p:animEffect>
                                  </p:childTnLst>
                                </p:cTn>
                              </p:par>
                              <p:par>
                                <p:cTn id="32" presetID="10"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250"/>
                                        <p:tgtEl>
                                          <p:spTgt spid="83"/>
                                        </p:tgtEl>
                                      </p:cBhvr>
                                    </p:animEffect>
                                  </p:childTnLst>
                                </p:cTn>
                              </p:par>
                              <p:par>
                                <p:cTn id="35" presetID="10"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250"/>
                                        <p:tgtEl>
                                          <p:spTgt spid="88"/>
                                        </p:tgtEl>
                                      </p:cBhvr>
                                    </p:animEffect>
                                  </p:childTnLst>
                                </p:cTn>
                              </p:par>
                              <p:par>
                                <p:cTn id="38" presetID="10" presetClass="entr" presetSubtype="0"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fade">
                                      <p:cBhvr>
                                        <p:cTn id="40" dur="250"/>
                                        <p:tgtEl>
                                          <p:spTgt spid="9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25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7" grpId="0" animBg="1"/>
      <p:bldP spid="68" grpId="0" animBg="1"/>
      <p:bldP spid="70" grpId="0" animBg="1"/>
      <p:bldP spid="71" grpId="0"/>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Reward engineering is hard!</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7</a:t>
            </a:fld>
            <a:endParaRPr lang="en-US"/>
          </a:p>
        </p:txBody>
      </p:sp>
      <p:sp>
        <p:nvSpPr>
          <p:cNvPr id="29" name="Rectangle 28">
            <a:extLst>
              <a:ext uri="{FF2B5EF4-FFF2-40B4-BE49-F238E27FC236}">
                <a16:creationId xmlns:a16="http://schemas.microsoft.com/office/drawing/2014/main" id="{5AC5A76B-C8A8-4979-8DB8-FDDC66F22496}"/>
              </a:ext>
            </a:extLst>
          </p:cNvPr>
          <p:cNvSpPr/>
          <p:nvPr/>
        </p:nvSpPr>
        <p:spPr>
          <a:xfrm>
            <a:off x="8034130" y="3188727"/>
            <a:ext cx="2001078" cy="41466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CBE245FC-39F4-40D5-A83A-16BDD11BC97B}"/>
              </a:ext>
            </a:extLst>
          </p:cNvPr>
          <p:cNvSpPr/>
          <p:nvPr/>
        </p:nvSpPr>
        <p:spPr>
          <a:xfrm>
            <a:off x="7981122" y="4703327"/>
            <a:ext cx="2001078" cy="2543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108CE29E-4D6D-4B49-58E5-501F5161AB71}"/>
              </a:ext>
            </a:extLst>
          </p:cNvPr>
          <p:cNvPicPr>
            <a:picLocks noChangeAspect="1"/>
          </p:cNvPicPr>
          <p:nvPr/>
        </p:nvPicPr>
        <p:blipFill rotWithShape="1">
          <a:blip r:embed="rId3"/>
          <a:srcRect l="31231" t="15823" r="16375" b="37922"/>
          <a:stretch/>
        </p:blipFill>
        <p:spPr>
          <a:xfrm>
            <a:off x="2874598" y="1690688"/>
            <a:ext cx="6442804" cy="4141803"/>
          </a:xfrm>
          <a:prstGeom prst="rect">
            <a:avLst/>
          </a:prstGeom>
        </p:spPr>
      </p:pic>
      <p:sp>
        <p:nvSpPr>
          <p:cNvPr id="2" name="Rounded Rectangle 1">
            <a:extLst>
              <a:ext uri="{FF2B5EF4-FFF2-40B4-BE49-F238E27FC236}">
                <a16:creationId xmlns:a16="http://schemas.microsoft.com/office/drawing/2014/main" id="{F3A187C5-212B-7A3A-AEAA-79DCF3D0BE0C}"/>
              </a:ext>
            </a:extLst>
          </p:cNvPr>
          <p:cNvSpPr/>
          <p:nvPr/>
        </p:nvSpPr>
        <p:spPr>
          <a:xfrm>
            <a:off x="529281" y="3318554"/>
            <a:ext cx="11133438" cy="1165477"/>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Can we use logical specifications to specify tasks in RL?</a:t>
            </a:r>
          </a:p>
        </p:txBody>
      </p:sp>
    </p:spTree>
    <p:extLst>
      <p:ext uri="{BB962C8B-B14F-4D97-AF65-F5344CB8AC3E}">
        <p14:creationId xmlns:p14="http://schemas.microsoft.com/office/powerpoint/2010/main" val="916088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Good-for-MDP Automaton</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70</a:t>
            </a:fld>
            <a:endParaRPr lang="en-US" dirty="0"/>
          </a:p>
        </p:txBody>
      </p:sp>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DECA09E7-889C-CDE4-5D10-0F3A23B615BB}"/>
                  </a:ext>
                </a:extLst>
              </p:cNvPr>
              <p:cNvSpPr/>
              <p:nvPr/>
            </p:nvSpPr>
            <p:spPr>
              <a:xfrm>
                <a:off x="3050675" y="2213726"/>
                <a:ext cx="662446" cy="63130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𝟎</m:t>
                          </m:r>
                        </m:sub>
                      </m:sSub>
                    </m:oMath>
                  </m:oMathPara>
                </a14:m>
                <a:endParaRPr lang="en-US" b="1" dirty="0">
                  <a:solidFill>
                    <a:srgbClr val="7030A0"/>
                  </a:solidFill>
                </a:endParaRPr>
              </a:p>
            </p:txBody>
          </p:sp>
        </mc:Choice>
        <mc:Fallback xmlns="">
          <p:sp>
            <p:nvSpPr>
              <p:cNvPr id="2" name="Oval 1">
                <a:extLst>
                  <a:ext uri="{FF2B5EF4-FFF2-40B4-BE49-F238E27FC236}">
                    <a16:creationId xmlns:a16="http://schemas.microsoft.com/office/drawing/2014/main" id="{DECA09E7-889C-CDE4-5D10-0F3A23B615BB}"/>
                  </a:ext>
                </a:extLst>
              </p:cNvPr>
              <p:cNvSpPr>
                <a:spLocks noRot="1" noChangeAspect="1" noMove="1" noResize="1" noEditPoints="1" noAdjustHandles="1" noChangeArrowheads="1" noChangeShapeType="1" noTextEdit="1"/>
              </p:cNvSpPr>
              <p:nvPr/>
            </p:nvSpPr>
            <p:spPr>
              <a:xfrm>
                <a:off x="3050675" y="2213726"/>
                <a:ext cx="662446" cy="631306"/>
              </a:xfrm>
              <a:prstGeom prst="ellipse">
                <a:avLst/>
              </a:prstGeom>
              <a:blipFill>
                <a:blip r:embed="rId3"/>
                <a:stretch>
                  <a:fillRect/>
                </a:stretch>
              </a:blipFill>
              <a:ln w="285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AD1AE899-FB5B-08CE-2BBB-486AA13482D5}"/>
                  </a:ext>
                </a:extLst>
              </p:cNvPr>
              <p:cNvSpPr/>
              <p:nvPr/>
            </p:nvSpPr>
            <p:spPr>
              <a:xfrm>
                <a:off x="4796584" y="221372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𝟐</m:t>
                          </m:r>
                        </m:sub>
                      </m:sSub>
                    </m:oMath>
                  </m:oMathPara>
                </a14:m>
                <a:endParaRPr lang="en-US" b="1" dirty="0">
                  <a:solidFill>
                    <a:srgbClr val="7030A0"/>
                  </a:solidFill>
                </a:endParaRPr>
              </a:p>
            </p:txBody>
          </p:sp>
        </mc:Choice>
        <mc:Fallback xmlns="">
          <p:sp>
            <p:nvSpPr>
              <p:cNvPr id="4" name="Oval 3">
                <a:extLst>
                  <a:ext uri="{FF2B5EF4-FFF2-40B4-BE49-F238E27FC236}">
                    <a16:creationId xmlns:a16="http://schemas.microsoft.com/office/drawing/2014/main" id="{AD1AE899-FB5B-08CE-2BBB-486AA13482D5}"/>
                  </a:ext>
                </a:extLst>
              </p:cNvPr>
              <p:cNvSpPr>
                <a:spLocks noRot="1" noChangeAspect="1" noMove="1" noResize="1" noEditPoints="1" noAdjustHandles="1" noChangeArrowheads="1" noChangeShapeType="1" noTextEdit="1"/>
              </p:cNvSpPr>
              <p:nvPr/>
            </p:nvSpPr>
            <p:spPr>
              <a:xfrm>
                <a:off x="4796584" y="2213725"/>
                <a:ext cx="662446" cy="631306"/>
              </a:xfrm>
              <a:prstGeom prst="ellipse">
                <a:avLst/>
              </a:prstGeom>
              <a:blipFill>
                <a:blip r:embed="rId4"/>
                <a:stretch>
                  <a:fillRect/>
                </a:stretch>
              </a:blipFill>
              <a:ln w="28575">
                <a:solidFill>
                  <a:srgbClr val="C00000"/>
                </a:solidFill>
              </a:ln>
            </p:spPr>
            <p:txBody>
              <a:bodyPr/>
              <a:lstStyle/>
              <a:p>
                <a:r>
                  <a:rPr lang="en-US">
                    <a:noFill/>
                  </a:rPr>
                  <a:t> </a:t>
                </a:r>
              </a:p>
            </p:txBody>
          </p:sp>
        </mc:Fallback>
      </mc:AlternateContent>
      <p:cxnSp>
        <p:nvCxnSpPr>
          <p:cNvPr id="9" name="Curved Connector 8">
            <a:extLst>
              <a:ext uri="{FF2B5EF4-FFF2-40B4-BE49-F238E27FC236}">
                <a16:creationId xmlns:a16="http://schemas.microsoft.com/office/drawing/2014/main" id="{300B8B48-902E-50AA-BC9B-2826E106003D}"/>
              </a:ext>
            </a:extLst>
          </p:cNvPr>
          <p:cNvCxnSpPr>
            <a:cxnSpLocks/>
            <a:stCxn id="2" idx="1"/>
            <a:endCxn id="15" idx="7"/>
          </p:cNvCxnSpPr>
          <p:nvPr/>
        </p:nvCxnSpPr>
        <p:spPr>
          <a:xfrm rot="16200000" flipV="1">
            <a:off x="2524435" y="1682926"/>
            <a:ext cx="1" cy="1246506"/>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A61588-9175-EC2B-64AE-C357E482595E}"/>
                  </a:ext>
                </a:extLst>
              </p:cNvPr>
              <p:cNvSpPr txBox="1"/>
              <p:nvPr/>
            </p:nvSpPr>
            <p:spPr>
              <a:xfrm>
                <a:off x="3983976" y="3060913"/>
                <a:ext cx="541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oMath>
                  </m:oMathPara>
                </a14:m>
                <a:endParaRPr lang="en-US" dirty="0"/>
              </a:p>
            </p:txBody>
          </p:sp>
        </mc:Choice>
        <mc:Fallback xmlns="">
          <p:sp>
            <p:nvSpPr>
              <p:cNvPr id="11" name="TextBox 10">
                <a:extLst>
                  <a:ext uri="{FF2B5EF4-FFF2-40B4-BE49-F238E27FC236}">
                    <a16:creationId xmlns:a16="http://schemas.microsoft.com/office/drawing/2014/main" id="{85A61588-9175-EC2B-64AE-C357E482595E}"/>
                  </a:ext>
                </a:extLst>
              </p:cNvPr>
              <p:cNvSpPr txBox="1">
                <a:spLocks noRot="1" noChangeAspect="1" noMove="1" noResize="1" noEditPoints="1" noAdjustHandles="1" noChangeArrowheads="1" noChangeShapeType="1" noTextEdit="1"/>
              </p:cNvSpPr>
              <p:nvPr/>
            </p:nvSpPr>
            <p:spPr>
              <a:xfrm>
                <a:off x="3983976" y="3060913"/>
                <a:ext cx="541751" cy="369332"/>
              </a:xfrm>
              <a:prstGeom prst="rect">
                <a:avLst/>
              </a:prstGeom>
              <a:blipFill>
                <a:blip r:embed="rId5"/>
                <a:stretch>
                  <a:fillRect b="-6452"/>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196D5EE9-68CB-1DB9-4D88-9603DCECFBE1}"/>
              </a:ext>
            </a:extLst>
          </p:cNvPr>
          <p:cNvSpPr/>
          <p:nvPr/>
        </p:nvSpPr>
        <p:spPr>
          <a:xfrm>
            <a:off x="3106764" y="2259578"/>
            <a:ext cx="566848" cy="53960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p:txBody>
      </p:sp>
      <p:sp>
        <p:nvSpPr>
          <p:cNvPr id="14" name="TextBox 13">
            <a:extLst>
              <a:ext uri="{FF2B5EF4-FFF2-40B4-BE49-F238E27FC236}">
                <a16:creationId xmlns:a16="http://schemas.microsoft.com/office/drawing/2014/main" id="{70AEA595-4A9A-01E3-01D3-70E3E1CFD2BE}"/>
              </a:ext>
            </a:extLst>
          </p:cNvPr>
          <p:cNvSpPr txBox="1"/>
          <p:nvPr/>
        </p:nvSpPr>
        <p:spPr>
          <a:xfrm>
            <a:off x="2234932" y="1628513"/>
            <a:ext cx="579005" cy="369332"/>
          </a:xfrm>
          <a:prstGeom prst="rect">
            <a:avLst/>
          </a:prstGeom>
          <a:noFill/>
        </p:spPr>
        <p:txBody>
          <a:bodyPr wrap="none" rtlCol="0">
            <a:spAutoFit/>
          </a:bodyPr>
          <a:lstStyle/>
          <a:p>
            <a:r>
              <a:rPr lang="en-US" dirty="0"/>
              <a:t>true</a:t>
            </a:r>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12134DE8-4FD8-DB9F-D961-8513A771ABCD}"/>
                  </a:ext>
                </a:extLst>
              </p:cNvPr>
              <p:cNvSpPr/>
              <p:nvPr/>
            </p:nvSpPr>
            <p:spPr>
              <a:xfrm>
                <a:off x="1335749" y="2213725"/>
                <a:ext cx="662446" cy="6313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solidFill>
                                <a:srgbClr val="7030A0"/>
                              </a:solidFill>
                              <a:latin typeface="Cambria Math" panose="02040503050406030204" pitchFamily="18" charset="0"/>
                            </a:rPr>
                          </m:ctrlPr>
                        </m:sSubPr>
                        <m:e>
                          <m:r>
                            <a:rPr lang="en-US" b="1" i="1" smtClean="0">
                              <a:solidFill>
                                <a:srgbClr val="7030A0"/>
                              </a:solidFill>
                              <a:latin typeface="Cambria Math" panose="02040503050406030204" pitchFamily="18" charset="0"/>
                            </a:rPr>
                            <m:t>𝒒</m:t>
                          </m:r>
                        </m:e>
                        <m:sub>
                          <m:r>
                            <a:rPr lang="en-US" b="1" i="1" smtClean="0">
                              <a:solidFill>
                                <a:srgbClr val="7030A0"/>
                              </a:solidFill>
                              <a:latin typeface="Cambria Math" panose="02040503050406030204" pitchFamily="18" charset="0"/>
                            </a:rPr>
                            <m:t>𝟏</m:t>
                          </m:r>
                        </m:sub>
                      </m:sSub>
                    </m:oMath>
                  </m:oMathPara>
                </a14:m>
                <a:endParaRPr lang="en-US" b="1" dirty="0">
                  <a:solidFill>
                    <a:srgbClr val="7030A0"/>
                  </a:solidFill>
                </a:endParaRPr>
              </a:p>
            </p:txBody>
          </p:sp>
        </mc:Choice>
        <mc:Fallback xmlns="">
          <p:sp>
            <p:nvSpPr>
              <p:cNvPr id="15" name="Oval 14">
                <a:extLst>
                  <a:ext uri="{FF2B5EF4-FFF2-40B4-BE49-F238E27FC236}">
                    <a16:creationId xmlns:a16="http://schemas.microsoft.com/office/drawing/2014/main" id="{12134DE8-4FD8-DB9F-D961-8513A771ABCD}"/>
                  </a:ext>
                </a:extLst>
              </p:cNvPr>
              <p:cNvSpPr>
                <a:spLocks noRot="1" noChangeAspect="1" noMove="1" noResize="1" noEditPoints="1" noAdjustHandles="1" noChangeArrowheads="1" noChangeShapeType="1" noTextEdit="1"/>
              </p:cNvSpPr>
              <p:nvPr/>
            </p:nvSpPr>
            <p:spPr>
              <a:xfrm>
                <a:off x="1335749" y="2213725"/>
                <a:ext cx="662446" cy="631306"/>
              </a:xfrm>
              <a:prstGeom prst="ellipse">
                <a:avLst/>
              </a:prstGeom>
              <a:blipFill>
                <a:blip r:embed="rId6"/>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BD4EC31-76EF-FAF0-713E-DF60CA31AA2C}"/>
                  </a:ext>
                </a:extLst>
              </p:cNvPr>
              <p:cNvSpPr txBox="1"/>
              <p:nvPr/>
            </p:nvSpPr>
            <p:spPr>
              <a:xfrm>
                <a:off x="2340122" y="3062266"/>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9" name="TextBox 18">
                <a:extLst>
                  <a:ext uri="{FF2B5EF4-FFF2-40B4-BE49-F238E27FC236}">
                    <a16:creationId xmlns:a16="http://schemas.microsoft.com/office/drawing/2014/main" id="{2BD4EC31-76EF-FAF0-713E-DF60CA31AA2C}"/>
                  </a:ext>
                </a:extLst>
              </p:cNvPr>
              <p:cNvSpPr txBox="1">
                <a:spLocks noRot="1" noChangeAspect="1" noMove="1" noResize="1" noEditPoints="1" noAdjustHandles="1" noChangeArrowheads="1" noChangeShapeType="1" noTextEdit="1"/>
              </p:cNvSpPr>
              <p:nvPr/>
            </p:nvSpPr>
            <p:spPr>
              <a:xfrm>
                <a:off x="2340122" y="3062266"/>
                <a:ext cx="368626" cy="369332"/>
              </a:xfrm>
              <a:prstGeom prst="rect">
                <a:avLst/>
              </a:prstGeom>
              <a:blipFill>
                <a:blip r:embed="rId7"/>
                <a:stretch>
                  <a:fillRect b="-6452"/>
                </a:stretch>
              </a:blipFill>
            </p:spPr>
            <p:txBody>
              <a:bodyPr/>
              <a:lstStyle/>
              <a:p>
                <a:r>
                  <a:rPr lang="en-US">
                    <a:noFill/>
                  </a:rPr>
                  <a:t> </a:t>
                </a:r>
              </a:p>
            </p:txBody>
          </p:sp>
        </mc:Fallback>
      </mc:AlternateContent>
      <p:cxnSp>
        <p:nvCxnSpPr>
          <p:cNvPr id="25" name="Curved Connector 24">
            <a:extLst>
              <a:ext uri="{FF2B5EF4-FFF2-40B4-BE49-F238E27FC236}">
                <a16:creationId xmlns:a16="http://schemas.microsoft.com/office/drawing/2014/main" id="{A797F6AE-13C2-DD33-0B16-57AC9A4FA160}"/>
              </a:ext>
            </a:extLst>
          </p:cNvPr>
          <p:cNvCxnSpPr>
            <a:cxnSpLocks/>
            <a:stCxn id="15" idx="5"/>
            <a:endCxn id="2" idx="3"/>
          </p:cNvCxnSpPr>
          <p:nvPr/>
        </p:nvCxnSpPr>
        <p:spPr>
          <a:xfrm rot="16200000" flipH="1">
            <a:off x="2524435" y="2129325"/>
            <a:ext cx="1" cy="1246506"/>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88F65B6F-8516-5C91-8397-DA0605FB23A3}"/>
              </a:ext>
            </a:extLst>
          </p:cNvPr>
          <p:cNvCxnSpPr>
            <a:cxnSpLocks/>
            <a:stCxn id="4" idx="3"/>
            <a:endCxn id="2" idx="5"/>
          </p:cNvCxnSpPr>
          <p:nvPr/>
        </p:nvCxnSpPr>
        <p:spPr>
          <a:xfrm rot="5400000">
            <a:off x="4254853" y="2113834"/>
            <a:ext cx="1" cy="1277489"/>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AA27C007-D864-2265-1929-1CA5D6D08F31}"/>
              </a:ext>
            </a:extLst>
          </p:cNvPr>
          <p:cNvCxnSpPr>
            <a:cxnSpLocks/>
            <a:stCxn id="2" idx="7"/>
            <a:endCxn id="4" idx="1"/>
          </p:cNvCxnSpPr>
          <p:nvPr/>
        </p:nvCxnSpPr>
        <p:spPr>
          <a:xfrm rot="5400000" flipH="1" flipV="1">
            <a:off x="4254852" y="1667435"/>
            <a:ext cx="1" cy="1277489"/>
          </a:xfrm>
          <a:prstGeom prst="curvedConnector3">
            <a:avLst>
              <a:gd name="adj1" fmla="val 321054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8AD6520-6494-C811-9B3F-911ED24CE6D7}"/>
              </a:ext>
            </a:extLst>
          </p:cNvPr>
          <p:cNvSpPr txBox="1"/>
          <p:nvPr/>
        </p:nvSpPr>
        <p:spPr>
          <a:xfrm>
            <a:off x="3983976" y="1628513"/>
            <a:ext cx="579005" cy="369332"/>
          </a:xfrm>
          <a:prstGeom prst="rect">
            <a:avLst/>
          </a:prstGeom>
          <a:noFill/>
        </p:spPr>
        <p:txBody>
          <a:bodyPr wrap="none" rtlCol="0">
            <a:spAutoFit/>
          </a:bodyPr>
          <a:lstStyle/>
          <a:p>
            <a:r>
              <a:rPr lang="en-US" dirty="0"/>
              <a:t>true</a:t>
            </a:r>
          </a:p>
        </p:txBody>
      </p:sp>
      <p:sp>
        <p:nvSpPr>
          <p:cNvPr id="37" name="TextBox 36">
            <a:extLst>
              <a:ext uri="{FF2B5EF4-FFF2-40B4-BE49-F238E27FC236}">
                <a16:creationId xmlns:a16="http://schemas.microsoft.com/office/drawing/2014/main" id="{BE762E63-560D-6216-F5F1-1B09D96D28E8}"/>
              </a:ext>
            </a:extLst>
          </p:cNvPr>
          <p:cNvSpPr txBox="1"/>
          <p:nvPr/>
        </p:nvSpPr>
        <p:spPr>
          <a:xfrm>
            <a:off x="968148" y="3732582"/>
            <a:ext cx="4941033" cy="430887"/>
          </a:xfrm>
          <a:prstGeom prst="rect">
            <a:avLst/>
          </a:prstGeom>
          <a:noFill/>
        </p:spPr>
        <p:txBody>
          <a:bodyPr wrap="none" rtlCol="0">
            <a:spAutoFit/>
          </a:bodyPr>
          <a:lstStyle/>
          <a:p>
            <a:r>
              <a:rPr lang="en-US" sz="2200" dirty="0"/>
              <a:t>Buchi automaton accepting </a:t>
            </a:r>
            <a:r>
              <a:rPr lang="en-US" sz="2200" b="1" dirty="0"/>
              <a:t>all sequences</a:t>
            </a:r>
          </a:p>
        </p:txBody>
      </p:sp>
      <p:cxnSp>
        <p:nvCxnSpPr>
          <p:cNvPr id="39" name="Straight Arrow Connector 38">
            <a:extLst>
              <a:ext uri="{FF2B5EF4-FFF2-40B4-BE49-F238E27FC236}">
                <a16:creationId xmlns:a16="http://schemas.microsoft.com/office/drawing/2014/main" id="{3AD57260-D7B1-AF36-E749-DF839B739052}"/>
              </a:ext>
            </a:extLst>
          </p:cNvPr>
          <p:cNvCxnSpPr>
            <a:endCxn id="2" idx="0"/>
          </p:cNvCxnSpPr>
          <p:nvPr/>
        </p:nvCxnSpPr>
        <p:spPr>
          <a:xfrm>
            <a:off x="3381898" y="1813179"/>
            <a:ext cx="0" cy="4005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0CC9EECD-8250-B721-504B-CE71C86642AE}"/>
                  </a:ext>
                </a:extLst>
              </p:cNvPr>
              <p:cNvSpPr/>
              <p:nvPr/>
            </p:nvSpPr>
            <p:spPr>
              <a:xfrm>
                <a:off x="7818819" y="2128793"/>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rPr>
                        <m:t>𝒑</m:t>
                      </m:r>
                    </m:oMath>
                  </m:oMathPara>
                </a14:m>
                <a:endParaRPr lang="en-US" b="1" dirty="0">
                  <a:solidFill>
                    <a:srgbClr val="7030A0"/>
                  </a:solidFill>
                </a:endParaRPr>
              </a:p>
            </p:txBody>
          </p:sp>
        </mc:Choice>
        <mc:Fallback xmlns="">
          <p:sp>
            <p:nvSpPr>
              <p:cNvPr id="40" name="Oval 39">
                <a:extLst>
                  <a:ext uri="{FF2B5EF4-FFF2-40B4-BE49-F238E27FC236}">
                    <a16:creationId xmlns:a16="http://schemas.microsoft.com/office/drawing/2014/main" id="{0CC9EECD-8250-B721-504B-CE71C86642AE}"/>
                  </a:ext>
                </a:extLst>
              </p:cNvPr>
              <p:cNvSpPr>
                <a:spLocks noRot="1" noChangeAspect="1" noMove="1" noResize="1" noEditPoints="1" noAdjustHandles="1" noChangeArrowheads="1" noChangeShapeType="1" noTextEdit="1"/>
              </p:cNvSpPr>
              <p:nvPr/>
            </p:nvSpPr>
            <p:spPr>
              <a:xfrm>
                <a:off x="7818819" y="2128793"/>
                <a:ext cx="662446" cy="631306"/>
              </a:xfrm>
              <a:prstGeom prst="ellipse">
                <a:avLst/>
              </a:prstGeom>
              <a:blipFill>
                <a:blip r:embed="rId8"/>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a:extLst>
                  <a:ext uri="{FF2B5EF4-FFF2-40B4-BE49-F238E27FC236}">
                    <a16:creationId xmlns:a16="http://schemas.microsoft.com/office/drawing/2014/main" id="{A50B5635-3B95-3E09-4C99-AB0B47B180BB}"/>
                  </a:ext>
                </a:extLst>
              </p:cNvPr>
              <p:cNvSpPr/>
              <p:nvPr/>
            </p:nvSpPr>
            <p:spPr>
              <a:xfrm>
                <a:off x="9531671" y="2124397"/>
                <a:ext cx="662446" cy="6313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1" i="1" smtClean="0">
                          <a:solidFill>
                            <a:srgbClr val="7030A0"/>
                          </a:solidFill>
                          <a:latin typeface="Cambria Math" panose="02040503050406030204" pitchFamily="18" charset="0"/>
                          <a:ea typeface="Cambria Math" panose="02040503050406030204" pitchFamily="18" charset="0"/>
                        </a:rPr>
                        <m:t>¬</m:t>
                      </m:r>
                      <m:r>
                        <a:rPr lang="en-US" b="1" i="1" smtClean="0">
                          <a:solidFill>
                            <a:srgbClr val="7030A0"/>
                          </a:solidFill>
                          <a:latin typeface="Cambria Math" panose="02040503050406030204" pitchFamily="18" charset="0"/>
                          <a:ea typeface="Cambria Math" panose="02040503050406030204" pitchFamily="18" charset="0"/>
                        </a:rPr>
                        <m:t>𝒑</m:t>
                      </m:r>
                    </m:oMath>
                  </m:oMathPara>
                </a14:m>
                <a:endParaRPr lang="en-US" b="1" dirty="0">
                  <a:solidFill>
                    <a:srgbClr val="7030A0"/>
                  </a:solidFill>
                </a:endParaRPr>
              </a:p>
            </p:txBody>
          </p:sp>
        </mc:Choice>
        <mc:Fallback xmlns="">
          <p:sp>
            <p:nvSpPr>
              <p:cNvPr id="41" name="Oval 40">
                <a:extLst>
                  <a:ext uri="{FF2B5EF4-FFF2-40B4-BE49-F238E27FC236}">
                    <a16:creationId xmlns:a16="http://schemas.microsoft.com/office/drawing/2014/main" id="{A50B5635-3B95-3E09-4C99-AB0B47B180BB}"/>
                  </a:ext>
                </a:extLst>
              </p:cNvPr>
              <p:cNvSpPr>
                <a:spLocks noRot="1" noChangeAspect="1" noMove="1" noResize="1" noEditPoints="1" noAdjustHandles="1" noChangeArrowheads="1" noChangeShapeType="1" noTextEdit="1"/>
              </p:cNvSpPr>
              <p:nvPr/>
            </p:nvSpPr>
            <p:spPr>
              <a:xfrm>
                <a:off x="9531671" y="2124397"/>
                <a:ext cx="662446" cy="631306"/>
              </a:xfrm>
              <a:prstGeom prst="ellipse">
                <a:avLst/>
              </a:prstGeom>
              <a:blipFill>
                <a:blip r:embed="rId9"/>
                <a:stretch>
                  <a:fillRect/>
                </a:stretch>
              </a:blipFill>
              <a:ln w="28575"/>
            </p:spPr>
            <p:txBody>
              <a:bodyPr/>
              <a:lstStyle/>
              <a:p>
                <a:r>
                  <a:rPr lang="en-US">
                    <a:noFill/>
                  </a:rPr>
                  <a:t> </a:t>
                </a:r>
              </a:p>
            </p:txBody>
          </p:sp>
        </mc:Fallback>
      </mc:AlternateContent>
      <p:cxnSp>
        <p:nvCxnSpPr>
          <p:cNvPr id="43" name="Curved Connector 42">
            <a:extLst>
              <a:ext uri="{FF2B5EF4-FFF2-40B4-BE49-F238E27FC236}">
                <a16:creationId xmlns:a16="http://schemas.microsoft.com/office/drawing/2014/main" id="{8FEF233D-7190-D56A-0A70-DE43E1A69532}"/>
              </a:ext>
            </a:extLst>
          </p:cNvPr>
          <p:cNvCxnSpPr>
            <a:cxnSpLocks/>
            <a:stCxn id="40" idx="7"/>
            <a:endCxn id="40" idx="1"/>
          </p:cNvCxnSpPr>
          <p:nvPr/>
        </p:nvCxnSpPr>
        <p:spPr>
          <a:xfrm rot="16200000" flipV="1">
            <a:off x="8150042" y="1987036"/>
            <a:ext cx="12700" cy="468420"/>
          </a:xfrm>
          <a:prstGeom prst="curvedConnector3">
            <a:avLst>
              <a:gd name="adj1" fmla="val 27762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26017430-985E-FEBF-6563-9A3302D17177}"/>
              </a:ext>
            </a:extLst>
          </p:cNvPr>
          <p:cNvCxnSpPr>
            <a:cxnSpLocks/>
            <a:stCxn id="41" idx="7"/>
            <a:endCxn id="41" idx="1"/>
          </p:cNvCxnSpPr>
          <p:nvPr/>
        </p:nvCxnSpPr>
        <p:spPr>
          <a:xfrm rot="16200000" flipV="1">
            <a:off x="9862894" y="1982640"/>
            <a:ext cx="12700" cy="468420"/>
          </a:xfrm>
          <a:prstGeom prst="curvedConnector3">
            <a:avLst>
              <a:gd name="adj1" fmla="val 252797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C51D2C8-9F18-877A-0A50-98BDF20F7607}"/>
                  </a:ext>
                </a:extLst>
              </p:cNvPr>
              <p:cNvSpPr txBox="1"/>
              <p:nvPr/>
            </p:nvSpPr>
            <p:spPr>
              <a:xfrm>
                <a:off x="7767654" y="150307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46" name="TextBox 45">
                <a:extLst>
                  <a:ext uri="{FF2B5EF4-FFF2-40B4-BE49-F238E27FC236}">
                    <a16:creationId xmlns:a16="http://schemas.microsoft.com/office/drawing/2014/main" id="{EC51D2C8-9F18-877A-0A50-98BDF20F7607}"/>
                  </a:ext>
                </a:extLst>
              </p:cNvPr>
              <p:cNvSpPr txBox="1">
                <a:spLocks noRot="1" noChangeAspect="1" noMove="1" noResize="1" noEditPoints="1" noAdjustHandles="1" noChangeArrowheads="1" noChangeShapeType="1" noTextEdit="1"/>
              </p:cNvSpPr>
              <p:nvPr/>
            </p:nvSpPr>
            <p:spPr>
              <a:xfrm>
                <a:off x="7767654" y="1503072"/>
                <a:ext cx="804066"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6FA85A8-E516-6D1F-4257-76D0B14EA845}"/>
                  </a:ext>
                </a:extLst>
              </p:cNvPr>
              <p:cNvSpPr txBox="1"/>
              <p:nvPr/>
            </p:nvSpPr>
            <p:spPr>
              <a:xfrm>
                <a:off x="9460861" y="151890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49" name="TextBox 48">
                <a:extLst>
                  <a:ext uri="{FF2B5EF4-FFF2-40B4-BE49-F238E27FC236}">
                    <a16:creationId xmlns:a16="http://schemas.microsoft.com/office/drawing/2014/main" id="{A6FA85A8-E516-6D1F-4257-76D0B14EA845}"/>
                  </a:ext>
                </a:extLst>
              </p:cNvPr>
              <p:cNvSpPr txBox="1">
                <a:spLocks noRot="1" noChangeAspect="1" noMove="1" noResize="1" noEditPoints="1" noAdjustHandles="1" noChangeArrowheads="1" noChangeShapeType="1" noTextEdit="1"/>
              </p:cNvSpPr>
              <p:nvPr/>
            </p:nvSpPr>
            <p:spPr>
              <a:xfrm>
                <a:off x="9460861" y="1518902"/>
                <a:ext cx="804066" cy="369332"/>
              </a:xfrm>
              <a:prstGeom prst="rect">
                <a:avLst/>
              </a:prstGeom>
              <a:blipFill>
                <a:blip r:embed="rId11"/>
                <a:stretch>
                  <a:fillRect b="-16667"/>
                </a:stretch>
              </a:blipFill>
            </p:spPr>
            <p:txBody>
              <a:bodyPr/>
              <a:lstStyle/>
              <a:p>
                <a:r>
                  <a:rPr lang="en-US">
                    <a:noFill/>
                  </a:rPr>
                  <a:t> </a:t>
                </a:r>
              </a:p>
            </p:txBody>
          </p:sp>
        </mc:Fallback>
      </mc:AlternateContent>
      <p:cxnSp>
        <p:nvCxnSpPr>
          <p:cNvPr id="50" name="Curved Connector 49">
            <a:extLst>
              <a:ext uri="{FF2B5EF4-FFF2-40B4-BE49-F238E27FC236}">
                <a16:creationId xmlns:a16="http://schemas.microsoft.com/office/drawing/2014/main" id="{AEE80198-BCD9-DB97-034E-67B228A0F47D}"/>
              </a:ext>
            </a:extLst>
          </p:cNvPr>
          <p:cNvCxnSpPr>
            <a:cxnSpLocks/>
            <a:stCxn id="40" idx="6"/>
            <a:endCxn id="41" idx="2"/>
          </p:cNvCxnSpPr>
          <p:nvPr/>
        </p:nvCxnSpPr>
        <p:spPr>
          <a:xfrm flipV="1">
            <a:off x="8481265" y="2440050"/>
            <a:ext cx="1050406" cy="4396"/>
          </a:xfrm>
          <a:prstGeom prst="curved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11BCD23-F06E-21A0-EF7B-CE452E12CAC0}"/>
                  </a:ext>
                </a:extLst>
              </p:cNvPr>
              <p:cNvSpPr txBox="1"/>
              <p:nvPr/>
            </p:nvSpPr>
            <p:spPr>
              <a:xfrm>
                <a:off x="8571720" y="2095477"/>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57" name="TextBox 56">
                <a:extLst>
                  <a:ext uri="{FF2B5EF4-FFF2-40B4-BE49-F238E27FC236}">
                    <a16:creationId xmlns:a16="http://schemas.microsoft.com/office/drawing/2014/main" id="{C11BCD23-F06E-21A0-EF7B-CE452E12CAC0}"/>
                  </a:ext>
                </a:extLst>
              </p:cNvPr>
              <p:cNvSpPr txBox="1">
                <a:spLocks noRot="1" noChangeAspect="1" noMove="1" noResize="1" noEditPoints="1" noAdjustHandles="1" noChangeArrowheads="1" noChangeShapeType="1" noTextEdit="1"/>
              </p:cNvSpPr>
              <p:nvPr/>
            </p:nvSpPr>
            <p:spPr>
              <a:xfrm>
                <a:off x="8571720" y="2095477"/>
                <a:ext cx="804066" cy="369332"/>
              </a:xfrm>
              <a:prstGeom prst="rect">
                <a:avLst/>
              </a:prstGeom>
              <a:blipFill>
                <a:blip r:embed="rId12"/>
                <a:stretch>
                  <a:fillRect b="-17241"/>
                </a:stretch>
              </a:blipFill>
            </p:spPr>
            <p:txBody>
              <a:bodyPr/>
              <a:lstStyle/>
              <a:p>
                <a:r>
                  <a:rPr lang="en-US">
                    <a:noFill/>
                  </a:rPr>
                  <a:t> </a:t>
                </a:r>
              </a:p>
            </p:txBody>
          </p:sp>
        </mc:Fallback>
      </mc:AlternateContent>
      <p:cxnSp>
        <p:nvCxnSpPr>
          <p:cNvPr id="58" name="Curved Connector 57">
            <a:extLst>
              <a:ext uri="{FF2B5EF4-FFF2-40B4-BE49-F238E27FC236}">
                <a16:creationId xmlns:a16="http://schemas.microsoft.com/office/drawing/2014/main" id="{78C09F5F-8FE4-74AF-6896-8142DD6CC64A}"/>
              </a:ext>
            </a:extLst>
          </p:cNvPr>
          <p:cNvCxnSpPr>
            <a:cxnSpLocks/>
            <a:stCxn id="41" idx="3"/>
            <a:endCxn id="40" idx="5"/>
          </p:cNvCxnSpPr>
          <p:nvPr/>
        </p:nvCxnSpPr>
        <p:spPr>
          <a:xfrm rot="5400000">
            <a:off x="9004270" y="2043232"/>
            <a:ext cx="4396" cy="1244432"/>
          </a:xfrm>
          <a:prstGeom prst="curvedConnector3">
            <a:avLst>
              <a:gd name="adj1" fmla="val 74032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0F2CEA1-17B8-020B-0300-AB1A300BF9C0}"/>
                  </a:ext>
                </a:extLst>
              </p:cNvPr>
              <p:cNvSpPr txBox="1"/>
              <p:nvPr/>
            </p:nvSpPr>
            <p:spPr>
              <a:xfrm>
                <a:off x="8571720" y="2970907"/>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/0.5</m:t>
                      </m:r>
                    </m:oMath>
                  </m:oMathPara>
                </a14:m>
                <a:endParaRPr lang="en-US" dirty="0"/>
              </a:p>
            </p:txBody>
          </p:sp>
        </mc:Choice>
        <mc:Fallback xmlns="">
          <p:sp>
            <p:nvSpPr>
              <p:cNvPr id="61" name="TextBox 60">
                <a:extLst>
                  <a:ext uri="{FF2B5EF4-FFF2-40B4-BE49-F238E27FC236}">
                    <a16:creationId xmlns:a16="http://schemas.microsoft.com/office/drawing/2014/main" id="{40F2CEA1-17B8-020B-0300-AB1A300BF9C0}"/>
                  </a:ext>
                </a:extLst>
              </p:cNvPr>
              <p:cNvSpPr txBox="1">
                <a:spLocks noRot="1" noChangeAspect="1" noMove="1" noResize="1" noEditPoints="1" noAdjustHandles="1" noChangeArrowheads="1" noChangeShapeType="1" noTextEdit="1"/>
              </p:cNvSpPr>
              <p:nvPr/>
            </p:nvSpPr>
            <p:spPr>
              <a:xfrm>
                <a:off x="8571720" y="2970907"/>
                <a:ext cx="804066" cy="369332"/>
              </a:xfrm>
              <a:prstGeom prst="rect">
                <a:avLst/>
              </a:prstGeom>
              <a:blipFill>
                <a:blip r:embed="rId13"/>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A205BF8-20C9-F5D8-CA56-094BFD7EC037}"/>
                  </a:ext>
                </a:extLst>
              </p:cNvPr>
              <p:cNvSpPr txBox="1"/>
              <p:nvPr/>
            </p:nvSpPr>
            <p:spPr>
              <a:xfrm>
                <a:off x="6837227" y="3538800"/>
                <a:ext cx="4338482" cy="769441"/>
              </a:xfrm>
              <a:prstGeom prst="rect">
                <a:avLst/>
              </a:prstGeom>
              <a:noFill/>
            </p:spPr>
            <p:txBody>
              <a:bodyPr wrap="square" rtlCol="0">
                <a:spAutoFit/>
              </a:bodyPr>
              <a:lstStyle/>
              <a:p>
                <a:pPr algn="ctr"/>
                <a:r>
                  <a:rPr lang="en-US" sz="2200" dirty="0"/>
                  <a:t>MDP in which </a:t>
                </a:r>
                <a14:m>
                  <m:oMath xmlns:m="http://schemas.openxmlformats.org/officeDocument/2006/math">
                    <m:r>
                      <a:rPr lang="en-US" sz="2200" b="0" i="1" smtClean="0">
                        <a:latin typeface="Cambria Math" panose="02040503050406030204" pitchFamily="18" charset="0"/>
                      </a:rPr>
                      <m:t>𝑝</m:t>
                    </m:r>
                  </m:oMath>
                </a14:m>
                <a:r>
                  <a:rPr lang="en-US" sz="2200" b="1" dirty="0"/>
                  <a:t> </a:t>
                </a:r>
                <a:r>
                  <a:rPr lang="en-US" sz="2200" dirty="0"/>
                  <a:t>holds with probability </a:t>
                </a:r>
                <a:r>
                  <a:rPr lang="en-US" sz="2200" b="1" dirty="0"/>
                  <a:t>half</a:t>
                </a:r>
                <a:r>
                  <a:rPr lang="en-US" sz="2200" dirty="0"/>
                  <a:t> at </a:t>
                </a:r>
                <a:r>
                  <a:rPr lang="en-US" sz="2200" b="1" dirty="0"/>
                  <a:t>every step</a:t>
                </a:r>
              </a:p>
            </p:txBody>
          </p:sp>
        </mc:Choice>
        <mc:Fallback xmlns="">
          <p:sp>
            <p:nvSpPr>
              <p:cNvPr id="62" name="TextBox 61">
                <a:extLst>
                  <a:ext uri="{FF2B5EF4-FFF2-40B4-BE49-F238E27FC236}">
                    <a16:creationId xmlns:a16="http://schemas.microsoft.com/office/drawing/2014/main" id="{4A205BF8-20C9-F5D8-CA56-094BFD7EC037}"/>
                  </a:ext>
                </a:extLst>
              </p:cNvPr>
              <p:cNvSpPr txBox="1">
                <a:spLocks noRot="1" noChangeAspect="1" noMove="1" noResize="1" noEditPoints="1" noAdjustHandles="1" noChangeArrowheads="1" noChangeShapeType="1" noTextEdit="1"/>
              </p:cNvSpPr>
              <p:nvPr/>
            </p:nvSpPr>
            <p:spPr>
              <a:xfrm>
                <a:off x="6837227" y="3538800"/>
                <a:ext cx="4338482" cy="769441"/>
              </a:xfrm>
              <a:prstGeom prst="rect">
                <a:avLst/>
              </a:prstGeom>
              <a:blipFill>
                <a:blip r:embed="rId14"/>
                <a:stretch>
                  <a:fillRect t="-4839" b="-14516"/>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71973104-8FC4-F6CC-9AFB-F7902CCF3919}"/>
              </a:ext>
            </a:extLst>
          </p:cNvPr>
          <p:cNvSpPr txBox="1"/>
          <p:nvPr/>
        </p:nvSpPr>
        <p:spPr>
          <a:xfrm>
            <a:off x="838200" y="4938988"/>
            <a:ext cx="9917651" cy="400110"/>
          </a:xfrm>
          <a:prstGeom prst="rect">
            <a:avLst/>
          </a:prstGeom>
          <a:noFill/>
        </p:spPr>
        <p:txBody>
          <a:bodyPr wrap="none" rtlCol="0">
            <a:spAutoFit/>
          </a:bodyPr>
          <a:lstStyle/>
          <a:p>
            <a:r>
              <a:rPr lang="en-US" sz="2000" b="1" dirty="0">
                <a:solidFill>
                  <a:srgbClr val="00B050"/>
                </a:solidFill>
              </a:rPr>
              <a:t>SOLUTION:</a:t>
            </a:r>
            <a:r>
              <a:rPr lang="en-US" sz="2000" dirty="0"/>
              <a:t> </a:t>
            </a:r>
            <a:r>
              <a:rPr lang="en-US" sz="2000" b="1" dirty="0"/>
              <a:t>Construct Buchi automaton </a:t>
            </a:r>
            <a:r>
              <a:rPr lang="en-US" sz="2000" dirty="0"/>
              <a:t>that does not have this issue, i.e., is </a:t>
            </a:r>
            <a:r>
              <a:rPr lang="en-US" sz="2000" b="1" dirty="0"/>
              <a:t>good-for-MDP [1]</a:t>
            </a:r>
          </a:p>
        </p:txBody>
      </p:sp>
      <p:sp>
        <p:nvSpPr>
          <p:cNvPr id="5" name="TextBox 4">
            <a:extLst>
              <a:ext uri="{FF2B5EF4-FFF2-40B4-BE49-F238E27FC236}">
                <a16:creationId xmlns:a16="http://schemas.microsoft.com/office/drawing/2014/main" id="{AD7408AE-F9BF-0A76-04DD-0B91317802B7}"/>
              </a:ext>
            </a:extLst>
          </p:cNvPr>
          <p:cNvSpPr txBox="1"/>
          <p:nvPr/>
        </p:nvSpPr>
        <p:spPr>
          <a:xfrm>
            <a:off x="838200" y="5300233"/>
            <a:ext cx="10385652" cy="369332"/>
          </a:xfrm>
          <a:prstGeom prst="rect">
            <a:avLst/>
          </a:prstGeom>
          <a:noFill/>
        </p:spPr>
        <p:txBody>
          <a:bodyPr wrap="square">
            <a:spAutoFit/>
          </a:bodyPr>
          <a:lstStyle/>
          <a:p>
            <a:r>
              <a:rPr lang="en-US" b="0" i="0" dirty="0">
                <a:solidFill>
                  <a:schemeClr val="accent1"/>
                </a:solidFill>
                <a:effectLst/>
                <a:latin typeface="Calibri" panose="020F0502020204030204" pitchFamily="34" charset="0"/>
                <a:cs typeface="Calibri" panose="020F0502020204030204" pitchFamily="34" charset="0"/>
              </a:rPr>
              <a:t>[1] Hahn, Ernst Moritz, et al. "Good-for-MDPs automata for probabilistic analysis and reinforcement learning.”</a:t>
            </a:r>
          </a:p>
        </p:txBody>
      </p:sp>
      <p:sp>
        <p:nvSpPr>
          <p:cNvPr id="8" name="Rounded Rectangle 7">
            <a:extLst>
              <a:ext uri="{FF2B5EF4-FFF2-40B4-BE49-F238E27FC236}">
                <a16:creationId xmlns:a16="http://schemas.microsoft.com/office/drawing/2014/main" id="{A44B07B2-593E-D1B4-F67F-3A190BF10D4A}"/>
              </a:ext>
            </a:extLst>
          </p:cNvPr>
          <p:cNvSpPr/>
          <p:nvPr/>
        </p:nvSpPr>
        <p:spPr>
          <a:xfrm>
            <a:off x="708252" y="4779876"/>
            <a:ext cx="10645548" cy="1036143"/>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2"/>
              </a:solidFill>
            </a:endParaRPr>
          </a:p>
        </p:txBody>
      </p:sp>
    </p:spTree>
    <p:extLst>
      <p:ext uri="{BB962C8B-B14F-4D97-AF65-F5344CB8AC3E}">
        <p14:creationId xmlns:p14="http://schemas.microsoft.com/office/powerpoint/2010/main" val="3907902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838200" y="365124"/>
            <a:ext cx="10515600" cy="1325880"/>
          </a:xfrm>
        </p:spPr>
        <p:txBody>
          <a:bodyPr>
            <a:normAutofit/>
          </a:bodyPr>
          <a:lstStyle/>
          <a:p>
            <a:pPr marL="0" indent="0">
              <a:buNone/>
            </a:pPr>
            <a:r>
              <a:rPr lang="en-US" sz="4400" b="1" dirty="0">
                <a:solidFill>
                  <a:schemeClr val="accent1"/>
                </a:solidFill>
              </a:rPr>
              <a:t>Rewards for Buchi Condition</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71</a:t>
            </a:fld>
            <a:endParaRPr lang="en-US" dirty="0"/>
          </a:p>
        </p:txBody>
      </p:sp>
      <p:sp>
        <p:nvSpPr>
          <p:cNvPr id="2" name="Oval 1">
            <a:extLst>
              <a:ext uri="{FF2B5EF4-FFF2-40B4-BE49-F238E27FC236}">
                <a16:creationId xmlns:a16="http://schemas.microsoft.com/office/drawing/2014/main" id="{6CB6D99C-1C79-0FBF-85AF-346394969677}"/>
              </a:ext>
            </a:extLst>
          </p:cNvPr>
          <p:cNvSpPr/>
          <p:nvPr/>
        </p:nvSpPr>
        <p:spPr>
          <a:xfrm>
            <a:off x="1464732" y="1555830"/>
            <a:ext cx="2937933" cy="2802466"/>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2BEDB9-6E99-0E97-725D-4BC3225CFEFB}"/>
              </a:ext>
            </a:extLst>
          </p:cNvPr>
          <p:cNvSpPr txBox="1"/>
          <p:nvPr/>
        </p:nvSpPr>
        <p:spPr>
          <a:xfrm>
            <a:off x="1737314" y="4358296"/>
            <a:ext cx="2392771" cy="430887"/>
          </a:xfrm>
          <a:prstGeom prst="rect">
            <a:avLst/>
          </a:prstGeom>
          <a:noFill/>
        </p:spPr>
        <p:txBody>
          <a:bodyPr wrap="none" rtlCol="0">
            <a:spAutoFit/>
          </a:bodyPr>
          <a:lstStyle/>
          <a:p>
            <a:r>
              <a:rPr lang="en-US" sz="2200" dirty="0"/>
              <a:t>States of New MDP</a:t>
            </a:r>
          </a:p>
        </p:txBody>
      </p:sp>
      <p:sp>
        <p:nvSpPr>
          <p:cNvPr id="4" name="Oval 3">
            <a:extLst>
              <a:ext uri="{FF2B5EF4-FFF2-40B4-BE49-F238E27FC236}">
                <a16:creationId xmlns:a16="http://schemas.microsoft.com/office/drawing/2014/main" id="{5F0EE1E9-EA64-BE6E-672E-0FA12050273A}"/>
              </a:ext>
            </a:extLst>
          </p:cNvPr>
          <p:cNvSpPr/>
          <p:nvPr/>
        </p:nvSpPr>
        <p:spPr>
          <a:xfrm>
            <a:off x="2006600" y="2120768"/>
            <a:ext cx="1854197" cy="1667932"/>
          </a:xfrm>
          <a:prstGeom prst="ellipse">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Accepting States</a:t>
            </a:r>
          </a:p>
        </p:txBody>
      </p:sp>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96A53C58-0067-E987-B6F5-BA6E93A536A8}"/>
                  </a:ext>
                </a:extLst>
              </p:cNvPr>
              <p:cNvSpPr/>
              <p:nvPr/>
            </p:nvSpPr>
            <p:spPr>
              <a:xfrm>
                <a:off x="5723467" y="3468266"/>
                <a:ext cx="2392771" cy="1176866"/>
              </a:xfrm>
              <a:prstGeom prst="wedgeRoundRectCallout">
                <a:avLst>
                  <a:gd name="adj1" fmla="val -142826"/>
                  <a:gd name="adj2" fmla="val -71312"/>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Reward = </a:t>
                </a:r>
                <a14:m>
                  <m:oMath xmlns:m="http://schemas.openxmlformats.org/officeDocument/2006/math">
                    <m:r>
                      <a:rPr lang="en-US" b="0" i="1" smtClean="0">
                        <a:solidFill>
                          <a:schemeClr val="tx1"/>
                        </a:solidFill>
                        <a:latin typeface="Cambria Math" panose="02040503050406030204" pitchFamily="18" charset="0"/>
                      </a:rPr>
                      <m:t>1−</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𝛾</m:t>
                        </m:r>
                      </m:e>
                      <m:sub>
                        <m:r>
                          <a:rPr lang="en-US" b="0" i="1" smtClean="0">
                            <a:solidFill>
                              <a:schemeClr val="tx1"/>
                            </a:solidFill>
                            <a:latin typeface="Cambria Math" panose="02040503050406030204" pitchFamily="18" charset="0"/>
                            <a:ea typeface="Cambria Math" panose="02040503050406030204" pitchFamily="18" charset="0"/>
                          </a:rPr>
                          <m:t>𝑎</m:t>
                        </m:r>
                      </m:sub>
                    </m:sSub>
                  </m:oMath>
                </a14:m>
                <a:endParaRPr lang="en-US" dirty="0">
                  <a:solidFill>
                    <a:schemeClr val="tx1"/>
                  </a:solidFill>
                </a:endParaRPr>
              </a:p>
              <a:p>
                <a:pPr algn="ctr"/>
                <a:r>
                  <a:rPr lang="en-US" dirty="0">
                    <a:solidFill>
                      <a:schemeClr val="tx1"/>
                    </a:solidFill>
                  </a:rPr>
                  <a:t>Discount factor = </a:t>
                </a:r>
                <a14:m>
                  <m:oMath xmlns:m="http://schemas.openxmlformats.org/officeDocument/2006/math">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𝛾</m:t>
                        </m:r>
                      </m:e>
                      <m:sub>
                        <m:r>
                          <a:rPr lang="en-US" b="0" i="1" smtClean="0">
                            <a:solidFill>
                              <a:schemeClr val="tx1"/>
                            </a:solidFill>
                            <a:latin typeface="Cambria Math" panose="02040503050406030204" pitchFamily="18" charset="0"/>
                            <a:ea typeface="Cambria Math" panose="02040503050406030204" pitchFamily="18" charset="0"/>
                          </a:rPr>
                          <m:t>𝑎</m:t>
                        </m:r>
                      </m:sub>
                    </m:sSub>
                  </m:oMath>
                </a14:m>
                <a:endParaRPr lang="en-US" dirty="0">
                  <a:solidFill>
                    <a:schemeClr val="tx1"/>
                  </a:solidFill>
                </a:endParaRPr>
              </a:p>
            </p:txBody>
          </p:sp>
        </mc:Choice>
        <mc:Fallback xmlns="">
          <p:sp>
            <p:nvSpPr>
              <p:cNvPr id="5" name="Rounded Rectangular Callout 4">
                <a:extLst>
                  <a:ext uri="{FF2B5EF4-FFF2-40B4-BE49-F238E27FC236}">
                    <a16:creationId xmlns:a16="http://schemas.microsoft.com/office/drawing/2014/main" id="{96A53C58-0067-E987-B6F5-BA6E93A536A8}"/>
                  </a:ext>
                </a:extLst>
              </p:cNvPr>
              <p:cNvSpPr>
                <a:spLocks noRot="1" noChangeAspect="1" noMove="1" noResize="1" noEditPoints="1" noAdjustHandles="1" noChangeArrowheads="1" noChangeShapeType="1" noTextEdit="1"/>
              </p:cNvSpPr>
              <p:nvPr/>
            </p:nvSpPr>
            <p:spPr>
              <a:xfrm>
                <a:off x="5723467" y="3468266"/>
                <a:ext cx="2392771" cy="1176866"/>
              </a:xfrm>
              <a:prstGeom prst="wedgeRoundRectCallout">
                <a:avLst>
                  <a:gd name="adj1" fmla="val -142826"/>
                  <a:gd name="adj2" fmla="val -71312"/>
                  <a:gd name="adj3" fmla="val 16667"/>
                </a:avLst>
              </a:prstGeom>
              <a:blipFill>
                <a:blip r:embed="rId3"/>
                <a:stretch>
                  <a:fillRect/>
                </a:stretch>
              </a:blipFill>
              <a:ln w="28575">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a:extLst>
                  <a:ext uri="{FF2B5EF4-FFF2-40B4-BE49-F238E27FC236}">
                    <a16:creationId xmlns:a16="http://schemas.microsoft.com/office/drawing/2014/main" id="{8DCCF037-C31D-6BB7-EB3F-9C4F421C41F3}"/>
                  </a:ext>
                </a:extLst>
              </p:cNvPr>
              <p:cNvSpPr/>
              <p:nvPr/>
            </p:nvSpPr>
            <p:spPr>
              <a:xfrm>
                <a:off x="5723466" y="1814882"/>
                <a:ext cx="2392771" cy="1176866"/>
              </a:xfrm>
              <a:prstGeom prst="wedgeRoundRectCallout">
                <a:avLst>
                  <a:gd name="adj1" fmla="val -120534"/>
                  <a:gd name="adj2" fmla="val 2069"/>
                  <a:gd name="adj3" fmla="val 16667"/>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Reward = </a:t>
                </a:r>
                <a14:m>
                  <m:oMath xmlns:m="http://schemas.openxmlformats.org/officeDocument/2006/math">
                    <m:r>
                      <a:rPr lang="en-US" b="0" i="1" smtClean="0">
                        <a:solidFill>
                          <a:schemeClr val="tx1"/>
                        </a:solidFill>
                        <a:latin typeface="Cambria Math" panose="02040503050406030204" pitchFamily="18" charset="0"/>
                      </a:rPr>
                      <m:t>0</m:t>
                    </m:r>
                  </m:oMath>
                </a14:m>
                <a:endParaRPr lang="en-US" dirty="0">
                  <a:solidFill>
                    <a:schemeClr val="tx1"/>
                  </a:solidFill>
                </a:endParaRPr>
              </a:p>
              <a:p>
                <a:pPr algn="ctr"/>
                <a:r>
                  <a:rPr lang="en-US" dirty="0">
                    <a:solidFill>
                      <a:schemeClr val="tx1"/>
                    </a:solidFill>
                  </a:rPr>
                  <a:t>Discount factor =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𝛾</m:t>
                    </m:r>
                  </m:oMath>
                </a14:m>
                <a:endParaRPr lang="en-US" dirty="0">
                  <a:solidFill>
                    <a:schemeClr val="tx1"/>
                  </a:solidFill>
                </a:endParaRPr>
              </a:p>
            </p:txBody>
          </p:sp>
        </mc:Choice>
        <mc:Fallback xmlns="">
          <p:sp>
            <p:nvSpPr>
              <p:cNvPr id="9" name="Rounded Rectangular Callout 8">
                <a:extLst>
                  <a:ext uri="{FF2B5EF4-FFF2-40B4-BE49-F238E27FC236}">
                    <a16:creationId xmlns:a16="http://schemas.microsoft.com/office/drawing/2014/main" id="{8DCCF037-C31D-6BB7-EB3F-9C4F421C41F3}"/>
                  </a:ext>
                </a:extLst>
              </p:cNvPr>
              <p:cNvSpPr>
                <a:spLocks noRot="1" noChangeAspect="1" noMove="1" noResize="1" noEditPoints="1" noAdjustHandles="1" noChangeArrowheads="1" noChangeShapeType="1" noTextEdit="1"/>
              </p:cNvSpPr>
              <p:nvPr/>
            </p:nvSpPr>
            <p:spPr>
              <a:xfrm>
                <a:off x="5723466" y="1814882"/>
                <a:ext cx="2392771" cy="1176866"/>
              </a:xfrm>
              <a:prstGeom prst="wedgeRoundRectCallout">
                <a:avLst>
                  <a:gd name="adj1" fmla="val -120534"/>
                  <a:gd name="adj2" fmla="val 2069"/>
                  <a:gd name="adj3" fmla="val 16667"/>
                </a:avLst>
              </a:prstGeom>
              <a:blipFill>
                <a:blip r:embed="rId4"/>
                <a:stretch>
                  <a:fillRect/>
                </a:stretch>
              </a:blipFill>
              <a:ln w="28575">
                <a:solidFill>
                  <a:schemeClr val="tx2"/>
                </a:solidFill>
              </a:ln>
            </p:spPr>
            <p:txBody>
              <a:bodyPr/>
              <a:lstStyle/>
              <a:p>
                <a:r>
                  <a:rPr lang="en-US">
                    <a:noFill/>
                  </a:rPr>
                  <a:t> </a:t>
                </a:r>
              </a:p>
            </p:txBody>
          </p:sp>
        </mc:Fallback>
      </mc:AlternateContent>
      <p:sp>
        <p:nvSpPr>
          <p:cNvPr id="10" name="Left Brace 9">
            <a:extLst>
              <a:ext uri="{FF2B5EF4-FFF2-40B4-BE49-F238E27FC236}">
                <a16:creationId xmlns:a16="http://schemas.microsoft.com/office/drawing/2014/main" id="{DDA4FC31-3743-F148-1044-C07AE210F164}"/>
              </a:ext>
            </a:extLst>
          </p:cNvPr>
          <p:cNvSpPr/>
          <p:nvPr/>
        </p:nvSpPr>
        <p:spPr>
          <a:xfrm rot="10800000">
            <a:off x="8492067" y="1849399"/>
            <a:ext cx="365125" cy="2802465"/>
          </a:xfrm>
          <a:prstGeom prst="leftBrace">
            <a:avLst>
              <a:gd name="adj1" fmla="val 398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C45BED-73D4-D3C7-96D0-33C0D2791F5F}"/>
              </a:ext>
            </a:extLst>
          </p:cNvPr>
          <p:cNvSpPr txBox="1"/>
          <p:nvPr/>
        </p:nvSpPr>
        <p:spPr>
          <a:xfrm>
            <a:off x="8983134" y="2767557"/>
            <a:ext cx="2235200" cy="1107996"/>
          </a:xfrm>
          <a:prstGeom prst="rect">
            <a:avLst/>
          </a:prstGeom>
          <a:noFill/>
        </p:spPr>
        <p:txBody>
          <a:bodyPr wrap="square" rtlCol="0">
            <a:spAutoFit/>
          </a:bodyPr>
          <a:lstStyle/>
          <a:p>
            <a:pPr algn="ctr"/>
            <a:r>
              <a:rPr lang="en-US" sz="2200" dirty="0"/>
              <a:t>Discounted-sum rewards with two discount factors</a:t>
            </a:r>
          </a:p>
        </p:txBody>
      </p:sp>
      <p:sp>
        <p:nvSpPr>
          <p:cNvPr id="12" name="Rounded Rectangle 11">
            <a:extLst>
              <a:ext uri="{FF2B5EF4-FFF2-40B4-BE49-F238E27FC236}">
                <a16:creationId xmlns:a16="http://schemas.microsoft.com/office/drawing/2014/main" id="{BFF4A2DB-1D99-E629-5482-68FBB689AE74}"/>
              </a:ext>
            </a:extLst>
          </p:cNvPr>
          <p:cNvSpPr/>
          <p:nvPr/>
        </p:nvSpPr>
        <p:spPr>
          <a:xfrm>
            <a:off x="711046" y="5055606"/>
            <a:ext cx="10645548" cy="1400386"/>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2"/>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DB54DF4-AA40-0C85-ACF6-9864CB45F577}"/>
                  </a:ext>
                </a:extLst>
              </p:cNvPr>
              <p:cNvSpPr txBox="1"/>
              <p:nvPr/>
            </p:nvSpPr>
            <p:spPr>
              <a:xfrm>
                <a:off x="840839" y="5112281"/>
                <a:ext cx="10453694" cy="707886"/>
              </a:xfrm>
              <a:prstGeom prst="rect">
                <a:avLst/>
              </a:prstGeom>
              <a:noFill/>
            </p:spPr>
            <p:txBody>
              <a:bodyPr wrap="square" rtlCol="0">
                <a:spAutoFit/>
              </a:bodyPr>
              <a:lstStyle/>
              <a:p>
                <a:r>
                  <a:rPr lang="en-US" sz="2000" b="1" dirty="0">
                    <a:solidFill>
                      <a:srgbClr val="00B050"/>
                    </a:solidFill>
                  </a:rPr>
                  <a:t>THEOREM:</a:t>
                </a:r>
                <a:r>
                  <a:rPr lang="en-US" sz="2000" dirty="0"/>
                  <a:t> For any MDP and LTL property, </a:t>
                </a:r>
                <a:r>
                  <a:rPr lang="en-US" sz="2000" b="1" dirty="0"/>
                  <a:t>there exist </a:t>
                </a:r>
                <a14:m>
                  <m:oMath xmlns:m="http://schemas.openxmlformats.org/officeDocument/2006/math">
                    <m:sSub>
                      <m:sSubPr>
                        <m:ctrlPr>
                          <a:rPr lang="en-US" sz="2000" b="1" i="1" smtClean="0">
                            <a:solidFill>
                              <a:schemeClr val="tx1"/>
                            </a:solidFill>
                            <a:latin typeface="Cambria Math" panose="02040503050406030204" pitchFamily="18" charset="0"/>
                            <a:ea typeface="Cambria Math" panose="02040503050406030204" pitchFamily="18" charset="0"/>
                          </a:rPr>
                        </m:ctrlPr>
                      </m:sSubPr>
                      <m:e>
                        <m:r>
                          <a:rPr lang="en-US" sz="2000" b="1" i="1" smtClean="0">
                            <a:solidFill>
                              <a:schemeClr val="tx1"/>
                            </a:solidFill>
                            <a:latin typeface="Cambria Math" panose="02040503050406030204" pitchFamily="18" charset="0"/>
                            <a:ea typeface="Cambria Math" panose="02040503050406030204" pitchFamily="18" charset="0"/>
                          </a:rPr>
                          <m:t>𝜸</m:t>
                        </m:r>
                      </m:e>
                      <m:sub>
                        <m:r>
                          <a:rPr lang="en-US" sz="2000" b="1" i="1" smtClean="0">
                            <a:solidFill>
                              <a:schemeClr val="tx1"/>
                            </a:solidFill>
                            <a:latin typeface="Cambria Math" panose="02040503050406030204" pitchFamily="18" charset="0"/>
                            <a:ea typeface="Cambria Math" panose="02040503050406030204" pitchFamily="18" charset="0"/>
                          </a:rPr>
                          <m:t>𝒂</m:t>
                        </m:r>
                      </m:sub>
                    </m:sSub>
                    <m:r>
                      <a:rPr lang="en-US" sz="2000" b="1" i="1" smtClean="0">
                        <a:solidFill>
                          <a:schemeClr val="tx1"/>
                        </a:solidFill>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𝜸</m:t>
                    </m:r>
                    <m:r>
                      <a:rPr lang="en-US" sz="2000" b="1" i="1" smtClean="0">
                        <a:latin typeface="Cambria Math" panose="02040503050406030204" pitchFamily="18" charset="0"/>
                        <a:ea typeface="Cambria Math" panose="02040503050406030204" pitchFamily="18" charset="0"/>
                      </a:rPr>
                      <m:t>&lt;</m:t>
                    </m:r>
                    <m:r>
                      <a:rPr lang="en-US" sz="2000" b="1" i="1" smtClean="0">
                        <a:latin typeface="Cambria Math" panose="02040503050406030204" pitchFamily="18" charset="0"/>
                        <a:ea typeface="Cambria Math" panose="02040503050406030204" pitchFamily="18" charset="0"/>
                      </a:rPr>
                      <m:t>𝟏</m:t>
                    </m:r>
                  </m:oMath>
                </a14:m>
                <a:r>
                  <a:rPr lang="en-US" sz="2000" b="1" dirty="0"/>
                  <a:t> </a:t>
                </a:r>
                <a:r>
                  <a:rPr lang="en-US" sz="2000" dirty="0"/>
                  <a:t>such that </a:t>
                </a:r>
                <a:r>
                  <a:rPr lang="en-US" sz="2000" b="1" dirty="0"/>
                  <a:t>maximizing discounted sum rewards</a:t>
                </a:r>
                <a:r>
                  <a:rPr lang="en-US" sz="2000" dirty="0"/>
                  <a:t> in product MDP </a:t>
                </a:r>
                <a:r>
                  <a:rPr lang="en-US" sz="2000" b="1" dirty="0"/>
                  <a:t>yields optimal policy for LTL property [1] </a:t>
                </a:r>
              </a:p>
            </p:txBody>
          </p:sp>
        </mc:Choice>
        <mc:Fallback xmlns="">
          <p:sp>
            <p:nvSpPr>
              <p:cNvPr id="13" name="TextBox 12">
                <a:extLst>
                  <a:ext uri="{FF2B5EF4-FFF2-40B4-BE49-F238E27FC236}">
                    <a16:creationId xmlns:a16="http://schemas.microsoft.com/office/drawing/2014/main" id="{0DB54DF4-AA40-0C85-ACF6-9864CB45F577}"/>
                  </a:ext>
                </a:extLst>
              </p:cNvPr>
              <p:cNvSpPr txBox="1">
                <a:spLocks noRot="1" noChangeAspect="1" noMove="1" noResize="1" noEditPoints="1" noAdjustHandles="1" noChangeArrowheads="1" noChangeShapeType="1" noTextEdit="1"/>
              </p:cNvSpPr>
              <p:nvPr/>
            </p:nvSpPr>
            <p:spPr>
              <a:xfrm>
                <a:off x="840839" y="5112281"/>
                <a:ext cx="10453694" cy="707886"/>
              </a:xfrm>
              <a:prstGeom prst="rect">
                <a:avLst/>
              </a:prstGeom>
              <a:blipFill>
                <a:blip r:embed="rId5"/>
                <a:stretch>
                  <a:fillRect l="-728" t="-5263" b="-1403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528F2D7C-B4D0-0672-116B-22E8B994944A}"/>
              </a:ext>
            </a:extLst>
          </p:cNvPr>
          <p:cNvSpPr txBox="1"/>
          <p:nvPr/>
        </p:nvSpPr>
        <p:spPr>
          <a:xfrm>
            <a:off x="835406" y="5760937"/>
            <a:ext cx="10287000" cy="646331"/>
          </a:xfrm>
          <a:prstGeom prst="rect">
            <a:avLst/>
          </a:prstGeom>
          <a:noFill/>
        </p:spPr>
        <p:txBody>
          <a:bodyPr wrap="square" rtlCol="0">
            <a:spAutoFit/>
          </a:bodyPr>
          <a:lstStyle/>
          <a:p>
            <a:r>
              <a:rPr lang="en-US" b="0" i="0" dirty="0">
                <a:solidFill>
                  <a:schemeClr val="accent1"/>
                </a:solidFill>
                <a:effectLst/>
                <a:latin typeface="Calibri" panose="020F0502020204030204" pitchFamily="34" charset="0"/>
                <a:cs typeface="Calibri" panose="020F0502020204030204" pitchFamily="34" charset="0"/>
              </a:rPr>
              <a:t>[1] Bozkurt, </a:t>
            </a:r>
            <a:r>
              <a:rPr lang="en-US" b="0" i="0" dirty="0" err="1">
                <a:solidFill>
                  <a:schemeClr val="accent1"/>
                </a:solidFill>
                <a:effectLst/>
                <a:latin typeface="Calibri" panose="020F0502020204030204" pitchFamily="34" charset="0"/>
                <a:cs typeface="Calibri" panose="020F0502020204030204" pitchFamily="34" charset="0"/>
              </a:rPr>
              <a:t>Alper</a:t>
            </a:r>
            <a:r>
              <a:rPr lang="en-US" b="0" i="0" dirty="0">
                <a:solidFill>
                  <a:schemeClr val="accent1"/>
                </a:solidFill>
                <a:effectLst/>
                <a:latin typeface="Calibri" panose="020F0502020204030204" pitchFamily="34" charset="0"/>
                <a:cs typeface="Calibri" panose="020F0502020204030204" pitchFamily="34" charset="0"/>
              </a:rPr>
              <a:t> Kamil, et al. "Control synthesis from linear temporal logic specifications using model-free reinforcement learning." </a:t>
            </a:r>
            <a:endParaRPr lang="en-US"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4054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p:bldP spid="12" grpId="0" animBg="1"/>
      <p:bldP spid="13"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II: Sampling-Based Reduction</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72</a:t>
            </a:fld>
            <a:endParaRPr lang="en-US" dirty="0"/>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DF7733F-A817-C2F5-BEF0-AC76D648C7E0}"/>
                  </a:ext>
                </a:extLst>
              </p:cNvPr>
              <p:cNvSpPr/>
              <p:nvPr/>
            </p:nvSpPr>
            <p:spPr>
              <a:xfrm>
                <a:off x="1590805" y="1743076"/>
                <a:ext cx="9031266" cy="253705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endParaRPr lang="en-US" sz="2400" dirty="0">
                  <a:solidFill>
                    <a:schemeClr val="tx1"/>
                  </a:solidFill>
                  <a:latin typeface="Calibri" panose="020F0502020204030204" pitchFamily="34" charset="0"/>
                  <a:cs typeface="Calibri" panose="020F0502020204030204" pitchFamily="34" charset="0"/>
                </a:endParaRPr>
              </a:p>
              <a:p>
                <a:pPr marL="0" indent="0" algn="ctr">
                  <a:buNone/>
                </a:pPr>
                <a:r>
                  <a:rPr lang="en-US" sz="2400" dirty="0">
                    <a:solidFill>
                      <a:schemeClr val="tx1"/>
                    </a:solidFill>
                    <a:latin typeface="Calibri" panose="020F0502020204030204" pitchFamily="34" charset="0"/>
                    <a:cs typeface="Calibri" panose="020F0502020204030204" pitchFamily="34" charset="0"/>
                  </a:rPr>
                  <a:t>It should be possible to </a:t>
                </a:r>
                <a:r>
                  <a:rPr lang="en-US" sz="2400" b="1" dirty="0">
                    <a:solidFill>
                      <a:schemeClr val="tx1"/>
                    </a:solidFill>
                    <a:latin typeface="Calibri" panose="020F0502020204030204" pitchFamily="34" charset="0"/>
                    <a:cs typeface="Calibri" panose="020F0502020204030204" pitchFamily="34" charset="0"/>
                  </a:rPr>
                  <a:t>simulate</a:t>
                </a:r>
                <a:r>
                  <a:rPr lang="en-US" sz="2400"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r>
                      <a:rPr lang="en-US" sz="2400" b="0" i="1" smtClean="0">
                        <a:solidFill>
                          <a:schemeClr val="tx1"/>
                        </a:solidFill>
                        <a:latin typeface="Cambria Math" panose="02040503050406030204" pitchFamily="18" charset="0"/>
                        <a:cs typeface="Calibri" panose="020F0502020204030204" pitchFamily="34" charset="0"/>
                      </a:rPr>
                      <m:t>′</m:t>
                    </m:r>
                  </m:oMath>
                </a14:m>
                <a:r>
                  <a:rPr lang="en-US" sz="2400" dirty="0">
                    <a:solidFill>
                      <a:schemeClr val="tx1"/>
                    </a:solidFill>
                    <a:latin typeface="Calibri" panose="020F0502020204030204" pitchFamily="34" charset="0"/>
                    <a:cs typeface="Calibri" panose="020F0502020204030204" pitchFamily="34" charset="0"/>
                  </a:rPr>
                  <a:t> using a simulator of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oMath>
                </a14:m>
                <a:r>
                  <a:rPr lang="en-US" sz="2400" dirty="0">
                    <a:solidFill>
                      <a:schemeClr val="tx1"/>
                    </a:solidFill>
                    <a:latin typeface="Calibri" panose="020F0502020204030204" pitchFamily="34" charset="0"/>
                    <a:cs typeface="Calibri" panose="020F0502020204030204" pitchFamily="34" charset="0"/>
                  </a:rPr>
                  <a:t> </a:t>
                </a:r>
                <a:r>
                  <a:rPr lang="en-US" sz="2400" b="1" dirty="0">
                    <a:solidFill>
                      <a:schemeClr val="tx1"/>
                    </a:solidFill>
                    <a:latin typeface="Calibri" panose="020F0502020204030204" pitchFamily="34" charset="0"/>
                    <a:cs typeface="Calibri" panose="020F0502020204030204" pitchFamily="34" charset="0"/>
                  </a:rPr>
                  <a:t>without knowledge of transition probabilities </a:t>
                </a:r>
                <a14:m>
                  <m:oMath xmlns:m="http://schemas.openxmlformats.org/officeDocument/2006/math">
                    <m:r>
                      <a:rPr lang="en-US" sz="2400" b="1" i="1" smtClean="0">
                        <a:solidFill>
                          <a:schemeClr val="tx1"/>
                        </a:solidFill>
                        <a:latin typeface="Cambria Math" panose="02040503050406030204" pitchFamily="18" charset="0"/>
                        <a:cs typeface="Calibri" panose="020F0502020204030204" pitchFamily="34" charset="0"/>
                      </a:rPr>
                      <m:t>𝑷</m:t>
                    </m:r>
                  </m:oMath>
                </a14:m>
                <a:endParaRPr lang="en-US" sz="2400" b="1" dirty="0">
                  <a:solidFill>
                    <a:schemeClr val="tx1"/>
                  </a:solidFill>
                  <a:latin typeface="Calibri" panose="020F0502020204030204" pitchFamily="34" charset="0"/>
                  <a:cs typeface="Calibri" panose="020F0502020204030204" pitchFamily="34" charset="0"/>
                </a:endParaRPr>
              </a:p>
            </p:txBody>
          </p:sp>
        </mc:Choice>
        <mc:Fallback xmlns="">
          <p:sp>
            <p:nvSpPr>
              <p:cNvPr id="2" name="Rounded Rectangle 1">
                <a:extLst>
                  <a:ext uri="{FF2B5EF4-FFF2-40B4-BE49-F238E27FC236}">
                    <a16:creationId xmlns:a16="http://schemas.microsoft.com/office/drawing/2014/main" id="{7DF7733F-A817-C2F5-BEF0-AC76D648C7E0}"/>
                  </a:ext>
                </a:extLst>
              </p:cNvPr>
              <p:cNvSpPr>
                <a:spLocks noRot="1" noChangeAspect="1" noMove="1" noResize="1" noEditPoints="1" noAdjustHandles="1" noChangeArrowheads="1" noChangeShapeType="1" noTextEdit="1"/>
              </p:cNvSpPr>
              <p:nvPr/>
            </p:nvSpPr>
            <p:spPr>
              <a:xfrm>
                <a:off x="1590805" y="1743076"/>
                <a:ext cx="9031266" cy="2537058"/>
              </a:xfrm>
              <a:prstGeom prst="roundRect">
                <a:avLst/>
              </a:prstGeom>
              <a:blipFill>
                <a:blip r:embed="rId3"/>
                <a:stretch>
                  <a:fillRect/>
                </a:stretch>
              </a:blipFill>
              <a:ln w="28575">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AF58BF2-003B-5BEE-AFD8-5D8F19F58030}"/>
                  </a:ext>
                </a:extLst>
              </p:cNvPr>
              <p:cNvSpPr/>
              <p:nvPr/>
            </p:nvSpPr>
            <p:spPr>
              <a:xfrm>
                <a:off x="3623911" y="2279574"/>
                <a:ext cx="996862"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𝑀</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oMath>
                  </m:oMathPara>
                </a14:m>
                <a:endParaRPr lang="en-US" sz="2400" dirty="0"/>
              </a:p>
            </p:txBody>
          </p:sp>
        </mc:Choice>
        <mc:Fallback xmlns="">
          <p:sp>
            <p:nvSpPr>
              <p:cNvPr id="8" name="Rounded Rectangle 7">
                <a:extLst>
                  <a:ext uri="{FF2B5EF4-FFF2-40B4-BE49-F238E27FC236}">
                    <a16:creationId xmlns:a16="http://schemas.microsoft.com/office/drawing/2014/main" id="{AAF58BF2-003B-5BEE-AFD8-5D8F19F58030}"/>
                  </a:ext>
                </a:extLst>
              </p:cNvPr>
              <p:cNvSpPr>
                <a:spLocks noRot="1" noChangeAspect="1" noMove="1" noResize="1" noEditPoints="1" noAdjustHandles="1" noChangeArrowheads="1" noChangeShapeType="1" noTextEdit="1"/>
              </p:cNvSpPr>
              <p:nvPr/>
            </p:nvSpPr>
            <p:spPr>
              <a:xfrm>
                <a:off x="3623911" y="2279574"/>
                <a:ext cx="996862" cy="557408"/>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55226B7-40F5-C28C-9CD9-00550CEBDBD4}"/>
                  </a:ext>
                </a:extLst>
              </p:cNvPr>
              <p:cNvSpPr/>
              <p:nvPr/>
            </p:nvSpPr>
            <p:spPr>
              <a:xfrm>
                <a:off x="6707398" y="2279574"/>
                <a:ext cx="2058229" cy="557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𝑀</m:t>
                        </m:r>
                      </m:e>
                      <m:sup>
                        <m:r>
                          <a:rPr lang="en-US" sz="2400" b="0" i="1" smtClean="0">
                            <a:latin typeface="Cambria Math" panose="02040503050406030204" pitchFamily="18" charset="0"/>
                            <a:ea typeface="Cambria Math" panose="02040503050406030204" pitchFamily="18" charset="0"/>
                          </a:rPr>
                          <m:t>′</m:t>
                        </m:r>
                      </m:sup>
                    </m:sSup>
                  </m:oMath>
                </a14:m>
                <a:r>
                  <a:rPr lang="en-US" sz="2400" dirty="0"/>
                  <a:t> + rewards</a:t>
                </a:r>
              </a:p>
            </p:txBody>
          </p:sp>
        </mc:Choice>
        <mc:Fallback xmlns="">
          <p:sp>
            <p:nvSpPr>
              <p:cNvPr id="11" name="Rounded Rectangle 10">
                <a:extLst>
                  <a:ext uri="{FF2B5EF4-FFF2-40B4-BE49-F238E27FC236}">
                    <a16:creationId xmlns:a16="http://schemas.microsoft.com/office/drawing/2014/main" id="{255226B7-40F5-C28C-9CD9-00550CEBDBD4}"/>
                  </a:ext>
                </a:extLst>
              </p:cNvPr>
              <p:cNvSpPr>
                <a:spLocks noRot="1" noChangeAspect="1" noMove="1" noResize="1" noEditPoints="1" noAdjustHandles="1" noChangeArrowheads="1" noChangeShapeType="1" noTextEdit="1"/>
              </p:cNvSpPr>
              <p:nvPr/>
            </p:nvSpPr>
            <p:spPr>
              <a:xfrm>
                <a:off x="6707398" y="2279574"/>
                <a:ext cx="2058229" cy="557408"/>
              </a:xfrm>
              <a:prstGeom prst="roundRect">
                <a:avLst/>
              </a:prstGeom>
              <a:blipFill>
                <a:blip r:embed="rId5"/>
                <a:stretch>
                  <a:fillRect r="-610" b="-15556"/>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CF3A811-5FA7-DFDF-781C-E309C5E9EEB7}"/>
              </a:ext>
            </a:extLst>
          </p:cNvPr>
          <p:cNvCxnSpPr>
            <a:cxnSpLocks/>
            <a:endCxn id="11" idx="1"/>
          </p:cNvCxnSpPr>
          <p:nvPr/>
        </p:nvCxnSpPr>
        <p:spPr>
          <a:xfrm>
            <a:off x="4620772" y="2558278"/>
            <a:ext cx="2086626" cy="0"/>
          </a:xfrm>
          <a:prstGeom prst="straightConnector1">
            <a:avLst/>
          </a:prstGeom>
          <a:ln w="381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F751A6-C95F-838C-7554-0727B95AD515}"/>
              </a:ext>
            </a:extLst>
          </p:cNvPr>
          <p:cNvSpPr txBox="1"/>
          <p:nvPr/>
        </p:nvSpPr>
        <p:spPr>
          <a:xfrm>
            <a:off x="5247048" y="2229144"/>
            <a:ext cx="884986" cy="369332"/>
          </a:xfrm>
          <a:prstGeom prst="rect">
            <a:avLst/>
          </a:prstGeom>
          <a:noFill/>
        </p:spPr>
        <p:txBody>
          <a:bodyPr wrap="none" rtlCol="0">
            <a:spAutoFit/>
          </a:bodyPr>
          <a:lstStyle/>
          <a:p>
            <a:r>
              <a:rPr lang="en-US" b="1" dirty="0"/>
              <a:t>Reduce</a:t>
            </a:r>
          </a:p>
        </p:txBody>
      </p:sp>
      <p:sp>
        <p:nvSpPr>
          <p:cNvPr id="16" name="TextBox 15">
            <a:extLst>
              <a:ext uri="{FF2B5EF4-FFF2-40B4-BE49-F238E27FC236}">
                <a16:creationId xmlns:a16="http://schemas.microsoft.com/office/drawing/2014/main" id="{44423E63-E90E-D121-8139-3C6A0A94869A}"/>
              </a:ext>
            </a:extLst>
          </p:cNvPr>
          <p:cNvSpPr txBox="1"/>
          <p:nvPr/>
        </p:nvSpPr>
        <p:spPr>
          <a:xfrm>
            <a:off x="838200" y="4766202"/>
            <a:ext cx="9783871" cy="1200329"/>
          </a:xfrm>
          <a:prstGeom prst="rect">
            <a:avLst/>
          </a:prstGeom>
          <a:noFill/>
        </p:spPr>
        <p:txBody>
          <a:bodyPr wrap="square">
            <a:spAutoFit/>
          </a:bodyPr>
          <a:lstStyle/>
          <a:p>
            <a:r>
              <a:rPr lang="en-US" sz="2400" b="1" dirty="0">
                <a:solidFill>
                  <a:schemeClr val="accent1"/>
                </a:solidFill>
              </a:rPr>
              <a:t>THEOREM</a:t>
            </a:r>
            <a:endParaRPr lang="en-US" sz="2400" b="1" dirty="0"/>
          </a:p>
          <a:p>
            <a:pPr marL="0" indent="0">
              <a:buNone/>
            </a:pPr>
            <a:r>
              <a:rPr lang="en-US" sz="2400" b="1" dirty="0"/>
              <a:t>Optimality preserving </a:t>
            </a:r>
            <a:r>
              <a:rPr lang="en-US" sz="2400" dirty="0"/>
              <a:t>sampling-based reduction exists [1] for translating LTL to discounted-sum rewards (there are some subtleties)</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3" name="Rounded Rectangular Callout 2">
                <a:extLst>
                  <a:ext uri="{FF2B5EF4-FFF2-40B4-BE49-F238E27FC236}">
                    <a16:creationId xmlns:a16="http://schemas.microsoft.com/office/drawing/2014/main" id="{7F4C773A-ADED-231A-4257-CE8040F0CB29}"/>
                  </a:ext>
                </a:extLst>
              </p:cNvPr>
              <p:cNvSpPr/>
              <p:nvPr/>
            </p:nvSpPr>
            <p:spPr>
              <a:xfrm>
                <a:off x="6400799" y="3919506"/>
                <a:ext cx="5128729" cy="1200329"/>
              </a:xfrm>
              <a:prstGeom prst="wedgeRoundRectCallout">
                <a:avLst>
                  <a:gd name="adj1" fmla="val -42774"/>
                  <a:gd name="adj2" fmla="val 905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Requires parameters (</a:t>
                </a:r>
                <a:r>
                  <a:rPr lang="en-US" sz="2200" dirty="0" err="1"/>
                  <a:t>eg.</a:t>
                </a:r>
                <a:r>
                  <a:rPr lang="en-US" sz="2200" dirty="0"/>
                  <a:t> </a:t>
                </a:r>
                <a14:m>
                  <m:oMath xmlns:m="http://schemas.openxmlformats.org/officeDocument/2006/math">
                    <m:sSub>
                      <m:sSubPr>
                        <m:ctrlPr>
                          <a:rPr lang="en-US" sz="2200" b="1" i="1" smtClean="0">
                            <a:solidFill>
                              <a:schemeClr val="bg1"/>
                            </a:solidFill>
                            <a:latin typeface="Cambria Math" panose="02040503050406030204" pitchFamily="18" charset="0"/>
                            <a:ea typeface="Cambria Math" panose="02040503050406030204" pitchFamily="18" charset="0"/>
                          </a:rPr>
                        </m:ctrlPr>
                      </m:sSubPr>
                      <m:e>
                        <m:r>
                          <a:rPr lang="en-US" sz="2200" b="1" i="1" smtClean="0">
                            <a:solidFill>
                              <a:schemeClr val="bg1"/>
                            </a:solidFill>
                            <a:latin typeface="Cambria Math" panose="02040503050406030204" pitchFamily="18" charset="0"/>
                            <a:ea typeface="Cambria Math" panose="02040503050406030204" pitchFamily="18" charset="0"/>
                          </a:rPr>
                          <m:t>𝜸</m:t>
                        </m:r>
                      </m:e>
                      <m:sub>
                        <m:r>
                          <a:rPr lang="en-US" sz="2200" b="1" i="1" smtClean="0">
                            <a:solidFill>
                              <a:schemeClr val="bg1"/>
                            </a:solidFill>
                            <a:latin typeface="Cambria Math" panose="02040503050406030204" pitchFamily="18" charset="0"/>
                            <a:ea typeface="Cambria Math" panose="02040503050406030204" pitchFamily="18" charset="0"/>
                          </a:rPr>
                          <m:t>𝒂</m:t>
                        </m:r>
                      </m:sub>
                    </m:sSub>
                    <m:r>
                      <a:rPr lang="en-US" sz="2200" b="1" i="1" smtClean="0">
                        <a:solidFill>
                          <a:schemeClr val="bg1"/>
                        </a:solidFill>
                        <a:latin typeface="Cambria Math" panose="02040503050406030204" pitchFamily="18" charset="0"/>
                        <a:ea typeface="Cambria Math" panose="02040503050406030204" pitchFamily="18" charset="0"/>
                      </a:rPr>
                      <m:t>,</m:t>
                    </m:r>
                    <m:r>
                      <a:rPr lang="en-US" sz="2200" b="1" i="1">
                        <a:solidFill>
                          <a:schemeClr val="bg1"/>
                        </a:solidFill>
                        <a:latin typeface="Cambria Math" panose="02040503050406030204" pitchFamily="18" charset="0"/>
                        <a:ea typeface="Cambria Math" panose="02040503050406030204" pitchFamily="18" charset="0"/>
                      </a:rPr>
                      <m:t>𝜸</m:t>
                    </m:r>
                  </m:oMath>
                </a14:m>
                <a:r>
                  <a:rPr lang="en-US" sz="2200" dirty="0">
                    <a:solidFill>
                      <a:schemeClr val="bg1"/>
                    </a:solidFill>
                  </a:rPr>
                  <a:t>) that depend on transition probabilities of </a:t>
                </a:r>
                <a14:m>
                  <m:oMath xmlns:m="http://schemas.openxmlformats.org/officeDocument/2006/math">
                    <m:r>
                      <a:rPr lang="en-US" sz="2200" b="0" i="1" smtClean="0">
                        <a:solidFill>
                          <a:schemeClr val="bg1"/>
                        </a:solidFill>
                        <a:latin typeface="Cambria Math" panose="02040503050406030204" pitchFamily="18" charset="0"/>
                      </a:rPr>
                      <m:t>𝑀</m:t>
                    </m:r>
                  </m:oMath>
                </a14:m>
                <a:r>
                  <a:rPr lang="en-US" sz="2200" dirty="0">
                    <a:solidFill>
                      <a:schemeClr val="bg1"/>
                    </a:solidFill>
                  </a:rPr>
                  <a:t> </a:t>
                </a:r>
                <a:endParaRPr lang="en-US" sz="2200" dirty="0"/>
              </a:p>
            </p:txBody>
          </p:sp>
        </mc:Choice>
        <mc:Fallback xmlns="">
          <p:sp>
            <p:nvSpPr>
              <p:cNvPr id="3" name="Rounded Rectangular Callout 2">
                <a:extLst>
                  <a:ext uri="{FF2B5EF4-FFF2-40B4-BE49-F238E27FC236}">
                    <a16:creationId xmlns:a16="http://schemas.microsoft.com/office/drawing/2014/main" id="{7F4C773A-ADED-231A-4257-CE8040F0CB29}"/>
                  </a:ext>
                </a:extLst>
              </p:cNvPr>
              <p:cNvSpPr>
                <a:spLocks noRot="1" noChangeAspect="1" noMove="1" noResize="1" noEditPoints="1" noAdjustHandles="1" noChangeArrowheads="1" noChangeShapeType="1" noTextEdit="1"/>
              </p:cNvSpPr>
              <p:nvPr/>
            </p:nvSpPr>
            <p:spPr>
              <a:xfrm>
                <a:off x="6400799" y="3919506"/>
                <a:ext cx="5128729" cy="1200329"/>
              </a:xfrm>
              <a:prstGeom prst="wedgeRoundRectCallout">
                <a:avLst>
                  <a:gd name="adj1" fmla="val -42774"/>
                  <a:gd name="adj2" fmla="val 90595"/>
                  <a:gd name="adj3" fmla="val 16667"/>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4791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Reduction II: Sampling-Based Reduction</a:t>
            </a:r>
          </a:p>
        </p:txBody>
      </p:sp>
      <p:sp>
        <p:nvSpPr>
          <p:cNvPr id="3" name="Content Placeholder 2">
            <a:extLst>
              <a:ext uri="{FF2B5EF4-FFF2-40B4-BE49-F238E27FC236}">
                <a16:creationId xmlns:a16="http://schemas.microsoft.com/office/drawing/2014/main" id="{5D132C5C-497D-2852-A1E6-D56E18E1A5CC}"/>
              </a:ext>
            </a:extLst>
          </p:cNvPr>
          <p:cNvSpPr>
            <a:spLocks noGrp="1"/>
          </p:cNvSpPr>
          <p:nvPr>
            <p:ph idx="1"/>
          </p:nvPr>
        </p:nvSpPr>
        <p:spPr>
          <a:xfrm>
            <a:off x="838200" y="4679058"/>
            <a:ext cx="10515600" cy="1859854"/>
          </a:xfrm>
        </p:spPr>
        <p:txBody>
          <a:bodyPr>
            <a:normAutofit/>
          </a:bodyPr>
          <a:lstStyle/>
          <a:p>
            <a:pPr marL="0" indent="0">
              <a:buNone/>
            </a:pPr>
            <a:r>
              <a:rPr lang="en-US" sz="2400" b="1" dirty="0">
                <a:solidFill>
                  <a:schemeClr val="accent1"/>
                </a:solidFill>
              </a:rPr>
              <a:t>THEOREM</a:t>
            </a:r>
          </a:p>
          <a:p>
            <a:pPr marL="0" indent="0">
              <a:buNone/>
            </a:pPr>
            <a:r>
              <a:rPr lang="en-US" sz="2400" dirty="0"/>
              <a:t>No </a:t>
            </a:r>
            <a:r>
              <a:rPr lang="en-US" sz="2400" b="1" dirty="0"/>
              <a:t>near-optimality preserving </a:t>
            </a:r>
            <a:r>
              <a:rPr lang="en-US" sz="2400" b="1" dirty="0">
                <a:solidFill>
                  <a:srgbClr val="7030A0"/>
                </a:solidFill>
              </a:rPr>
              <a:t>sampling-based reduction </a:t>
            </a:r>
            <a:r>
              <a:rPr lang="en-US" sz="2400" dirty="0"/>
              <a:t>exists for reducing safety/reachability specifications to discounted reward specifications</a:t>
            </a:r>
          </a:p>
          <a:p>
            <a:pPr marL="0" indent="0">
              <a:buNone/>
            </a:pPr>
            <a:endParaRPr lang="en-US" sz="2400" dirty="0"/>
          </a:p>
          <a:p>
            <a:pPr marL="0" indent="0">
              <a:buNone/>
            </a:pPr>
            <a:endParaRPr lang="en-US" sz="2400" dirty="0"/>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73</a:t>
            </a:fld>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EA75EA5-E4FD-AA67-E880-FD3F59642F23}"/>
                  </a:ext>
                </a:extLst>
              </p:cNvPr>
              <p:cNvSpPr txBox="1"/>
              <p:nvPr/>
            </p:nvSpPr>
            <p:spPr>
              <a:xfrm>
                <a:off x="838200" y="1890843"/>
                <a:ext cx="10172178" cy="1989391"/>
              </a:xfrm>
              <a:prstGeom prst="rect">
                <a:avLst/>
              </a:prstGeom>
              <a:noFill/>
            </p:spPr>
            <p:txBody>
              <a:bodyPr wrap="square">
                <a:spAutoFit/>
              </a:bodyPr>
              <a:lstStyle/>
              <a:p>
                <a:r>
                  <a:rPr lang="en-US" sz="2400" b="1" dirty="0">
                    <a:solidFill>
                      <a:schemeClr val="accent5"/>
                    </a:solidFill>
                  </a:rPr>
                  <a:t>STRONGER REQUIREMENT</a:t>
                </a:r>
              </a:p>
              <a:p>
                <a:endParaRPr lang="en-US" sz="2400" b="1" dirty="0">
                  <a:solidFill>
                    <a:schemeClr val="tx1"/>
                  </a:solidFill>
                  <a:latin typeface="Calibri" panose="020F0502020204030204" pitchFamily="34" charset="0"/>
                  <a:cs typeface="Calibri" panose="020F0502020204030204" pitchFamily="34" charset="0"/>
                </a:endParaRPr>
              </a:p>
              <a:p>
                <a:r>
                  <a:rPr lang="en-US" sz="2400" b="1" dirty="0">
                    <a:solidFill>
                      <a:schemeClr val="tx1"/>
                    </a:solidFill>
                    <a:latin typeface="Calibri" panose="020F0502020204030204" pitchFamily="34" charset="0"/>
                    <a:cs typeface="Calibri" panose="020F0502020204030204" pitchFamily="34" charset="0"/>
                  </a:rPr>
                  <a:t>Near-Optimality Preservation: </a:t>
                </a:r>
                <a:r>
                  <a:rPr lang="en-US" sz="2400" dirty="0">
                    <a:solidFill>
                      <a:schemeClr val="tx1"/>
                    </a:solidFill>
                    <a:latin typeface="Calibri" panose="020F0502020204030204" pitchFamily="34" charset="0"/>
                    <a:cs typeface="Calibri" panose="020F0502020204030204" pitchFamily="34" charset="0"/>
                  </a:rPr>
                  <a:t>For all </a:t>
                </a:r>
                <a14:m>
                  <m:oMath xmlns:m="http://schemas.openxmlformats.org/officeDocument/2006/math">
                    <m:r>
                      <a:rPr lang="en-US" sz="2400" b="0" i="1" smtClean="0">
                        <a:solidFill>
                          <a:schemeClr val="tx1"/>
                        </a:solidFill>
                        <a:latin typeface="Cambria Math" panose="02040503050406030204" pitchFamily="18" charset="0"/>
                        <a:cs typeface="Calibri" panose="020F0502020204030204" pitchFamily="34" charset="0"/>
                      </a:rPr>
                      <m:t>𝑀</m:t>
                    </m:r>
                  </m:oMath>
                </a14:m>
                <a:r>
                  <a:rPr lang="en-US" sz="2400" dirty="0">
                    <a:solidFill>
                      <a:schemeClr val="tx1"/>
                    </a:solidFill>
                    <a:latin typeface="Calibri" panose="020F0502020204030204" pitchFamily="34" charset="0"/>
                    <a:cs typeface="Calibri" panose="020F0502020204030204" pitchFamily="34" charset="0"/>
                  </a:rPr>
                  <a:t> any policy that </a:t>
                </a:r>
                <a:r>
                  <a:rPr lang="en-US" sz="2400" dirty="0">
                    <a:latin typeface="Calibri" panose="020F0502020204030204" pitchFamily="34" charset="0"/>
                    <a:cs typeface="Calibri" panose="020F0502020204030204" pitchFamily="34" charset="0"/>
                  </a:rPr>
                  <a:t>achieves</a:t>
                </a:r>
                <a:r>
                  <a:rPr lang="en-US" sz="2400" dirty="0">
                    <a:solidFill>
                      <a:schemeClr val="tx1"/>
                    </a:solidFill>
                    <a:latin typeface="Calibri" panose="020F0502020204030204" pitchFamily="34" charset="0"/>
                    <a:cs typeface="Calibri" panose="020F0502020204030204" pitchFamily="34" charset="0"/>
                  </a:rPr>
                  <a:t> a near-optimal </a:t>
                </a:r>
                <a:r>
                  <a:rPr lang="en-US" sz="2400" b="1" dirty="0">
                    <a:solidFill>
                      <a:schemeClr val="tx1"/>
                    </a:solidFill>
                    <a:latin typeface="Calibri" panose="020F0502020204030204" pitchFamily="34" charset="0"/>
                    <a:cs typeface="Calibri" panose="020F0502020204030204" pitchFamily="34" charset="0"/>
                  </a:rPr>
                  <a:t>expected discounted-sum reward </a:t>
                </a:r>
                <a14:m>
                  <m:oMath xmlns:m="http://schemas.openxmlformats.org/officeDocument/2006/math">
                    <m:sSup>
                      <m:sSupPr>
                        <m:ctrlPr>
                          <a:rPr lang="en-US" sz="2400" b="1" i="1" dirty="0" smtClean="0">
                            <a:solidFill>
                              <a:srgbClr val="7030A0"/>
                            </a:solidFill>
                            <a:latin typeface="Cambria Math" panose="02040503050406030204" pitchFamily="18" charset="0"/>
                            <a:cs typeface="Calibri" panose="020F0502020204030204" pitchFamily="34" charset="0"/>
                          </a:rPr>
                        </m:ctrlPr>
                      </m:sSupPr>
                      <m:e>
                        <m:r>
                          <a:rPr lang="en-US" sz="2400" b="1" i="1" dirty="0" smtClean="0">
                            <a:solidFill>
                              <a:srgbClr val="7030A0"/>
                            </a:solidFill>
                            <a:latin typeface="Cambria Math" panose="02040503050406030204" pitchFamily="18" charset="0"/>
                            <a:cs typeface="Calibri" panose="020F0502020204030204" pitchFamily="34" charset="0"/>
                          </a:rPr>
                          <m:t>𝑱</m:t>
                        </m:r>
                      </m:e>
                      <m:sup>
                        <m:sSup>
                          <m:sSupPr>
                            <m:ctrlPr>
                              <a:rPr lang="en-US" sz="2400" b="1" i="1" dirty="0" smtClean="0">
                                <a:solidFill>
                                  <a:srgbClr val="7030A0"/>
                                </a:solidFill>
                                <a:latin typeface="Cambria Math" panose="02040503050406030204" pitchFamily="18" charset="0"/>
                                <a:cs typeface="Calibri" panose="020F0502020204030204" pitchFamily="34" charset="0"/>
                              </a:rPr>
                            </m:ctrlPr>
                          </m:sSupPr>
                          <m:e>
                            <m:r>
                              <a:rPr lang="en-US" sz="2400" b="1" i="1" dirty="0" smtClean="0">
                                <a:solidFill>
                                  <a:srgbClr val="7030A0"/>
                                </a:solidFill>
                                <a:latin typeface="Cambria Math" panose="02040503050406030204" pitchFamily="18" charset="0"/>
                                <a:cs typeface="Calibri" panose="020F0502020204030204" pitchFamily="34" charset="0"/>
                              </a:rPr>
                              <m:t>𝑴</m:t>
                            </m:r>
                          </m:e>
                          <m:sup>
                            <m:r>
                              <a:rPr lang="en-US" sz="2400" b="1" i="1" dirty="0" smtClean="0">
                                <a:solidFill>
                                  <a:srgbClr val="7030A0"/>
                                </a:solidFill>
                                <a:latin typeface="Cambria Math" panose="02040503050406030204" pitchFamily="18" charset="0"/>
                                <a:cs typeface="Calibri" panose="020F0502020204030204" pitchFamily="34" charset="0"/>
                              </a:rPr>
                              <m:t>′</m:t>
                            </m:r>
                          </m:sup>
                        </m:sSup>
                      </m:sup>
                    </m:sSup>
                    <m:d>
                      <m:dPr>
                        <m:ctrlPr>
                          <a:rPr lang="en-US" sz="2400" b="1" i="1" dirty="0" smtClean="0">
                            <a:solidFill>
                              <a:srgbClr val="7030A0"/>
                            </a:solidFill>
                            <a:latin typeface="Cambria Math" panose="02040503050406030204" pitchFamily="18" charset="0"/>
                            <a:cs typeface="Calibri" panose="020F0502020204030204" pitchFamily="34" charset="0"/>
                          </a:rPr>
                        </m:ctrlPr>
                      </m:dPr>
                      <m:e>
                        <m:r>
                          <a:rPr lang="en-US" sz="2400" b="1" i="1" dirty="0" smtClean="0">
                            <a:solidFill>
                              <a:srgbClr val="7030A0"/>
                            </a:solidFill>
                            <a:latin typeface="Cambria Math" panose="02040503050406030204" pitchFamily="18" charset="0"/>
                            <a:cs typeface="Calibri" panose="020F0502020204030204" pitchFamily="34" charset="0"/>
                          </a:rPr>
                          <m:t>𝝅</m:t>
                        </m:r>
                      </m:e>
                    </m:d>
                  </m:oMath>
                </a14:m>
                <a:r>
                  <a:rPr lang="en-US" sz="2400" b="1" dirty="0">
                    <a:solidFill>
                      <a:schemeClr val="tx1"/>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for </a:t>
                </a:r>
                <a14:m>
                  <m:oMath xmlns:m="http://schemas.openxmlformats.org/officeDocument/2006/math">
                    <m:sSup>
                      <m:sSupPr>
                        <m:ctrlPr>
                          <a:rPr lang="en-US" sz="2400" b="1" i="1" smtClean="0">
                            <a:solidFill>
                              <a:srgbClr val="7030A0"/>
                            </a:solidFill>
                            <a:latin typeface="Cambria Math" panose="02040503050406030204" pitchFamily="18" charset="0"/>
                            <a:cs typeface="Calibri" panose="020F0502020204030204" pitchFamily="34" charset="0"/>
                          </a:rPr>
                        </m:ctrlPr>
                      </m:sSupPr>
                      <m:e>
                        <m:r>
                          <a:rPr lang="en-US" sz="2400" b="1" i="1" smtClean="0">
                            <a:solidFill>
                              <a:srgbClr val="7030A0"/>
                            </a:solidFill>
                            <a:latin typeface="Cambria Math" panose="02040503050406030204" pitchFamily="18" charset="0"/>
                            <a:cs typeface="Calibri" panose="020F0502020204030204" pitchFamily="34" charset="0"/>
                          </a:rPr>
                          <m:t>𝑴</m:t>
                        </m:r>
                      </m:e>
                      <m:sup>
                        <m:r>
                          <a:rPr lang="en-US" sz="2400" b="1" i="1" smtClean="0">
                            <a:solidFill>
                              <a:srgbClr val="7030A0"/>
                            </a:solidFill>
                            <a:latin typeface="Cambria Math" panose="02040503050406030204" pitchFamily="18" charset="0"/>
                            <a:cs typeface="Calibri" panose="020F0502020204030204" pitchFamily="34" charset="0"/>
                          </a:rPr>
                          <m:t>′</m:t>
                        </m:r>
                      </m:sup>
                    </m:sSup>
                  </m:oMath>
                </a14:m>
                <a:r>
                  <a:rPr lang="en-US" sz="2400" dirty="0">
                    <a:solidFill>
                      <a:schemeClr val="tx1"/>
                    </a:solidFill>
                    <a:latin typeface="Calibri" panose="020F0502020204030204" pitchFamily="34" charset="0"/>
                    <a:cs typeface="Calibri" panose="020F0502020204030204" pitchFamily="34" charset="0"/>
                  </a:rPr>
                  <a:t> also achieves near-optimal </a:t>
                </a:r>
                <a:r>
                  <a:rPr lang="en-US" sz="2400" b="1" dirty="0">
                    <a:solidFill>
                      <a:schemeClr val="tx1"/>
                    </a:solidFill>
                    <a:latin typeface="Calibri" panose="020F0502020204030204" pitchFamily="34" charset="0"/>
                    <a:cs typeface="Calibri" panose="020F0502020204030204" pitchFamily="34" charset="0"/>
                  </a:rPr>
                  <a:t>probability of satisfying </a:t>
                </a:r>
                <a14:m>
                  <m:oMath xmlns:m="http://schemas.openxmlformats.org/officeDocument/2006/math">
                    <m:r>
                      <a:rPr lang="en-US" sz="2400" b="1"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𝝋</m:t>
                    </m:r>
                  </m:oMath>
                </a14:m>
                <a:r>
                  <a:rPr lang="en-US" sz="2400" dirty="0">
                    <a:solidFill>
                      <a:schemeClr val="tx1"/>
                    </a:solidFill>
                    <a:latin typeface="Calibri" panose="020F0502020204030204" pitchFamily="34" charset="0"/>
                    <a:cs typeface="Calibri" panose="020F0502020204030204" pitchFamily="34" charset="0"/>
                  </a:rPr>
                  <a:t> in </a:t>
                </a:r>
                <a14:m>
                  <m:oMath xmlns:m="http://schemas.openxmlformats.org/officeDocument/2006/math">
                    <m:r>
                      <a:rPr lang="en-US" sz="2400" b="1" i="1" smtClean="0">
                        <a:solidFill>
                          <a:srgbClr val="7030A0"/>
                        </a:solidFill>
                        <a:latin typeface="Cambria Math" panose="02040503050406030204" pitchFamily="18" charset="0"/>
                        <a:cs typeface="Calibri" panose="020F0502020204030204" pitchFamily="34" charset="0"/>
                      </a:rPr>
                      <m:t>𝑴</m:t>
                    </m:r>
                  </m:oMath>
                </a14:m>
                <a:endParaRPr lang="en-US" sz="2400" b="1" dirty="0">
                  <a:solidFill>
                    <a:schemeClr val="tx1"/>
                  </a:solidFill>
                  <a:latin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DEA75EA5-E4FD-AA67-E880-FD3F59642F23}"/>
                  </a:ext>
                </a:extLst>
              </p:cNvPr>
              <p:cNvSpPr txBox="1">
                <a:spLocks noRot="1" noChangeAspect="1" noMove="1" noResize="1" noEditPoints="1" noAdjustHandles="1" noChangeArrowheads="1" noChangeShapeType="1" noTextEdit="1"/>
              </p:cNvSpPr>
              <p:nvPr/>
            </p:nvSpPr>
            <p:spPr>
              <a:xfrm>
                <a:off x="838200" y="1890843"/>
                <a:ext cx="10172178" cy="1989391"/>
              </a:xfrm>
              <a:prstGeom prst="rect">
                <a:avLst/>
              </a:prstGeom>
              <a:blipFill>
                <a:blip r:embed="rId3"/>
                <a:stretch>
                  <a:fillRect l="-999" t="-2532" r="-375" b="-6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ular Callout 1">
                <a:extLst>
                  <a:ext uri="{FF2B5EF4-FFF2-40B4-BE49-F238E27FC236}">
                    <a16:creationId xmlns:a16="http://schemas.microsoft.com/office/drawing/2014/main" id="{CB8A71BA-A9C7-5B20-5240-AE7C140AD8F7}"/>
                  </a:ext>
                </a:extLst>
              </p:cNvPr>
              <p:cNvSpPr/>
              <p:nvPr/>
            </p:nvSpPr>
            <p:spPr>
              <a:xfrm>
                <a:off x="6412522" y="4080389"/>
                <a:ext cx="4818029" cy="977682"/>
              </a:xfrm>
              <a:prstGeom prst="wedgeRoundRectCallout">
                <a:avLst>
                  <a:gd name="adj1" fmla="val -309"/>
                  <a:gd name="adj2" fmla="val -1136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Probability of satisfying specification is </a:t>
                </a:r>
                <a14:m>
                  <m:oMath xmlns:m="http://schemas.openxmlformats.org/officeDocument/2006/math">
                    <m:r>
                      <a:rPr lang="en-US" sz="2200" b="1" i="1" smtClean="0">
                        <a:latin typeface="Cambria Math" panose="02040503050406030204" pitchFamily="18" charset="0"/>
                        <a:ea typeface="Cambria Math" panose="02040503050406030204" pitchFamily="18" charset="0"/>
                      </a:rPr>
                      <m:t>𝜺</m:t>
                    </m:r>
                    <m:r>
                      <a:rPr lang="en-US" sz="2200" b="1" i="1" smtClean="0">
                        <a:latin typeface="Cambria Math" panose="02040503050406030204" pitchFamily="18" charset="0"/>
                        <a:ea typeface="Cambria Math" panose="02040503050406030204" pitchFamily="18" charset="0"/>
                      </a:rPr>
                      <m:t>′</m:t>
                    </m:r>
                  </m:oMath>
                </a14:m>
                <a:r>
                  <a:rPr lang="en-US" sz="2200" b="1" dirty="0"/>
                  <a:t>-close to optimal value </a:t>
                </a:r>
              </a:p>
            </p:txBody>
          </p:sp>
        </mc:Choice>
        <mc:Fallback xmlns="">
          <p:sp>
            <p:nvSpPr>
              <p:cNvPr id="2" name="Rounded Rectangular Callout 1">
                <a:extLst>
                  <a:ext uri="{FF2B5EF4-FFF2-40B4-BE49-F238E27FC236}">
                    <a16:creationId xmlns:a16="http://schemas.microsoft.com/office/drawing/2014/main" id="{CB8A71BA-A9C7-5B20-5240-AE7C140AD8F7}"/>
                  </a:ext>
                </a:extLst>
              </p:cNvPr>
              <p:cNvSpPr>
                <a:spLocks noRot="1" noChangeAspect="1" noMove="1" noResize="1" noEditPoints="1" noAdjustHandles="1" noChangeArrowheads="1" noChangeShapeType="1" noTextEdit="1"/>
              </p:cNvSpPr>
              <p:nvPr/>
            </p:nvSpPr>
            <p:spPr>
              <a:xfrm>
                <a:off x="6412522" y="4080389"/>
                <a:ext cx="4818029" cy="977682"/>
              </a:xfrm>
              <a:prstGeom prst="wedgeRoundRectCallout">
                <a:avLst>
                  <a:gd name="adj1" fmla="val -309"/>
                  <a:gd name="adj2" fmla="val -113682"/>
                  <a:gd name="adj3" fmla="val 16667"/>
                </a:avLst>
              </a:prstGeom>
              <a:blipFill>
                <a:blip r:embed="rId4"/>
                <a:stretch>
                  <a:fillRect b="-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09B9CF75-6ABD-52B0-1FD4-A68F00FFDD56}"/>
                  </a:ext>
                </a:extLst>
              </p:cNvPr>
              <p:cNvSpPr/>
              <p:nvPr/>
            </p:nvSpPr>
            <p:spPr>
              <a:xfrm>
                <a:off x="6518031" y="1474543"/>
                <a:ext cx="4203250" cy="977682"/>
              </a:xfrm>
              <a:prstGeom prst="wedgeRoundRectCallout">
                <a:avLst>
                  <a:gd name="adj1" fmla="val 42758"/>
                  <a:gd name="adj2" fmla="val 745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Expected reward is </a:t>
                </a:r>
                <a14:m>
                  <m:oMath xmlns:m="http://schemas.openxmlformats.org/officeDocument/2006/math">
                    <m:r>
                      <a:rPr lang="en-US" sz="2200" b="1" i="1" smtClean="0">
                        <a:latin typeface="Cambria Math" panose="02040503050406030204" pitchFamily="18" charset="0"/>
                        <a:ea typeface="Cambria Math" panose="02040503050406030204" pitchFamily="18" charset="0"/>
                      </a:rPr>
                      <m:t>𝜺</m:t>
                    </m:r>
                  </m:oMath>
                </a14:m>
                <a:r>
                  <a:rPr lang="en-US" sz="2200" b="1" dirty="0"/>
                  <a:t>-close to optimal value </a:t>
                </a:r>
              </a:p>
            </p:txBody>
          </p:sp>
        </mc:Choice>
        <mc:Fallback xmlns="">
          <p:sp>
            <p:nvSpPr>
              <p:cNvPr id="5" name="Rounded Rectangular Callout 4">
                <a:extLst>
                  <a:ext uri="{FF2B5EF4-FFF2-40B4-BE49-F238E27FC236}">
                    <a16:creationId xmlns:a16="http://schemas.microsoft.com/office/drawing/2014/main" id="{09B9CF75-6ABD-52B0-1FD4-A68F00FFDD56}"/>
                  </a:ext>
                </a:extLst>
              </p:cNvPr>
              <p:cNvSpPr>
                <a:spLocks noRot="1" noChangeAspect="1" noMove="1" noResize="1" noEditPoints="1" noAdjustHandles="1" noChangeArrowheads="1" noChangeShapeType="1" noTextEdit="1"/>
              </p:cNvSpPr>
              <p:nvPr/>
            </p:nvSpPr>
            <p:spPr>
              <a:xfrm>
                <a:off x="6518031" y="1474543"/>
                <a:ext cx="4203250" cy="977682"/>
              </a:xfrm>
              <a:prstGeom prst="wedgeRoundRectCallout">
                <a:avLst>
                  <a:gd name="adj1" fmla="val 42758"/>
                  <a:gd name="adj2" fmla="val 74572"/>
                  <a:gd name="adj3" fmla="val 16667"/>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288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D89-D93A-45E6-D84D-09E91FC5181F}"/>
              </a:ext>
            </a:extLst>
          </p:cNvPr>
          <p:cNvSpPr>
            <a:spLocks noGrp="1"/>
          </p:cNvSpPr>
          <p:nvPr>
            <p:ph type="title"/>
          </p:nvPr>
        </p:nvSpPr>
        <p:spPr/>
        <p:txBody>
          <a:bodyPr/>
          <a:lstStyle/>
          <a:p>
            <a:pPr algn="ctr"/>
            <a:r>
              <a:rPr lang="en-US" b="1" dirty="0">
                <a:solidFill>
                  <a:schemeClr val="accent1"/>
                </a:solidFill>
              </a:rPr>
              <a:t>Core Questions</a:t>
            </a:r>
          </a:p>
        </p:txBody>
      </p:sp>
      <p:sp>
        <p:nvSpPr>
          <p:cNvPr id="3" name="Content Placeholder 2">
            <a:extLst>
              <a:ext uri="{FF2B5EF4-FFF2-40B4-BE49-F238E27FC236}">
                <a16:creationId xmlns:a16="http://schemas.microsoft.com/office/drawing/2014/main" id="{943E0F7C-243C-D607-85F5-809F78E4B4FC}"/>
              </a:ext>
            </a:extLst>
          </p:cNvPr>
          <p:cNvSpPr>
            <a:spLocks noGrp="1"/>
          </p:cNvSpPr>
          <p:nvPr>
            <p:ph idx="1"/>
          </p:nvPr>
        </p:nvSpPr>
        <p:spPr/>
        <p:txBody>
          <a:bodyPr/>
          <a:lstStyle/>
          <a:p>
            <a:pPr marL="0" indent="0" algn="ctr">
              <a:buNone/>
            </a:pPr>
            <a:endParaRPr lang="en-US" dirty="0"/>
          </a:p>
          <a:p>
            <a:pPr marL="0" indent="0" algn="ctr">
              <a:buNone/>
            </a:pPr>
            <a:r>
              <a:rPr lang="en-US" dirty="0"/>
              <a:t>What guarantees can be obtained from </a:t>
            </a:r>
          </a:p>
          <a:p>
            <a:pPr marL="0" indent="0" algn="ctr">
              <a:buNone/>
            </a:pPr>
            <a:r>
              <a:rPr lang="en-US" b="1" dirty="0"/>
              <a:t>reduction of RL from </a:t>
            </a:r>
            <a:r>
              <a:rPr lang="en-US" b="1" dirty="0">
                <a:solidFill>
                  <a:schemeClr val="tx1"/>
                </a:solidFill>
              </a:rPr>
              <a:t>LTL to RL from rewards</a:t>
            </a:r>
            <a:r>
              <a:rPr lang="en-US" dirty="0">
                <a:solidFill>
                  <a:schemeClr val="tx1"/>
                </a:solidFill>
              </a:rPr>
              <a:t>?</a:t>
            </a:r>
            <a:endParaRPr lang="en-US" b="1" dirty="0"/>
          </a:p>
          <a:p>
            <a:pPr marL="342900" indent="-342900" algn="ctr">
              <a:buFont typeface="Arial" panose="020B0604020202020204" pitchFamily="34" charset="0"/>
              <a:buChar char="•"/>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bg1">
                    <a:lumMod val="65000"/>
                  </a:schemeClr>
                </a:solidFill>
              </a:rPr>
              <a:t>What guarantees about </a:t>
            </a:r>
            <a:r>
              <a:rPr lang="en-US" b="1" dirty="0">
                <a:solidFill>
                  <a:schemeClr val="bg1">
                    <a:lumMod val="65000"/>
                  </a:schemeClr>
                </a:solidFill>
              </a:rPr>
              <a:t>RL algorithms from LTL specs</a:t>
            </a:r>
          </a:p>
          <a:p>
            <a:pPr marL="0" indent="0" algn="ctr">
              <a:buNone/>
            </a:pPr>
            <a:r>
              <a:rPr lang="en-US" dirty="0">
                <a:solidFill>
                  <a:schemeClr val="bg1">
                    <a:lumMod val="65000"/>
                  </a:schemeClr>
                </a:solidFill>
              </a:rPr>
              <a:t>can we obtain?</a:t>
            </a:r>
          </a:p>
          <a:p>
            <a:pPr marL="0" indent="0" algn="ctr">
              <a:buNone/>
            </a:pPr>
            <a:endParaRPr lang="en-US" dirty="0">
              <a:solidFill>
                <a:schemeClr val="tx1"/>
              </a:solidFill>
            </a:endParaRPr>
          </a:p>
          <a:p>
            <a:pPr algn="ctr"/>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A0C51AE7-4F39-724D-87AA-D968904B9F78}"/>
              </a:ext>
            </a:extLst>
          </p:cNvPr>
          <p:cNvSpPr>
            <a:spLocks noGrp="1"/>
          </p:cNvSpPr>
          <p:nvPr>
            <p:ph type="sldNum" sz="quarter" idx="12"/>
          </p:nvPr>
        </p:nvSpPr>
        <p:spPr/>
        <p:txBody>
          <a:bodyPr/>
          <a:lstStyle/>
          <a:p>
            <a:fld id="{1CF91F9D-ED0F-C941-B4DB-33BB39C08F15}" type="slidenum">
              <a:rPr lang="en-US" smtClean="0"/>
              <a:t>74</a:t>
            </a:fld>
            <a:endParaRPr lang="en-US"/>
          </a:p>
        </p:txBody>
      </p:sp>
    </p:spTree>
    <p:extLst>
      <p:ext uri="{BB962C8B-B14F-4D97-AF65-F5344CB8AC3E}">
        <p14:creationId xmlns:p14="http://schemas.microsoft.com/office/powerpoint/2010/main" val="3151029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D89-D93A-45E6-D84D-09E91FC5181F}"/>
              </a:ext>
            </a:extLst>
          </p:cNvPr>
          <p:cNvSpPr>
            <a:spLocks noGrp="1"/>
          </p:cNvSpPr>
          <p:nvPr>
            <p:ph type="title"/>
          </p:nvPr>
        </p:nvSpPr>
        <p:spPr/>
        <p:txBody>
          <a:bodyPr/>
          <a:lstStyle/>
          <a:p>
            <a:pPr algn="ctr"/>
            <a:r>
              <a:rPr lang="en-US" b="1" dirty="0">
                <a:solidFill>
                  <a:schemeClr val="accent1"/>
                </a:solidFill>
              </a:rPr>
              <a:t>Core Questions</a:t>
            </a:r>
          </a:p>
        </p:txBody>
      </p:sp>
      <p:sp>
        <p:nvSpPr>
          <p:cNvPr id="3" name="Content Placeholder 2">
            <a:extLst>
              <a:ext uri="{FF2B5EF4-FFF2-40B4-BE49-F238E27FC236}">
                <a16:creationId xmlns:a16="http://schemas.microsoft.com/office/drawing/2014/main" id="{943E0F7C-243C-D607-85F5-809F78E4B4FC}"/>
              </a:ext>
            </a:extLst>
          </p:cNvPr>
          <p:cNvSpPr>
            <a:spLocks noGrp="1"/>
          </p:cNvSpPr>
          <p:nvPr>
            <p:ph idx="1"/>
          </p:nvPr>
        </p:nvSpPr>
        <p:spPr/>
        <p:txBody>
          <a:bodyPr/>
          <a:lstStyle/>
          <a:p>
            <a:pPr marL="0" indent="0" algn="ctr">
              <a:buNone/>
            </a:pPr>
            <a:endParaRPr lang="en-US" dirty="0"/>
          </a:p>
          <a:p>
            <a:pPr marL="0" indent="0" algn="ctr">
              <a:buNone/>
            </a:pPr>
            <a:r>
              <a:rPr lang="en-US" dirty="0">
                <a:solidFill>
                  <a:schemeClr val="bg1">
                    <a:lumMod val="65000"/>
                  </a:schemeClr>
                </a:solidFill>
              </a:rPr>
              <a:t>What guarantees can be obtained from </a:t>
            </a:r>
          </a:p>
          <a:p>
            <a:pPr marL="0" indent="0" algn="ctr">
              <a:buNone/>
            </a:pPr>
            <a:r>
              <a:rPr lang="en-US" b="1" dirty="0">
                <a:solidFill>
                  <a:schemeClr val="bg1">
                    <a:lumMod val="65000"/>
                  </a:schemeClr>
                </a:solidFill>
              </a:rPr>
              <a:t>reduction of RL from LTL to RL from rewards</a:t>
            </a:r>
            <a:r>
              <a:rPr lang="en-US" dirty="0">
                <a:solidFill>
                  <a:schemeClr val="bg1">
                    <a:lumMod val="65000"/>
                  </a:schemeClr>
                </a:solidFill>
              </a:rPr>
              <a:t>?</a:t>
            </a:r>
            <a:endParaRPr lang="en-US" b="1" dirty="0">
              <a:solidFill>
                <a:schemeClr val="bg1">
                  <a:lumMod val="65000"/>
                </a:schemeClr>
              </a:solidFill>
            </a:endParaRPr>
          </a:p>
          <a:p>
            <a:pPr marL="342900" indent="-342900" algn="ctr">
              <a:buFont typeface="Arial" panose="020B0604020202020204" pitchFamily="34" charset="0"/>
              <a:buChar char="•"/>
            </a:pPr>
            <a:endParaRPr lang="en-US" dirty="0">
              <a:solidFill>
                <a:schemeClr val="tx1"/>
              </a:solidFill>
            </a:endParaRPr>
          </a:p>
          <a:p>
            <a:pPr marL="0" indent="0" algn="ctr">
              <a:buNone/>
            </a:pPr>
            <a:endParaRPr lang="en-US" dirty="0">
              <a:solidFill>
                <a:schemeClr val="tx1"/>
              </a:solidFill>
            </a:endParaRPr>
          </a:p>
          <a:p>
            <a:pPr marL="0" indent="0" algn="ctr">
              <a:buNone/>
            </a:pPr>
            <a:r>
              <a:rPr lang="en-US" dirty="0">
                <a:solidFill>
                  <a:schemeClr val="tx1"/>
                </a:solidFill>
              </a:rPr>
              <a:t>What guarantees about </a:t>
            </a:r>
            <a:r>
              <a:rPr lang="en-US" b="1" dirty="0">
                <a:solidFill>
                  <a:schemeClr val="tx1"/>
                </a:solidFill>
              </a:rPr>
              <a:t>RL algorithms from LTL specs</a:t>
            </a:r>
          </a:p>
          <a:p>
            <a:pPr marL="0" indent="0" algn="ctr">
              <a:buNone/>
            </a:pPr>
            <a:r>
              <a:rPr lang="en-US" dirty="0">
                <a:solidFill>
                  <a:schemeClr val="tx1"/>
                </a:solidFill>
              </a:rPr>
              <a:t>can we obtain?</a:t>
            </a:r>
          </a:p>
          <a:p>
            <a:pPr marL="0" indent="0" algn="ctr">
              <a:buNone/>
            </a:pPr>
            <a:endParaRPr lang="en-US" dirty="0">
              <a:solidFill>
                <a:schemeClr val="tx1"/>
              </a:solidFill>
            </a:endParaRPr>
          </a:p>
          <a:p>
            <a:pPr algn="ctr"/>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A0C51AE7-4F39-724D-87AA-D968904B9F78}"/>
              </a:ext>
            </a:extLst>
          </p:cNvPr>
          <p:cNvSpPr>
            <a:spLocks noGrp="1"/>
          </p:cNvSpPr>
          <p:nvPr>
            <p:ph type="sldNum" sz="quarter" idx="12"/>
          </p:nvPr>
        </p:nvSpPr>
        <p:spPr/>
        <p:txBody>
          <a:bodyPr/>
          <a:lstStyle/>
          <a:p>
            <a:fld id="{1CF91F9D-ED0F-C941-B4DB-33BB39C08F15}" type="slidenum">
              <a:rPr lang="en-US" smtClean="0"/>
              <a:t>75</a:t>
            </a:fld>
            <a:endParaRPr lang="en-US"/>
          </a:p>
        </p:txBody>
      </p:sp>
    </p:spTree>
    <p:extLst>
      <p:ext uri="{BB962C8B-B14F-4D97-AF65-F5344CB8AC3E}">
        <p14:creationId xmlns:p14="http://schemas.microsoft.com/office/powerpoint/2010/main" val="971347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p:txBody>
          <a:bodyPr>
            <a:normAutofit/>
          </a:bodyPr>
          <a:lstStyle/>
          <a:p>
            <a:pPr marL="0" indent="0">
              <a:buNone/>
            </a:pPr>
            <a:r>
              <a:rPr lang="en-US" sz="4400" b="1" dirty="0">
                <a:solidFill>
                  <a:schemeClr val="accent1"/>
                </a:solidFill>
              </a:rPr>
              <a:t>Simulator of an MDP</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a:xfrm>
            <a:off x="8233020" y="6127750"/>
            <a:ext cx="2743200" cy="365125"/>
          </a:xfrm>
        </p:spPr>
        <p:txBody>
          <a:bodyPr/>
          <a:lstStyle/>
          <a:p>
            <a:fld id="{1CF91F9D-ED0F-C941-B4DB-33BB39C08F15}" type="slidenum">
              <a:rPr lang="en-US" smtClean="0"/>
              <a:t>76</a:t>
            </a:fld>
            <a:endParaRPr lang="en-US" dirty="0"/>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973FAABE-74E6-A248-9129-85E9846195F2}"/>
                  </a:ext>
                </a:extLst>
              </p:cNvPr>
              <p:cNvSpPr/>
              <p:nvPr/>
            </p:nvSpPr>
            <p:spPr>
              <a:xfrm>
                <a:off x="1664042" y="3667939"/>
                <a:ext cx="3150293" cy="208914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latin typeface="Consolas" panose="020B0609020204030204" pitchFamily="49" charset="0"/>
                    <a:cs typeface="Consolas" panose="020B0609020204030204" pitchFamily="49" charset="0"/>
                  </a:rPr>
                  <a:t>D</a:t>
                </a:r>
                <a:r>
                  <a:rPr lang="en-US" dirty="0" err="1">
                    <a:solidFill>
                      <a:schemeClr val="accent1"/>
                    </a:solidFill>
                    <a:latin typeface="Consolas" panose="020B0609020204030204" pitchFamily="49" charset="0"/>
                    <a:cs typeface="Consolas" panose="020B0609020204030204" pitchFamily="49" charset="0"/>
                  </a:rPr>
                  <a:t>reset</a:t>
                </a:r>
                <a:r>
                  <a:rPr lang="en-US" dirty="0">
                    <a:solidFill>
                      <a:schemeClr val="accent1"/>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self.state</a:t>
                </a:r>
                <a:r>
                  <a:rPr lang="en-US" dirty="0">
                    <a:solidFill>
                      <a:schemeClr val="tx1"/>
                    </a:solidFill>
                    <a:latin typeface="Consolas" panose="020B0609020204030204" pitchFamily="49" charset="0"/>
                    <a:cs typeface="Consolas" panose="020B0609020204030204" pitchFamily="49" charset="0"/>
                  </a:rPr>
                  <a:t> = </a:t>
                </a:r>
                <a14:m>
                  <m:oMath xmlns:m="http://schemas.openxmlformats.org/officeDocument/2006/math">
                    <m:sSub>
                      <m:sSubPr>
                        <m:ctrlPr>
                          <a:rPr lang="en-US" b="0" i="1" smtClean="0">
                            <a:solidFill>
                              <a:schemeClr val="tx1"/>
                            </a:solidFill>
                            <a:latin typeface="Cambria Math" panose="02040503050406030204" pitchFamily="18" charset="0"/>
                            <a:cs typeface="Consolas" panose="020B0609020204030204" pitchFamily="49" charset="0"/>
                          </a:rPr>
                        </m:ctrlPr>
                      </m:sSubPr>
                      <m:e>
                        <m:r>
                          <a:rPr lang="en-US" b="0" i="1" smtClean="0">
                            <a:solidFill>
                              <a:schemeClr val="tx1"/>
                            </a:solidFill>
                            <a:latin typeface="Cambria Math" panose="02040503050406030204" pitchFamily="18" charset="0"/>
                            <a:cs typeface="Consolas" panose="020B0609020204030204" pitchFamily="49" charset="0"/>
                          </a:rPr>
                          <m:t>𝑠</m:t>
                        </m:r>
                      </m:e>
                      <m:sub>
                        <m:r>
                          <a:rPr lang="en-US" b="0" i="1" smtClean="0">
                            <a:solidFill>
                              <a:schemeClr val="tx1"/>
                            </a:solidFill>
                            <a:latin typeface="Cambria Math" panose="02040503050406030204" pitchFamily="18" charset="0"/>
                            <a:cs typeface="Consolas" panose="020B0609020204030204" pitchFamily="49" charset="0"/>
                          </a:rPr>
                          <m:t>0</m:t>
                        </m:r>
                      </m:sub>
                    </m:sSub>
                  </m:oMath>
                </a14:m>
                <a:endParaRPr lang="en-US" b="0" dirty="0">
                  <a:solidFill>
                    <a:srgbClr val="7030A0"/>
                  </a:solidFill>
                  <a:latin typeface="Consolas" panose="020B0609020204030204" pitchFamily="49" charset="0"/>
                  <a:cs typeface="Consolas" panose="020B0609020204030204" pitchFamily="49" charset="0"/>
                </a:endParaRPr>
              </a:p>
              <a:p>
                <a:r>
                  <a:rPr lang="en-US" dirty="0">
                    <a:solidFill>
                      <a:schemeClr val="accent1"/>
                    </a:solidFill>
                    <a:latin typeface="Consolas" panose="020B0609020204030204" pitchFamily="49" charset="0"/>
                    <a:cs typeface="Consolas" panose="020B0609020204030204" pitchFamily="49" charset="0"/>
                  </a:rPr>
                  <a:t>   </a:t>
                </a:r>
                <a:r>
                  <a:rPr lang="en-US" dirty="0">
                    <a:solidFill>
                      <a:srgbClr val="7030A0"/>
                    </a:solidFill>
                    <a:latin typeface="Consolas" panose="020B0609020204030204" pitchFamily="49" charset="0"/>
                    <a:cs typeface="Consolas" panose="020B0609020204030204" pitchFamily="49" charset="0"/>
                  </a:rPr>
                  <a:t>return </a:t>
                </a:r>
                <a:r>
                  <a:rPr lang="en-US" dirty="0" err="1">
                    <a:solidFill>
                      <a:schemeClr val="tx1"/>
                    </a:solidFill>
                    <a:latin typeface="Consolas" panose="020B0609020204030204" pitchFamily="49" charset="0"/>
                    <a:cs typeface="Consolas" panose="020B0609020204030204" pitchFamily="49" charset="0"/>
                  </a:rPr>
                  <a:t>self.state</a:t>
                </a:r>
                <a:endParaRPr lang="en-US" dirty="0">
                  <a:solidFill>
                    <a:schemeClr val="accent1"/>
                  </a:solidFill>
                  <a:latin typeface="Consolas" panose="020B0609020204030204" pitchFamily="49" charset="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973FAABE-74E6-A248-9129-85E9846195F2}"/>
                  </a:ext>
                </a:extLst>
              </p:cNvPr>
              <p:cNvSpPr>
                <a:spLocks noRot="1" noChangeAspect="1" noMove="1" noResize="1" noEditPoints="1" noAdjustHandles="1" noChangeArrowheads="1" noChangeShapeType="1" noTextEdit="1"/>
              </p:cNvSpPr>
              <p:nvPr/>
            </p:nvSpPr>
            <p:spPr>
              <a:xfrm>
                <a:off x="1664042" y="3667939"/>
                <a:ext cx="3150293" cy="2089141"/>
              </a:xfrm>
              <a:prstGeom prst="roundRect">
                <a:avLst/>
              </a:prstGeom>
              <a:blipFill>
                <a:blip r:embed="rId3"/>
                <a:stretch>
                  <a:fillRect/>
                </a:stretch>
              </a:blipFill>
              <a:ln w="38100">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E44467-5B81-FF4E-8030-E91B8F73EC5B}"/>
                  </a:ext>
                </a:extLst>
              </p:cNvPr>
              <p:cNvSpPr txBox="1"/>
              <p:nvPr/>
            </p:nvSpPr>
            <p:spPr>
              <a:xfrm>
                <a:off x="1055804" y="2356979"/>
                <a:ext cx="9089093" cy="830997"/>
              </a:xfrm>
              <a:prstGeom prst="rect">
                <a:avLst/>
              </a:prstGeom>
              <a:noFill/>
            </p:spPr>
            <p:txBody>
              <a:bodyPr wrap="square" rtlCol="0">
                <a:spAutoFit/>
              </a:bodyPr>
              <a:lstStyle/>
              <a:p>
                <a:pPr marL="457200" indent="-457200">
                  <a:buFont typeface="Arial" panose="020B0604020202020204" pitchFamily="34" charset="0"/>
                  <a:buChar char="•"/>
                </a:pPr>
                <a:r>
                  <a:rPr lang="en-US" sz="2400" dirty="0"/>
                  <a:t>Simulator </a:t>
                </a:r>
                <a14:m>
                  <m:oMath xmlns:m="http://schemas.openxmlformats.org/officeDocument/2006/math">
                    <m:r>
                      <a:rPr lang="en-US" sz="2400" i="1" smtClean="0">
                        <a:latin typeface="Cambria Math" panose="02040503050406030204" pitchFamily="18" charset="0"/>
                        <a:ea typeface="Cambria Math" panose="02040503050406030204" pitchFamily="18" charset="0"/>
                      </a:rPr>
                      <m:t>𝕊</m:t>
                    </m:r>
                  </m:oMath>
                </a14:m>
                <a:r>
                  <a:rPr lang="en-US" sz="2400" dirty="0"/>
                  <a:t> is an object with a </a:t>
                </a:r>
                <a:r>
                  <a:rPr lang="en-US" sz="2400" dirty="0">
                    <a:solidFill>
                      <a:srgbClr val="7030A0"/>
                    </a:solidFill>
                    <a:latin typeface="Cambria Math" panose="02040503050406030204" pitchFamily="18" charset="0"/>
                    <a:ea typeface="Cambria Math" panose="02040503050406030204" pitchFamily="18" charset="0"/>
                  </a:rPr>
                  <a:t>state</a:t>
                </a:r>
                <a:r>
                  <a:rPr lang="en-US" sz="2400" dirty="0"/>
                  <a:t> field</a:t>
                </a:r>
              </a:p>
              <a:p>
                <a:pPr marL="457200" indent="-457200">
                  <a:buFont typeface="Arial" panose="020B0604020202020204" pitchFamily="34" charset="0"/>
                  <a:buChar char="•"/>
                </a:pPr>
                <a:r>
                  <a:rPr lang="en-US" sz="2400" dirty="0"/>
                  <a:t>Provides two methods</a:t>
                </a:r>
              </a:p>
            </p:txBody>
          </p:sp>
        </mc:Choice>
        <mc:Fallback xmlns="">
          <p:sp>
            <p:nvSpPr>
              <p:cNvPr id="8" name="TextBox 7">
                <a:extLst>
                  <a:ext uri="{FF2B5EF4-FFF2-40B4-BE49-F238E27FC236}">
                    <a16:creationId xmlns:a16="http://schemas.microsoft.com/office/drawing/2014/main" id="{04E44467-5B81-FF4E-8030-E91B8F73EC5B}"/>
                  </a:ext>
                </a:extLst>
              </p:cNvPr>
              <p:cNvSpPr txBox="1">
                <a:spLocks noRot="1" noChangeAspect="1" noMove="1" noResize="1" noEditPoints="1" noAdjustHandles="1" noChangeArrowheads="1" noChangeShapeType="1" noTextEdit="1"/>
              </p:cNvSpPr>
              <p:nvPr/>
            </p:nvSpPr>
            <p:spPr>
              <a:xfrm>
                <a:off x="1055804" y="2356979"/>
                <a:ext cx="9089093" cy="830997"/>
              </a:xfrm>
              <a:prstGeom prst="rect">
                <a:avLst/>
              </a:prstGeom>
              <a:blipFill>
                <a:blip r:embed="rId4"/>
                <a:stretch>
                  <a:fillRect l="-978" t="-597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FA75C902-536B-F440-9980-F3CDDAE2D11E}"/>
                  </a:ext>
                </a:extLst>
              </p:cNvPr>
              <p:cNvSpPr/>
              <p:nvPr/>
            </p:nvSpPr>
            <p:spPr>
              <a:xfrm>
                <a:off x="5733536" y="3667938"/>
                <a:ext cx="4794422" cy="208914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onsolas" panose="020B0609020204030204" pitchFamily="49" charset="0"/>
                    <a:cs typeface="Consolas" panose="020B0609020204030204" pitchFamily="49" charset="0"/>
                  </a:rPr>
                  <a:t>D</a:t>
                </a:r>
                <a:r>
                  <a:rPr lang="en-US" dirty="0" err="1">
                    <a:solidFill>
                      <a:schemeClr val="accent1"/>
                    </a:solidFill>
                    <a:latin typeface="Consolas" panose="020B0609020204030204" pitchFamily="49" charset="0"/>
                    <a:cs typeface="Consolas" panose="020B0609020204030204" pitchFamily="49" charset="0"/>
                  </a:rPr>
                  <a:t>step</a:t>
                </a:r>
                <a:r>
                  <a:rPr lang="en-US" dirty="0">
                    <a:solidFill>
                      <a:schemeClr val="accent1"/>
                    </a:solidFill>
                    <a:latin typeface="Consolas" panose="020B0609020204030204" pitchFamily="49" charset="0"/>
                    <a:cs typeface="Consolas" panose="020B0609020204030204" pitchFamily="49" charset="0"/>
                  </a:rPr>
                  <a:t>(</a:t>
                </a:r>
                <a14:m>
                  <m:oMath xmlns:m="http://schemas.openxmlformats.org/officeDocument/2006/math">
                    <m:r>
                      <a:rPr lang="en-US" b="0" i="1" smtClean="0">
                        <a:solidFill>
                          <a:schemeClr val="accent1"/>
                        </a:solidFill>
                        <a:latin typeface="Cambria Math" panose="02040503050406030204" pitchFamily="18" charset="0"/>
                        <a:cs typeface="Consolas" panose="020B0609020204030204" pitchFamily="49" charset="0"/>
                      </a:rPr>
                      <m:t>𝑎</m:t>
                    </m:r>
                  </m:oMath>
                </a14:m>
                <a:r>
                  <a:rPr lang="en-US" dirty="0">
                    <a:solidFill>
                      <a:schemeClr val="accent1"/>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err="1">
                    <a:solidFill>
                      <a:schemeClr val="tx1"/>
                    </a:solidFill>
                    <a:latin typeface="Consolas" panose="020B0609020204030204" pitchFamily="49" charset="0"/>
                    <a:cs typeface="Consolas" panose="020B0609020204030204" pitchFamily="49" charset="0"/>
                  </a:rPr>
                  <a:t>self.state</a:t>
                </a:r>
                <a:r>
                  <a:rPr lang="en-US" dirty="0">
                    <a:solidFill>
                      <a:schemeClr val="tx1"/>
                    </a:solidFill>
                    <a:latin typeface="Consolas" panose="020B0609020204030204" pitchFamily="49" charset="0"/>
                    <a:cs typeface="Consolas" panose="020B0609020204030204" pitchFamily="49" charset="0"/>
                  </a:rPr>
                  <a:t> ~ </a:t>
                </a:r>
                <a14:m>
                  <m:oMath xmlns:m="http://schemas.openxmlformats.org/officeDocument/2006/math">
                    <m:r>
                      <a:rPr lang="en-US" b="0" i="1" smtClean="0">
                        <a:solidFill>
                          <a:schemeClr val="tx1"/>
                        </a:solidFill>
                        <a:latin typeface="Cambria Math" panose="02040503050406030204" pitchFamily="18" charset="0"/>
                        <a:cs typeface="Consolas" panose="020B0609020204030204" pitchFamily="49" charset="0"/>
                      </a:rPr>
                      <m:t>𝑃</m:t>
                    </m:r>
                  </m:oMath>
                </a14:m>
                <a:r>
                  <a:rPr lang="en-US" b="0" dirty="0">
                    <a:solidFill>
                      <a:srgbClr val="7030A0"/>
                    </a:solidFill>
                    <a:latin typeface="Consolas" panose="020B0609020204030204" pitchFamily="49" charset="0"/>
                    <a:cs typeface="Consolas" panose="020B0609020204030204" pitchFamily="49" charset="0"/>
                  </a:rPr>
                  <a:t>(</a:t>
                </a:r>
                <a14:m>
                  <m:oMath xmlns:m="http://schemas.openxmlformats.org/officeDocument/2006/math">
                    <m:r>
                      <a:rPr lang="en-US" b="0" i="1" dirty="0" smtClean="0">
                        <a:solidFill>
                          <a:srgbClr val="7030A0"/>
                        </a:solidFill>
                        <a:latin typeface="Cambria Math" panose="02040503050406030204" pitchFamily="18" charset="0"/>
                        <a:cs typeface="Consolas" panose="020B0609020204030204" pitchFamily="49" charset="0"/>
                      </a:rPr>
                      <m:t>⋅ ∣ </m:t>
                    </m:r>
                  </m:oMath>
                </a14:m>
                <a:r>
                  <a:rPr lang="en-US" b="0" dirty="0" err="1">
                    <a:solidFill>
                      <a:srgbClr val="7030A0"/>
                    </a:solidFill>
                    <a:latin typeface="Consolas" panose="020B0609020204030204" pitchFamily="49" charset="0"/>
                    <a:cs typeface="Consolas" panose="020B0609020204030204" pitchFamily="49" charset="0"/>
                  </a:rPr>
                  <a:t>self.state</a:t>
                </a:r>
                <a:r>
                  <a:rPr lang="en-US" b="0" dirty="0">
                    <a:solidFill>
                      <a:srgbClr val="7030A0"/>
                    </a:solidFill>
                    <a:latin typeface="Consolas" panose="020B0609020204030204" pitchFamily="49" charset="0"/>
                    <a:cs typeface="Consolas" panose="020B0609020204030204" pitchFamily="49" charset="0"/>
                  </a:rPr>
                  <a:t>, </a:t>
                </a:r>
                <a14:m>
                  <m:oMath xmlns:m="http://schemas.openxmlformats.org/officeDocument/2006/math">
                    <m:r>
                      <a:rPr lang="en-US" b="0" i="1" smtClean="0">
                        <a:solidFill>
                          <a:srgbClr val="7030A0"/>
                        </a:solidFill>
                        <a:latin typeface="Cambria Math" panose="02040503050406030204" pitchFamily="18" charset="0"/>
                        <a:cs typeface="Consolas" panose="020B0609020204030204" pitchFamily="49" charset="0"/>
                      </a:rPr>
                      <m:t>𝑎</m:t>
                    </m:r>
                  </m:oMath>
                </a14:m>
                <a:r>
                  <a:rPr lang="en-US" b="0" dirty="0">
                    <a:solidFill>
                      <a:srgbClr val="7030A0"/>
                    </a:solidFill>
                    <a:latin typeface="Consolas" panose="020B0609020204030204" pitchFamily="49" charset="0"/>
                    <a:cs typeface="Consolas" panose="020B0609020204030204" pitchFamily="49" charset="0"/>
                  </a:rPr>
                  <a:t>)</a:t>
                </a:r>
              </a:p>
              <a:p>
                <a:r>
                  <a:rPr lang="en-US" dirty="0">
                    <a:solidFill>
                      <a:schemeClr val="accent1"/>
                    </a:solidFill>
                    <a:latin typeface="Consolas" panose="020B0609020204030204" pitchFamily="49" charset="0"/>
                    <a:cs typeface="Consolas" panose="020B0609020204030204" pitchFamily="49" charset="0"/>
                  </a:rPr>
                  <a:t>   </a:t>
                </a:r>
                <a:r>
                  <a:rPr lang="en-US" dirty="0">
                    <a:solidFill>
                      <a:srgbClr val="7030A0"/>
                    </a:solidFill>
                    <a:latin typeface="Consolas" panose="020B0609020204030204" pitchFamily="49" charset="0"/>
                    <a:cs typeface="Consolas" panose="020B0609020204030204" pitchFamily="49" charset="0"/>
                  </a:rPr>
                  <a:t>return </a:t>
                </a:r>
                <a:r>
                  <a:rPr lang="en-US" dirty="0" err="1">
                    <a:solidFill>
                      <a:schemeClr val="tx1"/>
                    </a:solidFill>
                    <a:latin typeface="Consolas" panose="020B0609020204030204" pitchFamily="49" charset="0"/>
                    <a:cs typeface="Consolas" panose="020B0609020204030204" pitchFamily="49" charset="0"/>
                  </a:rPr>
                  <a:t>self.state</a:t>
                </a:r>
                <a:endParaRPr lang="en-US" dirty="0">
                  <a:solidFill>
                    <a:schemeClr val="accent1"/>
                  </a:solidFill>
                  <a:latin typeface="Consolas" panose="020B0609020204030204" pitchFamily="49" charset="0"/>
                  <a:cs typeface="Consolas" panose="020B0609020204030204" pitchFamily="49" charset="0"/>
                </a:endParaRPr>
              </a:p>
            </p:txBody>
          </p:sp>
        </mc:Choice>
        <mc:Fallback xmlns="">
          <p:sp>
            <p:nvSpPr>
              <p:cNvPr id="13" name="Rounded Rectangle 12">
                <a:extLst>
                  <a:ext uri="{FF2B5EF4-FFF2-40B4-BE49-F238E27FC236}">
                    <a16:creationId xmlns:a16="http://schemas.microsoft.com/office/drawing/2014/main" id="{FA75C902-536B-F440-9980-F3CDDAE2D11E}"/>
                  </a:ext>
                </a:extLst>
              </p:cNvPr>
              <p:cNvSpPr>
                <a:spLocks noRot="1" noChangeAspect="1" noMove="1" noResize="1" noEditPoints="1" noAdjustHandles="1" noChangeArrowheads="1" noChangeShapeType="1" noTextEdit="1"/>
              </p:cNvSpPr>
              <p:nvPr/>
            </p:nvSpPr>
            <p:spPr>
              <a:xfrm>
                <a:off x="5733536" y="3667938"/>
                <a:ext cx="4794422" cy="2089141"/>
              </a:xfrm>
              <a:prstGeom prst="roundRect">
                <a:avLst/>
              </a:prstGeom>
              <a:blipFill>
                <a:blip r:embed="rId5"/>
                <a:stretch>
                  <a:fillRect/>
                </a:stretch>
              </a:blipFill>
              <a:ln w="38100">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290007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Probably Approximately Correct Learning</a:t>
            </a:r>
          </a:p>
        </p:txBody>
      </p:sp>
      <p:sp>
        <p:nvSpPr>
          <p:cNvPr id="4" name="Slide Number Placeholder 3">
            <a:extLst>
              <a:ext uri="{FF2B5EF4-FFF2-40B4-BE49-F238E27FC236}">
                <a16:creationId xmlns:a16="http://schemas.microsoft.com/office/drawing/2014/main" id="{937D78AE-AD59-E24E-904E-45FA10343E40}"/>
              </a:ext>
            </a:extLst>
          </p:cNvPr>
          <p:cNvSpPr>
            <a:spLocks noGrp="1"/>
          </p:cNvSpPr>
          <p:nvPr>
            <p:ph type="sldNum" sz="quarter" idx="12"/>
          </p:nvPr>
        </p:nvSpPr>
        <p:spPr/>
        <p:txBody>
          <a:bodyPr/>
          <a:lstStyle/>
          <a:p>
            <a:fld id="{1CF91F9D-ED0F-C941-B4DB-33BB39C08F15}" type="slidenum">
              <a:rPr lang="en-US" smtClean="0"/>
              <a:t>77</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287BAFA-E9FC-C04F-BF10-A09105633EFB}"/>
                  </a:ext>
                </a:extLst>
              </p:cNvPr>
              <p:cNvSpPr/>
              <p:nvPr/>
            </p:nvSpPr>
            <p:spPr>
              <a:xfrm>
                <a:off x="1016000" y="2139080"/>
                <a:ext cx="10322012" cy="1569660"/>
              </a:xfrm>
              <a:prstGeom prst="rect">
                <a:avLst/>
              </a:prstGeom>
            </p:spPr>
            <p:txBody>
              <a:bodyPr wrap="square">
                <a:spAutoFit/>
              </a:bodyPr>
              <a:lstStyle/>
              <a:p>
                <a:r>
                  <a:rPr lang="en-US" sz="2400" b="1" dirty="0"/>
                  <a:t>A learning algorithm </a:t>
                </a:r>
                <a:r>
                  <a:rPr lang="en-US" sz="2400" dirty="0"/>
                  <a:t>is an iterative process where for each iteration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 2,…</m:t>
                    </m:r>
                  </m:oMath>
                </a14:m>
                <a:endParaRPr lang="en-US" sz="2400" b="0" dirty="0"/>
              </a:p>
              <a:p>
                <a:r>
                  <a:rPr lang="en-US" sz="2400" dirty="0"/>
                  <a:t>	</a:t>
                </a:r>
              </a:p>
              <a:p>
                <a:pPr marL="800100" lvl="1" indent="-342900">
                  <a:buFont typeface="Arial" panose="020B0604020202020204" pitchFamily="34" charset="0"/>
                  <a:buChar char="•"/>
                </a:pPr>
                <a:r>
                  <a:rPr lang="en-US" sz="2400" dirty="0"/>
                  <a:t>Calls </a:t>
                </a:r>
                <a:r>
                  <a:rPr lang="en-US" sz="2400" dirty="0">
                    <a:solidFill>
                      <a:srgbClr val="7030A0"/>
                    </a:solidFill>
                    <a:latin typeface="Consolas" panose="020B0609020204030204" pitchFamily="49" charset="0"/>
                    <a:cs typeface="Consolas" panose="020B0609020204030204" pitchFamily="49" charset="0"/>
                  </a:rPr>
                  <a:t>step(a)</a:t>
                </a:r>
                <a:r>
                  <a:rPr lang="en-US" sz="2400" dirty="0">
                    <a:solidFill>
                      <a:srgbClr val="7030A0"/>
                    </a:solidFill>
                  </a:rPr>
                  <a:t> </a:t>
                </a:r>
                <a:r>
                  <a:rPr lang="en-US" sz="2400" dirty="0"/>
                  <a:t>and optionally calls </a:t>
                </a:r>
                <a:r>
                  <a:rPr lang="en-US" sz="2400" dirty="0">
                    <a:solidFill>
                      <a:srgbClr val="7030A0"/>
                    </a:solidFill>
                    <a:latin typeface="Consolas" panose="020B0609020204030204" pitchFamily="49" charset="0"/>
                    <a:cs typeface="Consolas" panose="020B0609020204030204" pitchFamily="49" charset="0"/>
                  </a:rPr>
                  <a:t>reset()</a:t>
                </a:r>
              </a:p>
              <a:p>
                <a:pPr marL="800100" lvl="1"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Outputs current best policy </a:t>
                </a:r>
                <a14:m>
                  <m:oMath xmlns:m="http://schemas.openxmlformats.org/officeDocument/2006/math">
                    <m:sSub>
                      <m:sSubPr>
                        <m:ctrlPr>
                          <a:rPr lang="en-US" sz="2400" b="0" i="1" smtClean="0">
                            <a:solidFill>
                              <a:schemeClr val="tx1"/>
                            </a:solidFill>
                            <a:latin typeface="Cambria Math" panose="02040503050406030204" pitchFamily="18" charset="0"/>
                            <a:cs typeface="Consolas" panose="020B0609020204030204" pitchFamily="49" charset="0"/>
                          </a:rPr>
                        </m:ctrlPr>
                      </m:sSubPr>
                      <m:e>
                        <m:r>
                          <a:rPr lang="en-US" sz="2400" b="0" i="1" smtClean="0">
                            <a:solidFill>
                              <a:schemeClr val="tx1"/>
                            </a:solidFill>
                            <a:latin typeface="Cambria Math" panose="02040503050406030204" pitchFamily="18" charset="0"/>
                            <a:cs typeface="Consolas" panose="020B0609020204030204" pitchFamily="49" charset="0"/>
                          </a:rPr>
                          <m:t>𝜋</m:t>
                        </m:r>
                      </m:e>
                      <m:sub>
                        <m:r>
                          <a:rPr lang="en-US" sz="2400" b="0" i="1" smtClean="0">
                            <a:solidFill>
                              <a:schemeClr val="tx1"/>
                            </a:solidFill>
                            <a:latin typeface="Cambria Math" panose="02040503050406030204" pitchFamily="18" charset="0"/>
                            <a:cs typeface="Consolas" panose="020B0609020204030204" pitchFamily="49" charset="0"/>
                          </a:rPr>
                          <m:t>𝑛</m:t>
                        </m:r>
                      </m:sub>
                    </m:sSub>
                  </m:oMath>
                </a14:m>
                <a:endParaRPr 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7" name="Rectangle 6">
                <a:extLst>
                  <a:ext uri="{FF2B5EF4-FFF2-40B4-BE49-F238E27FC236}">
                    <a16:creationId xmlns:a16="http://schemas.microsoft.com/office/drawing/2014/main" id="{4287BAFA-E9FC-C04F-BF10-A09105633EFB}"/>
                  </a:ext>
                </a:extLst>
              </p:cNvPr>
              <p:cNvSpPr>
                <a:spLocks noRot="1" noChangeAspect="1" noMove="1" noResize="1" noEditPoints="1" noAdjustHandles="1" noChangeArrowheads="1" noChangeShapeType="1" noTextEdit="1"/>
              </p:cNvSpPr>
              <p:nvPr/>
            </p:nvSpPr>
            <p:spPr>
              <a:xfrm>
                <a:off x="1016000" y="2139080"/>
                <a:ext cx="10322012" cy="1569660"/>
              </a:xfrm>
              <a:prstGeom prst="rect">
                <a:avLst/>
              </a:prstGeom>
              <a:blipFill>
                <a:blip r:embed="rId2"/>
                <a:stretch>
                  <a:fillRect l="-984" t="-2419" b="-806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807752D-E34C-119E-8963-725E17C72557}"/>
              </a:ext>
            </a:extLst>
          </p:cNvPr>
          <p:cNvSpPr txBox="1"/>
          <p:nvPr/>
        </p:nvSpPr>
        <p:spPr>
          <a:xfrm>
            <a:off x="1016000" y="4329830"/>
            <a:ext cx="9491133" cy="830997"/>
          </a:xfrm>
          <a:prstGeom prst="rect">
            <a:avLst/>
          </a:prstGeom>
          <a:noFill/>
        </p:spPr>
        <p:txBody>
          <a:bodyPr wrap="square" rtlCol="0">
            <a:spAutoFit/>
          </a:bodyPr>
          <a:lstStyle/>
          <a:p>
            <a:r>
              <a:rPr lang="en-US" sz="2400" dirty="0"/>
              <a:t>A learning algorithm is </a:t>
            </a:r>
            <a:r>
              <a:rPr lang="en-US" sz="2400" b="1" dirty="0"/>
              <a:t>PAC-MDP</a:t>
            </a:r>
            <a:r>
              <a:rPr lang="en-US" sz="2400" dirty="0"/>
              <a:t> if with </a:t>
            </a:r>
            <a:r>
              <a:rPr lang="en-US" sz="2400" b="1" dirty="0"/>
              <a:t>high probability</a:t>
            </a:r>
            <a:r>
              <a:rPr lang="en-US" sz="2400" dirty="0"/>
              <a:t>, after some number of steps it </a:t>
            </a:r>
            <a:r>
              <a:rPr lang="en-US" sz="2400" b="1" dirty="0"/>
              <a:t>always outputs near-optimal policies</a:t>
            </a:r>
          </a:p>
        </p:txBody>
      </p:sp>
    </p:spTree>
    <p:extLst>
      <p:ext uri="{BB962C8B-B14F-4D97-AF65-F5344CB8AC3E}">
        <p14:creationId xmlns:p14="http://schemas.microsoft.com/office/powerpoint/2010/main" val="1993306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PAC Learning Objective</a:t>
            </a:r>
          </a:p>
        </p:txBody>
      </p:sp>
      <p:sp>
        <p:nvSpPr>
          <p:cNvPr id="4" name="Slide Number Placeholder 3">
            <a:extLst>
              <a:ext uri="{FF2B5EF4-FFF2-40B4-BE49-F238E27FC236}">
                <a16:creationId xmlns:a16="http://schemas.microsoft.com/office/drawing/2014/main" id="{937D78AE-AD59-E24E-904E-45FA10343E40}"/>
              </a:ext>
            </a:extLst>
          </p:cNvPr>
          <p:cNvSpPr>
            <a:spLocks noGrp="1"/>
          </p:cNvSpPr>
          <p:nvPr>
            <p:ph type="sldNum" sz="quarter" idx="12"/>
          </p:nvPr>
        </p:nvSpPr>
        <p:spPr/>
        <p:txBody>
          <a:bodyPr/>
          <a:lstStyle/>
          <a:p>
            <a:fld id="{1CF91F9D-ED0F-C941-B4DB-33BB39C08F15}" type="slidenum">
              <a:rPr lang="en-US" smtClean="0"/>
              <a:t>78</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287BAFA-E9FC-C04F-BF10-A09105633EFB}"/>
                  </a:ext>
                </a:extLst>
              </p:cNvPr>
              <p:cNvSpPr/>
              <p:nvPr/>
            </p:nvSpPr>
            <p:spPr>
              <a:xfrm>
                <a:off x="1031788" y="1666841"/>
                <a:ext cx="10322012" cy="1569660"/>
              </a:xfrm>
              <a:prstGeom prst="rect">
                <a:avLst/>
              </a:prstGeom>
            </p:spPr>
            <p:txBody>
              <a:bodyPr wrap="square">
                <a:spAutoFit/>
              </a:bodyPr>
              <a:lstStyle/>
              <a:p>
                <a:r>
                  <a:rPr lang="en-US" sz="2400" b="1" dirty="0"/>
                  <a:t>A learning algorithm </a:t>
                </a:r>
                <a:r>
                  <a:rPr lang="en-US" sz="2400" dirty="0"/>
                  <a:t>is an iterative process where for each iteration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=1, 2,…</m:t>
                    </m:r>
                  </m:oMath>
                </a14:m>
                <a:endParaRPr lang="en-US" sz="2400" b="0" dirty="0"/>
              </a:p>
              <a:p>
                <a:r>
                  <a:rPr lang="en-US" sz="2400" dirty="0"/>
                  <a:t>	</a:t>
                </a:r>
              </a:p>
              <a:p>
                <a:pPr marL="800100" lvl="1" indent="-342900">
                  <a:buFont typeface="Arial" panose="020B0604020202020204" pitchFamily="34" charset="0"/>
                  <a:buChar char="•"/>
                </a:pPr>
                <a:r>
                  <a:rPr lang="en-US" sz="2400" dirty="0"/>
                  <a:t>Calls </a:t>
                </a:r>
                <a:r>
                  <a:rPr lang="en-US" sz="2400" dirty="0">
                    <a:solidFill>
                      <a:srgbClr val="7030A0"/>
                    </a:solidFill>
                    <a:latin typeface="Consolas" panose="020B0609020204030204" pitchFamily="49" charset="0"/>
                    <a:cs typeface="Consolas" panose="020B0609020204030204" pitchFamily="49" charset="0"/>
                  </a:rPr>
                  <a:t>step(a)</a:t>
                </a:r>
                <a:r>
                  <a:rPr lang="en-US" sz="2400" dirty="0">
                    <a:solidFill>
                      <a:srgbClr val="7030A0"/>
                    </a:solidFill>
                  </a:rPr>
                  <a:t> </a:t>
                </a:r>
                <a:r>
                  <a:rPr lang="en-US" sz="2400" dirty="0"/>
                  <a:t>and optionally calls </a:t>
                </a:r>
                <a:r>
                  <a:rPr lang="en-US" sz="2400" dirty="0">
                    <a:solidFill>
                      <a:srgbClr val="7030A0"/>
                    </a:solidFill>
                    <a:latin typeface="Consolas" panose="020B0609020204030204" pitchFamily="49" charset="0"/>
                    <a:cs typeface="Consolas" panose="020B0609020204030204" pitchFamily="49" charset="0"/>
                  </a:rPr>
                  <a:t>reset()</a:t>
                </a:r>
              </a:p>
              <a:p>
                <a:pPr marL="800100" lvl="1" indent="-342900">
                  <a:buFont typeface="Arial" panose="020B0604020202020204" pitchFamily="34" charset="0"/>
                  <a:buChar char="•"/>
                </a:pPr>
                <a:r>
                  <a:rPr lang="en-US" sz="2400" dirty="0">
                    <a:solidFill>
                      <a:schemeClr val="tx1"/>
                    </a:solidFill>
                    <a:latin typeface="Calibri" panose="020F0502020204030204" pitchFamily="34" charset="0"/>
                    <a:cs typeface="Calibri" panose="020F0502020204030204" pitchFamily="34" charset="0"/>
                  </a:rPr>
                  <a:t>Outputs current best policy </a:t>
                </a:r>
                <a14:m>
                  <m:oMath xmlns:m="http://schemas.openxmlformats.org/officeDocument/2006/math">
                    <m:sSub>
                      <m:sSubPr>
                        <m:ctrlPr>
                          <a:rPr lang="en-US" sz="2400" b="0" i="1" smtClean="0">
                            <a:solidFill>
                              <a:schemeClr val="tx1"/>
                            </a:solidFill>
                            <a:latin typeface="Cambria Math" panose="02040503050406030204" pitchFamily="18" charset="0"/>
                            <a:cs typeface="Consolas" panose="020B0609020204030204" pitchFamily="49" charset="0"/>
                          </a:rPr>
                        </m:ctrlPr>
                      </m:sSubPr>
                      <m:e>
                        <m:r>
                          <a:rPr lang="en-US" sz="2400" b="0" i="1" smtClean="0">
                            <a:solidFill>
                              <a:schemeClr val="tx1"/>
                            </a:solidFill>
                            <a:latin typeface="Cambria Math" panose="02040503050406030204" pitchFamily="18" charset="0"/>
                            <a:cs typeface="Consolas" panose="020B0609020204030204" pitchFamily="49" charset="0"/>
                          </a:rPr>
                          <m:t>𝜋</m:t>
                        </m:r>
                      </m:e>
                      <m:sub>
                        <m:r>
                          <a:rPr lang="en-US" sz="2400" b="0" i="1" smtClean="0">
                            <a:solidFill>
                              <a:schemeClr val="tx1"/>
                            </a:solidFill>
                            <a:latin typeface="Cambria Math" panose="02040503050406030204" pitchFamily="18" charset="0"/>
                            <a:cs typeface="Consolas" panose="020B0609020204030204" pitchFamily="49" charset="0"/>
                          </a:rPr>
                          <m:t>𝑛</m:t>
                        </m:r>
                      </m:sub>
                    </m:sSub>
                  </m:oMath>
                </a14:m>
                <a:endParaRPr lang="en-US" sz="2400" dirty="0">
                  <a:solidFill>
                    <a:schemeClr val="tx1"/>
                  </a:solidFill>
                  <a:latin typeface="Calibri" panose="020F0502020204030204" pitchFamily="34" charset="0"/>
                  <a:cs typeface="Calibri" panose="020F0502020204030204" pitchFamily="34" charset="0"/>
                </a:endParaRPr>
              </a:p>
            </p:txBody>
          </p:sp>
        </mc:Choice>
        <mc:Fallback xmlns="">
          <p:sp>
            <p:nvSpPr>
              <p:cNvPr id="7" name="Rectangle 6">
                <a:extLst>
                  <a:ext uri="{FF2B5EF4-FFF2-40B4-BE49-F238E27FC236}">
                    <a16:creationId xmlns:a16="http://schemas.microsoft.com/office/drawing/2014/main" id="{4287BAFA-E9FC-C04F-BF10-A09105633EFB}"/>
                  </a:ext>
                </a:extLst>
              </p:cNvPr>
              <p:cNvSpPr>
                <a:spLocks noRot="1" noChangeAspect="1" noMove="1" noResize="1" noEditPoints="1" noAdjustHandles="1" noChangeArrowheads="1" noChangeShapeType="1" noTextEdit="1"/>
              </p:cNvSpPr>
              <p:nvPr/>
            </p:nvSpPr>
            <p:spPr>
              <a:xfrm>
                <a:off x="1031788" y="1666841"/>
                <a:ext cx="10322012" cy="1569660"/>
              </a:xfrm>
              <a:prstGeom prst="rect">
                <a:avLst/>
              </a:prstGeom>
              <a:blipFill>
                <a:blip r:embed="rId2"/>
                <a:stretch>
                  <a:fillRect l="-983" t="-2419" b="-8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8A6F5AA1-0985-5A42-9EF4-8DEA2A019247}"/>
                  </a:ext>
                </a:extLst>
              </p:cNvPr>
              <p:cNvSpPr/>
              <p:nvPr/>
            </p:nvSpPr>
            <p:spPr>
              <a:xfrm>
                <a:off x="2254478" y="4516159"/>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p>
            </p:txBody>
          </p:sp>
        </mc:Choice>
        <mc:Fallback xmlns="">
          <p:sp>
            <p:nvSpPr>
              <p:cNvPr id="8" name="Oval 7">
                <a:extLst>
                  <a:ext uri="{FF2B5EF4-FFF2-40B4-BE49-F238E27FC236}">
                    <a16:creationId xmlns:a16="http://schemas.microsoft.com/office/drawing/2014/main" id="{8A6F5AA1-0985-5A42-9EF4-8DEA2A019247}"/>
                  </a:ext>
                </a:extLst>
              </p:cNvPr>
              <p:cNvSpPr>
                <a:spLocks noRot="1" noChangeAspect="1" noMove="1" noResize="1" noEditPoints="1" noAdjustHandles="1" noChangeArrowheads="1" noChangeShapeType="1" noTextEdit="1"/>
              </p:cNvSpPr>
              <p:nvPr/>
            </p:nvSpPr>
            <p:spPr>
              <a:xfrm>
                <a:off x="2254478" y="4516159"/>
                <a:ext cx="605481" cy="568411"/>
              </a:xfrm>
              <a:prstGeom prst="ellipse">
                <a:avLst/>
              </a:prstGeom>
              <a:blipFill>
                <a:blip r:embed="rId3"/>
                <a:stretch>
                  <a:fillRect l="-12245"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AC6C4D2-9EFE-1F3B-DF7A-4A055085D9B0}"/>
                  </a:ext>
                </a:extLst>
              </p:cNvPr>
              <p:cNvSpPr/>
              <p:nvPr/>
            </p:nvSpPr>
            <p:spPr>
              <a:xfrm>
                <a:off x="3387180" y="4516158"/>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2</m:t>
                          </m:r>
                        </m:sub>
                      </m:sSub>
                    </m:oMath>
                  </m:oMathPara>
                </a14:m>
                <a:endParaRPr lang="en-US" sz="2400" dirty="0"/>
              </a:p>
            </p:txBody>
          </p:sp>
        </mc:Choice>
        <mc:Fallback xmlns="">
          <p:sp>
            <p:nvSpPr>
              <p:cNvPr id="9" name="Oval 8">
                <a:extLst>
                  <a:ext uri="{FF2B5EF4-FFF2-40B4-BE49-F238E27FC236}">
                    <a16:creationId xmlns:a16="http://schemas.microsoft.com/office/drawing/2014/main" id="{2AC6C4D2-9EFE-1F3B-DF7A-4A055085D9B0}"/>
                  </a:ext>
                </a:extLst>
              </p:cNvPr>
              <p:cNvSpPr>
                <a:spLocks noRot="1" noChangeAspect="1" noMove="1" noResize="1" noEditPoints="1" noAdjustHandles="1" noChangeArrowheads="1" noChangeShapeType="1" noTextEdit="1"/>
              </p:cNvSpPr>
              <p:nvPr/>
            </p:nvSpPr>
            <p:spPr>
              <a:xfrm>
                <a:off x="3387180" y="4516158"/>
                <a:ext cx="605481" cy="568411"/>
              </a:xfrm>
              <a:prstGeom prst="ellipse">
                <a:avLst/>
              </a:prstGeom>
              <a:blipFill>
                <a:blip r:embed="rId4"/>
                <a:stretch>
                  <a:fillRect l="-12245" b="-8696"/>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96980662-E779-3F31-C2C8-FD82A67C3E8D}"/>
              </a:ext>
            </a:extLst>
          </p:cNvPr>
          <p:cNvSpPr/>
          <p:nvPr/>
        </p:nvSpPr>
        <p:spPr>
          <a:xfrm>
            <a:off x="4589905" y="4800364"/>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B95457C-7A28-4E48-5ED3-788595ABCD76}"/>
              </a:ext>
            </a:extLst>
          </p:cNvPr>
          <p:cNvSpPr/>
          <p:nvPr/>
        </p:nvSpPr>
        <p:spPr>
          <a:xfrm>
            <a:off x="5160376" y="4800364"/>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752B53B-8DA9-F035-3570-91E86D960F5F}"/>
              </a:ext>
            </a:extLst>
          </p:cNvPr>
          <p:cNvSpPr/>
          <p:nvPr/>
        </p:nvSpPr>
        <p:spPr>
          <a:xfrm>
            <a:off x="5831758" y="4800363"/>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A23623AC-442A-854C-0995-114071D33516}"/>
                  </a:ext>
                </a:extLst>
              </p:cNvPr>
              <p:cNvSpPr/>
              <p:nvPr/>
            </p:nvSpPr>
            <p:spPr>
              <a:xfrm>
                <a:off x="6540212" y="4516157"/>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𝑁</m:t>
                          </m:r>
                        </m:sub>
                      </m:sSub>
                    </m:oMath>
                  </m:oMathPara>
                </a14:m>
                <a:endParaRPr lang="en-US" sz="2400" dirty="0"/>
              </a:p>
            </p:txBody>
          </p:sp>
        </mc:Choice>
        <mc:Fallback xmlns="">
          <p:sp>
            <p:nvSpPr>
              <p:cNvPr id="13" name="Oval 12">
                <a:extLst>
                  <a:ext uri="{FF2B5EF4-FFF2-40B4-BE49-F238E27FC236}">
                    <a16:creationId xmlns:a16="http://schemas.microsoft.com/office/drawing/2014/main" id="{A23623AC-442A-854C-0995-114071D33516}"/>
                  </a:ext>
                </a:extLst>
              </p:cNvPr>
              <p:cNvSpPr>
                <a:spLocks noRot="1" noChangeAspect="1" noMove="1" noResize="1" noEditPoints="1" noAdjustHandles="1" noChangeArrowheads="1" noChangeShapeType="1" noTextEdit="1"/>
              </p:cNvSpPr>
              <p:nvPr/>
            </p:nvSpPr>
            <p:spPr>
              <a:xfrm>
                <a:off x="6540212" y="4516157"/>
                <a:ext cx="605481" cy="568411"/>
              </a:xfrm>
              <a:prstGeom prst="ellipse">
                <a:avLst/>
              </a:prstGeom>
              <a:blipFill>
                <a:blip r:embed="rId5"/>
                <a:stretch>
                  <a:fillRect l="-16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E85A14DD-9FEB-4998-F548-23989DA786CE}"/>
                  </a:ext>
                </a:extLst>
              </p:cNvPr>
              <p:cNvSpPr/>
              <p:nvPr/>
            </p:nvSpPr>
            <p:spPr>
              <a:xfrm>
                <a:off x="7675605" y="4516157"/>
                <a:ext cx="814914"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𝑁</m:t>
                          </m:r>
                          <m:r>
                            <a:rPr lang="en-US" sz="2400" b="0" i="1" smtClean="0">
                              <a:latin typeface="Cambria Math" panose="02040503050406030204" pitchFamily="18" charset="0"/>
                            </a:rPr>
                            <m:t>+1</m:t>
                          </m:r>
                        </m:sub>
                      </m:sSub>
                    </m:oMath>
                  </m:oMathPara>
                </a14:m>
                <a:endParaRPr lang="en-US" sz="2400" dirty="0"/>
              </a:p>
            </p:txBody>
          </p:sp>
        </mc:Choice>
        <mc:Fallback xmlns="">
          <p:sp>
            <p:nvSpPr>
              <p:cNvPr id="14" name="Oval 13">
                <a:extLst>
                  <a:ext uri="{FF2B5EF4-FFF2-40B4-BE49-F238E27FC236}">
                    <a16:creationId xmlns:a16="http://schemas.microsoft.com/office/drawing/2014/main" id="{E85A14DD-9FEB-4998-F548-23989DA786CE}"/>
                  </a:ext>
                </a:extLst>
              </p:cNvPr>
              <p:cNvSpPr>
                <a:spLocks noRot="1" noChangeAspect="1" noMove="1" noResize="1" noEditPoints="1" noAdjustHandles="1" noChangeArrowheads="1" noChangeShapeType="1" noTextEdit="1"/>
              </p:cNvSpPr>
              <p:nvPr/>
            </p:nvSpPr>
            <p:spPr>
              <a:xfrm>
                <a:off x="7675605" y="4516157"/>
                <a:ext cx="814914" cy="568411"/>
              </a:xfrm>
              <a:prstGeom prst="ellipse">
                <a:avLst/>
              </a:prstGeom>
              <a:blipFill>
                <a:blip r:embed="rId6"/>
                <a:stretch>
                  <a:fillRect l="-16418" b="-869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E676AC4-481D-3ED1-382B-867717893A93}"/>
              </a:ext>
            </a:extLst>
          </p:cNvPr>
          <p:cNvSpPr txBox="1"/>
          <p:nvPr/>
        </p:nvSpPr>
        <p:spPr>
          <a:xfrm>
            <a:off x="1031788" y="3531820"/>
            <a:ext cx="10105135" cy="461665"/>
          </a:xfrm>
          <a:prstGeom prst="rect">
            <a:avLst/>
          </a:prstGeom>
          <a:noFill/>
        </p:spPr>
        <p:txBody>
          <a:bodyPr wrap="square" rtlCol="0">
            <a:spAutoFit/>
          </a:bodyPr>
          <a:lstStyle/>
          <a:p>
            <a:r>
              <a:rPr lang="en-US" sz="2400" b="1" dirty="0"/>
              <a:t>Output</a:t>
            </a:r>
            <a:r>
              <a:rPr lang="en-US" sz="2400" dirty="0"/>
              <a:t> of Learning Algorithm on MDP - </a:t>
            </a:r>
            <a:r>
              <a:rPr lang="en-US" sz="2400" b="1" dirty="0"/>
              <a:t>Distribution over sequences of policies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C84D8D-BE0A-426E-F8D9-3660AB3E6A3C}"/>
                  </a:ext>
                </a:extLst>
              </p:cNvPr>
              <p:cNvSpPr txBox="1"/>
              <p:nvPr/>
            </p:nvSpPr>
            <p:spPr>
              <a:xfrm>
                <a:off x="1031787" y="5599360"/>
                <a:ext cx="10105135" cy="461665"/>
              </a:xfrm>
              <a:prstGeom prst="rect">
                <a:avLst/>
              </a:prstGeom>
              <a:noFill/>
            </p:spPr>
            <p:txBody>
              <a:bodyPr wrap="square" rtlCol="0">
                <a:spAutoFit/>
              </a:bodyPr>
              <a:lstStyle/>
              <a:p>
                <a:r>
                  <a:rPr lang="en-US" sz="2400" b="1" dirty="0"/>
                  <a:t>PAC</a:t>
                </a:r>
                <a:r>
                  <a:rPr lang="en-US" sz="2400" dirty="0"/>
                  <a:t> if with probability </a:t>
                </a:r>
                <a14:m>
                  <m:oMath xmlns:m="http://schemas.openxmlformats.org/officeDocument/2006/math">
                    <m:r>
                      <a:rPr lang="en-US" sz="2400" b="0" i="1" smtClean="0">
                        <a:latin typeface="Cambria Math" panose="02040503050406030204" pitchFamily="18" charset="0"/>
                      </a:rPr>
                      <m:t>&gt;1−</m:t>
                    </m:r>
                    <m:r>
                      <a:rPr lang="en-US" sz="2400" b="0" i="1" smtClean="0">
                        <a:latin typeface="Cambria Math" panose="02040503050406030204" pitchFamily="18" charset="0"/>
                        <a:ea typeface="Cambria Math" panose="02040503050406030204" pitchFamily="18" charset="0"/>
                      </a:rPr>
                      <m:t>𝛿</m:t>
                    </m:r>
                  </m:oMath>
                </a14:m>
                <a:r>
                  <a:rPr lang="en-US" sz="2400" b="1" dirty="0"/>
                  <a:t>, all policies after </a:t>
                </a:r>
                <a14:m>
                  <m:oMath xmlns:m="http://schemas.openxmlformats.org/officeDocument/2006/math">
                    <m:r>
                      <a:rPr lang="en-US" sz="2400" b="1" i="1" smtClean="0">
                        <a:latin typeface="Cambria Math" panose="02040503050406030204" pitchFamily="18" charset="0"/>
                      </a:rPr>
                      <m:t>𝑵</m:t>
                    </m:r>
                  </m:oMath>
                </a14:m>
                <a:r>
                  <a:rPr lang="en-US" sz="2400" b="1" dirty="0"/>
                  <a:t> steps are </a:t>
                </a:r>
                <a14:m>
                  <m:oMath xmlns:m="http://schemas.openxmlformats.org/officeDocument/2006/math">
                    <m:r>
                      <a:rPr lang="en-US" sz="2400" b="1" i="1" smtClean="0">
                        <a:latin typeface="Cambria Math" panose="02040503050406030204" pitchFamily="18" charset="0"/>
                        <a:ea typeface="Cambria Math" panose="02040503050406030204" pitchFamily="18" charset="0"/>
                      </a:rPr>
                      <m:t>𝜺</m:t>
                    </m:r>
                  </m:oMath>
                </a14:m>
                <a:r>
                  <a:rPr lang="en-US" sz="2400" b="1" dirty="0"/>
                  <a:t>-optimal</a:t>
                </a:r>
              </a:p>
            </p:txBody>
          </p:sp>
        </mc:Choice>
        <mc:Fallback xmlns="">
          <p:sp>
            <p:nvSpPr>
              <p:cNvPr id="16" name="TextBox 15">
                <a:extLst>
                  <a:ext uri="{FF2B5EF4-FFF2-40B4-BE49-F238E27FC236}">
                    <a16:creationId xmlns:a16="http://schemas.microsoft.com/office/drawing/2014/main" id="{B8C84D8D-BE0A-426E-F8D9-3660AB3E6A3C}"/>
                  </a:ext>
                </a:extLst>
              </p:cNvPr>
              <p:cNvSpPr txBox="1">
                <a:spLocks noRot="1" noChangeAspect="1" noMove="1" noResize="1" noEditPoints="1" noAdjustHandles="1" noChangeArrowheads="1" noChangeShapeType="1" noTextEdit="1"/>
              </p:cNvSpPr>
              <p:nvPr/>
            </p:nvSpPr>
            <p:spPr>
              <a:xfrm>
                <a:off x="1031787" y="5599360"/>
                <a:ext cx="10105135" cy="461665"/>
              </a:xfrm>
              <a:prstGeom prst="rect">
                <a:avLst/>
              </a:prstGeom>
              <a:blipFill>
                <a:blip r:embed="rId7"/>
                <a:stretch>
                  <a:fillRect l="-1005" t="-8108" b="-29730"/>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4F355E4B-676F-B84D-E1CD-9E2A156C6B75}"/>
              </a:ext>
            </a:extLst>
          </p:cNvPr>
          <p:cNvSpPr/>
          <p:nvPr/>
        </p:nvSpPr>
        <p:spPr>
          <a:xfrm>
            <a:off x="8927440" y="4776919"/>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72CB916-DE6A-2284-7699-EE0BBED0690C}"/>
              </a:ext>
            </a:extLst>
          </p:cNvPr>
          <p:cNvSpPr/>
          <p:nvPr/>
        </p:nvSpPr>
        <p:spPr>
          <a:xfrm>
            <a:off x="9497911" y="4776919"/>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BE4E56-2205-4C8F-FE96-405E90299C9B}"/>
              </a:ext>
            </a:extLst>
          </p:cNvPr>
          <p:cNvSpPr/>
          <p:nvPr/>
        </p:nvSpPr>
        <p:spPr>
          <a:xfrm>
            <a:off x="10169293" y="4776918"/>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4A570E34-66B9-B286-E46A-4CCB1297CF94}"/>
                  </a:ext>
                </a:extLst>
              </p:cNvPr>
              <p:cNvSpPr/>
              <p:nvPr/>
            </p:nvSpPr>
            <p:spPr>
              <a:xfrm>
                <a:off x="7672914" y="4509092"/>
                <a:ext cx="814914" cy="56841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𝑁</m:t>
                          </m:r>
                          <m:r>
                            <a:rPr lang="en-US" sz="2400" b="0" i="1" smtClean="0">
                              <a:latin typeface="Cambria Math" panose="02040503050406030204" pitchFamily="18" charset="0"/>
                            </a:rPr>
                            <m:t>+1</m:t>
                          </m:r>
                        </m:sub>
                      </m:sSub>
                    </m:oMath>
                  </m:oMathPara>
                </a14:m>
                <a:endParaRPr lang="en-US" sz="2400" dirty="0"/>
              </a:p>
            </p:txBody>
          </p:sp>
        </mc:Choice>
        <mc:Fallback xmlns="">
          <p:sp>
            <p:nvSpPr>
              <p:cNvPr id="24" name="Oval 23">
                <a:extLst>
                  <a:ext uri="{FF2B5EF4-FFF2-40B4-BE49-F238E27FC236}">
                    <a16:creationId xmlns:a16="http://schemas.microsoft.com/office/drawing/2014/main" id="{4A570E34-66B9-B286-E46A-4CCB1297CF94}"/>
                  </a:ext>
                </a:extLst>
              </p:cNvPr>
              <p:cNvSpPr>
                <a:spLocks noRot="1" noChangeAspect="1" noMove="1" noResize="1" noEditPoints="1" noAdjustHandles="1" noChangeArrowheads="1" noChangeShapeType="1" noTextEdit="1"/>
              </p:cNvSpPr>
              <p:nvPr/>
            </p:nvSpPr>
            <p:spPr>
              <a:xfrm>
                <a:off x="7672914" y="4509092"/>
                <a:ext cx="814914" cy="568411"/>
              </a:xfrm>
              <a:prstGeom prst="ellipse">
                <a:avLst/>
              </a:prstGeom>
              <a:blipFill>
                <a:blip r:embed="rId8"/>
                <a:stretch>
                  <a:fillRect l="-16667" b="-6383"/>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89D80C8F-C402-3101-D4D8-9900A2B75E2A}"/>
              </a:ext>
            </a:extLst>
          </p:cNvPr>
          <p:cNvSpPr/>
          <p:nvPr/>
        </p:nvSpPr>
        <p:spPr>
          <a:xfrm>
            <a:off x="8924749" y="4787093"/>
            <a:ext cx="111210" cy="1104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B4B0A25-6621-C7D4-385D-621A63E3D1AB}"/>
              </a:ext>
            </a:extLst>
          </p:cNvPr>
          <p:cNvSpPr/>
          <p:nvPr/>
        </p:nvSpPr>
        <p:spPr>
          <a:xfrm>
            <a:off x="9495220" y="4787093"/>
            <a:ext cx="111210" cy="1104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DF6BAD3-6546-8094-EF9C-5F6F9F4D83D7}"/>
              </a:ext>
            </a:extLst>
          </p:cNvPr>
          <p:cNvSpPr/>
          <p:nvPr/>
        </p:nvSpPr>
        <p:spPr>
          <a:xfrm>
            <a:off x="10166602" y="4787092"/>
            <a:ext cx="111210" cy="1104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ounded Rectangular Callout 22">
                <a:extLst>
                  <a:ext uri="{FF2B5EF4-FFF2-40B4-BE49-F238E27FC236}">
                    <a16:creationId xmlns:a16="http://schemas.microsoft.com/office/drawing/2014/main" id="{D70E4C88-D1B1-6E5D-BD9E-14313E9C339F}"/>
                  </a:ext>
                </a:extLst>
              </p:cNvPr>
              <p:cNvSpPr/>
              <p:nvPr/>
            </p:nvSpPr>
            <p:spPr>
              <a:xfrm>
                <a:off x="6249034" y="4288804"/>
                <a:ext cx="4818029" cy="977682"/>
              </a:xfrm>
              <a:prstGeom prst="wedgeRoundRectCallout">
                <a:avLst>
                  <a:gd name="adj1" fmla="val -27560"/>
                  <a:gd name="adj2" fmla="val 889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200" b="0" i="1" smtClean="0">
                        <a:latin typeface="Cambria Math" panose="02040503050406030204" pitchFamily="18" charset="0"/>
                      </a:rPr>
                      <m:t>𝑁</m:t>
                    </m:r>
                  </m:oMath>
                </a14:m>
                <a:r>
                  <a:rPr lang="en-US" sz="2200" dirty="0"/>
                  <a:t> can depend on </a:t>
                </a:r>
                <a14:m>
                  <m:oMath xmlns:m="http://schemas.openxmlformats.org/officeDocument/2006/math">
                    <m:r>
                      <a:rPr lang="en-US" sz="2200" i="1" smtClean="0">
                        <a:latin typeface="Cambria Math" panose="02040503050406030204" pitchFamily="18" charset="0"/>
                        <a:ea typeface="Cambria Math" panose="02040503050406030204" pitchFamily="18" charset="0"/>
                      </a:rPr>
                      <m:t>𝜀</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𝛿</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𝑆</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𝐴</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𝜑</m:t>
                    </m:r>
                  </m:oMath>
                </a14:m>
                <a:endParaRPr lang="en-US" sz="2200" b="1" dirty="0"/>
              </a:p>
              <a:p>
                <a:pPr algn="ctr"/>
                <a:r>
                  <a:rPr lang="en-US" sz="2200" b="1" dirty="0"/>
                  <a:t>Independent of transition probabilities</a:t>
                </a:r>
              </a:p>
            </p:txBody>
          </p:sp>
        </mc:Choice>
        <mc:Fallback xmlns="">
          <p:sp>
            <p:nvSpPr>
              <p:cNvPr id="23" name="Rounded Rectangular Callout 22">
                <a:extLst>
                  <a:ext uri="{FF2B5EF4-FFF2-40B4-BE49-F238E27FC236}">
                    <a16:creationId xmlns:a16="http://schemas.microsoft.com/office/drawing/2014/main" id="{D70E4C88-D1B1-6E5D-BD9E-14313E9C339F}"/>
                  </a:ext>
                </a:extLst>
              </p:cNvPr>
              <p:cNvSpPr>
                <a:spLocks noRot="1" noChangeAspect="1" noMove="1" noResize="1" noEditPoints="1" noAdjustHandles="1" noChangeArrowheads="1" noChangeShapeType="1" noTextEdit="1"/>
              </p:cNvSpPr>
              <p:nvPr/>
            </p:nvSpPr>
            <p:spPr>
              <a:xfrm>
                <a:off x="6249034" y="4288804"/>
                <a:ext cx="4818029" cy="977682"/>
              </a:xfrm>
              <a:prstGeom prst="wedgeRoundRectCallout">
                <a:avLst>
                  <a:gd name="adj1" fmla="val -27560"/>
                  <a:gd name="adj2" fmla="val 88961"/>
                  <a:gd name="adj3" fmla="val 16667"/>
                </a:avLst>
              </a:prstGeom>
              <a:blipFill>
                <a:blip r:embed="rId9"/>
                <a:stretch>
                  <a:fillRect r="-262"/>
                </a:stretch>
              </a:blipFill>
            </p:spPr>
            <p:txBody>
              <a:bodyPr/>
              <a:lstStyle/>
              <a:p>
                <a:r>
                  <a:rPr lang="en-US">
                    <a:noFill/>
                  </a:rPr>
                  <a:t> </a:t>
                </a:r>
              </a:p>
            </p:txBody>
          </p:sp>
        </mc:Fallback>
      </mc:AlternateContent>
    </p:spTree>
    <p:extLst>
      <p:ext uri="{BB962C8B-B14F-4D97-AF65-F5344CB8AC3E}">
        <p14:creationId xmlns:p14="http://schemas.microsoft.com/office/powerpoint/2010/main" val="121345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5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5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animBg="1"/>
      <p:bldP spid="25" grpId="0" animBg="1"/>
      <p:bldP spid="26" grpId="0" animBg="1"/>
      <p:bldP spid="27" grpId="0" animBg="1"/>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No PAC-MDP for safety</a:t>
            </a:r>
          </a:p>
        </p:txBody>
      </p:sp>
      <p:sp>
        <p:nvSpPr>
          <p:cNvPr id="4" name="Slide Number Placeholder 3">
            <a:extLst>
              <a:ext uri="{FF2B5EF4-FFF2-40B4-BE49-F238E27FC236}">
                <a16:creationId xmlns:a16="http://schemas.microsoft.com/office/drawing/2014/main" id="{937D78AE-AD59-E24E-904E-45FA10343E40}"/>
              </a:ext>
            </a:extLst>
          </p:cNvPr>
          <p:cNvSpPr>
            <a:spLocks noGrp="1"/>
          </p:cNvSpPr>
          <p:nvPr>
            <p:ph type="sldNum" sz="quarter" idx="12"/>
          </p:nvPr>
        </p:nvSpPr>
        <p:spPr/>
        <p:txBody>
          <a:bodyPr/>
          <a:lstStyle/>
          <a:p>
            <a:fld id="{1CF91F9D-ED0F-C941-B4DB-33BB39C08F15}" type="slidenum">
              <a:rPr lang="en-US" smtClean="0"/>
              <a:t>79</a:t>
            </a:fld>
            <a:endParaRPr lang="en-US"/>
          </a:p>
        </p:txBody>
      </p:sp>
      <p:sp>
        <p:nvSpPr>
          <p:cNvPr id="8" name="Rectangle 7">
            <a:extLst>
              <a:ext uri="{FF2B5EF4-FFF2-40B4-BE49-F238E27FC236}">
                <a16:creationId xmlns:a16="http://schemas.microsoft.com/office/drawing/2014/main" id="{3A14A359-AA79-6E49-9319-241CB978940E}"/>
              </a:ext>
            </a:extLst>
          </p:cNvPr>
          <p:cNvSpPr/>
          <p:nvPr/>
        </p:nvSpPr>
        <p:spPr>
          <a:xfrm>
            <a:off x="2419541" y="1873674"/>
            <a:ext cx="259492" cy="39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62E7E7-64D8-E44B-A513-E56D0D6DA3E8}"/>
              </a:ext>
            </a:extLst>
          </p:cNvPr>
          <p:cNvSpPr txBox="1"/>
          <p:nvPr/>
        </p:nvSpPr>
        <p:spPr>
          <a:xfrm>
            <a:off x="838200" y="4676465"/>
            <a:ext cx="9625914" cy="830997"/>
          </a:xfrm>
          <a:prstGeom prst="rect">
            <a:avLst/>
          </a:prstGeom>
          <a:noFill/>
        </p:spPr>
        <p:txBody>
          <a:bodyPr wrap="square" rtlCol="0">
            <a:spAutoFit/>
          </a:bodyPr>
          <a:lstStyle/>
          <a:p>
            <a:r>
              <a:rPr lang="en-US" sz="2400" dirty="0"/>
              <a:t>This is primarily because safety specifications are </a:t>
            </a:r>
            <a:r>
              <a:rPr lang="en-US" sz="2400" b="1" dirty="0"/>
              <a:t>not robust </a:t>
            </a:r>
            <a:r>
              <a:rPr lang="en-US" sz="2400" dirty="0"/>
              <a:t>[1].</a:t>
            </a:r>
          </a:p>
          <a:p>
            <a:endParaRPr lang="en-US" sz="2400" dirty="0"/>
          </a:p>
        </p:txBody>
      </p:sp>
      <p:sp>
        <p:nvSpPr>
          <p:cNvPr id="13" name="Rectangle 12">
            <a:extLst>
              <a:ext uri="{FF2B5EF4-FFF2-40B4-BE49-F238E27FC236}">
                <a16:creationId xmlns:a16="http://schemas.microsoft.com/office/drawing/2014/main" id="{DBF4E541-9742-3B4A-A5F7-9302BEC78251}"/>
              </a:ext>
            </a:extLst>
          </p:cNvPr>
          <p:cNvSpPr/>
          <p:nvPr/>
        </p:nvSpPr>
        <p:spPr>
          <a:xfrm>
            <a:off x="838200" y="5168908"/>
            <a:ext cx="11058974" cy="400110"/>
          </a:xfrm>
          <a:prstGeom prst="rect">
            <a:avLst/>
          </a:prstGeom>
        </p:spPr>
        <p:txBody>
          <a:bodyPr wrap="square">
            <a:spAutoFit/>
          </a:bodyPr>
          <a:lstStyle/>
          <a:p>
            <a:r>
              <a:rPr lang="en-US" sz="2000" dirty="0">
                <a:solidFill>
                  <a:schemeClr val="accent5"/>
                </a:solidFill>
                <a:latin typeface="Calibri" panose="020F0502020204030204" pitchFamily="34" charset="0"/>
                <a:cs typeface="Calibri" panose="020F0502020204030204" pitchFamily="34" charset="0"/>
              </a:rPr>
              <a:t>[1] </a:t>
            </a:r>
            <a:r>
              <a:rPr lang="en-US" sz="2000" b="1" dirty="0">
                <a:solidFill>
                  <a:schemeClr val="accent5"/>
                </a:solidFill>
                <a:latin typeface="Calibri" panose="020F0502020204030204" pitchFamily="34" charset="0"/>
                <a:cs typeface="Calibri" panose="020F0502020204030204" pitchFamily="34" charset="0"/>
              </a:rPr>
              <a:t>Environment-independent task specifications via GLTL</a:t>
            </a:r>
            <a:r>
              <a:rPr lang="en-US" sz="2000" dirty="0">
                <a:solidFill>
                  <a:schemeClr val="accent5"/>
                </a:solidFill>
                <a:latin typeface="Calibri" panose="020F0502020204030204" pitchFamily="34" charset="0"/>
                <a:cs typeface="Calibri" panose="020F0502020204030204" pitchFamily="34" charset="0"/>
              </a:rPr>
              <a:t>. Littman, Michael L., et al. </a:t>
            </a:r>
          </a:p>
        </p:txBody>
      </p:sp>
      <p:sp>
        <p:nvSpPr>
          <p:cNvPr id="2" name="Content Placeholder 2">
            <a:extLst>
              <a:ext uri="{FF2B5EF4-FFF2-40B4-BE49-F238E27FC236}">
                <a16:creationId xmlns:a16="http://schemas.microsoft.com/office/drawing/2014/main" id="{72E8E70E-685F-B26B-F148-61BCCBD2909A}"/>
              </a:ext>
            </a:extLst>
          </p:cNvPr>
          <p:cNvSpPr>
            <a:spLocks noGrp="1"/>
          </p:cNvSpPr>
          <p:nvPr>
            <p:ph idx="1"/>
          </p:nvPr>
        </p:nvSpPr>
        <p:spPr>
          <a:xfrm>
            <a:off x="838200" y="2439081"/>
            <a:ext cx="10515600" cy="1859854"/>
          </a:xfrm>
        </p:spPr>
        <p:txBody>
          <a:bodyPr>
            <a:normAutofit/>
          </a:bodyPr>
          <a:lstStyle/>
          <a:p>
            <a:pPr marL="0" indent="0">
              <a:buNone/>
            </a:pPr>
            <a:r>
              <a:rPr lang="en-US" sz="2400" b="1" dirty="0">
                <a:solidFill>
                  <a:schemeClr val="accent1"/>
                </a:solidFill>
              </a:rPr>
              <a:t>THEOREM</a:t>
            </a:r>
          </a:p>
          <a:p>
            <a:pPr marL="0" indent="0">
              <a:buNone/>
            </a:pPr>
            <a:r>
              <a:rPr lang="en-US" sz="2400" dirty="0"/>
              <a:t>There </a:t>
            </a:r>
            <a:r>
              <a:rPr lang="en-US" sz="2400" b="1" dirty="0"/>
              <a:t>does not exist</a:t>
            </a:r>
            <a:r>
              <a:rPr lang="en-US" sz="2400" dirty="0"/>
              <a:t> a PAC-MDP algorithm for the </a:t>
            </a:r>
            <a:r>
              <a:rPr lang="en-US" sz="2400" b="1" dirty="0"/>
              <a:t>class of safety/reachability specifications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93645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B076A89-4D37-4345-94D7-74DFDF26118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310E036-E5BC-46CC-80A9-CAC1640ECAF1}" type="slidenum">
              <a:rPr kumimoji="0" lang="en-IN"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IN"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9" name="Title 6">
            <a:extLst>
              <a:ext uri="{FF2B5EF4-FFF2-40B4-BE49-F238E27FC236}">
                <a16:creationId xmlns:a16="http://schemas.microsoft.com/office/drawing/2014/main" id="{F92D3D15-C824-D809-43A0-BE8FA10BD4E6}"/>
              </a:ext>
            </a:extLst>
          </p:cNvPr>
          <p:cNvSpPr>
            <a:spLocks noGrp="1"/>
          </p:cNvSpPr>
          <p:nvPr>
            <p:ph type="title"/>
          </p:nvPr>
        </p:nvSpPr>
        <p:spPr>
          <a:xfrm>
            <a:off x="838200" y="365125"/>
            <a:ext cx="10515600" cy="1325563"/>
          </a:xfrm>
        </p:spPr>
        <p:txBody>
          <a:bodyPr>
            <a:normAutofit/>
          </a:bodyPr>
          <a:lstStyle/>
          <a:p>
            <a:pPr marL="0" indent="0">
              <a:buNone/>
            </a:pPr>
            <a:r>
              <a:rPr lang="en-US" sz="4400" b="1" dirty="0">
                <a:solidFill>
                  <a:schemeClr val="accent1"/>
                </a:solidFill>
              </a:rPr>
              <a:t>Challenge 1: Sparse rewards</a:t>
            </a:r>
          </a:p>
        </p:txBody>
      </p:sp>
      <p:sp>
        <p:nvSpPr>
          <p:cNvPr id="7" name="TextBox 6">
            <a:extLst>
              <a:ext uri="{FF2B5EF4-FFF2-40B4-BE49-F238E27FC236}">
                <a16:creationId xmlns:a16="http://schemas.microsoft.com/office/drawing/2014/main" id="{88BE26FE-B57F-BFC8-FD92-34EF842BB9A8}"/>
              </a:ext>
            </a:extLst>
          </p:cNvPr>
          <p:cNvSpPr txBox="1"/>
          <p:nvPr/>
        </p:nvSpPr>
        <p:spPr>
          <a:xfrm>
            <a:off x="964505" y="2040036"/>
            <a:ext cx="5131495" cy="3416320"/>
          </a:xfrm>
          <a:prstGeom prst="rect">
            <a:avLst/>
          </a:prstGeom>
          <a:noFill/>
        </p:spPr>
        <p:txBody>
          <a:bodyPr wrap="square" rtlCol="0">
            <a:spAutoFit/>
          </a:bodyPr>
          <a:lstStyle/>
          <a:p>
            <a:pPr marL="342900" indent="-342900">
              <a:buFont typeface="Wingdings" pitchFamily="2" charset="2"/>
              <a:buChar char="Ø"/>
            </a:pPr>
            <a:r>
              <a:rPr lang="en-US" sz="2400" dirty="0"/>
              <a:t>Existing approaches for learning from formal specifications generate sparse rewards</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No reward is received until some subtasks are completed</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This requires a lot of samples to “stumble into” a good policy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58B707-1F81-B2EA-20E3-D1DACD572EED}"/>
                  </a:ext>
                </a:extLst>
              </p:cNvPr>
              <p:cNvSpPr txBox="1"/>
              <p:nvPr/>
            </p:nvSpPr>
            <p:spPr>
              <a:xfrm>
                <a:off x="6621200" y="1901537"/>
                <a:ext cx="4606295" cy="3693319"/>
              </a:xfrm>
              <a:prstGeom prst="rect">
                <a:avLst/>
              </a:prstGeom>
              <a:noFill/>
              <a:ln w="19050">
                <a:solidFill>
                  <a:srgbClr val="7030A0"/>
                </a:solidFill>
                <a:prstDash val="dash"/>
              </a:ln>
            </p:spPr>
            <p:txBody>
              <a:bodyPr wrap="square" rtlCol="0">
                <a:spAutoFit/>
              </a:bodyPr>
              <a:lstStyle/>
              <a:p>
                <a:r>
                  <a:rPr lang="en-US" dirty="0"/>
                  <a:t>count   =   0    </a:t>
                </a:r>
                <a:r>
                  <a:rPr lang="en-US" dirty="0">
                    <a:solidFill>
                      <a:schemeClr val="accent6">
                        <a:lumMod val="75000"/>
                      </a:schemeClr>
                    </a:solidFill>
                  </a:rPr>
                  <a:t># global variable</a:t>
                </a:r>
              </a:p>
              <a:p>
                <a:endParaRPr lang="en-US" dirty="0"/>
              </a:p>
              <a:p>
                <a:r>
                  <a:rPr lang="en-US" dirty="0">
                    <a:solidFill>
                      <a:schemeClr val="accent5">
                        <a:lumMod val="75000"/>
                      </a:schemeClr>
                    </a:solidFill>
                  </a:rPr>
                  <a:t>def</a:t>
                </a:r>
                <a:r>
                  <a:rPr lang="en-US" dirty="0"/>
                  <a:t> </a:t>
                </a:r>
                <a:r>
                  <a:rPr lang="en-US" dirty="0" err="1"/>
                  <a:t>get_rewards</a:t>
                </a:r>
                <a:r>
                  <a:rPr lang="en-US" dirty="0"/>
                  <a:t>(s):</a:t>
                </a:r>
              </a:p>
              <a:p>
                <a:r>
                  <a:rPr lang="en-US" dirty="0"/>
                  <a:t>	</a:t>
                </a:r>
                <a:r>
                  <a:rPr lang="en-US" dirty="0">
                    <a:solidFill>
                      <a:schemeClr val="accent5">
                        <a:lumMod val="75000"/>
                      </a:schemeClr>
                    </a:solidFill>
                  </a:rPr>
                  <a:t>if </a:t>
                </a:r>
                <a:r>
                  <a:rPr lang="en-US" dirty="0"/>
                  <a:t>  state.at(</a:t>
                </a:r>
                <a:r>
                  <a:rPr lang="en-US" dirty="0">
                    <a:solidFill>
                      <a:srgbClr val="7030A0"/>
                    </a:solidFill>
                  </a:rPr>
                  <a:t>O</a:t>
                </a:r>
                <a:r>
                  <a:rPr lang="en-US" dirty="0"/>
                  <a:t>) :</a:t>
                </a:r>
              </a:p>
              <a:p>
                <a:r>
                  <a:rPr lang="en-US" dirty="0"/>
                  <a:t>		return -10</a:t>
                </a:r>
              </a:p>
              <a:p>
                <a:r>
                  <a:rPr lang="en-US" dirty="0"/>
                  <a:t>	</a:t>
                </a:r>
                <a:r>
                  <a:rPr lang="en-US" dirty="0">
                    <a:solidFill>
                      <a:schemeClr val="accent5">
                        <a:lumMod val="75000"/>
                      </a:schemeClr>
                    </a:solidFill>
                  </a:rPr>
                  <a:t>if </a:t>
                </a:r>
                <a:r>
                  <a:rPr lang="en-US" dirty="0"/>
                  <a:t>  count  ==  0   </a:t>
                </a:r>
                <a:r>
                  <a:rPr lang="en-US" dirty="0">
                    <a:solidFill>
                      <a:schemeClr val="accent5">
                        <a:lumMod val="75000"/>
                      </a:schemeClr>
                    </a:solidFill>
                  </a:rPr>
                  <a:t>and</a:t>
                </a:r>
                <a:r>
                  <a:rPr lang="en-US" dirty="0"/>
                  <a:t>   state.at(</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𝑆</m:t>
                        </m:r>
                      </m:e>
                      <m:sub>
                        <m:r>
                          <a:rPr lang="en-US" b="0" i="1" smtClean="0">
                            <a:solidFill>
                              <a:srgbClr val="7030A0"/>
                            </a:solidFill>
                            <a:latin typeface="Cambria Math" panose="02040503050406030204" pitchFamily="18" charset="0"/>
                          </a:rPr>
                          <m:t>1</m:t>
                        </m:r>
                      </m:sub>
                    </m:sSub>
                  </m:oMath>
                </a14:m>
                <a:r>
                  <a:rPr lang="en-US" dirty="0"/>
                  <a:t>) :</a:t>
                </a:r>
              </a:p>
              <a:p>
                <a:r>
                  <a:rPr lang="en-US" dirty="0"/>
                  <a:t>		count  =  1</a:t>
                </a:r>
              </a:p>
              <a:p>
                <a:r>
                  <a:rPr lang="en-US" dirty="0"/>
                  <a:t>	</a:t>
                </a:r>
                <a:r>
                  <a:rPr lang="en-US" dirty="0">
                    <a:solidFill>
                      <a:schemeClr val="accent5">
                        <a:lumMod val="75000"/>
                      </a:schemeClr>
                    </a:solidFill>
                  </a:rPr>
                  <a:t>if </a:t>
                </a:r>
                <a:r>
                  <a:rPr lang="en-US" dirty="0"/>
                  <a:t>  count  ==  0   </a:t>
                </a:r>
                <a:r>
                  <a:rPr lang="en-US" dirty="0">
                    <a:solidFill>
                      <a:schemeClr val="accent5">
                        <a:lumMod val="75000"/>
                      </a:schemeClr>
                    </a:solidFill>
                  </a:rPr>
                  <a:t>and</a:t>
                </a:r>
                <a:r>
                  <a:rPr lang="en-US" dirty="0"/>
                  <a:t>   state.at(</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𝑆</m:t>
                        </m:r>
                      </m:e>
                      <m:sub>
                        <m:r>
                          <a:rPr lang="en-US" b="0" i="1" smtClean="0">
                            <a:solidFill>
                              <a:srgbClr val="7030A0"/>
                            </a:solidFill>
                            <a:latin typeface="Cambria Math" panose="02040503050406030204" pitchFamily="18" charset="0"/>
                          </a:rPr>
                          <m:t>2</m:t>
                        </m:r>
                      </m:sub>
                    </m:sSub>
                  </m:oMath>
                </a14:m>
                <a:r>
                  <a:rPr lang="en-US" dirty="0"/>
                  <a:t>) :</a:t>
                </a:r>
              </a:p>
              <a:p>
                <a:r>
                  <a:rPr lang="en-US" dirty="0"/>
                  <a:t>		count  =  1</a:t>
                </a:r>
              </a:p>
              <a:p>
                <a:r>
                  <a:rPr lang="en-US" dirty="0"/>
                  <a:t>	</a:t>
                </a:r>
                <a:r>
                  <a:rPr lang="en-US" dirty="0">
                    <a:solidFill>
                      <a:schemeClr val="accent5">
                        <a:lumMod val="75000"/>
                      </a:schemeClr>
                    </a:solidFill>
                  </a:rPr>
                  <a:t>if </a:t>
                </a:r>
                <a:r>
                  <a:rPr lang="en-US" dirty="0"/>
                  <a:t>  count  ==  1   </a:t>
                </a:r>
                <a:r>
                  <a:rPr lang="en-US" dirty="0">
                    <a:solidFill>
                      <a:schemeClr val="accent5">
                        <a:lumMod val="75000"/>
                      </a:schemeClr>
                    </a:solidFill>
                  </a:rPr>
                  <a:t>and</a:t>
                </a:r>
                <a:r>
                  <a:rPr lang="en-US" dirty="0"/>
                  <a:t>   state.at(</a:t>
                </a:r>
                <a14:m>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𝑆</m:t>
                        </m:r>
                      </m:e>
                      <m:sub>
                        <m:r>
                          <a:rPr lang="en-US" b="0" i="1" smtClean="0">
                            <a:solidFill>
                              <a:srgbClr val="7030A0"/>
                            </a:solidFill>
                            <a:latin typeface="Cambria Math" panose="02040503050406030204" pitchFamily="18" charset="0"/>
                          </a:rPr>
                          <m:t>3</m:t>
                        </m:r>
                      </m:sub>
                    </m:sSub>
                  </m:oMath>
                </a14:m>
                <a:r>
                  <a:rPr lang="en-US" dirty="0"/>
                  <a:t>) :</a:t>
                </a:r>
              </a:p>
              <a:p>
                <a:r>
                  <a:rPr lang="en-US" dirty="0"/>
                  <a:t>		count  =  0</a:t>
                </a:r>
              </a:p>
              <a:p>
                <a:r>
                  <a:rPr lang="en-US" dirty="0"/>
                  <a:t>		</a:t>
                </a:r>
                <a:r>
                  <a:rPr lang="en-US" dirty="0">
                    <a:solidFill>
                      <a:schemeClr val="accent5">
                        <a:lumMod val="75000"/>
                      </a:schemeClr>
                    </a:solidFill>
                  </a:rPr>
                  <a:t>return</a:t>
                </a:r>
                <a:r>
                  <a:rPr lang="en-US" dirty="0"/>
                  <a:t>  1</a:t>
                </a:r>
              </a:p>
              <a:p>
                <a:r>
                  <a:rPr lang="en-US" dirty="0"/>
                  <a:t>	</a:t>
                </a:r>
                <a:r>
                  <a:rPr lang="en-US" dirty="0">
                    <a:solidFill>
                      <a:schemeClr val="accent5">
                        <a:lumMod val="75000"/>
                      </a:schemeClr>
                    </a:solidFill>
                  </a:rPr>
                  <a:t>return</a:t>
                </a:r>
                <a:r>
                  <a:rPr lang="en-US" dirty="0"/>
                  <a:t> 0</a:t>
                </a:r>
              </a:p>
            </p:txBody>
          </p:sp>
        </mc:Choice>
        <mc:Fallback xmlns="">
          <p:sp>
            <p:nvSpPr>
              <p:cNvPr id="19" name="TextBox 18">
                <a:extLst>
                  <a:ext uri="{FF2B5EF4-FFF2-40B4-BE49-F238E27FC236}">
                    <a16:creationId xmlns:a16="http://schemas.microsoft.com/office/drawing/2014/main" id="{2F58B707-1F81-B2EA-20E3-D1DACD572EED}"/>
                  </a:ext>
                </a:extLst>
              </p:cNvPr>
              <p:cNvSpPr txBox="1">
                <a:spLocks noRot="1" noChangeAspect="1" noMove="1" noResize="1" noEditPoints="1" noAdjustHandles="1" noChangeArrowheads="1" noChangeShapeType="1" noTextEdit="1"/>
              </p:cNvSpPr>
              <p:nvPr/>
            </p:nvSpPr>
            <p:spPr>
              <a:xfrm>
                <a:off x="6621200" y="1901537"/>
                <a:ext cx="4606295" cy="3693319"/>
              </a:xfrm>
              <a:prstGeom prst="rect">
                <a:avLst/>
              </a:prstGeom>
              <a:blipFill>
                <a:blip r:embed="rId2"/>
                <a:stretch>
                  <a:fillRect l="-820" t="-683" b="-1365"/>
                </a:stretch>
              </a:blipFill>
              <a:ln w="19050">
                <a:solidFill>
                  <a:srgbClr val="7030A0"/>
                </a:solidFill>
                <a:prstDash val="dash"/>
              </a:ln>
            </p:spPr>
            <p:txBody>
              <a:bodyPr/>
              <a:lstStyle/>
              <a:p>
                <a:r>
                  <a:rPr lang="en-US">
                    <a:noFill/>
                  </a:rPr>
                  <a:t> </a:t>
                </a:r>
              </a:p>
            </p:txBody>
          </p:sp>
        </mc:Fallback>
      </mc:AlternateContent>
      <p:sp>
        <p:nvSpPr>
          <p:cNvPr id="21" name="Rounded Rectangle 20">
            <a:extLst>
              <a:ext uri="{FF2B5EF4-FFF2-40B4-BE49-F238E27FC236}">
                <a16:creationId xmlns:a16="http://schemas.microsoft.com/office/drawing/2014/main" id="{32B6936E-454B-076A-2F51-974A2EB6DE4D}"/>
              </a:ext>
            </a:extLst>
          </p:cNvPr>
          <p:cNvSpPr/>
          <p:nvPr/>
        </p:nvSpPr>
        <p:spPr>
          <a:xfrm>
            <a:off x="529281" y="3396061"/>
            <a:ext cx="11133438" cy="1165477"/>
          </a:xfrm>
          <a:prstGeom prst="roundRect">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Can we systematically generate continuous shaped rewards from</a:t>
            </a:r>
          </a:p>
          <a:p>
            <a:pPr algn="ctr"/>
            <a:r>
              <a:rPr lang="en-US" sz="2800" b="1" dirty="0">
                <a:solidFill>
                  <a:schemeClr val="bg1"/>
                </a:solidFill>
              </a:rPr>
              <a:t>formal specifications?</a:t>
            </a:r>
          </a:p>
        </p:txBody>
      </p:sp>
    </p:spTree>
    <p:extLst>
      <p:ext uri="{BB962C8B-B14F-4D97-AF65-F5344CB8AC3E}">
        <p14:creationId xmlns:p14="http://schemas.microsoft.com/office/powerpoint/2010/main" val="607253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Proof Sketch</a:t>
            </a:r>
          </a:p>
        </p:txBody>
      </p:sp>
      <p:sp>
        <p:nvSpPr>
          <p:cNvPr id="4" name="Slide Number Placeholder 3">
            <a:extLst>
              <a:ext uri="{FF2B5EF4-FFF2-40B4-BE49-F238E27FC236}">
                <a16:creationId xmlns:a16="http://schemas.microsoft.com/office/drawing/2014/main" id="{937D78AE-AD59-E24E-904E-45FA10343E40}"/>
              </a:ext>
            </a:extLst>
          </p:cNvPr>
          <p:cNvSpPr>
            <a:spLocks noGrp="1"/>
          </p:cNvSpPr>
          <p:nvPr>
            <p:ph type="sldNum" sz="quarter" idx="12"/>
          </p:nvPr>
        </p:nvSpPr>
        <p:spPr>
          <a:xfrm>
            <a:off x="8286430" y="6282766"/>
            <a:ext cx="2743200" cy="365125"/>
          </a:xfrm>
        </p:spPr>
        <p:txBody>
          <a:bodyPr/>
          <a:lstStyle/>
          <a:p>
            <a:fld id="{1CF91F9D-ED0F-C941-B4DB-33BB39C08F15}" type="slidenum">
              <a:rPr lang="en-US" smtClean="0"/>
              <a:t>80</a:t>
            </a:fld>
            <a:endParaRPr lang="en-US"/>
          </a:p>
        </p:txBody>
      </p:sp>
      <p:sp>
        <p:nvSpPr>
          <p:cNvPr id="8" name="Rectangle 7">
            <a:extLst>
              <a:ext uri="{FF2B5EF4-FFF2-40B4-BE49-F238E27FC236}">
                <a16:creationId xmlns:a16="http://schemas.microsoft.com/office/drawing/2014/main" id="{3A14A359-AA79-6E49-9319-241CB978940E}"/>
              </a:ext>
            </a:extLst>
          </p:cNvPr>
          <p:cNvSpPr/>
          <p:nvPr/>
        </p:nvSpPr>
        <p:spPr>
          <a:xfrm>
            <a:off x="2711846" y="2064705"/>
            <a:ext cx="259492" cy="39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77386-2A81-964F-9C27-45AF966F795F}"/>
              </a:ext>
            </a:extLst>
          </p:cNvPr>
          <p:cNvSpPr/>
          <p:nvPr/>
        </p:nvSpPr>
        <p:spPr>
          <a:xfrm>
            <a:off x="3074311" y="3765427"/>
            <a:ext cx="259492" cy="39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F611FEEC-13EC-6346-8543-103069875B79}"/>
              </a:ext>
            </a:extLst>
          </p:cNvPr>
          <p:cNvPicPr>
            <a:picLocks noChangeAspect="1"/>
          </p:cNvPicPr>
          <p:nvPr/>
        </p:nvPicPr>
        <p:blipFill>
          <a:blip r:embed="rId3"/>
          <a:stretch>
            <a:fillRect/>
          </a:stretch>
        </p:blipFill>
        <p:spPr>
          <a:xfrm>
            <a:off x="1616806" y="1773898"/>
            <a:ext cx="3873195" cy="3063273"/>
          </a:xfrm>
          <a:prstGeom prst="rect">
            <a:avLst/>
          </a:prstGeom>
        </p:spPr>
      </p:pic>
      <p:pic>
        <p:nvPicPr>
          <p:cNvPr id="10" name="Picture 9" descr="Diagram&#10;&#10;Description automatically generated">
            <a:extLst>
              <a:ext uri="{FF2B5EF4-FFF2-40B4-BE49-F238E27FC236}">
                <a16:creationId xmlns:a16="http://schemas.microsoft.com/office/drawing/2014/main" id="{B323055A-B4CD-3C47-8EFD-D6763CF14C4E}"/>
              </a:ext>
            </a:extLst>
          </p:cNvPr>
          <p:cNvPicPr>
            <a:picLocks noChangeAspect="1"/>
          </p:cNvPicPr>
          <p:nvPr/>
        </p:nvPicPr>
        <p:blipFill>
          <a:blip r:embed="rId4"/>
          <a:stretch>
            <a:fillRect/>
          </a:stretch>
        </p:blipFill>
        <p:spPr>
          <a:xfrm>
            <a:off x="6388305" y="1769318"/>
            <a:ext cx="4444591" cy="3063274"/>
          </a:xfrm>
          <a:prstGeom prst="rect">
            <a:avLst/>
          </a:prstGeom>
        </p:spPr>
      </p:pic>
      <p:sp>
        <p:nvSpPr>
          <p:cNvPr id="14" name="Rectangle 13">
            <a:extLst>
              <a:ext uri="{FF2B5EF4-FFF2-40B4-BE49-F238E27FC236}">
                <a16:creationId xmlns:a16="http://schemas.microsoft.com/office/drawing/2014/main" id="{6835BB0F-FC01-1547-90F6-7127087943E3}"/>
              </a:ext>
            </a:extLst>
          </p:cNvPr>
          <p:cNvSpPr/>
          <p:nvPr/>
        </p:nvSpPr>
        <p:spPr>
          <a:xfrm>
            <a:off x="1397149" y="1690688"/>
            <a:ext cx="4312508" cy="3220534"/>
          </a:xfrm>
          <a:prstGeom prst="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B6D873-BECB-1347-9C2A-60E4C8289B82}"/>
              </a:ext>
            </a:extLst>
          </p:cNvPr>
          <p:cNvSpPr/>
          <p:nvPr/>
        </p:nvSpPr>
        <p:spPr>
          <a:xfrm>
            <a:off x="6388304" y="1690688"/>
            <a:ext cx="4444591" cy="3220534"/>
          </a:xfrm>
          <a:prstGeom prst="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34B296-3599-6342-B232-4536698AE134}"/>
              </a:ext>
            </a:extLst>
          </p:cNvPr>
          <p:cNvSpPr/>
          <p:nvPr/>
        </p:nvSpPr>
        <p:spPr>
          <a:xfrm>
            <a:off x="8394824" y="412479"/>
            <a:ext cx="499987" cy="518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2EEAB1E-0534-D54E-A125-7FA2CE085CE3}"/>
              </a:ext>
            </a:extLst>
          </p:cNvPr>
          <p:cNvSpPr/>
          <p:nvPr/>
        </p:nvSpPr>
        <p:spPr>
          <a:xfrm>
            <a:off x="10316565" y="420729"/>
            <a:ext cx="499987" cy="518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9571EF-5A58-2643-A18B-A5863013398B}"/>
              </a:ext>
            </a:extLst>
          </p:cNvPr>
          <p:cNvSpPr/>
          <p:nvPr/>
        </p:nvSpPr>
        <p:spPr>
          <a:xfrm>
            <a:off x="10366881" y="481222"/>
            <a:ext cx="407017" cy="4002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AA2D52C-904D-5740-B986-BA6E33563FD0}"/>
              </a:ext>
            </a:extLst>
          </p:cNvPr>
          <p:cNvSpPr txBox="1"/>
          <p:nvPr/>
        </p:nvSpPr>
        <p:spPr>
          <a:xfrm>
            <a:off x="8949801" y="505936"/>
            <a:ext cx="833177" cy="369332"/>
          </a:xfrm>
          <a:prstGeom prst="rect">
            <a:avLst/>
          </a:prstGeom>
          <a:noFill/>
        </p:spPr>
        <p:txBody>
          <a:bodyPr wrap="none" rtlCol="0">
            <a:spAutoFit/>
          </a:bodyPr>
          <a:lstStyle/>
          <a:p>
            <a:r>
              <a:rPr lang="en-US" dirty="0">
                <a:solidFill>
                  <a:srgbClr val="C00000"/>
                </a:solidFill>
              </a:rPr>
              <a:t>Unsafe</a:t>
            </a:r>
          </a:p>
        </p:txBody>
      </p:sp>
      <p:sp>
        <p:nvSpPr>
          <p:cNvPr id="20" name="TextBox 19">
            <a:extLst>
              <a:ext uri="{FF2B5EF4-FFF2-40B4-BE49-F238E27FC236}">
                <a16:creationId xmlns:a16="http://schemas.microsoft.com/office/drawing/2014/main" id="{CF6B2FAD-D48B-AC48-A535-500CC3EB808C}"/>
              </a:ext>
            </a:extLst>
          </p:cNvPr>
          <p:cNvSpPr txBox="1"/>
          <p:nvPr/>
        </p:nvSpPr>
        <p:spPr>
          <a:xfrm>
            <a:off x="10914781" y="524459"/>
            <a:ext cx="579902" cy="369332"/>
          </a:xfrm>
          <a:prstGeom prst="rect">
            <a:avLst/>
          </a:prstGeom>
          <a:noFill/>
        </p:spPr>
        <p:txBody>
          <a:bodyPr wrap="none" rtlCol="0">
            <a:spAutoFit/>
          </a:bodyPr>
          <a:lstStyle/>
          <a:p>
            <a:r>
              <a:rPr lang="en-US" dirty="0">
                <a:solidFill>
                  <a:srgbClr val="00B050"/>
                </a:solidFill>
              </a:rPr>
              <a:t>Safe</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4640D78-7327-D546-9C8B-B73C78A0B31E}"/>
                  </a:ext>
                </a:extLst>
              </p:cNvPr>
              <p:cNvSpPr txBox="1"/>
              <p:nvPr/>
            </p:nvSpPr>
            <p:spPr>
              <a:xfrm>
                <a:off x="3224210" y="4947424"/>
                <a:ext cx="658385" cy="486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𝑀</m:t>
                          </m:r>
                        </m:e>
                        <m:sub>
                          <m:r>
                            <a:rPr lang="en-US" sz="2400" b="0" i="1" smtClean="0">
                              <a:solidFill>
                                <a:srgbClr val="7030A0"/>
                              </a:solidFill>
                              <a:latin typeface="Cambria Math" panose="02040503050406030204" pitchFamily="18" charset="0"/>
                            </a:rPr>
                            <m:t>𝛿</m:t>
                          </m:r>
                        </m:sub>
                        <m:sup>
                          <m:r>
                            <a:rPr lang="en-US" sz="2400" b="0" i="1" smtClean="0">
                              <a:solidFill>
                                <a:srgbClr val="7030A0"/>
                              </a:solidFill>
                              <a:latin typeface="Cambria Math" panose="02040503050406030204" pitchFamily="18" charset="0"/>
                            </a:rPr>
                            <m:t>1</m:t>
                          </m:r>
                        </m:sup>
                      </m:sSubSup>
                    </m:oMath>
                  </m:oMathPara>
                </a14:m>
                <a:endParaRPr lang="en-US" sz="2400" dirty="0">
                  <a:solidFill>
                    <a:srgbClr val="7030A0"/>
                  </a:solidFill>
                </a:endParaRPr>
              </a:p>
            </p:txBody>
          </p:sp>
        </mc:Choice>
        <mc:Fallback xmlns="">
          <p:sp>
            <p:nvSpPr>
              <p:cNvPr id="21" name="TextBox 20">
                <a:extLst>
                  <a:ext uri="{FF2B5EF4-FFF2-40B4-BE49-F238E27FC236}">
                    <a16:creationId xmlns:a16="http://schemas.microsoft.com/office/drawing/2014/main" id="{F4640D78-7327-D546-9C8B-B73C78A0B31E}"/>
                  </a:ext>
                </a:extLst>
              </p:cNvPr>
              <p:cNvSpPr txBox="1">
                <a:spLocks noRot="1" noChangeAspect="1" noMove="1" noResize="1" noEditPoints="1" noAdjustHandles="1" noChangeArrowheads="1" noChangeShapeType="1" noTextEdit="1"/>
              </p:cNvSpPr>
              <p:nvPr/>
            </p:nvSpPr>
            <p:spPr>
              <a:xfrm>
                <a:off x="3224210" y="4947424"/>
                <a:ext cx="658385" cy="486608"/>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940B87A-D437-5D49-BB8D-9FBCF7C914DA}"/>
                  </a:ext>
                </a:extLst>
              </p:cNvPr>
              <p:cNvSpPr txBox="1"/>
              <p:nvPr/>
            </p:nvSpPr>
            <p:spPr>
              <a:xfrm>
                <a:off x="8278104" y="4941523"/>
                <a:ext cx="664990" cy="487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solidFill>
                                <a:srgbClr val="7030A0"/>
                              </a:solidFill>
                              <a:latin typeface="Cambria Math" panose="02040503050406030204" pitchFamily="18" charset="0"/>
                            </a:rPr>
                          </m:ctrlPr>
                        </m:sSubSupPr>
                        <m:e>
                          <m:r>
                            <a:rPr lang="en-US" sz="2400" b="0" i="1" smtClean="0">
                              <a:solidFill>
                                <a:srgbClr val="7030A0"/>
                              </a:solidFill>
                              <a:latin typeface="Cambria Math" panose="02040503050406030204" pitchFamily="18" charset="0"/>
                            </a:rPr>
                            <m:t>𝑀</m:t>
                          </m:r>
                        </m:e>
                        <m:sub>
                          <m:r>
                            <a:rPr lang="en-US" sz="2400" b="0" i="1" smtClean="0">
                              <a:solidFill>
                                <a:srgbClr val="7030A0"/>
                              </a:solidFill>
                              <a:latin typeface="Cambria Math" panose="02040503050406030204" pitchFamily="18" charset="0"/>
                            </a:rPr>
                            <m:t>𝛿</m:t>
                          </m:r>
                        </m:sub>
                        <m:sup>
                          <m:r>
                            <a:rPr lang="en-US" sz="2400" b="0" i="1" smtClean="0">
                              <a:solidFill>
                                <a:srgbClr val="7030A0"/>
                              </a:solidFill>
                              <a:latin typeface="Cambria Math" panose="02040503050406030204" pitchFamily="18" charset="0"/>
                            </a:rPr>
                            <m:t>2</m:t>
                          </m:r>
                        </m:sup>
                      </m:sSubSup>
                    </m:oMath>
                  </m:oMathPara>
                </a14:m>
                <a:endParaRPr lang="en-US" sz="2400" dirty="0">
                  <a:solidFill>
                    <a:srgbClr val="7030A0"/>
                  </a:solidFill>
                </a:endParaRPr>
              </a:p>
            </p:txBody>
          </p:sp>
        </mc:Choice>
        <mc:Fallback xmlns="">
          <p:sp>
            <p:nvSpPr>
              <p:cNvPr id="22" name="TextBox 21">
                <a:extLst>
                  <a:ext uri="{FF2B5EF4-FFF2-40B4-BE49-F238E27FC236}">
                    <a16:creationId xmlns:a16="http://schemas.microsoft.com/office/drawing/2014/main" id="{4940B87A-D437-5D49-BB8D-9FBCF7C914DA}"/>
                  </a:ext>
                </a:extLst>
              </p:cNvPr>
              <p:cNvSpPr txBox="1">
                <a:spLocks noRot="1" noChangeAspect="1" noMove="1" noResize="1" noEditPoints="1" noAdjustHandles="1" noChangeArrowheads="1" noChangeShapeType="1" noTextEdit="1"/>
              </p:cNvSpPr>
              <p:nvPr/>
            </p:nvSpPr>
            <p:spPr>
              <a:xfrm>
                <a:off x="8278104" y="4941523"/>
                <a:ext cx="664990" cy="487378"/>
              </a:xfrm>
              <a:prstGeom prst="rect">
                <a:avLst/>
              </a:prstGeom>
              <a:blipFill>
                <a:blip r:embed="rId6"/>
                <a:stretch>
                  <a:fillRect b="-5128"/>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28C5303D-9F94-8C4A-A774-198597A74EFF}"/>
              </a:ext>
            </a:extLst>
          </p:cNvPr>
          <p:cNvPicPr>
            <a:picLocks noChangeAspect="1"/>
          </p:cNvPicPr>
          <p:nvPr/>
        </p:nvPicPr>
        <p:blipFill rotWithShape="1">
          <a:blip r:embed="rId7"/>
          <a:srcRect l="17745" t="2153"/>
          <a:stretch/>
        </p:blipFill>
        <p:spPr>
          <a:xfrm>
            <a:off x="3445817" y="5690934"/>
            <a:ext cx="7716898" cy="547596"/>
          </a:xfrm>
          <a:prstGeom prst="rect">
            <a:avLst/>
          </a:prstGeom>
        </p:spPr>
      </p:pic>
      <p:sp>
        <p:nvSpPr>
          <p:cNvPr id="26" name="Rounded Rectangle 25">
            <a:extLst>
              <a:ext uri="{FF2B5EF4-FFF2-40B4-BE49-F238E27FC236}">
                <a16:creationId xmlns:a16="http://schemas.microsoft.com/office/drawing/2014/main" id="{1B0B2A95-B5C2-DB49-892B-30C4B01484A2}"/>
              </a:ext>
            </a:extLst>
          </p:cNvPr>
          <p:cNvSpPr/>
          <p:nvPr/>
        </p:nvSpPr>
        <p:spPr>
          <a:xfrm>
            <a:off x="838200" y="5634438"/>
            <a:ext cx="10332313" cy="602347"/>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E3A278-AAA6-6543-8BA8-F9E785DAA9AE}"/>
              </a:ext>
            </a:extLst>
          </p:cNvPr>
          <p:cNvSpPr/>
          <p:nvPr/>
        </p:nvSpPr>
        <p:spPr>
          <a:xfrm>
            <a:off x="2452851" y="5752959"/>
            <a:ext cx="389238" cy="39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4BD485A-EDB5-C04D-A6BA-7D4A5352BAAD}"/>
                  </a:ext>
                </a:extLst>
              </p:cNvPr>
              <p:cNvSpPr txBox="1"/>
              <p:nvPr/>
            </p:nvSpPr>
            <p:spPr>
              <a:xfrm>
                <a:off x="8644817" y="1093482"/>
                <a:ext cx="21684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r>
                        <a:rPr lang="en-US" sz="2400" b="0" i="1" smtClean="0">
                          <a:latin typeface="Cambria Math" panose="02040503050406030204" pitchFamily="18" charset="0"/>
                        </a:rPr>
                        <m:t>=</m:t>
                      </m:r>
                      <m:r>
                        <m:rPr>
                          <m:sty m:val="p"/>
                        </m:rPr>
                        <a:rPr lang="en-US" sz="2400" b="0" i="0" smtClean="0">
                          <a:solidFill>
                            <a:srgbClr val="7030A0"/>
                          </a:solidFill>
                          <a:latin typeface="Cambria Math" panose="02040503050406030204" pitchFamily="18" charset="0"/>
                        </a:rPr>
                        <m:t>always</m:t>
                      </m:r>
                      <m:r>
                        <a:rPr lang="en-US" sz="2400" b="0" i="0" smtClean="0">
                          <a:latin typeface="Cambria Math" panose="02040503050406030204" pitchFamily="18" charset="0"/>
                        </a:rPr>
                        <m:t> </m:t>
                      </m:r>
                      <m:r>
                        <m:rPr>
                          <m:sty m:val="p"/>
                        </m:rPr>
                        <a:rPr lang="en-US" sz="2400" b="0" i="0" smtClean="0">
                          <a:solidFill>
                            <a:srgbClr val="00B050"/>
                          </a:solidFill>
                          <a:latin typeface="Cambria Math" panose="02040503050406030204" pitchFamily="18" charset="0"/>
                        </a:rPr>
                        <m:t>safe</m:t>
                      </m:r>
                    </m:oMath>
                  </m:oMathPara>
                </a14:m>
                <a:endParaRPr lang="en-US" sz="2400" dirty="0"/>
              </a:p>
            </p:txBody>
          </p:sp>
        </mc:Choice>
        <mc:Fallback xmlns="">
          <p:sp>
            <p:nvSpPr>
              <p:cNvPr id="28" name="TextBox 27">
                <a:extLst>
                  <a:ext uri="{FF2B5EF4-FFF2-40B4-BE49-F238E27FC236}">
                    <a16:creationId xmlns:a16="http://schemas.microsoft.com/office/drawing/2014/main" id="{A4BD485A-EDB5-C04D-A6BA-7D4A5352BAAD}"/>
                  </a:ext>
                </a:extLst>
              </p:cNvPr>
              <p:cNvSpPr txBox="1">
                <a:spLocks noRot="1" noChangeAspect="1" noMove="1" noResize="1" noEditPoints="1" noAdjustHandles="1" noChangeArrowheads="1" noChangeShapeType="1" noTextEdit="1"/>
              </p:cNvSpPr>
              <p:nvPr/>
            </p:nvSpPr>
            <p:spPr>
              <a:xfrm>
                <a:off x="8644817" y="1093482"/>
                <a:ext cx="2168478" cy="369332"/>
              </a:xfrm>
              <a:prstGeom prst="rect">
                <a:avLst/>
              </a:prstGeom>
              <a:blipFill>
                <a:blip r:embed="rId8"/>
                <a:stretch>
                  <a:fillRect l="-4070" t="-3226" r="-2907"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32D9D63-70B7-184F-A10C-A8F0912B6B35}"/>
                  </a:ext>
                </a:extLst>
              </p:cNvPr>
              <p:cNvSpPr txBox="1"/>
              <p:nvPr/>
            </p:nvSpPr>
            <p:spPr>
              <a:xfrm>
                <a:off x="1100688" y="5777796"/>
                <a:ext cx="249480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L</m:t>
                      </m:r>
                      <m:r>
                        <m:rPr>
                          <m:sty m:val="p"/>
                        </m:rPr>
                        <a:rPr lang="en-US" sz="2400" b="0" i="0" smtClean="0">
                          <a:latin typeface="Cambria Math" panose="02040503050406030204" pitchFamily="18" charset="0"/>
                        </a:rPr>
                        <m:t>et</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𝜀</m:t>
                      </m:r>
                      <m:r>
                        <a:rPr lang="en-US" sz="2400" b="0" i="1" smtClean="0">
                          <a:solidFill>
                            <a:schemeClr val="tx1"/>
                          </a:solidFill>
                          <a:latin typeface="Cambria Math" panose="02040503050406030204" pitchFamily="18" charset="0"/>
                        </a:rPr>
                        <m:t>&lt;0.5, </m:t>
                      </m:r>
                      <m:r>
                        <a:rPr lang="en-US" sz="2400" b="0" i="1" smtClean="0">
                          <a:solidFill>
                            <a:schemeClr val="tx1"/>
                          </a:solidFill>
                          <a:latin typeface="Cambria Math" panose="02040503050406030204" pitchFamily="18" charset="0"/>
                        </a:rPr>
                        <m:t>𝑡h𝑒𝑛</m:t>
                      </m:r>
                      <m:r>
                        <a:rPr lang="en-US" sz="2400" b="0" i="1" smtClean="0">
                          <a:solidFill>
                            <a:schemeClr val="tx1"/>
                          </a:solidFill>
                          <a:latin typeface="Cambria Math" panose="02040503050406030204" pitchFamily="18" charset="0"/>
                        </a:rPr>
                        <m:t>, </m:t>
                      </m:r>
                    </m:oMath>
                  </m:oMathPara>
                </a14:m>
                <a:endParaRPr lang="en-US" sz="2400" dirty="0">
                  <a:solidFill>
                    <a:schemeClr val="tx1"/>
                  </a:solidFill>
                </a:endParaRPr>
              </a:p>
            </p:txBody>
          </p:sp>
        </mc:Choice>
        <mc:Fallback xmlns="">
          <p:sp>
            <p:nvSpPr>
              <p:cNvPr id="29" name="TextBox 28">
                <a:extLst>
                  <a:ext uri="{FF2B5EF4-FFF2-40B4-BE49-F238E27FC236}">
                    <a16:creationId xmlns:a16="http://schemas.microsoft.com/office/drawing/2014/main" id="{532D9D63-70B7-184F-A10C-A8F0912B6B35}"/>
                  </a:ext>
                </a:extLst>
              </p:cNvPr>
              <p:cNvSpPr txBox="1">
                <a:spLocks noRot="1" noChangeAspect="1" noMove="1" noResize="1" noEditPoints="1" noAdjustHandles="1" noChangeArrowheads="1" noChangeShapeType="1" noTextEdit="1"/>
              </p:cNvSpPr>
              <p:nvPr/>
            </p:nvSpPr>
            <p:spPr>
              <a:xfrm>
                <a:off x="1100688" y="5777796"/>
                <a:ext cx="2494807" cy="369332"/>
              </a:xfrm>
              <a:prstGeom prst="rect">
                <a:avLst/>
              </a:prstGeom>
              <a:blipFill>
                <a:blip r:embed="rId9"/>
                <a:stretch>
                  <a:fillRect t="-6897" r="-2020" b="-41379"/>
                </a:stretch>
              </a:blipFill>
            </p:spPr>
            <p:txBody>
              <a:bodyPr/>
              <a:lstStyle/>
              <a:p>
                <a:r>
                  <a:rPr lang="en-US">
                    <a:noFill/>
                  </a:rPr>
                  <a:t> </a:t>
                </a:r>
              </a:p>
            </p:txBody>
          </p:sp>
        </mc:Fallback>
      </mc:AlternateContent>
    </p:spTree>
    <p:extLst>
      <p:ext uri="{BB962C8B-B14F-4D97-AF65-F5344CB8AC3E}">
        <p14:creationId xmlns:p14="http://schemas.microsoft.com/office/powerpoint/2010/main" val="1657065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5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5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Proof Sketch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01EFD13-2329-E441-86C1-4B51684F7306}"/>
                  </a:ext>
                </a:extLst>
              </p:cNvPr>
              <p:cNvSpPr txBox="1"/>
              <p:nvPr/>
            </p:nvSpPr>
            <p:spPr>
              <a:xfrm>
                <a:off x="838199" y="1477462"/>
                <a:ext cx="10962503" cy="1765420"/>
              </a:xfrm>
              <a:prstGeom prst="rect">
                <a:avLst/>
              </a:prstGeom>
              <a:noFill/>
            </p:spPr>
            <p:txBody>
              <a:bodyPr wrap="square" rtlCol="0">
                <a:spAutoFit/>
              </a:bodyPr>
              <a:lstStyle/>
              <a:p>
                <a:r>
                  <a:rPr lang="en-US" sz="2400" dirty="0"/>
                  <a:t>Let </a:t>
                </a: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t> be a PAC-MDP algorithm for safety specifications.</a:t>
                </a:r>
              </a:p>
              <a:p>
                <a:r>
                  <a:rPr lang="en-US" sz="2400" b="1" dirty="0"/>
                  <a:t>When run on </a:t>
                </a:r>
                <a14:m>
                  <m:oMath xmlns:m="http://schemas.openxmlformats.org/officeDocument/2006/math">
                    <m:sSubSup>
                      <m:sSubSupPr>
                        <m:ctrlPr>
                          <a:rPr lang="en-US" sz="2400" b="1" i="1">
                            <a:solidFill>
                              <a:srgbClr val="7030A0"/>
                            </a:solidFill>
                            <a:latin typeface="Cambria Math" panose="02040503050406030204" pitchFamily="18" charset="0"/>
                          </a:rPr>
                        </m:ctrlPr>
                      </m:sSubSupPr>
                      <m:e>
                        <m:r>
                          <a:rPr lang="en-US" sz="2400" b="1" i="1">
                            <a:solidFill>
                              <a:srgbClr val="7030A0"/>
                            </a:solidFill>
                            <a:latin typeface="Cambria Math" panose="02040503050406030204" pitchFamily="18" charset="0"/>
                          </a:rPr>
                          <m:t>𝑴</m:t>
                        </m:r>
                      </m:e>
                      <m:sub>
                        <m:r>
                          <a:rPr lang="en-US" sz="2400" b="1" i="1">
                            <a:solidFill>
                              <a:srgbClr val="7030A0"/>
                            </a:solidFill>
                            <a:latin typeface="Cambria Math" panose="02040503050406030204" pitchFamily="18" charset="0"/>
                          </a:rPr>
                          <m:t>𝜹</m:t>
                        </m:r>
                      </m:sub>
                      <m:sup>
                        <m:r>
                          <a:rPr lang="en-US" sz="2400" b="1" i="1">
                            <a:solidFill>
                              <a:srgbClr val="7030A0"/>
                            </a:solidFill>
                            <a:latin typeface="Cambria Math" panose="02040503050406030204" pitchFamily="18" charset="0"/>
                          </a:rPr>
                          <m:t>𝟏</m:t>
                        </m:r>
                      </m:sup>
                    </m:sSubSup>
                  </m:oMath>
                </a14:m>
                <a:r>
                  <a:rPr lang="en-US" sz="2400" dirty="0"/>
                  <a:t>, fixing </a:t>
                </a:r>
                <a14:m>
                  <m:oMath xmlns:m="http://schemas.openxmlformats.org/officeDocument/2006/math">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rPr>
                      <m:t>=0.1, </m:t>
                    </m:r>
                  </m:oMath>
                </a14:m>
                <a:r>
                  <a:rPr lang="en-US" sz="2400" dirty="0"/>
                  <a:t>with </a:t>
                </a:r>
                <a:r>
                  <a:rPr lang="en-US" sz="2400" b="1" dirty="0"/>
                  <a:t>probability at least 0.9</a:t>
                </a:r>
                <a:r>
                  <a:rPr lang="en-US" sz="2400" dirty="0"/>
                  <a:t>, </a:t>
                </a: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t> outputs a policy in </a:t>
                </a:r>
                <a14:m>
                  <m:oMath xmlns:m="http://schemas.openxmlformats.org/officeDocument/2006/math">
                    <m:sSubSup>
                      <m:sSubSupPr>
                        <m:ctrlPr>
                          <a:rPr lang="en-US" sz="2400" b="1" i="1" smtClean="0">
                            <a:solidFill>
                              <a:srgbClr val="7030A0"/>
                            </a:solidFill>
                            <a:latin typeface="Cambria Math" panose="02040503050406030204" pitchFamily="18" charset="0"/>
                          </a:rPr>
                        </m:ctrlPr>
                      </m:sSubSupPr>
                      <m:e>
                        <m:r>
                          <a:rPr lang="en-US" sz="2400" b="1" i="0" smtClean="0">
                            <a:solidFill>
                              <a:srgbClr val="7030A0"/>
                            </a:solidFill>
                            <a:latin typeface="Cambria Math" panose="02040503050406030204" pitchFamily="18" charset="0"/>
                          </a:rPr>
                          <m:t>𝚷</m:t>
                        </m:r>
                      </m:e>
                      <m:sub>
                        <m:r>
                          <a:rPr lang="en-US" sz="2400" b="1" i="0" smtClean="0">
                            <a:solidFill>
                              <a:srgbClr val="7030A0"/>
                            </a:solidFill>
                            <a:latin typeface="Cambria Math" panose="02040503050406030204" pitchFamily="18" charset="0"/>
                          </a:rPr>
                          <m:t>𝐨𝐩𝐭</m:t>
                        </m:r>
                      </m:sub>
                      <m:sup>
                        <m:r>
                          <a:rPr lang="en-US" sz="2400" b="1" i="1" smtClean="0">
                            <a:solidFill>
                              <a:srgbClr val="7030A0"/>
                            </a:solidFill>
                            <a:latin typeface="Cambria Math" panose="02040503050406030204" pitchFamily="18" charset="0"/>
                          </a:rPr>
                          <m:t>𝜺</m:t>
                        </m:r>
                      </m:sup>
                    </m:sSubSup>
                    <m:r>
                      <a:rPr lang="en-US" sz="2400" b="1" i="1" smtClean="0">
                        <a:solidFill>
                          <a:srgbClr val="7030A0"/>
                        </a:solidFill>
                        <a:latin typeface="Cambria Math" panose="02040503050406030204" pitchFamily="18" charset="0"/>
                      </a:rPr>
                      <m:t>(</m:t>
                    </m:r>
                    <m:sSubSup>
                      <m:sSubSupPr>
                        <m:ctrlPr>
                          <a:rPr lang="en-US" sz="2400" b="1" i="1" smtClean="0">
                            <a:solidFill>
                              <a:srgbClr val="7030A0"/>
                            </a:solidFill>
                            <a:latin typeface="Cambria Math" panose="02040503050406030204" pitchFamily="18" charset="0"/>
                          </a:rPr>
                        </m:ctrlPr>
                      </m:sSubSupPr>
                      <m:e>
                        <m:r>
                          <a:rPr lang="en-US" sz="2400" b="1" i="1" smtClean="0">
                            <a:solidFill>
                              <a:srgbClr val="7030A0"/>
                            </a:solidFill>
                            <a:latin typeface="Cambria Math" panose="02040503050406030204" pitchFamily="18" charset="0"/>
                          </a:rPr>
                          <m:t>𝑴</m:t>
                        </m:r>
                      </m:e>
                      <m:sub>
                        <m:r>
                          <a:rPr lang="en-US" sz="2400" b="1" i="1" smtClean="0">
                            <a:solidFill>
                              <a:srgbClr val="7030A0"/>
                            </a:solidFill>
                            <a:latin typeface="Cambria Math" panose="02040503050406030204" pitchFamily="18" charset="0"/>
                          </a:rPr>
                          <m:t>𝜹</m:t>
                        </m:r>
                      </m:sub>
                      <m:sup>
                        <m:r>
                          <a:rPr lang="en-US" sz="2400" b="1" i="1" smtClean="0">
                            <a:solidFill>
                              <a:srgbClr val="7030A0"/>
                            </a:solidFill>
                            <a:latin typeface="Cambria Math" panose="02040503050406030204" pitchFamily="18" charset="0"/>
                          </a:rPr>
                          <m:t>𝟏</m:t>
                        </m:r>
                      </m:sup>
                    </m:sSubSup>
                    <m:r>
                      <a:rPr lang="en-US" sz="2400" b="1" i="1" smtClean="0">
                        <a:solidFill>
                          <a:srgbClr val="7030A0"/>
                        </a:solidFill>
                        <a:latin typeface="Cambria Math" panose="02040503050406030204" pitchFamily="18" charset="0"/>
                      </a:rPr>
                      <m:t>, </m:t>
                    </m:r>
                    <m:r>
                      <a:rPr lang="en-US" sz="2400" b="1" i="1" smtClean="0">
                        <a:solidFill>
                          <a:srgbClr val="7030A0"/>
                        </a:solidFill>
                        <a:latin typeface="Cambria Math" panose="02040503050406030204" pitchFamily="18" charset="0"/>
                      </a:rPr>
                      <m:t>𝝓</m:t>
                    </m:r>
                    <m:r>
                      <a:rPr lang="en-US" sz="2400" b="1" i="1" smtClean="0">
                        <a:solidFill>
                          <a:srgbClr val="7030A0"/>
                        </a:solidFill>
                        <a:latin typeface="Cambria Math" panose="02040503050406030204" pitchFamily="18" charset="0"/>
                      </a:rPr>
                      <m:t>)</m:t>
                    </m:r>
                  </m:oMath>
                </a14:m>
                <a:r>
                  <a:rPr lang="en-US" sz="2400" b="1" dirty="0">
                    <a:solidFill>
                      <a:srgbClr val="7030A0"/>
                    </a:solidFill>
                  </a:rPr>
                  <a:t> </a:t>
                </a:r>
                <a:r>
                  <a:rPr lang="en-US" sz="2400" dirty="0"/>
                  <a:t>in all but </a:t>
                </a:r>
                <a14:m>
                  <m:oMath xmlns:m="http://schemas.openxmlformats.org/officeDocument/2006/math">
                    <m:r>
                      <a:rPr lang="en-US" sz="2400" b="1" i="1" smtClean="0">
                        <a:solidFill>
                          <a:srgbClr val="7030A0"/>
                        </a:solidFill>
                        <a:latin typeface="Cambria Math" panose="02040503050406030204" pitchFamily="18" charset="0"/>
                      </a:rPr>
                      <m:t>𝑵</m:t>
                    </m:r>
                    <m:r>
                      <a:rPr lang="en-US" sz="2400" b="1" i="1" smtClean="0">
                        <a:solidFill>
                          <a:srgbClr val="7030A0"/>
                        </a:solidFill>
                        <a:latin typeface="Cambria Math" panose="02040503050406030204" pitchFamily="18" charset="0"/>
                      </a:rPr>
                      <m:t>=</m:t>
                    </m:r>
                    <m:r>
                      <a:rPr lang="en-US" sz="2400" b="1" i="1" smtClean="0">
                        <a:solidFill>
                          <a:srgbClr val="7030A0"/>
                        </a:solidFill>
                        <a:latin typeface="Cambria Math" panose="02040503050406030204" pitchFamily="18" charset="0"/>
                      </a:rPr>
                      <m:t>𝒉</m:t>
                    </m:r>
                    <m:r>
                      <a:rPr lang="en-US" sz="2400" b="1" i="1" smtClean="0">
                        <a:solidFill>
                          <a:srgbClr val="7030A0"/>
                        </a:solidFill>
                        <a:latin typeface="Cambria Math" panose="02040503050406030204" pitchFamily="18" charset="0"/>
                      </a:rPr>
                      <m:t>(</m:t>
                    </m:r>
                    <m:d>
                      <m:dPr>
                        <m:begChr m:val="|"/>
                        <m:endChr m:val="|"/>
                        <m:ctrlPr>
                          <a:rPr lang="en-US" sz="2400" b="1" i="1" smtClean="0">
                            <a:solidFill>
                              <a:srgbClr val="7030A0"/>
                            </a:solidFill>
                            <a:latin typeface="Cambria Math" panose="02040503050406030204" pitchFamily="18" charset="0"/>
                          </a:rPr>
                        </m:ctrlPr>
                      </m:dPr>
                      <m:e>
                        <m:r>
                          <a:rPr lang="en-US" sz="2400" b="1" i="1" smtClean="0">
                            <a:solidFill>
                              <a:srgbClr val="7030A0"/>
                            </a:solidFill>
                            <a:latin typeface="Cambria Math" panose="02040503050406030204" pitchFamily="18" charset="0"/>
                          </a:rPr>
                          <m:t>𝑺</m:t>
                        </m:r>
                      </m:e>
                    </m:d>
                    <m:r>
                      <a:rPr lang="en-US" sz="2400" b="1" i="1" smtClean="0">
                        <a:solidFill>
                          <a:srgbClr val="7030A0"/>
                        </a:solidFill>
                        <a:latin typeface="Cambria Math" panose="02040503050406030204" pitchFamily="18" charset="0"/>
                      </a:rPr>
                      <m:t>, </m:t>
                    </m:r>
                    <m:d>
                      <m:dPr>
                        <m:begChr m:val="|"/>
                        <m:endChr m:val="|"/>
                        <m:ctrlPr>
                          <a:rPr lang="en-US" sz="2400" b="1" i="1" smtClean="0">
                            <a:solidFill>
                              <a:srgbClr val="7030A0"/>
                            </a:solidFill>
                            <a:latin typeface="Cambria Math" panose="02040503050406030204" pitchFamily="18" charset="0"/>
                          </a:rPr>
                        </m:ctrlPr>
                      </m:dPr>
                      <m:e>
                        <m:r>
                          <a:rPr lang="en-US" sz="2400" b="1" i="1" smtClean="0">
                            <a:solidFill>
                              <a:srgbClr val="7030A0"/>
                            </a:solidFill>
                            <a:latin typeface="Cambria Math" panose="02040503050406030204" pitchFamily="18" charset="0"/>
                          </a:rPr>
                          <m:t>𝑨</m:t>
                        </m:r>
                      </m:e>
                    </m:d>
                    <m:r>
                      <a:rPr lang="en-US" sz="2400" b="1" i="1" smtClean="0">
                        <a:solidFill>
                          <a:srgbClr val="7030A0"/>
                        </a:solidFill>
                        <a:latin typeface="Cambria Math" panose="02040503050406030204" pitchFamily="18" charset="0"/>
                      </a:rPr>
                      <m:t>, </m:t>
                    </m:r>
                    <m:d>
                      <m:dPr>
                        <m:begChr m:val="|"/>
                        <m:endChr m:val="|"/>
                        <m:ctrlPr>
                          <a:rPr lang="en-US" sz="2400" b="1" i="1" smtClean="0">
                            <a:solidFill>
                              <a:srgbClr val="7030A0"/>
                            </a:solidFill>
                            <a:latin typeface="Cambria Math" panose="02040503050406030204" pitchFamily="18" charset="0"/>
                          </a:rPr>
                        </m:ctrlPr>
                      </m:dPr>
                      <m:e>
                        <m:r>
                          <a:rPr lang="en-US" sz="2400" b="1" i="1" smtClean="0">
                            <a:solidFill>
                              <a:srgbClr val="7030A0"/>
                            </a:solidFill>
                            <a:latin typeface="Cambria Math" panose="02040503050406030204" pitchFamily="18" charset="0"/>
                          </a:rPr>
                          <m:t>𝝓</m:t>
                        </m:r>
                      </m:e>
                    </m:d>
                    <m:r>
                      <a:rPr lang="en-US" sz="2400" b="1" i="1" smtClean="0">
                        <a:solidFill>
                          <a:srgbClr val="7030A0"/>
                        </a:solidFill>
                        <a:latin typeface="Cambria Math" panose="02040503050406030204" pitchFamily="18" charset="0"/>
                      </a:rPr>
                      <m:t>,</m:t>
                    </m:r>
                    <m:f>
                      <m:fPr>
                        <m:ctrlPr>
                          <a:rPr lang="en-US" sz="2400" b="1" i="1" smtClean="0">
                            <a:solidFill>
                              <a:srgbClr val="7030A0"/>
                            </a:solidFill>
                            <a:latin typeface="Cambria Math" panose="02040503050406030204" pitchFamily="18" charset="0"/>
                          </a:rPr>
                        </m:ctrlPr>
                      </m:fPr>
                      <m:num>
                        <m:r>
                          <a:rPr lang="en-US" sz="2400" b="1" i="1" smtClean="0">
                            <a:solidFill>
                              <a:srgbClr val="7030A0"/>
                            </a:solidFill>
                            <a:latin typeface="Cambria Math" panose="02040503050406030204" pitchFamily="18" charset="0"/>
                          </a:rPr>
                          <m:t>𝟏</m:t>
                        </m:r>
                      </m:num>
                      <m:den>
                        <m:r>
                          <a:rPr lang="en-US" sz="2400" b="1" i="1" smtClean="0">
                            <a:solidFill>
                              <a:srgbClr val="7030A0"/>
                            </a:solidFill>
                            <a:latin typeface="Cambria Math" panose="02040503050406030204" pitchFamily="18" charset="0"/>
                            <a:ea typeface="Cambria Math" panose="02040503050406030204" pitchFamily="18" charset="0"/>
                          </a:rPr>
                          <m:t>𝜹</m:t>
                        </m:r>
                      </m:den>
                    </m:f>
                    <m:r>
                      <a:rPr lang="en-US" sz="2400" b="1" i="1" smtClean="0">
                        <a:solidFill>
                          <a:srgbClr val="7030A0"/>
                        </a:solidFill>
                        <a:latin typeface="Cambria Math" panose="02040503050406030204" pitchFamily="18" charset="0"/>
                      </a:rPr>
                      <m:t>,</m:t>
                    </m:r>
                    <m:f>
                      <m:fPr>
                        <m:ctrlPr>
                          <a:rPr lang="en-US" sz="2400" b="1" i="1" smtClean="0">
                            <a:solidFill>
                              <a:srgbClr val="7030A0"/>
                            </a:solidFill>
                            <a:latin typeface="Cambria Math" panose="02040503050406030204" pitchFamily="18" charset="0"/>
                          </a:rPr>
                        </m:ctrlPr>
                      </m:fPr>
                      <m:num>
                        <m:r>
                          <a:rPr lang="en-US" sz="2400" b="1" i="1" smtClean="0">
                            <a:solidFill>
                              <a:srgbClr val="7030A0"/>
                            </a:solidFill>
                            <a:latin typeface="Cambria Math" panose="02040503050406030204" pitchFamily="18" charset="0"/>
                          </a:rPr>
                          <m:t>𝟏</m:t>
                        </m:r>
                      </m:num>
                      <m:den>
                        <m:r>
                          <a:rPr lang="en-US" sz="2400" b="1" i="1" smtClean="0">
                            <a:solidFill>
                              <a:srgbClr val="7030A0"/>
                            </a:solidFill>
                            <a:latin typeface="Cambria Math" panose="02040503050406030204" pitchFamily="18" charset="0"/>
                          </a:rPr>
                          <m:t>𝜺</m:t>
                        </m:r>
                      </m:den>
                    </m:f>
                    <m:r>
                      <a:rPr lang="en-US" sz="2400" b="1" i="1" smtClean="0">
                        <a:solidFill>
                          <a:srgbClr val="7030A0"/>
                        </a:solidFill>
                        <a:latin typeface="Cambria Math" panose="02040503050406030204" pitchFamily="18" charset="0"/>
                      </a:rPr>
                      <m:t>)</m:t>
                    </m:r>
                  </m:oMath>
                </a14:m>
                <a:r>
                  <a:rPr lang="en-US" sz="2400" dirty="0"/>
                  <a:t> iterations.</a:t>
                </a:r>
              </a:p>
              <a:p>
                <a:endParaRPr lang="en-US" sz="2400" dirty="0"/>
              </a:p>
            </p:txBody>
          </p:sp>
        </mc:Choice>
        <mc:Fallback xmlns="">
          <p:sp>
            <p:nvSpPr>
              <p:cNvPr id="7" name="TextBox 6">
                <a:extLst>
                  <a:ext uri="{FF2B5EF4-FFF2-40B4-BE49-F238E27FC236}">
                    <a16:creationId xmlns:a16="http://schemas.microsoft.com/office/drawing/2014/main" id="{501EFD13-2329-E441-86C1-4B51684F7306}"/>
                  </a:ext>
                </a:extLst>
              </p:cNvPr>
              <p:cNvSpPr txBox="1">
                <a:spLocks noRot="1" noChangeAspect="1" noMove="1" noResize="1" noEditPoints="1" noAdjustHandles="1" noChangeArrowheads="1" noChangeShapeType="1" noTextEdit="1"/>
              </p:cNvSpPr>
              <p:nvPr/>
            </p:nvSpPr>
            <p:spPr>
              <a:xfrm>
                <a:off x="838199" y="1477462"/>
                <a:ext cx="10962503" cy="1765420"/>
              </a:xfrm>
              <a:prstGeom prst="rect">
                <a:avLst/>
              </a:prstGeom>
              <a:blipFill>
                <a:blip r:embed="rId3"/>
                <a:stretch>
                  <a:fillRect l="-809" t="-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4E50D99D-5919-B14F-B93A-E212EE2253CB}"/>
                  </a:ext>
                </a:extLst>
              </p:cNvPr>
              <p:cNvSpPr/>
              <p:nvPr/>
            </p:nvSpPr>
            <p:spPr>
              <a:xfrm>
                <a:off x="3251729" y="3122838"/>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1</m:t>
                          </m:r>
                        </m:sub>
                      </m:sSub>
                    </m:oMath>
                  </m:oMathPara>
                </a14:m>
                <a:endParaRPr lang="en-US" sz="2400" dirty="0"/>
              </a:p>
            </p:txBody>
          </p:sp>
        </mc:Choice>
        <mc:Fallback xmlns="">
          <p:sp>
            <p:nvSpPr>
              <p:cNvPr id="11" name="Oval 10">
                <a:extLst>
                  <a:ext uri="{FF2B5EF4-FFF2-40B4-BE49-F238E27FC236}">
                    <a16:creationId xmlns:a16="http://schemas.microsoft.com/office/drawing/2014/main" id="{4E50D99D-5919-B14F-B93A-E212EE2253CB}"/>
                  </a:ext>
                </a:extLst>
              </p:cNvPr>
              <p:cNvSpPr>
                <a:spLocks noRot="1" noChangeAspect="1" noMove="1" noResize="1" noEditPoints="1" noAdjustHandles="1" noChangeArrowheads="1" noChangeShapeType="1" noTextEdit="1"/>
              </p:cNvSpPr>
              <p:nvPr/>
            </p:nvSpPr>
            <p:spPr>
              <a:xfrm>
                <a:off x="3251729" y="3122838"/>
                <a:ext cx="605481" cy="568411"/>
              </a:xfrm>
              <a:prstGeom prst="ellipse">
                <a:avLst/>
              </a:prstGeom>
              <a:blipFill>
                <a:blip r:embed="rId4"/>
                <a:stretch>
                  <a:fillRect l="-10000"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0022B3B-9020-E845-9205-5A9347CF7C34}"/>
                  </a:ext>
                </a:extLst>
              </p:cNvPr>
              <p:cNvSpPr txBox="1"/>
              <p:nvPr/>
            </p:nvSpPr>
            <p:spPr>
              <a:xfrm>
                <a:off x="1759865" y="4234597"/>
                <a:ext cx="8037970" cy="525528"/>
              </a:xfrm>
              <a:prstGeom prst="rect">
                <a:avLst/>
              </a:prstGeom>
              <a:noFill/>
            </p:spPr>
            <p:txBody>
              <a:bodyPr wrap="none" rtlCol="0">
                <a:spAutoFit/>
              </a:bodyPr>
              <a:lstStyle/>
              <a:p>
                <a:r>
                  <a:rPr lang="en-US" sz="2400" dirty="0"/>
                  <a:t>With </a:t>
                </a:r>
                <a:r>
                  <a:rPr lang="en-US" sz="2400" b="1" dirty="0"/>
                  <a:t>probability atleast 0.9</a:t>
                </a:r>
                <a:r>
                  <a:rPr lang="en-US" sz="2400" dirty="0"/>
                  <a:t>, </a:t>
                </a:r>
                <a14:m>
                  <m:oMath xmlns:m="http://schemas.openxmlformats.org/officeDocument/2006/math">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𝜋</m:t>
                        </m:r>
                      </m:e>
                      <m:sub>
                        <m:r>
                          <a:rPr lang="en-US" sz="2400" b="0" i="1" smtClean="0">
                            <a:latin typeface="Cambria Math" panose="02040503050406030204" pitchFamily="18" charset="0"/>
                          </a:rPr>
                          <m:t>𝑖</m:t>
                        </m:r>
                      </m:sub>
                    </m:sSub>
                    <m:r>
                      <a:rPr lang="en-US" sz="2400" b="1"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rPr>
                        </m:ctrlPr>
                      </m:sSubSupPr>
                      <m:e>
                        <m:r>
                          <m:rPr>
                            <m:sty m:val="p"/>
                          </m:rPr>
                          <a:rPr lang="en-US" sz="2400" b="0" i="0" smtClean="0">
                            <a:latin typeface="Cambria Math" panose="02040503050406030204" pitchFamily="18" charset="0"/>
                          </a:rPr>
                          <m:t>Π</m:t>
                        </m:r>
                      </m:e>
                      <m:sub>
                        <m:r>
                          <m:rPr>
                            <m:sty m:val="p"/>
                          </m:rPr>
                          <a:rPr lang="en-US" sz="2400" b="0" i="0" smtClean="0">
                            <a:latin typeface="Cambria Math" panose="02040503050406030204" pitchFamily="18" charset="0"/>
                          </a:rPr>
                          <m:t>opt</m:t>
                        </m:r>
                      </m:sub>
                      <m:sup>
                        <m:r>
                          <a:rPr lang="en-US" sz="2400" b="0" i="1" smtClean="0">
                            <a:latin typeface="Cambria Math" panose="02040503050406030204" pitchFamily="18" charset="0"/>
                          </a:rPr>
                          <m:t>𝜀</m:t>
                        </m:r>
                      </m:sup>
                    </m:sSubSup>
                    <m:d>
                      <m:dPr>
                        <m:ctrlPr>
                          <a:rPr lang="en-US" sz="2400" b="0" i="1" smtClean="0">
                            <a:latin typeface="Cambria Math" panose="02040503050406030204" pitchFamily="18" charset="0"/>
                          </a:rPr>
                        </m:ctrlPr>
                      </m:dPr>
                      <m:e>
                        <m:sSubSup>
                          <m:sSubSupPr>
                            <m:ctrlPr>
                              <a:rPr lang="en-US" sz="2400" i="1">
                                <a:solidFill>
                                  <a:srgbClr val="7030A0"/>
                                </a:solidFill>
                                <a:latin typeface="Cambria Math" panose="02040503050406030204" pitchFamily="18" charset="0"/>
                              </a:rPr>
                            </m:ctrlPr>
                          </m:sSubSupPr>
                          <m:e>
                            <m:r>
                              <a:rPr lang="en-US" sz="2400" i="1">
                                <a:solidFill>
                                  <a:srgbClr val="7030A0"/>
                                </a:solidFill>
                                <a:latin typeface="Cambria Math" panose="02040503050406030204" pitchFamily="18" charset="0"/>
                              </a:rPr>
                              <m:t>𝑀</m:t>
                            </m:r>
                          </m:e>
                          <m:sub>
                            <m:r>
                              <a:rPr lang="en-US" sz="2400" i="1">
                                <a:solidFill>
                                  <a:srgbClr val="7030A0"/>
                                </a:solidFill>
                                <a:latin typeface="Cambria Math" panose="02040503050406030204" pitchFamily="18" charset="0"/>
                              </a:rPr>
                              <m:t>𝛿</m:t>
                            </m:r>
                          </m:sub>
                          <m:sup>
                            <m:r>
                              <a:rPr lang="en-US" sz="2400" b="0" i="1" smtClean="0">
                                <a:solidFill>
                                  <a:srgbClr val="7030A0"/>
                                </a:solidFill>
                                <a:latin typeface="Cambria Math" panose="02040503050406030204" pitchFamily="18" charset="0"/>
                              </a:rPr>
                              <m:t>1</m:t>
                            </m:r>
                          </m:sup>
                        </m:sSubSup>
                        <m:r>
                          <a:rPr lang="en-US" sz="2400" b="0" i="1" smtClean="0">
                            <a:solidFill>
                              <a:srgbClr val="7030A0"/>
                            </a:solidFill>
                            <a:latin typeface="Cambria Math" panose="02040503050406030204" pitchFamily="18" charset="0"/>
                          </a:rPr>
                          <m:t>, </m:t>
                        </m:r>
                        <m:r>
                          <a:rPr lang="en-US" sz="2400" b="0" i="1" smtClean="0">
                            <a:solidFill>
                              <a:schemeClr val="tx1"/>
                            </a:solidFill>
                            <a:latin typeface="Cambria Math" panose="02040503050406030204" pitchFamily="18" charset="0"/>
                          </a:rPr>
                          <m:t>𝜙</m:t>
                        </m:r>
                      </m:e>
                    </m:d>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+1,</m:t>
                    </m:r>
                  </m:oMath>
                </a14:m>
                <a:endParaRPr lang="en-US" sz="2800" b="1" dirty="0"/>
              </a:p>
            </p:txBody>
          </p:sp>
        </mc:Choice>
        <mc:Fallback xmlns="">
          <p:sp>
            <p:nvSpPr>
              <p:cNvPr id="13" name="TextBox 12">
                <a:extLst>
                  <a:ext uri="{FF2B5EF4-FFF2-40B4-BE49-F238E27FC236}">
                    <a16:creationId xmlns:a16="http://schemas.microsoft.com/office/drawing/2014/main" id="{20022B3B-9020-E845-9205-5A9347CF7C34}"/>
                  </a:ext>
                </a:extLst>
              </p:cNvPr>
              <p:cNvSpPr txBox="1">
                <a:spLocks noRot="1" noChangeAspect="1" noMove="1" noResize="1" noEditPoints="1" noAdjustHandles="1" noChangeArrowheads="1" noChangeShapeType="1" noTextEdit="1"/>
              </p:cNvSpPr>
              <p:nvPr/>
            </p:nvSpPr>
            <p:spPr>
              <a:xfrm>
                <a:off x="1759865" y="4234597"/>
                <a:ext cx="8037970" cy="525528"/>
              </a:xfrm>
              <a:prstGeom prst="rect">
                <a:avLst/>
              </a:prstGeom>
              <a:blipFill>
                <a:blip r:embed="rId5"/>
                <a:stretch>
                  <a:fillRect l="-1104" t="-2381"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94A70E71-1200-FA42-BDCB-5BBEA9CD5343}"/>
                  </a:ext>
                </a:extLst>
              </p:cNvPr>
              <p:cNvSpPr/>
              <p:nvPr/>
            </p:nvSpPr>
            <p:spPr>
              <a:xfrm>
                <a:off x="4384431" y="3122837"/>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2</m:t>
                          </m:r>
                        </m:sub>
                      </m:sSub>
                    </m:oMath>
                  </m:oMathPara>
                </a14:m>
                <a:endParaRPr lang="en-US" sz="2400" dirty="0"/>
              </a:p>
            </p:txBody>
          </p:sp>
        </mc:Choice>
        <mc:Fallback xmlns="">
          <p:sp>
            <p:nvSpPr>
              <p:cNvPr id="30" name="Oval 29">
                <a:extLst>
                  <a:ext uri="{FF2B5EF4-FFF2-40B4-BE49-F238E27FC236}">
                    <a16:creationId xmlns:a16="http://schemas.microsoft.com/office/drawing/2014/main" id="{94A70E71-1200-FA42-BDCB-5BBEA9CD5343}"/>
                  </a:ext>
                </a:extLst>
              </p:cNvPr>
              <p:cNvSpPr>
                <a:spLocks noRot="1" noChangeAspect="1" noMove="1" noResize="1" noEditPoints="1" noAdjustHandles="1" noChangeArrowheads="1" noChangeShapeType="1" noTextEdit="1"/>
              </p:cNvSpPr>
              <p:nvPr/>
            </p:nvSpPr>
            <p:spPr>
              <a:xfrm>
                <a:off x="4384431" y="3122837"/>
                <a:ext cx="605481" cy="568411"/>
              </a:xfrm>
              <a:prstGeom prst="ellipse">
                <a:avLst/>
              </a:prstGeom>
              <a:blipFill>
                <a:blip r:embed="rId6"/>
                <a:stretch>
                  <a:fillRect l="-12000" b="-6383"/>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5DD4286A-61DC-8440-B038-8588D6A47927}"/>
              </a:ext>
            </a:extLst>
          </p:cNvPr>
          <p:cNvSpPr/>
          <p:nvPr/>
        </p:nvSpPr>
        <p:spPr>
          <a:xfrm>
            <a:off x="5587156" y="3407043"/>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602298A-9F40-C04A-B08A-5B904F057DFD}"/>
              </a:ext>
            </a:extLst>
          </p:cNvPr>
          <p:cNvSpPr/>
          <p:nvPr/>
        </p:nvSpPr>
        <p:spPr>
          <a:xfrm>
            <a:off x="6157627" y="3407043"/>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0C3FCC4-289F-DB47-B449-72C8A7C4E1A2}"/>
              </a:ext>
            </a:extLst>
          </p:cNvPr>
          <p:cNvSpPr/>
          <p:nvPr/>
        </p:nvSpPr>
        <p:spPr>
          <a:xfrm>
            <a:off x="6829009" y="3407042"/>
            <a:ext cx="111210" cy="110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EDA7F894-81E0-9540-82F6-487FA4C875FF}"/>
                  </a:ext>
                </a:extLst>
              </p:cNvPr>
              <p:cNvSpPr/>
              <p:nvPr/>
            </p:nvSpPr>
            <p:spPr>
              <a:xfrm>
                <a:off x="7537463" y="3122836"/>
                <a:ext cx="605481" cy="56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𝜋</m:t>
                          </m:r>
                        </m:e>
                        <m:sub>
                          <m:r>
                            <a:rPr lang="en-US" sz="2400" b="0" i="1" smtClean="0">
                              <a:latin typeface="Cambria Math" panose="02040503050406030204" pitchFamily="18" charset="0"/>
                            </a:rPr>
                            <m:t>𝐾</m:t>
                          </m:r>
                        </m:sub>
                      </m:sSub>
                    </m:oMath>
                  </m:oMathPara>
                </a14:m>
                <a:endParaRPr lang="en-US" sz="2400" dirty="0"/>
              </a:p>
            </p:txBody>
          </p:sp>
        </mc:Choice>
        <mc:Fallback xmlns="">
          <p:sp>
            <p:nvSpPr>
              <p:cNvPr id="33" name="Oval 32">
                <a:extLst>
                  <a:ext uri="{FF2B5EF4-FFF2-40B4-BE49-F238E27FC236}">
                    <a16:creationId xmlns:a16="http://schemas.microsoft.com/office/drawing/2014/main" id="{EDA7F894-81E0-9540-82F6-487FA4C875FF}"/>
                  </a:ext>
                </a:extLst>
              </p:cNvPr>
              <p:cNvSpPr>
                <a:spLocks noRot="1" noChangeAspect="1" noMove="1" noResize="1" noEditPoints="1" noAdjustHandles="1" noChangeArrowheads="1" noChangeShapeType="1" noTextEdit="1"/>
              </p:cNvSpPr>
              <p:nvPr/>
            </p:nvSpPr>
            <p:spPr>
              <a:xfrm>
                <a:off x="7537463" y="3122836"/>
                <a:ext cx="605481" cy="568411"/>
              </a:xfrm>
              <a:prstGeom prst="ellipse">
                <a:avLst/>
              </a:prstGeom>
              <a:blipFill>
                <a:blip r:embed="rId7"/>
                <a:stretch>
                  <a:fillRect l="-14000"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C14B52F-E035-0F48-BB58-A8456989022D}"/>
                  </a:ext>
                </a:extLst>
              </p:cNvPr>
              <p:cNvSpPr txBox="1"/>
              <p:nvPr/>
            </p:nvSpPr>
            <p:spPr>
              <a:xfrm>
                <a:off x="8535113" y="3222375"/>
                <a:ext cx="14414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panose="02040503050406030204" pitchFamily="18" charset="0"/>
                        </a:rPr>
                        <m:t>𝑲</m:t>
                      </m:r>
                      <m:r>
                        <a:rPr lang="en-US" b="1" i="1" smtClean="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𝟐</m:t>
                      </m:r>
                      <m:r>
                        <a:rPr lang="en-US" b="1" i="1" smtClean="0">
                          <a:solidFill>
                            <a:srgbClr val="C00000"/>
                          </a:solidFill>
                          <a:latin typeface="Cambria Math" panose="02040503050406030204" pitchFamily="18" charset="0"/>
                        </a:rPr>
                        <m:t>𝑵</m:t>
                      </m:r>
                      <m:r>
                        <a:rPr lang="en-US" b="1" i="1" smtClean="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𝟏</m:t>
                      </m:r>
                    </m:oMath>
                  </m:oMathPara>
                </a14:m>
                <a:endParaRPr lang="en-US" b="1" dirty="0">
                  <a:solidFill>
                    <a:srgbClr val="C00000"/>
                  </a:solidFill>
                </a:endParaRPr>
              </a:p>
            </p:txBody>
          </p:sp>
        </mc:Choice>
        <mc:Fallback xmlns="">
          <p:sp>
            <p:nvSpPr>
              <p:cNvPr id="25" name="TextBox 24">
                <a:extLst>
                  <a:ext uri="{FF2B5EF4-FFF2-40B4-BE49-F238E27FC236}">
                    <a16:creationId xmlns:a16="http://schemas.microsoft.com/office/drawing/2014/main" id="{8C14B52F-E035-0F48-BB58-A8456989022D}"/>
                  </a:ext>
                </a:extLst>
              </p:cNvPr>
              <p:cNvSpPr txBox="1">
                <a:spLocks noRot="1" noChangeAspect="1" noMove="1" noResize="1" noEditPoints="1" noAdjustHandles="1" noChangeArrowheads="1" noChangeShapeType="1" noTextEdit="1"/>
              </p:cNvSpPr>
              <p:nvPr/>
            </p:nvSpPr>
            <p:spPr>
              <a:xfrm>
                <a:off x="8535113" y="3222375"/>
                <a:ext cx="1441420" cy="369332"/>
              </a:xfrm>
              <a:prstGeom prst="rect">
                <a:avLst/>
              </a:prstGeom>
              <a:blipFill>
                <a:blip r:embed="rId8"/>
                <a:stretch>
                  <a:fillRect/>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4632E7E5-9A1B-2C48-8D19-2AA95D513EC6}"/>
              </a:ext>
            </a:extLst>
          </p:cNvPr>
          <p:cNvSpPr/>
          <p:nvPr/>
        </p:nvSpPr>
        <p:spPr>
          <a:xfrm>
            <a:off x="8605729" y="3221692"/>
            <a:ext cx="1300188" cy="37001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Brace 34">
            <a:extLst>
              <a:ext uri="{FF2B5EF4-FFF2-40B4-BE49-F238E27FC236}">
                <a16:creationId xmlns:a16="http://schemas.microsoft.com/office/drawing/2014/main" id="{8CE40A39-61B9-B442-8504-74AD224BF247}"/>
              </a:ext>
            </a:extLst>
          </p:cNvPr>
          <p:cNvSpPr/>
          <p:nvPr/>
        </p:nvSpPr>
        <p:spPr>
          <a:xfrm rot="5400000">
            <a:off x="5413343" y="1427155"/>
            <a:ext cx="469557" cy="49896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2412E0-EBB5-9648-B38F-5A174C43622C}"/>
                  </a:ext>
                </a:extLst>
              </p:cNvPr>
              <p:cNvSpPr txBox="1"/>
              <p:nvPr/>
            </p:nvSpPr>
            <p:spPr>
              <a:xfrm>
                <a:off x="822754" y="5474171"/>
                <a:ext cx="10962503" cy="1295804"/>
              </a:xfrm>
              <a:prstGeom prst="rect">
                <a:avLst/>
              </a:prstGeom>
              <a:noFill/>
            </p:spPr>
            <p:txBody>
              <a:bodyPr wrap="square" rtlCol="0">
                <a:spAutoFit/>
              </a:bodyPr>
              <a:lstStyle/>
              <a:p>
                <a:r>
                  <a:rPr lang="en-US" sz="2400" dirty="0"/>
                  <a:t>For </a:t>
                </a:r>
                <a:r>
                  <a:rPr lang="en-US" sz="2400" b="1" dirty="0"/>
                  <a:t>sufficiently small </a:t>
                </a:r>
                <a14:m>
                  <m:oMath xmlns:m="http://schemas.openxmlformats.org/officeDocument/2006/math">
                    <m:r>
                      <a:rPr lang="en-US" sz="2400" b="1" i="1" smtClean="0">
                        <a:latin typeface="Cambria Math" panose="02040503050406030204" pitchFamily="18" charset="0"/>
                      </a:rPr>
                      <m:t>𝜹</m:t>
                    </m:r>
                    <m:r>
                      <a:rPr lang="en-US" sz="2400" b="0" i="1" smtClean="0">
                        <a:latin typeface="Cambria Math" panose="02040503050406030204" pitchFamily="18" charset="0"/>
                      </a:rPr>
                      <m:t>,</m:t>
                    </m:r>
                  </m:oMath>
                </a14:m>
                <a:r>
                  <a:rPr lang="en-US" sz="2400" dirty="0"/>
                  <a:t> even when </a:t>
                </a:r>
                <a:r>
                  <a:rPr lang="en-US" sz="2400" b="1" dirty="0"/>
                  <a:t>run on </a:t>
                </a:r>
                <a14:m>
                  <m:oMath xmlns:m="http://schemas.openxmlformats.org/officeDocument/2006/math">
                    <m:sSubSup>
                      <m:sSubSupPr>
                        <m:ctrlPr>
                          <a:rPr lang="en-US" sz="2400" b="1" i="1">
                            <a:solidFill>
                              <a:srgbClr val="7030A0"/>
                            </a:solidFill>
                            <a:latin typeface="Cambria Math" panose="02040503050406030204" pitchFamily="18" charset="0"/>
                          </a:rPr>
                        </m:ctrlPr>
                      </m:sSubSupPr>
                      <m:e>
                        <m:r>
                          <a:rPr lang="en-US" sz="2400" b="1" i="1">
                            <a:solidFill>
                              <a:srgbClr val="7030A0"/>
                            </a:solidFill>
                            <a:latin typeface="Cambria Math" panose="02040503050406030204" pitchFamily="18" charset="0"/>
                          </a:rPr>
                          <m:t>𝑴</m:t>
                        </m:r>
                      </m:e>
                      <m:sub>
                        <m:r>
                          <a:rPr lang="en-US" sz="2400" b="1" i="1">
                            <a:solidFill>
                              <a:srgbClr val="7030A0"/>
                            </a:solidFill>
                            <a:latin typeface="Cambria Math" panose="02040503050406030204" pitchFamily="18" charset="0"/>
                          </a:rPr>
                          <m:t>𝜹</m:t>
                        </m:r>
                      </m:sub>
                      <m:sup>
                        <m:r>
                          <a:rPr lang="en-US" sz="2400" b="1" i="1">
                            <a:solidFill>
                              <a:srgbClr val="7030A0"/>
                            </a:solidFill>
                            <a:latin typeface="Cambria Math" panose="02040503050406030204" pitchFamily="18" charset="0"/>
                          </a:rPr>
                          <m:t>𝟐</m:t>
                        </m:r>
                      </m:sup>
                    </m:sSubSup>
                  </m:oMath>
                </a14:m>
                <a:r>
                  <a:rPr lang="en-US" sz="2400" dirty="0"/>
                  <a:t>, with </a:t>
                </a:r>
                <a:r>
                  <a:rPr lang="en-US" sz="2400" b="1" dirty="0"/>
                  <a:t>probability at least 0.8, </a:t>
                </a:r>
              </a:p>
              <a:p>
                <a:pPr algn="ct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𝜋</m:t>
                            </m:r>
                          </m:e>
                          <m:sub>
                            <m:r>
                              <a:rPr lang="en-US" sz="2400" i="1">
                                <a:latin typeface="Cambria Math" panose="02040503050406030204" pitchFamily="18" charset="0"/>
                              </a:rPr>
                              <m:t>𝑖</m:t>
                            </m:r>
                          </m:sub>
                        </m:sSub>
                        <m:r>
                          <a:rPr lang="en-US" sz="2400" i="1">
                            <a:latin typeface="Cambria Math" panose="02040503050406030204" pitchFamily="18" charset="0"/>
                          </a:rPr>
                          <m:t> </m:t>
                        </m:r>
                      </m:e>
                    </m:d>
                    <m:sSub>
                      <m:sSubPr>
                        <m:ctrlPr>
                          <a:rPr lang="en-US" sz="2400" i="1">
                            <a:latin typeface="Cambria Math" panose="02040503050406030204" pitchFamily="18" charset="0"/>
                          </a:rPr>
                        </m:ctrlPr>
                      </m:sSubPr>
                      <m:e>
                        <m:r>
                          <a:rPr lang="en-US" sz="2400" i="1">
                            <a:latin typeface="Cambria Math" panose="02040503050406030204" pitchFamily="18" charset="0"/>
                          </a:rPr>
                          <m:t>𝜋</m:t>
                        </m:r>
                      </m:e>
                      <m:sub>
                        <m:r>
                          <a:rPr lang="en-US" sz="2400" i="1">
                            <a:latin typeface="Cambria Math" panose="02040503050406030204" pitchFamily="18" charset="0"/>
                          </a:rPr>
                          <m:t>𝑖</m:t>
                        </m:r>
                      </m:sub>
                    </m:sSub>
                    <m:r>
                      <a:rPr lang="en-US" sz="2400" b="1" i="1">
                        <a:latin typeface="Cambria Math" panose="02040503050406030204" pitchFamily="18" charset="0"/>
                      </a:rPr>
                      <m:t>∉</m:t>
                    </m:r>
                    <m:sSubSup>
                      <m:sSubSupPr>
                        <m:ctrlPr>
                          <a:rPr lang="en-US" sz="2400" i="1">
                            <a:latin typeface="Cambria Math" panose="02040503050406030204" pitchFamily="18" charset="0"/>
                          </a:rPr>
                        </m:ctrlPr>
                      </m:sSubSup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opt</m:t>
                        </m:r>
                      </m:sub>
                      <m:sup>
                        <m:r>
                          <a:rPr lang="en-US" sz="2400" i="1">
                            <a:latin typeface="Cambria Math" panose="02040503050406030204" pitchFamily="18" charset="0"/>
                          </a:rPr>
                          <m:t>𝜀</m:t>
                        </m:r>
                      </m:sup>
                    </m:sSubSup>
                    <m:d>
                      <m:dPr>
                        <m:ctrlPr>
                          <a:rPr lang="en-US" sz="2400" i="1">
                            <a:latin typeface="Cambria Math" panose="02040503050406030204" pitchFamily="18" charset="0"/>
                          </a:rPr>
                        </m:ctrlPr>
                      </m:dPr>
                      <m:e>
                        <m:sSubSup>
                          <m:sSubSupPr>
                            <m:ctrlPr>
                              <a:rPr lang="en-US" sz="2400" i="1">
                                <a:solidFill>
                                  <a:srgbClr val="7030A0"/>
                                </a:solidFill>
                                <a:latin typeface="Cambria Math" panose="02040503050406030204" pitchFamily="18" charset="0"/>
                              </a:rPr>
                            </m:ctrlPr>
                          </m:sSubSupPr>
                          <m:e>
                            <m:r>
                              <a:rPr lang="en-US" sz="2400" i="1">
                                <a:solidFill>
                                  <a:srgbClr val="7030A0"/>
                                </a:solidFill>
                                <a:latin typeface="Cambria Math" panose="02040503050406030204" pitchFamily="18" charset="0"/>
                              </a:rPr>
                              <m:t>𝑀</m:t>
                            </m:r>
                          </m:e>
                          <m:sub>
                            <m:r>
                              <a:rPr lang="en-US" sz="2400" i="1">
                                <a:solidFill>
                                  <a:srgbClr val="7030A0"/>
                                </a:solidFill>
                                <a:latin typeface="Cambria Math" panose="02040503050406030204" pitchFamily="18" charset="0"/>
                              </a:rPr>
                              <m:t>𝛿</m:t>
                            </m:r>
                          </m:sub>
                          <m:sup>
                            <m:r>
                              <a:rPr lang="en-US" sz="2400" i="1">
                                <a:solidFill>
                                  <a:srgbClr val="7030A0"/>
                                </a:solidFill>
                                <a:latin typeface="Cambria Math" panose="02040503050406030204" pitchFamily="18" charset="0"/>
                              </a:rPr>
                              <m:t>2</m:t>
                            </m:r>
                          </m:sup>
                        </m:sSubSup>
                        <m:r>
                          <a:rPr lang="en-US" sz="2400" i="1">
                            <a:solidFill>
                              <a:srgbClr val="7030A0"/>
                            </a:solidFill>
                            <a:latin typeface="Cambria Math" panose="02040503050406030204" pitchFamily="18" charset="0"/>
                          </a:rPr>
                          <m:t>, </m:t>
                        </m:r>
                        <m:r>
                          <a:rPr lang="en-US" sz="2400" i="1">
                            <a:latin typeface="Cambria Math" panose="02040503050406030204" pitchFamily="18" charset="0"/>
                          </a:rPr>
                          <m:t>𝜙</m:t>
                        </m:r>
                      </m:e>
                    </m:d>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+1</m:t>
                    </m:r>
                  </m:oMath>
                </a14:m>
                <a:r>
                  <a:rPr lang="en-US" sz="2400" dirty="0"/>
                  <a:t>.</a:t>
                </a:r>
                <a:r>
                  <a:rPr lang="en-US" sz="2400" b="1" dirty="0"/>
                  <a:t> </a:t>
                </a:r>
                <a:r>
                  <a:rPr lang="en-US" sz="2400" dirty="0"/>
                  <a:t> </a:t>
                </a:r>
              </a:p>
              <a:p>
                <a:r>
                  <a:rPr lang="en-US" sz="2400" b="1" dirty="0">
                    <a:solidFill>
                      <a:srgbClr val="C00000"/>
                    </a:solidFill>
                  </a:rPr>
                  <a:t>Contradiction!</a:t>
                </a:r>
              </a:p>
            </p:txBody>
          </p:sp>
        </mc:Choice>
        <mc:Fallback xmlns="">
          <p:sp>
            <p:nvSpPr>
              <p:cNvPr id="36" name="TextBox 35">
                <a:extLst>
                  <a:ext uri="{FF2B5EF4-FFF2-40B4-BE49-F238E27FC236}">
                    <a16:creationId xmlns:a16="http://schemas.microsoft.com/office/drawing/2014/main" id="{2C2412E0-EBB5-9648-B38F-5A174C43622C}"/>
                  </a:ext>
                </a:extLst>
              </p:cNvPr>
              <p:cNvSpPr txBox="1">
                <a:spLocks noRot="1" noChangeAspect="1" noMove="1" noResize="1" noEditPoints="1" noAdjustHandles="1" noChangeArrowheads="1" noChangeShapeType="1" noTextEdit="1"/>
              </p:cNvSpPr>
              <p:nvPr/>
            </p:nvSpPr>
            <p:spPr>
              <a:xfrm>
                <a:off x="822754" y="5474171"/>
                <a:ext cx="10962503" cy="1295804"/>
              </a:xfrm>
              <a:prstGeom prst="rect">
                <a:avLst/>
              </a:prstGeom>
              <a:blipFill>
                <a:blip r:embed="rId9"/>
                <a:stretch>
                  <a:fillRect l="-810" t="-971" b="-970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D92197B-978C-19D4-D82C-1BC5CF151F3A}"/>
              </a:ext>
            </a:extLst>
          </p:cNvPr>
          <p:cNvSpPr>
            <a:spLocks noGrp="1"/>
          </p:cNvSpPr>
          <p:nvPr>
            <p:ph type="sldNum" sz="quarter" idx="12"/>
          </p:nvPr>
        </p:nvSpPr>
        <p:spPr/>
        <p:txBody>
          <a:bodyPr/>
          <a:lstStyle/>
          <a:p>
            <a:fld id="{BADD01B1-1E3B-AF46-B959-70C953E3BC6A}" type="slidenum">
              <a:rPr lang="en-US" smtClean="0"/>
              <a:t>81</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243B4B3-8D4F-F1F9-609A-7D6B61059FBC}"/>
                  </a:ext>
                </a:extLst>
              </p:cNvPr>
              <p:cNvSpPr txBox="1"/>
              <p:nvPr/>
            </p:nvSpPr>
            <p:spPr>
              <a:xfrm>
                <a:off x="1759865" y="4760125"/>
                <a:ext cx="8491583" cy="525528"/>
              </a:xfrm>
              <a:prstGeom prst="rect">
                <a:avLst/>
              </a:prstGeom>
              <a:noFill/>
            </p:spPr>
            <p:txBody>
              <a:bodyPr wrap="square">
                <a:spAutoFit/>
              </a:bodyPr>
              <a:lstStyle/>
              <a:p>
                <a:r>
                  <a:rPr lang="en-US" sz="2400" dirty="0"/>
                  <a:t>With </a:t>
                </a:r>
                <a:r>
                  <a:rPr lang="en-US" sz="2400" b="1" dirty="0"/>
                  <a:t>probability atleast 0.9</a:t>
                </a:r>
                <a:r>
                  <a:rPr lang="en-US" sz="2400" dirty="0"/>
                  <a:t>,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rPr>
                              <m:t>𝜋</m:t>
                            </m:r>
                          </m:e>
                          <m:sub>
                            <m:r>
                              <a:rPr lang="en-US" sz="2400" i="1">
                                <a:latin typeface="Cambria Math" panose="02040503050406030204" pitchFamily="18" charset="0"/>
                              </a:rPr>
                              <m:t>𝑖</m:t>
                            </m:r>
                          </m:sub>
                        </m:sSub>
                        <m:r>
                          <a:rPr lang="en-US" sz="2400" i="1">
                            <a:latin typeface="Cambria Math" panose="02040503050406030204" pitchFamily="18" charset="0"/>
                          </a:rPr>
                          <m:t> </m:t>
                        </m:r>
                      </m:e>
                    </m:d>
                    <m:sSub>
                      <m:sSubPr>
                        <m:ctrlPr>
                          <a:rPr lang="en-US" sz="2400" i="1">
                            <a:latin typeface="Cambria Math" panose="02040503050406030204" pitchFamily="18" charset="0"/>
                          </a:rPr>
                        </m:ctrlPr>
                      </m:sSubPr>
                      <m:e>
                        <m:r>
                          <a:rPr lang="en-US" sz="2400" i="1">
                            <a:latin typeface="Cambria Math" panose="02040503050406030204" pitchFamily="18" charset="0"/>
                          </a:rPr>
                          <m:t>𝜋</m:t>
                        </m:r>
                      </m:e>
                      <m:sub>
                        <m:r>
                          <a:rPr lang="en-US" sz="2400" i="1">
                            <a:latin typeface="Cambria Math" panose="02040503050406030204" pitchFamily="18" charset="0"/>
                          </a:rPr>
                          <m:t>𝑖</m:t>
                        </m:r>
                      </m:sub>
                    </m:sSub>
                    <m:r>
                      <a:rPr lang="en-US" sz="2400" b="1" i="1">
                        <a:latin typeface="Cambria Math" panose="02040503050406030204" pitchFamily="18" charset="0"/>
                      </a:rPr>
                      <m:t>∉</m:t>
                    </m:r>
                    <m:sSubSup>
                      <m:sSubSupPr>
                        <m:ctrlPr>
                          <a:rPr lang="en-US" sz="2400" i="1">
                            <a:latin typeface="Cambria Math" panose="02040503050406030204" pitchFamily="18" charset="0"/>
                          </a:rPr>
                        </m:ctrlPr>
                      </m:sSubSupPr>
                      <m:e>
                        <m:r>
                          <m:rPr>
                            <m:sty m:val="p"/>
                          </m:rPr>
                          <a:rPr lang="en-US" sz="2400">
                            <a:latin typeface="Cambria Math" panose="02040503050406030204" pitchFamily="18" charset="0"/>
                          </a:rPr>
                          <m:t>Π</m:t>
                        </m:r>
                      </m:e>
                      <m:sub>
                        <m:r>
                          <m:rPr>
                            <m:sty m:val="p"/>
                          </m:rPr>
                          <a:rPr lang="en-US" sz="2400">
                            <a:latin typeface="Cambria Math" panose="02040503050406030204" pitchFamily="18" charset="0"/>
                          </a:rPr>
                          <m:t>opt</m:t>
                        </m:r>
                      </m:sub>
                      <m:sup>
                        <m:r>
                          <a:rPr lang="en-US" sz="2400" i="1">
                            <a:latin typeface="Cambria Math" panose="02040503050406030204" pitchFamily="18" charset="0"/>
                          </a:rPr>
                          <m:t>𝜀</m:t>
                        </m:r>
                      </m:sup>
                    </m:sSubSup>
                    <m:d>
                      <m:dPr>
                        <m:ctrlPr>
                          <a:rPr lang="en-US" sz="2400" i="1">
                            <a:latin typeface="Cambria Math" panose="02040503050406030204" pitchFamily="18" charset="0"/>
                          </a:rPr>
                        </m:ctrlPr>
                      </m:dPr>
                      <m:e>
                        <m:sSubSup>
                          <m:sSubSupPr>
                            <m:ctrlPr>
                              <a:rPr lang="en-US" sz="2400" i="1">
                                <a:solidFill>
                                  <a:srgbClr val="7030A0"/>
                                </a:solidFill>
                                <a:latin typeface="Cambria Math" panose="02040503050406030204" pitchFamily="18" charset="0"/>
                              </a:rPr>
                            </m:ctrlPr>
                          </m:sSubSupPr>
                          <m:e>
                            <m:r>
                              <a:rPr lang="en-US" sz="2400" i="1">
                                <a:solidFill>
                                  <a:srgbClr val="7030A0"/>
                                </a:solidFill>
                                <a:latin typeface="Cambria Math" panose="02040503050406030204" pitchFamily="18" charset="0"/>
                              </a:rPr>
                              <m:t>𝑀</m:t>
                            </m:r>
                          </m:e>
                          <m:sub>
                            <m:r>
                              <a:rPr lang="en-US" sz="2400" i="1">
                                <a:solidFill>
                                  <a:srgbClr val="7030A0"/>
                                </a:solidFill>
                                <a:latin typeface="Cambria Math" panose="02040503050406030204" pitchFamily="18" charset="0"/>
                              </a:rPr>
                              <m:t>𝛿</m:t>
                            </m:r>
                          </m:sub>
                          <m:sup>
                            <m:r>
                              <a:rPr lang="en-US" sz="2400" i="1">
                                <a:solidFill>
                                  <a:srgbClr val="7030A0"/>
                                </a:solidFill>
                                <a:latin typeface="Cambria Math" panose="02040503050406030204" pitchFamily="18" charset="0"/>
                              </a:rPr>
                              <m:t>2</m:t>
                            </m:r>
                          </m:sup>
                        </m:sSubSup>
                        <m:r>
                          <a:rPr lang="en-US" sz="2400" i="1">
                            <a:solidFill>
                              <a:srgbClr val="7030A0"/>
                            </a:solidFill>
                            <a:latin typeface="Cambria Math" panose="02040503050406030204" pitchFamily="18" charset="0"/>
                          </a:rPr>
                          <m:t>, </m:t>
                        </m:r>
                        <m:r>
                          <a:rPr lang="en-US" sz="2400" i="1">
                            <a:latin typeface="Cambria Math" panose="02040503050406030204" pitchFamily="18" charset="0"/>
                          </a:rPr>
                          <m:t>𝜙</m:t>
                        </m:r>
                      </m:e>
                    </m:d>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+1</m:t>
                    </m:r>
                  </m:oMath>
                </a14:m>
                <a:r>
                  <a:rPr lang="en-US" sz="2400" dirty="0"/>
                  <a:t>.</a:t>
                </a:r>
              </a:p>
            </p:txBody>
          </p:sp>
        </mc:Choice>
        <mc:Fallback xmlns="">
          <p:sp>
            <p:nvSpPr>
              <p:cNvPr id="4" name="TextBox 3">
                <a:extLst>
                  <a:ext uri="{FF2B5EF4-FFF2-40B4-BE49-F238E27FC236}">
                    <a16:creationId xmlns:a16="http://schemas.microsoft.com/office/drawing/2014/main" id="{8243B4B3-8D4F-F1F9-609A-7D6B61059FBC}"/>
                  </a:ext>
                </a:extLst>
              </p:cNvPr>
              <p:cNvSpPr txBox="1">
                <a:spLocks noRot="1" noChangeAspect="1" noMove="1" noResize="1" noEditPoints="1" noAdjustHandles="1" noChangeArrowheads="1" noChangeShapeType="1" noTextEdit="1"/>
              </p:cNvSpPr>
              <p:nvPr/>
            </p:nvSpPr>
            <p:spPr>
              <a:xfrm>
                <a:off x="1759865" y="4760125"/>
                <a:ext cx="8491583" cy="525528"/>
              </a:xfrm>
              <a:prstGeom prst="rect">
                <a:avLst/>
              </a:prstGeom>
              <a:blipFill>
                <a:blip r:embed="rId10"/>
                <a:stretch>
                  <a:fillRect l="-1045" t="-2326" b="-18605"/>
                </a:stretch>
              </a:blipFill>
            </p:spPr>
            <p:txBody>
              <a:bodyPr/>
              <a:lstStyle/>
              <a:p>
                <a:r>
                  <a:rPr lang="en-US">
                    <a:noFill/>
                  </a:rPr>
                  <a:t> </a:t>
                </a:r>
              </a:p>
            </p:txBody>
          </p:sp>
        </mc:Fallback>
      </mc:AlternateContent>
    </p:spTree>
    <p:extLst>
      <p:ext uri="{BB962C8B-B14F-4D97-AF65-F5344CB8AC3E}">
        <p14:creationId xmlns:p14="http://schemas.microsoft.com/office/powerpoint/2010/main" val="700062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5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25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5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5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5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25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25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xEl>
                                              <p:pRg st="0" end="0"/>
                                            </p:txEl>
                                          </p:spTgt>
                                        </p:tgtEl>
                                        <p:attrNameLst>
                                          <p:attrName>style.visibility</p:attrName>
                                        </p:attrNameLst>
                                      </p:cBhvr>
                                      <p:to>
                                        <p:strVal val="visible"/>
                                      </p:to>
                                    </p:set>
                                    <p:animEffect transition="in" filter="fade">
                                      <p:cBhvr>
                                        <p:cTn id="51" dur="250"/>
                                        <p:tgtEl>
                                          <p:spTgt spid="36">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xEl>
                                              <p:pRg st="1" end="1"/>
                                            </p:txEl>
                                          </p:spTgt>
                                        </p:tgtEl>
                                        <p:attrNameLst>
                                          <p:attrName>style.visibility</p:attrName>
                                        </p:attrNameLst>
                                      </p:cBhvr>
                                      <p:to>
                                        <p:strVal val="visible"/>
                                      </p:to>
                                    </p:set>
                                    <p:animEffect transition="in" filter="fade">
                                      <p:cBhvr>
                                        <p:cTn id="54" dur="250"/>
                                        <p:tgtEl>
                                          <p:spTgt spid="3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xEl>
                                              <p:pRg st="2" end="2"/>
                                            </p:txEl>
                                          </p:spTgt>
                                        </p:tgtEl>
                                        <p:attrNameLst>
                                          <p:attrName>style.visibility</p:attrName>
                                        </p:attrNameLst>
                                      </p:cBhvr>
                                      <p:to>
                                        <p:strVal val="visible"/>
                                      </p:to>
                                    </p:set>
                                    <p:animEffect transition="in" filter="fade">
                                      <p:cBhvr>
                                        <p:cTn id="59" dur="25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30" grpId="0" animBg="1"/>
      <p:bldP spid="23" grpId="0" animBg="1"/>
      <p:bldP spid="31" grpId="0" animBg="1"/>
      <p:bldP spid="32" grpId="0" animBg="1"/>
      <p:bldP spid="33" grpId="0" animBg="1"/>
      <p:bldP spid="25" grpId="0"/>
      <p:bldP spid="34" grpId="0" animBg="1"/>
      <p:bldP spid="35" grpId="0" animBg="1"/>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400B34A-763A-B042-A253-DB4CD4064C1B}"/>
              </a:ext>
            </a:extLst>
          </p:cNvPr>
          <p:cNvSpPr>
            <a:spLocks noGrp="1"/>
          </p:cNvSpPr>
          <p:nvPr>
            <p:ph type="title"/>
          </p:nvPr>
        </p:nvSpPr>
        <p:spPr/>
        <p:txBody>
          <a:bodyPr>
            <a:normAutofit/>
          </a:bodyPr>
          <a:lstStyle/>
          <a:p>
            <a:pPr marL="0" indent="0">
              <a:buNone/>
            </a:pPr>
            <a:r>
              <a:rPr lang="en-US" sz="4400" b="1" dirty="0">
                <a:solidFill>
                  <a:schemeClr val="accent1"/>
                </a:solidFill>
              </a:rPr>
              <a:t>Stronger Result</a:t>
            </a:r>
          </a:p>
        </p:txBody>
      </p:sp>
      <p:sp>
        <p:nvSpPr>
          <p:cNvPr id="2" name="Slide Number Placeholder 1">
            <a:extLst>
              <a:ext uri="{FF2B5EF4-FFF2-40B4-BE49-F238E27FC236}">
                <a16:creationId xmlns:a16="http://schemas.microsoft.com/office/drawing/2014/main" id="{FD92197B-978C-19D4-D82C-1BC5CF151F3A}"/>
              </a:ext>
            </a:extLst>
          </p:cNvPr>
          <p:cNvSpPr>
            <a:spLocks noGrp="1"/>
          </p:cNvSpPr>
          <p:nvPr>
            <p:ph type="sldNum" sz="quarter" idx="12"/>
          </p:nvPr>
        </p:nvSpPr>
        <p:spPr/>
        <p:txBody>
          <a:bodyPr/>
          <a:lstStyle/>
          <a:p>
            <a:fld id="{BADD01B1-1E3B-AF46-B959-70C953E3BC6A}" type="slidenum">
              <a:rPr lang="en-US" smtClean="0"/>
              <a:t>82</a:t>
            </a:fld>
            <a:endParaRPr lang="en-US"/>
          </a:p>
        </p:txBody>
      </p:sp>
      <p:sp>
        <p:nvSpPr>
          <p:cNvPr id="3" name="Content Placeholder 2">
            <a:extLst>
              <a:ext uri="{FF2B5EF4-FFF2-40B4-BE49-F238E27FC236}">
                <a16:creationId xmlns:a16="http://schemas.microsoft.com/office/drawing/2014/main" id="{671D98DD-AEEC-01FA-84FA-97C60DBDB4EC}"/>
              </a:ext>
            </a:extLst>
          </p:cNvPr>
          <p:cNvSpPr>
            <a:spLocks noGrp="1"/>
          </p:cNvSpPr>
          <p:nvPr>
            <p:ph idx="1"/>
          </p:nvPr>
        </p:nvSpPr>
        <p:spPr>
          <a:xfrm>
            <a:off x="838200" y="1905681"/>
            <a:ext cx="10515600" cy="1859854"/>
          </a:xfrm>
        </p:spPr>
        <p:txBody>
          <a:bodyPr>
            <a:normAutofit/>
          </a:bodyPr>
          <a:lstStyle/>
          <a:p>
            <a:pPr marL="0" indent="0">
              <a:buNone/>
            </a:pPr>
            <a:r>
              <a:rPr lang="en-US" sz="2400" b="1" dirty="0">
                <a:solidFill>
                  <a:schemeClr val="accent1"/>
                </a:solidFill>
              </a:rPr>
              <a:t>THEOREM [1]</a:t>
            </a:r>
          </a:p>
          <a:p>
            <a:pPr marL="0" indent="0">
              <a:buNone/>
            </a:pPr>
            <a:r>
              <a:rPr lang="en-US" sz="2400" dirty="0"/>
              <a:t>PAC-MDP algorithm </a:t>
            </a:r>
            <a:r>
              <a:rPr lang="en-US" sz="2400" b="1" dirty="0"/>
              <a:t>exists</a:t>
            </a:r>
            <a:r>
              <a:rPr lang="en-US" sz="2400" dirty="0"/>
              <a:t> for the for an LTL specification </a:t>
            </a:r>
            <a:r>
              <a:rPr lang="en-US" sz="2400" b="1" dirty="0"/>
              <a:t>if and only if it is finitary</a:t>
            </a:r>
          </a:p>
          <a:p>
            <a:pPr marL="0" indent="0">
              <a:buNone/>
            </a:pPr>
            <a:endParaRPr lang="en-US" sz="2400" b="1" dirty="0"/>
          </a:p>
          <a:p>
            <a:pPr marL="0" indent="0">
              <a:buNone/>
            </a:pPr>
            <a:endParaRPr lang="en-US" sz="2400" dirty="0"/>
          </a:p>
        </p:txBody>
      </p:sp>
      <p:sp>
        <p:nvSpPr>
          <p:cNvPr id="5" name="Rectangle 4">
            <a:extLst>
              <a:ext uri="{FF2B5EF4-FFF2-40B4-BE49-F238E27FC236}">
                <a16:creationId xmlns:a16="http://schemas.microsoft.com/office/drawing/2014/main" id="{2BDF960E-DDC9-3A36-E8D2-4B61B0D5C192}"/>
              </a:ext>
            </a:extLst>
          </p:cNvPr>
          <p:cNvSpPr/>
          <p:nvPr/>
        </p:nvSpPr>
        <p:spPr>
          <a:xfrm>
            <a:off x="838200" y="5784989"/>
            <a:ext cx="11058974" cy="707886"/>
          </a:xfrm>
          <a:prstGeom prst="rect">
            <a:avLst/>
          </a:prstGeom>
        </p:spPr>
        <p:txBody>
          <a:bodyPr wrap="square">
            <a:spAutoFit/>
          </a:bodyPr>
          <a:lstStyle/>
          <a:p>
            <a:r>
              <a:rPr lang="en-US" sz="2000" dirty="0">
                <a:solidFill>
                  <a:schemeClr val="accent5"/>
                </a:solidFill>
                <a:latin typeface="Calibri" panose="020F0502020204030204" pitchFamily="34" charset="0"/>
                <a:cs typeface="Calibri" panose="020F0502020204030204" pitchFamily="34" charset="0"/>
              </a:rPr>
              <a:t>[1] </a:t>
            </a:r>
            <a:r>
              <a:rPr lang="en-US" dirty="0">
                <a:solidFill>
                  <a:schemeClr val="accent5"/>
                </a:solidFill>
              </a:rPr>
              <a:t>Yang, C., Littman, M. and </a:t>
            </a:r>
            <a:r>
              <a:rPr lang="en-US" dirty="0" err="1">
                <a:solidFill>
                  <a:schemeClr val="accent5"/>
                </a:solidFill>
              </a:rPr>
              <a:t>Carbin</a:t>
            </a:r>
            <a:r>
              <a:rPr lang="en-US" dirty="0">
                <a:solidFill>
                  <a:schemeClr val="accent5"/>
                </a:solidFill>
              </a:rPr>
              <a:t>, M., 2021. </a:t>
            </a:r>
            <a:r>
              <a:rPr lang="en-US" sz="2000" b="1" dirty="0">
                <a:solidFill>
                  <a:schemeClr val="accent5"/>
                </a:solidFill>
              </a:rPr>
              <a:t>Reinforcement learning for general LTL objectives is intractable.</a:t>
            </a:r>
            <a:endParaRPr lang="en-US" sz="2000" b="1" dirty="0">
              <a:solidFill>
                <a:schemeClr val="accent5"/>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8DB9CC6-B37B-D3C1-23B3-E94C0F957E0A}"/>
                  </a:ext>
                </a:extLst>
              </p:cNvPr>
              <p:cNvSpPr txBox="1">
                <a:spLocks/>
              </p:cNvSpPr>
              <p:nvPr/>
            </p:nvSpPr>
            <p:spPr>
              <a:xfrm>
                <a:off x="838200" y="3817394"/>
                <a:ext cx="10515600" cy="18598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solidFill>
                  </a:rPr>
                  <a:t>FINITARY LTL SPECIFICATION</a:t>
                </a:r>
              </a:p>
              <a:p>
                <a:pPr marL="0" indent="0">
                  <a:buNone/>
                </a:pPr>
                <a:r>
                  <a:rPr lang="en-US" sz="2400" dirty="0"/>
                  <a:t>There is a time limit </a:t>
                </a:r>
                <a14:m>
                  <m:oMath xmlns:m="http://schemas.openxmlformats.org/officeDocument/2006/math">
                    <m:r>
                      <a:rPr lang="en-US" sz="2400" b="0" i="1" smtClean="0">
                        <a:latin typeface="Cambria Math" panose="02040503050406030204" pitchFamily="18" charset="0"/>
                      </a:rPr>
                      <m:t>𝐻</m:t>
                    </m:r>
                  </m:oMath>
                </a14:m>
                <a:r>
                  <a:rPr lang="en-US" sz="2400" b="1" dirty="0"/>
                  <a:t> </a:t>
                </a:r>
                <a:r>
                  <a:rPr lang="en-US" sz="2400" dirty="0"/>
                  <a:t>such that </a:t>
                </a:r>
                <a:r>
                  <a:rPr lang="en-US" sz="2400" b="1" dirty="0"/>
                  <a:t>events after time step </a:t>
                </a:r>
                <a14:m>
                  <m:oMath xmlns:m="http://schemas.openxmlformats.org/officeDocument/2006/math">
                    <m:r>
                      <a:rPr lang="en-US" sz="2400" b="1" i="1">
                        <a:latin typeface="Cambria Math" panose="02040503050406030204" pitchFamily="18" charset="0"/>
                      </a:rPr>
                      <m:t>𝑯</m:t>
                    </m:r>
                  </m:oMath>
                </a14:m>
                <a:r>
                  <a:rPr lang="en-US" sz="2400" b="1" dirty="0"/>
                  <a:t> are irrelevant </a:t>
                </a:r>
                <a:r>
                  <a:rPr lang="en-US" sz="2400" dirty="0"/>
                  <a:t>to satisfaction of the specification</a:t>
                </a:r>
              </a:p>
              <a:p>
                <a:pPr marL="0" indent="0">
                  <a:buFont typeface="Arial" panose="020B0604020202020204" pitchFamily="34" charset="0"/>
                  <a:buNone/>
                </a:pPr>
                <a:endParaRPr lang="en-US" sz="2400" dirty="0"/>
              </a:p>
            </p:txBody>
          </p:sp>
        </mc:Choice>
        <mc:Fallback xmlns="">
          <p:sp>
            <p:nvSpPr>
              <p:cNvPr id="8" name="Content Placeholder 2">
                <a:extLst>
                  <a:ext uri="{FF2B5EF4-FFF2-40B4-BE49-F238E27FC236}">
                    <a16:creationId xmlns:a16="http://schemas.microsoft.com/office/drawing/2014/main" id="{98DB9CC6-B37B-D3C1-23B3-E94C0F957E0A}"/>
                  </a:ext>
                </a:extLst>
              </p:cNvPr>
              <p:cNvSpPr txBox="1">
                <a:spLocks noRot="1" noChangeAspect="1" noMove="1" noResize="1" noEditPoints="1" noAdjustHandles="1" noChangeArrowheads="1" noChangeShapeType="1" noTextEdit="1"/>
              </p:cNvSpPr>
              <p:nvPr/>
            </p:nvSpPr>
            <p:spPr>
              <a:xfrm>
                <a:off x="838200" y="3817394"/>
                <a:ext cx="10515600" cy="1859854"/>
              </a:xfrm>
              <a:prstGeom prst="rect">
                <a:avLst/>
              </a:prstGeom>
              <a:blipFill>
                <a:blip r:embed="rId3"/>
                <a:stretch>
                  <a:fillRect l="-965" t="-4082"/>
                </a:stretch>
              </a:blipFill>
            </p:spPr>
            <p:txBody>
              <a:bodyPr/>
              <a:lstStyle/>
              <a:p>
                <a:r>
                  <a:rPr lang="en-US">
                    <a:noFill/>
                  </a:rPr>
                  <a:t> </a:t>
                </a:r>
              </a:p>
            </p:txBody>
          </p:sp>
        </mc:Fallback>
      </mc:AlternateContent>
    </p:spTree>
    <p:extLst>
      <p:ext uri="{BB962C8B-B14F-4D97-AF65-F5344CB8AC3E}">
        <p14:creationId xmlns:p14="http://schemas.microsoft.com/office/powerpoint/2010/main" val="2256468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D2304CC-D355-3C82-E8EF-A7669BECE357}"/>
              </a:ext>
            </a:extLst>
          </p:cNvPr>
          <p:cNvSpPr/>
          <p:nvPr/>
        </p:nvSpPr>
        <p:spPr>
          <a:xfrm>
            <a:off x="529281" y="992409"/>
            <a:ext cx="11133438" cy="116547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THEORY TAKEAWAYS</a:t>
            </a:r>
          </a:p>
        </p:txBody>
      </p:sp>
      <p:sp>
        <p:nvSpPr>
          <p:cNvPr id="6" name="Slide Number Placeholder 5">
            <a:extLst>
              <a:ext uri="{FF2B5EF4-FFF2-40B4-BE49-F238E27FC236}">
                <a16:creationId xmlns:a16="http://schemas.microsoft.com/office/drawing/2014/main" id="{E943B99F-A3AF-23DF-3766-236B65DE2834}"/>
              </a:ext>
            </a:extLst>
          </p:cNvPr>
          <p:cNvSpPr>
            <a:spLocks noGrp="1"/>
          </p:cNvSpPr>
          <p:nvPr>
            <p:ph type="sldNum" sz="quarter" idx="12"/>
          </p:nvPr>
        </p:nvSpPr>
        <p:spPr/>
        <p:txBody>
          <a:bodyPr/>
          <a:lstStyle/>
          <a:p>
            <a:fld id="{BADD01B1-1E3B-AF46-B959-70C953E3BC6A}" type="slidenum">
              <a:rPr lang="en-US" smtClean="0"/>
              <a:t>83</a:t>
            </a:fld>
            <a:endParaRPr lang="en-US"/>
          </a:p>
        </p:txBody>
      </p:sp>
      <p:sp>
        <p:nvSpPr>
          <p:cNvPr id="2" name="TextBox 1">
            <a:extLst>
              <a:ext uri="{FF2B5EF4-FFF2-40B4-BE49-F238E27FC236}">
                <a16:creationId xmlns:a16="http://schemas.microsoft.com/office/drawing/2014/main" id="{692603CC-0151-03C5-1744-3B3A9FB0369A}"/>
              </a:ext>
            </a:extLst>
          </p:cNvPr>
          <p:cNvSpPr txBox="1"/>
          <p:nvPr/>
        </p:nvSpPr>
        <p:spPr>
          <a:xfrm>
            <a:off x="1298564" y="3194137"/>
            <a:ext cx="9594871" cy="2462213"/>
          </a:xfrm>
          <a:prstGeom prst="rect">
            <a:avLst/>
          </a:prstGeom>
          <a:noFill/>
        </p:spPr>
        <p:txBody>
          <a:bodyPr wrap="none" rtlCol="0">
            <a:spAutoFit/>
          </a:bodyPr>
          <a:lstStyle/>
          <a:p>
            <a:pPr marL="285750" indent="-285750" algn="ctr">
              <a:buFont typeface="Wingdings" pitchFamily="2" charset="2"/>
              <a:buChar char="Ø"/>
            </a:pPr>
            <a:r>
              <a:rPr lang="en-US" sz="2200" dirty="0"/>
              <a:t>Provided a general definition of a </a:t>
            </a:r>
            <a:r>
              <a:rPr lang="en-US" sz="2200" b="1" dirty="0"/>
              <a:t>simulation-based reduction </a:t>
            </a:r>
            <a:r>
              <a:rPr lang="en-US" sz="2200" dirty="0"/>
              <a:t>in the RL setting</a:t>
            </a:r>
          </a:p>
          <a:p>
            <a:pPr marL="285750" indent="-285750" algn="ctr">
              <a:buFont typeface="Wingdings" pitchFamily="2" charset="2"/>
              <a:buChar char="Ø"/>
            </a:pPr>
            <a:endParaRPr lang="en-US" sz="2200" dirty="0"/>
          </a:p>
          <a:p>
            <a:pPr marL="285750" indent="-285750" algn="ctr">
              <a:buFont typeface="Wingdings" pitchFamily="2" charset="2"/>
              <a:buChar char="Ø"/>
            </a:pPr>
            <a:r>
              <a:rPr lang="en-US" sz="2200" dirty="0"/>
              <a:t>Showed </a:t>
            </a:r>
            <a:r>
              <a:rPr lang="en-US" sz="2200" b="1" dirty="0"/>
              <a:t>optimality preserving reductions </a:t>
            </a:r>
            <a:r>
              <a:rPr lang="en-US" sz="2200" dirty="0"/>
              <a:t>from LTL to rewards are </a:t>
            </a:r>
            <a:r>
              <a:rPr lang="en-US" sz="2200" b="1" dirty="0"/>
              <a:t>possible</a:t>
            </a:r>
          </a:p>
          <a:p>
            <a:pPr marL="285750" indent="-285750" algn="ctr">
              <a:buFont typeface="Wingdings" pitchFamily="2" charset="2"/>
              <a:buChar char="Ø"/>
            </a:pPr>
            <a:endParaRPr lang="en-US" sz="2200" dirty="0"/>
          </a:p>
          <a:p>
            <a:pPr marL="285750" indent="-285750" algn="ctr">
              <a:buFont typeface="Wingdings" pitchFamily="2" charset="2"/>
              <a:buChar char="Ø"/>
            </a:pPr>
            <a:r>
              <a:rPr lang="en-US" sz="2200" dirty="0"/>
              <a:t>Showed that </a:t>
            </a:r>
            <a:r>
              <a:rPr lang="en-US" sz="2200" b="1" dirty="0"/>
              <a:t>certain reductions </a:t>
            </a:r>
            <a:r>
              <a:rPr lang="en-US" sz="2200" dirty="0"/>
              <a:t>from LTL to discounted rewards are </a:t>
            </a:r>
            <a:r>
              <a:rPr lang="en-US" sz="2200" b="1" dirty="0"/>
              <a:t>not possible</a:t>
            </a:r>
          </a:p>
          <a:p>
            <a:pPr marL="285750" indent="-285750" algn="ctr">
              <a:buFont typeface="Wingdings" pitchFamily="2" charset="2"/>
              <a:buChar char="Ø"/>
            </a:pPr>
            <a:endParaRPr lang="en-US" sz="2200" dirty="0"/>
          </a:p>
          <a:p>
            <a:pPr marL="285750" indent="-285750" algn="ctr">
              <a:buFont typeface="Wingdings" pitchFamily="2" charset="2"/>
              <a:buChar char="Ø"/>
            </a:pPr>
            <a:r>
              <a:rPr lang="en-US" sz="2200" b="1" dirty="0"/>
              <a:t>Impossibility result </a:t>
            </a:r>
            <a:r>
              <a:rPr lang="en-US" sz="2200" dirty="0"/>
              <a:t>regarding existence of </a:t>
            </a:r>
            <a:r>
              <a:rPr lang="en-US" sz="2200" b="1" dirty="0"/>
              <a:t>PAC algorithm </a:t>
            </a:r>
            <a:r>
              <a:rPr lang="en-US" sz="2200" dirty="0"/>
              <a:t>for safety</a:t>
            </a:r>
          </a:p>
        </p:txBody>
      </p:sp>
    </p:spTree>
    <p:extLst>
      <p:ext uri="{BB962C8B-B14F-4D97-AF65-F5344CB8AC3E}">
        <p14:creationId xmlns:p14="http://schemas.microsoft.com/office/powerpoint/2010/main" val="3266418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84</a:t>
            </a:fld>
            <a:endParaRPr lang="en-US"/>
          </a:p>
        </p:txBody>
      </p:sp>
      <p:sp>
        <p:nvSpPr>
          <p:cNvPr id="9" name="Rounded Rectangle 8">
            <a:extLst>
              <a:ext uri="{FF2B5EF4-FFF2-40B4-BE49-F238E27FC236}">
                <a16:creationId xmlns:a16="http://schemas.microsoft.com/office/drawing/2014/main" id="{291B99AA-A6FF-8BC3-9930-902B85332802}"/>
              </a:ext>
            </a:extLst>
          </p:cNvPr>
          <p:cNvSpPr/>
          <p:nvPr/>
        </p:nvSpPr>
        <p:spPr>
          <a:xfrm>
            <a:off x="529281" y="1472927"/>
            <a:ext cx="11133438" cy="103484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Introduction to Reinforcement Learning</a:t>
            </a:r>
          </a:p>
          <a:p>
            <a:pPr algn="ctr"/>
            <a:r>
              <a:rPr lang="en-US" sz="2400" dirty="0">
                <a:solidFill>
                  <a:schemeClr val="tx1"/>
                </a:solidFill>
              </a:rPr>
              <a:t>MDPs, Q-learning</a:t>
            </a:r>
          </a:p>
        </p:txBody>
      </p:sp>
      <p:sp>
        <p:nvSpPr>
          <p:cNvPr id="10" name="Rounded Rectangle 9">
            <a:extLst>
              <a:ext uri="{FF2B5EF4-FFF2-40B4-BE49-F238E27FC236}">
                <a16:creationId xmlns:a16="http://schemas.microsoft.com/office/drawing/2014/main" id="{7AD90967-D672-3FA1-020A-C132A7FFE0A4}"/>
              </a:ext>
            </a:extLst>
          </p:cNvPr>
          <p:cNvSpPr/>
          <p:nvPr/>
        </p:nvSpPr>
        <p:spPr>
          <a:xfrm>
            <a:off x="529281" y="2811381"/>
            <a:ext cx="5860633" cy="32213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RL from Specs: Practical Algorithms</a:t>
            </a:r>
          </a:p>
          <a:p>
            <a:pPr algn="ctr"/>
            <a:endParaRPr lang="en-US" sz="2400" b="1" dirty="0">
              <a:solidFill>
                <a:schemeClr val="tx1"/>
              </a:solidFill>
            </a:endParaRPr>
          </a:p>
          <a:p>
            <a:pPr marL="514350" indent="-514350" algn="ctr">
              <a:buAutoNum type="arabicPeriod"/>
            </a:pPr>
            <a:r>
              <a:rPr lang="en-US" sz="2400" dirty="0">
                <a:solidFill>
                  <a:schemeClr val="tx1"/>
                </a:solidFill>
              </a:rPr>
              <a:t>Reward Machines – structured rewards</a:t>
            </a:r>
          </a:p>
          <a:p>
            <a:pPr algn="ctr"/>
            <a:r>
              <a:rPr lang="en-US" sz="2000" dirty="0">
                <a:solidFill>
                  <a:schemeClr val="tx1"/>
                </a:solidFill>
              </a:rPr>
              <a:t>Q-learning for reward machines</a:t>
            </a:r>
          </a:p>
          <a:p>
            <a:pPr algn="ctr"/>
            <a:endParaRPr lang="en-US" sz="2000" dirty="0">
              <a:solidFill>
                <a:schemeClr val="tx1"/>
              </a:solidFill>
            </a:endParaRPr>
          </a:p>
          <a:p>
            <a:pPr algn="ctr"/>
            <a:r>
              <a:rPr lang="en-US" sz="2400" dirty="0">
                <a:solidFill>
                  <a:schemeClr val="tx1"/>
                </a:solidFill>
              </a:rPr>
              <a:t>2.   </a:t>
            </a:r>
            <a:r>
              <a:rPr lang="en-US" sz="2400" dirty="0" err="1">
                <a:solidFill>
                  <a:schemeClr val="tx1"/>
                </a:solidFill>
              </a:rPr>
              <a:t>SpectRL</a:t>
            </a:r>
            <a:r>
              <a:rPr lang="en-US" sz="2400" dirty="0">
                <a:solidFill>
                  <a:schemeClr val="tx1"/>
                </a:solidFill>
              </a:rPr>
              <a:t> – simple specification language</a:t>
            </a:r>
          </a:p>
          <a:p>
            <a:pPr algn="ctr"/>
            <a:r>
              <a:rPr lang="en-US" sz="2000" dirty="0">
                <a:solidFill>
                  <a:schemeClr val="tx1"/>
                </a:solidFill>
              </a:rPr>
              <a:t>Compositional learning for </a:t>
            </a:r>
            <a:r>
              <a:rPr lang="en-US" sz="2000" dirty="0" err="1">
                <a:solidFill>
                  <a:schemeClr val="tx1"/>
                </a:solidFill>
              </a:rPr>
              <a:t>SpectrRL</a:t>
            </a:r>
            <a:endParaRPr lang="en-US" sz="2000" dirty="0">
              <a:solidFill>
                <a:schemeClr val="tx1"/>
              </a:solidFill>
            </a:endParaRPr>
          </a:p>
        </p:txBody>
      </p:sp>
      <p:sp>
        <p:nvSpPr>
          <p:cNvPr id="11" name="Rounded Rectangle 10">
            <a:extLst>
              <a:ext uri="{FF2B5EF4-FFF2-40B4-BE49-F238E27FC236}">
                <a16:creationId xmlns:a16="http://schemas.microsoft.com/office/drawing/2014/main" id="{DD56D45D-E96D-6177-FF5F-CC8B9AFE290A}"/>
              </a:ext>
            </a:extLst>
          </p:cNvPr>
          <p:cNvSpPr/>
          <p:nvPr/>
        </p:nvSpPr>
        <p:spPr>
          <a:xfrm>
            <a:off x="6662057" y="2821407"/>
            <a:ext cx="5000662" cy="322131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RL from Specs: Theory</a:t>
            </a:r>
          </a:p>
          <a:p>
            <a:pPr algn="ctr"/>
            <a:endParaRPr lang="en-US" sz="2400" b="1" dirty="0">
              <a:solidFill>
                <a:schemeClr val="tx1"/>
              </a:solidFill>
            </a:endParaRPr>
          </a:p>
          <a:p>
            <a:pPr marL="514350" indent="-514350" algn="ctr">
              <a:buAutoNum type="arabicPeriod"/>
            </a:pPr>
            <a:r>
              <a:rPr lang="en-US" sz="2400" dirty="0">
                <a:solidFill>
                  <a:schemeClr val="tx1"/>
                </a:solidFill>
              </a:rPr>
              <a:t>LTL and Buchi Automata</a:t>
            </a:r>
          </a:p>
          <a:p>
            <a:pPr algn="ctr"/>
            <a:r>
              <a:rPr lang="en-US" sz="2000" dirty="0">
                <a:solidFill>
                  <a:schemeClr val="tx1"/>
                </a:solidFill>
              </a:rPr>
              <a:t>Generating rewards with guarantees</a:t>
            </a:r>
          </a:p>
          <a:p>
            <a:pPr algn="ctr"/>
            <a:endParaRPr lang="en-US" sz="2000" dirty="0">
              <a:solidFill>
                <a:schemeClr val="tx1"/>
              </a:solidFill>
            </a:endParaRPr>
          </a:p>
          <a:p>
            <a:pPr algn="ctr"/>
            <a:r>
              <a:rPr lang="en-US" sz="2400" dirty="0">
                <a:solidFill>
                  <a:schemeClr val="tx1"/>
                </a:solidFill>
              </a:rPr>
              <a:t>2.   Impossibility results</a:t>
            </a:r>
          </a:p>
          <a:p>
            <a:pPr algn="ctr"/>
            <a:r>
              <a:rPr lang="en-US" sz="2000" dirty="0">
                <a:solidFill>
                  <a:schemeClr val="tx1"/>
                </a:solidFill>
              </a:rPr>
              <a:t>Hardness of PAC learning</a:t>
            </a:r>
          </a:p>
        </p:txBody>
      </p:sp>
      <p:sp>
        <p:nvSpPr>
          <p:cNvPr id="4" name="Title 6">
            <a:extLst>
              <a:ext uri="{FF2B5EF4-FFF2-40B4-BE49-F238E27FC236}">
                <a16:creationId xmlns:a16="http://schemas.microsoft.com/office/drawing/2014/main" id="{0B240A05-E678-28D9-E3CD-37613691E7F8}"/>
              </a:ext>
            </a:extLst>
          </p:cNvPr>
          <p:cNvSpPr>
            <a:spLocks noGrp="1"/>
          </p:cNvSpPr>
          <p:nvPr>
            <p:ph type="title"/>
          </p:nvPr>
        </p:nvSpPr>
        <p:spPr>
          <a:xfrm>
            <a:off x="575992" y="137140"/>
            <a:ext cx="10515600" cy="1325563"/>
          </a:xfrm>
        </p:spPr>
        <p:txBody>
          <a:bodyPr/>
          <a:lstStyle/>
          <a:p>
            <a:pPr marL="0" indent="0">
              <a:buNone/>
            </a:pPr>
            <a:r>
              <a:rPr lang="en-US" sz="4400" b="1" dirty="0">
                <a:solidFill>
                  <a:schemeClr val="accent1"/>
                </a:solidFill>
              </a:rPr>
              <a:t>Recap</a:t>
            </a:r>
          </a:p>
        </p:txBody>
      </p:sp>
    </p:spTree>
    <p:extLst>
      <p:ext uri="{BB962C8B-B14F-4D97-AF65-F5344CB8AC3E}">
        <p14:creationId xmlns:p14="http://schemas.microsoft.com/office/powerpoint/2010/main" val="1601294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137140"/>
            <a:ext cx="10515600" cy="1325563"/>
          </a:xfrm>
        </p:spPr>
        <p:txBody>
          <a:bodyPr/>
          <a:lstStyle/>
          <a:p>
            <a:pPr marL="0" indent="0">
              <a:buNone/>
            </a:pPr>
            <a:r>
              <a:rPr lang="en-US" sz="4400" b="1" dirty="0">
                <a:solidFill>
                  <a:schemeClr val="accent1"/>
                </a:solidFill>
              </a:rPr>
              <a:t>Conclusions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85</a:t>
            </a:fld>
            <a:endParaRPr lang="en-US"/>
          </a:p>
        </p:txBody>
      </p:sp>
      <p:sp>
        <p:nvSpPr>
          <p:cNvPr id="2" name="TextBox 1">
            <a:extLst>
              <a:ext uri="{FF2B5EF4-FFF2-40B4-BE49-F238E27FC236}">
                <a16:creationId xmlns:a16="http://schemas.microsoft.com/office/drawing/2014/main" id="{CFD6A208-AE07-CC8C-C872-E718A3D3631F}"/>
              </a:ext>
            </a:extLst>
          </p:cNvPr>
          <p:cNvSpPr txBox="1"/>
          <p:nvPr/>
        </p:nvSpPr>
        <p:spPr>
          <a:xfrm>
            <a:off x="575992" y="1386502"/>
            <a:ext cx="10777808" cy="4893647"/>
          </a:xfrm>
          <a:prstGeom prst="rect">
            <a:avLst/>
          </a:prstGeom>
          <a:noFill/>
        </p:spPr>
        <p:txBody>
          <a:bodyPr wrap="square" rtlCol="0">
            <a:spAutoFit/>
          </a:bodyPr>
          <a:lstStyle/>
          <a:p>
            <a:pPr marL="285750" indent="-285750">
              <a:buFont typeface="Wingdings" pitchFamily="2" charset="2"/>
              <a:buChar char="Ø"/>
            </a:pPr>
            <a:r>
              <a:rPr lang="en-US" sz="2400" dirty="0"/>
              <a:t>Formal temporal specifications are useful in </a:t>
            </a:r>
            <a:r>
              <a:rPr lang="en-US" sz="2400" b="1" dirty="0"/>
              <a:t>specifying intent </a:t>
            </a:r>
            <a:r>
              <a:rPr lang="en-US" sz="2400" dirty="0"/>
              <a:t>in RL</a:t>
            </a:r>
          </a:p>
          <a:p>
            <a:pPr marL="285750" indent="-285750">
              <a:buFont typeface="Wingdings" pitchFamily="2" charset="2"/>
              <a:buChar char="Ø"/>
            </a:pPr>
            <a:endParaRPr lang="en-US" sz="2400" dirty="0"/>
          </a:p>
          <a:p>
            <a:pPr marL="285750" indent="-285750">
              <a:buFont typeface="Wingdings" pitchFamily="2" charset="2"/>
              <a:buChar char="Ø"/>
            </a:pPr>
            <a:r>
              <a:rPr lang="en-US" sz="2400" dirty="0"/>
              <a:t>Many </a:t>
            </a:r>
            <a:r>
              <a:rPr lang="en-US" sz="2400" b="1" dirty="0"/>
              <a:t>specification languages </a:t>
            </a:r>
            <a:r>
              <a:rPr lang="en-US" sz="2400" dirty="0"/>
              <a:t>have been proposed</a:t>
            </a:r>
          </a:p>
          <a:p>
            <a:pPr marL="800100" lvl="1" indent="-342900">
              <a:buFont typeface="Courier New" panose="02070309020205020404" pitchFamily="49" charset="0"/>
              <a:buChar char="o"/>
            </a:pPr>
            <a:r>
              <a:rPr lang="en-US" sz="2400" dirty="0"/>
              <a:t>Reward machines, </a:t>
            </a:r>
            <a:r>
              <a:rPr lang="en-US" sz="2400" dirty="0" err="1"/>
              <a:t>SpectRL</a:t>
            </a:r>
            <a:r>
              <a:rPr lang="en-US" sz="2400" dirty="0"/>
              <a:t>, LTL etc.</a:t>
            </a:r>
          </a:p>
          <a:p>
            <a:endParaRPr lang="en-US" sz="2400" dirty="0"/>
          </a:p>
          <a:p>
            <a:pPr marL="285750" indent="-285750">
              <a:buFont typeface="Wingdings" pitchFamily="2" charset="2"/>
              <a:buChar char="Ø"/>
            </a:pPr>
            <a:r>
              <a:rPr lang="en-US" sz="2400" dirty="0"/>
              <a:t>Recent work has led to many </a:t>
            </a:r>
            <a:r>
              <a:rPr lang="en-US" sz="2400" b="1" dirty="0"/>
              <a:t>algorithms for learning from specifications</a:t>
            </a:r>
          </a:p>
          <a:p>
            <a:pPr marL="800100" lvl="1" indent="-342900">
              <a:buFont typeface="Courier New" panose="02070309020205020404" pitchFamily="49" charset="0"/>
              <a:buChar char="o"/>
            </a:pPr>
            <a:r>
              <a:rPr lang="en-US" sz="2400" dirty="0"/>
              <a:t>Can often </a:t>
            </a:r>
            <a:r>
              <a:rPr lang="en-US" sz="2400" b="1" dirty="0"/>
              <a:t>leverage structure </a:t>
            </a:r>
            <a:r>
              <a:rPr lang="en-US" sz="2400" dirty="0"/>
              <a:t>of specification to learn better</a:t>
            </a:r>
          </a:p>
          <a:p>
            <a:pPr marL="800100" lvl="1" indent="-342900">
              <a:buFont typeface="Courier New" panose="02070309020205020404" pitchFamily="49" charset="0"/>
              <a:buChar char="o"/>
            </a:pPr>
            <a:r>
              <a:rPr lang="en-US" sz="2400" dirty="0"/>
              <a:t>Can learn more </a:t>
            </a:r>
            <a:r>
              <a:rPr lang="en-US" sz="2400" b="1" dirty="0"/>
              <a:t>interpretable policies </a:t>
            </a:r>
          </a:p>
          <a:p>
            <a:pPr marL="285750" indent="-285750">
              <a:buFont typeface="Wingdings" pitchFamily="2" charset="2"/>
              <a:buChar char="Ø"/>
            </a:pPr>
            <a:endParaRPr lang="en-US" sz="2400" dirty="0"/>
          </a:p>
          <a:p>
            <a:pPr marL="285750" indent="-285750">
              <a:buFont typeface="Wingdings" pitchFamily="2" charset="2"/>
              <a:buChar char="Ø"/>
            </a:pPr>
            <a:r>
              <a:rPr lang="en-US" sz="2400" b="1" dirty="0"/>
              <a:t>Theoretical study </a:t>
            </a:r>
            <a:r>
              <a:rPr lang="en-US" sz="2400" dirty="0"/>
              <a:t>regarding convergence, correctness etc.</a:t>
            </a:r>
          </a:p>
          <a:p>
            <a:pPr marL="800100" lvl="1" indent="-342900">
              <a:buFont typeface="Courier New" panose="02070309020205020404" pitchFamily="49" charset="0"/>
              <a:buChar char="o"/>
            </a:pPr>
            <a:r>
              <a:rPr lang="en-US" sz="2400" dirty="0"/>
              <a:t>Can </a:t>
            </a:r>
            <a:r>
              <a:rPr lang="en-US" sz="2400" b="1" dirty="0"/>
              <a:t>guide designing new algorithms </a:t>
            </a:r>
            <a:r>
              <a:rPr lang="en-US" sz="2400" dirty="0"/>
              <a:t>for learning or reward generation</a:t>
            </a:r>
          </a:p>
          <a:p>
            <a:pPr marL="800100" lvl="1" indent="-342900">
              <a:buFont typeface="Courier New" panose="02070309020205020404" pitchFamily="49" charset="0"/>
              <a:buChar char="o"/>
            </a:pPr>
            <a:r>
              <a:rPr lang="en-US" sz="2400" dirty="0"/>
              <a:t>Insight into why </a:t>
            </a:r>
            <a:r>
              <a:rPr lang="en-US" sz="2400" b="1" dirty="0"/>
              <a:t>existing specification languages </a:t>
            </a:r>
            <a:r>
              <a:rPr lang="en-US" sz="2400" dirty="0"/>
              <a:t>lead to </a:t>
            </a:r>
            <a:r>
              <a:rPr lang="en-US" sz="2400" b="1" dirty="0"/>
              <a:t>hard learning problems</a:t>
            </a:r>
          </a:p>
        </p:txBody>
      </p:sp>
    </p:spTree>
    <p:extLst>
      <p:ext uri="{BB962C8B-B14F-4D97-AF65-F5344CB8AC3E}">
        <p14:creationId xmlns:p14="http://schemas.microsoft.com/office/powerpoint/2010/main" val="1413535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137140"/>
            <a:ext cx="10515600" cy="1325563"/>
          </a:xfrm>
        </p:spPr>
        <p:txBody>
          <a:bodyPr/>
          <a:lstStyle/>
          <a:p>
            <a:pPr marL="0" indent="0">
              <a:buNone/>
            </a:pPr>
            <a:r>
              <a:rPr lang="en-US" sz="4400" b="1" dirty="0">
                <a:solidFill>
                  <a:schemeClr val="accent1"/>
                </a:solidFill>
              </a:rPr>
              <a:t>Future Work</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86</a:t>
            </a:fld>
            <a:endParaRPr lang="en-US"/>
          </a:p>
        </p:txBody>
      </p:sp>
      <p:sp>
        <p:nvSpPr>
          <p:cNvPr id="2" name="TextBox 1">
            <a:extLst>
              <a:ext uri="{FF2B5EF4-FFF2-40B4-BE49-F238E27FC236}">
                <a16:creationId xmlns:a16="http://schemas.microsoft.com/office/drawing/2014/main" id="{CFD6A208-AE07-CC8C-C872-E718A3D3631F}"/>
              </a:ext>
            </a:extLst>
          </p:cNvPr>
          <p:cNvSpPr txBox="1"/>
          <p:nvPr/>
        </p:nvSpPr>
        <p:spPr>
          <a:xfrm>
            <a:off x="575992" y="1386502"/>
            <a:ext cx="10777808" cy="4893647"/>
          </a:xfrm>
          <a:prstGeom prst="rect">
            <a:avLst/>
          </a:prstGeom>
          <a:noFill/>
        </p:spPr>
        <p:txBody>
          <a:bodyPr wrap="square" rtlCol="0">
            <a:spAutoFit/>
          </a:bodyPr>
          <a:lstStyle/>
          <a:p>
            <a:pPr marL="285750" indent="-285750">
              <a:buFont typeface="Wingdings" pitchFamily="2" charset="2"/>
              <a:buChar char="Ø"/>
            </a:pPr>
            <a:r>
              <a:rPr lang="en-US" sz="2400" b="1" dirty="0"/>
              <a:t>Time-discounting</a:t>
            </a:r>
            <a:r>
              <a:rPr lang="en-US" sz="2400" dirty="0"/>
              <a:t> in specification languages to enable PAC learning</a:t>
            </a:r>
          </a:p>
          <a:p>
            <a:pPr marL="800100" lvl="1" indent="-342900">
              <a:buFont typeface="Courier New" panose="02070309020205020404" pitchFamily="49" charset="0"/>
              <a:buChar char="o"/>
            </a:pPr>
            <a:r>
              <a:rPr lang="en-US" sz="2400" dirty="0"/>
              <a:t>Discounted rewards make PAC learning possible</a:t>
            </a:r>
          </a:p>
          <a:p>
            <a:pPr marL="285750" indent="-285750">
              <a:buFont typeface="Wingdings" pitchFamily="2" charset="2"/>
              <a:buChar char="Ø"/>
            </a:pPr>
            <a:endParaRPr lang="en-US" sz="2400" dirty="0"/>
          </a:p>
          <a:p>
            <a:pPr marL="285750" indent="-285750">
              <a:buFont typeface="Wingdings" pitchFamily="2" charset="2"/>
              <a:buChar char="Ø"/>
            </a:pPr>
            <a:r>
              <a:rPr lang="en-US" sz="2400" b="1" dirty="0"/>
              <a:t>Conditions on the MDP </a:t>
            </a:r>
            <a:r>
              <a:rPr lang="en-US" sz="2400" dirty="0"/>
              <a:t>that make </a:t>
            </a:r>
            <a:r>
              <a:rPr lang="en-US" sz="2400" b="1" dirty="0"/>
              <a:t>PAC learning possible </a:t>
            </a:r>
            <a:r>
              <a:rPr lang="en-US" sz="2400" dirty="0"/>
              <a:t>for existing languages</a:t>
            </a:r>
          </a:p>
          <a:p>
            <a:pPr marL="800100" lvl="1" indent="-342900">
              <a:buFont typeface="Courier New" panose="02070309020205020404" pitchFamily="49" charset="0"/>
              <a:buChar char="o"/>
            </a:pPr>
            <a:r>
              <a:rPr lang="en-US" sz="2400" dirty="0"/>
              <a:t>Ex. PAC learning possible when </a:t>
            </a:r>
            <a:r>
              <a:rPr lang="en-US" sz="2400" b="1" dirty="0"/>
              <a:t>smallest non-zero probability </a:t>
            </a:r>
            <a:r>
              <a:rPr lang="en-US" sz="2400" dirty="0"/>
              <a:t>is known</a:t>
            </a:r>
          </a:p>
          <a:p>
            <a:pPr marL="800100" lvl="1" indent="-342900">
              <a:buFont typeface="Courier New" panose="02070309020205020404" pitchFamily="49" charset="0"/>
              <a:buChar char="o"/>
            </a:pPr>
            <a:endParaRPr lang="en-US" sz="2400" dirty="0"/>
          </a:p>
          <a:p>
            <a:pPr marL="342900" indent="-342900">
              <a:buFont typeface="Wingdings" pitchFamily="2" charset="2"/>
              <a:buChar char="Ø"/>
            </a:pPr>
            <a:r>
              <a:rPr lang="en-US" sz="2400" dirty="0"/>
              <a:t>Learning from </a:t>
            </a:r>
            <a:r>
              <a:rPr lang="en-US" sz="2400" b="1" dirty="0"/>
              <a:t>offline data</a:t>
            </a:r>
          </a:p>
          <a:p>
            <a:pPr marL="800100" lvl="1" indent="-342900">
              <a:buFont typeface="Courier New" panose="02070309020205020404" pitchFamily="49" charset="0"/>
              <a:buChar char="o"/>
            </a:pPr>
            <a:r>
              <a:rPr lang="en-US" sz="2400" b="1" dirty="0"/>
              <a:t>Offline RL </a:t>
            </a:r>
            <a:r>
              <a:rPr lang="en-US" sz="2400" dirty="0"/>
              <a:t>from specifications</a:t>
            </a:r>
          </a:p>
          <a:p>
            <a:pPr marL="800100" lvl="1" indent="-342900">
              <a:buFont typeface="Courier New" panose="02070309020205020404" pitchFamily="49" charset="0"/>
              <a:buChar char="o"/>
            </a:pPr>
            <a:r>
              <a:rPr lang="en-US" sz="2400" dirty="0"/>
              <a:t>Learning specifications from expert demonstrations </a:t>
            </a:r>
            <a:r>
              <a:rPr lang="en-US" sz="2400" b="1" dirty="0"/>
              <a:t>(inverse RL)</a:t>
            </a:r>
          </a:p>
          <a:p>
            <a:pPr marL="800100" lvl="1" indent="-342900">
              <a:buFont typeface="Courier New" panose="02070309020205020404" pitchFamily="49" charset="0"/>
              <a:buChar char="o"/>
            </a:pPr>
            <a:endParaRPr lang="en-US" sz="2400" b="1" dirty="0"/>
          </a:p>
          <a:p>
            <a:pPr marL="342900" indent="-342900">
              <a:buFont typeface="Wingdings" pitchFamily="2" charset="2"/>
              <a:buChar char="Ø"/>
            </a:pPr>
            <a:r>
              <a:rPr lang="en-US" sz="2400" dirty="0"/>
              <a:t>Beyond reinforcement learning</a:t>
            </a:r>
          </a:p>
          <a:p>
            <a:pPr marL="800100" lvl="1" indent="-342900">
              <a:buFont typeface="Courier New" panose="02070309020205020404" pitchFamily="49" charset="0"/>
              <a:buChar char="o"/>
            </a:pPr>
            <a:r>
              <a:rPr lang="en-US" sz="2400" dirty="0"/>
              <a:t>Specifications to </a:t>
            </a:r>
            <a:r>
              <a:rPr lang="en-US" sz="2400" b="1" dirty="0"/>
              <a:t>guide supervised learning – </a:t>
            </a:r>
            <a:r>
              <a:rPr lang="en-US" sz="2400" dirty="0"/>
              <a:t>ex. require model to be robust</a:t>
            </a:r>
          </a:p>
          <a:p>
            <a:pPr marL="800100" lvl="1" indent="-342900">
              <a:buFont typeface="Courier New" panose="02070309020205020404" pitchFamily="49" charset="0"/>
              <a:buChar char="o"/>
            </a:pPr>
            <a:r>
              <a:rPr lang="en-US" sz="2400" b="1" dirty="0"/>
              <a:t>Code generation models </a:t>
            </a:r>
            <a:r>
              <a:rPr lang="en-US" sz="2400" dirty="0"/>
              <a:t>– incorporate formal specifications for code</a:t>
            </a:r>
          </a:p>
        </p:txBody>
      </p:sp>
    </p:spTree>
    <p:extLst>
      <p:ext uri="{BB962C8B-B14F-4D97-AF65-F5344CB8AC3E}">
        <p14:creationId xmlns:p14="http://schemas.microsoft.com/office/powerpoint/2010/main" val="4125639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137140"/>
            <a:ext cx="10515600" cy="1325563"/>
          </a:xfrm>
        </p:spPr>
        <p:txBody>
          <a:bodyPr/>
          <a:lstStyle/>
          <a:p>
            <a:pPr marL="0" indent="0">
              <a:buNone/>
            </a:pPr>
            <a:r>
              <a:rPr lang="en-US" sz="4400" b="1" dirty="0">
                <a:solidFill>
                  <a:schemeClr val="accent1"/>
                </a:solidFill>
              </a:rPr>
              <a:t>Links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87</a:t>
            </a:fld>
            <a:endParaRPr lang="en-US"/>
          </a:p>
        </p:txBody>
      </p:sp>
      <p:pic>
        <p:nvPicPr>
          <p:cNvPr id="4" name="Picture 3" descr="Qr code&#10;&#10;Description automatically generated">
            <a:extLst>
              <a:ext uri="{FF2B5EF4-FFF2-40B4-BE49-F238E27FC236}">
                <a16:creationId xmlns:a16="http://schemas.microsoft.com/office/drawing/2014/main" id="{EF01297A-E469-0A9E-0154-614A7E169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92" y="1368878"/>
            <a:ext cx="4120243" cy="4120243"/>
          </a:xfrm>
          <a:prstGeom prst="rect">
            <a:avLst/>
          </a:prstGeom>
        </p:spPr>
      </p:pic>
      <p:sp>
        <p:nvSpPr>
          <p:cNvPr id="5" name="TextBox 4">
            <a:extLst>
              <a:ext uri="{FF2B5EF4-FFF2-40B4-BE49-F238E27FC236}">
                <a16:creationId xmlns:a16="http://schemas.microsoft.com/office/drawing/2014/main" id="{ABD49F1E-161E-03E0-BC68-F8BFC3929FA4}"/>
              </a:ext>
            </a:extLst>
          </p:cNvPr>
          <p:cNvSpPr txBox="1"/>
          <p:nvPr/>
        </p:nvSpPr>
        <p:spPr>
          <a:xfrm>
            <a:off x="1234511" y="5258288"/>
            <a:ext cx="2803203" cy="830997"/>
          </a:xfrm>
          <a:prstGeom prst="rect">
            <a:avLst/>
          </a:prstGeom>
          <a:noFill/>
        </p:spPr>
        <p:txBody>
          <a:bodyPr wrap="none" rtlCol="0">
            <a:spAutoFit/>
          </a:bodyPr>
          <a:lstStyle/>
          <a:p>
            <a:pPr algn="ctr"/>
            <a:r>
              <a:rPr lang="en-US" sz="2400" dirty="0"/>
              <a:t>Tutorial website with</a:t>
            </a:r>
          </a:p>
          <a:p>
            <a:pPr algn="ctr"/>
            <a:r>
              <a:rPr lang="en-US" sz="2400" b="1" dirty="0"/>
              <a:t>reading material</a:t>
            </a:r>
          </a:p>
        </p:txBody>
      </p:sp>
      <p:sp>
        <p:nvSpPr>
          <p:cNvPr id="8" name="TextBox 7">
            <a:extLst>
              <a:ext uri="{FF2B5EF4-FFF2-40B4-BE49-F238E27FC236}">
                <a16:creationId xmlns:a16="http://schemas.microsoft.com/office/drawing/2014/main" id="{CF290A21-D717-2DFD-0BD0-8ECF7EA7494A}"/>
              </a:ext>
            </a:extLst>
          </p:cNvPr>
          <p:cNvSpPr txBox="1"/>
          <p:nvPr/>
        </p:nvSpPr>
        <p:spPr>
          <a:xfrm>
            <a:off x="4844142" y="1817914"/>
            <a:ext cx="6543073" cy="3785652"/>
          </a:xfrm>
          <a:prstGeom prst="rect">
            <a:avLst/>
          </a:prstGeom>
          <a:noFill/>
        </p:spPr>
        <p:txBody>
          <a:bodyPr wrap="none" rtlCol="0">
            <a:spAutoFit/>
          </a:bodyPr>
          <a:lstStyle/>
          <a:p>
            <a:pPr algn="ctr"/>
            <a:r>
              <a:rPr lang="en-US" sz="2400" b="1" dirty="0"/>
              <a:t>Our Websites</a:t>
            </a:r>
          </a:p>
          <a:p>
            <a:endParaRPr lang="en-US" sz="2400" dirty="0"/>
          </a:p>
          <a:p>
            <a:pPr marL="342900" indent="-342900">
              <a:buFont typeface="Wingdings" pitchFamily="2" charset="2"/>
              <a:buChar char="Ø"/>
            </a:pPr>
            <a:r>
              <a:rPr lang="en-US" sz="2400" dirty="0"/>
              <a:t>Rajeev Alur - </a:t>
            </a:r>
            <a:r>
              <a:rPr lang="en-US" sz="2400" u="sng" dirty="0">
                <a:solidFill>
                  <a:schemeClr val="accent1"/>
                </a:solidFill>
                <a:hlinkClick r:id="rId4"/>
              </a:rPr>
              <a:t>https://www.cis.upenn.edu/~alur/</a:t>
            </a:r>
            <a:endParaRPr lang="en-US" sz="2400" u="sng" dirty="0">
              <a:solidFill>
                <a:schemeClr val="accent1"/>
              </a:solidFill>
            </a:endParaRPr>
          </a:p>
          <a:p>
            <a:pPr marL="342900" indent="-342900">
              <a:buFont typeface="Wingdings" pitchFamily="2" charset="2"/>
              <a:buChar char="Ø"/>
            </a:pPr>
            <a:endParaRPr lang="en-US" sz="2400" u="sng" dirty="0">
              <a:solidFill>
                <a:schemeClr val="accent1"/>
              </a:solidFill>
            </a:endParaRPr>
          </a:p>
          <a:p>
            <a:pPr marL="342900" indent="-342900">
              <a:buFont typeface="Wingdings" pitchFamily="2" charset="2"/>
              <a:buChar char="Ø"/>
            </a:pPr>
            <a:r>
              <a:rPr lang="en-US" sz="2400" dirty="0"/>
              <a:t>Suguman Bansal - </a:t>
            </a:r>
            <a:r>
              <a:rPr lang="en-US" sz="2400" dirty="0">
                <a:hlinkClick r:id="rId5"/>
              </a:rPr>
              <a:t>https://suguman.github.io/</a:t>
            </a:r>
            <a:endParaRPr lang="en-US" sz="2400" dirty="0"/>
          </a:p>
          <a:p>
            <a:pPr marL="342900" indent="-342900">
              <a:buFont typeface="Wingdings" pitchFamily="2" charset="2"/>
              <a:buChar char="Ø"/>
            </a:pPr>
            <a:endParaRPr lang="en-US" sz="2400" dirty="0"/>
          </a:p>
          <a:p>
            <a:pPr marL="342900" indent="-342900">
              <a:buFont typeface="Wingdings" pitchFamily="2" charset="2"/>
              <a:buChar char="Ø"/>
            </a:pPr>
            <a:r>
              <a:rPr lang="en-US" sz="2400" dirty="0"/>
              <a:t>Osbert Bastani - </a:t>
            </a:r>
            <a:r>
              <a:rPr lang="en-US" sz="2400" dirty="0">
                <a:hlinkClick r:id="rId6"/>
              </a:rPr>
              <a:t>https://obastani.github.io/</a:t>
            </a:r>
            <a:endParaRPr lang="en-US" sz="2400" dirty="0"/>
          </a:p>
          <a:p>
            <a:pPr marL="342900" indent="-342900">
              <a:buFont typeface="Wingdings" pitchFamily="2" charset="2"/>
              <a:buChar char="Ø"/>
            </a:pPr>
            <a:endParaRPr lang="en-US" sz="2400" dirty="0"/>
          </a:p>
          <a:p>
            <a:pPr marL="342900" indent="-342900">
              <a:buFont typeface="Wingdings" pitchFamily="2" charset="2"/>
              <a:buChar char="Ø"/>
            </a:pPr>
            <a:r>
              <a:rPr lang="en-US" sz="2400" dirty="0"/>
              <a:t>Kishor Jothimurugan - </a:t>
            </a:r>
            <a:r>
              <a:rPr lang="en-US" sz="2400" dirty="0">
                <a:hlinkClick r:id="rId7"/>
              </a:rPr>
              <a:t>https://keyshor.github.io/</a:t>
            </a:r>
            <a:endParaRPr lang="en-US" sz="2400" dirty="0"/>
          </a:p>
          <a:p>
            <a:pPr marL="342900" indent="-342900">
              <a:buFont typeface="Wingdings" pitchFamily="2" charset="2"/>
              <a:buChar char="Ø"/>
            </a:pPr>
            <a:endParaRPr lang="en-US" sz="2400" u="sng" dirty="0">
              <a:solidFill>
                <a:schemeClr val="accent1"/>
              </a:solidFill>
            </a:endParaRPr>
          </a:p>
        </p:txBody>
      </p:sp>
    </p:spTree>
    <p:extLst>
      <p:ext uri="{BB962C8B-B14F-4D97-AF65-F5344CB8AC3E}">
        <p14:creationId xmlns:p14="http://schemas.microsoft.com/office/powerpoint/2010/main" val="96186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60044-38D2-4CF6-8E86-3B395FC82DFF}"/>
              </a:ext>
            </a:extLst>
          </p:cNvPr>
          <p:cNvSpPr>
            <a:spLocks noGrp="1"/>
          </p:cNvSpPr>
          <p:nvPr>
            <p:ph type="title"/>
          </p:nvPr>
        </p:nvSpPr>
        <p:spPr>
          <a:xfrm>
            <a:off x="575992" y="365079"/>
            <a:ext cx="10515600" cy="1325563"/>
          </a:xfrm>
        </p:spPr>
        <p:txBody>
          <a:bodyPr/>
          <a:lstStyle/>
          <a:p>
            <a:pPr marL="0" indent="0">
              <a:buNone/>
            </a:pPr>
            <a:r>
              <a:rPr lang="en-US" sz="4400" b="1" dirty="0">
                <a:solidFill>
                  <a:schemeClr val="accent1"/>
                </a:solidFill>
              </a:rPr>
              <a:t>Challenge 2: Myopia in RL </a:t>
            </a:r>
          </a:p>
        </p:txBody>
      </p:sp>
      <p:sp>
        <p:nvSpPr>
          <p:cNvPr id="3" name="Content Placeholder 2">
            <a:extLst>
              <a:ext uri="{FF2B5EF4-FFF2-40B4-BE49-F238E27FC236}">
                <a16:creationId xmlns:a16="http://schemas.microsoft.com/office/drawing/2014/main" id="{14F356AD-E099-4EA3-B7AE-E7157BD621AE}"/>
              </a:ext>
            </a:extLst>
          </p:cNvPr>
          <p:cNvSpPr>
            <a:spLocks noGrp="1"/>
          </p:cNvSpPr>
          <p:nvPr>
            <p:ph idx="1"/>
          </p:nvPr>
        </p:nvSpPr>
        <p:spPr>
          <a:xfrm>
            <a:off x="587143" y="1558965"/>
            <a:ext cx="10515600" cy="4351338"/>
          </a:xfrm>
        </p:spPr>
        <p:txBody>
          <a:bodyPr/>
          <a:lstStyle/>
          <a:p>
            <a:pPr marL="0" indent="0">
              <a:buNone/>
            </a:pPr>
            <a:r>
              <a:rPr lang="en-US" dirty="0"/>
              <a:t>RL is good at short-horizon tasks but poor at long-horizon tasks</a:t>
            </a:r>
          </a:p>
        </p:txBody>
      </p:sp>
      <p:sp>
        <p:nvSpPr>
          <p:cNvPr id="6" name="Slide Number Placeholder 5">
            <a:extLst>
              <a:ext uri="{FF2B5EF4-FFF2-40B4-BE49-F238E27FC236}">
                <a16:creationId xmlns:a16="http://schemas.microsoft.com/office/drawing/2014/main" id="{57E323BF-7E98-4367-AC63-A665AF77B1AE}"/>
              </a:ext>
            </a:extLst>
          </p:cNvPr>
          <p:cNvSpPr>
            <a:spLocks noGrp="1"/>
          </p:cNvSpPr>
          <p:nvPr>
            <p:ph type="sldNum" sz="quarter" idx="12"/>
          </p:nvPr>
        </p:nvSpPr>
        <p:spPr/>
        <p:txBody>
          <a:bodyPr/>
          <a:lstStyle/>
          <a:p>
            <a:fld id="{1CF91F9D-ED0F-C941-B4DB-33BB39C08F15}" type="slidenum">
              <a:rPr lang="en-US" smtClean="0"/>
              <a:t>9</a:t>
            </a:fld>
            <a:endParaRPr lang="en-US"/>
          </a:p>
        </p:txBody>
      </p:sp>
      <p:pic>
        <p:nvPicPr>
          <p:cNvPr id="8" name="Content Placeholder 5" descr="Qr code&#10;&#10;Description automatically generated">
            <a:extLst>
              <a:ext uri="{FF2B5EF4-FFF2-40B4-BE49-F238E27FC236}">
                <a16:creationId xmlns:a16="http://schemas.microsoft.com/office/drawing/2014/main" id="{16DAC393-9851-4544-847F-657C9E488DF7}"/>
              </a:ext>
            </a:extLst>
          </p:cNvPr>
          <p:cNvPicPr>
            <a:picLocks noChangeAspect="1"/>
          </p:cNvPicPr>
          <p:nvPr/>
        </p:nvPicPr>
        <p:blipFill>
          <a:blip r:embed="rId3"/>
          <a:stretch>
            <a:fillRect/>
          </a:stretch>
        </p:blipFill>
        <p:spPr>
          <a:xfrm>
            <a:off x="1281748" y="2642841"/>
            <a:ext cx="2508400" cy="2518577"/>
          </a:xfrm>
          <a:prstGeom prst="rect">
            <a:avLst/>
          </a:prstGeom>
        </p:spPr>
      </p:pic>
      <p:pic>
        <p:nvPicPr>
          <p:cNvPr id="5" name="Picture 4" descr="Chart, histogram&#10;&#10;Description automatically generated">
            <a:extLst>
              <a:ext uri="{FF2B5EF4-FFF2-40B4-BE49-F238E27FC236}">
                <a16:creationId xmlns:a16="http://schemas.microsoft.com/office/drawing/2014/main" id="{B78576CD-55E0-46B0-81A8-510DC187AFD9}"/>
              </a:ext>
            </a:extLst>
          </p:cNvPr>
          <p:cNvPicPr>
            <a:picLocks noChangeAspect="1"/>
          </p:cNvPicPr>
          <p:nvPr/>
        </p:nvPicPr>
        <p:blipFill>
          <a:blip r:embed="rId4"/>
          <a:stretch>
            <a:fillRect/>
          </a:stretch>
        </p:blipFill>
        <p:spPr>
          <a:xfrm>
            <a:off x="7243772" y="2497209"/>
            <a:ext cx="3992562" cy="2918305"/>
          </a:xfrm>
          <a:prstGeom prst="rect">
            <a:avLst/>
          </a:prstGeom>
        </p:spPr>
      </p:pic>
      <p:sp>
        <p:nvSpPr>
          <p:cNvPr id="14" name="TextBox 13">
            <a:extLst>
              <a:ext uri="{FF2B5EF4-FFF2-40B4-BE49-F238E27FC236}">
                <a16:creationId xmlns:a16="http://schemas.microsoft.com/office/drawing/2014/main" id="{30CE4A36-1890-4E17-8D9B-6FBAFA06BE66}"/>
              </a:ext>
            </a:extLst>
          </p:cNvPr>
          <p:cNvSpPr txBox="1"/>
          <p:nvPr/>
        </p:nvSpPr>
        <p:spPr>
          <a:xfrm rot="16200000">
            <a:off x="6242784" y="3389595"/>
            <a:ext cx="1924394" cy="430887"/>
          </a:xfrm>
          <a:prstGeom prst="rect">
            <a:avLst/>
          </a:prstGeom>
          <a:noFill/>
        </p:spPr>
        <p:txBody>
          <a:bodyPr wrap="square" rtlCol="0">
            <a:spAutoFit/>
          </a:bodyPr>
          <a:lstStyle/>
          <a:p>
            <a:r>
              <a:rPr lang="en-US" sz="2200" dirty="0"/>
              <a:t>Probability </a:t>
            </a:r>
          </a:p>
        </p:txBody>
      </p:sp>
      <p:sp>
        <p:nvSpPr>
          <p:cNvPr id="15" name="TextBox 14">
            <a:extLst>
              <a:ext uri="{FF2B5EF4-FFF2-40B4-BE49-F238E27FC236}">
                <a16:creationId xmlns:a16="http://schemas.microsoft.com/office/drawing/2014/main" id="{211659EC-9474-4DB0-914A-AF49D1C5840D}"/>
              </a:ext>
            </a:extLst>
          </p:cNvPr>
          <p:cNvSpPr txBox="1"/>
          <p:nvPr/>
        </p:nvSpPr>
        <p:spPr>
          <a:xfrm>
            <a:off x="8216700" y="5365044"/>
            <a:ext cx="2473615" cy="430887"/>
          </a:xfrm>
          <a:prstGeom prst="rect">
            <a:avLst/>
          </a:prstGeom>
          <a:noFill/>
        </p:spPr>
        <p:txBody>
          <a:bodyPr wrap="square" rtlCol="0">
            <a:spAutoFit/>
          </a:bodyPr>
          <a:lstStyle/>
          <a:p>
            <a:r>
              <a:rPr lang="en-US" sz="2200" dirty="0"/>
              <a:t>Number of samples</a:t>
            </a:r>
          </a:p>
        </p:txBody>
      </p:sp>
      <p:sp>
        <p:nvSpPr>
          <p:cNvPr id="16" name="Rectangle 15">
            <a:extLst>
              <a:ext uri="{FF2B5EF4-FFF2-40B4-BE49-F238E27FC236}">
                <a16:creationId xmlns:a16="http://schemas.microsoft.com/office/drawing/2014/main" id="{2450160D-B3C4-4208-AB4C-527CDC30ED10}"/>
              </a:ext>
            </a:extLst>
          </p:cNvPr>
          <p:cNvSpPr/>
          <p:nvPr/>
        </p:nvSpPr>
        <p:spPr>
          <a:xfrm>
            <a:off x="9776312" y="4299421"/>
            <a:ext cx="1133940" cy="16459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EB6B35F1-0653-4A74-9A06-856A343AEA51}"/>
              </a:ext>
            </a:extLst>
          </p:cNvPr>
          <p:cNvSpPr/>
          <p:nvPr/>
        </p:nvSpPr>
        <p:spPr>
          <a:xfrm rot="1397418" flipH="1">
            <a:off x="8111307" y="3131134"/>
            <a:ext cx="45719" cy="146846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42D0AE9-EE61-40F6-A7FB-21A602603926}"/>
                  </a:ext>
                </a:extLst>
              </p:cNvPr>
              <p:cNvSpPr txBox="1"/>
              <p:nvPr/>
            </p:nvSpPr>
            <p:spPr>
              <a:xfrm>
                <a:off x="3959136" y="3450280"/>
                <a:ext cx="3198306" cy="1015663"/>
              </a:xfrm>
              <a:prstGeom prst="rect">
                <a:avLst/>
              </a:prstGeom>
              <a:noFill/>
            </p:spPr>
            <p:txBody>
              <a:bodyPr wrap="square" rtlCol="0">
                <a:spAutoFit/>
              </a:bodyPr>
              <a:lstStyle/>
              <a:p>
                <a:pPr algn="ctr"/>
                <a:r>
                  <a:rPr lang="en-US" sz="2000" dirty="0">
                    <a:solidFill>
                      <a:srgbClr val="7030A0"/>
                    </a:solidFill>
                  </a:rPr>
                  <a:t>Visit </a:t>
                </a:r>
                <a14:m>
                  <m:oMath xmlns:m="http://schemas.openxmlformats.org/officeDocument/2006/math">
                    <m:r>
                      <a:rPr lang="en-US" sz="2000" b="0" i="0" smtClean="0">
                        <a:solidFill>
                          <a:srgbClr val="7030A0"/>
                        </a:solidFill>
                        <a:latin typeface="Cambria Math" panose="02040503050406030204" pitchFamily="18" charset="0"/>
                      </a:rPr>
                      <m:t>(</m:t>
                    </m:r>
                    <m:sSub>
                      <m:sSubPr>
                        <m:ctrlPr>
                          <a:rPr lang="en-US" sz="2000" b="0" i="1" smtClean="0">
                            <a:solidFill>
                              <a:srgbClr val="7030A0"/>
                            </a:solidFill>
                            <a:latin typeface="Cambria Math" panose="02040503050406030204" pitchFamily="18" charset="0"/>
                          </a:rPr>
                        </m:ctrlPr>
                      </m:sSubPr>
                      <m:e>
                        <m:r>
                          <a:rPr lang="en-US" sz="2000" b="0" i="1" smtClean="0">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1</m:t>
                        </m:r>
                      </m:sub>
                    </m:sSub>
                  </m:oMath>
                </a14:m>
                <a:r>
                  <a:rPr lang="en-US" sz="2000" dirty="0">
                    <a:solidFill>
                      <a:srgbClr val="7030A0"/>
                    </a:solidFill>
                  </a:rPr>
                  <a:t> or </a:t>
                </a:r>
                <a14:m>
                  <m:oMath xmlns:m="http://schemas.openxmlformats.org/officeDocument/2006/math">
                    <m:sSub>
                      <m:sSubPr>
                        <m:ctrlPr>
                          <a:rPr lang="en-US" sz="2000" i="1">
                            <a:solidFill>
                              <a:srgbClr val="7030A0"/>
                            </a:solidFill>
                            <a:latin typeface="Cambria Math" panose="02040503050406030204" pitchFamily="18" charset="0"/>
                          </a:rPr>
                        </m:ctrlPr>
                      </m:sSubPr>
                      <m:e>
                        <m:r>
                          <a:rPr lang="en-US" sz="2000" i="1">
                            <a:solidFill>
                              <a:srgbClr val="7030A0"/>
                            </a:solidFill>
                            <a:latin typeface="Cambria Math" panose="02040503050406030204" pitchFamily="18" charset="0"/>
                          </a:rPr>
                          <m:t>𝑆</m:t>
                        </m:r>
                      </m:e>
                      <m:sub>
                        <m:r>
                          <a:rPr lang="en-US" sz="2000" b="0" i="1" smtClean="0">
                            <a:solidFill>
                              <a:srgbClr val="7030A0"/>
                            </a:solidFill>
                            <a:latin typeface="Cambria Math" panose="02040503050406030204" pitchFamily="18" charset="0"/>
                          </a:rPr>
                          <m:t>2</m:t>
                        </m:r>
                      </m:sub>
                    </m:sSub>
                    <m:r>
                      <a:rPr lang="en-US" sz="2000" b="0" i="1" smtClean="0">
                        <a:solidFill>
                          <a:srgbClr val="7030A0"/>
                        </a:solidFill>
                        <a:latin typeface="Cambria Math" panose="02040503050406030204" pitchFamily="18" charset="0"/>
                      </a:rPr>
                      <m:t>)</m:t>
                    </m:r>
                  </m:oMath>
                </a14:m>
                <a:r>
                  <a:rPr lang="en-US" sz="2000" dirty="0">
                    <a:solidFill>
                      <a:srgbClr val="7030A0"/>
                    </a:solidFill>
                  </a:rPr>
                  <a:t> </a:t>
                </a:r>
              </a:p>
              <a:p>
                <a:pPr algn="ctr"/>
                <a:r>
                  <a:rPr lang="en-US" sz="2000" dirty="0">
                    <a:solidFill>
                      <a:srgbClr val="7030A0"/>
                    </a:solidFill>
                  </a:rPr>
                  <a:t>while avoiding </a:t>
                </a:r>
                <a14:m>
                  <m:oMath xmlns:m="http://schemas.openxmlformats.org/officeDocument/2006/math">
                    <m:r>
                      <a:rPr lang="en-US" sz="2000" b="0" i="1" smtClean="0">
                        <a:solidFill>
                          <a:srgbClr val="7030A0"/>
                        </a:solidFill>
                        <a:latin typeface="Cambria Math" panose="02040503050406030204" pitchFamily="18" charset="0"/>
                      </a:rPr>
                      <m:t>𝑂</m:t>
                    </m:r>
                  </m:oMath>
                </a14:m>
                <a:endParaRPr lang="en-US" sz="2000" b="0" dirty="0">
                  <a:solidFill>
                    <a:srgbClr val="7030A0"/>
                  </a:solidFill>
                </a:endParaRPr>
              </a:p>
              <a:p>
                <a:pPr algn="ctr"/>
                <a:endParaRPr lang="en-US" sz="2000" dirty="0"/>
              </a:p>
            </p:txBody>
          </p:sp>
        </mc:Choice>
        <mc:Fallback xmlns="">
          <p:sp>
            <p:nvSpPr>
              <p:cNvPr id="18" name="TextBox 17">
                <a:extLst>
                  <a:ext uri="{FF2B5EF4-FFF2-40B4-BE49-F238E27FC236}">
                    <a16:creationId xmlns:a16="http://schemas.microsoft.com/office/drawing/2014/main" id="{342D0AE9-EE61-40F6-A7FB-21A602603926}"/>
                  </a:ext>
                </a:extLst>
              </p:cNvPr>
              <p:cNvSpPr txBox="1">
                <a:spLocks noRot="1" noChangeAspect="1" noMove="1" noResize="1" noEditPoints="1" noAdjustHandles="1" noChangeArrowheads="1" noChangeShapeType="1" noTextEdit="1"/>
              </p:cNvSpPr>
              <p:nvPr/>
            </p:nvSpPr>
            <p:spPr>
              <a:xfrm>
                <a:off x="3959136" y="3450280"/>
                <a:ext cx="3198306" cy="1015663"/>
              </a:xfrm>
              <a:prstGeom prst="rect">
                <a:avLst/>
              </a:prstGeom>
              <a:blipFill>
                <a:blip r:embed="rId5"/>
                <a:stretch>
                  <a:fillRect t="-3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2EFD116-0BA6-4696-B067-2EBD9A3A2767}"/>
                  </a:ext>
                </a:extLst>
              </p:cNvPr>
              <p:cNvSpPr txBox="1"/>
              <p:nvPr/>
            </p:nvSpPr>
            <p:spPr>
              <a:xfrm>
                <a:off x="1148157" y="5557833"/>
                <a:ext cx="6138677" cy="461665"/>
              </a:xfrm>
              <a:prstGeom prst="rect">
                <a:avLst/>
              </a:prstGeom>
              <a:noFill/>
            </p:spPr>
            <p:txBody>
              <a:bodyPr wrap="square" rtlCol="0">
                <a:spAutoFit/>
              </a:bodyPr>
              <a:lstStyle/>
              <a:p>
                <a:r>
                  <a:rPr lang="en-US" sz="2400" dirty="0"/>
                  <a:t>Learns to visit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2</m:t>
                        </m:r>
                      </m:sub>
                    </m:sSub>
                  </m:oMath>
                </a14:m>
                <a:r>
                  <a:rPr lang="en-US" sz="2400" dirty="0"/>
                  <a:t> via obstacle-free path</a:t>
                </a:r>
              </a:p>
            </p:txBody>
          </p:sp>
        </mc:Choice>
        <mc:Fallback xmlns="">
          <p:sp>
            <p:nvSpPr>
              <p:cNvPr id="2" name="TextBox 1">
                <a:extLst>
                  <a:ext uri="{FF2B5EF4-FFF2-40B4-BE49-F238E27FC236}">
                    <a16:creationId xmlns:a16="http://schemas.microsoft.com/office/drawing/2014/main" id="{72EFD116-0BA6-4696-B067-2EBD9A3A2767}"/>
                  </a:ext>
                </a:extLst>
              </p:cNvPr>
              <p:cNvSpPr txBox="1">
                <a:spLocks noRot="1" noChangeAspect="1" noMove="1" noResize="1" noEditPoints="1" noAdjustHandles="1" noChangeArrowheads="1" noChangeShapeType="1" noTextEdit="1"/>
              </p:cNvSpPr>
              <p:nvPr/>
            </p:nvSpPr>
            <p:spPr>
              <a:xfrm>
                <a:off x="1148157" y="5557833"/>
                <a:ext cx="6138677" cy="461665"/>
              </a:xfrm>
              <a:prstGeom prst="rect">
                <a:avLst/>
              </a:prstGeom>
              <a:blipFill>
                <a:blip r:embed="rId6"/>
                <a:stretch>
                  <a:fillRect l="-1490"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105395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6529</Words>
  <Application>Microsoft Office PowerPoint</Application>
  <PresentationFormat>Widescreen</PresentationFormat>
  <Paragraphs>1311</Paragraphs>
  <Slides>87</Slides>
  <Notes>58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87</vt:i4>
      </vt:variant>
    </vt:vector>
  </HeadingPairs>
  <TitlesOfParts>
    <vt:vector size="97" baseType="lpstr">
      <vt:lpstr>Arial</vt:lpstr>
      <vt:lpstr>Calibri</vt:lpstr>
      <vt:lpstr>Calibri Light</vt:lpstr>
      <vt:lpstr>Cambria Math</vt:lpstr>
      <vt:lpstr>Consolas</vt:lpstr>
      <vt:lpstr>Courier New</vt:lpstr>
      <vt:lpstr>Lucida Grande</vt:lpstr>
      <vt:lpstr>Rockwell Condensed</vt:lpstr>
      <vt:lpstr>Wingdings</vt:lpstr>
      <vt:lpstr>Office Theme</vt:lpstr>
      <vt:lpstr>Specification-Guided Reinforcement Learning</vt:lpstr>
      <vt:lpstr>Reinforcement Learning</vt:lpstr>
      <vt:lpstr>Reinforcement Learning</vt:lpstr>
      <vt:lpstr>PowerPoint Presentation</vt:lpstr>
      <vt:lpstr>How to assign rewards?</vt:lpstr>
      <vt:lpstr>Reward hacking</vt:lpstr>
      <vt:lpstr>Reward engineering is hard!</vt:lpstr>
      <vt:lpstr>Challenge 1: Sparse rewards</vt:lpstr>
      <vt:lpstr>Challenge 2: Myopia in RL </vt:lpstr>
      <vt:lpstr>Challenge 2: Myopia in RL </vt:lpstr>
      <vt:lpstr>Outline</vt:lpstr>
      <vt:lpstr>PowerPoint Presentation</vt:lpstr>
      <vt:lpstr>PowerPoint Presentation</vt:lpstr>
      <vt:lpstr>Simulator of an MDP</vt:lpstr>
      <vt:lpstr>Discounted-Sum Reward</vt:lpstr>
      <vt:lpstr>Value Iteration</vt:lpstr>
      <vt:lpstr>Value Iteration</vt:lpstr>
      <vt:lpstr>Q-learning</vt:lpstr>
      <vt:lpstr>PowerPoint Presentation</vt:lpstr>
      <vt:lpstr>Task Specification as Rewards</vt:lpstr>
      <vt:lpstr>High-level Specifications</vt:lpstr>
      <vt:lpstr>Reward Machines</vt:lpstr>
      <vt:lpstr>Algorithmic approaches:  Q-Learning from Reward Machines (QRM)</vt:lpstr>
      <vt:lpstr>Algorithmic approaches:  QRM with Counterfactuals (QRM+CR)</vt:lpstr>
      <vt:lpstr>More algorithmic variants</vt:lpstr>
      <vt:lpstr>PowerPoint Presentation</vt:lpstr>
      <vt:lpstr>PowerPoint Presentation</vt:lpstr>
      <vt:lpstr>SpectRL</vt:lpstr>
      <vt:lpstr>RL from Logical Specifications</vt:lpstr>
      <vt:lpstr>Plenty in RL from Logical Specifications</vt:lpstr>
      <vt:lpstr>Algorithmic Performance</vt:lpstr>
      <vt:lpstr>Myopia in RL </vt:lpstr>
      <vt:lpstr>DiRL = Compositional RL from specifications</vt:lpstr>
      <vt:lpstr>DiRL = Compositional RL from specifications</vt:lpstr>
      <vt:lpstr>DiRL = Compositional RL from specifications</vt:lpstr>
      <vt:lpstr>Learning State Distributions </vt:lpstr>
      <vt:lpstr>PowerPoint Presentation</vt:lpstr>
      <vt:lpstr>PowerPoint Presentation</vt:lpstr>
      <vt:lpstr>PowerPoint Presentation</vt:lpstr>
      <vt:lpstr>PowerPoint Presentation</vt:lpstr>
      <vt:lpstr>DiRL: Compositional RL from specification </vt:lpstr>
      <vt:lpstr>Algorithmic performance</vt:lpstr>
      <vt:lpstr>Algorithmic performance</vt:lpstr>
      <vt:lpstr>PowerPoint Presentation</vt:lpstr>
      <vt:lpstr>PowerPoint Presentation</vt:lpstr>
      <vt:lpstr>PowerPoint Presentation</vt:lpstr>
      <vt:lpstr>PowerPoint Presentation</vt:lpstr>
      <vt:lpstr>PowerPoint Presentation</vt:lpstr>
      <vt:lpstr>Outline</vt:lpstr>
      <vt:lpstr>Linear Temporal Logic (LTL)</vt:lpstr>
      <vt:lpstr>Linear Temporal Logic (LTL)</vt:lpstr>
      <vt:lpstr>Temporal Operators: Next</vt:lpstr>
      <vt:lpstr>Temporal Operators: Until</vt:lpstr>
      <vt:lpstr>LTL Examples</vt:lpstr>
      <vt:lpstr>LTL Examples</vt:lpstr>
      <vt:lpstr>LTL and MDPs</vt:lpstr>
      <vt:lpstr>Core Questions</vt:lpstr>
      <vt:lpstr>Core Questions</vt:lpstr>
      <vt:lpstr>Reduction I: Specification Translation</vt:lpstr>
      <vt:lpstr>Reduction II: Sampling-Based Reduction</vt:lpstr>
      <vt:lpstr>Reduction from LTL to Discounted Rewards</vt:lpstr>
      <vt:lpstr>Buchi Automata</vt:lpstr>
      <vt:lpstr>Buchi Automata: Examples</vt:lpstr>
      <vt:lpstr>Buchi Automata: Examples</vt:lpstr>
      <vt:lpstr>Nondeterministic Buchi Automata</vt:lpstr>
      <vt:lpstr>Reduction from LTL to Discounted Rewards</vt:lpstr>
      <vt:lpstr>Constructing Product MDP</vt:lpstr>
      <vt:lpstr>Buchi Learning Problem</vt:lpstr>
      <vt:lpstr>Good-for-MDP Automaton</vt:lpstr>
      <vt:lpstr>Good-for-MDP Automaton</vt:lpstr>
      <vt:lpstr>Rewards for Buchi Condition</vt:lpstr>
      <vt:lpstr>Reduction II: Sampling-Based Reduction</vt:lpstr>
      <vt:lpstr>Reduction II: Sampling-Based Reduction</vt:lpstr>
      <vt:lpstr>Core Questions</vt:lpstr>
      <vt:lpstr>Core Questions</vt:lpstr>
      <vt:lpstr>Simulator of an MDP</vt:lpstr>
      <vt:lpstr>Probably Approximately Correct Learning</vt:lpstr>
      <vt:lpstr>PAC Learning Objective</vt:lpstr>
      <vt:lpstr>No PAC-MDP for safety</vt:lpstr>
      <vt:lpstr>Proof Sketch</vt:lpstr>
      <vt:lpstr>Proof Sketch</vt:lpstr>
      <vt:lpstr>Stronger Result</vt:lpstr>
      <vt:lpstr>PowerPoint Presentation</vt:lpstr>
      <vt:lpstr>Recap</vt:lpstr>
      <vt:lpstr>Conclusions</vt:lpstr>
      <vt:lpstr>Future Work</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Specification-Guided Reinforcement Learning</dc:title>
  <dc:creator>Bansal, Suguman</dc:creator>
  <cp:lastModifiedBy>Alur, Rajeev</cp:lastModifiedBy>
  <cp:revision>17</cp:revision>
  <dcterms:created xsi:type="dcterms:W3CDTF">2023-02-02T20:47:18Z</dcterms:created>
  <dcterms:modified xsi:type="dcterms:W3CDTF">2023-07-13T15:25:00Z</dcterms:modified>
</cp:coreProperties>
</file>