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notesMasterIdLst>
    <p:notesMasterId r:id="rId26"/>
  </p:notesMasterIdLst>
  <p:sldIdLst>
    <p:sldId id="257" r:id="rId2"/>
    <p:sldId id="281" r:id="rId3"/>
    <p:sldId id="291" r:id="rId4"/>
    <p:sldId id="282" r:id="rId5"/>
    <p:sldId id="283" r:id="rId6"/>
    <p:sldId id="284" r:id="rId7"/>
    <p:sldId id="285" r:id="rId8"/>
    <p:sldId id="286" r:id="rId9"/>
    <p:sldId id="287" r:id="rId10"/>
    <p:sldId id="293" r:id="rId11"/>
    <p:sldId id="294" r:id="rId12"/>
    <p:sldId id="297" r:id="rId13"/>
    <p:sldId id="295" r:id="rId14"/>
    <p:sldId id="296" r:id="rId15"/>
    <p:sldId id="300" r:id="rId16"/>
    <p:sldId id="301" r:id="rId17"/>
    <p:sldId id="288" r:id="rId18"/>
    <p:sldId id="289" r:id="rId19"/>
    <p:sldId id="290" r:id="rId20"/>
    <p:sldId id="292" r:id="rId21"/>
    <p:sldId id="302" r:id="rId22"/>
    <p:sldId id="303" r:id="rId23"/>
    <p:sldId id="306" r:id="rId24"/>
    <p:sldId id="304" r:id="rId25"/>
  </p:sldIdLst>
  <p:sldSz cx="9144000" cy="6858000" type="screen4x3"/>
  <p:notesSz cx="6858000" cy="9144000"/>
  <p:embeddedFontLst>
    <p:embeddedFont>
      <p:font typeface="Comic Sans MS" pitchFamily="66" charset="0"/>
      <p:regular r:id="rId27"/>
      <p:bold r:id="rId28"/>
    </p:embeddedFont>
    <p:embeddedFont>
      <p:font typeface="cmsy10" pitchFamily="34" charset="0"/>
      <p:regular r:id="rId29"/>
    </p:embeddedFont>
    <p:embeddedFont>
      <p:font typeface="cmmi10" pitchFamily="34" charset="0"/>
      <p:regular r:id="rId30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CC00CC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8616" autoAdjust="0"/>
    <p:restoredTop sz="91627" autoAdjust="0"/>
  </p:normalViewPr>
  <p:slideViewPr>
    <p:cSldViewPr>
      <p:cViewPr varScale="1">
        <p:scale>
          <a:sx n="85" d="100"/>
          <a:sy n="85" d="100"/>
        </p:scale>
        <p:origin x="-984" y="-78"/>
      </p:cViewPr>
      <p:guideLst>
        <p:guide orient="horz" pos="211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1.fntdata"/><Relationship Id="rId30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4B4F4DCE-CAE3-4413-9D5B-1B62008F4E5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F4DCE-CAE3-4413-9D5B-1B62008F4E5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533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514600" y="6248400"/>
            <a:ext cx="4114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A1C649D-42E5-416B-8941-814B5EDDA0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02F49B-FE27-49CA-9406-C4A05D29C2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457200"/>
            <a:ext cx="20764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769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1ACFE7-BFF0-444F-98C7-82ADB3F5FC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97CEE5-1A55-4AD4-A45C-C0AB802E86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6E3532-0231-47C1-B02C-6E43E2ADC7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767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600200"/>
            <a:ext cx="40767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9F5C65-F0D7-44EA-A21D-3FC440BB97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ED5767-C7F9-4024-8CD1-3CACA58ED1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E9729B-1463-417C-9686-CE82A2146C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EB39B2-36C6-441C-8789-0A09D6D829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77F02E-B801-44AF-A0F0-C9112FE3FC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F9F568-8A20-43FA-AE57-9DC5C2F662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07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305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1722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465DA06F-41B7-4857-BF6E-4F1167ECE4E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457200" y="1371600"/>
            <a:ext cx="8077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omic Sans MS" pitchFamily="66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64A2C80-6862-4585-9C85-38AB2E73D37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09800"/>
            <a:ext cx="7772400" cy="1143000"/>
          </a:xfrm>
        </p:spPr>
        <p:txBody>
          <a:bodyPr/>
          <a:lstStyle/>
          <a:p>
            <a:r>
              <a:rPr lang="en-US" dirty="0" smtClean="0"/>
              <a:t>Constraint Problems </a:t>
            </a:r>
            <a:br>
              <a:rPr lang="en-US" dirty="0" smtClean="0"/>
            </a:br>
            <a:r>
              <a:rPr lang="en-US" dirty="0" smtClean="0"/>
              <a:t>in</a:t>
            </a:r>
            <a:br>
              <a:rPr lang="en-US" dirty="0" smtClean="0"/>
            </a:br>
            <a:r>
              <a:rPr lang="en-US" dirty="0" smtClean="0"/>
              <a:t>Program Analysis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35052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i="1" dirty="0" smtClean="0"/>
              <a:t>from the sublime to the ridiculous </a:t>
            </a:r>
            <a:endParaRPr lang="en-US" i="1" dirty="0"/>
          </a:p>
          <a:p>
            <a:endParaRPr lang="en-US" dirty="0" smtClean="0"/>
          </a:p>
          <a:p>
            <a:r>
              <a:rPr lang="en-US" dirty="0" smtClean="0"/>
              <a:t>Alex </a:t>
            </a:r>
            <a:r>
              <a:rPr lang="en-US" dirty="0"/>
              <a:t>Aiken</a:t>
            </a:r>
          </a:p>
          <a:p>
            <a:r>
              <a:rPr lang="en-US" dirty="0"/>
              <a:t>Stanford University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Algorithms and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Algorithms: PTIME is good enough</a:t>
            </a:r>
          </a:p>
          <a:p>
            <a:endParaRPr lang="en-US" dirty="0" smtClean="0"/>
          </a:p>
          <a:p>
            <a:r>
              <a:rPr lang="en-US" dirty="0" smtClean="0"/>
              <a:t>Engineering: linear space is essential</a:t>
            </a:r>
          </a:p>
          <a:p>
            <a:pPr lvl="1"/>
            <a:r>
              <a:rPr lang="en-US" dirty="0" smtClean="0"/>
              <a:t>Must also be close to </a:t>
            </a:r>
            <a:r>
              <a:rPr lang="en-US" smtClean="0"/>
              <a:t>linear time</a:t>
            </a:r>
            <a:endParaRPr lang="en-US" dirty="0" smtClean="0"/>
          </a:p>
          <a:p>
            <a:pPr lvl="1"/>
            <a:r>
              <a:rPr lang="en-US" dirty="0" smtClean="0"/>
              <a:t>These algorithms are applied at large scales</a:t>
            </a:r>
          </a:p>
          <a:p>
            <a:pPr lvl="1"/>
            <a:r>
              <a:rPr lang="en-US" dirty="0" smtClean="0"/>
              <a:t>Linux kernel 6.2MLOC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CEE5-1A55-4AD4-A45C-C0AB802E86A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E4C2F-01AC-4751-99B1-CB7BFD2E4889}" type="slidenum">
              <a:rPr lang="en-US"/>
              <a:pPr/>
              <a:t>11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</a:t>
            </a:r>
            <a:r>
              <a:rPr lang="en-US" dirty="0" smtClean="0"/>
              <a:t>Constraints (a fragment)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Set </a:t>
            </a:r>
            <a:r>
              <a:rPr lang="en-US" dirty="0" smtClean="0"/>
              <a:t>expressions:</a:t>
            </a:r>
            <a:endParaRPr lang="en-US" dirty="0"/>
          </a:p>
          <a:p>
            <a:endParaRPr lang="en-US" dirty="0"/>
          </a:p>
          <a:p>
            <a:pPr algn="ctr"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E </a:t>
            </a:r>
            <a:r>
              <a:rPr lang="en-US" dirty="0"/>
              <a:t>::=</a:t>
            </a:r>
            <a:r>
              <a:rPr lang="en-US" dirty="0">
                <a:solidFill>
                  <a:schemeClr val="accent2"/>
                </a:solidFill>
              </a:rPr>
              <a:t> X </a:t>
            </a:r>
            <a:r>
              <a:rPr lang="en-US" dirty="0"/>
              <a:t>|</a:t>
            </a:r>
            <a:r>
              <a:rPr lang="en-US" dirty="0">
                <a:solidFill>
                  <a:schemeClr val="accent2"/>
                </a:solidFill>
              </a:rPr>
              <a:t> c(E</a:t>
            </a:r>
            <a:r>
              <a:rPr lang="en-US" baseline="-25000" dirty="0">
                <a:solidFill>
                  <a:schemeClr val="accent2"/>
                </a:solidFill>
              </a:rPr>
              <a:t>1</a:t>
            </a:r>
            <a:r>
              <a:rPr lang="en-US" dirty="0">
                <a:solidFill>
                  <a:schemeClr val="accent2"/>
                </a:solidFill>
              </a:rPr>
              <a:t>,...,E</a:t>
            </a:r>
            <a:r>
              <a:rPr lang="en-US" baseline="-25000" dirty="0">
                <a:solidFill>
                  <a:schemeClr val="accent2"/>
                </a:solidFill>
              </a:rPr>
              <a:t>n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</a:p>
          <a:p>
            <a:pPr algn="ctr">
              <a:buFontTx/>
              <a:buNone/>
            </a:pPr>
            <a:endParaRPr lang="en-US" dirty="0"/>
          </a:p>
          <a:p>
            <a:r>
              <a:rPr lang="en-US" dirty="0"/>
              <a:t>Set constraints:</a:t>
            </a:r>
          </a:p>
          <a:p>
            <a:pPr algn="ctr"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sz="4400" dirty="0">
                <a:solidFill>
                  <a:schemeClr val="accent2"/>
                </a:solidFill>
                <a:latin typeface="cmsy10" pitchFamily="34" charset="0"/>
              </a:rPr>
              <a:t>Æ</a:t>
            </a:r>
            <a:r>
              <a:rPr lang="en-US" sz="4400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E</a:t>
            </a:r>
            <a:r>
              <a:rPr lang="en-US" baseline="-25000" dirty="0">
                <a:solidFill>
                  <a:schemeClr val="accent2"/>
                </a:solidFill>
              </a:rPr>
              <a:t>j1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  <a:latin typeface="cmsy10" pitchFamily="34" charset="0"/>
              </a:rPr>
              <a:t>µ</a:t>
            </a:r>
            <a:r>
              <a:rPr lang="en-US" dirty="0">
                <a:solidFill>
                  <a:schemeClr val="accent2"/>
                </a:solidFill>
              </a:rPr>
              <a:t> E</a:t>
            </a:r>
            <a:r>
              <a:rPr lang="en-US" baseline="-25000" dirty="0">
                <a:solidFill>
                  <a:schemeClr val="accent2"/>
                </a:solidFill>
              </a:rPr>
              <a:t>j2</a:t>
            </a:r>
          </a:p>
          <a:p>
            <a:pPr algn="ctr">
              <a:buFontTx/>
              <a:buNone/>
            </a:pP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752850" y="4648200"/>
            <a:ext cx="2809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aseline="-25000" dirty="0">
                <a:solidFill>
                  <a:schemeClr val="accent2"/>
                </a:solidFill>
              </a:rPr>
              <a:t>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Pointer analysis</a:t>
            </a:r>
          </a:p>
          <a:p>
            <a:r>
              <a:rPr lang="en-US" dirty="0" err="1" smtClean="0"/>
              <a:t>Subtyping</a:t>
            </a:r>
            <a:r>
              <a:rPr lang="en-US" dirty="0" smtClean="0"/>
              <a:t> systems</a:t>
            </a:r>
          </a:p>
          <a:p>
            <a:r>
              <a:rPr lang="en-US" dirty="0" smtClean="0"/>
              <a:t>Soft typing</a:t>
            </a:r>
          </a:p>
          <a:p>
            <a:r>
              <a:rPr lang="en-US" dirty="0" smtClean="0"/>
              <a:t>Context-free </a:t>
            </a:r>
            <a:r>
              <a:rPr lang="en-US" dirty="0" err="1" smtClean="0"/>
              <a:t>reachability</a:t>
            </a:r>
            <a:endParaRPr lang="en-US" dirty="0" smtClean="0"/>
          </a:p>
          <a:p>
            <a:r>
              <a:rPr lang="en-US" dirty="0" smtClean="0"/>
              <a:t>Multiple </a:t>
            </a:r>
            <a:r>
              <a:rPr lang="en-US" dirty="0" err="1" smtClean="0"/>
              <a:t>reachability</a:t>
            </a:r>
            <a:r>
              <a:rPr lang="en-US" dirty="0" smtClean="0"/>
              <a:t> properties</a:t>
            </a:r>
          </a:p>
          <a:p>
            <a:pPr lvl="1"/>
            <a:r>
              <a:rPr lang="en-US" dirty="0" smtClean="0"/>
              <a:t>A context free and any regular properties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CEE5-1A55-4AD4-A45C-C0AB802E86A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C969-4D57-4ACD-9054-3FA01E53A3CB}" type="slidenum">
              <a:rPr lang="en-US"/>
              <a:pPr/>
              <a:t>13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Constraints as Graphs</a:t>
            </a:r>
          </a:p>
        </p:txBody>
      </p:sp>
      <p:sp>
        <p:nvSpPr>
          <p:cNvPr id="8197" name="Oval 5"/>
          <p:cNvSpPr>
            <a:spLocks noChangeArrowheads="1"/>
          </p:cNvSpPr>
          <p:nvPr/>
        </p:nvSpPr>
        <p:spPr bwMode="auto">
          <a:xfrm>
            <a:off x="2057400" y="268605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Oval 6"/>
          <p:cNvSpPr>
            <a:spLocks noChangeArrowheads="1"/>
          </p:cNvSpPr>
          <p:nvPr/>
        </p:nvSpPr>
        <p:spPr bwMode="auto">
          <a:xfrm>
            <a:off x="3276600" y="268605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228600" y="3086100"/>
            <a:ext cx="1143000" cy="1257300"/>
            <a:chOff x="144" y="1704"/>
            <a:chExt cx="720" cy="792"/>
          </a:xfrm>
        </p:grpSpPr>
        <p:sp>
          <p:nvSpPr>
            <p:cNvPr id="8196" name="Oval 4"/>
            <p:cNvSpPr>
              <a:spLocks noChangeArrowheads="1"/>
            </p:cNvSpPr>
            <p:nvPr/>
          </p:nvSpPr>
          <p:spPr bwMode="auto">
            <a:xfrm>
              <a:off x="480" y="1704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" name="Oval 8"/>
            <p:cNvSpPr>
              <a:spLocks noChangeArrowheads="1"/>
            </p:cNvSpPr>
            <p:nvPr/>
          </p:nvSpPr>
          <p:spPr bwMode="auto">
            <a:xfrm>
              <a:off x="144" y="2448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" name="Oval 9"/>
            <p:cNvSpPr>
              <a:spLocks noChangeArrowheads="1"/>
            </p:cNvSpPr>
            <p:nvPr/>
          </p:nvSpPr>
          <p:spPr bwMode="auto">
            <a:xfrm>
              <a:off x="816" y="2448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206" name="AutoShape 14"/>
            <p:cNvCxnSpPr>
              <a:cxnSpLocks noChangeShapeType="1"/>
              <a:stCxn id="8200" idx="7"/>
              <a:endCxn id="8196" idx="4"/>
            </p:cNvCxnSpPr>
            <p:nvPr/>
          </p:nvCxnSpPr>
          <p:spPr bwMode="auto">
            <a:xfrm flipV="1">
              <a:off x="185" y="1752"/>
              <a:ext cx="319" cy="7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8207" name="AutoShape 15"/>
            <p:cNvCxnSpPr>
              <a:cxnSpLocks noChangeShapeType="1"/>
              <a:stCxn id="8196" idx="4"/>
              <a:endCxn id="8201" idx="1"/>
            </p:cNvCxnSpPr>
            <p:nvPr/>
          </p:nvCxnSpPr>
          <p:spPr bwMode="auto">
            <a:xfrm>
              <a:off x="504" y="1752"/>
              <a:ext cx="319" cy="7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3886200" y="3086100"/>
            <a:ext cx="1143000" cy="1257300"/>
            <a:chOff x="2448" y="1692"/>
            <a:chExt cx="720" cy="792"/>
          </a:xfrm>
        </p:grpSpPr>
        <p:sp>
          <p:nvSpPr>
            <p:cNvPr id="8208" name="Oval 16"/>
            <p:cNvSpPr>
              <a:spLocks noChangeArrowheads="1"/>
            </p:cNvSpPr>
            <p:nvPr/>
          </p:nvSpPr>
          <p:spPr bwMode="auto">
            <a:xfrm>
              <a:off x="2784" y="1692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9" name="Oval 17"/>
            <p:cNvSpPr>
              <a:spLocks noChangeArrowheads="1"/>
            </p:cNvSpPr>
            <p:nvPr/>
          </p:nvSpPr>
          <p:spPr bwMode="auto">
            <a:xfrm>
              <a:off x="2448" y="243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0" name="Oval 18"/>
            <p:cNvSpPr>
              <a:spLocks noChangeArrowheads="1"/>
            </p:cNvSpPr>
            <p:nvPr/>
          </p:nvSpPr>
          <p:spPr bwMode="auto">
            <a:xfrm>
              <a:off x="3120" y="243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211" name="AutoShape 19"/>
            <p:cNvCxnSpPr>
              <a:cxnSpLocks noChangeShapeType="1"/>
              <a:stCxn id="8209" idx="7"/>
              <a:endCxn id="8208" idx="4"/>
            </p:cNvCxnSpPr>
            <p:nvPr/>
          </p:nvCxnSpPr>
          <p:spPr bwMode="auto">
            <a:xfrm flipV="1">
              <a:off x="2489" y="1740"/>
              <a:ext cx="319" cy="7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8212" name="AutoShape 20"/>
            <p:cNvCxnSpPr>
              <a:cxnSpLocks noChangeShapeType="1"/>
              <a:stCxn id="8208" idx="4"/>
              <a:endCxn id="8210" idx="1"/>
            </p:cNvCxnSpPr>
            <p:nvPr/>
          </p:nvCxnSpPr>
          <p:spPr bwMode="auto">
            <a:xfrm>
              <a:off x="2808" y="1740"/>
              <a:ext cx="319" cy="7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cxnSp>
        <p:nvCxnSpPr>
          <p:cNvPr id="8219" name="AutoShape 27"/>
          <p:cNvCxnSpPr>
            <a:cxnSpLocks noChangeShapeType="1"/>
            <a:stCxn id="8196" idx="5"/>
            <a:endCxn id="8198" idx="4"/>
          </p:cNvCxnSpPr>
          <p:nvPr/>
        </p:nvCxnSpPr>
        <p:spPr bwMode="auto">
          <a:xfrm rot="5400000" flipH="1" flipV="1">
            <a:off x="1876425" y="1712913"/>
            <a:ext cx="388938" cy="2487612"/>
          </a:xfrm>
          <a:prstGeom prst="curvedConnector3">
            <a:avLst>
              <a:gd name="adj1" fmla="val -61634"/>
            </a:avLst>
          </a:prstGeom>
          <a:noFill/>
          <a:ln w="19050">
            <a:solidFill>
              <a:srgbClr val="CC3300"/>
            </a:solidFill>
            <a:prstDash val="lgDash"/>
            <a:round/>
            <a:headEnd/>
            <a:tailEnd type="triangle" w="med" len="med"/>
          </a:ln>
          <a:effectLst/>
        </p:spPr>
      </p:cxnSp>
      <p:cxnSp>
        <p:nvCxnSpPr>
          <p:cNvPr id="8220" name="AutoShape 28"/>
          <p:cNvCxnSpPr>
            <a:cxnSpLocks noChangeShapeType="1"/>
            <a:stCxn id="8196" idx="5"/>
            <a:endCxn id="8208" idx="4"/>
          </p:cNvCxnSpPr>
          <p:nvPr/>
        </p:nvCxnSpPr>
        <p:spPr bwMode="auto">
          <a:xfrm rot="16200000" flipH="1">
            <a:off x="2636838" y="1341438"/>
            <a:ext cx="11112" cy="3630612"/>
          </a:xfrm>
          <a:prstGeom prst="curvedConnector3">
            <a:avLst>
              <a:gd name="adj1" fmla="val 4914282"/>
            </a:avLst>
          </a:prstGeom>
          <a:noFill/>
          <a:ln w="19050">
            <a:solidFill>
              <a:srgbClr val="CC3300"/>
            </a:solidFill>
            <a:prstDash val="lgDash"/>
            <a:round/>
            <a:headEnd/>
            <a:tailEnd type="triangle" w="med" len="med"/>
          </a:ln>
          <a:effectLst/>
        </p:spPr>
      </p:cxnSp>
      <p:cxnSp>
        <p:nvCxnSpPr>
          <p:cNvPr id="8221" name="AutoShape 29"/>
          <p:cNvCxnSpPr>
            <a:cxnSpLocks noChangeShapeType="1"/>
            <a:stCxn id="8201" idx="4"/>
            <a:endCxn id="8210" idx="4"/>
          </p:cNvCxnSpPr>
          <p:nvPr/>
        </p:nvCxnSpPr>
        <p:spPr bwMode="auto">
          <a:xfrm rot="16200000" flipH="1">
            <a:off x="3161506" y="2515394"/>
            <a:ext cx="1588" cy="3657600"/>
          </a:xfrm>
          <a:prstGeom prst="curvedConnector3">
            <a:avLst>
              <a:gd name="adj1" fmla="val 32199995"/>
            </a:avLst>
          </a:prstGeom>
          <a:noFill/>
          <a:ln w="19050">
            <a:solidFill>
              <a:srgbClr val="CC3300"/>
            </a:solidFill>
            <a:prstDash val="lgDash"/>
            <a:round/>
            <a:headEnd/>
            <a:tailEnd type="triangle" w="med" len="med"/>
          </a:ln>
          <a:effectLst/>
        </p:spPr>
      </p:cxnSp>
      <p:cxnSp>
        <p:nvCxnSpPr>
          <p:cNvPr id="8222" name="AutoShape 30"/>
          <p:cNvCxnSpPr>
            <a:cxnSpLocks noChangeShapeType="1"/>
            <a:stCxn id="8200" idx="4"/>
            <a:endCxn id="8209" idx="4"/>
          </p:cNvCxnSpPr>
          <p:nvPr/>
        </p:nvCxnSpPr>
        <p:spPr bwMode="auto">
          <a:xfrm rot="16200000" flipH="1">
            <a:off x="2094706" y="2515394"/>
            <a:ext cx="1588" cy="3657600"/>
          </a:xfrm>
          <a:prstGeom prst="curvedConnector3">
            <a:avLst>
              <a:gd name="adj1" fmla="val 38899995"/>
            </a:avLst>
          </a:prstGeom>
          <a:noFill/>
          <a:ln w="19050">
            <a:solidFill>
              <a:srgbClr val="CC3300"/>
            </a:solidFill>
            <a:prstDash val="lgDash"/>
            <a:round/>
            <a:headEnd/>
            <a:tailEnd type="triangle" w="med" len="med"/>
          </a:ln>
          <a:effectLst/>
        </p:spPr>
      </p:cxn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381000" y="4114800"/>
            <a:ext cx="301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accent2"/>
                </a:solidFill>
              </a:rPr>
              <a:t>a</a:t>
            </a:r>
          </a:p>
        </p:txBody>
      </p:sp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1447800" y="411480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4038600" y="4114800"/>
            <a:ext cx="352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accent2"/>
                </a:solidFill>
              </a:rPr>
              <a:t>U</a:t>
            </a: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5105400" y="4114800"/>
            <a:ext cx="333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accent2"/>
                </a:solidFill>
              </a:rPr>
              <a:t>V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381000" y="2895600"/>
            <a:ext cx="301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accent2"/>
                </a:solidFill>
              </a:rPr>
              <a:t>c</a:t>
            </a: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4572000" y="2895600"/>
            <a:ext cx="301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accent2"/>
                </a:solidFill>
              </a:rPr>
              <a:t>c</a:t>
            </a: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1905000" y="22098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accent2"/>
                </a:solidFill>
              </a:rPr>
              <a:t>X</a:t>
            </a: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3200400" y="2209800"/>
            <a:ext cx="328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accent2"/>
                </a:solidFill>
              </a:rPr>
              <a:t>Y</a:t>
            </a:r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6248400" y="19050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Constraints:</a:t>
            </a:r>
          </a:p>
        </p:txBody>
      </p:sp>
      <p:sp>
        <p:nvSpPr>
          <p:cNvPr id="8235" name="Text Box 43"/>
          <p:cNvSpPr txBox="1">
            <a:spLocks noChangeArrowheads="1"/>
          </p:cNvSpPr>
          <p:nvPr/>
        </p:nvSpPr>
        <p:spPr bwMode="auto">
          <a:xfrm>
            <a:off x="441325" y="1828800"/>
            <a:ext cx="112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Graph:</a:t>
            </a:r>
          </a:p>
        </p:txBody>
      </p: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6159500" y="2392363"/>
            <a:ext cx="2014538" cy="457200"/>
            <a:chOff x="3880" y="1507"/>
            <a:chExt cx="1269" cy="288"/>
          </a:xfrm>
        </p:grpSpPr>
        <p:sp>
          <p:nvSpPr>
            <p:cNvPr id="8236" name="Text Box 44"/>
            <p:cNvSpPr txBox="1">
              <a:spLocks noChangeArrowheads="1"/>
            </p:cNvSpPr>
            <p:nvPr/>
          </p:nvSpPr>
          <p:spPr bwMode="auto">
            <a:xfrm>
              <a:off x="3880" y="1507"/>
              <a:ext cx="6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</a:rPr>
                <a:t>c(a,b)</a:t>
              </a:r>
            </a:p>
          </p:txBody>
        </p:sp>
        <p:sp>
          <p:nvSpPr>
            <p:cNvPr id="8238" name="Text Box 46"/>
            <p:cNvSpPr txBox="1">
              <a:spLocks noChangeArrowheads="1"/>
            </p:cNvSpPr>
            <p:nvPr/>
          </p:nvSpPr>
          <p:spPr bwMode="auto">
            <a:xfrm>
              <a:off x="4894" y="1507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</a:rPr>
                <a:t>X</a:t>
              </a:r>
            </a:p>
          </p:txBody>
        </p:sp>
      </p:grpSp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6705600" y="3886200"/>
            <a:ext cx="2073275" cy="458788"/>
            <a:chOff x="4262" y="2673"/>
            <a:chExt cx="1306" cy="289"/>
          </a:xfrm>
        </p:grpSpPr>
        <p:sp>
          <p:nvSpPr>
            <p:cNvPr id="8237" name="Text Box 45"/>
            <p:cNvSpPr txBox="1">
              <a:spLocks noChangeArrowheads="1"/>
            </p:cNvSpPr>
            <p:nvPr/>
          </p:nvSpPr>
          <p:spPr bwMode="auto">
            <a:xfrm>
              <a:off x="4894" y="2673"/>
              <a:ext cx="67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</a:rPr>
                <a:t>c(U,V)</a:t>
              </a:r>
            </a:p>
          </p:txBody>
        </p:sp>
        <p:sp>
          <p:nvSpPr>
            <p:cNvPr id="8239" name="Text Box 47"/>
            <p:cNvSpPr txBox="1">
              <a:spLocks noChangeArrowheads="1"/>
            </p:cNvSpPr>
            <p:nvPr/>
          </p:nvSpPr>
          <p:spPr bwMode="auto">
            <a:xfrm>
              <a:off x="4262" y="2674"/>
              <a:ext cx="23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</a:rPr>
                <a:t>Y</a:t>
              </a:r>
            </a:p>
          </p:txBody>
        </p:sp>
      </p:grpSp>
      <p:grpSp>
        <p:nvGrpSpPr>
          <p:cNvPr id="6" name="Group 63"/>
          <p:cNvGrpSpPr>
            <a:grpSpLocks/>
          </p:cNvGrpSpPr>
          <p:nvPr/>
        </p:nvGrpSpPr>
        <p:grpSpPr bwMode="auto">
          <a:xfrm>
            <a:off x="838200" y="2381250"/>
            <a:ext cx="6761163" cy="742950"/>
            <a:chOff x="528" y="1500"/>
            <a:chExt cx="4259" cy="468"/>
          </a:xfrm>
        </p:grpSpPr>
        <p:cxnSp>
          <p:nvCxnSpPr>
            <p:cNvPr id="8216" name="AutoShape 24"/>
            <p:cNvCxnSpPr>
              <a:cxnSpLocks noChangeShapeType="1"/>
              <a:stCxn id="8196" idx="6"/>
              <a:endCxn id="8197" idx="2"/>
            </p:cNvCxnSpPr>
            <p:nvPr/>
          </p:nvCxnSpPr>
          <p:spPr bwMode="auto">
            <a:xfrm flipV="1">
              <a:off x="528" y="1716"/>
              <a:ext cx="768" cy="252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8246" name="Text Box 54"/>
            <p:cNvSpPr txBox="1">
              <a:spLocks noChangeArrowheads="1"/>
            </p:cNvSpPr>
            <p:nvPr/>
          </p:nvSpPr>
          <p:spPr bwMode="auto">
            <a:xfrm>
              <a:off x="4524" y="1500"/>
              <a:ext cx="2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cmsy10" pitchFamily="34" charset="0"/>
                </a:rPr>
                <a:t>µ</a:t>
              </a:r>
              <a:endParaRPr lang="en-US">
                <a:solidFill>
                  <a:schemeClr val="accent2"/>
                </a:solidFill>
              </a:endParaRPr>
            </a:p>
          </p:txBody>
        </p:sp>
      </p:grpSp>
      <p:grpSp>
        <p:nvGrpSpPr>
          <p:cNvPr id="7" name="Group 64"/>
          <p:cNvGrpSpPr>
            <a:grpSpLocks/>
          </p:cNvGrpSpPr>
          <p:nvPr/>
        </p:nvGrpSpPr>
        <p:grpSpPr bwMode="auto">
          <a:xfrm>
            <a:off x="2133600" y="2724150"/>
            <a:ext cx="6013450" cy="871538"/>
            <a:chOff x="1344" y="1716"/>
            <a:chExt cx="3788" cy="549"/>
          </a:xfrm>
        </p:grpSpPr>
        <p:cxnSp>
          <p:nvCxnSpPr>
            <p:cNvPr id="8217" name="AutoShape 25"/>
            <p:cNvCxnSpPr>
              <a:cxnSpLocks noChangeShapeType="1"/>
              <a:stCxn id="8197" idx="6"/>
              <a:endCxn id="8198" idx="2"/>
            </p:cNvCxnSpPr>
            <p:nvPr/>
          </p:nvCxnSpPr>
          <p:spPr bwMode="auto">
            <a:xfrm>
              <a:off x="1344" y="1716"/>
              <a:ext cx="720" cy="0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</p:cxnSp>
        <p:grpSp>
          <p:nvGrpSpPr>
            <p:cNvPr id="8" name="Group 57"/>
            <p:cNvGrpSpPr>
              <a:grpSpLocks/>
            </p:cNvGrpSpPr>
            <p:nvPr/>
          </p:nvGrpSpPr>
          <p:grpSpPr bwMode="auto">
            <a:xfrm>
              <a:off x="4245" y="1968"/>
              <a:ext cx="887" cy="297"/>
              <a:chOff x="4245" y="1968"/>
              <a:chExt cx="887" cy="297"/>
            </a:xfrm>
          </p:grpSpPr>
          <p:grpSp>
            <p:nvGrpSpPr>
              <p:cNvPr id="9" name="Group 52"/>
              <p:cNvGrpSpPr>
                <a:grpSpLocks/>
              </p:cNvGrpSpPr>
              <p:nvPr/>
            </p:nvGrpSpPr>
            <p:grpSpPr bwMode="auto">
              <a:xfrm>
                <a:off x="4245" y="1977"/>
                <a:ext cx="887" cy="288"/>
                <a:chOff x="4245" y="2213"/>
                <a:chExt cx="887" cy="288"/>
              </a:xfrm>
            </p:grpSpPr>
            <p:sp>
              <p:nvSpPr>
                <p:cNvPr id="8240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4245" y="2213"/>
                  <a:ext cx="255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olidFill>
                        <a:schemeClr val="accent2"/>
                      </a:solidFill>
                    </a:rPr>
                    <a:t>X</a:t>
                  </a:r>
                </a:p>
              </p:txBody>
            </p:sp>
            <p:sp>
              <p:nvSpPr>
                <p:cNvPr id="8241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4894" y="2213"/>
                  <a:ext cx="238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olidFill>
                        <a:schemeClr val="accent2"/>
                      </a:solidFill>
                    </a:rPr>
                    <a:t>Y</a:t>
                  </a:r>
                </a:p>
              </p:txBody>
            </p:sp>
          </p:grpSp>
          <p:sp>
            <p:nvSpPr>
              <p:cNvPr id="8247" name="Text Box 55"/>
              <p:cNvSpPr txBox="1">
                <a:spLocks noChangeArrowheads="1"/>
              </p:cNvSpPr>
              <p:nvPr/>
            </p:nvSpPr>
            <p:spPr bwMode="auto">
              <a:xfrm>
                <a:off x="4537" y="1968"/>
                <a:ext cx="26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chemeClr val="accent2"/>
                    </a:solidFill>
                    <a:latin typeface="cmsy10" pitchFamily="34" charset="0"/>
                  </a:rPr>
                  <a:t>µ</a:t>
                </a:r>
                <a:endParaRPr lang="en-US">
                  <a:solidFill>
                    <a:schemeClr val="accent2"/>
                  </a:solidFill>
                </a:endParaRPr>
              </a:p>
            </p:txBody>
          </p:sp>
        </p:grpSp>
      </p:grpSp>
      <p:grpSp>
        <p:nvGrpSpPr>
          <p:cNvPr id="10" name="Group 65"/>
          <p:cNvGrpSpPr>
            <a:grpSpLocks/>
          </p:cNvGrpSpPr>
          <p:nvPr/>
        </p:nvGrpSpPr>
        <p:grpSpPr bwMode="auto">
          <a:xfrm>
            <a:off x="3352800" y="2724150"/>
            <a:ext cx="4248150" cy="1619250"/>
            <a:chOff x="2112" y="1716"/>
            <a:chExt cx="2676" cy="1020"/>
          </a:xfrm>
        </p:grpSpPr>
        <p:cxnSp>
          <p:nvCxnSpPr>
            <p:cNvPr id="8218" name="AutoShape 26"/>
            <p:cNvCxnSpPr>
              <a:cxnSpLocks noChangeShapeType="1"/>
              <a:stCxn id="8198" idx="6"/>
              <a:endCxn id="8208" idx="2"/>
            </p:cNvCxnSpPr>
            <p:nvPr/>
          </p:nvCxnSpPr>
          <p:spPr bwMode="auto">
            <a:xfrm>
              <a:off x="2112" y="1716"/>
              <a:ext cx="672" cy="252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8248" name="Text Box 56"/>
            <p:cNvSpPr txBox="1">
              <a:spLocks noChangeArrowheads="1"/>
            </p:cNvSpPr>
            <p:nvPr/>
          </p:nvSpPr>
          <p:spPr bwMode="auto">
            <a:xfrm>
              <a:off x="4525" y="2448"/>
              <a:ext cx="2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cmsy10" pitchFamily="34" charset="0"/>
                </a:rPr>
                <a:t>µ</a:t>
              </a: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8250" name="Text Box 58"/>
          <p:cNvSpPr txBox="1">
            <a:spLocks noChangeArrowheads="1"/>
          </p:cNvSpPr>
          <p:nvPr/>
        </p:nvSpPr>
        <p:spPr bwMode="auto">
          <a:xfrm>
            <a:off x="5562600" y="4648200"/>
            <a:ext cx="2176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Rewrite rules:</a:t>
            </a:r>
          </a:p>
        </p:txBody>
      </p:sp>
      <p:sp>
        <p:nvSpPr>
          <p:cNvPr id="8251" name="Text Box 59"/>
          <p:cNvSpPr txBox="1">
            <a:spLocks noChangeArrowheads="1"/>
          </p:cNvSpPr>
          <p:nvPr/>
        </p:nvSpPr>
        <p:spPr bwMode="auto">
          <a:xfrm>
            <a:off x="4740275" y="5181600"/>
            <a:ext cx="3324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E</a:t>
            </a:r>
            <a:r>
              <a:rPr lang="en-US" baseline="-25000">
                <a:solidFill>
                  <a:schemeClr val="accent2"/>
                </a:solidFill>
              </a:rPr>
              <a:t>1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>
                <a:solidFill>
                  <a:schemeClr val="accent2"/>
                </a:solidFill>
                <a:latin typeface="cmsy10" pitchFamily="34" charset="0"/>
              </a:rPr>
              <a:t>µ</a:t>
            </a:r>
            <a:r>
              <a:rPr lang="en-US">
                <a:solidFill>
                  <a:schemeClr val="accent2"/>
                </a:solidFill>
              </a:rPr>
              <a:t> X </a:t>
            </a:r>
            <a:r>
              <a:rPr lang="en-US">
                <a:solidFill>
                  <a:schemeClr val="accent2"/>
                </a:solidFill>
                <a:latin typeface="cmsy10" pitchFamily="34" charset="0"/>
              </a:rPr>
              <a:t>µ</a:t>
            </a:r>
            <a:r>
              <a:rPr lang="en-US">
                <a:solidFill>
                  <a:schemeClr val="accent2"/>
                </a:solidFill>
              </a:rPr>
              <a:t> E</a:t>
            </a:r>
            <a:r>
              <a:rPr lang="en-US" baseline="-25000">
                <a:solidFill>
                  <a:schemeClr val="accent2"/>
                </a:solidFill>
              </a:rPr>
              <a:t>2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>
                <a:solidFill>
                  <a:schemeClr val="accent2"/>
                </a:solidFill>
                <a:latin typeface="cmsy10" pitchFamily="34" charset="0"/>
              </a:rPr>
              <a:t>)</a:t>
            </a:r>
            <a:r>
              <a:rPr lang="en-US">
                <a:solidFill>
                  <a:schemeClr val="accent2"/>
                </a:solidFill>
              </a:rPr>
              <a:t> E</a:t>
            </a:r>
            <a:r>
              <a:rPr lang="en-US" baseline="-25000">
                <a:solidFill>
                  <a:schemeClr val="accent2"/>
                </a:solidFill>
              </a:rPr>
              <a:t>1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>
                <a:solidFill>
                  <a:schemeClr val="accent2"/>
                </a:solidFill>
                <a:latin typeface="cmsy10" pitchFamily="34" charset="0"/>
              </a:rPr>
              <a:t>µ</a:t>
            </a:r>
            <a:r>
              <a:rPr lang="en-US">
                <a:solidFill>
                  <a:schemeClr val="accent2"/>
                </a:solidFill>
              </a:rPr>
              <a:t> E</a:t>
            </a:r>
            <a:r>
              <a:rPr lang="en-US" baseline="-2500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8253" name="Text Box 61"/>
          <p:cNvSpPr txBox="1">
            <a:spLocks noChangeArrowheads="1"/>
          </p:cNvSpPr>
          <p:nvPr/>
        </p:nvSpPr>
        <p:spPr bwMode="auto">
          <a:xfrm>
            <a:off x="2819400" y="5659438"/>
            <a:ext cx="5273675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c(E</a:t>
            </a:r>
            <a:r>
              <a:rPr lang="en-US" baseline="-25000">
                <a:solidFill>
                  <a:schemeClr val="accent2"/>
                </a:solidFill>
              </a:rPr>
              <a:t>1</a:t>
            </a:r>
            <a:r>
              <a:rPr lang="en-US">
                <a:solidFill>
                  <a:schemeClr val="accent2"/>
                </a:solidFill>
              </a:rPr>
              <a:t>,...,E</a:t>
            </a:r>
            <a:r>
              <a:rPr lang="en-US" baseline="-25000">
                <a:solidFill>
                  <a:schemeClr val="accent2"/>
                </a:solidFill>
              </a:rPr>
              <a:t>n</a:t>
            </a:r>
            <a:r>
              <a:rPr lang="en-US">
                <a:solidFill>
                  <a:schemeClr val="accent2"/>
                </a:solidFill>
              </a:rPr>
              <a:t>) </a:t>
            </a:r>
            <a:r>
              <a:rPr lang="en-US">
                <a:solidFill>
                  <a:schemeClr val="accent2"/>
                </a:solidFill>
                <a:latin typeface="cmsy10" pitchFamily="34" charset="0"/>
              </a:rPr>
              <a:t>µ</a:t>
            </a:r>
            <a:r>
              <a:rPr lang="en-US">
                <a:solidFill>
                  <a:schemeClr val="accent2"/>
                </a:solidFill>
              </a:rPr>
              <a:t> c(E</a:t>
            </a:r>
            <a:r>
              <a:rPr lang="en-US" baseline="-25000">
                <a:solidFill>
                  <a:schemeClr val="accent2"/>
                </a:solidFill>
              </a:rPr>
              <a:t>1</a:t>
            </a:r>
            <a:r>
              <a:rPr lang="en-US">
                <a:solidFill>
                  <a:schemeClr val="accent2"/>
                </a:solidFill>
              </a:rPr>
              <a:t>’,...E</a:t>
            </a:r>
            <a:r>
              <a:rPr lang="en-US" baseline="-25000">
                <a:solidFill>
                  <a:schemeClr val="accent2"/>
                </a:solidFill>
              </a:rPr>
              <a:t>n</a:t>
            </a:r>
            <a:r>
              <a:rPr lang="en-US">
                <a:solidFill>
                  <a:schemeClr val="accent2"/>
                </a:solidFill>
              </a:rPr>
              <a:t>’) </a:t>
            </a:r>
            <a:r>
              <a:rPr lang="en-US">
                <a:solidFill>
                  <a:schemeClr val="accent2"/>
                </a:solidFill>
                <a:latin typeface="cmsy10" pitchFamily="34" charset="0"/>
              </a:rPr>
              <a:t>)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 sz="4800">
                <a:solidFill>
                  <a:schemeClr val="accent2"/>
                </a:solidFill>
                <a:latin typeface="cmsy10" pitchFamily="34" charset="0"/>
              </a:rPr>
              <a:t>Æ</a:t>
            </a:r>
            <a:r>
              <a:rPr lang="en-US">
                <a:solidFill>
                  <a:schemeClr val="accent2"/>
                </a:solidFill>
              </a:rPr>
              <a:t> E</a:t>
            </a:r>
            <a:r>
              <a:rPr lang="en-US" baseline="-25000">
                <a:solidFill>
                  <a:schemeClr val="accent2"/>
                </a:solidFill>
              </a:rPr>
              <a:t>i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>
                <a:solidFill>
                  <a:schemeClr val="accent2"/>
                </a:solidFill>
                <a:latin typeface="cmsy10" pitchFamily="34" charset="0"/>
              </a:rPr>
              <a:t>µ</a:t>
            </a:r>
            <a:r>
              <a:rPr lang="en-US">
                <a:solidFill>
                  <a:schemeClr val="accent2"/>
                </a:solidFill>
              </a:rPr>
              <a:t> E</a:t>
            </a:r>
            <a:r>
              <a:rPr lang="en-US" baseline="-25000">
                <a:solidFill>
                  <a:schemeClr val="accent2"/>
                </a:solidFill>
              </a:rPr>
              <a:t>i</a:t>
            </a:r>
            <a:r>
              <a:rPr lang="en-US">
                <a:solidFill>
                  <a:schemeClr val="accent2"/>
                </a:solidFill>
              </a:rPr>
              <a:t>’</a:t>
            </a:r>
          </a:p>
        </p:txBody>
      </p:sp>
      <p:sp>
        <p:nvSpPr>
          <p:cNvPr id="8258" name="Line 66"/>
          <p:cNvSpPr>
            <a:spLocks noChangeShapeType="1"/>
          </p:cNvSpPr>
          <p:nvPr/>
        </p:nvSpPr>
        <p:spPr bwMode="auto">
          <a:xfrm flipH="1">
            <a:off x="8153400" y="5410200"/>
            <a:ext cx="381000" cy="0"/>
          </a:xfrm>
          <a:prstGeom prst="line">
            <a:avLst/>
          </a:prstGeom>
          <a:noFill/>
          <a:ln w="57150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8259" name="Line 67"/>
          <p:cNvSpPr>
            <a:spLocks noChangeShapeType="1"/>
          </p:cNvSpPr>
          <p:nvPr/>
        </p:nvSpPr>
        <p:spPr bwMode="auto">
          <a:xfrm flipH="1">
            <a:off x="8229600" y="6172200"/>
            <a:ext cx="381000" cy="0"/>
          </a:xfrm>
          <a:prstGeom prst="line">
            <a:avLst/>
          </a:prstGeom>
          <a:noFill/>
          <a:ln w="57150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8260" name="Rectangle 68"/>
          <p:cNvSpPr>
            <a:spLocks noChangeArrowheads="1"/>
          </p:cNvSpPr>
          <p:nvPr/>
        </p:nvSpPr>
        <p:spPr bwMode="auto">
          <a:xfrm>
            <a:off x="8077200" y="51054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8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50" grpId="0" autoUpdateAnimBg="0"/>
      <p:bldP spid="8251" grpId="0" autoUpdateAnimBg="0"/>
      <p:bldP spid="8253" grpId="0" autoUpdateAnimBg="0"/>
      <p:bldP spid="8258" grpId="0" animBg="1"/>
      <p:bldP spid="8259" grpId="0" animBg="1"/>
      <p:bldP spid="826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 size is potentially </a:t>
            </a:r>
            <a:r>
              <a:rPr lang="en-US" dirty="0" smtClean="0">
                <a:solidFill>
                  <a:schemeClr val="accent2"/>
                </a:solidFill>
                <a:latin typeface="Comic Sans MS"/>
              </a:rPr>
              <a:t>O(n</a:t>
            </a:r>
            <a:r>
              <a:rPr lang="en-US" baseline="30000" dirty="0" smtClean="0">
                <a:solidFill>
                  <a:schemeClr val="accent2"/>
                </a:solidFill>
                <a:latin typeface="Comic Sans MS"/>
              </a:rPr>
              <a:t>2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</a:p>
          <a:p>
            <a:pPr lvl="1"/>
            <a:r>
              <a:rPr lang="en-US" dirty="0" smtClean="0"/>
              <a:t>May be the complete graph</a:t>
            </a:r>
          </a:p>
          <a:p>
            <a:pPr lvl="1"/>
            <a:endParaRPr lang="en-US" dirty="0"/>
          </a:p>
          <a:p>
            <a:r>
              <a:rPr lang="en-US" dirty="0" smtClean="0"/>
              <a:t>Solution time is </a:t>
            </a:r>
            <a:r>
              <a:rPr lang="en-US" dirty="0" smtClean="0">
                <a:solidFill>
                  <a:schemeClr val="accent2"/>
                </a:solidFill>
                <a:latin typeface="Comic Sans MS"/>
              </a:rPr>
              <a:t>O(n</a:t>
            </a:r>
            <a:r>
              <a:rPr lang="en-US" baseline="30000" dirty="0" smtClean="0">
                <a:solidFill>
                  <a:schemeClr val="accent2"/>
                </a:solidFill>
                <a:latin typeface="Comic Sans MS"/>
              </a:rPr>
              <a:t>3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</a:p>
          <a:p>
            <a:pPr lvl="1"/>
            <a:r>
              <a:rPr lang="en-US" dirty="0" smtClean="0"/>
              <a:t>Each of </a:t>
            </a:r>
            <a:r>
              <a:rPr lang="en-US" dirty="0" smtClean="0">
                <a:solidFill>
                  <a:schemeClr val="accent2"/>
                </a:solidFill>
                <a:latin typeface="Comic Sans MS"/>
              </a:rPr>
              <a:t>O(n</a:t>
            </a:r>
            <a:r>
              <a:rPr lang="en-US" baseline="30000" dirty="0" smtClean="0">
                <a:solidFill>
                  <a:schemeClr val="accent2"/>
                </a:solidFill>
                <a:latin typeface="Comic Sans MS"/>
              </a:rPr>
              <a:t>2</a:t>
            </a:r>
            <a:r>
              <a:rPr lang="en-US" dirty="0" smtClean="0">
                <a:solidFill>
                  <a:schemeClr val="accent2"/>
                </a:solidFill>
              </a:rPr>
              <a:t>) </a:t>
            </a:r>
            <a:r>
              <a:rPr lang="en-US" dirty="0" smtClean="0"/>
              <a:t>edges may be added in </a:t>
            </a:r>
            <a:r>
              <a:rPr lang="en-US" dirty="0" smtClean="0">
                <a:solidFill>
                  <a:schemeClr val="accent2"/>
                </a:solidFill>
              </a:rPr>
              <a:t>O(n) </a:t>
            </a:r>
            <a:r>
              <a:rPr lang="en-US" dirty="0" smtClean="0"/>
              <a:t>ways</a:t>
            </a:r>
          </a:p>
          <a:p>
            <a:pPr lvl="1"/>
            <a:endParaRPr lang="en-US" dirty="0"/>
          </a:p>
          <a:p>
            <a:r>
              <a:rPr lang="en-US" dirty="0" smtClean="0"/>
              <a:t>A major engineering issue</a:t>
            </a:r>
          </a:p>
          <a:p>
            <a:pPr lvl="1"/>
            <a:r>
              <a:rPr lang="en-US" dirty="0" smtClean="0"/>
              <a:t>1996: analyze 5 KLOC</a:t>
            </a:r>
          </a:p>
          <a:p>
            <a:pPr lvl="1"/>
            <a:r>
              <a:rPr lang="en-US" dirty="0" smtClean="0"/>
              <a:t>2002: analyze 6MLOC</a:t>
            </a:r>
          </a:p>
          <a:p>
            <a:pPr lvl="2"/>
            <a:r>
              <a:rPr lang="en-US" dirty="0" smtClean="0"/>
              <a:t>now in production compilers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CEE5-1A55-4AD4-A45C-C0AB802E86A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9ED6-5EDA-49AB-AE6B-6072B02497AC}" type="slidenum">
              <a:rPr lang="en-US"/>
              <a:pPr/>
              <a:t>15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Optimization: Cycle </a:t>
            </a:r>
            <a:r>
              <a:rPr lang="en-US" dirty="0"/>
              <a:t>Elimination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Variables in a cycle are all equivalent</a:t>
            </a:r>
          </a:p>
          <a:p>
            <a:pPr algn="ctr"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X</a:t>
            </a:r>
            <a:r>
              <a:rPr lang="en-US" baseline="-25000" dirty="0">
                <a:solidFill>
                  <a:schemeClr val="accent2"/>
                </a:solidFill>
              </a:rPr>
              <a:t>1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  <a:latin typeface="cmsy10" pitchFamily="34" charset="0"/>
              </a:rPr>
              <a:t>µ</a:t>
            </a:r>
            <a:r>
              <a:rPr lang="en-US" dirty="0">
                <a:solidFill>
                  <a:schemeClr val="accent2"/>
                </a:solidFill>
              </a:rPr>
              <a:t> X</a:t>
            </a:r>
            <a:r>
              <a:rPr lang="en-US" baseline="-25000" dirty="0">
                <a:solidFill>
                  <a:schemeClr val="accent2"/>
                </a:solidFill>
              </a:rPr>
              <a:t>2</a:t>
            </a:r>
            <a:r>
              <a:rPr lang="en-US" dirty="0">
                <a:solidFill>
                  <a:schemeClr val="accent2"/>
                </a:solidFill>
              </a:rPr>
              <a:t> … </a:t>
            </a:r>
            <a:r>
              <a:rPr lang="en-US" dirty="0">
                <a:solidFill>
                  <a:schemeClr val="accent2"/>
                </a:solidFill>
                <a:latin typeface="cmsy10" pitchFamily="34" charset="0"/>
              </a:rPr>
              <a:t>µ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X</a:t>
            </a:r>
            <a:r>
              <a:rPr lang="en-US" baseline="-25000" dirty="0" err="1">
                <a:solidFill>
                  <a:schemeClr val="accent2"/>
                </a:solidFill>
              </a:rPr>
              <a:t>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  <a:latin typeface="cmsy10" pitchFamily="34" charset="0"/>
              </a:rPr>
              <a:t>µ</a:t>
            </a:r>
            <a:r>
              <a:rPr lang="en-US" dirty="0">
                <a:solidFill>
                  <a:schemeClr val="accent2"/>
                </a:solidFill>
              </a:rPr>
              <a:t> X</a:t>
            </a:r>
            <a:r>
              <a:rPr lang="en-US" baseline="-25000" dirty="0">
                <a:solidFill>
                  <a:schemeClr val="accent2"/>
                </a:solidFill>
              </a:rPr>
              <a:t>1</a:t>
            </a:r>
            <a:endParaRPr lang="en-US" dirty="0">
              <a:solidFill>
                <a:schemeClr val="accent2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Optimization</a:t>
            </a:r>
            <a:r>
              <a:rPr lang="en-US" dirty="0"/>
              <a:t>: collapse them into one </a:t>
            </a:r>
            <a:r>
              <a:rPr lang="en-US" dirty="0" smtClean="0"/>
              <a:t>variable</a:t>
            </a:r>
            <a:endParaRPr lang="en-US" dirty="0"/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4533900" y="4648200"/>
            <a:ext cx="74613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3810000" y="533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4572000" y="60579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6392" name="AutoShape 8"/>
          <p:cNvCxnSpPr>
            <a:cxnSpLocks noChangeShapeType="1"/>
            <a:stCxn id="16390" idx="0"/>
            <a:endCxn id="16389" idx="2"/>
          </p:cNvCxnSpPr>
          <p:nvPr/>
        </p:nvCxnSpPr>
        <p:spPr bwMode="auto">
          <a:xfrm rot="16200000">
            <a:off x="3867150" y="4667250"/>
            <a:ext cx="647700" cy="685800"/>
          </a:xfrm>
          <a:prstGeom prst="curvedConnector2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16393" name="AutoShape 9"/>
          <p:cNvCxnSpPr>
            <a:cxnSpLocks noChangeShapeType="1"/>
            <a:stCxn id="16389" idx="6"/>
          </p:cNvCxnSpPr>
          <p:nvPr/>
        </p:nvCxnSpPr>
        <p:spPr bwMode="auto">
          <a:xfrm>
            <a:off x="4608513" y="4686300"/>
            <a:ext cx="647700" cy="685800"/>
          </a:xfrm>
          <a:prstGeom prst="curvedConnector2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5105400" y="51816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/>
              <a:t>…</a:t>
            </a:r>
          </a:p>
        </p:txBody>
      </p:sp>
      <p:cxnSp>
        <p:nvCxnSpPr>
          <p:cNvPr id="16395" name="AutoShape 11"/>
          <p:cNvCxnSpPr>
            <a:cxnSpLocks noChangeShapeType="1"/>
            <a:stCxn id="16394" idx="2"/>
            <a:endCxn id="16391" idx="6"/>
          </p:cNvCxnSpPr>
          <p:nvPr/>
        </p:nvCxnSpPr>
        <p:spPr bwMode="auto">
          <a:xfrm rot="5400000">
            <a:off x="4713287" y="5513388"/>
            <a:ext cx="517525" cy="647700"/>
          </a:xfrm>
          <a:prstGeom prst="curvedConnector2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16396" name="AutoShape 12"/>
          <p:cNvCxnSpPr>
            <a:cxnSpLocks noChangeShapeType="1"/>
            <a:stCxn id="16391" idx="2"/>
            <a:endCxn id="16390" idx="4"/>
          </p:cNvCxnSpPr>
          <p:nvPr/>
        </p:nvCxnSpPr>
        <p:spPr bwMode="auto">
          <a:xfrm rot="10800000">
            <a:off x="3848100" y="5410200"/>
            <a:ext cx="723900" cy="685800"/>
          </a:xfrm>
          <a:prstGeom prst="curvedConnector2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3733800" y="44958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S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5105400" y="44958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S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3657600" y="5791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S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5105400" y="5791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S</a:t>
            </a:r>
          </a:p>
        </p:txBody>
      </p:sp>
      <p:sp>
        <p:nvSpPr>
          <p:cNvPr id="16401" name="Oval 17"/>
          <p:cNvSpPr>
            <a:spLocks noChangeArrowheads="1"/>
          </p:cNvSpPr>
          <p:nvPr/>
        </p:nvSpPr>
        <p:spPr bwMode="auto">
          <a:xfrm>
            <a:off x="1524000" y="533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6402" name="AutoShape 18"/>
          <p:cNvCxnSpPr>
            <a:cxnSpLocks noChangeShapeType="1"/>
            <a:stCxn id="16401" idx="6"/>
            <a:endCxn id="16390" idx="2"/>
          </p:cNvCxnSpPr>
          <p:nvPr/>
        </p:nvCxnSpPr>
        <p:spPr bwMode="auto">
          <a:xfrm>
            <a:off x="1600200" y="5372100"/>
            <a:ext cx="2209800" cy="0"/>
          </a:xfrm>
          <a:prstGeom prst="straightConnector1">
            <a:avLst/>
          </a:prstGeom>
          <a:noFill/>
          <a:ln w="19050">
            <a:solidFill>
              <a:srgbClr val="CC3300"/>
            </a:solidFill>
            <a:prstDash val="lgDash"/>
            <a:round/>
            <a:headEnd/>
            <a:tailEnd type="triangle" w="med" len="med"/>
          </a:ln>
          <a:effectLst/>
        </p:spPr>
      </p:cxn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2438400" y="4800600"/>
            <a:ext cx="395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S</a:t>
            </a:r>
          </a:p>
        </p:txBody>
      </p:sp>
      <p:sp>
        <p:nvSpPr>
          <p:cNvPr id="16404" name="Oval 20"/>
          <p:cNvSpPr>
            <a:spLocks noChangeArrowheads="1"/>
          </p:cNvSpPr>
          <p:nvPr/>
        </p:nvSpPr>
        <p:spPr bwMode="auto">
          <a:xfrm>
            <a:off x="7467600" y="533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6405" name="AutoShape 21"/>
          <p:cNvCxnSpPr>
            <a:cxnSpLocks noChangeShapeType="1"/>
            <a:stCxn id="16394" idx="3"/>
            <a:endCxn id="16404" idx="2"/>
          </p:cNvCxnSpPr>
          <p:nvPr/>
        </p:nvCxnSpPr>
        <p:spPr bwMode="auto">
          <a:xfrm flipV="1">
            <a:off x="5486400" y="5372100"/>
            <a:ext cx="1981200" cy="7938"/>
          </a:xfrm>
          <a:prstGeom prst="straightConnector1">
            <a:avLst/>
          </a:prstGeom>
          <a:noFill/>
          <a:ln w="19050">
            <a:solidFill>
              <a:srgbClr val="CC3300"/>
            </a:solidFill>
            <a:prstDash val="lgDash"/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</a:t>
            </a:r>
            <a:r>
              <a:rPr lang="en-US" dirty="0" smtClean="0"/>
              <a:t>techniques </a:t>
            </a:r>
            <a:r>
              <a:rPr lang="en-US" dirty="0" smtClean="0"/>
              <a:t>for cycle-elimination known</a:t>
            </a:r>
            <a:endParaRPr lang="en-US" dirty="0" smtClean="0"/>
          </a:p>
          <a:p>
            <a:pPr lvl="1"/>
            <a:r>
              <a:rPr lang="en-US" dirty="0" smtClean="0"/>
              <a:t>Does not change worst-case complexity</a:t>
            </a:r>
          </a:p>
          <a:p>
            <a:pPr lvl="1"/>
            <a:r>
              <a:rPr lang="en-US" dirty="0" smtClean="0"/>
              <a:t>But makes 100X time difference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Specific algorithmic/implementation techniques are critical to the success of decision procedures</a:t>
            </a:r>
          </a:p>
          <a:p>
            <a:pPr lvl="1"/>
            <a:r>
              <a:rPr lang="en-US" dirty="0" smtClean="0"/>
              <a:t>Even “cheap” ones</a:t>
            </a:r>
          </a:p>
          <a:p>
            <a:pPr lvl="1"/>
            <a:r>
              <a:rPr lang="en-US" dirty="0" smtClean="0"/>
              <a:t>Support for such research is important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CEE5-1A55-4AD4-A45C-C0AB802E86A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Entailment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Often want to know:</a:t>
            </a:r>
          </a:p>
          <a:p>
            <a:pPr algn="ctr">
              <a:buNone/>
            </a:pPr>
            <a:r>
              <a:rPr lang="en-US" dirty="0"/>
              <a:t> </a:t>
            </a:r>
            <a:r>
              <a:rPr lang="en-US" dirty="0" smtClean="0"/>
              <a:t>Does </a:t>
            </a:r>
            <a:r>
              <a:rPr lang="en-US" dirty="0" smtClean="0">
                <a:solidFill>
                  <a:srgbClr val="FF0000"/>
                </a:solidFill>
              </a:rPr>
              <a:t>C </a:t>
            </a:r>
            <a:r>
              <a:rPr lang="en-US" dirty="0" smtClean="0"/>
              <a:t>imply some constraint(s) </a:t>
            </a:r>
            <a:r>
              <a:rPr lang="en-US" dirty="0" smtClean="0">
                <a:solidFill>
                  <a:srgbClr val="FF0000"/>
                </a:solidFill>
              </a:rPr>
              <a:t>C’</a:t>
            </a:r>
            <a:r>
              <a:rPr lang="en-US" dirty="0" smtClean="0"/>
              <a:t>?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Is every solution of 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 a solution of </a:t>
            </a:r>
            <a:r>
              <a:rPr lang="en-US" dirty="0" smtClean="0">
                <a:solidFill>
                  <a:srgbClr val="FF0000"/>
                </a:solidFill>
              </a:rPr>
              <a:t>C’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Entailment</a:t>
            </a:r>
          </a:p>
          <a:p>
            <a:pPr lvl="1"/>
            <a:r>
              <a:rPr lang="en-US" dirty="0" smtClean="0"/>
              <a:t>Validity (does 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 imply </a:t>
            </a:r>
            <a:r>
              <a:rPr lang="en-US" dirty="0" smtClean="0">
                <a:solidFill>
                  <a:srgbClr val="FF0000"/>
                </a:solidFill>
              </a:rPr>
              <a:t>true</a:t>
            </a:r>
            <a:r>
              <a:rPr lang="en-US" dirty="0" smtClean="0"/>
              <a:t>?)</a:t>
            </a:r>
          </a:p>
          <a:p>
            <a:pPr lvl="1"/>
            <a:endParaRPr lang="en-US" dirty="0"/>
          </a:p>
          <a:p>
            <a:r>
              <a:rPr lang="en-US" dirty="0" smtClean="0"/>
              <a:t>Important for</a:t>
            </a:r>
          </a:p>
          <a:p>
            <a:pPr lvl="1"/>
            <a:r>
              <a:rPr lang="en-US" dirty="0" smtClean="0"/>
              <a:t>Queries (can I perform this optimization?)</a:t>
            </a:r>
          </a:p>
          <a:p>
            <a:pPr lvl="1"/>
            <a:r>
              <a:rPr lang="en-US" dirty="0" smtClean="0"/>
              <a:t>Presentation (simplification of constraints)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CEE5-1A55-4AD4-A45C-C0AB802E86A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there an Issue?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SAT solving</a:t>
            </a:r>
          </a:p>
          <a:p>
            <a:endParaRPr lang="en-US" dirty="0"/>
          </a:p>
          <a:p>
            <a:r>
              <a:rPr lang="en-US" dirty="0" err="1" smtClean="0"/>
              <a:t>Satisfiability</a:t>
            </a:r>
            <a:r>
              <a:rPr lang="en-US" dirty="0" smtClean="0"/>
              <a:t>: NP-complete</a:t>
            </a:r>
          </a:p>
          <a:p>
            <a:r>
              <a:rPr lang="en-US" dirty="0" smtClean="0"/>
              <a:t>Validity: </a:t>
            </a:r>
            <a:r>
              <a:rPr lang="en-US" dirty="0" err="1" smtClean="0"/>
              <a:t>CoNP</a:t>
            </a:r>
            <a:r>
              <a:rPr lang="en-US" dirty="0" smtClean="0"/>
              <a:t>-complete</a:t>
            </a:r>
          </a:p>
          <a:p>
            <a:endParaRPr lang="en-US" dirty="0"/>
          </a:p>
          <a:p>
            <a:r>
              <a:rPr lang="en-US" dirty="0" smtClean="0"/>
              <a:t>But we use the same implementation for both</a:t>
            </a:r>
          </a:p>
          <a:p>
            <a:pPr lvl="1"/>
            <a:r>
              <a:rPr lang="en-US" dirty="0" smtClean="0"/>
              <a:t>Just need to know if there are 0 or &gt; 0 solutions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CEE5-1A55-4AD4-A45C-C0AB802E86A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low complexity techniques entailment often very different from </a:t>
            </a:r>
            <a:r>
              <a:rPr lang="en-US" dirty="0" err="1" smtClean="0"/>
              <a:t>satisfiability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Example: Conditional equality constraints</a:t>
            </a:r>
          </a:p>
          <a:p>
            <a:endParaRPr lang="en-US" dirty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accent2"/>
                </a:solidFill>
                <a:latin typeface="cmmi10"/>
              </a:rPr>
              <a:t>¿</a:t>
            </a:r>
            <a:r>
              <a:rPr lang="en-US" baseline="-25000" dirty="0" smtClean="0">
                <a:solidFill>
                  <a:schemeClr val="accent2"/>
                </a:solidFill>
                <a:latin typeface="cmmi10"/>
              </a:rPr>
              <a:t>1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msy10"/>
              </a:rPr>
              <a:t>·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mmi10"/>
              </a:rPr>
              <a:t>¿</a:t>
            </a:r>
            <a:r>
              <a:rPr lang="en-US" baseline="-25000" dirty="0" smtClean="0">
                <a:solidFill>
                  <a:schemeClr val="accent2"/>
                </a:solidFill>
                <a:latin typeface="cmmi10"/>
              </a:rPr>
              <a:t>2</a:t>
            </a:r>
            <a:r>
              <a:rPr lang="en-US" dirty="0" smtClean="0">
                <a:solidFill>
                  <a:schemeClr val="accent2"/>
                </a:solidFill>
              </a:rPr>
              <a:t>   </a:t>
            </a:r>
            <a:r>
              <a:rPr lang="en-US" dirty="0" smtClean="0">
                <a:solidFill>
                  <a:schemeClr val="accent2"/>
                </a:solidFill>
                <a:latin typeface="cmsy10"/>
              </a:rPr>
              <a:t>,</a:t>
            </a:r>
            <a:r>
              <a:rPr lang="en-US" dirty="0" smtClean="0">
                <a:solidFill>
                  <a:schemeClr val="accent2"/>
                </a:solidFill>
              </a:rPr>
              <a:t>   </a:t>
            </a:r>
            <a:r>
              <a:rPr lang="en-US" dirty="0" smtClean="0">
                <a:solidFill>
                  <a:schemeClr val="accent2"/>
                </a:solidFill>
                <a:latin typeface="cmmi10"/>
              </a:rPr>
              <a:t>¿</a:t>
            </a:r>
            <a:r>
              <a:rPr lang="en-US" baseline="-25000" dirty="0" smtClean="0">
                <a:solidFill>
                  <a:schemeClr val="accent2"/>
                </a:solidFill>
                <a:latin typeface="cmmi10"/>
              </a:rPr>
              <a:t>1</a:t>
            </a:r>
            <a:r>
              <a:rPr lang="en-US" dirty="0" smtClean="0">
                <a:solidFill>
                  <a:schemeClr val="accent2"/>
                </a:solidFill>
              </a:rPr>
              <a:t> = </a:t>
            </a:r>
            <a:r>
              <a:rPr lang="en-US" dirty="0" smtClean="0">
                <a:solidFill>
                  <a:schemeClr val="accent2"/>
                </a:solidFill>
                <a:latin typeface="cmsy10"/>
              </a:rPr>
              <a:t>? 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msy10"/>
              </a:rPr>
              <a:t>Ç</a:t>
            </a:r>
            <a:r>
              <a:rPr lang="en-US" dirty="0" smtClean="0">
                <a:solidFill>
                  <a:schemeClr val="accent2"/>
                </a:solidFill>
              </a:rPr>
              <a:t>  </a:t>
            </a:r>
            <a:r>
              <a:rPr lang="en-US" dirty="0" smtClean="0">
                <a:solidFill>
                  <a:schemeClr val="accent2"/>
                </a:solidFill>
                <a:latin typeface="cmmi10"/>
              </a:rPr>
              <a:t>¿</a:t>
            </a:r>
            <a:r>
              <a:rPr lang="en-US" baseline="-25000" dirty="0" smtClean="0">
                <a:solidFill>
                  <a:schemeClr val="accent2"/>
                </a:solidFill>
                <a:latin typeface="cmmi10"/>
              </a:rPr>
              <a:t>1</a:t>
            </a:r>
            <a:r>
              <a:rPr lang="en-US" dirty="0" smtClean="0">
                <a:solidFill>
                  <a:schemeClr val="accent2"/>
                </a:solidFill>
              </a:rPr>
              <a:t> = </a:t>
            </a:r>
            <a:r>
              <a:rPr lang="en-US" dirty="0" smtClean="0">
                <a:solidFill>
                  <a:schemeClr val="accent2"/>
                </a:solidFill>
                <a:latin typeface="cmmi10"/>
              </a:rPr>
              <a:t>¿</a:t>
            </a:r>
            <a:r>
              <a:rPr lang="en-US" baseline="-25000" dirty="0" smtClean="0">
                <a:solidFill>
                  <a:schemeClr val="accent2"/>
                </a:solidFill>
                <a:latin typeface="cmmi10"/>
              </a:rPr>
              <a:t>2</a:t>
            </a:r>
            <a:endParaRPr lang="en-US" baseline="-25000" dirty="0" smtClean="0">
              <a:solidFill>
                <a:schemeClr val="accent2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CEE5-1A55-4AD4-A45C-C0AB802E86A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Techniques used by</a:t>
            </a:r>
          </a:p>
          <a:p>
            <a:pPr lvl="1"/>
            <a:r>
              <a:rPr lang="en-US" dirty="0" smtClean="0"/>
              <a:t>Type and program analysis communities</a:t>
            </a:r>
          </a:p>
          <a:p>
            <a:pPr lvl="1"/>
            <a:r>
              <a:rPr lang="en-US" dirty="0" smtClean="0"/>
              <a:t>Other than SAT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Warning: Personal biases ahead . . 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CEE5-1A55-4AD4-A45C-C0AB802E86A1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Equality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Solving</a:t>
            </a:r>
          </a:p>
          <a:p>
            <a:pPr lvl="1"/>
            <a:r>
              <a:rPr lang="en-US" dirty="0" smtClean="0"/>
              <a:t>Near linear time</a:t>
            </a:r>
          </a:p>
          <a:p>
            <a:pPr lvl="1"/>
            <a:endParaRPr lang="en-US" dirty="0"/>
          </a:p>
          <a:p>
            <a:r>
              <a:rPr lang="en-US" dirty="0" smtClean="0"/>
              <a:t>Entailment</a:t>
            </a:r>
          </a:p>
          <a:p>
            <a:pPr lvl="1"/>
            <a:r>
              <a:rPr lang="en-US" dirty="0" smtClean="0"/>
              <a:t>Quadratic</a:t>
            </a:r>
          </a:p>
          <a:p>
            <a:pPr lvl="1"/>
            <a:endParaRPr lang="en-US" dirty="0"/>
          </a:p>
          <a:p>
            <a:r>
              <a:rPr lang="en-US" dirty="0" smtClean="0"/>
              <a:t>Completely different algorithms</a:t>
            </a:r>
          </a:p>
          <a:p>
            <a:pPr lvl="1"/>
            <a:r>
              <a:rPr lang="en-US" dirty="0" smtClean="0"/>
              <a:t>And different engineering</a:t>
            </a:r>
          </a:p>
          <a:p>
            <a:pPr lvl="1"/>
            <a:r>
              <a:rPr lang="en-US" dirty="0" smtClean="0"/>
              <a:t>Big difference between linear and super-linear . . .</a:t>
            </a:r>
          </a:p>
          <a:p>
            <a:pPr lvl="1"/>
            <a:r>
              <a:rPr lang="en-US" dirty="0" smtClean="0"/>
              <a:t>. . . see previous discussion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CEE5-1A55-4AD4-A45C-C0AB802E86A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Problems (Theory)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“cubic-time” set </a:t>
            </a:r>
            <a:r>
              <a:rPr lang="en-US" dirty="0" smtClean="0"/>
              <a:t>constraint fragment</a:t>
            </a:r>
          </a:p>
          <a:p>
            <a:pPr lvl="1"/>
            <a:r>
              <a:rPr lang="en-US" dirty="0" smtClean="0"/>
              <a:t>Entailment is in NEXPTIME</a:t>
            </a:r>
          </a:p>
          <a:p>
            <a:pPr lvl="1"/>
            <a:r>
              <a:rPr lang="en-US" dirty="0" smtClean="0"/>
              <a:t>Entailment is PSPACE-Hard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Non-structural subtype entailment</a:t>
            </a:r>
          </a:p>
          <a:p>
            <a:pPr lvl="1"/>
            <a:r>
              <a:rPr lang="en-US" dirty="0" smtClean="0"/>
              <a:t>Entailment is PSPACE-Hard</a:t>
            </a:r>
          </a:p>
          <a:p>
            <a:pPr lvl="1"/>
            <a:r>
              <a:rPr lang="en-US" dirty="0" smtClean="0"/>
              <a:t>Decidability is open</a:t>
            </a:r>
          </a:p>
          <a:p>
            <a:pPr lvl="1"/>
            <a:r>
              <a:rPr lang="en-US" dirty="0" smtClean="0"/>
              <a:t>First-order fragment is </a:t>
            </a:r>
            <a:r>
              <a:rPr lang="en-US" dirty="0" err="1" smtClean="0"/>
              <a:t>undecidable</a:t>
            </a:r>
            <a:endParaRPr lang="en-US" dirty="0" smtClean="0"/>
          </a:p>
          <a:p>
            <a:pPr lvl="2"/>
            <a:r>
              <a:rPr lang="en-US" dirty="0" smtClean="0"/>
              <a:t>With 3 quantifier alternations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CEE5-1A55-4AD4-A45C-C0AB802E86A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Open Problem? </a:t>
            </a:r>
            <a:r>
              <a:rPr lang="en-US" dirty="0" smtClean="0"/>
              <a:t>(Engineering)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Integer programming</a:t>
            </a:r>
          </a:p>
          <a:p>
            <a:pPr lvl="1"/>
            <a:r>
              <a:rPr lang="en-US" dirty="0" smtClean="0"/>
              <a:t>NP-complete</a:t>
            </a:r>
          </a:p>
          <a:p>
            <a:pPr lvl="1"/>
            <a:r>
              <a:rPr lang="en-US" dirty="0" smtClean="0"/>
              <a:t>Huge topic in analysis of software</a:t>
            </a:r>
          </a:p>
          <a:p>
            <a:pPr lvl="2"/>
            <a:r>
              <a:rPr lang="en-US" dirty="0" smtClean="0"/>
              <a:t>Parallelization, resource allocation, understanding </a:t>
            </a:r>
            <a:r>
              <a:rPr lang="en-US" dirty="0" smtClean="0"/>
              <a:t>arrays </a:t>
            </a:r>
            <a:r>
              <a:rPr lang="en-US" dirty="0" smtClean="0"/>
              <a:t>…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Consider</a:t>
            </a:r>
          </a:p>
          <a:p>
            <a:pPr algn="ctr">
              <a:buNone/>
            </a:pPr>
            <a:r>
              <a:rPr lang="en-US" dirty="0" smtClean="0">
                <a:solidFill>
                  <a:schemeClr val="accent2"/>
                </a:solidFill>
              </a:rPr>
              <a:t>Minimize x subject to 3x+3y=4</a:t>
            </a:r>
          </a:p>
          <a:p>
            <a:pPr algn="ctr">
              <a:buNone/>
            </a:pP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/>
              <a:t>What do ILP solvers do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Answer: LP-based solvers diverge.  Why?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CEE5-1A55-4AD4-A45C-C0AB802E86A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Theories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applications use multiple kinds of constraints</a:t>
            </a:r>
          </a:p>
          <a:p>
            <a:pPr lvl="1"/>
            <a:r>
              <a:rPr lang="en-US" dirty="0" smtClean="0"/>
              <a:t>And there are many such constraint theories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Need good ways of combining theories</a:t>
            </a:r>
          </a:p>
          <a:p>
            <a:pPr lvl="1"/>
            <a:r>
              <a:rPr lang="en-US" dirty="0" smtClean="0"/>
              <a:t>More than Nelson-</a:t>
            </a:r>
            <a:r>
              <a:rPr lang="en-US" dirty="0" err="1" smtClean="0"/>
              <a:t>Oppen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CEE5-1A55-4AD4-A45C-C0AB802E86A1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notions of solving</a:t>
            </a:r>
          </a:p>
          <a:p>
            <a:endParaRPr lang="en-US" dirty="0"/>
          </a:p>
          <a:p>
            <a:r>
              <a:rPr lang="en-US" dirty="0" err="1" smtClean="0"/>
              <a:t>Algorithmics</a:t>
            </a:r>
            <a:r>
              <a:rPr lang="en-US" dirty="0" smtClean="0"/>
              <a:t> and engineering</a:t>
            </a:r>
          </a:p>
          <a:p>
            <a:endParaRPr lang="en-US" dirty="0" smtClean="0"/>
          </a:p>
          <a:p>
            <a:r>
              <a:rPr lang="en-US" dirty="0" smtClean="0"/>
              <a:t>Solving vs. entailment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Open problems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CEE5-1A55-4AD4-A45C-C0AB802E86A1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notions of solving</a:t>
            </a:r>
          </a:p>
          <a:p>
            <a:endParaRPr lang="en-US" dirty="0"/>
          </a:p>
          <a:p>
            <a:r>
              <a:rPr lang="en-US" dirty="0" err="1" smtClean="0"/>
              <a:t>Algorithmics</a:t>
            </a:r>
            <a:r>
              <a:rPr lang="en-US" dirty="0" smtClean="0"/>
              <a:t> and engineering</a:t>
            </a:r>
          </a:p>
          <a:p>
            <a:endParaRPr lang="en-US" dirty="0" smtClean="0"/>
          </a:p>
          <a:p>
            <a:r>
              <a:rPr lang="en-US" dirty="0" smtClean="0"/>
              <a:t>Solving vs. entailment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Open problems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CEE5-1A55-4AD4-A45C-C0AB802E86A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Different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NP-Hard problems:</a:t>
            </a:r>
          </a:p>
          <a:p>
            <a:pPr algn="ctr">
              <a:buNone/>
            </a:pPr>
            <a:r>
              <a:rPr lang="en-US" dirty="0" smtClean="0">
                <a:solidFill>
                  <a:schemeClr val="accent2"/>
                </a:solidFill>
              </a:rPr>
              <a:t>SOLVE(F) = </a:t>
            </a:r>
            <a:r>
              <a:rPr lang="en-US" i="1" dirty="0" smtClean="0">
                <a:solidFill>
                  <a:schemeClr val="accent2"/>
                </a:solidFill>
              </a:rPr>
              <a:t>one solution</a:t>
            </a:r>
          </a:p>
          <a:p>
            <a:pPr algn="ctr">
              <a:buNone/>
            </a:pPr>
            <a:endParaRPr lang="en-US" i="1" dirty="0">
              <a:solidFill>
                <a:schemeClr val="accent2"/>
              </a:solidFill>
            </a:endParaRPr>
          </a:p>
          <a:p>
            <a:pPr algn="ctr">
              <a:buNone/>
            </a:pPr>
            <a:endParaRPr lang="en-US" i="1" dirty="0" smtClean="0">
              <a:solidFill>
                <a:schemeClr val="accent2"/>
              </a:solidFill>
            </a:endParaRPr>
          </a:p>
          <a:p>
            <a:r>
              <a:rPr lang="en-US" dirty="0" smtClean="0"/>
              <a:t>PTIME problems:</a:t>
            </a:r>
          </a:p>
          <a:p>
            <a:pPr algn="ctr">
              <a:buNone/>
            </a:pPr>
            <a:r>
              <a:rPr lang="en-US" dirty="0" smtClean="0">
                <a:solidFill>
                  <a:schemeClr val="accent2"/>
                </a:solidFill>
              </a:rPr>
              <a:t>SOLVE(F) = </a:t>
            </a:r>
            <a:r>
              <a:rPr lang="en-US" i="1" dirty="0" smtClean="0">
                <a:solidFill>
                  <a:schemeClr val="accent2"/>
                </a:solidFill>
              </a:rPr>
              <a:t>all solutions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CEE5-1A55-4AD4-A45C-C0AB802E86A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Unification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CEE5-1A55-4AD4-A45C-C0AB802E86A1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4648200" y="3184525"/>
            <a:ext cx="4343400" cy="1768475"/>
            <a:chOff x="4648200" y="3184525"/>
            <a:chExt cx="4343400" cy="1768475"/>
          </a:xfrm>
        </p:grpSpPr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4648200" y="4556125"/>
              <a:ext cx="4572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chemeClr val="accent2"/>
                  </a:solidFill>
                  <a:latin typeface="Symbol" pitchFamily="18" charset="2"/>
                </a:rPr>
                <a:t>a</a:t>
              </a:r>
              <a:endParaRPr lang="en-US" sz="2000" dirty="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5562600" y="4556125"/>
              <a:ext cx="6096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err="1">
                  <a:solidFill>
                    <a:schemeClr val="accent2"/>
                  </a:solidFill>
                  <a:latin typeface="Comic Sans MS" pitchFamily="66" charset="0"/>
                </a:rPr>
                <a:t>int</a:t>
              </a:r>
              <a:endParaRPr lang="en-US" sz="2000" dirty="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8382000" y="4556125"/>
              <a:ext cx="6096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chemeClr val="accent2"/>
                  </a:solidFill>
                  <a:latin typeface="Comic Sans MS" pitchFamily="66" charset="0"/>
                </a:rPr>
                <a:t>int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7239000" y="4479925"/>
              <a:ext cx="4572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chemeClr val="accent2"/>
                  </a:solidFill>
                  <a:latin typeface="Symbol" pitchFamily="18" charset="2"/>
                </a:rPr>
                <a:t>a</a:t>
              </a:r>
              <a:endParaRPr lang="en-US" sz="20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6553200" y="3184525"/>
              <a:ext cx="4572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chemeClr val="accent2"/>
                  </a:solidFill>
                  <a:latin typeface="cmsy10" pitchFamily="34" charset="0"/>
                </a:rPr>
                <a:t>!</a:t>
              </a:r>
              <a:endParaRPr lang="en-US" sz="20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5181600" y="3946525"/>
              <a:ext cx="4572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chemeClr val="accent2"/>
                  </a:solidFill>
                  <a:latin typeface="cmsy10" pitchFamily="34" charset="0"/>
                </a:rPr>
                <a:t>!</a:t>
              </a:r>
              <a:endParaRPr lang="en-US" sz="20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7848600" y="3946525"/>
              <a:ext cx="4572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chemeClr val="accent2"/>
                  </a:solidFill>
                  <a:latin typeface="cmsy10" pitchFamily="34" charset="0"/>
                </a:rPr>
                <a:t>!</a:t>
              </a:r>
              <a:endParaRPr lang="en-US" sz="20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cxnSp>
          <p:nvCxnSpPr>
            <p:cNvPr id="13" name="AutoShape 11"/>
            <p:cNvCxnSpPr>
              <a:cxnSpLocks noChangeShapeType="1"/>
              <a:stCxn id="10" idx="2"/>
              <a:endCxn id="11" idx="0"/>
            </p:cNvCxnSpPr>
            <p:nvPr/>
          </p:nvCxnSpPr>
          <p:spPr bwMode="auto">
            <a:xfrm flipH="1">
              <a:off x="5410200" y="3581400"/>
              <a:ext cx="1371600" cy="365125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</p:cxnSp>
        <p:cxnSp>
          <p:nvCxnSpPr>
            <p:cNvPr id="14" name="AutoShape 12"/>
            <p:cNvCxnSpPr>
              <a:cxnSpLocks noChangeShapeType="1"/>
              <a:stCxn id="11" idx="2"/>
              <a:endCxn id="6" idx="0"/>
            </p:cNvCxnSpPr>
            <p:nvPr/>
          </p:nvCxnSpPr>
          <p:spPr bwMode="auto">
            <a:xfrm flipH="1">
              <a:off x="4876800" y="4343400"/>
              <a:ext cx="533400" cy="212725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</p:cxnSp>
        <p:cxnSp>
          <p:nvCxnSpPr>
            <p:cNvPr id="15" name="AutoShape 13"/>
            <p:cNvCxnSpPr>
              <a:cxnSpLocks noChangeShapeType="1"/>
              <a:stCxn id="11" idx="2"/>
              <a:endCxn id="7" idx="0"/>
            </p:cNvCxnSpPr>
            <p:nvPr/>
          </p:nvCxnSpPr>
          <p:spPr bwMode="auto">
            <a:xfrm>
              <a:off x="5410200" y="4343400"/>
              <a:ext cx="457200" cy="212725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</p:cxnSp>
        <p:cxnSp>
          <p:nvCxnSpPr>
            <p:cNvPr id="16" name="AutoShape 14"/>
            <p:cNvCxnSpPr>
              <a:cxnSpLocks noChangeShapeType="1"/>
              <a:stCxn id="12" idx="2"/>
              <a:endCxn id="9" idx="0"/>
            </p:cNvCxnSpPr>
            <p:nvPr/>
          </p:nvCxnSpPr>
          <p:spPr bwMode="auto">
            <a:xfrm flipH="1">
              <a:off x="7467600" y="4343400"/>
              <a:ext cx="609600" cy="136525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</p:cxnSp>
        <p:cxnSp>
          <p:nvCxnSpPr>
            <p:cNvPr id="17" name="AutoShape 15"/>
            <p:cNvCxnSpPr>
              <a:cxnSpLocks noChangeShapeType="1"/>
              <a:stCxn id="10" idx="2"/>
              <a:endCxn id="12" idx="0"/>
            </p:cNvCxnSpPr>
            <p:nvPr/>
          </p:nvCxnSpPr>
          <p:spPr bwMode="auto">
            <a:xfrm>
              <a:off x="6781800" y="3581400"/>
              <a:ext cx="1295400" cy="365125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</p:cxnSp>
        <p:cxnSp>
          <p:nvCxnSpPr>
            <p:cNvPr id="18" name="AutoShape 16"/>
            <p:cNvCxnSpPr>
              <a:cxnSpLocks noChangeShapeType="1"/>
              <a:stCxn id="12" idx="2"/>
              <a:endCxn id="8" idx="0"/>
            </p:cNvCxnSpPr>
            <p:nvPr/>
          </p:nvCxnSpPr>
          <p:spPr bwMode="auto">
            <a:xfrm>
              <a:off x="8077200" y="4343400"/>
              <a:ext cx="609600" cy="212725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</p:cxnSp>
      </p:grpSp>
      <p:grpSp>
        <p:nvGrpSpPr>
          <p:cNvPr id="51" name="Group 50"/>
          <p:cNvGrpSpPr/>
          <p:nvPr/>
        </p:nvGrpSpPr>
        <p:grpSpPr>
          <a:xfrm>
            <a:off x="381000" y="1295400"/>
            <a:ext cx="3886200" cy="1771710"/>
            <a:chOff x="381000" y="1295400"/>
            <a:chExt cx="3886200" cy="1771710"/>
          </a:xfrm>
        </p:grpSpPr>
        <p:sp>
          <p:nvSpPr>
            <p:cNvPr id="20" name="Text Box 4"/>
            <p:cNvSpPr txBox="1">
              <a:spLocks noChangeArrowheads="1"/>
            </p:cNvSpPr>
            <p:nvPr/>
          </p:nvSpPr>
          <p:spPr bwMode="auto">
            <a:xfrm>
              <a:off x="381000" y="2667000"/>
              <a:ext cx="4572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chemeClr val="accent2"/>
                  </a:solidFill>
                  <a:latin typeface="Symbol" pitchFamily="18" charset="2"/>
                </a:rPr>
                <a:t>a</a:t>
              </a:r>
              <a:endParaRPr lang="en-US" sz="2000" dirty="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sp>
          <p:nvSpPr>
            <p:cNvPr id="21" name="Text Box 5"/>
            <p:cNvSpPr txBox="1">
              <a:spLocks noChangeArrowheads="1"/>
            </p:cNvSpPr>
            <p:nvPr/>
          </p:nvSpPr>
          <p:spPr bwMode="auto">
            <a:xfrm>
              <a:off x="1295400" y="2667000"/>
              <a:ext cx="6096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err="1" smtClean="0">
                  <a:solidFill>
                    <a:schemeClr val="accent2"/>
                  </a:solidFill>
                  <a:latin typeface="Comic Sans MS" pitchFamily="66" charset="0"/>
                </a:rPr>
                <a:t>int</a:t>
              </a:r>
              <a:endParaRPr lang="en-US" sz="2000" dirty="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sp>
          <p:nvSpPr>
            <p:cNvPr id="23" name="Text Box 7"/>
            <p:cNvSpPr txBox="1">
              <a:spLocks noChangeArrowheads="1"/>
            </p:cNvSpPr>
            <p:nvPr/>
          </p:nvSpPr>
          <p:spPr bwMode="auto">
            <a:xfrm>
              <a:off x="3810000" y="2041525"/>
              <a:ext cx="4572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chemeClr val="accent2"/>
                  </a:solidFill>
                  <a:latin typeface="cmmi10"/>
                </a:rPr>
                <a:t>°</a:t>
              </a:r>
              <a:endParaRPr lang="en-US" sz="2000" dirty="0">
                <a:solidFill>
                  <a:schemeClr val="accent2"/>
                </a:solidFill>
                <a:latin typeface="cmmi10"/>
              </a:endParaRPr>
            </a:p>
          </p:txBody>
        </p:sp>
        <p:sp>
          <p:nvSpPr>
            <p:cNvPr id="24" name="Text Box 8"/>
            <p:cNvSpPr txBox="1">
              <a:spLocks noChangeArrowheads="1"/>
            </p:cNvSpPr>
            <p:nvPr/>
          </p:nvSpPr>
          <p:spPr bwMode="auto">
            <a:xfrm>
              <a:off x="2286000" y="1295400"/>
              <a:ext cx="4572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chemeClr val="accent2"/>
                  </a:solidFill>
                  <a:latin typeface="cmsy10" pitchFamily="34" charset="0"/>
                </a:rPr>
                <a:t>!</a:t>
              </a:r>
              <a:endParaRPr lang="en-US" sz="2000" dirty="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sp>
          <p:nvSpPr>
            <p:cNvPr id="25" name="Text Box 9"/>
            <p:cNvSpPr txBox="1">
              <a:spLocks noChangeArrowheads="1"/>
            </p:cNvSpPr>
            <p:nvPr/>
          </p:nvSpPr>
          <p:spPr bwMode="auto">
            <a:xfrm>
              <a:off x="914400" y="2057400"/>
              <a:ext cx="4572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chemeClr val="accent2"/>
                  </a:solidFill>
                  <a:latin typeface="cmsy10" pitchFamily="34" charset="0"/>
                </a:rPr>
                <a:t>!</a:t>
              </a:r>
              <a:endParaRPr lang="en-US" sz="20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cxnSp>
          <p:nvCxnSpPr>
            <p:cNvPr id="27" name="AutoShape 11"/>
            <p:cNvCxnSpPr>
              <a:cxnSpLocks noChangeShapeType="1"/>
              <a:stCxn id="24" idx="2"/>
              <a:endCxn id="25" idx="0"/>
            </p:cNvCxnSpPr>
            <p:nvPr/>
          </p:nvCxnSpPr>
          <p:spPr bwMode="auto">
            <a:xfrm flipH="1">
              <a:off x="1143000" y="1692275"/>
              <a:ext cx="1371600" cy="365125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</p:cxnSp>
        <p:cxnSp>
          <p:nvCxnSpPr>
            <p:cNvPr id="28" name="AutoShape 12"/>
            <p:cNvCxnSpPr>
              <a:cxnSpLocks noChangeShapeType="1"/>
              <a:stCxn id="25" idx="2"/>
              <a:endCxn id="20" idx="0"/>
            </p:cNvCxnSpPr>
            <p:nvPr/>
          </p:nvCxnSpPr>
          <p:spPr bwMode="auto">
            <a:xfrm rot="5400000">
              <a:off x="769938" y="2293937"/>
              <a:ext cx="212725" cy="53340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</p:cxnSp>
        <p:cxnSp>
          <p:nvCxnSpPr>
            <p:cNvPr id="29" name="AutoShape 13"/>
            <p:cNvCxnSpPr>
              <a:cxnSpLocks noChangeShapeType="1"/>
              <a:stCxn id="25" idx="2"/>
              <a:endCxn id="21" idx="0"/>
            </p:cNvCxnSpPr>
            <p:nvPr/>
          </p:nvCxnSpPr>
          <p:spPr bwMode="auto">
            <a:xfrm>
              <a:off x="1143000" y="2454275"/>
              <a:ext cx="457200" cy="212725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</p:cxnSp>
        <p:cxnSp>
          <p:nvCxnSpPr>
            <p:cNvPr id="31" name="AutoShape 15"/>
            <p:cNvCxnSpPr>
              <a:cxnSpLocks noChangeShapeType="1"/>
              <a:stCxn id="24" idx="2"/>
            </p:cNvCxnSpPr>
            <p:nvPr/>
          </p:nvCxnSpPr>
          <p:spPr bwMode="auto">
            <a:xfrm>
              <a:off x="2514600" y="1692275"/>
              <a:ext cx="1295400" cy="365125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</p:cxnSp>
      </p:grpSp>
      <p:grpSp>
        <p:nvGrpSpPr>
          <p:cNvPr id="50" name="Group 49"/>
          <p:cNvGrpSpPr/>
          <p:nvPr/>
        </p:nvGrpSpPr>
        <p:grpSpPr>
          <a:xfrm>
            <a:off x="838200" y="4724400"/>
            <a:ext cx="3276600" cy="1314510"/>
            <a:chOff x="838200" y="4724400"/>
            <a:chExt cx="3276600" cy="1314510"/>
          </a:xfrm>
        </p:grpSpPr>
        <p:sp>
          <p:nvSpPr>
            <p:cNvPr id="37" name="Text Box 8"/>
            <p:cNvSpPr txBox="1">
              <a:spLocks noChangeArrowheads="1"/>
            </p:cNvSpPr>
            <p:nvPr/>
          </p:nvSpPr>
          <p:spPr bwMode="auto">
            <a:xfrm>
              <a:off x="2286000" y="4724400"/>
              <a:ext cx="4572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chemeClr val="accent2"/>
                  </a:solidFill>
                  <a:latin typeface="cmsy10" pitchFamily="34" charset="0"/>
                </a:rPr>
                <a:t>!</a:t>
              </a:r>
              <a:endParaRPr lang="en-US" sz="20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cxnSp>
          <p:nvCxnSpPr>
            <p:cNvPr id="40" name="AutoShape 11"/>
            <p:cNvCxnSpPr>
              <a:cxnSpLocks noChangeShapeType="1"/>
              <a:stCxn id="37" idx="2"/>
            </p:cNvCxnSpPr>
            <p:nvPr/>
          </p:nvCxnSpPr>
          <p:spPr bwMode="auto">
            <a:xfrm flipH="1">
              <a:off x="1143000" y="5121275"/>
              <a:ext cx="1371600" cy="365125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</p:cxnSp>
        <p:cxnSp>
          <p:nvCxnSpPr>
            <p:cNvPr id="44" name="AutoShape 15"/>
            <p:cNvCxnSpPr>
              <a:cxnSpLocks noChangeShapeType="1"/>
              <a:stCxn id="37" idx="2"/>
            </p:cNvCxnSpPr>
            <p:nvPr/>
          </p:nvCxnSpPr>
          <p:spPr bwMode="auto">
            <a:xfrm>
              <a:off x="2514600" y="5121275"/>
              <a:ext cx="1295400" cy="365125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</p:cxnSp>
        <p:sp>
          <p:nvSpPr>
            <p:cNvPr id="48" name="Text Box 7"/>
            <p:cNvSpPr txBox="1">
              <a:spLocks noChangeArrowheads="1"/>
            </p:cNvSpPr>
            <p:nvPr/>
          </p:nvSpPr>
          <p:spPr bwMode="auto">
            <a:xfrm>
              <a:off x="838200" y="5638800"/>
              <a:ext cx="4572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dirty="0" smtClean="0">
                  <a:solidFill>
                    <a:schemeClr val="accent2"/>
                  </a:solidFill>
                  <a:latin typeface="cmmi10"/>
                </a:rPr>
                <a:t>¯</a:t>
              </a:r>
              <a:endParaRPr lang="en-US" sz="2000" b="1" dirty="0">
                <a:solidFill>
                  <a:schemeClr val="accent2"/>
                </a:solidFill>
                <a:latin typeface="cmmi10"/>
              </a:endParaRPr>
            </a:p>
          </p:txBody>
        </p:sp>
        <p:sp>
          <p:nvSpPr>
            <p:cNvPr id="49" name="Text Box 7"/>
            <p:cNvSpPr txBox="1">
              <a:spLocks noChangeArrowheads="1"/>
            </p:cNvSpPr>
            <p:nvPr/>
          </p:nvSpPr>
          <p:spPr bwMode="auto">
            <a:xfrm>
              <a:off x="3657600" y="5562600"/>
              <a:ext cx="4572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dirty="0" smtClean="0">
                  <a:solidFill>
                    <a:schemeClr val="accent2"/>
                  </a:solidFill>
                  <a:latin typeface="cmmi10"/>
                </a:rPr>
                <a:t>¯</a:t>
              </a:r>
              <a:endParaRPr lang="en-US" sz="2000" b="1" dirty="0">
                <a:solidFill>
                  <a:schemeClr val="accent2"/>
                </a:solidFill>
                <a:latin typeface="cmmi10"/>
              </a:endParaRPr>
            </a:p>
          </p:txBody>
        </p:sp>
      </p:grpSp>
      <p:cxnSp>
        <p:nvCxnSpPr>
          <p:cNvPr id="53" name="Straight Connector 52"/>
          <p:cNvCxnSpPr/>
          <p:nvPr/>
        </p:nvCxnSpPr>
        <p:spPr bwMode="auto">
          <a:xfrm rot="5400000" flipH="1" flipV="1">
            <a:off x="-38100" y="4152900"/>
            <a:ext cx="2362200" cy="152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rot="5400000" flipH="1" flipV="1">
            <a:off x="-342900" y="4076700"/>
            <a:ext cx="2819400" cy="1588"/>
          </a:xfrm>
          <a:prstGeom prst="line">
            <a:avLst/>
          </a:prstGeom>
          <a:noFill/>
          <a:ln w="38100" cap="flat" cmpd="sng" algn="ctr">
            <a:solidFill>
              <a:srgbClr val="CC00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 rot="5400000" flipH="1" flipV="1">
            <a:off x="1105694" y="3237706"/>
            <a:ext cx="2819400" cy="1588"/>
          </a:xfrm>
          <a:prstGeom prst="line">
            <a:avLst/>
          </a:prstGeom>
          <a:noFill/>
          <a:ln w="38100" cap="flat" cmpd="sng" algn="ctr">
            <a:solidFill>
              <a:srgbClr val="CC00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 rot="5400000" flipH="1" flipV="1">
            <a:off x="2553494" y="3999706"/>
            <a:ext cx="2819400" cy="1588"/>
          </a:xfrm>
          <a:prstGeom prst="line">
            <a:avLst/>
          </a:prstGeom>
          <a:noFill/>
          <a:ln w="38100" cap="flat" cmpd="sng" algn="ctr">
            <a:solidFill>
              <a:srgbClr val="CC00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Right Arrow 61"/>
          <p:cNvSpPr/>
          <p:nvPr/>
        </p:nvSpPr>
        <p:spPr bwMode="auto">
          <a:xfrm>
            <a:off x="4343400" y="3657600"/>
            <a:ext cx="685800" cy="457200"/>
          </a:xfrm>
          <a:prstGeom prst="rightArrow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953000" y="56388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Represents all solutions.</a:t>
            </a:r>
            <a:endParaRPr lang="en-US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2286000" y="3276600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=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3" grpId="0"/>
      <p:bldP spid="41" grpId="0"/>
      <p:bldP spid="4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single representation for </a:t>
            </a:r>
            <a:r>
              <a:rPr lang="en-US" i="1" dirty="0" smtClean="0"/>
              <a:t>all </a:t>
            </a:r>
            <a:r>
              <a:rPr lang="en-US" dirty="0" smtClean="0"/>
              <a:t>solutions</a:t>
            </a:r>
          </a:p>
          <a:p>
            <a:endParaRPr lang="en-US" dirty="0"/>
          </a:p>
          <a:p>
            <a:r>
              <a:rPr lang="en-US" dirty="0" smtClean="0"/>
              <a:t>A great deal of sharing among the solutions</a:t>
            </a:r>
          </a:p>
          <a:p>
            <a:endParaRPr lang="en-US" dirty="0"/>
          </a:p>
          <a:p>
            <a:r>
              <a:rPr lang="en-US" dirty="0" smtClean="0"/>
              <a:t>Characteristic of PTIME techniques</a:t>
            </a:r>
          </a:p>
          <a:p>
            <a:pPr lvl="1"/>
            <a:r>
              <a:rPr lang="en-US" dirty="0" smtClean="0"/>
              <a:t>Intuitively, this must be the case</a:t>
            </a:r>
          </a:p>
          <a:p>
            <a:pPr lvl="1"/>
            <a:r>
              <a:rPr lang="en-US" dirty="0" smtClean="0"/>
              <a:t>Exponential number of incomparable solutions requires more than </a:t>
            </a:r>
            <a:r>
              <a:rPr lang="en-US" dirty="0" smtClean="0"/>
              <a:t>PTIME</a:t>
            </a:r>
          </a:p>
          <a:p>
            <a:pPr lvl="2"/>
            <a:r>
              <a:rPr lang="en-US" dirty="0" smtClean="0"/>
              <a:t>But see uses of BDD’s . . .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9729B-1463-417C-9686-CE82A2146C9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This Useful?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</a:rPr>
              <a:t>F(a) {</a:t>
            </a:r>
          </a:p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</a:rPr>
              <a:t>	…</a:t>
            </a:r>
          </a:p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</a:rPr>
              <a:t>	…</a:t>
            </a:r>
          </a:p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</a:rPr>
              <a:t>	…</a:t>
            </a:r>
          </a:p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</a:rPr>
              <a:t>	return b</a:t>
            </a:r>
          </a:p>
          <a:p>
            <a:pPr>
              <a:buNone/>
            </a:pPr>
            <a:r>
              <a:rPr lang="en-US" dirty="0">
                <a:solidFill>
                  <a:schemeClr val="accent2"/>
                </a:solidFill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CEE5-1A55-4AD4-A45C-C0AB802E86A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838200" y="2286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Symbol" pitchFamily="18" charset="2"/>
              </a:rPr>
              <a:t>a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981200" y="44196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  <a:latin typeface="cmmi10"/>
              </a:rPr>
              <a:t>¯</a:t>
            </a:r>
            <a:endParaRPr lang="en-US" b="1" dirty="0">
              <a:solidFill>
                <a:srgbClr val="FF0000"/>
              </a:solidFill>
              <a:latin typeface="cmmi1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295400" y="3657600"/>
            <a:ext cx="2133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onstraints C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495800" y="2362200"/>
            <a:ext cx="3048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Conclude:</a:t>
            </a:r>
          </a:p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F: </a:t>
            </a:r>
            <a:r>
              <a:rPr lang="en-US" dirty="0" smtClean="0">
                <a:solidFill>
                  <a:srgbClr val="FF0000"/>
                </a:solidFill>
                <a:latin typeface="Symbol" pitchFamily="18" charset="2"/>
              </a:rPr>
              <a:t>a</a:t>
            </a:r>
            <a:r>
              <a:rPr lang="en-US" dirty="0" smtClean="0">
                <a:solidFill>
                  <a:srgbClr val="FF0000"/>
                </a:solidFill>
                <a:latin typeface="cmsy10" pitchFamily="34" charset="0"/>
              </a:rPr>
              <a:t>!</a:t>
            </a:r>
            <a:r>
              <a:rPr lang="en-US" b="1" dirty="0" smtClean="0">
                <a:solidFill>
                  <a:srgbClr val="FF0000"/>
                </a:solidFill>
                <a:latin typeface="cmmi10"/>
              </a:rPr>
              <a:t> ¯</a:t>
            </a:r>
            <a:r>
              <a:rPr lang="en-US" dirty="0" smtClean="0">
                <a:solidFill>
                  <a:srgbClr val="FF0000"/>
                </a:solidFill>
              </a:rPr>
              <a:t> where 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This Useful?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</a:rPr>
              <a:t>F(a) {	 … return b  }</a:t>
            </a:r>
          </a:p>
          <a:p>
            <a:pPr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</a:rPr>
              <a:t>G(x) { … F(</a:t>
            </a:r>
            <a:r>
              <a:rPr lang="en-US" dirty="0" err="1" smtClean="0">
                <a:solidFill>
                  <a:schemeClr val="accent2"/>
                </a:solidFill>
              </a:rPr>
              <a:t>i</a:t>
            </a:r>
            <a:r>
              <a:rPr lang="en-US" dirty="0" smtClean="0">
                <a:solidFill>
                  <a:schemeClr val="accent2"/>
                </a:solidFill>
              </a:rPr>
              <a:t>) … }</a:t>
            </a:r>
            <a:endParaRPr lang="en-US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</a:rPr>
              <a:t>H(y) { … F(j) … }</a:t>
            </a:r>
            <a:endParaRPr lang="en-US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</a:rPr>
              <a:t>I(z) { … F(k) … }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CEE5-1A55-4AD4-A45C-C0AB802E86A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ext Box 8"/>
          <p:cNvSpPr txBox="1">
            <a:spLocks noGrp="1" noChangeArrowheads="1"/>
          </p:cNvSpPr>
          <p:nvPr>
            <p:ph sz="half" idx="2"/>
          </p:nvPr>
        </p:nvSpPr>
        <p:spPr bwMode="auto">
          <a:xfrm>
            <a:off x="3962400" y="1524000"/>
            <a:ext cx="48006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F: </a:t>
            </a:r>
            <a:r>
              <a:rPr lang="en-US" dirty="0" smtClean="0">
                <a:solidFill>
                  <a:srgbClr val="FF0000"/>
                </a:solidFill>
                <a:latin typeface="Symbol" pitchFamily="18" charset="2"/>
              </a:rPr>
              <a:t>a</a:t>
            </a:r>
            <a:r>
              <a:rPr lang="en-US" dirty="0" smtClean="0">
                <a:solidFill>
                  <a:srgbClr val="FF0000"/>
                </a:solidFill>
                <a:latin typeface="cmsy10" pitchFamily="34" charset="0"/>
              </a:rPr>
              <a:t>!</a:t>
            </a:r>
            <a:r>
              <a:rPr lang="en-US" b="1" dirty="0" smtClean="0">
                <a:solidFill>
                  <a:srgbClr val="FF0000"/>
                </a:solidFill>
                <a:latin typeface="cmmi10"/>
              </a:rPr>
              <a:t> ¯</a:t>
            </a:r>
            <a:r>
              <a:rPr lang="en-US" dirty="0" smtClean="0">
                <a:solidFill>
                  <a:srgbClr val="FF0000"/>
                </a:solidFill>
              </a:rPr>
              <a:t> where C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If all solutions of 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 have a compact representation, solve 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 once, reuse at each call site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If solutions are not compactly </a:t>
            </a:r>
            <a:r>
              <a:rPr lang="en-US" dirty="0" err="1" smtClean="0"/>
              <a:t>representable</a:t>
            </a:r>
            <a:r>
              <a:rPr lang="en-US" dirty="0" smtClean="0"/>
              <a:t>, better to reanalyze </a:t>
            </a:r>
            <a:r>
              <a:rPr lang="en-US" dirty="0" smtClean="0">
                <a:solidFill>
                  <a:srgbClr val="FF0000"/>
                </a:solidFill>
              </a:rPr>
              <a:t>F </a:t>
            </a:r>
            <a:r>
              <a:rPr lang="en-US" dirty="0" smtClean="0"/>
              <a:t>in </a:t>
            </a:r>
            <a:r>
              <a:rPr lang="en-US" dirty="0" smtClean="0"/>
              <a:t>each calling context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Styles of Analysis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Whole program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ntire program needed for analysis of any piece</a:t>
            </a:r>
          </a:p>
          <a:p>
            <a:pPr lvl="1"/>
            <a:endParaRPr lang="en-US" dirty="0"/>
          </a:p>
          <a:p>
            <a:r>
              <a:rPr lang="en-US" dirty="0" smtClean="0"/>
              <a:t>Compositional</a:t>
            </a:r>
          </a:p>
          <a:p>
            <a:pPr lvl="1"/>
            <a:r>
              <a:rPr lang="en-US" dirty="0" smtClean="0"/>
              <a:t>Can analyze partial or “open” programs (libraries)</a:t>
            </a:r>
          </a:p>
          <a:p>
            <a:pPr lvl="1"/>
            <a:endParaRPr lang="en-US" dirty="0"/>
          </a:p>
          <a:p>
            <a:r>
              <a:rPr lang="en-US" dirty="0" smtClean="0"/>
              <a:t>Intimately connected to solving complexity</a:t>
            </a:r>
          </a:p>
          <a:p>
            <a:pPr lvl="1"/>
            <a:r>
              <a:rPr lang="en-US" dirty="0" smtClean="0"/>
              <a:t>Leads to very different engineering issues</a:t>
            </a:r>
          </a:p>
          <a:p>
            <a:pPr lvl="1"/>
            <a:r>
              <a:rPr lang="en-US" dirty="0" smtClean="0"/>
              <a:t>This is poorly understood today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5C65-F0D7-44EA-A21D-3FC440BB975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01">
  <a:themeElements>
    <a:clrScheme name="lecture0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ecture0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lecture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0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0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0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0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0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0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1078</TotalTime>
  <Words>780</Words>
  <Application>Microsoft PowerPoint</Application>
  <PresentationFormat>On-screen Show (4:3)</PresentationFormat>
  <Paragraphs>263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Times New Roman</vt:lpstr>
      <vt:lpstr>Comic Sans MS</vt:lpstr>
      <vt:lpstr>Symbol</vt:lpstr>
      <vt:lpstr>cmsy10</vt:lpstr>
      <vt:lpstr>cmmi10</vt:lpstr>
      <vt:lpstr>lecture01</vt:lpstr>
      <vt:lpstr>Constraint Problems  in Program Analysis</vt:lpstr>
      <vt:lpstr>Focus</vt:lpstr>
      <vt:lpstr>Topics</vt:lpstr>
      <vt:lpstr>What’s Different</vt:lpstr>
      <vt:lpstr>Example: Unification</vt:lpstr>
      <vt:lpstr>Comments</vt:lpstr>
      <vt:lpstr>Why is This Useful?</vt:lpstr>
      <vt:lpstr>Why is This Useful?</vt:lpstr>
      <vt:lpstr>Two Styles of Analysis</vt:lpstr>
      <vt:lpstr>Algorithms and Engineering</vt:lpstr>
      <vt:lpstr>Set Constraints (a fragment)</vt:lpstr>
      <vt:lpstr>Applications</vt:lpstr>
      <vt:lpstr>Constraints as Graphs</vt:lpstr>
      <vt:lpstr>Solutions</vt:lpstr>
      <vt:lpstr>Optimization: Cycle Elimination</vt:lpstr>
      <vt:lpstr>Discussion</vt:lpstr>
      <vt:lpstr>Entailment</vt:lpstr>
      <vt:lpstr>Is there an Issue?</vt:lpstr>
      <vt:lpstr>The Issue</vt:lpstr>
      <vt:lpstr>Conditional Equality Constraints</vt:lpstr>
      <vt:lpstr>Open Problems (Theory)</vt:lpstr>
      <vt:lpstr>An Open Problem? (Engineering)</vt:lpstr>
      <vt:lpstr>Combining Theories</vt:lpstr>
      <vt:lpstr>Topics</vt:lpstr>
    </vt:vector>
  </TitlesOfParts>
  <Company>UC Berkeley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Set Constraint/CFL Reachability Connection in Practice</dc:title>
  <dc:creator>John Kodumal</dc:creator>
  <cp:lastModifiedBy>aiken</cp:lastModifiedBy>
  <cp:revision>500</cp:revision>
  <dcterms:created xsi:type="dcterms:W3CDTF">2004-04-26T03:20:18Z</dcterms:created>
  <dcterms:modified xsi:type="dcterms:W3CDTF">2008-11-24T21:39:53Z</dcterms:modified>
</cp:coreProperties>
</file>