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349" r:id="rId2"/>
    <p:sldId id="322" r:id="rId3"/>
    <p:sldId id="32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33" r:id="rId19"/>
    <p:sldId id="434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52" r:id="rId31"/>
    <p:sldId id="453" r:id="rId32"/>
    <p:sldId id="454" r:id="rId33"/>
    <p:sldId id="455" r:id="rId34"/>
    <p:sldId id="456" r:id="rId35"/>
    <p:sldId id="489" r:id="rId36"/>
    <p:sldId id="490" r:id="rId37"/>
    <p:sldId id="491" r:id="rId38"/>
    <p:sldId id="492" r:id="rId39"/>
    <p:sldId id="493" r:id="rId40"/>
    <p:sldId id="494" r:id="rId41"/>
    <p:sldId id="495" r:id="rId42"/>
    <p:sldId id="496" r:id="rId43"/>
    <p:sldId id="497" r:id="rId44"/>
    <p:sldId id="498" r:id="rId45"/>
    <p:sldId id="499" r:id="rId46"/>
    <p:sldId id="500" r:id="rId47"/>
    <p:sldId id="501" r:id="rId48"/>
    <p:sldId id="502" r:id="rId49"/>
    <p:sldId id="503" r:id="rId50"/>
    <p:sldId id="504" r:id="rId51"/>
    <p:sldId id="505" r:id="rId52"/>
    <p:sldId id="474" r:id="rId53"/>
    <p:sldId id="475" r:id="rId54"/>
    <p:sldId id="476" r:id="rId55"/>
    <p:sldId id="477" r:id="rId56"/>
    <p:sldId id="478" r:id="rId57"/>
    <p:sldId id="479" r:id="rId58"/>
    <p:sldId id="480" r:id="rId59"/>
    <p:sldId id="481" r:id="rId60"/>
    <p:sldId id="482" r:id="rId61"/>
    <p:sldId id="483" r:id="rId62"/>
    <p:sldId id="484" r:id="rId63"/>
    <p:sldId id="485" r:id="rId64"/>
    <p:sldId id="486" r:id="rId65"/>
    <p:sldId id="48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94646" autoAdjust="0"/>
  </p:normalViewPr>
  <p:slideViewPr>
    <p:cSldViewPr>
      <p:cViewPr varScale="1">
        <p:scale>
          <a:sx n="120" d="100"/>
          <a:sy n="12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6BDC7-26E3-420D-A945-59194FC2BC58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DD9CA-56D5-4E13-B578-CCBA65AFA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8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D7A8C-1BA4-410D-B1FC-A590C9D4EE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924800" cy="2209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Temporal Logic Model 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Checking</a:t>
            </a:r>
            <a:b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</a:b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581400"/>
            <a:ext cx="79248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mic Sans MS" pitchFamily="66" charset="0"/>
                <a:ea typeface="+mj-ea"/>
                <a:cs typeface="Times New Roman" pitchFamily="18" charset="0"/>
              </a:rPr>
              <a:t>CIS </a:t>
            </a:r>
            <a:r>
              <a:rPr lang="en-US" sz="2400" dirty="0" smtClean="0">
                <a:latin typeface="Comic Sans MS" pitchFamily="66" charset="0"/>
                <a:ea typeface="+mj-ea"/>
                <a:cs typeface="Times New Roman" pitchFamily="18" charset="0"/>
              </a:rPr>
              <a:t>673: Spring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Comic Sans MS" pitchFamily="66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mic Sans MS" pitchFamily="66" charset="0"/>
                <a:ea typeface="+mj-ea"/>
                <a:cs typeface="Times New Roman" pitchFamily="18" charset="0"/>
              </a:rPr>
              <a:t>Rajeev </a:t>
            </a:r>
            <a:r>
              <a:rPr lang="en-US" sz="2400" dirty="0" err="1" smtClean="0">
                <a:latin typeface="Comic Sans MS" pitchFamily="66" charset="0"/>
                <a:ea typeface="+mj-ea"/>
                <a:cs typeface="Times New Roman" pitchFamily="18" charset="0"/>
              </a:rPr>
              <a:t>Alur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Eventually Operator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means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holds at some position (at least once)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= q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, …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for some j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q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Example trace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x:  0     1     2      3      4     5  …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y:  0     1     0      1       0     1  …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[ y = 1 ]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[ x = 45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 ]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Does not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Eventually [ x=10 &amp; y=1 ]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Logical dual of Always: A trace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if and only if it does not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Always ~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Next Operator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means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holds at “next”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= q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, …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 q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solidFill>
                <a:srgbClr val="7030A0"/>
              </a:solidFill>
              <a:latin typeface="Symbol" panose="05050102010706020507" pitchFamily="18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Example trace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x:  0     1     2      3      4     5 …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y:  0     1     0      1       0     1 …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[ y = 1 ]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Does not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Next [ x=2 ]</a:t>
            </a:r>
          </a:p>
        </p:txBody>
      </p:sp>
    </p:spTree>
    <p:extLst>
      <p:ext uri="{BB962C8B-B14F-4D97-AF65-F5344CB8AC3E}">
        <p14:creationId xmlns:p14="http://schemas.microsoft.com/office/powerpoint/2010/main" val="48389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Until Operator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Until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means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holds at some position and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holds at all positions till then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= q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, … satisfies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U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if for some j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q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and for all   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&lt; j, q</a:t>
            </a:r>
            <a:r>
              <a:rPr lang="en-US" sz="2000" baseline="-25000" dirty="0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|=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Symbol" panose="05050102010706020507" pitchFamily="18" charset="2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Example trace:	x:  0     0     </a:t>
            </a:r>
            <a:r>
              <a:rPr lang="en-US" sz="2000" dirty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      2     </a:t>
            </a:r>
            <a:r>
              <a:rPr lang="en-US" sz="2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    5  …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(x=0) U (x=2)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Satisfies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(x&lt;5) U (x=5)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If a trace satisfies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U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then it must also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364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Nested Operators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What does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mean?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= q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, …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if for all j&gt;=2, </a:t>
            </a:r>
            <a:r>
              <a:rPr lang="en-US" sz="2000" dirty="0" err="1" smtClean="0">
                <a:latin typeface="Comic Sans MS" pitchFamily="66" charset="0"/>
              </a:rPr>
              <a:t>q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To formalize this, we have to define the relation (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j) |=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satisfies formula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at position j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Same as suffix trace </a:t>
            </a:r>
            <a:r>
              <a:rPr lang="en-US" sz="2000" dirty="0" err="1" smtClean="0">
                <a:latin typeface="Comic Sans MS" pitchFamily="66" charset="0"/>
              </a:rPr>
              <a:t>q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j+1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j+2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>
                <a:latin typeface="Comic Sans MS" pitchFamily="66" charset="0"/>
              </a:rPr>
              <a:t>… </a:t>
            </a:r>
            <a:r>
              <a:rPr lang="en-US" sz="2000" dirty="0" smtClean="0">
                <a:latin typeface="Comic Sans MS" pitchFamily="66" charset="0"/>
              </a:rPr>
              <a:t>starting at position j satisfies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satisfies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same as (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1) |=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j)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 k) 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for every position k &gt;=j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j)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j+1) 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j)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k) 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for some position k&gt;= j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j) 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U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if there exists position k&gt;=j such that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k)|=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 and for all positions i such that j&lt;=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&lt;k,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8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Multiple Eventualities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Example: Multi-agent system where multiple goals have to be satisfied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Goal1</a:t>
            </a:r>
            <a:r>
              <a:rPr lang="en-US" sz="2000" dirty="0" smtClean="0">
                <a:latin typeface="Comic Sans MS" pitchFamily="66" charset="0"/>
              </a:rPr>
              <a:t>: Robot 1 has finished its mission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Goal2</a:t>
            </a:r>
            <a:r>
              <a:rPr lang="en-US" sz="2000" dirty="0" smtClean="0">
                <a:latin typeface="Comic Sans MS" pitchFamily="66" charset="0"/>
              </a:rPr>
              <a:t>: Robot 2 has finished its mission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pec: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(Eventually Goal1) &amp; (Eventually Goal2)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satisfies this spec if there exist positions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and j such that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Goal1</a:t>
            </a:r>
            <a:r>
              <a:rPr lang="en-US" sz="2000" dirty="0" smtClean="0">
                <a:latin typeface="Comic Sans MS" pitchFamily="66" charset="0"/>
              </a:rPr>
              <a:t> and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, j)|=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Goal2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No specific order specified in which goals are achieved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pec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[Goal1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&amp; (Eventually Goal2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)]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Trace 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>
                <a:latin typeface="Comic Sans MS" pitchFamily="66" charset="0"/>
              </a:rPr>
              <a:t> satisfies this spec if there exist positions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 and j such that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&lt;=j and (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) |=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Goal1</a:t>
            </a:r>
            <a:r>
              <a:rPr lang="en-US" sz="2000" dirty="0">
                <a:latin typeface="Comic Sans MS" pitchFamily="66" charset="0"/>
              </a:rPr>
              <a:t> and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>
                <a:latin typeface="Comic Sans MS" pitchFamily="66" charset="0"/>
              </a:rPr>
              <a:t>, j)|=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Goal2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Spec: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Eventually [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Goal1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&amp;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(Eventually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Goal2)]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Trace 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>
                <a:latin typeface="Comic Sans MS" pitchFamily="66" charset="0"/>
              </a:rPr>
              <a:t> satisfies this spec if there exist positions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 and j such that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&lt;j </a:t>
            </a:r>
            <a:r>
              <a:rPr lang="en-US" sz="2000" dirty="0">
                <a:latin typeface="Comic Sans MS" pitchFamily="66" charset="0"/>
              </a:rPr>
              <a:t>and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) |=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Goal1</a:t>
            </a:r>
            <a:r>
              <a:rPr lang="en-US" sz="2000" dirty="0">
                <a:latin typeface="Comic Sans MS" pitchFamily="66" charset="0"/>
              </a:rPr>
              <a:t> and (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>
                <a:latin typeface="Comic Sans MS" pitchFamily="66" charset="0"/>
              </a:rPr>
              <a:t>, j)|=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Goal2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496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Recurrence and Persistence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For every position j, (</a:t>
            </a:r>
            <a:r>
              <a:rPr lang="en-US" sz="2000" dirty="0" err="1">
                <a:latin typeface="Symbol" panose="05050102010706020507" pitchFamily="18" charset="2"/>
              </a:rPr>
              <a:t>r</a:t>
            </a:r>
            <a:r>
              <a:rPr lang="en-US" sz="2000" dirty="0" err="1" smtClean="0">
                <a:latin typeface="Comic Sans MS" pitchFamily="66" charset="0"/>
              </a:rPr>
              <a:t>,j</a:t>
            </a:r>
            <a:r>
              <a:rPr lang="en-US" sz="2000" dirty="0" smtClean="0">
                <a:latin typeface="Comic Sans MS" pitchFamily="66" charset="0"/>
              </a:rPr>
              <a:t>)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For every j, there exists a position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&gt;=j such that (</a:t>
            </a:r>
            <a:r>
              <a:rPr lang="en-US" sz="2000" dirty="0" err="1">
                <a:latin typeface="Symbol" panose="05050102010706020507" pitchFamily="18" charset="2"/>
              </a:rPr>
              <a:t>r</a:t>
            </a:r>
            <a:r>
              <a:rPr lang="en-US" sz="2000" dirty="0" err="1" smtClean="0">
                <a:latin typeface="Comic Sans MS" pitchFamily="66" charset="0"/>
              </a:rPr>
              <a:t>,i</a:t>
            </a:r>
            <a:r>
              <a:rPr lang="en-US" sz="2000" dirty="0" smtClean="0">
                <a:latin typeface="Comic Sans MS" pitchFamily="66" charset="0"/>
              </a:rPr>
              <a:t>) 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There are infinitely many positions where </a:t>
            </a:r>
            <a:r>
              <a:rPr lang="en-US" sz="2000" dirty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holds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Persistently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latin typeface="Symbol" panose="05050102010706020507" pitchFamily="18" charset="2"/>
              </a:rPr>
              <a:t>  </a:t>
            </a:r>
            <a:r>
              <a:rPr lang="en-US" sz="2000" dirty="0">
                <a:latin typeface="Comic Sans MS" pitchFamily="66" charset="0"/>
              </a:rPr>
              <a:t>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For </a:t>
            </a:r>
            <a:r>
              <a:rPr lang="en-US" sz="2000" dirty="0" smtClean="0">
                <a:latin typeface="Comic Sans MS" pitchFamily="66" charset="0"/>
              </a:rPr>
              <a:t>some </a:t>
            </a:r>
            <a:r>
              <a:rPr lang="en-US" sz="2000" dirty="0">
                <a:latin typeface="Comic Sans MS" pitchFamily="66" charset="0"/>
              </a:rPr>
              <a:t>position j, (</a:t>
            </a:r>
            <a:r>
              <a:rPr lang="en-US" sz="2000" dirty="0" err="1">
                <a:latin typeface="Symbol" panose="05050102010706020507" pitchFamily="18" charset="2"/>
              </a:rPr>
              <a:t>r</a:t>
            </a:r>
            <a:r>
              <a:rPr lang="en-US" sz="2000" dirty="0" err="1">
                <a:latin typeface="Comic Sans MS" pitchFamily="66" charset="0"/>
              </a:rPr>
              <a:t>,j</a:t>
            </a:r>
            <a:r>
              <a:rPr lang="en-US" sz="2000" dirty="0">
                <a:latin typeface="Comic Sans MS" pitchFamily="66" charset="0"/>
              </a:rPr>
              <a:t>)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There exists j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such that for all positions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&gt;=</a:t>
            </a:r>
            <a:r>
              <a:rPr lang="en-US" sz="2000" dirty="0" smtClean="0">
                <a:latin typeface="Comic Sans MS" pitchFamily="66" charset="0"/>
              </a:rPr>
              <a:t>j, 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 err="1">
                <a:latin typeface="Symbol" panose="05050102010706020507" pitchFamily="18" charset="2"/>
              </a:rPr>
              <a:t>r</a:t>
            </a:r>
            <a:r>
              <a:rPr lang="en-US" sz="2000" dirty="0" err="1">
                <a:latin typeface="Comic Sans MS" pitchFamily="66" charset="0"/>
              </a:rPr>
              <a:t>,i</a:t>
            </a:r>
            <a:r>
              <a:rPr lang="en-US" sz="2000" dirty="0">
                <a:latin typeface="Comic Sans MS" pitchFamily="66" charset="0"/>
              </a:rPr>
              <a:t>) |=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Formula </a:t>
            </a:r>
            <a:r>
              <a:rPr lang="en-US" sz="2000" dirty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becomes true eventually and stays true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The two patterns are logical duals: A trace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and only if it does not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Persistently ~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 j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68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Example trace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x:  0     1     2      3      4     5 …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y:  0     1     0      1       0     1 …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Repeatedly (y=0)  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Persistently (x &gt;= 10)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	Always [ even(x)  Next odd(x) ]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	Repeatedly prime(x)</a:t>
            </a:r>
          </a:p>
        </p:txBody>
      </p:sp>
    </p:spTree>
    <p:extLst>
      <p:ext uri="{BB962C8B-B14F-4D97-AF65-F5344CB8AC3E}">
        <p14:creationId xmlns:p14="http://schemas.microsoft.com/office/powerpoint/2010/main" val="36126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7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Requirements-based Design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152400" y="1295400"/>
            <a:ext cx="9143999" cy="484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Given: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Input/output interface of system C to be designed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Model E of the environment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LTL-formula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over input/output variables and also state variables of the environment model E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Design problem: Fill in details of C  so that every infinite execution of the composite system satisfies the LTL-formula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577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7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Temporal Implications and Equivalences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152401" y="1295400"/>
            <a:ext cx="8839200" cy="484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Understanding subtle differences among different variants of LTL formulas can be tricky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Formula </a:t>
            </a:r>
            <a:r>
              <a:rPr lang="en-US" sz="2000" dirty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stronger than the formula 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: whenever a trace satisfies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it is guaranteed to satisfy 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endParaRPr lang="en-US" sz="2000" dirty="0" smtClean="0">
              <a:latin typeface="Comic Sans MS" pitchFamily="66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Every trace satisfies the implication </a:t>
            </a:r>
            <a:r>
              <a:rPr lang="en-US" sz="2000" dirty="0">
                <a:latin typeface="Symbol" panose="05050102010706020507" pitchFamily="18" charset="2"/>
              </a:rPr>
              <a:t>j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y</a:t>
            </a:r>
            <a:endParaRPr lang="en-US" sz="2000" dirty="0" smtClean="0">
              <a:latin typeface="Comic Sans MS" pitchFamily="66" charset="0"/>
              <a:sym typeface="Wingdings" panose="05000000000000000000" pitchFamily="2" charset="2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Formula </a:t>
            </a:r>
            <a:r>
              <a:rPr lang="en-US" sz="2000" dirty="0">
                <a:latin typeface="Symbol" panose="05050102010706020507" pitchFamily="18" charset="2"/>
              </a:rPr>
              <a:t>j</a:t>
            </a:r>
            <a:r>
              <a:rPr lang="en-US" sz="2000" dirty="0">
                <a:latin typeface="Comic Sans MS" pitchFamily="66" charset="0"/>
              </a:rPr>
              <a:t> is </a:t>
            </a:r>
            <a:r>
              <a:rPr lang="en-US" sz="2000" dirty="0" smtClean="0">
                <a:latin typeface="Comic Sans MS" pitchFamily="66" charset="0"/>
              </a:rPr>
              <a:t>equivalent to </a:t>
            </a:r>
            <a:r>
              <a:rPr lang="en-US" sz="2000" dirty="0">
                <a:latin typeface="Comic Sans MS" pitchFamily="66" charset="0"/>
              </a:rPr>
              <a:t>the formula </a:t>
            </a:r>
            <a:r>
              <a:rPr lang="en-US" sz="2000" dirty="0">
                <a:latin typeface="Symbol" panose="05050102010706020507" pitchFamily="18" charset="2"/>
              </a:rPr>
              <a:t>y</a:t>
            </a:r>
            <a:r>
              <a:rPr lang="en-US" sz="2000" dirty="0">
                <a:latin typeface="Comic Sans MS" pitchFamily="66" charset="0"/>
              </a:rPr>
              <a:t> : </a:t>
            </a:r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dirty="0">
                <a:latin typeface="Comic Sans MS" pitchFamily="66" charset="0"/>
              </a:rPr>
              <a:t>trace satisfies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if and only if it satisfies </a:t>
            </a:r>
            <a:r>
              <a:rPr lang="en-US" sz="2000" dirty="0">
                <a:latin typeface="Symbol" panose="05050102010706020507" pitchFamily="18" charset="2"/>
              </a:rPr>
              <a:t>y</a:t>
            </a:r>
            <a:endParaRPr lang="en-US" sz="2000" dirty="0">
              <a:latin typeface="Comic Sans MS" pitchFamily="66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Two formulas express exactly the same requirement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Knowing some standard equivalences can be useful for simplifying formulas</a:t>
            </a:r>
            <a:endParaRPr lang="en-US" sz="20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8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7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Temporal Implications and Equivalences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152400" y="1295400"/>
            <a:ext cx="8991599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stronger than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equivalent to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~ Persistently ~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 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Persistently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stronger than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equivalent to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[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&amp; Next 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]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What’s the relationship between </a:t>
            </a:r>
            <a:endParaRPr lang="en-US" sz="2000" dirty="0">
              <a:latin typeface="Comic Sans MS" pitchFamily="66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Always 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Always 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Are these equivalent?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Eventually (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|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)  </a:t>
            </a:r>
            <a:r>
              <a:rPr lang="en-US" sz="2000" dirty="0">
                <a:latin typeface="Comic Sans MS" pitchFamily="66" charset="0"/>
              </a:rPr>
              <a:t>and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| 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Are these equivalent?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Eventually (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&amp;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)  </a:t>
            </a:r>
            <a:r>
              <a:rPr lang="en-US" sz="2000" dirty="0">
                <a:latin typeface="Comic Sans MS" pitchFamily="66" charset="0"/>
              </a:rPr>
              <a:t>and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&amp; 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y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lvl="1">
              <a:spcBef>
                <a:spcPct val="20000"/>
              </a:spcBef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4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Safety Requirements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148988" y="1505234"/>
            <a:ext cx="8842612" cy="4438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A safety requirement states that a system always stays within “good’ states (i.e. a nothing bad ever happens)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Leader election: it is never the case that two nodes consider them to be leaders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Collision avoidance: Distance between two cars is always greater than some minimum threshold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Different class of requirements: </a:t>
            </a:r>
            <a:r>
              <a:rPr lang="en-US" sz="2000" dirty="0" err="1" smtClean="0">
                <a:latin typeface="Comic Sans MS" pitchFamily="66" charset="0"/>
              </a:rPr>
              <a:t>Liveness</a:t>
            </a:r>
            <a:endParaRPr lang="en-US" sz="2000" dirty="0" smtClean="0">
              <a:latin typeface="Comic Sans MS" pitchFamily="66" charset="0"/>
            </a:endParaRP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System eventually attains its goal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Leader election: Each node eventually makes a decision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Cruise controller: Actual speed eventually equals desired speed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Formalization and analysis techniques for safety and </a:t>
            </a:r>
            <a:r>
              <a:rPr lang="en-US" sz="2000" dirty="0" err="1" smtClean="0">
                <a:latin typeface="Comic Sans MS" pitchFamily="66" charset="0"/>
              </a:rPr>
              <a:t>liveness</a:t>
            </a:r>
            <a:r>
              <a:rPr lang="en-US" sz="2000" dirty="0" smtClean="0">
                <a:latin typeface="Comic Sans MS" pitchFamily="66" charset="0"/>
              </a:rPr>
              <a:t> differ significantly, so let us first focus on safety</a:t>
            </a:r>
            <a:endParaRPr lang="en-US" sz="2000" dirty="0" smtClean="0">
              <a:latin typeface="Symbol" pitchFamily="18" charset="2"/>
            </a:endParaRP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0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Model Checking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352800" y="1752600"/>
            <a:ext cx="2895600" cy="1066800"/>
          </a:xfrm>
          <a:prstGeom prst="rect">
            <a:avLst/>
          </a:prstGeom>
          <a:solidFill>
            <a:srgbClr val="FFCC99">
              <a:alpha val="58038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514600" y="2057400"/>
            <a:ext cx="838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514600" y="2590800"/>
            <a:ext cx="838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248400" y="2057400"/>
            <a:ext cx="838200" cy="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248400" y="2514600"/>
            <a:ext cx="83820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93141" y="1750368"/>
            <a:ext cx="195374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System Model</a:t>
            </a:r>
            <a:endParaRPr lang="en-US" sz="2400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35536" y="2359968"/>
            <a:ext cx="226895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LTL Requirement</a:t>
            </a:r>
            <a:endParaRPr lang="en-US" sz="2400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747427" y="1750368"/>
            <a:ext cx="59445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chemeClr val="folHlink"/>
                </a:solidFill>
              </a:rPr>
              <a:t>yes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239000" y="2286000"/>
            <a:ext cx="1162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CC0000"/>
                </a:solidFill>
              </a:rPr>
              <a:t>no/bug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00400" y="1752600"/>
            <a:ext cx="3276600" cy="10668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hlink"/>
                </a:solidFill>
              </a:rPr>
              <a:t>Model Checker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0" y="2895600"/>
            <a:ext cx="91440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Performed using enumerative or symbolic search through the state-space of the program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Success story for transitioning academic research to industrial practice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2007 Turing Award to Ed Clarke, Alan Emerson, and Joseph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Sifakis</a:t>
            </a: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Used to debug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multicore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protocols, pipelined processors, device driver code, distributed algorithms in Intel, Microsoft, IBM …</a:t>
            </a:r>
          </a:p>
        </p:txBody>
      </p:sp>
    </p:spTree>
    <p:extLst>
      <p:ext uri="{BB962C8B-B14F-4D97-AF65-F5344CB8AC3E}">
        <p14:creationId xmlns:p14="http://schemas.microsoft.com/office/powerpoint/2010/main" val="3844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Automata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0" y="1066800"/>
            <a:ext cx="91440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 safety monitor classifies finite executions into good and bad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Verification of safety requirements is done by analyzing reachable states of the system composed with the monitor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Bug: An execution that drives the monitor into an error state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How can a monitor (also called an automaton) classify “infinite” executions into good and bad?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Theoretical model of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automata proposed by Richard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(1960)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Model checking application (1990s) using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automata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Automatically translate LTL formula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to a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monitor M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Consider the composition of system C and monitor M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Reachable cycles in this composite correspond to counter-examples (if no such cycle is found, system satisfies spec)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Implemented in many model checkers including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SPIN,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NuSMV</a:t>
            </a: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69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Automaton: Example 1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068472" y="2281542"/>
            <a:ext cx="1828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"/>
          <p:cNvGrpSpPr/>
          <p:nvPr/>
        </p:nvGrpSpPr>
        <p:grpSpPr>
          <a:xfrm>
            <a:off x="1981200" y="2113539"/>
            <a:ext cx="1143000" cy="652046"/>
            <a:chOff x="2036928" y="2591551"/>
            <a:chExt cx="1143000" cy="652046"/>
          </a:xfrm>
        </p:grpSpPr>
        <p:grpSp>
          <p:nvGrpSpPr>
            <p:cNvPr id="4" name="Group 14"/>
            <p:cNvGrpSpPr/>
            <p:nvPr/>
          </p:nvGrpSpPr>
          <p:grpSpPr>
            <a:xfrm>
              <a:off x="2570328" y="2591551"/>
              <a:ext cx="609600" cy="652046"/>
              <a:chOff x="2057400" y="2819400"/>
              <a:chExt cx="838200" cy="7620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266950" y="3015733"/>
                <a:ext cx="304800" cy="43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>
              <a:off x="2036928" y="2934634"/>
              <a:ext cx="533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495547" y="141011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~e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78072" y="1884188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65" name="Content Placeholder 3"/>
          <p:cNvSpPr txBox="1">
            <a:spLocks/>
          </p:cNvSpPr>
          <p:nvPr/>
        </p:nvSpPr>
        <p:spPr>
          <a:xfrm>
            <a:off x="304800" y="3200400"/>
            <a:ext cx="83058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Inputs: </a:t>
            </a:r>
            <a:r>
              <a:rPr lang="en-US" sz="2000" dirty="0" err="1" smtClean="0">
                <a:latin typeface="Comic Sans MS" pitchFamily="66" charset="0"/>
              </a:rPr>
              <a:t>boolean</a:t>
            </a:r>
            <a:r>
              <a:rPr lang="en-US" sz="2000" dirty="0" smtClean="0">
                <a:latin typeface="Comic Sans MS" pitchFamily="66" charset="0"/>
              </a:rPr>
              <a:t> variable 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Of two states a and b, a is initial and b is accepting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Given a trace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over e (i.e. infinite sequence of 0/1 values to e), 	there is a corresponding execution of M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The trace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is accepted if accepting state appears repeatedly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Language of M = Set of traces in which e is satisfied repeatedly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M accepts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iff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30472" y="2569988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~e </a:t>
            </a:r>
            <a:endParaRPr lang="en-US" sz="16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3124200" y="2514600"/>
            <a:ext cx="182880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029200" y="12954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83" name="Oval 82"/>
          <p:cNvSpPr/>
          <p:nvPr/>
        </p:nvSpPr>
        <p:spPr>
          <a:xfrm>
            <a:off x="4897272" y="2036588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91236" y="2177945"/>
            <a:ext cx="221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>
            <a:off x="4953000" y="167640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>
            <a:off x="2590800" y="175260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Automaton: Example 2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124200" y="2514600"/>
            <a:ext cx="1828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"/>
          <p:cNvGrpSpPr/>
          <p:nvPr/>
        </p:nvGrpSpPr>
        <p:grpSpPr>
          <a:xfrm>
            <a:off x="1981200" y="2113539"/>
            <a:ext cx="1143000" cy="652046"/>
            <a:chOff x="2036928" y="2591551"/>
            <a:chExt cx="1143000" cy="652046"/>
          </a:xfrm>
        </p:grpSpPr>
        <p:grpSp>
          <p:nvGrpSpPr>
            <p:cNvPr id="4" name="Group 14"/>
            <p:cNvGrpSpPr/>
            <p:nvPr/>
          </p:nvGrpSpPr>
          <p:grpSpPr>
            <a:xfrm>
              <a:off x="2570328" y="2591551"/>
              <a:ext cx="609600" cy="652046"/>
              <a:chOff x="2057400" y="2819400"/>
              <a:chExt cx="838200" cy="7620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266950" y="3015733"/>
                <a:ext cx="304800" cy="43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>
              <a:off x="2036928" y="2934634"/>
              <a:ext cx="533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Content Placeholder 3"/>
          <p:cNvSpPr txBox="1">
            <a:spLocks/>
          </p:cNvSpPr>
          <p:nvPr/>
        </p:nvSpPr>
        <p:spPr>
          <a:xfrm>
            <a:off x="304800" y="3200400"/>
            <a:ext cx="83058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Automaton is nondeterministic: as long as it is in state a, at each  	step it can either stay in state a, or switch to state b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On a given input trace, many possible executions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An execution is accepting if it visits accepting state repeatedly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M accepts an input trace if there exists some accepting 	execution on that input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M accepts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iff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Persistently 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29200" y="12954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83" name="Oval 82"/>
          <p:cNvSpPr/>
          <p:nvPr/>
        </p:nvSpPr>
        <p:spPr>
          <a:xfrm>
            <a:off x="4897272" y="2036588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91236" y="2177945"/>
            <a:ext cx="221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>
            <a:off x="4953000" y="167640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>
            <a:off x="2590800" y="175260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Automaton: Example 3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5" name="Content Placeholder 3"/>
          <p:cNvSpPr txBox="1">
            <a:spLocks/>
          </p:cNvSpPr>
          <p:nvPr/>
        </p:nvSpPr>
        <p:spPr>
          <a:xfrm>
            <a:off x="304800" y="1371600"/>
            <a:ext cx="81534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Design a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 such that 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M accepts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iff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[ e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 Eventually f ]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Inputs: Boolean conditions e and f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In an accepting execution, every e must be followed by f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1981200" y="3352800"/>
            <a:ext cx="3505200" cy="1536942"/>
            <a:chOff x="1981200" y="3352800"/>
            <a:chExt cx="3505200" cy="153694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3068472" y="4262742"/>
              <a:ext cx="1828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4"/>
            <p:cNvGrpSpPr/>
            <p:nvPr/>
          </p:nvGrpSpPr>
          <p:grpSpPr>
            <a:xfrm>
              <a:off x="4876800" y="4038600"/>
              <a:ext cx="609600" cy="652046"/>
              <a:chOff x="2057400" y="2819400"/>
              <a:chExt cx="838200" cy="7620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66950" y="3015733"/>
                <a:ext cx="304800" cy="43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1981200" y="4437822"/>
              <a:ext cx="533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495547" y="3391311"/>
              <a:ext cx="686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~ e | f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78072" y="3865388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&amp; ~f </a:t>
              </a:r>
              <a:endParaRPr lang="en-US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30472" y="4551188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 </a:t>
              </a:r>
              <a:endParaRPr lang="en-US" sz="16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124200" y="4495800"/>
              <a:ext cx="1828800" cy="0"/>
            </a:xfrm>
            <a:prstGeom prst="straightConnector1">
              <a:avLst/>
            </a:prstGeom>
            <a:ln w="2540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2514600" y="4114800"/>
              <a:ext cx="609600" cy="65204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08564" y="4256157"/>
              <a:ext cx="2216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" name="Arc 31"/>
            <p:cNvSpPr/>
            <p:nvPr/>
          </p:nvSpPr>
          <p:spPr>
            <a:xfrm>
              <a:off x="4953000" y="3733800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2590800" y="3733800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29200" y="3352800"/>
              <a:ext cx="442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~ f 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65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Automaton: Example 4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124200" y="2514600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4"/>
          <p:cNvGrpSpPr/>
          <p:nvPr/>
        </p:nvGrpSpPr>
        <p:grpSpPr>
          <a:xfrm>
            <a:off x="2514600" y="2113539"/>
            <a:ext cx="609600" cy="652046"/>
            <a:chOff x="2057400" y="2819400"/>
            <a:chExt cx="838200" cy="762000"/>
          </a:xfrm>
        </p:grpSpPr>
        <p:sp>
          <p:nvSpPr>
            <p:cNvPr id="59" name="Oval 58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1981200" y="2456622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76600" y="2133600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83" name="Oval 82"/>
          <p:cNvSpPr/>
          <p:nvPr/>
        </p:nvSpPr>
        <p:spPr>
          <a:xfrm>
            <a:off x="5257800" y="2133600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51764" y="2274957"/>
            <a:ext cx="221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flipV="1">
            <a:off x="2895600" y="2362200"/>
            <a:ext cx="2514600" cy="685800"/>
          </a:xfrm>
          <a:prstGeom prst="arc">
            <a:avLst>
              <a:gd name="adj1" fmla="val 10878076"/>
              <a:gd name="adj2" fmla="val 21584488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>
            <a:off x="2590800" y="175260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95800" y="2534661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3886200" y="2133600"/>
            <a:ext cx="609600" cy="652046"/>
            <a:chOff x="2057400" y="2819400"/>
            <a:chExt cx="838200" cy="762000"/>
          </a:xfrm>
        </p:grpSpPr>
        <p:sp>
          <p:nvSpPr>
            <p:cNvPr id="22" name="Oval 21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572000" y="2153661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 </a:t>
            </a:r>
            <a:endParaRPr lang="en-US" sz="1600" dirty="0"/>
          </a:p>
        </p:txBody>
      </p:sp>
      <p:sp>
        <p:nvSpPr>
          <p:cNvPr id="26" name="Arc 25"/>
          <p:cNvSpPr/>
          <p:nvPr/>
        </p:nvSpPr>
        <p:spPr>
          <a:xfrm>
            <a:off x="3962400" y="1772661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381000" y="3810000"/>
            <a:ext cx="81534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Which traces does this accept? Express it in LTL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M accepts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iff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e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&amp; Repeatedly f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2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Automaton M Definition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V: set of Boolean input variables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Finite set Q of states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Set </a:t>
            </a:r>
            <a:r>
              <a:rPr lang="en-US" sz="2000" dirty="0" err="1" smtClean="0">
                <a:latin typeface="Comic Sans MS" pitchFamily="66" charset="0"/>
                <a:sym typeface="Wingdings" panose="05000000000000000000" pitchFamily="2" charset="2"/>
              </a:rPr>
              <a:t>Init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of initial states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Set F of accepting states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Set of edges/transitions, where each edge is of the form q –Guard q’ where Guard is a Boolean-valued condition over input </a:t>
            </a:r>
            <a:r>
              <a:rPr lang="en-US" sz="2000" dirty="0" err="1" smtClean="0">
                <a:latin typeface="Comic Sans MS" pitchFamily="66" charset="0"/>
                <a:sym typeface="Wingdings" panose="05000000000000000000" pitchFamily="2" charset="2"/>
              </a:rPr>
              <a:t>vars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V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Given an input trace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= v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Comic Sans MS" pitchFamily="66" charset="0"/>
                <a:sym typeface="Wingdings" panose="05000000000000000000" pitchFamily="2" charset="2"/>
              </a:rPr>
              <a:t>,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v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Comic Sans MS" pitchFamily="66" charset="0"/>
                <a:sym typeface="Wingdings" panose="05000000000000000000" pitchFamily="2" charset="2"/>
              </a:rPr>
              <a:t>,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v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3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, … over V, an accepting run/execution of M over </a:t>
            </a:r>
            <a:r>
              <a:rPr lang="en-US" sz="2000" dirty="0">
                <a:latin typeface="Symbol" panose="05050102010706020507" pitchFamily="18" charset="2"/>
                <a:sym typeface="Wingdings" panose="05000000000000000000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is an infinite sequence of states  q</a:t>
            </a:r>
            <a:r>
              <a:rPr lang="en-US" sz="2000" baseline="-25000" dirty="0">
                <a:latin typeface="Comic Sans MS" pitchFamily="66" charset="0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, q</a:t>
            </a:r>
            <a:r>
              <a:rPr lang="en-US" sz="2000" baseline="-25000" dirty="0">
                <a:latin typeface="Comic Sans MS" pitchFamily="66" charset="0"/>
                <a:sym typeface="Wingdings" panose="05000000000000000000" pitchFamily="2" charset="2"/>
              </a:rPr>
              <a:t>1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, q</a:t>
            </a:r>
            <a:r>
              <a:rPr lang="en-US" sz="2000" baseline="-25000" dirty="0">
                <a:latin typeface="Comic Sans MS" pitchFamily="66" charset="0"/>
                <a:sym typeface="Wingdings" panose="05000000000000000000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, </a:t>
            </a:r>
            <a:r>
              <a:rPr lang="en-US" sz="2000" dirty="0">
                <a:latin typeface="Comic Sans MS" pitchFamily="66" charset="0"/>
                <a:sym typeface="Wingdings" panose="05000000000000000000" pitchFamily="2" charset="2"/>
              </a:rPr>
              <a:t>…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such that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Comic Sans MS" pitchFamily="66" charset="0"/>
                <a:sym typeface="Wingdings" panose="05000000000000000000" pitchFamily="2" charset="2"/>
              </a:rPr>
              <a:t>State q</a:t>
            </a:r>
            <a:r>
              <a:rPr lang="en-US" sz="2000" baseline="-25000" dirty="0">
                <a:latin typeface="Comic Sans MS" pitchFamily="66" charset="0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is initial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For each </a:t>
            </a:r>
            <a:r>
              <a:rPr lang="en-US" sz="2000" dirty="0" err="1" smtClean="0"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, there exists an edge q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-Guard q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i+1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such that input v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i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satisfies Guard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There are infinitely many positions </a:t>
            </a:r>
            <a:r>
              <a:rPr lang="en-US" sz="2000" dirty="0" err="1" smtClean="0"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such </a:t>
            </a:r>
            <a:r>
              <a:rPr lang="en-US" sz="2000" dirty="0">
                <a:latin typeface="Comic Sans MS" pitchFamily="66" charset="0"/>
                <a:sym typeface="Wingdings" panose="05000000000000000000" pitchFamily="2" charset="2"/>
              </a:rPr>
              <a:t>that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state q</a:t>
            </a:r>
            <a:r>
              <a:rPr lang="en-US" sz="2000" baseline="-25000" dirty="0" smtClean="0"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is in F</a:t>
            </a:r>
            <a:endParaRPr lang="en-US" sz="20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The automaton M accepts the input trace </a:t>
            </a:r>
            <a:r>
              <a:rPr lang="en-US" sz="2000" dirty="0">
                <a:latin typeface="Symbol" panose="05050102010706020507" pitchFamily="18" charset="2"/>
                <a:sym typeface="Wingdings" panose="05000000000000000000" pitchFamily="2" charset="2"/>
              </a:rPr>
              <a:t>r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if there exists an accepting run of M over </a:t>
            </a:r>
            <a:r>
              <a:rPr lang="en-US" sz="2000" dirty="0">
                <a:latin typeface="Symbol" panose="05050102010706020507" pitchFamily="18" charset="2"/>
                <a:sym typeface="Wingdings" panose="05000000000000000000" pitchFamily="2" charset="2"/>
              </a:rPr>
              <a:t>r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Automata: More Examples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806107" y="3055375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4"/>
          <p:cNvGrpSpPr/>
          <p:nvPr/>
        </p:nvGrpSpPr>
        <p:grpSpPr>
          <a:xfrm>
            <a:off x="1196507" y="2654314"/>
            <a:ext cx="609600" cy="652046"/>
            <a:chOff x="2057400" y="2819400"/>
            <a:chExt cx="838200" cy="762000"/>
          </a:xfrm>
        </p:grpSpPr>
        <p:sp>
          <p:nvSpPr>
            <p:cNvPr id="59" name="Oval 58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663107" y="2997397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8507" y="2674375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83" name="Oval 82"/>
          <p:cNvSpPr/>
          <p:nvPr/>
        </p:nvSpPr>
        <p:spPr>
          <a:xfrm>
            <a:off x="2568107" y="2749413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Arc 57"/>
          <p:cNvSpPr/>
          <p:nvPr/>
        </p:nvSpPr>
        <p:spPr>
          <a:xfrm>
            <a:off x="1272707" y="2293375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2598814" y="2398373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1358803" y="3664975"/>
            <a:ext cx="18669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5877" y="1954821"/>
            <a:ext cx="48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~ e </a:t>
            </a:r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02866" y="2924198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5793266" y="2523137"/>
            <a:ext cx="609600" cy="652046"/>
            <a:chOff x="2057400" y="2819400"/>
            <a:chExt cx="838200" cy="762000"/>
          </a:xfrm>
        </p:grpSpPr>
        <p:sp>
          <p:nvSpPr>
            <p:cNvPr id="31" name="Oval 30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5259866" y="286622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5266" y="2543198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7164866" y="2618236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>
            <a:off x="5869466" y="2162198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>
            <a:off x="7195573" y="2267196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3"/>
          <p:cNvSpPr txBox="1">
            <a:spLocks/>
          </p:cNvSpPr>
          <p:nvPr/>
        </p:nvSpPr>
        <p:spPr>
          <a:xfrm>
            <a:off x="5955562" y="3533798"/>
            <a:ext cx="18669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5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 animBg="1"/>
      <p:bldP spid="37" grpId="0" animBg="1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Automata Examples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95054" y="2677931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4"/>
          <p:cNvGrpSpPr/>
          <p:nvPr/>
        </p:nvGrpSpPr>
        <p:grpSpPr>
          <a:xfrm>
            <a:off x="885454" y="2276870"/>
            <a:ext cx="609600" cy="652046"/>
            <a:chOff x="2057400" y="2819400"/>
            <a:chExt cx="838200" cy="762000"/>
          </a:xfrm>
        </p:grpSpPr>
        <p:sp>
          <p:nvSpPr>
            <p:cNvPr id="59" name="Oval 58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352054" y="2619953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47454" y="2296931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83" name="Oval 82"/>
          <p:cNvSpPr/>
          <p:nvPr/>
        </p:nvSpPr>
        <p:spPr>
          <a:xfrm>
            <a:off x="3628654" y="2296931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22618" y="2438288"/>
            <a:ext cx="221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Arc 57"/>
          <p:cNvSpPr/>
          <p:nvPr/>
        </p:nvSpPr>
        <p:spPr>
          <a:xfrm>
            <a:off x="961654" y="1915931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66654" y="2697992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2257054" y="2296931"/>
            <a:ext cx="609600" cy="652046"/>
            <a:chOff x="2057400" y="2819400"/>
            <a:chExt cx="838200" cy="762000"/>
          </a:xfrm>
        </p:grpSpPr>
        <p:sp>
          <p:nvSpPr>
            <p:cNvPr id="22" name="Oval 21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942854" y="2316992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 </a:t>
            </a:r>
            <a:endParaRPr lang="en-US" sz="1600" dirty="0"/>
          </a:p>
        </p:txBody>
      </p:sp>
      <p:sp>
        <p:nvSpPr>
          <p:cNvPr id="26" name="Arc 25"/>
          <p:cNvSpPr/>
          <p:nvPr/>
        </p:nvSpPr>
        <p:spPr>
          <a:xfrm>
            <a:off x="2333254" y="1935992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304800" y="3276600"/>
            <a:ext cx="4486646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[e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&amp; Next Eventually f]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3704854" y="1935992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5114554" y="2308096"/>
            <a:ext cx="3648446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|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Eventually f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943600" y="3886200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"/>
          <p:cNvGrpSpPr/>
          <p:nvPr/>
        </p:nvGrpSpPr>
        <p:grpSpPr>
          <a:xfrm>
            <a:off x="5334000" y="3485139"/>
            <a:ext cx="609600" cy="652046"/>
            <a:chOff x="2057400" y="2819400"/>
            <a:chExt cx="838200" cy="762000"/>
          </a:xfrm>
        </p:grpSpPr>
        <p:sp>
          <p:nvSpPr>
            <p:cNvPr id="32" name="Oval 31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66950" y="3015733"/>
              <a:ext cx="304800" cy="43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4800600" y="3828222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96000" y="3505200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36" name="Oval 35"/>
          <p:cNvSpPr/>
          <p:nvPr/>
        </p:nvSpPr>
        <p:spPr>
          <a:xfrm>
            <a:off x="6772185" y="4675491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66149" y="4816848"/>
            <a:ext cx="221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/>
          <p:nvPr/>
        </p:nvSpPr>
        <p:spPr>
          <a:xfrm>
            <a:off x="5410200" y="312420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endCxn id="36" idx="2"/>
          </p:cNvCxnSpPr>
          <p:nvPr/>
        </p:nvCxnSpPr>
        <p:spPr>
          <a:xfrm>
            <a:off x="5715000" y="4137185"/>
            <a:ext cx="1057185" cy="86432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71454" y="4230795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 </a:t>
            </a:r>
            <a:endParaRPr lang="en-US" sz="1600" dirty="0"/>
          </a:p>
        </p:txBody>
      </p:sp>
      <p:sp>
        <p:nvSpPr>
          <p:cNvPr id="44" name="Arc 43"/>
          <p:cNvSpPr/>
          <p:nvPr/>
        </p:nvSpPr>
        <p:spPr>
          <a:xfrm>
            <a:off x="6737549" y="3153360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>
            <a:off x="6848385" y="4314552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95985" y="3533120"/>
            <a:ext cx="609600" cy="652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89948" y="3689866"/>
            <a:ext cx="221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4591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 animBg="1"/>
      <p:bldP spid="43" grpId="0"/>
      <p:bldP spid="44" grpId="0" animBg="1"/>
      <p:bldP spid="45" grpId="0" animBg="1"/>
      <p:bldP spid="47" grpId="0" animBg="1"/>
      <p:bldP spid="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Nondeterministic </a:t>
            </a:r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17319" y="1631417"/>
            <a:ext cx="2514600" cy="1341640"/>
            <a:chOff x="2717319" y="1631417"/>
            <a:chExt cx="2514600" cy="134164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3860319" y="2626973"/>
              <a:ext cx="7620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4"/>
            <p:cNvGrpSpPr/>
            <p:nvPr/>
          </p:nvGrpSpPr>
          <p:grpSpPr>
            <a:xfrm>
              <a:off x="3250719" y="2225912"/>
              <a:ext cx="609600" cy="652046"/>
              <a:chOff x="2057400" y="2819400"/>
              <a:chExt cx="838200" cy="7620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266950" y="3015733"/>
                <a:ext cx="304800" cy="43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>
              <a:off x="2717319" y="2568995"/>
              <a:ext cx="533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679751" y="1631417"/>
              <a:ext cx="333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</a:t>
              </a:r>
              <a:endParaRPr lang="en-US" sz="1600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4622319" y="2321011"/>
              <a:ext cx="609600" cy="65204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8" name="Arc 57"/>
            <p:cNvSpPr/>
            <p:nvPr/>
          </p:nvSpPr>
          <p:spPr>
            <a:xfrm>
              <a:off x="3326919" y="1864973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4653026" y="1969971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Content Placeholder 3"/>
          <p:cNvSpPr txBox="1">
            <a:spLocks/>
          </p:cNvSpPr>
          <p:nvPr/>
        </p:nvSpPr>
        <p:spPr>
          <a:xfrm>
            <a:off x="3413015" y="3236573"/>
            <a:ext cx="18669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Persistently e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9" name="Content Placeholder 3"/>
          <p:cNvSpPr txBox="1">
            <a:spLocks/>
          </p:cNvSpPr>
          <p:nvPr/>
        </p:nvSpPr>
        <p:spPr>
          <a:xfrm>
            <a:off x="934266" y="44196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Can we construct an equivalent deterministic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automaton ?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40" name="Content Placeholder 3"/>
          <p:cNvSpPr txBox="1">
            <a:spLocks/>
          </p:cNvSpPr>
          <p:nvPr/>
        </p:nvSpPr>
        <p:spPr>
          <a:xfrm>
            <a:off x="960424" y="5133264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No!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Nondeterminism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is sometimes necessary!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2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Definition of Transition System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152400" y="1447800"/>
            <a:ext cx="8842612" cy="4438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Syntax: a transition system T has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a set S of (typed) state variables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Initialization Init for state variables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Transition description Trans given by code to update state </a:t>
            </a:r>
            <a:r>
              <a:rPr lang="en-US" sz="2000" dirty="0" err="1" smtClean="0">
                <a:latin typeface="Comic Sans MS" pitchFamily="66" charset="0"/>
              </a:rPr>
              <a:t>vars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Semantics: 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Set Q</a:t>
            </a:r>
            <a:r>
              <a:rPr lang="en-US" sz="2000" baseline="-25000" dirty="0" smtClean="0"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 of states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Set [Init] of initial states (this is a subset of Q</a:t>
            </a:r>
            <a:r>
              <a:rPr lang="en-US" sz="2000" baseline="-25000" dirty="0" smtClean="0"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Set [Trans] of transitions, subset of Q</a:t>
            </a:r>
            <a:r>
              <a:rPr lang="en-US" sz="2000" baseline="-25000" dirty="0" smtClean="0"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 x Q</a:t>
            </a:r>
            <a:r>
              <a:rPr lang="en-US" sz="2000" baseline="-25000" dirty="0" smtClean="0">
                <a:latin typeface="Comic Sans MS" pitchFamily="66" charset="0"/>
              </a:rPr>
              <a:t>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Circuits, distributed algorithms, programs, and more generally systems, all have an underlying transition system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Omega-Regular Languages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The language of a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 is the set of traces it accepts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Such languages are called omega-regular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Well-developed theory of omega-regular languages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Analogous the classical theory of regular languages (i.e. languages of finite strings of input characters accepted by finite automata)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Relevance to us: Given an LTL formula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there is an algorithm to construct a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 M</a:t>
            </a:r>
            <a:r>
              <a:rPr lang="en-US" sz="2000" baseline="-25000" dirty="0" smtClean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that accepts exactly those traces that satisfy the formula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985439" y="1454491"/>
            <a:ext cx="1870633" cy="113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542991" y="1900316"/>
            <a:ext cx="86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System</a:t>
            </a:r>
            <a:endParaRPr lang="en-US" b="1" baseline="-25000" dirty="0"/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15287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Safety Monitors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694002" y="2593444"/>
            <a:ext cx="2976961" cy="2880065"/>
            <a:chOff x="694002" y="2593444"/>
            <a:chExt cx="2976961" cy="2880065"/>
          </a:xfrm>
        </p:grpSpPr>
        <p:sp>
          <p:nvSpPr>
            <p:cNvPr id="24" name="TextBox 23"/>
            <p:cNvSpPr txBox="1"/>
            <p:nvPr/>
          </p:nvSpPr>
          <p:spPr>
            <a:xfrm>
              <a:off x="1651375" y="5073399"/>
              <a:ext cx="10622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Monitor</a:t>
              </a:r>
              <a:endParaRPr lang="en-US" sz="20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4002" y="3684608"/>
              <a:ext cx="2976961" cy="13175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450075" y="2593444"/>
              <a:ext cx="0" cy="111609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73919" y="2593444"/>
              <a:ext cx="0" cy="111609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"/>
            <p:cNvGrpSpPr/>
            <p:nvPr/>
          </p:nvGrpSpPr>
          <p:grpSpPr>
            <a:xfrm>
              <a:off x="853838" y="3815518"/>
              <a:ext cx="2695006" cy="943745"/>
              <a:chOff x="3276600" y="5020596"/>
              <a:chExt cx="2695006" cy="94374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989696" y="5020596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45102" y="5101210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76600" y="5641397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843818" y="5544110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241037" y="5642869"/>
                <a:ext cx="304800" cy="28015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666806" y="5684187"/>
                <a:ext cx="304800" cy="28015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endCxn id="36" idx="3"/>
              </p:cNvCxnSpPr>
              <p:nvPr/>
            </p:nvCxnSpPr>
            <p:spPr>
              <a:xfrm flipV="1">
                <a:off x="3607991" y="5259722"/>
                <a:ext cx="426342" cy="49155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37" idx="2"/>
              </p:cNvCxnSpPr>
              <p:nvPr/>
            </p:nvCxnSpPr>
            <p:spPr>
              <a:xfrm>
                <a:off x="4332666" y="5160674"/>
                <a:ext cx="1112436" cy="8061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0" idx="0"/>
              </p:cNvCxnSpPr>
              <p:nvPr/>
            </p:nvCxnSpPr>
            <p:spPr>
              <a:xfrm>
                <a:off x="4231457" y="5300751"/>
                <a:ext cx="161980" cy="34211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endCxn id="39" idx="7"/>
              </p:cNvCxnSpPr>
              <p:nvPr/>
            </p:nvCxnSpPr>
            <p:spPr>
              <a:xfrm flipH="1">
                <a:off x="5103981" y="5381365"/>
                <a:ext cx="441283" cy="20377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endCxn id="41" idx="0"/>
              </p:cNvCxnSpPr>
              <p:nvPr/>
            </p:nvCxnSpPr>
            <p:spPr>
              <a:xfrm>
                <a:off x="5710165" y="5346989"/>
                <a:ext cx="109041" cy="33719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Content Placeholder 3"/>
          <p:cNvSpPr txBox="1">
            <a:spLocks/>
          </p:cNvSpPr>
          <p:nvPr/>
        </p:nvSpPr>
        <p:spPr>
          <a:xfrm>
            <a:off x="3962400" y="1818282"/>
            <a:ext cx="4876800" cy="4125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Is there an execution of the System for which the Monitor can enter an error state?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sym typeface="Wingdings" pitchFamily="2" charset="2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Monitor is designed so that such an execution indicates a bug! 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sym typeface="Wingdings" pitchFamily="2" charset="2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Verification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Reachability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Check if error state is reachable in composition of System and Monitor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985439" y="1454491"/>
            <a:ext cx="1870633" cy="113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542991" y="1900316"/>
            <a:ext cx="86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System</a:t>
            </a:r>
            <a:endParaRPr lang="en-US" b="1" baseline="-25000" dirty="0"/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15287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Monitors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>
          <a:xfrm>
            <a:off x="3962400" y="1295400"/>
            <a:ext cx="4876800" cy="4506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Is there an infinite execution of the System which is accepted by M? that is, an execution in which some error state appears repeatedly?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sym typeface="Wingdings" pitchFamily="2" charset="2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Monitor is designed so that such an execution indicates a bug! 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sym typeface="Wingdings" pitchFamily="2" charset="2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Verification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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Search for cycles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Check if there is a reachable cycle containing an error state in the composition of System and Monitor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94002" y="2593444"/>
            <a:ext cx="2976961" cy="2894470"/>
            <a:chOff x="694002" y="2593444"/>
            <a:chExt cx="2976961" cy="2894470"/>
          </a:xfrm>
        </p:grpSpPr>
        <p:sp>
          <p:nvSpPr>
            <p:cNvPr id="24" name="TextBox 23"/>
            <p:cNvSpPr txBox="1"/>
            <p:nvPr/>
          </p:nvSpPr>
          <p:spPr>
            <a:xfrm>
              <a:off x="1158638" y="5087804"/>
              <a:ext cx="19919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Buchi</a:t>
              </a:r>
              <a:r>
                <a:rPr lang="en-US" sz="2000" b="1" dirty="0" smtClean="0"/>
                <a:t> Monitor M</a:t>
              </a:r>
              <a:endParaRPr lang="en-US" sz="20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4002" y="3684608"/>
              <a:ext cx="2976961" cy="13175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450075" y="2593444"/>
              <a:ext cx="0" cy="111609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73919" y="2593444"/>
              <a:ext cx="0" cy="111609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"/>
            <p:cNvGrpSpPr/>
            <p:nvPr/>
          </p:nvGrpSpPr>
          <p:grpSpPr>
            <a:xfrm>
              <a:off x="853838" y="3815518"/>
              <a:ext cx="2695006" cy="943745"/>
              <a:chOff x="3276600" y="5020596"/>
              <a:chExt cx="2695006" cy="94374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989696" y="5020596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45102" y="5101210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76600" y="5641397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843818" y="5544110"/>
                <a:ext cx="304800" cy="2801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241037" y="5642869"/>
                <a:ext cx="304800" cy="28015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666806" y="5684187"/>
                <a:ext cx="304800" cy="28015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endCxn id="36" idx="3"/>
              </p:cNvCxnSpPr>
              <p:nvPr/>
            </p:nvCxnSpPr>
            <p:spPr>
              <a:xfrm flipV="1">
                <a:off x="3607991" y="5259722"/>
                <a:ext cx="426342" cy="49155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37" idx="2"/>
              </p:cNvCxnSpPr>
              <p:nvPr/>
            </p:nvCxnSpPr>
            <p:spPr>
              <a:xfrm>
                <a:off x="4332666" y="5160674"/>
                <a:ext cx="1112436" cy="8061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0" idx="0"/>
              </p:cNvCxnSpPr>
              <p:nvPr/>
            </p:nvCxnSpPr>
            <p:spPr>
              <a:xfrm>
                <a:off x="4231457" y="5300751"/>
                <a:ext cx="161980" cy="34211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5103981" y="5381365"/>
                <a:ext cx="441283" cy="20377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endCxn id="41" idx="0"/>
              </p:cNvCxnSpPr>
              <p:nvPr/>
            </p:nvCxnSpPr>
            <p:spPr>
              <a:xfrm>
                <a:off x="5710165" y="5346989"/>
                <a:ext cx="109041" cy="33719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>
              <a:endCxn id="38" idx="6"/>
            </p:cNvCxnSpPr>
            <p:nvPr/>
          </p:nvCxnSpPr>
          <p:spPr>
            <a:xfrm flipH="1" flipV="1">
              <a:off x="1158638" y="4576396"/>
              <a:ext cx="647223" cy="6100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39" idx="5"/>
            </p:cNvCxnSpPr>
            <p:nvPr/>
          </p:nvCxnSpPr>
          <p:spPr>
            <a:xfrm flipH="1" flipV="1">
              <a:off x="2681219" y="4578158"/>
              <a:ext cx="555363" cy="5924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50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896945" y="1454491"/>
            <a:ext cx="2004915" cy="1138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896945" y="1900316"/>
            <a:ext cx="198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RailRoadController</a:t>
            </a:r>
            <a:endParaRPr lang="en-US" b="1" baseline="-25000" dirty="0"/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15287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 </a:t>
            </a:r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Monitor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>
          <a:xfrm>
            <a:off x="3962400" y="1295400"/>
            <a:ext cx="5029200" cy="1298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Correctness requirement: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Always ( Train waiting 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ignal is green)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3158" y="2593444"/>
            <a:ext cx="3256842" cy="3445466"/>
            <a:chOff x="553158" y="2593444"/>
            <a:chExt cx="3256842" cy="3445466"/>
          </a:xfrm>
        </p:grpSpPr>
        <p:sp>
          <p:nvSpPr>
            <p:cNvPr id="24" name="TextBox 23"/>
            <p:cNvSpPr txBox="1"/>
            <p:nvPr/>
          </p:nvSpPr>
          <p:spPr>
            <a:xfrm>
              <a:off x="1231351" y="5638800"/>
              <a:ext cx="19919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Buchi</a:t>
              </a:r>
              <a:r>
                <a:rPr lang="en-US" sz="2000" b="1" dirty="0" smtClean="0"/>
                <a:t> Monitor M</a:t>
              </a:r>
              <a:endParaRPr lang="en-US" sz="20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3158" y="3684608"/>
              <a:ext cx="3256842" cy="18017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450075" y="2593444"/>
              <a:ext cx="0" cy="111609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73919" y="2593444"/>
              <a:ext cx="0" cy="111609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8867" y="2982213"/>
              <a:ext cx="7056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signal </a:t>
              </a:r>
              <a:endParaRPr lang="en-US" sz="1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3158" y="2982213"/>
              <a:ext cx="7136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mode </a:t>
              </a:r>
              <a:endParaRPr lang="en-US" sz="1600" dirty="0"/>
            </a:p>
          </p:txBody>
        </p:sp>
      </p:grpSp>
      <p:sp>
        <p:nvSpPr>
          <p:cNvPr id="31" name="Content Placeholder 3"/>
          <p:cNvSpPr txBox="1">
            <a:spLocks/>
          </p:cNvSpPr>
          <p:nvPr/>
        </p:nvSpPr>
        <p:spPr>
          <a:xfrm>
            <a:off x="3973773" y="2745843"/>
            <a:ext cx="5029200" cy="15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Violation of requirement: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Infinite execution where, at some step, west train is waiting and in all subsequent  times west signal is red</a:t>
            </a:r>
          </a:p>
        </p:txBody>
      </p:sp>
      <p:grpSp>
        <p:nvGrpSpPr>
          <p:cNvPr id="3" name="Group 8"/>
          <p:cNvGrpSpPr/>
          <p:nvPr/>
        </p:nvGrpSpPr>
        <p:grpSpPr>
          <a:xfrm>
            <a:off x="701415" y="3786136"/>
            <a:ext cx="2962133" cy="1471608"/>
            <a:chOff x="4686300" y="4521940"/>
            <a:chExt cx="2962133" cy="1471608"/>
          </a:xfrm>
        </p:grpSpPr>
        <p:cxnSp>
          <p:nvCxnSpPr>
            <p:cNvPr id="33" name="Straight Arrow Connector 32"/>
            <p:cNvCxnSpPr>
              <a:stCxn id="52" idx="6"/>
              <a:endCxn id="47" idx="2"/>
            </p:cNvCxnSpPr>
            <p:nvPr/>
          </p:nvCxnSpPr>
          <p:spPr>
            <a:xfrm>
              <a:off x="5562600" y="5537557"/>
              <a:ext cx="1133333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4"/>
            <p:cNvGrpSpPr/>
            <p:nvPr/>
          </p:nvGrpSpPr>
          <p:grpSpPr>
            <a:xfrm>
              <a:off x="4953000" y="5211534"/>
              <a:ext cx="609600" cy="652046"/>
              <a:chOff x="2057400" y="2819400"/>
              <a:chExt cx="838200" cy="7620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266950" y="3015733"/>
                <a:ext cx="304800" cy="43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>
            <a:xfrm flipV="1">
              <a:off x="4686300" y="5554617"/>
              <a:ext cx="266700" cy="958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753365" y="4521940"/>
              <a:ext cx="2311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 </a:t>
              </a:r>
              <a:endParaRPr lang="en-US" sz="16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695933" y="5211534"/>
              <a:ext cx="609600" cy="65204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9" name="Arc 48"/>
            <p:cNvSpPr/>
            <p:nvPr/>
          </p:nvSpPr>
          <p:spPr>
            <a:xfrm>
              <a:off x="5029200" y="4850595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>
              <a:off x="6726640" y="4860494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53033" y="4545052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signal  = red</a:t>
              </a:r>
              <a:endParaRPr 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21142" y="5654994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Train</a:t>
              </a:r>
              <a:r>
                <a:rPr lang="en-US" sz="1600" dirty="0" smtClean="0"/>
                <a:t> </a:t>
              </a:r>
              <a:r>
                <a:rPr lang="en-US" sz="1600" dirty="0" smtClean="0"/>
                <a:t>= wait</a:t>
              </a:r>
              <a:endParaRPr lang="en-US" sz="1600" dirty="0"/>
            </a:p>
          </p:txBody>
        </p:sp>
      </p:grpSp>
      <p:sp>
        <p:nvSpPr>
          <p:cNvPr id="56" name="Content Placeholder 3"/>
          <p:cNvSpPr txBox="1">
            <a:spLocks/>
          </p:cNvSpPr>
          <p:nvPr/>
        </p:nvSpPr>
        <p:spPr>
          <a:xfrm>
            <a:off x="3973773" y="4359866"/>
            <a:ext cx="5029200" cy="15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Verification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Search for reachable cycle containing red monitor state in the composite system</a:t>
            </a:r>
          </a:p>
        </p:txBody>
      </p:sp>
    </p:spTree>
    <p:extLst>
      <p:ext uri="{BB962C8B-B14F-4D97-AF65-F5344CB8AC3E}">
        <p14:creationId xmlns:p14="http://schemas.microsoft.com/office/powerpoint/2010/main" val="17857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1" grpId="0"/>
      <p:bldP spid="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From LTL to </a:t>
            </a:r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Buchi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Automata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4600" y="2055168"/>
            <a:ext cx="2895600" cy="1066800"/>
          </a:xfrm>
          <a:prstGeom prst="rect">
            <a:avLst/>
          </a:prstGeom>
          <a:solidFill>
            <a:srgbClr val="FFCC99">
              <a:alpha val="58038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676400" y="2615864"/>
            <a:ext cx="838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410200" y="2615863"/>
            <a:ext cx="83820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3537" y="2082463"/>
            <a:ext cx="19965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LTL Formula </a:t>
            </a:r>
            <a:r>
              <a:rPr lang="en-US" sz="2400" dirty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410200" y="2126903"/>
            <a:ext cx="29553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err="1" smtClean="0"/>
              <a:t>Buchi</a:t>
            </a:r>
            <a:r>
              <a:rPr lang="en-US" sz="2400" dirty="0" smtClean="0"/>
              <a:t> Automaton </a:t>
            </a:r>
            <a:r>
              <a:rPr lang="en-US" sz="2400" dirty="0">
                <a:latin typeface="Comic Sans MS" pitchFamily="66" charset="0"/>
              </a:rPr>
              <a:t>M</a:t>
            </a:r>
            <a:r>
              <a:rPr lang="en-US" sz="2400" baseline="-25000" dirty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62200" y="2055168"/>
            <a:ext cx="3276600" cy="10668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hlink"/>
                </a:solidFill>
              </a:rPr>
              <a:t>Tableau </a:t>
            </a:r>
          </a:p>
          <a:p>
            <a:r>
              <a:rPr lang="en-US" sz="2800" dirty="0" smtClean="0">
                <a:solidFill>
                  <a:schemeClr val="hlink"/>
                </a:solidFill>
              </a:rPr>
              <a:t>Construction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333233" y="3570597"/>
            <a:ext cx="8610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  <a:sym typeface="Wingdings" pitchFamily="2" charset="2"/>
              </a:rPr>
              <a:t>A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utomaton </a:t>
            </a:r>
            <a:r>
              <a:rPr lang="en-US" sz="2000" dirty="0">
                <a:latin typeface="Comic Sans MS" pitchFamily="66" charset="0"/>
              </a:rPr>
              <a:t>M</a:t>
            </a:r>
            <a:r>
              <a:rPr lang="en-US" sz="2000" baseline="-25000" dirty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accepts exactly those traces that satisfy formula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333233" y="4296772"/>
            <a:ext cx="8610600" cy="1646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To check if a system C satisfies the LTL correctness requirement </a:t>
            </a:r>
            <a:r>
              <a:rPr lang="en-US" sz="2000" dirty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Construct the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automaton M</a:t>
            </a:r>
            <a:r>
              <a:rPr lang="en-US" sz="2000" baseline="-25000" dirty="0" smtClean="0">
                <a:latin typeface="Comic Sans MS" pitchFamily="66" charset="0"/>
                <a:sym typeface="Wingdings" pitchFamily="2" charset="2"/>
              </a:rPr>
              <a:t>~</a:t>
            </a:r>
            <a:r>
              <a:rPr lang="en-US" sz="2000" baseline="-25000" dirty="0" smtClean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corresponding to negated spec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Search for cycles in composition of C and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M</a:t>
            </a:r>
            <a:r>
              <a:rPr lang="en-US" sz="2000" baseline="-25000" dirty="0">
                <a:latin typeface="Comic Sans MS" pitchFamily="66" charset="0"/>
                <a:sym typeface="Wingdings" pitchFamily="2" charset="2"/>
              </a:rPr>
              <a:t>~</a:t>
            </a:r>
            <a:r>
              <a:rPr lang="en-US" sz="2000" baseline="-25000" dirty="0">
                <a:latin typeface="Symbol" panose="05050102010706020507" pitchFamily="18" charset="2"/>
                <a:sym typeface="Wingdings" panose="05000000000000000000" pitchFamily="2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Example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514600" y="1948934"/>
            <a:ext cx="3048000" cy="816651"/>
            <a:chOff x="2057400" y="2819400"/>
            <a:chExt cx="838200" cy="762000"/>
          </a:xfrm>
        </p:grpSpPr>
        <p:sp>
          <p:nvSpPr>
            <p:cNvPr id="59" name="Oval 58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24100" y="2847012"/>
              <a:ext cx="304800" cy="34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 &amp; E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1981200" y="2357259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3"/>
          <p:cNvSpPr txBox="1">
            <a:spLocks/>
          </p:cNvSpPr>
          <p:nvPr/>
        </p:nvSpPr>
        <p:spPr>
          <a:xfrm>
            <a:off x="152400" y="1066800"/>
            <a:ext cx="55245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Consider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 &amp; Eventually f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 e &amp; E f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228600" y="3733800"/>
            <a:ext cx="7365242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 state is a collection of formulas that must be satisfied 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228600" y="4359140"/>
            <a:ext cx="4779749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Initial state contains given formula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0042" y="2291014"/>
            <a:ext cx="51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 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36818" y="2302910"/>
            <a:ext cx="51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</a:t>
            </a:r>
            <a:r>
              <a:rPr lang="en-US" dirty="0" smtClean="0">
                <a:solidFill>
                  <a:srgbClr val="7030A0"/>
                </a:solidFill>
              </a:rPr>
              <a:t> f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228600" y="5010820"/>
            <a:ext cx="8839200" cy="856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Formulas in a state must be consistent with rules of logical connectives: for example, if a state has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then it must have both 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and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Example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1143000" y="2133599"/>
            <a:ext cx="3048000" cy="834870"/>
            <a:chOff x="2057400" y="2802400"/>
            <a:chExt cx="838200" cy="779000"/>
          </a:xfrm>
        </p:grpSpPr>
        <p:sp>
          <p:nvSpPr>
            <p:cNvPr id="59" name="Oval 58"/>
            <p:cNvSpPr/>
            <p:nvPr/>
          </p:nvSpPr>
          <p:spPr>
            <a:xfrm>
              <a:off x="2057400" y="28194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8860" y="2802400"/>
              <a:ext cx="304800" cy="34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 &amp; E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609600" y="2560144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3"/>
          <p:cNvSpPr txBox="1">
            <a:spLocks/>
          </p:cNvSpPr>
          <p:nvPr/>
        </p:nvSpPr>
        <p:spPr>
          <a:xfrm>
            <a:off x="152400" y="1066800"/>
            <a:ext cx="55245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Consider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 &amp; Eventually f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 e &amp; E f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333233" y="4441208"/>
            <a:ext cx="8355842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If a state has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it must have both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and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Next 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 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1600" y="2438400"/>
            <a:ext cx="51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 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2438400"/>
            <a:ext cx="51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</a:t>
            </a:r>
            <a:r>
              <a:rPr lang="en-US" dirty="0" smtClean="0">
                <a:solidFill>
                  <a:srgbClr val="7030A0"/>
                </a:solidFill>
              </a:rPr>
              <a:t> f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05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e, N A 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333233" y="5124732"/>
            <a:ext cx="8658367" cy="818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If a state has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it must have either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or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Next 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; this leads to 3 cases 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2438400"/>
            <a:ext cx="40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019344" y="1600200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"/>
          <p:cNvGrpSpPr/>
          <p:nvPr/>
        </p:nvGrpSpPr>
        <p:grpSpPr>
          <a:xfrm>
            <a:off x="5641075" y="2097469"/>
            <a:ext cx="3048000" cy="816651"/>
            <a:chOff x="5641075" y="2097469"/>
            <a:chExt cx="3048000" cy="816651"/>
          </a:xfrm>
        </p:grpSpPr>
        <p:grpSp>
          <p:nvGrpSpPr>
            <p:cNvPr id="5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096516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e, N A e, E f, N E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4613099" y="2779331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4"/>
          <p:cNvGrpSpPr/>
          <p:nvPr/>
        </p:nvGrpSpPr>
        <p:grpSpPr>
          <a:xfrm>
            <a:off x="3234830" y="3276600"/>
            <a:ext cx="3048000" cy="816651"/>
            <a:chOff x="5641075" y="2097469"/>
            <a:chExt cx="3048000" cy="816651"/>
          </a:xfrm>
        </p:grpSpPr>
        <p:grpSp>
          <p:nvGrpSpPr>
            <p:cNvPr id="7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943753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e, N A e, E f, N E f,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Example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152400" y="1066800"/>
            <a:ext cx="55245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Consider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 &amp; Eventually f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 e &amp; E f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152400" y="4441208"/>
            <a:ext cx="8839199" cy="1349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 Rules: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If  a state contains input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var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e, then e must hold on outgoing transitions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If a state contains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Next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then target of transition must contain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457209" y="1600200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078940" y="2097469"/>
            <a:ext cx="3048000" cy="816651"/>
            <a:chOff x="5641075" y="2097469"/>
            <a:chExt cx="3048000" cy="816651"/>
          </a:xfrm>
        </p:grpSpPr>
        <p:grpSp>
          <p:nvGrpSpPr>
            <p:cNvPr id="4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096516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</a:t>
              </a:r>
              <a:r>
                <a:rPr lang="en-US" b="1" dirty="0" smtClean="0">
                  <a:solidFill>
                    <a:srgbClr val="7030A0"/>
                  </a:solidFill>
                </a:rPr>
                <a:t>e</a:t>
              </a:r>
              <a:r>
                <a:rPr lang="en-US" dirty="0" smtClean="0">
                  <a:solidFill>
                    <a:srgbClr val="7030A0"/>
                  </a:solidFill>
                </a:rPr>
                <a:t>, E f, </a:t>
              </a:r>
              <a:r>
                <a:rPr lang="en-US" b="1" dirty="0" smtClean="0">
                  <a:solidFill>
                    <a:srgbClr val="7030A0"/>
                  </a:solidFill>
                </a:rPr>
                <a:t>N A e</a:t>
              </a:r>
              <a:r>
                <a:rPr lang="en-US" dirty="0" smtClean="0">
                  <a:solidFill>
                    <a:srgbClr val="7030A0"/>
                  </a:solidFill>
                </a:rPr>
                <a:t>, </a:t>
              </a:r>
              <a:r>
                <a:rPr lang="en-US" b="1" dirty="0" smtClean="0">
                  <a:solidFill>
                    <a:srgbClr val="7030A0"/>
                  </a:solidFill>
                </a:rPr>
                <a:t>N E f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3981216" y="1666186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4"/>
          <p:cNvGrpSpPr/>
          <p:nvPr/>
        </p:nvGrpSpPr>
        <p:grpSpPr>
          <a:xfrm>
            <a:off x="2602947" y="2163455"/>
            <a:ext cx="3048000" cy="816651"/>
            <a:chOff x="5641075" y="2097469"/>
            <a:chExt cx="3048000" cy="816651"/>
          </a:xfrm>
        </p:grpSpPr>
        <p:grpSp>
          <p:nvGrpSpPr>
            <p:cNvPr id="6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943753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</a:t>
              </a:r>
              <a:r>
                <a:rPr lang="en-US" b="1" dirty="0" smtClean="0">
                  <a:solidFill>
                    <a:srgbClr val="7030A0"/>
                  </a:solidFill>
                </a:rPr>
                <a:t>e</a:t>
              </a:r>
              <a:r>
                <a:rPr lang="en-US" dirty="0" smtClean="0">
                  <a:solidFill>
                    <a:srgbClr val="7030A0"/>
                  </a:solidFill>
                </a:rPr>
                <a:t>, E f, </a:t>
              </a:r>
              <a:r>
                <a:rPr lang="en-US" b="1" dirty="0" smtClean="0">
                  <a:solidFill>
                    <a:srgbClr val="7030A0"/>
                  </a:solidFill>
                </a:rPr>
                <a:t>N A e</a:t>
              </a:r>
              <a:r>
                <a:rPr lang="en-US" dirty="0" smtClean="0">
                  <a:solidFill>
                    <a:srgbClr val="7030A0"/>
                  </a:solidFill>
                </a:rPr>
                <a:t>, </a:t>
              </a:r>
              <a:r>
                <a:rPr lang="en-US" b="1" dirty="0" smtClean="0">
                  <a:solidFill>
                    <a:srgbClr val="7030A0"/>
                  </a:solidFill>
                </a:rPr>
                <a:t>N E f</a:t>
              </a:r>
              <a:r>
                <a:rPr lang="en-US" dirty="0" smtClean="0">
                  <a:solidFill>
                    <a:srgbClr val="7030A0"/>
                  </a:solidFill>
                </a:rPr>
                <a:t>, </a:t>
              </a:r>
              <a:r>
                <a:rPr lang="en-US" b="1" dirty="0" smtClean="0">
                  <a:solidFill>
                    <a:srgbClr val="7030A0"/>
                  </a:solidFill>
                </a:rPr>
                <a:t>f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1530669" y="2636374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1"/>
          <p:cNvGrpSpPr/>
          <p:nvPr/>
        </p:nvGrpSpPr>
        <p:grpSpPr>
          <a:xfrm>
            <a:off x="152400" y="3133643"/>
            <a:ext cx="3048000" cy="816651"/>
            <a:chOff x="5641075" y="2097469"/>
            <a:chExt cx="3048000" cy="816651"/>
          </a:xfrm>
        </p:grpSpPr>
        <p:grpSp>
          <p:nvGrpSpPr>
            <p:cNvPr id="8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943753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</a:t>
              </a:r>
              <a:r>
                <a:rPr lang="en-US" b="1" dirty="0" smtClean="0">
                  <a:solidFill>
                    <a:srgbClr val="7030A0"/>
                  </a:solidFill>
                </a:rPr>
                <a:t>e</a:t>
              </a:r>
              <a:r>
                <a:rPr lang="en-US" dirty="0" smtClean="0">
                  <a:solidFill>
                    <a:srgbClr val="7030A0"/>
                  </a:solidFill>
                </a:rPr>
                <a:t>, E f, </a:t>
              </a:r>
              <a:r>
                <a:rPr lang="en-US" b="1" dirty="0" smtClean="0">
                  <a:solidFill>
                    <a:srgbClr val="7030A0"/>
                  </a:solidFill>
                </a:rPr>
                <a:t>N A e</a:t>
              </a:r>
              <a:r>
                <a:rPr lang="en-US" dirty="0" smtClean="0">
                  <a:solidFill>
                    <a:srgbClr val="7030A0"/>
                  </a:solidFill>
                </a:rPr>
                <a:t>,  </a:t>
              </a:r>
              <a:r>
                <a:rPr lang="en-US" b="1" dirty="0" smtClean="0">
                  <a:solidFill>
                    <a:srgbClr val="7030A0"/>
                  </a:solidFill>
                </a:rPr>
                <a:t>f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9" name="Group 46"/>
          <p:cNvGrpSpPr/>
          <p:nvPr/>
        </p:nvGrpSpPr>
        <p:grpSpPr>
          <a:xfrm>
            <a:off x="3486381" y="3529427"/>
            <a:ext cx="3048000" cy="816651"/>
            <a:chOff x="5641075" y="2097469"/>
            <a:chExt cx="3048000" cy="816651"/>
          </a:xfrm>
        </p:grpSpPr>
        <p:sp>
          <p:nvSpPr>
            <p:cNvPr id="50" name="Oval 49"/>
            <p:cNvSpPr/>
            <p:nvPr/>
          </p:nvSpPr>
          <p:spPr>
            <a:xfrm>
              <a:off x="5641075" y="2097469"/>
              <a:ext cx="3048000" cy="8166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81641" y="2347006"/>
              <a:ext cx="188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</a:t>
              </a:r>
              <a:r>
                <a:rPr lang="en-US" b="1" dirty="0" smtClean="0">
                  <a:solidFill>
                    <a:srgbClr val="7030A0"/>
                  </a:solidFill>
                </a:rPr>
                <a:t>e</a:t>
              </a:r>
              <a:r>
                <a:rPr lang="en-US" dirty="0" smtClean="0">
                  <a:solidFill>
                    <a:srgbClr val="7030A0"/>
                  </a:solidFill>
                </a:rPr>
                <a:t>, </a:t>
              </a:r>
              <a:r>
                <a:rPr lang="en-US" b="1" dirty="0" smtClean="0">
                  <a:solidFill>
                    <a:srgbClr val="7030A0"/>
                  </a:solidFill>
                </a:rPr>
                <a:t>N A e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2444886" y="1657820"/>
            <a:ext cx="984114" cy="978554"/>
            <a:chOff x="2444886" y="1657820"/>
            <a:chExt cx="984114" cy="978554"/>
          </a:xfrm>
        </p:grpSpPr>
        <p:sp>
          <p:nvSpPr>
            <p:cNvPr id="44" name="Arc 43"/>
            <p:cNvSpPr/>
            <p:nvPr/>
          </p:nvSpPr>
          <p:spPr>
            <a:xfrm>
              <a:off x="2971800" y="1798174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44886" y="1657820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</a:t>
              </a:r>
              <a:r>
                <a:rPr lang="en-US" sz="1600" dirty="0" smtClean="0"/>
                <a:t> &amp; f </a:t>
              </a:r>
              <a:endParaRPr lang="en-US" sz="1600" dirty="0"/>
            </a:p>
          </p:txBody>
        </p:sp>
      </p:grpSp>
      <p:grpSp>
        <p:nvGrpSpPr>
          <p:cNvPr id="11" name="Group 50"/>
          <p:cNvGrpSpPr/>
          <p:nvPr/>
        </p:nvGrpSpPr>
        <p:grpSpPr>
          <a:xfrm>
            <a:off x="5684444" y="3163235"/>
            <a:ext cx="849937" cy="838200"/>
            <a:chOff x="5684444" y="3163235"/>
            <a:chExt cx="849937" cy="838200"/>
          </a:xfrm>
        </p:grpSpPr>
        <p:sp>
          <p:nvSpPr>
            <p:cNvPr id="52" name="Arc 51"/>
            <p:cNvSpPr/>
            <p:nvPr/>
          </p:nvSpPr>
          <p:spPr>
            <a:xfrm>
              <a:off x="5684444" y="3163235"/>
              <a:ext cx="457200" cy="838200"/>
            </a:xfrm>
            <a:prstGeom prst="arc">
              <a:avLst>
                <a:gd name="adj1" fmla="val 10591770"/>
                <a:gd name="adj2" fmla="val 1414478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00635" y="3178624"/>
              <a:ext cx="333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</a:t>
              </a:r>
              <a:endParaRPr lang="en-US" sz="1600" dirty="0"/>
            </a:p>
          </p:txBody>
        </p:sp>
      </p:grpSp>
      <p:grpSp>
        <p:nvGrpSpPr>
          <p:cNvPr id="12" name="Group 47"/>
          <p:cNvGrpSpPr/>
          <p:nvPr/>
        </p:nvGrpSpPr>
        <p:grpSpPr>
          <a:xfrm>
            <a:off x="6324600" y="1524000"/>
            <a:ext cx="666981" cy="1046552"/>
            <a:chOff x="6324600" y="1524000"/>
            <a:chExt cx="666981" cy="1046552"/>
          </a:xfrm>
        </p:grpSpPr>
        <p:sp>
          <p:nvSpPr>
            <p:cNvPr id="43" name="Arc 42"/>
            <p:cNvSpPr/>
            <p:nvPr/>
          </p:nvSpPr>
          <p:spPr>
            <a:xfrm>
              <a:off x="6534381" y="1732352"/>
              <a:ext cx="457200" cy="838200"/>
            </a:xfrm>
            <a:prstGeom prst="arc">
              <a:avLst>
                <a:gd name="adj1" fmla="val 10591770"/>
                <a:gd name="adj2" fmla="val 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324600" y="1524000"/>
              <a:ext cx="333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</a:t>
              </a:r>
              <a:endParaRPr lang="en-US" sz="1600" dirty="0"/>
            </a:p>
          </p:txBody>
        </p:sp>
      </p:grpSp>
      <p:grpSp>
        <p:nvGrpSpPr>
          <p:cNvPr id="13" name="Group 45"/>
          <p:cNvGrpSpPr/>
          <p:nvPr/>
        </p:nvGrpSpPr>
        <p:grpSpPr>
          <a:xfrm>
            <a:off x="5505990" y="2045234"/>
            <a:ext cx="694645" cy="368424"/>
            <a:chOff x="5505990" y="2045234"/>
            <a:chExt cx="694645" cy="368424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5505990" y="2413658"/>
              <a:ext cx="635654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571937" y="2045234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</a:t>
              </a:r>
              <a:r>
                <a:rPr lang="en-US" sz="1600" dirty="0" smtClean="0"/>
                <a:t> &amp; f </a:t>
              </a:r>
              <a:endParaRPr lang="en-US" sz="1600" dirty="0"/>
            </a:p>
          </p:txBody>
        </p:sp>
      </p:grpSp>
      <p:grpSp>
        <p:nvGrpSpPr>
          <p:cNvPr id="14" name="Group 68"/>
          <p:cNvGrpSpPr/>
          <p:nvPr/>
        </p:nvGrpSpPr>
        <p:grpSpPr>
          <a:xfrm>
            <a:off x="3047637" y="2770840"/>
            <a:ext cx="3486744" cy="693356"/>
            <a:chOff x="3047637" y="2770840"/>
            <a:chExt cx="3486744" cy="693356"/>
          </a:xfrm>
        </p:grpSpPr>
        <p:cxnSp>
          <p:nvCxnSpPr>
            <p:cNvPr id="57" name="Straight Arrow Connector 56"/>
            <p:cNvCxnSpPr/>
            <p:nvPr/>
          </p:nvCxnSpPr>
          <p:spPr>
            <a:xfrm flipH="1">
              <a:off x="3047637" y="2770840"/>
              <a:ext cx="3486744" cy="69335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696032" y="3009347"/>
              <a:ext cx="333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</a:t>
              </a:r>
              <a:endParaRPr lang="en-US" sz="1600" dirty="0"/>
            </a:p>
          </p:txBody>
        </p:sp>
      </p:grpSp>
      <p:grpSp>
        <p:nvGrpSpPr>
          <p:cNvPr id="15" name="Group 58"/>
          <p:cNvGrpSpPr/>
          <p:nvPr/>
        </p:nvGrpSpPr>
        <p:grpSpPr>
          <a:xfrm>
            <a:off x="2230582" y="2797354"/>
            <a:ext cx="675043" cy="526861"/>
            <a:chOff x="2230582" y="2797354"/>
            <a:chExt cx="675043" cy="526861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2905625" y="2797354"/>
              <a:ext cx="0" cy="52686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230582" y="2863340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</a:t>
              </a:r>
              <a:r>
                <a:rPr lang="en-US" sz="1600" dirty="0" smtClean="0"/>
                <a:t> &amp; f </a:t>
              </a:r>
              <a:endParaRPr lang="en-US" sz="1600" dirty="0"/>
            </a:p>
          </p:txBody>
        </p:sp>
      </p:grpSp>
      <p:grpSp>
        <p:nvGrpSpPr>
          <p:cNvPr id="16" name="Group 59"/>
          <p:cNvGrpSpPr/>
          <p:nvPr/>
        </p:nvGrpSpPr>
        <p:grpSpPr>
          <a:xfrm>
            <a:off x="2718595" y="3570097"/>
            <a:ext cx="767786" cy="520392"/>
            <a:chOff x="2718595" y="3570097"/>
            <a:chExt cx="767786" cy="520392"/>
          </a:xfrm>
        </p:grpSpPr>
        <p:cxnSp>
          <p:nvCxnSpPr>
            <p:cNvPr id="53" name="Straight Arrow Connector 52"/>
            <p:cNvCxnSpPr>
              <a:endCxn id="50" idx="2"/>
            </p:cNvCxnSpPr>
            <p:nvPr/>
          </p:nvCxnSpPr>
          <p:spPr>
            <a:xfrm>
              <a:off x="3208206" y="3570097"/>
              <a:ext cx="278175" cy="36765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718595" y="3751935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</a:t>
              </a:r>
              <a:r>
                <a:rPr lang="en-US" sz="1600" dirty="0" smtClean="0"/>
                <a:t> &amp; f </a:t>
              </a:r>
              <a:endParaRPr lang="en-US" sz="1600" dirty="0"/>
            </a:p>
          </p:txBody>
        </p:sp>
      </p:grpSp>
      <p:grpSp>
        <p:nvGrpSpPr>
          <p:cNvPr id="17" name="Group 61"/>
          <p:cNvGrpSpPr/>
          <p:nvPr/>
        </p:nvGrpSpPr>
        <p:grpSpPr>
          <a:xfrm>
            <a:off x="5505990" y="2628282"/>
            <a:ext cx="818610" cy="338554"/>
            <a:chOff x="5505990" y="2628282"/>
            <a:chExt cx="818610" cy="338554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5505990" y="2716675"/>
              <a:ext cx="818610" cy="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681042" y="2628282"/>
              <a:ext cx="333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410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Example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152400" y="1066800"/>
            <a:ext cx="55245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Consider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 &amp; Eventually f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 e &amp; E f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152400" y="4441208"/>
            <a:ext cx="8839199" cy="1349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Acceptance condition: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Satisfaction of eventuality should not be postponed forever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Accepting states: States that either contain f or do not contain E f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457209" y="1600200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078940" y="2097469"/>
            <a:ext cx="3048000" cy="816651"/>
            <a:chOff x="5641075" y="2097469"/>
            <a:chExt cx="3048000" cy="816651"/>
          </a:xfrm>
        </p:grpSpPr>
        <p:grpSp>
          <p:nvGrpSpPr>
            <p:cNvPr id="4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096516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e, E f, N A e, N E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3981216" y="1666186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4"/>
          <p:cNvGrpSpPr/>
          <p:nvPr/>
        </p:nvGrpSpPr>
        <p:grpSpPr>
          <a:xfrm>
            <a:off x="2602947" y="2163455"/>
            <a:ext cx="3048000" cy="816651"/>
            <a:chOff x="5641075" y="2097469"/>
            <a:chExt cx="3048000" cy="816651"/>
          </a:xfrm>
        </p:grpSpPr>
        <p:grpSp>
          <p:nvGrpSpPr>
            <p:cNvPr id="6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943753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e, E f, N A e, N E f,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1530669" y="2636374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1"/>
          <p:cNvGrpSpPr/>
          <p:nvPr/>
        </p:nvGrpSpPr>
        <p:grpSpPr>
          <a:xfrm>
            <a:off x="152400" y="3133643"/>
            <a:ext cx="3048000" cy="816651"/>
            <a:chOff x="5641075" y="2097469"/>
            <a:chExt cx="3048000" cy="816651"/>
          </a:xfrm>
        </p:grpSpPr>
        <p:grpSp>
          <p:nvGrpSpPr>
            <p:cNvPr id="8" name="Group 14"/>
            <p:cNvGrpSpPr/>
            <p:nvPr/>
          </p:nvGrpSpPr>
          <p:grpSpPr>
            <a:xfrm>
              <a:off x="5641075" y="2097469"/>
              <a:ext cx="3048000" cy="816651"/>
              <a:chOff x="2057400" y="2819400"/>
              <a:chExt cx="838200" cy="7620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057400" y="2819400"/>
                <a:ext cx="838200" cy="76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324100" y="2847012"/>
                <a:ext cx="304800" cy="344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 e &amp; E 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943753" y="2428022"/>
              <a:ext cx="259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e, E f, N A e,  f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43" name="Arc 42"/>
          <p:cNvSpPr/>
          <p:nvPr/>
        </p:nvSpPr>
        <p:spPr>
          <a:xfrm>
            <a:off x="6534381" y="1732352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>
            <a:off x="2971800" y="1798174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6"/>
          <p:cNvGrpSpPr/>
          <p:nvPr/>
        </p:nvGrpSpPr>
        <p:grpSpPr>
          <a:xfrm>
            <a:off x="3486381" y="3529427"/>
            <a:ext cx="3048000" cy="816651"/>
            <a:chOff x="5641075" y="2097469"/>
            <a:chExt cx="3048000" cy="816651"/>
          </a:xfrm>
        </p:grpSpPr>
        <p:sp>
          <p:nvSpPr>
            <p:cNvPr id="50" name="Oval 49"/>
            <p:cNvSpPr/>
            <p:nvPr/>
          </p:nvSpPr>
          <p:spPr>
            <a:xfrm>
              <a:off x="5641075" y="2097469"/>
              <a:ext cx="3048000" cy="81665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81641" y="2347006"/>
              <a:ext cx="188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A e, e, N A e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52" name="Arc 51"/>
          <p:cNvSpPr/>
          <p:nvPr/>
        </p:nvSpPr>
        <p:spPr>
          <a:xfrm>
            <a:off x="5684444" y="3163235"/>
            <a:ext cx="457200" cy="838200"/>
          </a:xfrm>
          <a:prstGeom prst="arc">
            <a:avLst>
              <a:gd name="adj1" fmla="val 10591770"/>
              <a:gd name="adj2" fmla="val 141447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endCxn id="50" idx="2"/>
          </p:cNvCxnSpPr>
          <p:nvPr/>
        </p:nvCxnSpPr>
        <p:spPr>
          <a:xfrm>
            <a:off x="3208206" y="3570097"/>
            <a:ext cx="278175" cy="3676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505990" y="2413658"/>
            <a:ext cx="63565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5505990" y="2716675"/>
            <a:ext cx="81861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905625" y="2797354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047637" y="2770840"/>
            <a:ext cx="3486744" cy="6933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444886" y="165782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6200635" y="3178624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6324600" y="15240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5571937" y="204523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4696032" y="3009347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2230582" y="286334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2718595" y="3751935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650947" y="2628077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77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Example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152400" y="1066800"/>
            <a:ext cx="55245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Consider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 &amp; Eventually f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523809" y="5105400"/>
            <a:ext cx="8534400" cy="435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Indeed this is a correct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automaton for the given formula!</a:t>
            </a:r>
            <a:endParaRPr lang="en-US" sz="2000" dirty="0" smtClean="0"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457209" y="1600200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78940" y="2097469"/>
            <a:ext cx="3048000" cy="8166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981216" y="1666186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602947" y="2163455"/>
            <a:ext cx="3048000" cy="816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530669" y="2636374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52400" y="3133643"/>
            <a:ext cx="3048000" cy="816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>
            <a:off x="6534381" y="1732352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>
            <a:off x="2971800" y="1798174"/>
            <a:ext cx="457200" cy="838200"/>
          </a:xfrm>
          <a:prstGeom prst="arc">
            <a:avLst>
              <a:gd name="adj1" fmla="val 10591770"/>
              <a:gd name="adj2" fmla="val 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486381" y="3529427"/>
            <a:ext cx="3048000" cy="816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>
            <a:off x="5684444" y="3163235"/>
            <a:ext cx="457200" cy="838200"/>
          </a:xfrm>
          <a:prstGeom prst="arc">
            <a:avLst>
              <a:gd name="adj1" fmla="val 10591770"/>
              <a:gd name="adj2" fmla="val 141447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endCxn id="50" idx="2"/>
          </p:cNvCxnSpPr>
          <p:nvPr/>
        </p:nvCxnSpPr>
        <p:spPr>
          <a:xfrm>
            <a:off x="3208206" y="3570097"/>
            <a:ext cx="278175" cy="3676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505990" y="2413658"/>
            <a:ext cx="63565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5505990" y="2716675"/>
            <a:ext cx="81861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905625" y="2797354"/>
            <a:ext cx="0" cy="5268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047637" y="2770840"/>
            <a:ext cx="3486744" cy="6933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444886" y="165782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6200635" y="3178624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6400800" y="15240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5571937" y="204523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4696032" y="3009347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2230582" y="286334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2718595" y="3751935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 &amp; f 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650947" y="2628077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23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Liveness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Requirements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1467771"/>
            <a:ext cx="9144000" cy="478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Something good eventually happens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Every request is eventually </a:t>
            </a:r>
            <a:r>
              <a:rPr lang="en-US" sz="2000" dirty="0" err="1" smtClean="0">
                <a:latin typeface="Comic Sans MS" pitchFamily="66" charset="0"/>
              </a:rPr>
              <a:t>acknowleddged</a:t>
            </a:r>
            <a:endParaRPr lang="en-US" sz="2000" dirty="0" smtClean="0"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Each process eventually decides to be a leader/follower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No finite execution demonstrates violation of such properties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Counterexample should show a cycle in which the system may get stuck without achieving the goal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Formalization: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Need to consider infinite executions (also called </a:t>
            </a:r>
            <a:r>
              <a:rPr lang="en-US" sz="2000" dirty="0" smtClean="0">
                <a:latin typeface="Symbol" panose="05050102010706020507" pitchFamily="18" charset="2"/>
              </a:rPr>
              <a:t>w</a:t>
            </a:r>
            <a:r>
              <a:rPr lang="en-US" sz="2000" dirty="0" smtClean="0">
                <a:latin typeface="Comic Sans MS" pitchFamily="66" charset="0"/>
              </a:rPr>
              <a:t>-executions)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Need a logic to state properties of infinite executions</a:t>
            </a:r>
          </a:p>
        </p:txBody>
      </p:sp>
    </p:spTree>
    <p:extLst>
      <p:ext uri="{BB962C8B-B14F-4D97-AF65-F5344CB8AC3E}">
        <p14:creationId xmlns:p14="http://schemas.microsoft.com/office/powerpoint/2010/main" val="34553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Overview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78"/>
          <p:cNvGrpSpPr/>
          <p:nvPr/>
        </p:nvGrpSpPr>
        <p:grpSpPr>
          <a:xfrm>
            <a:off x="6400800" y="2743200"/>
            <a:ext cx="838200" cy="443856"/>
            <a:chOff x="6400800" y="2743200"/>
            <a:chExt cx="838200" cy="443856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6400800" y="2819400"/>
              <a:ext cx="278175" cy="36765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477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e &amp; ~f </a:t>
              </a:r>
              <a:endParaRPr lang="en-US" sz="1600" dirty="0"/>
            </a:p>
          </p:txBody>
        </p:sp>
      </p:grpSp>
      <p:grpSp>
        <p:nvGrpSpPr>
          <p:cNvPr id="4" name="Group 61"/>
          <p:cNvGrpSpPr/>
          <p:nvPr/>
        </p:nvGrpSpPr>
        <p:grpSpPr>
          <a:xfrm>
            <a:off x="2667000" y="2743200"/>
            <a:ext cx="971010" cy="609600"/>
            <a:chOff x="5353590" y="2704482"/>
            <a:chExt cx="971010" cy="60960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5734590" y="2704484"/>
              <a:ext cx="590010" cy="60959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353590" y="2704482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 &amp; ~f </a:t>
              </a:r>
              <a:endParaRPr lang="en-US" sz="1600" dirty="0"/>
            </a:p>
          </p:txBody>
        </p:sp>
      </p:grpSp>
      <p:grpSp>
        <p:nvGrpSpPr>
          <p:cNvPr id="5" name="Group 119"/>
          <p:cNvGrpSpPr/>
          <p:nvPr/>
        </p:nvGrpSpPr>
        <p:grpSpPr>
          <a:xfrm>
            <a:off x="3581400" y="2209800"/>
            <a:ext cx="3048000" cy="816651"/>
            <a:chOff x="3581400" y="2209800"/>
            <a:chExt cx="3048000" cy="816651"/>
          </a:xfrm>
        </p:grpSpPr>
        <p:grpSp>
          <p:nvGrpSpPr>
            <p:cNvPr id="6" name="Group 70"/>
            <p:cNvGrpSpPr/>
            <p:nvPr/>
          </p:nvGrpSpPr>
          <p:grpSpPr>
            <a:xfrm>
              <a:off x="3581400" y="2209800"/>
              <a:ext cx="3048000" cy="816651"/>
              <a:chOff x="3581400" y="2209800"/>
              <a:chExt cx="3048000" cy="816651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581400" y="2209800"/>
                <a:ext cx="3048000" cy="81665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886200" y="2438400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3962400" y="24384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j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</a:t>
              </a:r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y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N</a:t>
              </a:r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 y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N</a:t>
              </a:r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 c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 , e, ~f, …</a:t>
              </a:r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7" name="Group 118"/>
          <p:cNvGrpSpPr/>
          <p:nvPr/>
        </p:nvGrpSpPr>
        <p:grpSpPr>
          <a:xfrm>
            <a:off x="152400" y="3133643"/>
            <a:ext cx="3048000" cy="816651"/>
            <a:chOff x="152400" y="3133643"/>
            <a:chExt cx="3048000" cy="816651"/>
          </a:xfrm>
        </p:grpSpPr>
        <p:sp>
          <p:nvSpPr>
            <p:cNvPr id="41" name="Oval 40"/>
            <p:cNvSpPr/>
            <p:nvPr/>
          </p:nvSpPr>
          <p:spPr>
            <a:xfrm>
              <a:off x="152400" y="3133643"/>
              <a:ext cx="3048000" cy="8166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62000" y="3352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c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</a:t>
              </a:r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y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N</a:t>
              </a:r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 j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f,  …</a:t>
              </a:r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8" name="Group 117"/>
          <p:cNvGrpSpPr/>
          <p:nvPr/>
        </p:nvGrpSpPr>
        <p:grpSpPr>
          <a:xfrm>
            <a:off x="6019800" y="3088069"/>
            <a:ext cx="3048000" cy="816651"/>
            <a:chOff x="6019800" y="3088069"/>
            <a:chExt cx="3048000" cy="816651"/>
          </a:xfrm>
        </p:grpSpPr>
        <p:sp>
          <p:nvSpPr>
            <p:cNvPr id="75" name="Oval 74"/>
            <p:cNvSpPr/>
            <p:nvPr/>
          </p:nvSpPr>
          <p:spPr>
            <a:xfrm>
              <a:off x="6019800" y="3088069"/>
              <a:ext cx="3048000" cy="8166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477000" y="3352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c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</a:t>
              </a:r>
              <a:r>
                <a:rPr lang="en-US" dirty="0" smtClean="0">
                  <a:solidFill>
                    <a:srgbClr val="7030A0"/>
                  </a:solidFill>
                  <a:latin typeface="Symbol" panose="05050102010706020507" pitchFamily="18" charset="2"/>
                  <a:sym typeface="Wingdings" pitchFamily="2" charset="2"/>
                </a:rPr>
                <a:t>y</a:t>
              </a:r>
              <a:r>
                <a:rPr lang="en-US" dirty="0" smtClean="0">
                  <a:solidFill>
                    <a:srgbClr val="7030A0"/>
                  </a:solidFill>
                  <a:sym typeface="Wingdings" pitchFamily="2" charset="2"/>
                </a:rPr>
                <a:t>, e,  …</a:t>
              </a:r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14" name="Content Placeholder 3"/>
          <p:cNvSpPr txBox="1">
            <a:spLocks/>
          </p:cNvSpPr>
          <p:nvPr/>
        </p:nvSpPr>
        <p:spPr>
          <a:xfrm>
            <a:off x="228600" y="11430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Automaton/tableau state: Collection of “relevant” LTL formulas </a:t>
            </a:r>
          </a:p>
        </p:txBody>
      </p:sp>
      <p:sp>
        <p:nvSpPr>
          <p:cNvPr id="115" name="Content Placeholder 3"/>
          <p:cNvSpPr txBox="1">
            <a:spLocks/>
          </p:cNvSpPr>
          <p:nvPr/>
        </p:nvSpPr>
        <p:spPr>
          <a:xfrm>
            <a:off x="228600" y="15240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Intended meaning: All the formulas in a state must hold on every infinite path starting at a state</a:t>
            </a:r>
          </a:p>
        </p:txBody>
      </p:sp>
      <p:sp>
        <p:nvSpPr>
          <p:cNvPr id="116" name="Content Placeholder 3"/>
          <p:cNvSpPr txBox="1">
            <a:spLocks/>
          </p:cNvSpPr>
          <p:nvPr/>
        </p:nvSpPr>
        <p:spPr>
          <a:xfrm>
            <a:off x="381000" y="4419600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Local consistency rules ensure that for every “non-atomic” formula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the state contains additional formulas ensuring that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holds</a:t>
            </a:r>
          </a:p>
        </p:txBody>
      </p:sp>
      <p:sp>
        <p:nvSpPr>
          <p:cNvPr id="117" name="Content Placeholder 3"/>
          <p:cNvSpPr txBox="1">
            <a:spLocks/>
          </p:cNvSpPr>
          <p:nvPr/>
        </p:nvSpPr>
        <p:spPr>
          <a:xfrm>
            <a:off x="457200" y="5257800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Transition rules ensure that (1) every atomic formula holds at current time, and (2) all Next-formulas are propagated to next state</a:t>
            </a:r>
          </a:p>
        </p:txBody>
      </p:sp>
    </p:spTree>
    <p:extLst>
      <p:ext uri="{BB962C8B-B14F-4D97-AF65-F5344CB8AC3E}">
        <p14:creationId xmlns:p14="http://schemas.microsoft.com/office/powerpoint/2010/main" val="29759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Formal Construction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Given an LTL-formula 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define Sub(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), called the closure of formula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These are all the formulas that are relevant to evaluation of 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Contains all the syntactic </a:t>
            </a:r>
            <a:r>
              <a:rPr lang="en-US" sz="2000" dirty="0" err="1" smtClean="0">
                <a:latin typeface="Comic Sans MS" pitchFamily="66" charset="0"/>
              </a:rPr>
              <a:t>subformulas</a:t>
            </a:r>
            <a:r>
              <a:rPr lang="en-US" sz="2000" dirty="0" smtClean="0">
                <a:latin typeface="Comic Sans MS" pitchFamily="66" charset="0"/>
              </a:rPr>
              <a:t> of 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If it contains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, should also contain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If it contains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>
                <a:latin typeface="Comic Sans MS" pitchFamily="66" charset="0"/>
              </a:rPr>
              <a:t>, should also contain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If it </a:t>
            </a:r>
            <a:r>
              <a:rPr lang="en-US" sz="2000" dirty="0" smtClean="0">
                <a:latin typeface="Comic Sans MS" pitchFamily="66" charset="0"/>
              </a:rPr>
              <a:t>contains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>
                <a:latin typeface="Comic Sans MS" pitchFamily="66" charset="0"/>
              </a:rPr>
              <a:t>, should also contain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(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U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What is Sub(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Eventually e &amp; Next f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{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Eventually e &amp; Next f,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Eventually e, Next f, f,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e, Next Always Eventually e,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e, Next Eventually e </a:t>
            </a:r>
            <a:r>
              <a:rPr lang="en-US" sz="2000" dirty="0" smtClean="0">
                <a:latin typeface="Comic Sans MS" pitchFamily="66" charset="0"/>
              </a:rPr>
              <a:t>}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Note: Number of formulas in Sub(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 is linear in length of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04751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States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A state of the desired automaton is a subset of Sub(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that satisfies some consistency rules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Should not contain both a formula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and its negation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~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Contains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&amp;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exactly when it contains both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and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Contains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|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exactly when it contains </a:t>
            </a:r>
            <a:r>
              <a:rPr lang="en-US" sz="2000" dirty="0" smtClean="0">
                <a:latin typeface="Comic Sans MS" pitchFamily="66" charset="0"/>
              </a:rPr>
              <a:t>at least one of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If it contains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then must have both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and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ext 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Comic Sans MS" pitchFamily="66" charset="0"/>
              </a:rPr>
              <a:t>If it contains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>
                <a:latin typeface="Comic Sans MS" pitchFamily="66" charset="0"/>
              </a:rPr>
              <a:t> then must have </a:t>
            </a:r>
            <a:r>
              <a:rPr lang="en-US" sz="2000" dirty="0" smtClean="0">
                <a:latin typeface="Comic Sans MS" pitchFamily="66" charset="0"/>
              </a:rPr>
              <a:t>at least one of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and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If it contains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U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then must have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or both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 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and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(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c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U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)</a:t>
            </a:r>
            <a:endParaRPr lang="en-US" sz="2000" dirty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Note: Number of possible states is exponential in size of 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8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 Construction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Formula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= 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 &amp; Next ~e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Sub(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 = {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 e &amp; N ~e, E e, N ~e, ~e, e, N E </a:t>
            </a:r>
            <a:r>
              <a:rPr lang="en-US" sz="2000" dirty="0" err="1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}</a:t>
            </a:r>
          </a:p>
          <a:p>
            <a:pPr lvl="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Tableau states: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q0 = { 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q1 = { 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q2 = { e, N ~e,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q3 = { 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q4 = { ~e,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q5 = {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q6 = { ~e,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q7 = { ~e }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017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 Continued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Input variables V: Boolean valued base formulas appearing in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States: Consistent subsets of Sub(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Initial states: States that contain the formula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Transitions: q –Guard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 q’ is a transition provided</a:t>
            </a:r>
            <a:endParaRPr lang="en-US" sz="2000" dirty="0" smtClean="0">
              <a:latin typeface="Comic Sans MS" pitchFamily="66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Next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is in q exactly when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is in q’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If a base formula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is in q, then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is a conjunct in Guard, else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~e</a:t>
            </a:r>
            <a:r>
              <a:rPr lang="en-US" sz="2000" dirty="0" smtClean="0">
                <a:latin typeface="Comic Sans MS" pitchFamily="66" charset="0"/>
              </a:rPr>
              <a:t> is a conjunct in Guard</a:t>
            </a:r>
          </a:p>
        </p:txBody>
      </p:sp>
    </p:spTree>
    <p:extLst>
      <p:ext uri="{BB962C8B-B14F-4D97-AF65-F5344CB8AC3E}">
        <p14:creationId xmlns:p14="http://schemas.microsoft.com/office/powerpoint/2010/main" val="39339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 Construction Continued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5417024" cy="5062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Formula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= 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 &amp; Next ~ e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Tableau states: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q0 = { 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q1 = { 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q2 = { e, N ~e,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q3 = { 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q4 = { ~e,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q5 = {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q6 = { ~e,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q7 = { ~e }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562600" y="1676400"/>
            <a:ext cx="35814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Transitions from q0: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q0 – e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 q4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q0 – e  q5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Transitions from q1: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q0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q1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q2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q3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Transitions from q6: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q6 - ~e  q6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q6 - ~e  q7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Construction: Acceptance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For a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subformula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“Eventually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”, need to ensure that satisfaction of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is not postponed forever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Define F to be the set tableau states that either include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 or exclude 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Accepting condition: Repeatedly F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Similarly, for a </a:t>
            </a:r>
            <a:r>
              <a:rPr lang="en-US" sz="2000" dirty="0" err="1" smtClean="0">
                <a:latin typeface="Comic Sans MS" pitchFamily="66" charset="0"/>
              </a:rPr>
              <a:t>subformula</a:t>
            </a:r>
            <a:r>
              <a:rPr lang="en-US" sz="2000" dirty="0" smtClean="0">
                <a:latin typeface="Comic Sans MS" pitchFamily="66" charset="0"/>
              </a:rPr>
              <a:t> “Always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”, define F’ to be the set that either include 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or exclude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, state in F’ is required to appear repeatedly on an accepting run</a:t>
            </a:r>
            <a:endParaRPr lang="en-US" sz="2000" dirty="0" smtClean="0">
              <a:solidFill>
                <a:srgbClr val="7030A0"/>
              </a:solidFill>
              <a:latin typeface="Symbol" panose="05050102010706020507" pitchFamily="18" charset="2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23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 Construction Continued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5417024" cy="5062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Formula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= 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 &amp; Next ~ e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Tableau states: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q0 = { 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q1 = { 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q2 = { e, N ~e,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q3 = { 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q4 = { ~e,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q5 = {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q6 = { ~e,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q7 = { ~e }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562600" y="1295400"/>
            <a:ext cx="35814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Transitions from q0: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q0 – e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 q4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q0 – e  q5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Transitions from q1: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q0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q1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q2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q3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Transitions from q6: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q6 - ~e  q6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q6 - ~e  q7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228600" y="5410200"/>
            <a:ext cx="8915400" cy="816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Accepting states = { q0, q1, q2, q3, q6, q7 } </a:t>
            </a:r>
          </a:p>
        </p:txBody>
      </p:sp>
    </p:spTree>
    <p:extLst>
      <p:ext uri="{BB962C8B-B14F-4D97-AF65-F5344CB8AC3E}">
        <p14:creationId xmlns:p14="http://schemas.microsoft.com/office/powerpoint/2010/main" val="24553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 Tableau Construction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5493224" cy="5062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= 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Eventually e &amp; Next ~ e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Sub(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)={e, ~e, N ~e, E </a:t>
            </a:r>
            <a:r>
              <a:rPr lang="en-US" sz="2000" dirty="0" err="1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, N E </a:t>
            </a:r>
            <a:r>
              <a:rPr lang="en-US" sz="2000" dirty="0" err="1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, E </a:t>
            </a:r>
            <a:r>
              <a:rPr lang="en-US" sz="2000" dirty="0" err="1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&amp; N ~e}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Tableau states: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q0 = { 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q1 = { 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q2 = { e, N ~e,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q3 = { e,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q4 = { ~e, N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&amp;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q5 = { ~e, N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q6 = { ~e, N ~e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	q7 = { ~e }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562600" y="1295400"/>
            <a:ext cx="35814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Transitions from q0: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q0 – e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 q4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q0 – e  q5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Transitions from q1: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q0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q1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q2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q1 – e  q3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Transitions from q6: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q6 - ~e  q6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q6 - ~e  q7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228600" y="5410200"/>
            <a:ext cx="8915400" cy="816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Initial states = { q0, q2, q4 }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Accepting set F1 = { q0, q1, q2, q3, q6, q7 } </a:t>
            </a:r>
          </a:p>
        </p:txBody>
      </p:sp>
    </p:spTree>
    <p:extLst>
      <p:ext uri="{BB962C8B-B14F-4D97-AF65-F5344CB8AC3E}">
        <p14:creationId xmlns:p14="http://schemas.microsoft.com/office/powerpoint/2010/main" val="37602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Construction: Acceptance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For a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subformula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“Eventually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” whenever “Eventually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“ appears is in a state either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or “Next 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“ (or both) are included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If a state include “Eventually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“ but not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, each successor state is guaranteed to include “Eventually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“, but we need to ensure that satisfaction of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is not postponed forever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Define F to be the set tableau states that either include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 or exclude Eventually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Accepting condition: Repeatedly F 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Similarly, for a </a:t>
            </a:r>
            <a:r>
              <a:rPr lang="en-US" sz="2000" dirty="0" err="1" smtClean="0">
                <a:latin typeface="Comic Sans MS" pitchFamily="66" charset="0"/>
              </a:rPr>
              <a:t>subformula</a:t>
            </a:r>
            <a:r>
              <a:rPr lang="en-US" sz="2000" dirty="0" smtClean="0">
                <a:latin typeface="Comic Sans MS" pitchFamily="66" charset="0"/>
              </a:rPr>
              <a:t> “Always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”, define F’ to be the set that either include 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 or exclude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  <a:sym typeface="Wingdings" pitchFamily="2" charset="2"/>
              </a:rPr>
              <a:t>y</a:t>
            </a:r>
            <a:r>
              <a:rPr lang="en-US" sz="2000" dirty="0" smtClean="0">
                <a:latin typeface="Comic Sans MS" pitchFamily="66" charset="0"/>
              </a:rPr>
              <a:t>, state in F’ is required to appear repeatedly on an accepting run</a:t>
            </a:r>
            <a:endParaRPr lang="en-US" sz="2000" dirty="0" smtClean="0">
              <a:solidFill>
                <a:srgbClr val="7030A0"/>
              </a:solidFill>
              <a:latin typeface="Symbol" panose="05050102010706020507" pitchFamily="18" charset="2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960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Temporal Logic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152400" y="121920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Logics proposed to reason about time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Origins in philosophy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Tense logic: Prior (1920)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Linear temporal logic (LTL) proposed for reasoning about executions of reactive systems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err="1" smtClean="0">
                <a:latin typeface="Comic Sans MS" pitchFamily="66" charset="0"/>
              </a:rPr>
              <a:t>Pnueli</a:t>
            </a:r>
            <a:r>
              <a:rPr lang="en-US" sz="2000" dirty="0" smtClean="0">
                <a:latin typeface="Comic Sans MS" pitchFamily="66" charset="0"/>
              </a:rPr>
              <a:t> (1977), later selected for Turing award (1996)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Industrial adoption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Property Specification Language (PSL) IEEE standard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LTL enriched with many additional constructs for usability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Supported by CAD tools for simulation/analysis of </a:t>
            </a:r>
            <a:r>
              <a:rPr lang="en-US" sz="2000" dirty="0" err="1" smtClean="0">
                <a:latin typeface="Comic Sans MS" pitchFamily="66" charset="0"/>
              </a:rPr>
              <a:t>Verilog</a:t>
            </a:r>
            <a:r>
              <a:rPr lang="en-US" sz="2000" dirty="0" smtClean="0">
                <a:latin typeface="Comic Sans MS" pitchFamily="66" charset="0"/>
              </a:rPr>
              <a:t>/VHDL</a:t>
            </a:r>
          </a:p>
        </p:txBody>
      </p:sp>
    </p:spTree>
    <p:extLst>
      <p:ext uri="{BB962C8B-B14F-4D97-AF65-F5344CB8AC3E}">
        <p14:creationId xmlns:p14="http://schemas.microsoft.com/office/powerpoint/2010/main" val="31375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Handling Acceptance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In general, if there are multiple temporal formulas, then acceptance condition should ensure that each is satisfied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Generalized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automaton: Modest syntactic generalization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Automaton M has k accepting sets F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F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… </a:t>
            </a:r>
            <a:r>
              <a:rPr lang="en-US" sz="2000" dirty="0" err="1" smtClean="0">
                <a:latin typeface="Comic Sans MS" pitchFamily="66" charset="0"/>
              </a:rPr>
              <a:t>F</a:t>
            </a:r>
            <a:r>
              <a:rPr lang="en-US" sz="2000" baseline="-25000" dirty="0" err="1" smtClean="0">
                <a:latin typeface="Comic Sans MS" pitchFamily="66" charset="0"/>
              </a:rPr>
              <a:t>k</a:t>
            </a: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An execution is accepting if for each j, some state </a:t>
            </a:r>
            <a:r>
              <a:rPr lang="en-US" sz="2000" dirty="0">
                <a:latin typeface="Comic Sans MS" pitchFamily="66" charset="0"/>
              </a:rPr>
              <a:t>in </a:t>
            </a:r>
            <a:r>
              <a:rPr lang="en-US" sz="2000" dirty="0" err="1" smtClean="0">
                <a:latin typeface="Comic Sans MS" pitchFamily="66" charset="0"/>
              </a:rPr>
              <a:t>F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appears repeatedly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Repeatedly F</a:t>
            </a:r>
            <a:r>
              <a:rPr lang="en-US" sz="2000" baseline="-25000" dirty="0" smtClean="0">
                <a:solidFill>
                  <a:srgbClr val="7030A0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&amp; Repeatedly F</a:t>
            </a:r>
            <a:r>
              <a:rPr lang="en-US" sz="2000" baseline="-25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&amp; … &amp; Repeatedly </a:t>
            </a:r>
            <a:r>
              <a:rPr lang="en-US" sz="2000" dirty="0" err="1" smtClean="0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US" sz="2000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k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It is possible to “compile” a generalized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 to a standard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It is also possible to adapt cycle-detection algorithms to handle multiple accepting sets</a:t>
            </a:r>
          </a:p>
        </p:txBody>
      </p:sp>
    </p:spTree>
    <p:extLst>
      <p:ext uri="{BB962C8B-B14F-4D97-AF65-F5344CB8AC3E}">
        <p14:creationId xmlns:p14="http://schemas.microsoft.com/office/powerpoint/2010/main" val="305143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Tableau Construction: Summary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Correctness claim: A trace over V satisfies the given LTL formula </a:t>
            </a:r>
            <a:r>
              <a:rPr lang="en-US" sz="2000" dirty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and only if it is accepted by the Generalized </a:t>
            </a:r>
            <a:r>
              <a:rPr lang="en-US" sz="2000" dirty="0" err="1" smtClean="0">
                <a:latin typeface="Comic Sans MS" pitchFamily="66" charset="0"/>
              </a:rPr>
              <a:t>Buchi</a:t>
            </a:r>
            <a:r>
              <a:rPr lang="en-US" sz="2000" dirty="0" smtClean="0">
                <a:latin typeface="Comic Sans MS" pitchFamily="66" charset="0"/>
              </a:rPr>
              <a:t> Automaton </a:t>
            </a:r>
            <a:r>
              <a:rPr lang="en-US" sz="2000" dirty="0" err="1" smtClean="0">
                <a:latin typeface="Comic Sans MS" pitchFamily="66" charset="0"/>
              </a:rPr>
              <a:t>M</a:t>
            </a:r>
            <a:r>
              <a:rPr lang="en-US" sz="2000" baseline="-25000" dirty="0" err="1" smtClean="0">
                <a:latin typeface="Symbol" panose="05050102010706020507" pitchFamily="18" charset="2"/>
                <a:sym typeface="Wingdings" pitchFamily="2" charset="2"/>
              </a:rPr>
              <a:t>j</a:t>
            </a:r>
            <a:endParaRPr lang="en-US" sz="2000" baseline="-25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baseline="-25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Complexity: Size of M</a:t>
            </a:r>
            <a:r>
              <a:rPr lang="en-US" sz="2000" baseline="-25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is 2</a:t>
            </a:r>
            <a:r>
              <a:rPr lang="en-US" sz="2000" baseline="30000" dirty="0" smtClean="0">
                <a:latin typeface="Comic Sans MS" pitchFamily="66" charset="0"/>
              </a:rPr>
              <a:t>l</a:t>
            </a:r>
            <a:r>
              <a:rPr lang="en-US" sz="2000" dirty="0" smtClean="0">
                <a:latin typeface="Comic Sans MS" pitchFamily="66" charset="0"/>
              </a:rPr>
              <a:t>, where l is the size of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such a blow-up is unavoidable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Practical implementations with a number of optimizations exist</a:t>
            </a:r>
          </a:p>
        </p:txBody>
      </p:sp>
    </p:spTree>
    <p:extLst>
      <p:ext uri="{BB962C8B-B14F-4D97-AF65-F5344CB8AC3E}">
        <p14:creationId xmlns:p14="http://schemas.microsoft.com/office/powerpoint/2010/main" val="7351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Reachability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Problem for Transition Systems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657600" y="1752600"/>
            <a:ext cx="2895600" cy="1066800"/>
          </a:xfrm>
          <a:prstGeom prst="rect">
            <a:avLst/>
          </a:prstGeom>
          <a:solidFill>
            <a:srgbClr val="FFCC99">
              <a:alpha val="58038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19400" y="20574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819400" y="25908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553200" y="20574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553200" y="25908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259199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Transition System T</a:t>
            </a:r>
            <a:endParaRPr lang="en-US" sz="2400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63095" y="2362200"/>
            <a:ext cx="152785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Property </a:t>
            </a:r>
            <a:r>
              <a:rPr lang="en-US" sz="2400" dirty="0" smtClean="0">
                <a:latin typeface="Symbol" pitchFamily="18" charset="2"/>
              </a:rPr>
              <a:t>j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315200" y="1567934"/>
            <a:ext cx="1828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dirty="0" smtClean="0"/>
              <a:t>Yes/Counter-example</a:t>
            </a:r>
            <a:endParaRPr lang="en-US" sz="24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543800" y="2362200"/>
            <a:ext cx="50847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505200" y="1752600"/>
            <a:ext cx="3276600" cy="10668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hlink"/>
                </a:solidFill>
              </a:rPr>
              <a:t>Verifier</a:t>
            </a:r>
          </a:p>
          <a:p>
            <a:r>
              <a:rPr lang="en-US" sz="2000" dirty="0" smtClean="0">
                <a:solidFill>
                  <a:schemeClr val="hlink"/>
                </a:solidFill>
              </a:rPr>
              <a:t>Is </a:t>
            </a:r>
            <a:r>
              <a:rPr lang="en-US" sz="2000" dirty="0" smtClean="0">
                <a:solidFill>
                  <a:schemeClr val="hlink"/>
                </a:solidFill>
                <a:latin typeface="Symbol" pitchFamily="18" charset="2"/>
              </a:rPr>
              <a:t>j</a:t>
            </a:r>
            <a:r>
              <a:rPr lang="en-US" sz="2000" dirty="0" smtClean="0">
                <a:solidFill>
                  <a:schemeClr val="hlink"/>
                </a:solidFill>
              </a:rPr>
              <a:t> reachable?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69376" y="3505200"/>
            <a:ext cx="9074624" cy="2636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Is there a (finite) execution from an initial state to a state satisfying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Checking whether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 is an invariant of T =&gt; Checking if ~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 j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 is reachable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Verification techniques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Proof-based: Inductive invariants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Enumerative on-the-fly search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Symbolic search based on iterative image computation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>
            <a:off x="1600200" y="4038600"/>
            <a:ext cx="838200" cy="914400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600200" y="2133600"/>
            <a:ext cx="8382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Repeatable Property for Transition Systems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45720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2438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2590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2667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3276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2362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2819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3505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4114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2514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19400" y="3429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28800" y="3886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05000" y="4648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24200" y="2743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146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67000" y="4343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43000" y="3810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95400" y="3962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9050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3716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200400" y="4267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528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048000" y="4724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146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048000" y="3733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886200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733800" y="4800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9812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29000" y="5181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876800" y="3429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38600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343400" y="5029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7200" y="1219200"/>
            <a:ext cx="5525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Transition System = States, Initial states, Transitions</a:t>
            </a:r>
            <a:endParaRPr lang="en-US" sz="2000" dirty="0"/>
          </a:p>
        </p:txBody>
      </p:sp>
      <p:cxnSp>
        <p:nvCxnSpPr>
          <p:cNvPr id="62" name="Straight Arrow Connector 61"/>
          <p:cNvCxnSpPr>
            <a:stCxn id="16" idx="6"/>
          </p:cNvCxnSpPr>
          <p:nvPr/>
        </p:nvCxnSpPr>
        <p:spPr>
          <a:xfrm>
            <a:off x="2179319" y="2385060"/>
            <a:ext cx="563881" cy="129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6" idx="3"/>
            <a:endCxn id="17" idx="0"/>
          </p:cNvCxnSpPr>
          <p:nvPr/>
        </p:nvCxnSpPr>
        <p:spPr>
          <a:xfrm>
            <a:off x="2140295" y="2401224"/>
            <a:ext cx="92365" cy="418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0" idx="1"/>
            <a:endCxn id="44" idx="4"/>
          </p:cNvCxnSpPr>
          <p:nvPr/>
        </p:nvCxnSpPr>
        <p:spPr>
          <a:xfrm flipH="1">
            <a:off x="3070860" y="4273895"/>
            <a:ext cx="136235" cy="49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0" idx="1"/>
            <a:endCxn id="32" idx="6"/>
          </p:cNvCxnSpPr>
          <p:nvPr/>
        </p:nvCxnSpPr>
        <p:spPr>
          <a:xfrm flipH="1">
            <a:off x="2712719" y="4273895"/>
            <a:ext cx="494376" cy="92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0" idx="7"/>
            <a:endCxn id="41" idx="0"/>
          </p:cNvCxnSpPr>
          <p:nvPr/>
        </p:nvCxnSpPr>
        <p:spPr>
          <a:xfrm>
            <a:off x="3239424" y="4273895"/>
            <a:ext cx="136236" cy="145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0" idx="1"/>
            <a:endCxn id="47" idx="5"/>
          </p:cNvCxnSpPr>
          <p:nvPr/>
        </p:nvCxnSpPr>
        <p:spPr>
          <a:xfrm flipH="1" flipV="1">
            <a:off x="3087024" y="3772824"/>
            <a:ext cx="120071" cy="501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34" idx="1"/>
            <a:endCxn id="12" idx="4"/>
          </p:cNvCxnSpPr>
          <p:nvPr/>
        </p:nvCxnSpPr>
        <p:spPr>
          <a:xfrm flipV="1">
            <a:off x="1149695" y="3322319"/>
            <a:ext cx="625765" cy="49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4" idx="3"/>
            <a:endCxn id="25" idx="3"/>
          </p:cNvCxnSpPr>
          <p:nvPr/>
        </p:nvCxnSpPr>
        <p:spPr>
          <a:xfrm>
            <a:off x="1149695" y="3849024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10200" y="1905000"/>
            <a:ext cx="3133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Property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/>
              <a:t> : Subset of states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410200" y="2743200"/>
            <a:ext cx="35249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Property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/>
              <a:t> is repeatable if there</a:t>
            </a:r>
          </a:p>
          <a:p>
            <a:r>
              <a:rPr lang="en-US" sz="2000" dirty="0" smtClean="0"/>
              <a:t>exists an infinite execution that</a:t>
            </a:r>
          </a:p>
          <a:p>
            <a:r>
              <a:rPr lang="en-US" sz="2000" dirty="0" smtClean="0"/>
              <a:t>satisfies </a:t>
            </a:r>
            <a:r>
              <a:rPr lang="en-US" sz="2000" dirty="0" smtClean="0">
                <a:solidFill>
                  <a:srgbClr val="7030A0"/>
                </a:solidFill>
              </a:rPr>
              <a:t>Repeatedly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0200" y="4038600"/>
            <a:ext cx="33379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there a state s such that</a:t>
            </a:r>
          </a:p>
          <a:p>
            <a:r>
              <a:rPr lang="en-US" sz="2000" dirty="0" smtClean="0"/>
              <a:t> 1. s is reachable</a:t>
            </a:r>
          </a:p>
          <a:p>
            <a:r>
              <a:rPr lang="en-US" sz="2000" dirty="0" smtClean="0"/>
              <a:t> 2. s satisfies </a:t>
            </a:r>
            <a:r>
              <a:rPr lang="en-US" sz="2000" dirty="0" smtClean="0">
                <a:latin typeface="Symbol" pitchFamily="18" charset="2"/>
              </a:rPr>
              <a:t>j</a:t>
            </a:r>
            <a:endParaRPr lang="en-US" sz="2000" dirty="0" smtClean="0"/>
          </a:p>
          <a:p>
            <a:r>
              <a:rPr lang="en-US" sz="2000" dirty="0" smtClean="0"/>
              <a:t> 3. there is a cycle containing s</a:t>
            </a:r>
          </a:p>
        </p:txBody>
      </p:sp>
      <p:cxnSp>
        <p:nvCxnSpPr>
          <p:cNvPr id="64" name="Straight Arrow Connector 63"/>
          <p:cNvCxnSpPr>
            <a:endCxn id="11" idx="5"/>
          </p:cNvCxnSpPr>
          <p:nvPr/>
        </p:nvCxnSpPr>
        <p:spPr>
          <a:xfrm flipH="1">
            <a:off x="1258224" y="2590800"/>
            <a:ext cx="418176" cy="1152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2" idx="4"/>
          </p:cNvCxnSpPr>
          <p:nvPr/>
        </p:nvCxnSpPr>
        <p:spPr>
          <a:xfrm>
            <a:off x="1219200" y="2667000"/>
            <a:ext cx="556260" cy="6553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25" idx="6"/>
          </p:cNvCxnSpPr>
          <p:nvPr/>
        </p:nvCxnSpPr>
        <p:spPr>
          <a:xfrm>
            <a:off x="1752600" y="3276600"/>
            <a:ext cx="121919" cy="6324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828800" y="3886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057400" y="4114800"/>
            <a:ext cx="92365" cy="4181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32" idx="4"/>
          </p:cNvCxnSpPr>
          <p:nvPr/>
        </p:nvCxnSpPr>
        <p:spPr>
          <a:xfrm flipV="1">
            <a:off x="2133600" y="4389119"/>
            <a:ext cx="556260" cy="10668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47" idx="5"/>
          </p:cNvCxnSpPr>
          <p:nvPr/>
        </p:nvCxnSpPr>
        <p:spPr>
          <a:xfrm flipV="1">
            <a:off x="2667000" y="3772824"/>
            <a:ext cx="420024" cy="5705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20" idx="6"/>
          </p:cNvCxnSpPr>
          <p:nvPr/>
        </p:nvCxnSpPr>
        <p:spPr>
          <a:xfrm flipH="1">
            <a:off x="2103119" y="3733800"/>
            <a:ext cx="944881" cy="4038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53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8" grpId="0"/>
      <p:bldP spid="5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Repeatability Problem for Transition Systems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657600" y="1752600"/>
            <a:ext cx="2895600" cy="1066800"/>
          </a:xfrm>
          <a:prstGeom prst="rect">
            <a:avLst/>
          </a:prstGeom>
          <a:solidFill>
            <a:srgbClr val="FFCC99">
              <a:alpha val="58038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19400" y="20574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819400" y="25908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553200" y="20574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553200" y="25908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259199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Transition System T</a:t>
            </a:r>
            <a:endParaRPr lang="en-US" sz="2400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63095" y="2362200"/>
            <a:ext cx="152785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Property </a:t>
            </a:r>
            <a:r>
              <a:rPr lang="en-US" sz="2400" dirty="0" smtClean="0">
                <a:latin typeface="Symbol" pitchFamily="18" charset="2"/>
              </a:rPr>
              <a:t>j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315200" y="1567934"/>
            <a:ext cx="1828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dirty="0" smtClean="0"/>
              <a:t>Yes/Counter-example</a:t>
            </a:r>
            <a:endParaRPr lang="en-US" sz="24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543800" y="2362200"/>
            <a:ext cx="50847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505200" y="1752600"/>
            <a:ext cx="3276600" cy="10668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hlink"/>
                </a:solidFill>
              </a:rPr>
              <a:t>Verifier</a:t>
            </a:r>
          </a:p>
          <a:p>
            <a:r>
              <a:rPr lang="en-US" sz="2000" dirty="0" smtClean="0">
                <a:solidFill>
                  <a:schemeClr val="hlink"/>
                </a:solidFill>
              </a:rPr>
              <a:t>Is </a:t>
            </a:r>
            <a:r>
              <a:rPr lang="en-US" sz="2000" dirty="0" smtClean="0">
                <a:solidFill>
                  <a:schemeClr val="hlink"/>
                </a:solidFill>
                <a:latin typeface="Symbol" pitchFamily="18" charset="2"/>
              </a:rPr>
              <a:t>j</a:t>
            </a:r>
            <a:r>
              <a:rPr lang="en-US" sz="2000" dirty="0" smtClean="0">
                <a:solidFill>
                  <a:schemeClr val="hlink"/>
                </a:solidFill>
              </a:rPr>
              <a:t> repeatable?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69376" y="3200400"/>
            <a:ext cx="9074624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Is there an infinite execution along which states satisfying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appear repeatedly?</a:t>
            </a:r>
            <a:endParaRPr lang="en-US" sz="2000" dirty="0" smtClean="0">
              <a:latin typeface="Symbol" panose="05050102010706020507" pitchFamily="18" charset="2"/>
              <a:sym typeface="Wingdings" pitchFamily="2" charset="2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To check whether a system C satisfies an LTL formula </a:t>
            </a:r>
            <a:r>
              <a:rPr lang="en-US" sz="2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, check if </a:t>
            </a:r>
            <a:r>
              <a:rPr lang="en-US" sz="2000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itchFamily="2" charset="2"/>
              </a:rPr>
              <a:t>Mode is Accepting 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is repeatable in composition of C and </a:t>
            </a:r>
            <a:r>
              <a:rPr lang="en-US" sz="2000" dirty="0" err="1" smtClean="0">
                <a:latin typeface="Comic Sans MS" panose="030F0702030302020204" pitchFamily="66" charset="0"/>
                <a:sym typeface="Wingdings" pitchFamily="2" charset="2"/>
              </a:rPr>
              <a:t>Buchi</a:t>
            </a: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 monitor </a:t>
            </a:r>
            <a:r>
              <a:rPr lang="en-US" sz="2000" dirty="0" smtClean="0">
                <a:latin typeface="Comic Sans MS" pitchFamily="66" charset="0"/>
              </a:rPr>
              <a:t>M</a:t>
            </a:r>
            <a:r>
              <a:rPr lang="en-US" sz="2000" baseline="-25000" dirty="0" smtClean="0">
                <a:latin typeface="Comic Sans MS" pitchFamily="66" charset="0"/>
              </a:rPr>
              <a:t>~</a:t>
            </a:r>
            <a:r>
              <a:rPr lang="en-US" sz="2000" baseline="-25000" dirty="0" smtClean="0">
                <a:latin typeface="Symbol" panose="05050102010706020507" pitchFamily="18" charset="2"/>
                <a:sym typeface="Wingdings" pitchFamily="2" charset="2"/>
              </a:rPr>
              <a:t>j</a:t>
            </a:r>
            <a:endParaRPr lang="en-US" sz="2000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Verification techniques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Proof-based: Ranking functions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anose="030F0702030302020204" pitchFamily="66" charset="0"/>
                <a:sym typeface="Wingdings" pitchFamily="2" charset="2"/>
              </a:rPr>
              <a:t>Enumerative: Nested Depth-first Search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Symbolic search</a:t>
            </a:r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Recap: Symbolic Transition Systems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533400"/>
            <a:ext cx="914400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Region over variables X is a data structure that represents a set of states assigning values to X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Transition system T with state variables S represented by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Region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baseline="-25000" dirty="0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over S for initial states</a:t>
            </a:r>
            <a:endParaRPr lang="en-US" sz="2000" dirty="0" smtClean="0">
              <a:latin typeface="Symbol" panose="05050102010706020507" pitchFamily="18" charset="2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Region </a:t>
            </a:r>
            <a:r>
              <a:rPr lang="en-US" sz="2000" dirty="0" err="1" smtClean="0">
                <a:latin typeface="Symbol" panose="05050102010706020507" pitchFamily="18" charset="2"/>
              </a:rPr>
              <a:t>j</a:t>
            </a:r>
            <a:r>
              <a:rPr lang="en-US" sz="2000" baseline="-25000" dirty="0" err="1" smtClean="0">
                <a:latin typeface="Comic Sans MS" pitchFamily="66" charset="0"/>
              </a:rPr>
              <a:t>T</a:t>
            </a:r>
            <a:r>
              <a:rPr lang="en-US" sz="2000" dirty="0" smtClean="0">
                <a:latin typeface="Comic Sans MS" pitchFamily="66" charset="0"/>
              </a:rPr>
              <a:t> over S U S’ for transitions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Symbolic representation can be compiled automatically from code for updating variables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990600" y="1981200"/>
            <a:ext cx="3124200" cy="2895600"/>
          </a:xfrm>
          <a:prstGeom prst="ellipse">
            <a:avLst/>
          </a:prstGeom>
          <a:solidFill>
            <a:srgbClr val="76E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00200" y="4038600"/>
            <a:ext cx="838200" cy="914400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600200" y="2133600"/>
            <a:ext cx="8382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Towards Symbolic Algorithm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45720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2438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2590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2667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3276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2362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2819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3505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4114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2514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19400" y="3429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28800" y="3886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05000" y="4648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24200" y="2743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146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67000" y="4343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43000" y="3810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95400" y="3962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9050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3716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200400" y="4267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528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048000" y="4724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146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048000" y="3733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886200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733800" y="4800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9812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29000" y="5181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876800" y="3429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38600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343400" y="5029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16" idx="6"/>
          </p:cNvCxnSpPr>
          <p:nvPr/>
        </p:nvCxnSpPr>
        <p:spPr>
          <a:xfrm>
            <a:off x="2179319" y="2385060"/>
            <a:ext cx="563881" cy="129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6" idx="3"/>
            <a:endCxn id="17" idx="0"/>
          </p:cNvCxnSpPr>
          <p:nvPr/>
        </p:nvCxnSpPr>
        <p:spPr>
          <a:xfrm>
            <a:off x="2140295" y="2401224"/>
            <a:ext cx="92365" cy="418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0" idx="1"/>
            <a:endCxn id="44" idx="4"/>
          </p:cNvCxnSpPr>
          <p:nvPr/>
        </p:nvCxnSpPr>
        <p:spPr>
          <a:xfrm flipH="1">
            <a:off x="3070860" y="4273895"/>
            <a:ext cx="136235" cy="49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0" idx="1"/>
            <a:endCxn id="32" idx="6"/>
          </p:cNvCxnSpPr>
          <p:nvPr/>
        </p:nvCxnSpPr>
        <p:spPr>
          <a:xfrm flipH="1">
            <a:off x="2712719" y="4273895"/>
            <a:ext cx="494376" cy="92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0" idx="7"/>
            <a:endCxn id="41" idx="0"/>
          </p:cNvCxnSpPr>
          <p:nvPr/>
        </p:nvCxnSpPr>
        <p:spPr>
          <a:xfrm>
            <a:off x="3239424" y="4273895"/>
            <a:ext cx="136236" cy="145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0" idx="1"/>
            <a:endCxn id="47" idx="5"/>
          </p:cNvCxnSpPr>
          <p:nvPr/>
        </p:nvCxnSpPr>
        <p:spPr>
          <a:xfrm flipH="1" flipV="1">
            <a:off x="3087024" y="3772824"/>
            <a:ext cx="120071" cy="501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34" idx="1"/>
            <a:endCxn id="12" idx="4"/>
          </p:cNvCxnSpPr>
          <p:nvPr/>
        </p:nvCxnSpPr>
        <p:spPr>
          <a:xfrm flipV="1">
            <a:off x="1149695" y="3322319"/>
            <a:ext cx="625765" cy="49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4" idx="3"/>
            <a:endCxn id="25" idx="3"/>
          </p:cNvCxnSpPr>
          <p:nvPr/>
        </p:nvCxnSpPr>
        <p:spPr>
          <a:xfrm>
            <a:off x="1149695" y="3849024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62200" y="1905000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2057400"/>
            <a:ext cx="3723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Find states that are reachable and</a:t>
            </a:r>
          </a:p>
          <a:p>
            <a:r>
              <a:rPr lang="en-US" sz="2000" dirty="0" smtClean="0"/>
              <a:t>satisfy the property </a:t>
            </a:r>
            <a:r>
              <a:rPr lang="en-US" sz="2000" dirty="0" smtClean="0">
                <a:latin typeface="Symbol" pitchFamily="18" charset="2"/>
              </a:rPr>
              <a:t>j</a:t>
            </a:r>
            <a:endParaRPr lang="en-US" sz="2000" dirty="0" smtClean="0"/>
          </a:p>
        </p:txBody>
      </p:sp>
      <p:cxnSp>
        <p:nvCxnSpPr>
          <p:cNvPr id="64" name="Straight Arrow Connector 63"/>
          <p:cNvCxnSpPr>
            <a:endCxn id="11" idx="5"/>
          </p:cNvCxnSpPr>
          <p:nvPr/>
        </p:nvCxnSpPr>
        <p:spPr>
          <a:xfrm flipH="1">
            <a:off x="1258224" y="2590800"/>
            <a:ext cx="418176" cy="1152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2" idx="4"/>
          </p:cNvCxnSpPr>
          <p:nvPr/>
        </p:nvCxnSpPr>
        <p:spPr>
          <a:xfrm>
            <a:off x="1219200" y="2667000"/>
            <a:ext cx="556260" cy="6553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25" idx="6"/>
          </p:cNvCxnSpPr>
          <p:nvPr/>
        </p:nvCxnSpPr>
        <p:spPr>
          <a:xfrm>
            <a:off x="1752600" y="3276600"/>
            <a:ext cx="121919" cy="6324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828800" y="3886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057400" y="4114800"/>
            <a:ext cx="92365" cy="4181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371600" y="4876800"/>
            <a:ext cx="1304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Property </a:t>
            </a:r>
            <a:r>
              <a:rPr lang="en-US" sz="2000" dirty="0" smtClean="0">
                <a:latin typeface="Symbol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3124200"/>
            <a:ext cx="36408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Find set of reachable states using</a:t>
            </a:r>
          </a:p>
          <a:p>
            <a:r>
              <a:rPr lang="en-US" sz="2000" dirty="0" smtClean="0"/>
              <a:t>symbolic </a:t>
            </a:r>
            <a:r>
              <a:rPr lang="en-US" sz="2000" dirty="0" err="1" smtClean="0"/>
              <a:t>reachability</a:t>
            </a:r>
            <a:r>
              <a:rPr lang="en-US" sz="2000" dirty="0" smtClean="0"/>
              <a:t> algorithm, </a:t>
            </a:r>
          </a:p>
          <a:p>
            <a:r>
              <a:rPr lang="en-US" sz="2000" dirty="0" smtClean="0"/>
              <a:t>and intersect it with </a:t>
            </a:r>
            <a:r>
              <a:rPr lang="en-US" sz="2000" dirty="0" smtClean="0">
                <a:latin typeface="Symbol" pitchFamily="18" charset="2"/>
              </a:rPr>
              <a:t>j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7274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9" grpId="0"/>
      <p:bldP spid="6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Image Computation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11430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Core problem in symbolic search: Compute the post-image (i.e. the set of successors) of states in a given region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Given: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A of type 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over state variables S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Trans of type 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over S U S’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Post(A, Trans) = Rename(Exists(Conj(</a:t>
            </a:r>
            <a:r>
              <a:rPr lang="en-US" sz="2000" dirty="0" err="1" smtClean="0">
                <a:latin typeface="Comic Sans MS" pitchFamily="66" charset="0"/>
              </a:rPr>
              <a:t>A,Trans</a:t>
            </a:r>
            <a:r>
              <a:rPr lang="en-US" sz="2000" dirty="0" smtClean="0">
                <a:latin typeface="Comic Sans MS" pitchFamily="66" charset="0"/>
              </a:rPr>
              <a:t>),S), S’, S)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Take conjunction of A and Trans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Project out the variables in S using existential quantification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Rename primed variables to get a region over S</a:t>
            </a:r>
          </a:p>
        </p:txBody>
      </p:sp>
    </p:spTree>
    <p:extLst>
      <p:ext uri="{BB962C8B-B14F-4D97-AF65-F5344CB8AC3E}">
        <p14:creationId xmlns:p14="http://schemas.microsoft.com/office/powerpoint/2010/main" val="25044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BFS Algorithm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7620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Given region Init over S and region Trans over S U S’, compute the region representing all reachable states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Reach := Empty; /* States found reachable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New := Init; /* States not yet explored for outgoing transitions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while </a:t>
            </a:r>
            <a:r>
              <a:rPr lang="en-US" sz="2000" dirty="0" err="1" smtClean="0">
                <a:latin typeface="Comic Sans MS" pitchFamily="66" charset="0"/>
              </a:rPr>
              <a:t>IsEmpty</a:t>
            </a:r>
            <a:r>
              <a:rPr lang="en-US" sz="2000" dirty="0" smtClean="0">
                <a:latin typeface="Comic Sans MS" pitchFamily="66" charset="0"/>
              </a:rPr>
              <a:t>(New) = 0 { 	/* while there are states to be explored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  Reach := </a:t>
            </a:r>
            <a:r>
              <a:rPr lang="en-US" sz="2000" dirty="0" err="1" smtClean="0">
                <a:latin typeface="Comic Sans MS" pitchFamily="66" charset="0"/>
              </a:rPr>
              <a:t>Disj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Reach,New</a:t>
            </a:r>
            <a:r>
              <a:rPr lang="en-US" sz="2000" dirty="0" smtClean="0">
                <a:latin typeface="Comic Sans MS" pitchFamily="66" charset="0"/>
              </a:rPr>
              <a:t>); /* add new states to reachable states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  New := Diff(Post(</a:t>
            </a:r>
            <a:r>
              <a:rPr lang="en-US" sz="2000" dirty="0" err="1" smtClean="0">
                <a:latin typeface="Comic Sans MS" pitchFamily="66" charset="0"/>
              </a:rPr>
              <a:t>New,Trans</a:t>
            </a:r>
            <a:r>
              <a:rPr lang="en-US" sz="2000" dirty="0" smtClean="0">
                <a:latin typeface="Comic Sans MS" pitchFamily="66" charset="0"/>
              </a:rPr>
              <a:t>),Reach); 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		/*These are states in post-image of New, but not 				previously found reachable, so to be explored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};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81000" y="5486400"/>
            <a:ext cx="8610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First phase of Symbolic Repeatability Check involves computing Reach</a:t>
            </a:r>
            <a:endParaRPr lang="en-US" sz="2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>
            <a:off x="609600" y="1143000"/>
            <a:ext cx="3733800" cy="3581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066800" y="1752600"/>
            <a:ext cx="2590800" cy="2895600"/>
          </a:xfrm>
          <a:prstGeom prst="ellipse">
            <a:avLst/>
          </a:prstGeom>
          <a:solidFill>
            <a:srgbClr val="DAB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447800" y="2667000"/>
            <a:ext cx="1905000" cy="12954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Repeatability Check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05200" y="5029200"/>
            <a:ext cx="2732479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Recur0 = Reachable &amp;  </a:t>
            </a:r>
            <a:r>
              <a:rPr lang="en-US" sz="2000" dirty="0" smtClean="0">
                <a:latin typeface="Symbol" pitchFamily="18" charset="2"/>
              </a:rPr>
              <a:t>j</a:t>
            </a:r>
            <a:endParaRPr lang="en-US" sz="2000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1752600" y="4800600"/>
            <a:ext cx="1304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Property </a:t>
            </a:r>
            <a:r>
              <a:rPr lang="en-US" sz="2000" dirty="0" smtClean="0">
                <a:latin typeface="Symbol" pitchFamily="18" charset="2"/>
              </a:rPr>
              <a:t>j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1752600" y="2819400"/>
            <a:ext cx="3048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3048000" y="4419600"/>
            <a:ext cx="762000" cy="60960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572000" y="1219200"/>
            <a:ext cx="41035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Find states s in Recur0 such that</a:t>
            </a:r>
          </a:p>
          <a:p>
            <a:r>
              <a:rPr lang="en-US" sz="2000" dirty="0" smtClean="0"/>
              <a:t>from s there is a path with 1 or more </a:t>
            </a:r>
          </a:p>
          <a:p>
            <a:r>
              <a:rPr lang="en-US" sz="2000" dirty="0" smtClean="0"/>
              <a:t>transitions to some state in Recur0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10000" y="4191000"/>
            <a:ext cx="5257800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Recur1 = Reachable &amp;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/>
              <a:t> &amp; Next Eventually</a:t>
            </a:r>
            <a:r>
              <a:rPr lang="en-US" sz="2000" dirty="0" smtClean="0">
                <a:latin typeface="Symbol" pitchFamily="18" charset="2"/>
              </a:rPr>
              <a:t> j</a:t>
            </a:r>
            <a:r>
              <a:rPr lang="en-US" sz="2000" dirty="0" smtClean="0"/>
              <a:t>   </a:t>
            </a:r>
            <a:r>
              <a:rPr lang="en-US" sz="2000" dirty="0" smtClean="0">
                <a:latin typeface="Symbol" pitchFamily="18" charset="2"/>
              </a:rPr>
              <a:t>  </a:t>
            </a:r>
            <a:endParaRPr lang="en-US" sz="2000" dirty="0" smtClean="0"/>
          </a:p>
        </p:txBody>
      </p:sp>
      <p:cxnSp>
        <p:nvCxnSpPr>
          <p:cNvPr id="87" name="Straight Arrow Connector 86"/>
          <p:cNvCxnSpPr/>
          <p:nvPr/>
        </p:nvCxnSpPr>
        <p:spPr>
          <a:xfrm flipH="1" flipV="1">
            <a:off x="3352800" y="3581400"/>
            <a:ext cx="762000" cy="60960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057400" y="2743200"/>
            <a:ext cx="2286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286000" y="27432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667000" y="27432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3124200" y="2133600"/>
            <a:ext cx="5334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657600" y="21336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810000" y="2895600"/>
            <a:ext cx="762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3810000" y="2438400"/>
            <a:ext cx="152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3429000" y="3200400"/>
            <a:ext cx="4572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648200" y="2514600"/>
            <a:ext cx="3771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Repeat to get Recur2 from Recur1</a:t>
            </a:r>
          </a:p>
        </p:txBody>
      </p:sp>
      <p:sp>
        <p:nvSpPr>
          <p:cNvPr id="109" name="Oval 108"/>
          <p:cNvSpPr/>
          <p:nvPr/>
        </p:nvSpPr>
        <p:spPr>
          <a:xfrm>
            <a:off x="1905000" y="2895600"/>
            <a:ext cx="1066800" cy="685800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419600" y="3124200"/>
            <a:ext cx="4572000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Recur2 = Reachable &amp;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/>
              <a:t> &amp; </a:t>
            </a:r>
          </a:p>
          <a:p>
            <a:r>
              <a:rPr lang="en-US" sz="2000" dirty="0" smtClean="0"/>
              <a:t>Next Eventually  (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/>
              <a:t> &amp; Next Eventually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/>
              <a:t> ) </a:t>
            </a:r>
            <a:r>
              <a:rPr lang="en-US" sz="2000" dirty="0" smtClean="0">
                <a:latin typeface="Symbol" pitchFamily="18" charset="2"/>
              </a:rPr>
              <a:t>  </a:t>
            </a:r>
            <a:endParaRPr lang="en-US" sz="2000" dirty="0" smtClean="0"/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2895600" y="3352800"/>
            <a:ext cx="1524000" cy="15240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81000" y="5638800"/>
            <a:ext cx="3703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Repeat to get Recur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from </a:t>
            </a:r>
            <a:r>
              <a:rPr lang="en-US" sz="2000" dirty="0" err="1" smtClean="0"/>
              <a:t>Recur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297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5" grpId="0" animBg="1"/>
      <p:bldP spid="59" grpId="0" animBg="1"/>
      <p:bldP spid="81" grpId="0"/>
      <p:bldP spid="86" grpId="0" animBg="1"/>
      <p:bldP spid="108" grpId="0"/>
      <p:bldP spid="109" grpId="0" animBg="1"/>
      <p:bldP spid="110" grpId="0" animBg="1"/>
      <p:bldP spid="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Valuations and Base Formulas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V: set of typed variables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Example: </a:t>
            </a:r>
            <a:r>
              <a:rPr lang="en-US" sz="2000" dirty="0" err="1" smtClean="0">
                <a:latin typeface="Comic Sans MS" pitchFamily="66" charset="0"/>
              </a:rPr>
              <a:t>nat</a:t>
            </a:r>
            <a:r>
              <a:rPr lang="en-US" sz="2000" dirty="0" smtClean="0">
                <a:latin typeface="Comic Sans MS" pitchFamily="66" charset="0"/>
              </a:rPr>
              <a:t> x, </a:t>
            </a:r>
            <a:r>
              <a:rPr lang="en-US" sz="2000" dirty="0" err="1" smtClean="0">
                <a:latin typeface="Comic Sans MS" pitchFamily="66" charset="0"/>
              </a:rPr>
              <a:t>bool</a:t>
            </a:r>
            <a:r>
              <a:rPr lang="en-US" sz="2000" dirty="0" smtClean="0">
                <a:latin typeface="Comic Sans MS" pitchFamily="66" charset="0"/>
              </a:rPr>
              <a:t> 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Valuation: Type-consistent assignment of values to variables in V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 : (x=6, y=0)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 : (x=11, y=1)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Base formula: Boolean-valued expression over V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even(x)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y=0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 even(x)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Valuation q satisfies formula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written q |= </a:t>
            </a:r>
            <a:r>
              <a:rPr lang="en-US" sz="2000" dirty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if q(</a:t>
            </a:r>
            <a:r>
              <a:rPr lang="en-US" sz="2000" dirty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 evaluates to 1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0 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even(x)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 |= 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y=0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 even(x)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does not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even(x)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|= 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y=0  even(x)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>
            <a:off x="609600" y="1143000"/>
            <a:ext cx="3733800" cy="3581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066800" y="1752600"/>
            <a:ext cx="2590800" cy="2895600"/>
          </a:xfrm>
          <a:prstGeom prst="ellipse">
            <a:avLst/>
          </a:prstGeom>
          <a:solidFill>
            <a:srgbClr val="DAB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447800" y="2667000"/>
            <a:ext cx="1905000" cy="12954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Repeatability Check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905000" y="2895600"/>
            <a:ext cx="1066800" cy="685800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538316" y="3733800"/>
            <a:ext cx="4539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can we conclude if  Recur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= </a:t>
            </a:r>
            <a:r>
              <a:rPr lang="en-US" sz="2000" dirty="0" err="1" smtClean="0"/>
              <a:t>Recur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538316" y="2667000"/>
            <a:ext cx="460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can we conclude if  Recur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is empty</a:t>
            </a:r>
          </a:p>
        </p:txBody>
      </p:sp>
      <p:sp>
        <p:nvSpPr>
          <p:cNvPr id="30" name="Oval 29"/>
          <p:cNvSpPr/>
          <p:nvPr/>
        </p:nvSpPr>
        <p:spPr>
          <a:xfrm>
            <a:off x="2286000" y="32004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7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Repeatability Check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838200"/>
            <a:ext cx="90678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Key step: Given a region A, find the sub-region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{ s in A | there exists t in A that is reachable from s in &gt;=1 transitions}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Recall: To compute states reachable from Init, we repeatedly apply Post-image operator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Symmetrically, to find from which states A is reachable, we can repeatedly apply pre-image operator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To get desired result, intersect this set with A</a:t>
            </a:r>
          </a:p>
        </p:txBody>
      </p:sp>
    </p:spTree>
    <p:extLst>
      <p:ext uri="{BB962C8B-B14F-4D97-AF65-F5344CB8AC3E}">
        <p14:creationId xmlns:p14="http://schemas.microsoft.com/office/powerpoint/2010/main" val="31317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Pre-Image Computation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10668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Pre-image of a region A = Set of predecessors of states in A Pre(</a:t>
            </a:r>
            <a:r>
              <a:rPr lang="en-US" sz="2000" dirty="0" err="1" smtClean="0">
                <a:latin typeface="Comic Sans MS" pitchFamily="66" charset="0"/>
              </a:rPr>
              <a:t>A,Trans</a:t>
            </a:r>
            <a:r>
              <a:rPr lang="en-US" sz="2000" dirty="0" smtClean="0">
                <a:latin typeface="Comic Sans MS" pitchFamily="66" charset="0"/>
              </a:rPr>
              <a:t>) = { s | there exists a state t in A </a:t>
            </a:r>
            <a:r>
              <a:rPr lang="en-US" sz="2000" dirty="0" err="1" smtClean="0">
                <a:latin typeface="Comic Sans MS" pitchFamily="66" charset="0"/>
              </a:rPr>
              <a:t>s.t</a:t>
            </a:r>
            <a:r>
              <a:rPr lang="en-US" sz="2000" dirty="0" smtClean="0">
                <a:latin typeface="Comic Sans MS" pitchFamily="66" charset="0"/>
              </a:rPr>
              <a:t>. s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 t is a transition}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Given: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A of type 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over state variables S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Trans of type 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over S U S’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Pre(A, Trans) = Exists(Conj(Rename(A,S,S’),Trans),S’)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Rename variables in A to primed copies to get a region over S’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Take conjunction of the result with Trans (this captures the set of transitions whose target states belong to A)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 smtClean="0">
                <a:latin typeface="Comic Sans MS" pitchFamily="66" charset="0"/>
              </a:rPr>
              <a:t>Project out the variables in S’ using existential quantification</a:t>
            </a:r>
          </a:p>
        </p:txBody>
      </p:sp>
    </p:spTree>
    <p:extLst>
      <p:ext uri="{BB962C8B-B14F-4D97-AF65-F5344CB8AC3E}">
        <p14:creationId xmlns:p14="http://schemas.microsoft.com/office/powerpoint/2010/main" val="38302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Symbolic Repeatability Algorithm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8382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Phase 1: Compute Reach  as shown before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reg</a:t>
            </a:r>
            <a:r>
              <a:rPr lang="en-US" sz="2000" dirty="0" smtClean="0">
                <a:latin typeface="Comic Sans MS" pitchFamily="66" charset="0"/>
              </a:rPr>
              <a:t> Recur := Conj(Reach,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); /* Potential candidate states for cycle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while </a:t>
            </a:r>
            <a:r>
              <a:rPr lang="en-US" sz="2000" dirty="0" err="1" smtClean="0">
                <a:latin typeface="Comic Sans MS" pitchFamily="66" charset="0"/>
              </a:rPr>
              <a:t>IsEmpty</a:t>
            </a:r>
            <a:r>
              <a:rPr lang="en-US" sz="2000" dirty="0" smtClean="0">
                <a:latin typeface="Comic Sans MS" pitchFamily="66" charset="0"/>
              </a:rPr>
              <a:t>(Recur) = 0 { /* while there are potential candidates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      /* Compute from which states Recur is reachable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  Reach := Empty;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  New := Pre(Recur, Trans); /*Ensure at least one transition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       While </a:t>
            </a:r>
            <a:r>
              <a:rPr lang="en-US" sz="2000" dirty="0" err="1" smtClean="0">
                <a:latin typeface="Comic Sans MS" pitchFamily="66" charset="0"/>
              </a:rPr>
              <a:t>IsEmpty</a:t>
            </a:r>
            <a:r>
              <a:rPr lang="en-US" sz="2000" dirty="0" smtClean="0">
                <a:latin typeface="Comic Sans MS" pitchFamily="66" charset="0"/>
              </a:rPr>
              <a:t>(New)=0 {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	 Reach := </a:t>
            </a:r>
            <a:r>
              <a:rPr lang="en-US" sz="2000" dirty="0" err="1" smtClean="0">
                <a:latin typeface="Comic Sans MS" pitchFamily="66" charset="0"/>
              </a:rPr>
              <a:t>Disj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Reach,New</a:t>
            </a:r>
            <a:r>
              <a:rPr lang="en-US" sz="2000" dirty="0" smtClean="0">
                <a:latin typeface="Comic Sans MS" pitchFamily="66" charset="0"/>
              </a:rPr>
              <a:t>);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        	 if </a:t>
            </a:r>
            <a:r>
              <a:rPr lang="en-US" sz="2000" dirty="0" err="1" smtClean="0">
                <a:latin typeface="Comic Sans MS" pitchFamily="66" charset="0"/>
              </a:rPr>
              <a:t>IsSubset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Recur,Reach</a:t>
            </a:r>
            <a:r>
              <a:rPr lang="en-US" sz="2000" dirty="0" smtClean="0">
                <a:latin typeface="Comic Sans MS" pitchFamily="66" charset="0"/>
              </a:rPr>
              <a:t>)=1 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     then return 1; /*Recur won’t change; Property repeatable */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	 New := Diff(Pre(</a:t>
            </a:r>
            <a:r>
              <a:rPr lang="en-US" sz="2000" dirty="0" err="1" smtClean="0">
                <a:latin typeface="Comic Sans MS" pitchFamily="66" charset="0"/>
              </a:rPr>
              <a:t>New,Trans</a:t>
            </a:r>
            <a:r>
              <a:rPr lang="en-US" sz="2000" dirty="0" smtClean="0">
                <a:latin typeface="Comic Sans MS" pitchFamily="66" charset="0"/>
              </a:rPr>
              <a:t>),Reach);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          };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   Recur := Conj(Recur, Reach); /*Subset from which Recur is reachable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	}; 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      return 0. /* No execution with property repeating */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5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Example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endCxn id="14" idx="1"/>
          </p:cNvCxnSpPr>
          <p:nvPr/>
        </p:nvCxnSpPr>
        <p:spPr>
          <a:xfrm flipH="1">
            <a:off x="3666845" y="1981200"/>
            <a:ext cx="809366" cy="7580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4419600" y="1600200"/>
            <a:ext cx="457200" cy="493331"/>
            <a:chOff x="2743200" y="1828800"/>
            <a:chExt cx="457200" cy="493331"/>
          </a:xfrm>
        </p:grpSpPr>
        <p:sp>
          <p:nvSpPr>
            <p:cNvPr id="8" name="Oval 7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96912" y="1906188"/>
              <a:ext cx="3497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 </a:t>
              </a:r>
              <a:endParaRPr lang="en-US" sz="16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3276600" y="2667000"/>
            <a:ext cx="457200" cy="493331"/>
            <a:chOff x="2743200" y="1828800"/>
            <a:chExt cx="457200" cy="493331"/>
          </a:xfrm>
        </p:grpSpPr>
        <p:sp>
          <p:nvSpPr>
            <p:cNvPr id="14" name="Oval 13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96912" y="1906188"/>
              <a:ext cx="343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B</a:t>
              </a:r>
              <a:r>
                <a:rPr lang="en-US" sz="1600" dirty="0" smtClean="0"/>
                <a:t> </a:t>
              </a:r>
              <a:endParaRPr lang="en-US" sz="1600" dirty="0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3276600" y="3657600"/>
            <a:ext cx="457200" cy="493331"/>
            <a:chOff x="2743200" y="1828800"/>
            <a:chExt cx="457200" cy="493331"/>
          </a:xfrm>
        </p:grpSpPr>
        <p:sp>
          <p:nvSpPr>
            <p:cNvPr id="17" name="Oval 16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96912" y="1906188"/>
              <a:ext cx="3577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 </a:t>
              </a:r>
              <a:endParaRPr lang="en-US" sz="1600" dirty="0"/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4991100" y="2590800"/>
            <a:ext cx="457200" cy="493331"/>
            <a:chOff x="2743200" y="1828800"/>
            <a:chExt cx="457200" cy="493331"/>
          </a:xfrm>
        </p:grpSpPr>
        <p:sp>
          <p:nvSpPr>
            <p:cNvPr id="20" name="Oval 19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96912" y="1906188"/>
              <a:ext cx="340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 </a:t>
              </a:r>
              <a:endParaRPr lang="en-US" sz="1600" dirty="0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4991100" y="3657600"/>
            <a:ext cx="457200" cy="493331"/>
            <a:chOff x="2743200" y="1828800"/>
            <a:chExt cx="457200" cy="493331"/>
          </a:xfrm>
        </p:grpSpPr>
        <p:sp>
          <p:nvSpPr>
            <p:cNvPr id="23" name="Oval 22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96912" y="1906188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E</a:t>
              </a:r>
              <a:r>
                <a:rPr lang="en-US" sz="1600" dirty="0" smtClean="0"/>
                <a:t> </a:t>
              </a:r>
              <a:endParaRPr lang="en-US" sz="1600" dirty="0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3276600" y="4724400"/>
            <a:ext cx="457200" cy="493331"/>
            <a:chOff x="2743200" y="1828800"/>
            <a:chExt cx="457200" cy="493331"/>
          </a:xfrm>
        </p:grpSpPr>
        <p:sp>
          <p:nvSpPr>
            <p:cNvPr id="26" name="Oval 25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96912" y="1906188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 </a:t>
              </a:r>
              <a:endParaRPr lang="en-US" sz="1600" dirty="0"/>
            </a:p>
          </p:txBody>
        </p:sp>
      </p:grpSp>
      <p:cxnSp>
        <p:nvCxnSpPr>
          <p:cNvPr id="29" name="Straight Arrow Connector 28"/>
          <p:cNvCxnSpPr>
            <a:stCxn id="14" idx="4"/>
          </p:cNvCxnSpPr>
          <p:nvPr/>
        </p:nvCxnSpPr>
        <p:spPr>
          <a:xfrm>
            <a:off x="3505200" y="3160331"/>
            <a:ext cx="14417" cy="4972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52800" y="4114800"/>
            <a:ext cx="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1"/>
            <a:endCxn id="17" idx="3"/>
          </p:cNvCxnSpPr>
          <p:nvPr/>
        </p:nvCxnSpPr>
        <p:spPr>
          <a:xfrm flipV="1">
            <a:off x="3666845" y="4078684"/>
            <a:ext cx="0" cy="7179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4"/>
            <a:endCxn id="23" idx="0"/>
          </p:cNvCxnSpPr>
          <p:nvPr/>
        </p:nvCxnSpPr>
        <p:spPr>
          <a:xfrm>
            <a:off x="5219700" y="3084131"/>
            <a:ext cx="0" cy="5734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6" idx="2"/>
          </p:cNvCxnSpPr>
          <p:nvPr/>
        </p:nvCxnSpPr>
        <p:spPr>
          <a:xfrm flipH="1">
            <a:off x="3733800" y="4114800"/>
            <a:ext cx="1371600" cy="8562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4" idx="2"/>
          </p:cNvCxnSpPr>
          <p:nvPr/>
        </p:nvCxnSpPr>
        <p:spPr>
          <a:xfrm flipH="1">
            <a:off x="3733800" y="2895600"/>
            <a:ext cx="1219200" cy="18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" idx="6"/>
          </p:cNvCxnSpPr>
          <p:nvPr/>
        </p:nvCxnSpPr>
        <p:spPr>
          <a:xfrm>
            <a:off x="3962400" y="1828800"/>
            <a:ext cx="457200" cy="18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0" idx="0"/>
          </p:cNvCxnSpPr>
          <p:nvPr/>
        </p:nvCxnSpPr>
        <p:spPr>
          <a:xfrm>
            <a:off x="4800600" y="1981200"/>
            <a:ext cx="4191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5400000" flipH="1">
            <a:off x="4152900" y="2247900"/>
            <a:ext cx="1981200" cy="990600"/>
          </a:xfrm>
          <a:prstGeom prst="arc">
            <a:avLst>
              <a:gd name="adj1" fmla="val 11531620"/>
              <a:gd name="adj2" fmla="val 1110315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21"/>
          <p:cNvGrpSpPr/>
          <p:nvPr/>
        </p:nvGrpSpPr>
        <p:grpSpPr>
          <a:xfrm>
            <a:off x="4953000" y="4800600"/>
            <a:ext cx="457200" cy="493331"/>
            <a:chOff x="2743200" y="1828800"/>
            <a:chExt cx="457200" cy="493331"/>
          </a:xfrm>
        </p:grpSpPr>
        <p:sp>
          <p:nvSpPr>
            <p:cNvPr id="42" name="Oval 41"/>
            <p:cNvSpPr/>
            <p:nvPr/>
          </p:nvSpPr>
          <p:spPr>
            <a:xfrm flipH="1">
              <a:off x="2743200" y="1828800"/>
              <a:ext cx="457200" cy="49333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96912" y="1906188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H</a:t>
              </a:r>
              <a:r>
                <a:rPr lang="en-US" sz="1600" dirty="0" smtClean="0"/>
                <a:t> </a:t>
              </a:r>
              <a:endParaRPr lang="en-US" sz="1600" dirty="0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flipH="1">
            <a:off x="3733800" y="5029200"/>
            <a:ext cx="1219200" cy="18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5400000" flipH="1">
            <a:off x="4991100" y="4381500"/>
            <a:ext cx="381000" cy="457200"/>
          </a:xfrm>
          <a:prstGeom prst="arc">
            <a:avLst>
              <a:gd name="adj1" fmla="val 11531620"/>
              <a:gd name="adj2" fmla="val 1037895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6" y="152400"/>
            <a:ext cx="8071513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Analysis of Symbolic Repeatability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0" y="8382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Correctness (1): If there is a reachable state s that satisfies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and there is an infinite execution starting in s satisfying Repeatedly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then s will always stay in Recur (and thus, Recur cannot get empty)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Correctness (2): If inner loop finds that from every state in Recur, some state in Recur is reachable with &gt;=1 transitions, then indeed there is an infinite execution satisfying Repeatedly </a:t>
            </a:r>
            <a:r>
              <a:rPr lang="en-US" sz="2000" dirty="0" smtClean="0">
                <a:latin typeface="Symbol" pitchFamily="18" charset="2"/>
              </a:rPr>
              <a:t>j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Algorithm is sound: cannot give wrong answers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If transition system has n reachable states of which k satisfy </a:t>
            </a:r>
            <a:r>
              <a:rPr lang="en-US" sz="2000" dirty="0" smtClean="0">
                <a:latin typeface="Symbol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then algorithm terminates with O(</a:t>
            </a:r>
            <a:r>
              <a:rPr lang="en-US" sz="2000" dirty="0" err="1" smtClean="0">
                <a:latin typeface="Comic Sans MS" pitchFamily="66" charset="0"/>
              </a:rPr>
              <a:t>nk</a:t>
            </a:r>
            <a:r>
              <a:rPr lang="en-US" sz="2000" dirty="0" smtClean="0">
                <a:latin typeface="Comic Sans MS" pitchFamily="66" charset="0"/>
              </a:rPr>
              <a:t>) region operations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In practice, depends on how effective is data structure for regions</a:t>
            </a:r>
          </a:p>
        </p:txBody>
      </p:sp>
    </p:spTree>
    <p:extLst>
      <p:ext uri="{BB962C8B-B14F-4D97-AF65-F5344CB8AC3E}">
        <p14:creationId xmlns:p14="http://schemas.microsoft.com/office/powerpoint/2010/main" val="35068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Traces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Base formula states a property of a single valuation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Trace: Infinite sequence of valuations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: (0,0), (1,1), (2,0), (3,1), (4,0), (5,1)…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’ : (0,0), (21,1), (13,1), (43,0) …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In context of system specification and verification: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V can be set of state variables, and then a trace corresponds to a possible infinite execution of the system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V can be set of input and output variables, and then a trace corresponds to an observed input/output behavior of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system</a:t>
            </a:r>
            <a:endParaRPr lang="en-US" sz="2000" dirty="0" smtClean="0">
              <a:latin typeface="Comic Sans MS" pitchFamily="66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87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LTL Basics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Base formula states a property of a single valuation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Trace: Infinite sequence of valuations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LTL formula is evaluated with respect to a trace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LTL formulas are built from base formulas using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Logical connectives  (&amp;, |,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, ~)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Temporal operators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A trace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= q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, … 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satisfies a base formula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if </a:t>
            </a:r>
            <a:r>
              <a:rPr lang="en-US" sz="2000" dirty="0" smtClean="0">
                <a:latin typeface="Comic Sans MS" pitchFamily="66" charset="0"/>
              </a:rPr>
              <a:t>q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|= </a:t>
            </a:r>
            <a:r>
              <a:rPr lang="en-US" sz="2000" dirty="0" smtClean="0">
                <a:latin typeface="Symbol" panose="05050102010706020507" pitchFamily="18" charset="2"/>
              </a:rPr>
              <a:t>j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Always Operator</a:t>
            </a:r>
            <a:endParaRPr lang="en-US" sz="28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69376" y="1109790"/>
            <a:ext cx="8991600" cy="50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means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holds at all times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Trace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= q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 q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, …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if for all j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q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|=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Example trace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x:  0     1     2      3      4     5  …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y:  0     1     0      1       0     1  …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Does not satisfy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[ even(x)]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</a:rPr>
              <a:t>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Always [ y=0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 even(x) ]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7030A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State property </a:t>
            </a:r>
            <a:r>
              <a:rPr lang="en-US" sz="2000" dirty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is an invariant of a transition system T </a:t>
            </a:r>
            <a:r>
              <a:rPr lang="en-US" sz="2000" dirty="0" err="1" smtClean="0">
                <a:latin typeface="Comic Sans MS" pitchFamily="66" charset="0"/>
                <a:sym typeface="Wingdings" panose="05000000000000000000" pitchFamily="2" charset="2"/>
              </a:rPr>
              <a:t>iff</a:t>
            </a:r>
            <a:r>
              <a:rPr lang="en-US" sz="2000" dirty="0" smtClean="0">
                <a:latin typeface="Comic Sans MS" pitchFamily="66" charset="0"/>
                <a:sym typeface="Wingdings" panose="05000000000000000000" pitchFamily="2" charset="2"/>
              </a:rPr>
              <a:t> every infinite execution of T satisfies 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Always </a:t>
            </a: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4357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16008</TotalTime>
  <Words>4752</Words>
  <Application>Microsoft Office PowerPoint</Application>
  <PresentationFormat>On-screen Show (4:3)</PresentationFormat>
  <Paragraphs>744</Paragraphs>
  <Slides>65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3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Acrobat Document</vt:lpstr>
      <vt:lpstr> Temporal Logic Model Checking  </vt:lpstr>
      <vt:lpstr>Safety Requirements</vt:lpstr>
      <vt:lpstr>Definition of Transition System</vt:lpstr>
      <vt:lpstr>Liveness Requirements</vt:lpstr>
      <vt:lpstr>Temporal Logic</vt:lpstr>
      <vt:lpstr>Valuations and Base Formulas</vt:lpstr>
      <vt:lpstr>Traces</vt:lpstr>
      <vt:lpstr>LTL Basics</vt:lpstr>
      <vt:lpstr>Always Operator</vt:lpstr>
      <vt:lpstr>Eventually Operator</vt:lpstr>
      <vt:lpstr>Next Operator</vt:lpstr>
      <vt:lpstr>Until Operator</vt:lpstr>
      <vt:lpstr>Nested Operators</vt:lpstr>
      <vt:lpstr>Multiple Eventualities</vt:lpstr>
      <vt:lpstr>Recurrence and Persistence</vt:lpstr>
      <vt:lpstr>Examples</vt:lpstr>
      <vt:lpstr>Requirements-based Design</vt:lpstr>
      <vt:lpstr>Temporal Implications and Equivalences</vt:lpstr>
      <vt:lpstr>Temporal Implications and Equivalences</vt:lpstr>
      <vt:lpstr>Model Checking</vt:lpstr>
      <vt:lpstr>Buchi Automata</vt:lpstr>
      <vt:lpstr>Buchi Automaton: Example 1</vt:lpstr>
      <vt:lpstr>Buchi Automaton: Example 2</vt:lpstr>
      <vt:lpstr>Buchi Automaton: Example 3</vt:lpstr>
      <vt:lpstr>Buchi Automaton: Example 4</vt:lpstr>
      <vt:lpstr>Buchi Automaton M Definition</vt:lpstr>
      <vt:lpstr>Buchi Automata: More Examples</vt:lpstr>
      <vt:lpstr>Buchi Automata Examples</vt:lpstr>
      <vt:lpstr>Nondeterministic Buchi Automaton</vt:lpstr>
      <vt:lpstr>Omega-Regular Languages</vt:lpstr>
      <vt:lpstr>Safety Monitors</vt:lpstr>
      <vt:lpstr>Buchi Monitors</vt:lpstr>
      <vt:lpstr>Example Buchi Monitor</vt:lpstr>
      <vt:lpstr>From LTL to Buchi Automata</vt:lpstr>
      <vt:lpstr>Tableau Construction Example</vt:lpstr>
      <vt:lpstr>Tableau Construction Example</vt:lpstr>
      <vt:lpstr>Tableau Construction Example</vt:lpstr>
      <vt:lpstr>Tableau Construction Example</vt:lpstr>
      <vt:lpstr>Tableau Construction Example</vt:lpstr>
      <vt:lpstr>Tableau Construction Overview</vt:lpstr>
      <vt:lpstr>Formal Construction</vt:lpstr>
      <vt:lpstr>Tableau States</vt:lpstr>
      <vt:lpstr>Example Construction</vt:lpstr>
      <vt:lpstr>Tableau Construction Continued</vt:lpstr>
      <vt:lpstr>Example Construction Continued</vt:lpstr>
      <vt:lpstr>Tableau Construction: Acceptance</vt:lpstr>
      <vt:lpstr>Example Construction Continued</vt:lpstr>
      <vt:lpstr>Example Tableau Construction</vt:lpstr>
      <vt:lpstr>Tableau Construction: Acceptance</vt:lpstr>
      <vt:lpstr>Handling Acceptance</vt:lpstr>
      <vt:lpstr>Tableau Construction: Summary</vt:lpstr>
      <vt:lpstr>Reachability Problem for Transition Systems</vt:lpstr>
      <vt:lpstr>Repeatable Property for Transition Systems</vt:lpstr>
      <vt:lpstr>Repeatability Problem for Transition Systems</vt:lpstr>
      <vt:lpstr>Recap: Symbolic Transition Systems</vt:lpstr>
      <vt:lpstr>Towards Symbolic Algorithm</vt:lpstr>
      <vt:lpstr>Symbolic Image Computation</vt:lpstr>
      <vt:lpstr>Symbolic BFS Algorithm</vt:lpstr>
      <vt:lpstr>Symbolic Repeatability Check</vt:lpstr>
      <vt:lpstr>Symbolic Repeatability Check</vt:lpstr>
      <vt:lpstr>Symbolic Repeatability Check</vt:lpstr>
      <vt:lpstr>Symbolic Pre-Image Computation</vt:lpstr>
      <vt:lpstr>Symbolic Repeatability Algorithm</vt:lpstr>
      <vt:lpstr>Example</vt:lpstr>
      <vt:lpstr>Analysis of Symbolic Repeatability</vt:lpstr>
    </vt:vector>
  </TitlesOfParts>
  <Company>University of Pennsylvania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alur</dc:creator>
  <cp:lastModifiedBy>Rajeev</cp:lastModifiedBy>
  <cp:revision>401</cp:revision>
  <dcterms:created xsi:type="dcterms:W3CDTF">2014-01-14T17:55:37Z</dcterms:created>
  <dcterms:modified xsi:type="dcterms:W3CDTF">2020-02-24T19:36:36Z</dcterms:modified>
</cp:coreProperties>
</file>