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30" r:id="rId2"/>
    <p:sldId id="616" r:id="rId3"/>
    <p:sldId id="617" r:id="rId4"/>
    <p:sldId id="618" r:id="rId5"/>
    <p:sldId id="624" r:id="rId6"/>
    <p:sldId id="632" r:id="rId7"/>
    <p:sldId id="599" r:id="rId8"/>
    <p:sldId id="625" r:id="rId9"/>
    <p:sldId id="638" r:id="rId10"/>
    <p:sldId id="602" r:id="rId11"/>
    <p:sldId id="636" r:id="rId12"/>
    <p:sldId id="603" r:id="rId13"/>
    <p:sldId id="605" r:id="rId14"/>
    <p:sldId id="639" r:id="rId15"/>
    <p:sldId id="640" r:id="rId16"/>
    <p:sldId id="641" r:id="rId17"/>
    <p:sldId id="642" r:id="rId18"/>
    <p:sldId id="643" r:id="rId19"/>
    <p:sldId id="644" r:id="rId20"/>
    <p:sldId id="645" r:id="rId21"/>
    <p:sldId id="646" r:id="rId22"/>
    <p:sldId id="647" r:id="rId23"/>
    <p:sldId id="648" r:id="rId24"/>
    <p:sldId id="649" r:id="rId25"/>
    <p:sldId id="650" r:id="rId26"/>
    <p:sldId id="651" r:id="rId27"/>
    <p:sldId id="652" r:id="rId28"/>
    <p:sldId id="633" r:id="rId29"/>
    <p:sldId id="653" r:id="rId30"/>
    <p:sldId id="654" r:id="rId31"/>
    <p:sldId id="635" r:id="rId32"/>
    <p:sldId id="655" r:id="rId33"/>
    <p:sldId id="629" r:id="rId34"/>
  </p:sldIdLst>
  <p:sldSz cx="9144000" cy="6858000" type="screen4x3"/>
  <p:notesSz cx="6942138" cy="9120188"/>
  <p:defaultTextStyle>
    <a:defPPr>
      <a:defRPr lang="en-US"/>
    </a:defPPr>
    <a:lvl1pPr algn="l" rtl="0" eaLnBrk="0" fontAlgn="base" hangingPunct="0">
      <a:lnSpc>
        <a:spcPct val="75000"/>
      </a:lnSpc>
      <a:spcBef>
        <a:spcPct val="0"/>
      </a:spcBef>
      <a:spcAft>
        <a:spcPct val="0"/>
      </a:spcAft>
      <a:buFont typeface="Courier New" pitchFamily="49" charset="0"/>
      <a:defRPr sz="1000" b="1" kern="1200">
        <a:solidFill>
          <a:schemeClr val="tx1"/>
        </a:solidFill>
        <a:latin typeface="Courier New" pitchFamily="49" charset="0"/>
        <a:ea typeface="+mn-ea"/>
        <a:cs typeface="+mn-cs"/>
      </a:defRPr>
    </a:lvl1pPr>
    <a:lvl2pPr marL="457200" algn="l" rtl="0" eaLnBrk="0" fontAlgn="base" hangingPunct="0">
      <a:lnSpc>
        <a:spcPct val="75000"/>
      </a:lnSpc>
      <a:spcBef>
        <a:spcPct val="0"/>
      </a:spcBef>
      <a:spcAft>
        <a:spcPct val="0"/>
      </a:spcAft>
      <a:buFont typeface="Courier New" pitchFamily="49" charset="0"/>
      <a:defRPr sz="1000" b="1" kern="1200">
        <a:solidFill>
          <a:schemeClr val="tx1"/>
        </a:solidFill>
        <a:latin typeface="Courier New" pitchFamily="49" charset="0"/>
        <a:ea typeface="+mn-ea"/>
        <a:cs typeface="+mn-cs"/>
      </a:defRPr>
    </a:lvl2pPr>
    <a:lvl3pPr marL="914400" algn="l" rtl="0" eaLnBrk="0" fontAlgn="base" hangingPunct="0">
      <a:lnSpc>
        <a:spcPct val="75000"/>
      </a:lnSpc>
      <a:spcBef>
        <a:spcPct val="0"/>
      </a:spcBef>
      <a:spcAft>
        <a:spcPct val="0"/>
      </a:spcAft>
      <a:buFont typeface="Courier New" pitchFamily="49" charset="0"/>
      <a:defRPr sz="1000" b="1" kern="1200">
        <a:solidFill>
          <a:schemeClr val="tx1"/>
        </a:solidFill>
        <a:latin typeface="Courier New" pitchFamily="49" charset="0"/>
        <a:ea typeface="+mn-ea"/>
        <a:cs typeface="+mn-cs"/>
      </a:defRPr>
    </a:lvl3pPr>
    <a:lvl4pPr marL="1371600" algn="l" rtl="0" eaLnBrk="0" fontAlgn="base" hangingPunct="0">
      <a:lnSpc>
        <a:spcPct val="75000"/>
      </a:lnSpc>
      <a:spcBef>
        <a:spcPct val="0"/>
      </a:spcBef>
      <a:spcAft>
        <a:spcPct val="0"/>
      </a:spcAft>
      <a:buFont typeface="Courier New" pitchFamily="49" charset="0"/>
      <a:defRPr sz="1000" b="1" kern="1200">
        <a:solidFill>
          <a:schemeClr val="tx1"/>
        </a:solidFill>
        <a:latin typeface="Courier New" pitchFamily="49" charset="0"/>
        <a:ea typeface="+mn-ea"/>
        <a:cs typeface="+mn-cs"/>
      </a:defRPr>
    </a:lvl4pPr>
    <a:lvl5pPr marL="1828800" algn="l" rtl="0" eaLnBrk="0" fontAlgn="base" hangingPunct="0">
      <a:lnSpc>
        <a:spcPct val="75000"/>
      </a:lnSpc>
      <a:spcBef>
        <a:spcPct val="0"/>
      </a:spcBef>
      <a:spcAft>
        <a:spcPct val="0"/>
      </a:spcAft>
      <a:buFont typeface="Courier New" pitchFamily="49" charset="0"/>
      <a:defRPr sz="1000" b="1" kern="1200">
        <a:solidFill>
          <a:schemeClr val="tx1"/>
        </a:solidFill>
        <a:latin typeface="Courier New" pitchFamily="49" charset="0"/>
        <a:ea typeface="+mn-ea"/>
        <a:cs typeface="+mn-cs"/>
      </a:defRPr>
    </a:lvl5pPr>
    <a:lvl6pPr marL="2286000" algn="l" defTabSz="914400" rtl="0" eaLnBrk="1" latinLnBrk="0" hangingPunct="1">
      <a:defRPr sz="1000" b="1" kern="1200">
        <a:solidFill>
          <a:schemeClr val="tx1"/>
        </a:solidFill>
        <a:latin typeface="Courier New" pitchFamily="49" charset="0"/>
        <a:ea typeface="+mn-ea"/>
        <a:cs typeface="+mn-cs"/>
      </a:defRPr>
    </a:lvl6pPr>
    <a:lvl7pPr marL="2743200" algn="l" defTabSz="914400" rtl="0" eaLnBrk="1" latinLnBrk="0" hangingPunct="1">
      <a:defRPr sz="1000" b="1" kern="1200">
        <a:solidFill>
          <a:schemeClr val="tx1"/>
        </a:solidFill>
        <a:latin typeface="Courier New" pitchFamily="49" charset="0"/>
        <a:ea typeface="+mn-ea"/>
        <a:cs typeface="+mn-cs"/>
      </a:defRPr>
    </a:lvl7pPr>
    <a:lvl8pPr marL="3200400" algn="l" defTabSz="914400" rtl="0" eaLnBrk="1" latinLnBrk="0" hangingPunct="1">
      <a:defRPr sz="1000" b="1" kern="1200">
        <a:solidFill>
          <a:schemeClr val="tx1"/>
        </a:solidFill>
        <a:latin typeface="Courier New" pitchFamily="49" charset="0"/>
        <a:ea typeface="+mn-ea"/>
        <a:cs typeface="+mn-cs"/>
      </a:defRPr>
    </a:lvl8pPr>
    <a:lvl9pPr marL="3657600" algn="l" defTabSz="914400" rtl="0" eaLnBrk="1" latinLnBrk="0" hangingPunct="1">
      <a:defRPr sz="1000" b="1"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66"/>
    <a:srgbClr val="CC99FF"/>
    <a:srgbClr val="CCFFFF"/>
    <a:srgbClr val="FF33CC"/>
    <a:srgbClr val="FFCCCC"/>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4" autoAdjust="0"/>
    <p:restoredTop sz="94660" autoAdjust="0"/>
  </p:normalViewPr>
  <p:slideViewPr>
    <p:cSldViewPr>
      <p:cViewPr varScale="1">
        <p:scale>
          <a:sx n="127" d="100"/>
          <a:sy n="127" d="100"/>
        </p:scale>
        <p:origin x="1086" y="12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9.xml"/><Relationship Id="rId18" Type="http://schemas.openxmlformats.org/officeDocument/2006/relationships/slide" Target="slides/slide27.xml"/><Relationship Id="rId3" Type="http://schemas.openxmlformats.org/officeDocument/2006/relationships/slide" Target="slides/slide7.xml"/><Relationship Id="rId21" Type="http://schemas.openxmlformats.org/officeDocument/2006/relationships/slide" Target="slides/slide30.xml"/><Relationship Id="rId7" Type="http://schemas.openxmlformats.org/officeDocument/2006/relationships/slide" Target="slides/slide12.xml"/><Relationship Id="rId12" Type="http://schemas.openxmlformats.org/officeDocument/2006/relationships/slide" Target="slides/slide18.xml"/><Relationship Id="rId17" Type="http://schemas.openxmlformats.org/officeDocument/2006/relationships/slide" Target="slides/slide26.xml"/><Relationship Id="rId2" Type="http://schemas.openxmlformats.org/officeDocument/2006/relationships/slide" Target="slides/slide6.xml"/><Relationship Id="rId16" Type="http://schemas.openxmlformats.org/officeDocument/2006/relationships/slide" Target="slides/slide25.xml"/><Relationship Id="rId20" Type="http://schemas.openxmlformats.org/officeDocument/2006/relationships/slide" Target="slides/slide29.xml"/><Relationship Id="rId1" Type="http://schemas.openxmlformats.org/officeDocument/2006/relationships/slide" Target="slides/slide2.xml"/><Relationship Id="rId6" Type="http://schemas.openxmlformats.org/officeDocument/2006/relationships/slide" Target="slides/slide11.xml"/><Relationship Id="rId11" Type="http://schemas.openxmlformats.org/officeDocument/2006/relationships/slide" Target="slides/slide17.xml"/><Relationship Id="rId5" Type="http://schemas.openxmlformats.org/officeDocument/2006/relationships/slide" Target="slides/slide10.xml"/><Relationship Id="rId15" Type="http://schemas.openxmlformats.org/officeDocument/2006/relationships/slide" Target="slides/slide24.xml"/><Relationship Id="rId23" Type="http://schemas.openxmlformats.org/officeDocument/2006/relationships/slide" Target="slides/slide32.xml"/><Relationship Id="rId10" Type="http://schemas.openxmlformats.org/officeDocument/2006/relationships/slide" Target="slides/slide15.xml"/><Relationship Id="rId19" Type="http://schemas.openxmlformats.org/officeDocument/2006/relationships/slide" Target="slides/slide28.xml"/><Relationship Id="rId4" Type="http://schemas.openxmlformats.org/officeDocument/2006/relationships/slide" Target="slides/slide8.xml"/><Relationship Id="rId9" Type="http://schemas.openxmlformats.org/officeDocument/2006/relationships/slide" Target="slides/slide14.xml"/><Relationship Id="rId14" Type="http://schemas.openxmlformats.org/officeDocument/2006/relationships/slide" Target="slides/slide20.xml"/><Relationship Id="rId22"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nSpc>
                <a:spcPct val="100000"/>
              </a:lnSpc>
              <a:buFontTx/>
              <a:buNone/>
              <a:defRPr sz="1200" b="0">
                <a:latin typeface="Times New Roman" pitchFamily="18" charset="0"/>
              </a:defRPr>
            </a:lvl1pPr>
          </a:lstStyle>
          <a:p>
            <a:endParaRPr lang="en-US"/>
          </a:p>
        </p:txBody>
      </p:sp>
      <p:sp>
        <p:nvSpPr>
          <p:cNvPr id="35843" name="Rectangle 3"/>
          <p:cNvSpPr>
            <a:spLocks noGrp="1" noChangeArrowheads="1"/>
          </p:cNvSpPr>
          <p:nvPr>
            <p:ph type="dt" sz="quarter" idx="1"/>
          </p:nvPr>
        </p:nvSpPr>
        <p:spPr bwMode="auto">
          <a:xfrm>
            <a:off x="3962400" y="0"/>
            <a:ext cx="2971800" cy="4572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r">
              <a:lnSpc>
                <a:spcPct val="100000"/>
              </a:lnSpc>
              <a:buFontTx/>
              <a:buNone/>
              <a:defRPr sz="1200" b="0">
                <a:latin typeface="Times New Roman" pitchFamily="18" charset="0"/>
              </a:defRPr>
            </a:lvl1pPr>
          </a:lstStyle>
          <a:p>
            <a:endParaRPr lang="en-US"/>
          </a:p>
        </p:txBody>
      </p:sp>
      <p:sp>
        <p:nvSpPr>
          <p:cNvPr id="35844" name="Rectangle 4"/>
          <p:cNvSpPr>
            <a:spLocks noGrp="1" noChangeArrowheads="1"/>
          </p:cNvSpPr>
          <p:nvPr>
            <p:ph type="ftr" sz="quarter" idx="2"/>
          </p:nvPr>
        </p:nvSpPr>
        <p:spPr bwMode="auto">
          <a:xfrm>
            <a:off x="0" y="8686800"/>
            <a:ext cx="2971800" cy="4572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nSpc>
                <a:spcPct val="100000"/>
              </a:lnSpc>
              <a:buFontTx/>
              <a:buNone/>
              <a:defRPr sz="1200" b="0">
                <a:latin typeface="Times New Roman" pitchFamily="18" charset="0"/>
              </a:defRPr>
            </a:lvl1pPr>
          </a:lstStyle>
          <a:p>
            <a:endParaRPr lang="en-US"/>
          </a:p>
        </p:txBody>
      </p:sp>
      <p:sp>
        <p:nvSpPr>
          <p:cNvPr id="35845" name="Rectangle 5"/>
          <p:cNvSpPr>
            <a:spLocks noGrp="1" noChangeArrowheads="1"/>
          </p:cNvSpPr>
          <p:nvPr>
            <p:ph type="sldNum" sz="quarter" idx="3"/>
          </p:nvPr>
        </p:nvSpPr>
        <p:spPr bwMode="auto">
          <a:xfrm>
            <a:off x="3962400" y="8686800"/>
            <a:ext cx="2971800" cy="4572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r">
              <a:lnSpc>
                <a:spcPct val="100000"/>
              </a:lnSpc>
              <a:buFontTx/>
              <a:buNone/>
              <a:defRPr sz="1200" b="0">
                <a:latin typeface="Times New Roman" pitchFamily="18" charset="0"/>
              </a:defRPr>
            </a:lvl1pPr>
          </a:lstStyle>
          <a:p>
            <a:fld id="{71A39B44-3F73-4FE7-8454-61442C7AD15A}" type="slidenum">
              <a:rPr lang="en-US"/>
              <a:pPr/>
              <a:t>‹#›</a:t>
            </a:fld>
            <a:endParaRPr lang="en-US"/>
          </a:p>
        </p:txBody>
      </p:sp>
    </p:spTree>
    <p:extLst>
      <p:ext uri="{BB962C8B-B14F-4D97-AF65-F5344CB8AC3E}">
        <p14:creationId xmlns:p14="http://schemas.microsoft.com/office/powerpoint/2010/main" val="7109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solidFill>
                  <a:schemeClr val="accent2"/>
                </a:solidFill>
                <a:latin typeface="Comic Sans MS" pitchFamily="66" charset="0"/>
              </a:defRPr>
            </a:lvl1pPr>
          </a:lstStyle>
          <a:p>
            <a:endParaRPr lang="en-US"/>
          </a:p>
        </p:txBody>
      </p:sp>
      <p:sp>
        <p:nvSpPr>
          <p:cNvPr id="106499"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solidFill>
                  <a:schemeClr val="accent2"/>
                </a:solidFill>
                <a:latin typeface="Comic Sans MS" pitchFamily="66" charset="0"/>
              </a:defRPr>
            </a:lvl1pPr>
          </a:lstStyle>
          <a:p>
            <a:endParaRPr lang="en-US"/>
          </a:p>
        </p:txBody>
      </p:sp>
      <p:sp>
        <p:nvSpPr>
          <p:cNvPr id="106500" name="Rectangle 4"/>
          <p:cNvSpPr>
            <a:spLocks noGrp="1" noRot="1" noChangeAspect="1" noChangeArrowheads="1" noTextEdit="1"/>
          </p:cNvSpPr>
          <p:nvPr>
            <p:ph type="sldImg" idx="2"/>
          </p:nvPr>
        </p:nvSpPr>
        <p:spPr bwMode="auto">
          <a:xfrm>
            <a:off x="1181100" y="685800"/>
            <a:ext cx="4572000" cy="3429000"/>
          </a:xfrm>
          <a:prstGeom prst="rect">
            <a:avLst/>
          </a:prstGeom>
          <a:noFill/>
          <a:ln w="9525">
            <a:solidFill>
              <a:srgbClr val="000000"/>
            </a:solidFill>
            <a:miter lim="800000"/>
            <a:headEnd/>
            <a:tailEnd/>
          </a:ln>
          <a:effectLst/>
        </p:spPr>
      </p:sp>
      <p:sp>
        <p:nvSpPr>
          <p:cNvPr id="106501" name="Rectangle 5"/>
          <p:cNvSpPr>
            <a:spLocks noGrp="1" noChangeArrowheads="1"/>
          </p:cNvSpPr>
          <p:nvPr>
            <p:ph type="body" sz="quarter" idx="3"/>
          </p:nvPr>
        </p:nvSpPr>
        <p:spPr bwMode="auto">
          <a:xfrm>
            <a:off x="914400" y="4343400"/>
            <a:ext cx="5105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solidFill>
                  <a:schemeClr val="accent2"/>
                </a:solidFill>
                <a:latin typeface="Comic Sans MS" pitchFamily="66" charset="0"/>
              </a:defRPr>
            </a:lvl1pPr>
          </a:lstStyle>
          <a:p>
            <a:endParaRPr lang="en-US"/>
          </a:p>
        </p:txBody>
      </p:sp>
      <p:sp>
        <p:nvSpPr>
          <p:cNvPr id="106503" name="Rectangle 7"/>
          <p:cNvSpPr>
            <a:spLocks noGrp="1" noChangeArrowheads="1"/>
          </p:cNvSpPr>
          <p:nvPr>
            <p:ph type="sldNum" sz="quarter" idx="5"/>
          </p:nvPr>
        </p:nvSpPr>
        <p:spPr bwMode="auto">
          <a:xfrm>
            <a:off x="39624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solidFill>
                  <a:schemeClr val="accent2"/>
                </a:solidFill>
                <a:latin typeface="Comic Sans MS" pitchFamily="66" charset="0"/>
              </a:defRPr>
            </a:lvl1pPr>
          </a:lstStyle>
          <a:p>
            <a:fld id="{AB8A8478-C8DB-442F-998B-2EAB4CFA50F5}" type="slidenum">
              <a:rPr lang="en-US"/>
              <a:pPr/>
              <a:t>‹#›</a:t>
            </a:fld>
            <a:endParaRPr lang="en-US"/>
          </a:p>
        </p:txBody>
      </p:sp>
    </p:spTree>
    <p:extLst>
      <p:ext uri="{BB962C8B-B14F-4D97-AF65-F5344CB8AC3E}">
        <p14:creationId xmlns:p14="http://schemas.microsoft.com/office/powerpoint/2010/main" val="3750877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E3F9E-915E-47F7-962A-4422DFEE10E3}" type="slidenum">
              <a:rPr lang="en-US"/>
              <a:pPr/>
              <a:t>2</a:t>
            </a:fld>
            <a:endParaRPr lang="en-US"/>
          </a:p>
        </p:txBody>
      </p:sp>
      <p:sp>
        <p:nvSpPr>
          <p:cNvPr id="693250" name="Rectangle 2"/>
          <p:cNvSpPr>
            <a:spLocks noGrp="1" noRot="1" noChangeAspect="1" noChangeArrowheads="1" noTextEdit="1"/>
          </p:cNvSpPr>
          <p:nvPr>
            <p:ph type="sldImg"/>
          </p:nvPr>
        </p:nvSpPr>
        <p:spPr>
          <a:xfrm>
            <a:off x="1190625" y="684213"/>
            <a:ext cx="4559300" cy="3419475"/>
          </a:xfrm>
          <a:ln/>
        </p:spPr>
      </p:sp>
      <p:sp>
        <p:nvSpPr>
          <p:cNvPr id="693251"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275330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A6DC2-3368-4EB9-B3D9-E85E4CE9CE80}" type="slidenum">
              <a:rPr lang="en-US"/>
              <a:pPr/>
              <a:t>11</a:t>
            </a:fld>
            <a:endParaRPr lang="en-US"/>
          </a:p>
        </p:txBody>
      </p:sp>
      <p:sp>
        <p:nvSpPr>
          <p:cNvPr id="668674" name="Rectangle 2"/>
          <p:cNvSpPr>
            <a:spLocks noGrp="1" noRot="1" noChangeAspect="1" noChangeArrowheads="1" noTextEdit="1"/>
          </p:cNvSpPr>
          <p:nvPr>
            <p:ph type="sldImg"/>
          </p:nvPr>
        </p:nvSpPr>
        <p:spPr>
          <a:xfrm>
            <a:off x="1190625" y="684213"/>
            <a:ext cx="4559300" cy="3419475"/>
          </a:xfrm>
          <a:ln/>
        </p:spPr>
      </p:sp>
      <p:sp>
        <p:nvSpPr>
          <p:cNvPr id="668675"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46125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E2BA7-C1B7-4F37-BEA4-C75DA5EA9910}" type="slidenum">
              <a:rPr lang="en-US"/>
              <a:pPr/>
              <a:t>12</a:t>
            </a:fld>
            <a:endParaRPr lang="en-US"/>
          </a:p>
        </p:txBody>
      </p:sp>
      <p:sp>
        <p:nvSpPr>
          <p:cNvPr id="670722" name="Rectangle 2"/>
          <p:cNvSpPr>
            <a:spLocks noGrp="1" noRot="1" noChangeAspect="1" noChangeArrowheads="1" noTextEdit="1"/>
          </p:cNvSpPr>
          <p:nvPr>
            <p:ph type="sldImg"/>
          </p:nvPr>
        </p:nvSpPr>
        <p:spPr>
          <a:xfrm>
            <a:off x="1190625" y="684213"/>
            <a:ext cx="4559300" cy="3419475"/>
          </a:xfrm>
          <a:ln/>
        </p:spPr>
      </p:sp>
      <p:sp>
        <p:nvSpPr>
          <p:cNvPr id="670723"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1155104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5EAA3-9396-4423-8E2B-AD847A252244}" type="slidenum">
              <a:rPr lang="en-US"/>
              <a:pPr/>
              <a:t>13</a:t>
            </a:fld>
            <a:endParaRPr lang="en-US"/>
          </a:p>
        </p:txBody>
      </p:sp>
      <p:sp>
        <p:nvSpPr>
          <p:cNvPr id="674818" name="Rectangle 2"/>
          <p:cNvSpPr>
            <a:spLocks noGrp="1" noRot="1" noChangeAspect="1" noChangeArrowheads="1" noTextEdit="1"/>
          </p:cNvSpPr>
          <p:nvPr>
            <p:ph type="sldImg"/>
          </p:nvPr>
        </p:nvSpPr>
        <p:spPr>
          <a:xfrm>
            <a:off x="1190625" y="684213"/>
            <a:ext cx="4559300" cy="3419475"/>
          </a:xfrm>
          <a:ln/>
        </p:spPr>
      </p:sp>
      <p:sp>
        <p:nvSpPr>
          <p:cNvPr id="674819"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296044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A6DC2-3368-4EB9-B3D9-E85E4CE9CE80}" type="slidenum">
              <a:rPr lang="en-US"/>
              <a:pPr/>
              <a:t>14</a:t>
            </a:fld>
            <a:endParaRPr lang="en-US"/>
          </a:p>
        </p:txBody>
      </p:sp>
      <p:sp>
        <p:nvSpPr>
          <p:cNvPr id="668674" name="Rectangle 2"/>
          <p:cNvSpPr>
            <a:spLocks noGrp="1" noRot="1" noChangeAspect="1" noChangeArrowheads="1" noTextEdit="1"/>
          </p:cNvSpPr>
          <p:nvPr>
            <p:ph type="sldImg"/>
          </p:nvPr>
        </p:nvSpPr>
        <p:spPr>
          <a:xfrm>
            <a:off x="1181100" y="696913"/>
            <a:ext cx="4646613" cy="3486150"/>
          </a:xfrm>
          <a:ln/>
        </p:spPr>
      </p:sp>
      <p:sp>
        <p:nvSpPr>
          <p:cNvPr id="668675"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379150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C81A5-79C8-4ABF-9E2C-5E3C3C25EB6C}" type="slidenum">
              <a:rPr lang="en-US"/>
              <a:pPr/>
              <a:t>15</a:t>
            </a:fld>
            <a:endParaRPr lang="en-US"/>
          </a:p>
        </p:txBody>
      </p:sp>
      <p:sp>
        <p:nvSpPr>
          <p:cNvPr id="676866" name="Rectangle 2"/>
          <p:cNvSpPr>
            <a:spLocks noGrp="1" noRot="1" noChangeAspect="1" noChangeArrowheads="1" noTextEdit="1"/>
          </p:cNvSpPr>
          <p:nvPr>
            <p:ph type="sldImg"/>
          </p:nvPr>
        </p:nvSpPr>
        <p:spPr>
          <a:xfrm>
            <a:off x="1181100" y="696913"/>
            <a:ext cx="4646613" cy="3486150"/>
          </a:xfrm>
          <a:ln/>
        </p:spPr>
      </p:sp>
      <p:sp>
        <p:nvSpPr>
          <p:cNvPr id="676867"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113533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A6DC2-3368-4EB9-B3D9-E85E4CE9CE80}" type="slidenum">
              <a:rPr lang="en-US"/>
              <a:pPr/>
              <a:t>17</a:t>
            </a:fld>
            <a:endParaRPr lang="en-US"/>
          </a:p>
        </p:txBody>
      </p:sp>
      <p:sp>
        <p:nvSpPr>
          <p:cNvPr id="668674" name="Rectangle 2"/>
          <p:cNvSpPr>
            <a:spLocks noGrp="1" noRot="1" noChangeAspect="1" noChangeArrowheads="1" noTextEdit="1"/>
          </p:cNvSpPr>
          <p:nvPr>
            <p:ph type="sldImg"/>
          </p:nvPr>
        </p:nvSpPr>
        <p:spPr>
          <a:xfrm>
            <a:off x="1181100" y="696913"/>
            <a:ext cx="4646613" cy="3486150"/>
          </a:xfrm>
          <a:ln/>
        </p:spPr>
      </p:sp>
      <p:sp>
        <p:nvSpPr>
          <p:cNvPr id="668675"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296811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A6C6D-21BB-4AED-9E26-1EA8F29C7CF1}" type="slidenum">
              <a:rPr lang="en-US"/>
              <a:pPr/>
              <a:t>18</a:t>
            </a:fld>
            <a:endParaRPr lang="en-US"/>
          </a:p>
        </p:txBody>
      </p:sp>
      <p:sp>
        <p:nvSpPr>
          <p:cNvPr id="699394" name="Rectangle 2"/>
          <p:cNvSpPr>
            <a:spLocks noGrp="1" noRot="1" noChangeAspect="1" noChangeArrowheads="1" noTextEdit="1"/>
          </p:cNvSpPr>
          <p:nvPr>
            <p:ph type="sldImg"/>
          </p:nvPr>
        </p:nvSpPr>
        <p:spPr>
          <a:xfrm>
            <a:off x="1181100" y="696913"/>
            <a:ext cx="4646613" cy="3486150"/>
          </a:xfrm>
          <a:ln/>
        </p:spPr>
      </p:sp>
      <p:sp>
        <p:nvSpPr>
          <p:cNvPr id="699395"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356655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19</a:t>
            </a:fld>
            <a:endParaRPr lang="en-US"/>
          </a:p>
        </p:txBody>
      </p:sp>
      <p:sp>
        <p:nvSpPr>
          <p:cNvPr id="701442" name="Rectangle 2"/>
          <p:cNvSpPr>
            <a:spLocks noGrp="1" noRot="1" noChangeAspect="1" noChangeArrowheads="1" noTextEdit="1"/>
          </p:cNvSpPr>
          <p:nvPr>
            <p:ph type="sldImg"/>
          </p:nvPr>
        </p:nvSpPr>
        <p:spPr>
          <a:xfrm>
            <a:off x="1181100" y="696913"/>
            <a:ext cx="4646613" cy="3486150"/>
          </a:xfrm>
          <a:ln/>
        </p:spPr>
      </p:sp>
      <p:sp>
        <p:nvSpPr>
          <p:cNvPr id="701443"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237573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20</a:t>
            </a:fld>
            <a:endParaRPr lang="en-US"/>
          </a:p>
        </p:txBody>
      </p:sp>
      <p:sp>
        <p:nvSpPr>
          <p:cNvPr id="701442" name="Rectangle 2"/>
          <p:cNvSpPr>
            <a:spLocks noGrp="1" noRot="1" noChangeAspect="1" noChangeArrowheads="1" noTextEdit="1"/>
          </p:cNvSpPr>
          <p:nvPr>
            <p:ph type="sldImg"/>
          </p:nvPr>
        </p:nvSpPr>
        <p:spPr>
          <a:xfrm>
            <a:off x="1181100" y="696913"/>
            <a:ext cx="4646613" cy="3486150"/>
          </a:xfrm>
          <a:ln/>
        </p:spPr>
      </p:sp>
      <p:sp>
        <p:nvSpPr>
          <p:cNvPr id="701443"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373879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24</a:t>
            </a:fld>
            <a:endParaRPr lang="en-US"/>
          </a:p>
        </p:txBody>
      </p:sp>
      <p:sp>
        <p:nvSpPr>
          <p:cNvPr id="701442" name="Rectangle 2"/>
          <p:cNvSpPr>
            <a:spLocks noGrp="1" noRot="1" noChangeAspect="1" noChangeArrowheads="1" noTextEdit="1"/>
          </p:cNvSpPr>
          <p:nvPr>
            <p:ph type="sldImg"/>
          </p:nvPr>
        </p:nvSpPr>
        <p:spPr>
          <a:xfrm>
            <a:off x="1181100" y="696913"/>
            <a:ext cx="4646613" cy="3486150"/>
          </a:xfrm>
          <a:ln/>
        </p:spPr>
      </p:sp>
      <p:sp>
        <p:nvSpPr>
          <p:cNvPr id="701443"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33174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253AF-35C5-4FFB-88D1-F073D9F57E17}" type="slidenum">
              <a:rPr lang="en-US"/>
              <a:pPr/>
              <a:t>3</a:t>
            </a:fld>
            <a:endParaRPr lang="en-US"/>
          </a:p>
        </p:txBody>
      </p:sp>
      <p:sp>
        <p:nvSpPr>
          <p:cNvPr id="695298" name="Rectangle 2"/>
          <p:cNvSpPr>
            <a:spLocks noGrp="1" noRot="1" noChangeAspect="1" noChangeArrowheads="1" noTextEdit="1"/>
          </p:cNvSpPr>
          <p:nvPr>
            <p:ph type="sldImg"/>
          </p:nvPr>
        </p:nvSpPr>
        <p:spPr>
          <a:xfrm>
            <a:off x="1192213" y="684213"/>
            <a:ext cx="4560887" cy="3421062"/>
          </a:xfrm>
          <a:solidFill>
            <a:srgbClr val="FFFFFF"/>
          </a:solidFill>
          <a:ln/>
        </p:spPr>
      </p:sp>
      <p:sp>
        <p:nvSpPr>
          <p:cNvPr id="695299" name="Text Box 3"/>
          <p:cNvSpPr txBox="1">
            <a:spLocks noGrp="1" noChangeArrowheads="1"/>
          </p:cNvSpPr>
          <p:nvPr>
            <p:ph type="body" idx="1"/>
          </p:nvPr>
        </p:nvSpPr>
        <p:spPr>
          <a:xfrm>
            <a:off x="927100" y="4332288"/>
            <a:ext cx="5089525" cy="4103687"/>
          </a:xfrm>
          <a:noFill/>
          <a:ln/>
        </p:spPr>
        <p:txBody>
          <a:bodyPr lIns="91710" tIns="45855" rIns="91710" bIns="45855">
            <a:spAutoFit/>
          </a:bodyPr>
          <a:lstStyle/>
          <a:p>
            <a:pPr defTabSz="457200" eaLnBrk="1" hangingPunct="1">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cs typeface="Times New Roman" pitchFamily="18" charset="0"/>
              </a:rPr>
              <a:t>- linked list. concurrent access. ex (multiple prod, multiple cons)</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cs typeface="Times New Roman" pitchFamily="18" charset="0"/>
              </a:rPr>
              <a:t>- compare-and-swap instead of locks.</a:t>
            </a:r>
          </a:p>
        </p:txBody>
      </p:sp>
    </p:spTree>
    <p:extLst>
      <p:ext uri="{BB962C8B-B14F-4D97-AF65-F5344CB8AC3E}">
        <p14:creationId xmlns:p14="http://schemas.microsoft.com/office/powerpoint/2010/main" val="282242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25</a:t>
            </a:fld>
            <a:endParaRPr lang="en-US"/>
          </a:p>
        </p:txBody>
      </p:sp>
      <p:sp>
        <p:nvSpPr>
          <p:cNvPr id="701442" name="Rectangle 2"/>
          <p:cNvSpPr>
            <a:spLocks noGrp="1" noRot="1" noChangeAspect="1" noChangeArrowheads="1" noTextEdit="1"/>
          </p:cNvSpPr>
          <p:nvPr>
            <p:ph type="sldImg"/>
          </p:nvPr>
        </p:nvSpPr>
        <p:spPr>
          <a:xfrm>
            <a:off x="1181100" y="696913"/>
            <a:ext cx="4646613" cy="3486150"/>
          </a:xfrm>
          <a:ln/>
        </p:spPr>
      </p:sp>
      <p:sp>
        <p:nvSpPr>
          <p:cNvPr id="701443"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4020829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26</a:t>
            </a:fld>
            <a:endParaRPr lang="en-US"/>
          </a:p>
        </p:txBody>
      </p:sp>
      <p:sp>
        <p:nvSpPr>
          <p:cNvPr id="701442" name="Rectangle 2"/>
          <p:cNvSpPr>
            <a:spLocks noGrp="1" noRot="1" noChangeAspect="1" noChangeArrowheads="1" noTextEdit="1"/>
          </p:cNvSpPr>
          <p:nvPr>
            <p:ph type="sldImg"/>
          </p:nvPr>
        </p:nvSpPr>
        <p:spPr>
          <a:xfrm>
            <a:off x="1181100" y="696913"/>
            <a:ext cx="4646613" cy="3486150"/>
          </a:xfrm>
          <a:ln/>
        </p:spPr>
      </p:sp>
      <p:sp>
        <p:nvSpPr>
          <p:cNvPr id="701443"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865971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27</a:t>
            </a:fld>
            <a:endParaRPr lang="en-US"/>
          </a:p>
        </p:txBody>
      </p:sp>
      <p:sp>
        <p:nvSpPr>
          <p:cNvPr id="701442" name="Rectangle 2"/>
          <p:cNvSpPr>
            <a:spLocks noGrp="1" noRot="1" noChangeAspect="1" noChangeArrowheads="1" noTextEdit="1"/>
          </p:cNvSpPr>
          <p:nvPr>
            <p:ph type="sldImg"/>
          </p:nvPr>
        </p:nvSpPr>
        <p:spPr>
          <a:xfrm>
            <a:off x="1181100" y="696913"/>
            <a:ext cx="4646613" cy="3486150"/>
          </a:xfrm>
          <a:ln/>
        </p:spPr>
      </p:sp>
      <p:sp>
        <p:nvSpPr>
          <p:cNvPr id="701443"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2100022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28</a:t>
            </a:fld>
            <a:endParaRPr lang="en-US"/>
          </a:p>
        </p:txBody>
      </p:sp>
      <p:sp>
        <p:nvSpPr>
          <p:cNvPr id="701442" name="Rectangle 2"/>
          <p:cNvSpPr>
            <a:spLocks noGrp="1" noRot="1" noChangeAspect="1" noChangeArrowheads="1" noTextEdit="1"/>
          </p:cNvSpPr>
          <p:nvPr>
            <p:ph type="sldImg"/>
          </p:nvPr>
        </p:nvSpPr>
        <p:spPr>
          <a:xfrm>
            <a:off x="1190625" y="684213"/>
            <a:ext cx="4559300" cy="3419475"/>
          </a:xfrm>
          <a:ln/>
        </p:spPr>
      </p:sp>
      <p:sp>
        <p:nvSpPr>
          <p:cNvPr id="701443"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1726844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A6DC2-3368-4EB9-B3D9-E85E4CE9CE80}" type="slidenum">
              <a:rPr lang="en-US"/>
              <a:pPr/>
              <a:t>29</a:t>
            </a:fld>
            <a:endParaRPr lang="en-US"/>
          </a:p>
        </p:txBody>
      </p:sp>
      <p:sp>
        <p:nvSpPr>
          <p:cNvPr id="668674" name="Rectangle 2"/>
          <p:cNvSpPr>
            <a:spLocks noGrp="1" noRot="1" noChangeAspect="1" noChangeArrowheads="1" noTextEdit="1"/>
          </p:cNvSpPr>
          <p:nvPr>
            <p:ph type="sldImg"/>
          </p:nvPr>
        </p:nvSpPr>
        <p:spPr>
          <a:xfrm>
            <a:off x="1181100" y="696913"/>
            <a:ext cx="4646613" cy="3486150"/>
          </a:xfrm>
          <a:ln/>
        </p:spPr>
      </p:sp>
      <p:sp>
        <p:nvSpPr>
          <p:cNvPr id="668675" name="Rectangle 3"/>
          <p:cNvSpPr>
            <a:spLocks noGrp="1" noChangeArrowheads="1"/>
          </p:cNvSpPr>
          <p:nvPr>
            <p:ph type="body" idx="1"/>
          </p:nvPr>
        </p:nvSpPr>
        <p:spPr>
          <a:xfrm>
            <a:off x="934614" y="4415993"/>
            <a:ext cx="5141173" cy="4182975"/>
          </a:xfrm>
        </p:spPr>
        <p:txBody>
          <a:bodyPr/>
          <a:lstStyle/>
          <a:p>
            <a:r>
              <a:rPr lang="en-US"/>
              <a:t> </a:t>
            </a:r>
          </a:p>
        </p:txBody>
      </p:sp>
    </p:spTree>
    <p:extLst>
      <p:ext uri="{BB962C8B-B14F-4D97-AF65-F5344CB8AC3E}">
        <p14:creationId xmlns:p14="http://schemas.microsoft.com/office/powerpoint/2010/main" val="2192067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30</a:t>
            </a:fld>
            <a:endParaRPr lang="en-US"/>
          </a:p>
        </p:txBody>
      </p:sp>
      <p:sp>
        <p:nvSpPr>
          <p:cNvPr id="701442" name="Rectangle 2"/>
          <p:cNvSpPr>
            <a:spLocks noGrp="1" noRot="1" noChangeAspect="1" noChangeArrowheads="1" noTextEdit="1"/>
          </p:cNvSpPr>
          <p:nvPr>
            <p:ph type="sldImg"/>
          </p:nvPr>
        </p:nvSpPr>
        <p:spPr>
          <a:xfrm>
            <a:off x="1190625" y="684213"/>
            <a:ext cx="4559300" cy="3419475"/>
          </a:xfrm>
          <a:ln/>
        </p:spPr>
      </p:sp>
      <p:sp>
        <p:nvSpPr>
          <p:cNvPr id="701443"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1830288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31</a:t>
            </a:fld>
            <a:endParaRPr lang="en-US"/>
          </a:p>
        </p:txBody>
      </p:sp>
      <p:sp>
        <p:nvSpPr>
          <p:cNvPr id="701442" name="Rectangle 2"/>
          <p:cNvSpPr>
            <a:spLocks noGrp="1" noRot="1" noChangeAspect="1" noChangeArrowheads="1" noTextEdit="1"/>
          </p:cNvSpPr>
          <p:nvPr>
            <p:ph type="sldImg"/>
          </p:nvPr>
        </p:nvSpPr>
        <p:spPr>
          <a:xfrm>
            <a:off x="1190625" y="684213"/>
            <a:ext cx="4559300" cy="3419475"/>
          </a:xfrm>
          <a:ln/>
        </p:spPr>
      </p:sp>
      <p:sp>
        <p:nvSpPr>
          <p:cNvPr id="701443"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294718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D6C9-D648-4FF8-A755-B769190E5EB3}" type="slidenum">
              <a:rPr lang="en-US"/>
              <a:pPr/>
              <a:t>32</a:t>
            </a:fld>
            <a:endParaRPr lang="en-US"/>
          </a:p>
        </p:txBody>
      </p:sp>
      <p:sp>
        <p:nvSpPr>
          <p:cNvPr id="701442" name="Rectangle 2"/>
          <p:cNvSpPr>
            <a:spLocks noGrp="1" noRot="1" noChangeAspect="1" noChangeArrowheads="1" noTextEdit="1"/>
          </p:cNvSpPr>
          <p:nvPr>
            <p:ph type="sldImg"/>
          </p:nvPr>
        </p:nvSpPr>
        <p:spPr>
          <a:xfrm>
            <a:off x="1190625" y="684213"/>
            <a:ext cx="4559300" cy="3419475"/>
          </a:xfrm>
          <a:ln/>
        </p:spPr>
      </p:sp>
      <p:sp>
        <p:nvSpPr>
          <p:cNvPr id="701443"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335875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FD060-0F6B-4F88-BAEC-C51478F89182}" type="slidenum">
              <a:rPr lang="en-US"/>
              <a:pPr/>
              <a:t>4</a:t>
            </a:fld>
            <a:endParaRPr lang="en-US"/>
          </a:p>
        </p:txBody>
      </p:sp>
      <p:sp>
        <p:nvSpPr>
          <p:cNvPr id="697346" name="Rectangle 2"/>
          <p:cNvSpPr>
            <a:spLocks noGrp="1" noRot="1" noChangeAspect="1" noChangeArrowheads="1" noTextEdit="1"/>
          </p:cNvSpPr>
          <p:nvPr>
            <p:ph type="sldImg"/>
          </p:nvPr>
        </p:nvSpPr>
        <p:spPr>
          <a:xfrm>
            <a:off x="1192213" y="684213"/>
            <a:ext cx="4560887" cy="3421062"/>
          </a:xfrm>
          <a:solidFill>
            <a:srgbClr val="FFFFFF"/>
          </a:solidFill>
          <a:ln/>
        </p:spPr>
      </p:sp>
      <p:sp>
        <p:nvSpPr>
          <p:cNvPr id="697347" name="Text Box 3"/>
          <p:cNvSpPr txBox="1">
            <a:spLocks noGrp="1" noChangeArrowheads="1"/>
          </p:cNvSpPr>
          <p:nvPr>
            <p:ph type="body" idx="1"/>
          </p:nvPr>
        </p:nvSpPr>
        <p:spPr>
          <a:xfrm>
            <a:off x="927100" y="4332288"/>
            <a:ext cx="5089525" cy="4103687"/>
          </a:xfrm>
          <a:noFill/>
          <a:ln/>
        </p:spPr>
        <p:txBody>
          <a:bodyPr lIns="91710" tIns="45855" rIns="91710" bIns="45855">
            <a:spAutoFit/>
          </a:bodyPr>
          <a:lstStyle/>
          <a:p>
            <a:pPr defTabSz="457200" eaLnBrk="1" hangingPunct="1">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cs typeface="Times New Roman" pitchFamily="18" charset="0"/>
              </a:rPr>
              <a:t>- linked list. concurrent access. ex (multiple prod, multiple cons)</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cs typeface="Times New Roman" pitchFamily="18" charset="0"/>
              </a:rPr>
              <a:t>- compare-and-swap instead of locks.</a:t>
            </a:r>
          </a:p>
        </p:txBody>
      </p:sp>
    </p:spTree>
    <p:extLst>
      <p:ext uri="{BB962C8B-B14F-4D97-AF65-F5344CB8AC3E}">
        <p14:creationId xmlns:p14="http://schemas.microsoft.com/office/powerpoint/2010/main" val="249821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FD060-0F6B-4F88-BAEC-C51478F89182}" type="slidenum">
              <a:rPr lang="en-US"/>
              <a:pPr/>
              <a:t>5</a:t>
            </a:fld>
            <a:endParaRPr lang="en-US"/>
          </a:p>
        </p:txBody>
      </p:sp>
      <p:sp>
        <p:nvSpPr>
          <p:cNvPr id="697346" name="Rectangle 2"/>
          <p:cNvSpPr>
            <a:spLocks noGrp="1" noRot="1" noChangeAspect="1" noChangeArrowheads="1" noTextEdit="1"/>
          </p:cNvSpPr>
          <p:nvPr>
            <p:ph type="sldImg"/>
          </p:nvPr>
        </p:nvSpPr>
        <p:spPr>
          <a:xfrm>
            <a:off x="1192213" y="684213"/>
            <a:ext cx="4560887" cy="3421062"/>
          </a:xfrm>
          <a:solidFill>
            <a:srgbClr val="FFFFFF"/>
          </a:solidFill>
          <a:ln/>
        </p:spPr>
      </p:sp>
      <p:sp>
        <p:nvSpPr>
          <p:cNvPr id="697347" name="Text Box 3"/>
          <p:cNvSpPr txBox="1">
            <a:spLocks noGrp="1" noChangeArrowheads="1"/>
          </p:cNvSpPr>
          <p:nvPr>
            <p:ph type="body" idx="1"/>
          </p:nvPr>
        </p:nvSpPr>
        <p:spPr>
          <a:xfrm>
            <a:off x="927100" y="4332288"/>
            <a:ext cx="5089525" cy="4103687"/>
          </a:xfrm>
          <a:noFill/>
          <a:ln/>
        </p:spPr>
        <p:txBody>
          <a:bodyPr lIns="91710" tIns="45855" rIns="91710" bIns="45855">
            <a:spAutoFit/>
          </a:bodyPr>
          <a:lstStyle/>
          <a:p>
            <a:pPr defTabSz="457200" eaLnBrk="1" hangingPunct="1">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cs typeface="Times New Roman" pitchFamily="18" charset="0"/>
              </a:rPr>
              <a:t>- linked list. concurrent access. ex (multiple prod, multiple cons)</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cs typeface="Times New Roman" pitchFamily="18" charset="0"/>
              </a:rPr>
              <a:t>- compare-and-swap instead of locks.</a:t>
            </a:r>
          </a:p>
        </p:txBody>
      </p:sp>
    </p:spTree>
    <p:extLst>
      <p:ext uri="{BB962C8B-B14F-4D97-AF65-F5344CB8AC3E}">
        <p14:creationId xmlns:p14="http://schemas.microsoft.com/office/powerpoint/2010/main" val="386502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A6DC2-3368-4EB9-B3D9-E85E4CE9CE80}" type="slidenum">
              <a:rPr lang="en-US"/>
              <a:pPr/>
              <a:t>6</a:t>
            </a:fld>
            <a:endParaRPr lang="en-US"/>
          </a:p>
        </p:txBody>
      </p:sp>
      <p:sp>
        <p:nvSpPr>
          <p:cNvPr id="668674" name="Rectangle 2"/>
          <p:cNvSpPr>
            <a:spLocks noGrp="1" noRot="1" noChangeAspect="1" noChangeArrowheads="1" noTextEdit="1"/>
          </p:cNvSpPr>
          <p:nvPr>
            <p:ph type="sldImg"/>
          </p:nvPr>
        </p:nvSpPr>
        <p:spPr>
          <a:xfrm>
            <a:off x="1190625" y="684213"/>
            <a:ext cx="4559300" cy="3419475"/>
          </a:xfrm>
          <a:ln/>
        </p:spPr>
      </p:sp>
      <p:sp>
        <p:nvSpPr>
          <p:cNvPr id="668675"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213173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C98A1-E00E-4885-AAFB-F77D86724B1D}" type="slidenum">
              <a:rPr lang="en-US"/>
              <a:pPr/>
              <a:t>7</a:t>
            </a:fld>
            <a:endParaRPr lang="en-US"/>
          </a:p>
        </p:txBody>
      </p:sp>
      <p:sp>
        <p:nvSpPr>
          <p:cNvPr id="664578" name="Rectangle 2"/>
          <p:cNvSpPr>
            <a:spLocks noGrp="1" noRot="1" noChangeAspect="1" noChangeArrowheads="1" noTextEdit="1"/>
          </p:cNvSpPr>
          <p:nvPr>
            <p:ph type="sldImg"/>
          </p:nvPr>
        </p:nvSpPr>
        <p:spPr>
          <a:xfrm>
            <a:off x="1190625" y="684213"/>
            <a:ext cx="4559300" cy="3419475"/>
          </a:xfrm>
          <a:ln/>
        </p:spPr>
      </p:sp>
      <p:sp>
        <p:nvSpPr>
          <p:cNvPr id="664579"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403731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C98A1-E00E-4885-AAFB-F77D86724B1D}" type="slidenum">
              <a:rPr lang="en-US"/>
              <a:pPr/>
              <a:t>8</a:t>
            </a:fld>
            <a:endParaRPr lang="en-US"/>
          </a:p>
        </p:txBody>
      </p:sp>
      <p:sp>
        <p:nvSpPr>
          <p:cNvPr id="664578" name="Rectangle 2"/>
          <p:cNvSpPr>
            <a:spLocks noGrp="1" noRot="1" noChangeAspect="1" noChangeArrowheads="1" noTextEdit="1"/>
          </p:cNvSpPr>
          <p:nvPr>
            <p:ph type="sldImg"/>
          </p:nvPr>
        </p:nvSpPr>
        <p:spPr>
          <a:xfrm>
            <a:off x="1190625" y="684213"/>
            <a:ext cx="4559300" cy="3419475"/>
          </a:xfrm>
          <a:ln/>
        </p:spPr>
      </p:sp>
      <p:sp>
        <p:nvSpPr>
          <p:cNvPr id="664579"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395115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several slides visualize a verification problem for a given program, in this case one that implements selection sort. The precondition, not shown, gives that </a:t>
            </a:r>
            <a:r>
              <a:rPr lang="en-US" dirty="0" smtClean="0"/>
              <a:t>n is length</a:t>
            </a:r>
            <a:r>
              <a:rPr lang="en-US" baseline="0" dirty="0" smtClean="0"/>
              <a:t> of A; the </a:t>
            </a:r>
            <a:r>
              <a:rPr lang="en-US" baseline="0" dirty="0" err="1" smtClean="0"/>
              <a:t>postcondition</a:t>
            </a:r>
            <a:r>
              <a:rPr lang="en-US" baseline="0" dirty="0" smtClean="0"/>
              <a:t> is given at the bottom of the slide: that each element of the array is in ascending order (and also that it is a permutation of the initial array, but this part is not shown).  The goal of verification is to prove that, given input that satisfies the precondition, running the program will always produce output that satisfies the </a:t>
            </a:r>
            <a:r>
              <a:rPr lang="en-US" baseline="0" dirty="0" err="1" smtClean="0"/>
              <a:t>postcondition</a:t>
            </a:r>
            <a:r>
              <a:rPr lang="en-US" baseline="0" dirty="0" smtClean="0"/>
              <a:t>.</a:t>
            </a:r>
          </a:p>
          <a:p>
            <a:endParaRPr lang="en-US" baseline="0" dirty="0" smtClean="0"/>
          </a:p>
          <a:p>
            <a:r>
              <a:rPr lang="en-US" baseline="0" dirty="0" smtClean="0"/>
              <a:t>Then we show how this same approach can be slightly generalized to synthesize most of the program, rather than verify it.  This is the PTS </a:t>
            </a:r>
            <a:r>
              <a:rPr lang="en-US" baseline="0" smtClean="0"/>
              <a:t>approach developed by </a:t>
            </a:r>
            <a:r>
              <a:rPr lang="en-US" baseline="0" dirty="0" err="1" smtClean="0"/>
              <a:t>Gulwani</a:t>
            </a:r>
            <a:r>
              <a:rPr lang="en-US" baseline="0" dirty="0" smtClean="0"/>
              <a:t>, </a:t>
            </a:r>
            <a:r>
              <a:rPr lang="en-US" baseline="0" dirty="0" err="1" smtClean="0"/>
              <a:t>Srivastava</a:t>
            </a:r>
            <a:r>
              <a:rPr lang="en-US" baseline="0" dirty="0" smtClean="0"/>
              <a:t>, and Foster.</a:t>
            </a:r>
            <a:endParaRPr lang="en-US" dirty="0"/>
          </a:p>
        </p:txBody>
      </p:sp>
      <p:sp>
        <p:nvSpPr>
          <p:cNvPr id="4" name="Slide Number Placeholder 3"/>
          <p:cNvSpPr>
            <a:spLocks noGrp="1"/>
          </p:cNvSpPr>
          <p:nvPr>
            <p:ph type="sldNum" sz="quarter" idx="10"/>
          </p:nvPr>
        </p:nvSpPr>
        <p:spPr/>
        <p:txBody>
          <a:bodyPr/>
          <a:lstStyle/>
          <a:p>
            <a:pPr>
              <a:defRPr/>
            </a:pPr>
            <a:fld id="{3BE1D89F-7E71-4B67-8585-18F5E4BA1E61}" type="slidenum">
              <a:rPr lang="en-US" smtClean="0">
                <a:solidFill>
                  <a:srgbClr val="3333CC"/>
                </a:solidFill>
              </a:rPr>
              <a:pPr>
                <a:defRPr/>
              </a:pPr>
              <a:t>9</a:t>
            </a:fld>
            <a:endParaRPr lang="en-US">
              <a:solidFill>
                <a:srgbClr val="3333CC"/>
              </a:solidFill>
            </a:endParaRPr>
          </a:p>
        </p:txBody>
      </p:sp>
    </p:spTree>
    <p:extLst>
      <p:ext uri="{BB962C8B-B14F-4D97-AF65-F5344CB8AC3E}">
        <p14:creationId xmlns:p14="http://schemas.microsoft.com/office/powerpoint/2010/main" val="226781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A6DC2-3368-4EB9-B3D9-E85E4CE9CE80}" type="slidenum">
              <a:rPr lang="en-US"/>
              <a:pPr/>
              <a:t>10</a:t>
            </a:fld>
            <a:endParaRPr lang="en-US"/>
          </a:p>
        </p:txBody>
      </p:sp>
      <p:sp>
        <p:nvSpPr>
          <p:cNvPr id="668674" name="Rectangle 2"/>
          <p:cNvSpPr>
            <a:spLocks noGrp="1" noRot="1" noChangeAspect="1" noChangeArrowheads="1" noTextEdit="1"/>
          </p:cNvSpPr>
          <p:nvPr>
            <p:ph type="sldImg"/>
          </p:nvPr>
        </p:nvSpPr>
        <p:spPr>
          <a:xfrm>
            <a:off x="1190625" y="684213"/>
            <a:ext cx="4559300" cy="3419475"/>
          </a:xfrm>
          <a:ln/>
        </p:spPr>
      </p:sp>
      <p:sp>
        <p:nvSpPr>
          <p:cNvPr id="668675" name="Rectangle 3"/>
          <p:cNvSpPr>
            <a:spLocks noGrp="1" noChangeArrowheads="1"/>
          </p:cNvSpPr>
          <p:nvPr>
            <p:ph type="body" idx="1"/>
          </p:nvPr>
        </p:nvSpPr>
        <p:spPr>
          <a:xfrm>
            <a:off x="925513" y="4332288"/>
            <a:ext cx="5091112" cy="4103687"/>
          </a:xfrm>
        </p:spPr>
        <p:txBody>
          <a:bodyPr/>
          <a:lstStyle/>
          <a:p>
            <a:r>
              <a:rPr lang="en-US"/>
              <a:t> </a:t>
            </a:r>
          </a:p>
        </p:txBody>
      </p:sp>
    </p:spTree>
    <p:extLst>
      <p:ext uri="{BB962C8B-B14F-4D97-AF65-F5344CB8AC3E}">
        <p14:creationId xmlns:p14="http://schemas.microsoft.com/office/powerpoint/2010/main" val="404778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64AE22-B3F6-4D5D-AE89-DCA408715834}"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BB722C-AE1B-40A3-A78B-648DF11728AD}"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0301D2-E4EA-4D24-B3DF-DAA158C7AFCC}"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C7C421A-4525-44A9-B1BB-6EBE7F4F42E4}"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DC1166-2F88-4F5B-9DCC-224ACBADE366}"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DE94A9-80C5-4AB8-A0CD-FF93611FA292}"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EE87FA-8C2D-4D69-891B-8B76A7AC596C}"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D81C756-D2DF-4529-8299-098A567E2510}"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31DD745-4047-44AE-9705-ED0E5CC1EF55}"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D77EB8-7BE1-437E-A974-D687CE2EBA33}"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73E552-D50D-42CF-BE1A-B1F25D58FB9F}"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C6CB0C-2D61-419B-8243-AA17DC33A8BF}"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400" b="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buFontTx/>
              <a:buNone/>
              <a:defRPr sz="1400" b="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400" b="0">
                <a:latin typeface="Times New Roman" pitchFamily="18" charset="0"/>
              </a:defRPr>
            </a:lvl1pPr>
          </a:lstStyle>
          <a:p>
            <a:fld id="{53D3D328-BF52-41D8-AF5F-56F6E1E81D8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0" y="533400"/>
            <a:ext cx="9144000" cy="1600200"/>
          </a:xfrm>
          <a:prstGeom prst="rect">
            <a:avLst/>
          </a:prstGeom>
          <a:solidFill>
            <a:srgbClr val="CCECFF"/>
          </a:solidFill>
          <a:ln w="9525">
            <a:noFill/>
            <a:miter lim="800000"/>
            <a:headEnd/>
            <a:tailEnd/>
          </a:ln>
          <a:effectLst/>
        </p:spPr>
        <p:txBody>
          <a:bodyPr lIns="92075" tIns="46038" rIns="92075" bIns="46038" anchor="ctr"/>
          <a:lstStyle/>
          <a:p>
            <a:pPr algn="ctr">
              <a:lnSpc>
                <a:spcPct val="100000"/>
              </a:lnSpc>
              <a:buFontTx/>
              <a:buNone/>
            </a:pPr>
            <a:r>
              <a:rPr lang="en-US" sz="2600" dirty="0" smtClean="0">
                <a:solidFill>
                  <a:schemeClr val="hlink"/>
                </a:solidFill>
                <a:latin typeface="Comic Sans MS" pitchFamily="66" charset="0"/>
              </a:rPr>
              <a:t>Computer-Aided </a:t>
            </a:r>
            <a:r>
              <a:rPr lang="en-US" sz="2600" dirty="0" smtClean="0">
                <a:solidFill>
                  <a:schemeClr val="hlink"/>
                </a:solidFill>
                <a:latin typeface="Comic Sans MS" pitchFamily="66" charset="0"/>
              </a:rPr>
              <a:t>Verification</a:t>
            </a:r>
            <a:endParaRPr lang="en-US" sz="2600" dirty="0">
              <a:solidFill>
                <a:schemeClr val="hlink"/>
              </a:solidFill>
              <a:effectLst>
                <a:outerShdw blurRad="38100" dist="38100" dir="2700000" algn="tl">
                  <a:srgbClr val="000000"/>
                </a:outerShdw>
              </a:effectLst>
              <a:latin typeface="Comic Sans MS" pitchFamily="66" charset="0"/>
            </a:endParaRPr>
          </a:p>
        </p:txBody>
      </p:sp>
      <p:sp>
        <p:nvSpPr>
          <p:cNvPr id="172035" name="Rectangle 3"/>
          <p:cNvSpPr>
            <a:spLocks noChangeArrowheads="1"/>
          </p:cNvSpPr>
          <p:nvPr/>
        </p:nvSpPr>
        <p:spPr bwMode="auto">
          <a:xfrm>
            <a:off x="0" y="2971800"/>
            <a:ext cx="9144000" cy="2667000"/>
          </a:xfrm>
          <a:prstGeom prst="rect">
            <a:avLst/>
          </a:prstGeom>
          <a:noFill/>
          <a:ln w="9525">
            <a:noFill/>
            <a:miter lim="800000"/>
            <a:headEnd/>
            <a:tailEnd/>
          </a:ln>
          <a:effectLst/>
        </p:spPr>
        <p:txBody>
          <a:bodyPr lIns="92075" tIns="46038" rIns="92075" bIns="46038"/>
          <a:lstStyle/>
          <a:p>
            <a:pPr marL="342900" indent="-342900" algn="ctr" defTabSz="762000">
              <a:lnSpc>
                <a:spcPct val="100000"/>
              </a:lnSpc>
              <a:spcBef>
                <a:spcPct val="20000"/>
              </a:spcBef>
              <a:buFontTx/>
              <a:buNone/>
            </a:pPr>
            <a:r>
              <a:rPr lang="en-US" sz="2400">
                <a:solidFill>
                  <a:srgbClr val="006600"/>
                </a:solidFill>
                <a:latin typeface="Comic Sans MS" pitchFamily="66" charset="0"/>
              </a:rPr>
              <a:t>Rajeev Alur</a:t>
            </a:r>
            <a:r>
              <a:rPr lang="en-US" sz="3200">
                <a:solidFill>
                  <a:srgbClr val="008000"/>
                </a:solidFill>
                <a:latin typeface="Comic Sans MS" pitchFamily="66" charset="0"/>
              </a:rPr>
              <a:t>  </a:t>
            </a:r>
            <a:endParaRPr lang="en-US" sz="2400">
              <a:solidFill>
                <a:srgbClr val="008000"/>
              </a:solidFill>
              <a:latin typeface="Comic Sans MS" pitchFamily="66" charset="0"/>
            </a:endParaRPr>
          </a:p>
          <a:p>
            <a:pPr marL="342900" indent="-342900" algn="ctr" defTabSz="762000">
              <a:lnSpc>
                <a:spcPct val="100000"/>
              </a:lnSpc>
              <a:spcBef>
                <a:spcPct val="20000"/>
              </a:spcBef>
              <a:buFontTx/>
              <a:buNone/>
            </a:pPr>
            <a:r>
              <a:rPr lang="en-US" sz="2400">
                <a:solidFill>
                  <a:srgbClr val="006600"/>
                </a:solidFill>
                <a:latin typeface="Comic Sans MS" pitchFamily="66" charset="0"/>
              </a:rPr>
              <a:t>University of Pennsylvania</a:t>
            </a:r>
          </a:p>
          <a:p>
            <a:pPr marL="342900" indent="-342900" algn="ctr" defTabSz="762000">
              <a:lnSpc>
                <a:spcPct val="100000"/>
              </a:lnSpc>
              <a:spcBef>
                <a:spcPct val="20000"/>
              </a:spcBef>
              <a:buFontTx/>
              <a:buNone/>
            </a:pPr>
            <a:endParaRPr lang="en-US" sz="2400">
              <a:solidFill>
                <a:srgbClr val="006600"/>
              </a:solidFill>
              <a:latin typeface="Comic Sans MS" pitchFamily="66" charset="0"/>
            </a:endParaRPr>
          </a:p>
        </p:txBody>
      </p:sp>
      <p:sp>
        <p:nvSpPr>
          <p:cNvPr id="172036" name="Text Box 4"/>
          <p:cNvSpPr txBox="1">
            <a:spLocks noChangeArrowheads="1"/>
          </p:cNvSpPr>
          <p:nvPr/>
        </p:nvSpPr>
        <p:spPr bwMode="auto">
          <a:xfrm>
            <a:off x="3264628" y="5257800"/>
            <a:ext cx="2874506" cy="400110"/>
          </a:xfrm>
          <a:prstGeom prst="rect">
            <a:avLst/>
          </a:prstGeom>
          <a:noFill/>
          <a:ln w="9525">
            <a:noFill/>
            <a:miter lim="800000"/>
            <a:headEnd/>
            <a:tailEnd/>
          </a:ln>
          <a:effectLst/>
        </p:spPr>
        <p:txBody>
          <a:bodyPr wrap="none">
            <a:spAutoFit/>
          </a:bodyPr>
          <a:lstStyle/>
          <a:p>
            <a:pPr algn="ctr">
              <a:lnSpc>
                <a:spcPct val="100000"/>
              </a:lnSpc>
              <a:buFontTx/>
              <a:buNone/>
            </a:pPr>
            <a:r>
              <a:rPr lang="en-US" sz="2000" dirty="0" smtClean="0">
                <a:solidFill>
                  <a:schemeClr val="accent2"/>
                </a:solidFill>
                <a:latin typeface="Comic Sans MS" pitchFamily="66" charset="0"/>
              </a:rPr>
              <a:t>CIS 673 Spring 2020</a:t>
            </a:r>
            <a:endParaRPr lang="en-US" sz="2000" dirty="0">
              <a:solidFill>
                <a:schemeClr val="accent2"/>
              </a:solidFill>
              <a:latin typeface="Comic Sans MS" pitchFamily="66" charset="0"/>
            </a:endParaRPr>
          </a:p>
        </p:txBody>
      </p:sp>
      <p:pic>
        <p:nvPicPr>
          <p:cNvPr id="7" name="Picture 3"/>
          <p:cNvPicPr>
            <a:picLocks noChangeAspect="1" noChangeArrowheads="1"/>
          </p:cNvPicPr>
          <p:nvPr/>
        </p:nvPicPr>
        <p:blipFill>
          <a:blip r:embed="rId2" cstate="print"/>
          <a:srcRect/>
          <a:stretch>
            <a:fillRect/>
          </a:stretch>
        </p:blipFill>
        <p:spPr bwMode="auto">
          <a:xfrm>
            <a:off x="7239001" y="6172200"/>
            <a:ext cx="1904999" cy="68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0" y="381000"/>
            <a:ext cx="9144000" cy="609600"/>
          </a:xfrm>
        </p:spPr>
        <p:txBody>
          <a:bodyPr/>
          <a:lstStyle/>
          <a:p>
            <a:r>
              <a:rPr lang="en-US" sz="2800" dirty="0">
                <a:solidFill>
                  <a:srgbClr val="C00000"/>
                </a:solidFill>
              </a:rPr>
              <a:t>Deductive Program Verification</a:t>
            </a:r>
          </a:p>
        </p:txBody>
      </p:sp>
      <p:sp>
        <p:nvSpPr>
          <p:cNvPr id="667651" name="Rectangle 3"/>
          <p:cNvSpPr>
            <a:spLocks noGrp="1" noChangeArrowheads="1"/>
          </p:cNvSpPr>
          <p:nvPr>
            <p:ph type="body" idx="1"/>
          </p:nvPr>
        </p:nvSpPr>
        <p:spPr>
          <a:xfrm>
            <a:off x="0" y="1371600"/>
            <a:ext cx="9144000" cy="5181600"/>
          </a:xfrm>
        </p:spPr>
        <p:txBody>
          <a:bodyPr/>
          <a:lstStyle/>
          <a:p>
            <a:pPr>
              <a:spcBef>
                <a:spcPct val="35000"/>
              </a:spcBef>
              <a:buFont typeface="Wingdings" pitchFamily="2" charset="2"/>
              <a:buChar char="q"/>
            </a:pPr>
            <a:r>
              <a:rPr lang="en-US" altLang="ko-KR" sz="2000" dirty="0">
                <a:solidFill>
                  <a:srgbClr val="006600"/>
                </a:solidFill>
                <a:ea typeface="Gulim" pitchFamily="34" charset="-127"/>
              </a:rPr>
              <a:t>Powerful mathematical logic (e.g. first-order logic, Higher-order logics) needed for formalization</a:t>
            </a:r>
          </a:p>
          <a:p>
            <a:pPr lvl="1">
              <a:spcBef>
                <a:spcPct val="35000"/>
              </a:spcBef>
              <a:buFont typeface="Wingdings" panose="05000000000000000000" pitchFamily="2" charset="2"/>
              <a:buChar char="§"/>
            </a:pPr>
            <a:r>
              <a:rPr lang="en-US" altLang="ko-KR" sz="1800" dirty="0">
                <a:ea typeface="Gulim" pitchFamily="34" charset="-127"/>
              </a:rPr>
              <a:t>Great progress in decision </a:t>
            </a:r>
            <a:r>
              <a:rPr lang="en-US" altLang="ko-KR" sz="1800" dirty="0" smtClean="0">
                <a:ea typeface="Gulim" pitchFamily="34" charset="-127"/>
              </a:rPr>
              <a:t>procedures for logic fragments</a:t>
            </a:r>
            <a:endParaRPr lang="en-US" altLang="ko-KR" sz="1800" dirty="0">
              <a:ea typeface="Gulim" pitchFamily="34" charset="-127"/>
            </a:endParaRPr>
          </a:p>
          <a:p>
            <a:pPr lvl="1">
              <a:spcBef>
                <a:spcPct val="35000"/>
              </a:spcBef>
              <a:buFont typeface="Wingdings" panose="05000000000000000000" pitchFamily="2" charset="2"/>
              <a:buChar char="§"/>
            </a:pPr>
            <a:r>
              <a:rPr lang="en-US" altLang="ko-KR" sz="1800" dirty="0">
                <a:ea typeface="Gulim" pitchFamily="34" charset="-127"/>
              </a:rPr>
              <a:t>Finding proof decomposition requires expertise, but modern tools support many built-in proof tactics</a:t>
            </a:r>
          </a:p>
          <a:p>
            <a:pPr lvl="1">
              <a:spcBef>
                <a:spcPct val="35000"/>
              </a:spcBef>
              <a:buFont typeface="Wingdings" panose="05000000000000000000" pitchFamily="2" charset="2"/>
              <a:buChar char="§"/>
            </a:pPr>
            <a:r>
              <a:rPr lang="en-US" sz="1800" dirty="0" smtClean="0"/>
              <a:t>Continued progress in </a:t>
            </a:r>
            <a:r>
              <a:rPr lang="en-US" sz="1800" dirty="0"/>
              <a:t>theorem provers: </a:t>
            </a:r>
            <a:r>
              <a:rPr lang="en-US" sz="1800" dirty="0" smtClean="0"/>
              <a:t>Coq, </a:t>
            </a:r>
            <a:r>
              <a:rPr lang="en-US" sz="1800" dirty="0"/>
              <a:t>PVS, ACL2, </a:t>
            </a:r>
            <a:r>
              <a:rPr lang="en-US" sz="1800" dirty="0" smtClean="0"/>
              <a:t>Isabelle</a:t>
            </a:r>
          </a:p>
          <a:p>
            <a:pPr marL="457200" lvl="1" indent="0">
              <a:spcBef>
                <a:spcPct val="35000"/>
              </a:spcBef>
              <a:buNone/>
            </a:pPr>
            <a:endParaRPr lang="en-US" dirty="0">
              <a:solidFill>
                <a:srgbClr val="006600"/>
              </a:solidFill>
            </a:endParaRPr>
          </a:p>
          <a:p>
            <a:pPr>
              <a:spcBef>
                <a:spcPct val="50000"/>
              </a:spcBef>
              <a:buFont typeface="Wingdings" pitchFamily="2" charset="2"/>
              <a:buChar char="q"/>
            </a:pPr>
            <a:r>
              <a:rPr lang="en-US" sz="2000" dirty="0" smtClean="0">
                <a:solidFill>
                  <a:srgbClr val="006600"/>
                </a:solidFill>
              </a:rPr>
              <a:t>Much skepticism on practical relevance</a:t>
            </a:r>
            <a:endParaRPr lang="en-US" sz="2000" dirty="0">
              <a:solidFill>
                <a:srgbClr val="0066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0" y="381000"/>
            <a:ext cx="9144000" cy="609600"/>
          </a:xfrm>
        </p:spPr>
        <p:txBody>
          <a:bodyPr/>
          <a:lstStyle/>
          <a:p>
            <a:r>
              <a:rPr lang="en-US" sz="2800" dirty="0" smtClean="0">
                <a:solidFill>
                  <a:srgbClr val="C00000"/>
                </a:solidFill>
              </a:rPr>
              <a:t>Formal Verification Declared Dead…</a:t>
            </a:r>
            <a:endParaRPr lang="en-US" sz="2800" dirty="0">
              <a:solidFill>
                <a:srgbClr val="C00000"/>
              </a:solidFill>
            </a:endParaRPr>
          </a:p>
        </p:txBody>
      </p:sp>
      <p:sp>
        <p:nvSpPr>
          <p:cNvPr id="667651" name="Rectangle 3"/>
          <p:cNvSpPr>
            <a:spLocks noGrp="1" noChangeArrowheads="1"/>
          </p:cNvSpPr>
          <p:nvPr>
            <p:ph type="body" idx="1"/>
          </p:nvPr>
        </p:nvSpPr>
        <p:spPr>
          <a:xfrm>
            <a:off x="152400" y="2895600"/>
            <a:ext cx="8991600" cy="3581400"/>
          </a:xfrm>
        </p:spPr>
        <p:txBody>
          <a:bodyPr/>
          <a:lstStyle/>
          <a:p>
            <a:pPr marL="0" indent="0">
              <a:spcBef>
                <a:spcPct val="35000"/>
              </a:spcBef>
              <a:buNone/>
            </a:pPr>
            <a:r>
              <a:rPr lang="en-US" sz="2000" dirty="0" smtClean="0"/>
              <a:t>It </a:t>
            </a:r>
            <a:r>
              <a:rPr lang="en-US" sz="2000" dirty="0"/>
              <a:t>is argued that formal verifications of programs, no matter how obtained, will not play the same key role in the development of computer science and software engineering as proofs do in mathematics. Furthermore the absence of continuity, the inevitability of change, and the complexity of specification of significantly many real programs make the formal verification process difficult to justify and manage. It is felt that ease of formal verification should not dominate program language design.</a:t>
            </a:r>
            <a:endParaRPr lang="en-US" sz="2000" dirty="0">
              <a:solidFill>
                <a:srgbClr val="006600"/>
              </a:solidFill>
            </a:endParaRPr>
          </a:p>
        </p:txBody>
      </p:sp>
      <p:sp>
        <p:nvSpPr>
          <p:cNvPr id="4" name="Rectangle 2"/>
          <p:cNvSpPr txBox="1">
            <a:spLocks noChangeArrowheads="1"/>
          </p:cNvSpPr>
          <p:nvPr/>
        </p:nvSpPr>
        <p:spPr bwMode="auto">
          <a:xfrm>
            <a:off x="170542" y="1360714"/>
            <a:ext cx="8516257" cy="925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a:lstStyle>
          <a:p>
            <a:pPr algn="l">
              <a:lnSpc>
                <a:spcPct val="100000"/>
              </a:lnSpc>
              <a:buFontTx/>
            </a:pPr>
            <a:r>
              <a:rPr lang="en-US" sz="2000" b="0" kern="0" dirty="0" smtClean="0">
                <a:solidFill>
                  <a:srgbClr val="000066"/>
                </a:solidFill>
              </a:rPr>
              <a:t>Social Processes and Proofs of Theorems and Programs</a:t>
            </a:r>
          </a:p>
          <a:p>
            <a:pPr algn="l">
              <a:lnSpc>
                <a:spcPct val="100000"/>
              </a:lnSpc>
              <a:buFontTx/>
            </a:pPr>
            <a:r>
              <a:rPr lang="en-US" sz="2000" b="0" kern="0" dirty="0" smtClean="0">
                <a:solidFill>
                  <a:srgbClr val="000066"/>
                </a:solidFill>
              </a:rPr>
              <a:t>	De </a:t>
            </a:r>
            <a:r>
              <a:rPr lang="en-US" sz="2000" b="0" kern="0" dirty="0" err="1" smtClean="0">
                <a:solidFill>
                  <a:srgbClr val="000066"/>
                </a:solidFill>
              </a:rPr>
              <a:t>Millo</a:t>
            </a:r>
            <a:r>
              <a:rPr lang="en-US" sz="2000" b="0" kern="0" dirty="0" smtClean="0">
                <a:solidFill>
                  <a:srgbClr val="000066"/>
                </a:solidFill>
              </a:rPr>
              <a:t>, Lipton, and Perlis; CACM 1979</a:t>
            </a:r>
          </a:p>
        </p:txBody>
      </p:sp>
    </p:spTree>
    <p:extLst>
      <p:ext uri="{BB962C8B-B14F-4D97-AF65-F5344CB8AC3E}">
        <p14:creationId xmlns:p14="http://schemas.microsoft.com/office/powerpoint/2010/main" val="590417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0" y="381000"/>
            <a:ext cx="9144000" cy="609600"/>
          </a:xfrm>
        </p:spPr>
        <p:txBody>
          <a:bodyPr/>
          <a:lstStyle/>
          <a:p>
            <a:r>
              <a:rPr lang="en-US" sz="2400" dirty="0" smtClean="0">
                <a:solidFill>
                  <a:srgbClr val="C00000"/>
                </a:solidFill>
              </a:rPr>
              <a:t>Research Thread 2: </a:t>
            </a:r>
            <a:r>
              <a:rPr lang="en-US" sz="2400" dirty="0">
                <a:solidFill>
                  <a:srgbClr val="C00000"/>
                </a:solidFill>
              </a:rPr>
              <a:t>Finite-state Protocol </a:t>
            </a:r>
            <a:r>
              <a:rPr lang="en-US" sz="2400" dirty="0" smtClean="0">
                <a:solidFill>
                  <a:srgbClr val="C00000"/>
                </a:solidFill>
              </a:rPr>
              <a:t>Analysis (1980s--)</a:t>
            </a:r>
            <a:endParaRPr lang="en-US" sz="2400" dirty="0">
              <a:solidFill>
                <a:srgbClr val="C00000"/>
              </a:solidFill>
            </a:endParaRPr>
          </a:p>
        </p:txBody>
      </p:sp>
      <p:sp>
        <p:nvSpPr>
          <p:cNvPr id="669699" name="Rectangle 3"/>
          <p:cNvSpPr>
            <a:spLocks noGrp="1" noChangeArrowheads="1"/>
          </p:cNvSpPr>
          <p:nvPr>
            <p:ph type="body" idx="1"/>
          </p:nvPr>
        </p:nvSpPr>
        <p:spPr>
          <a:xfrm>
            <a:off x="0" y="1371600"/>
            <a:ext cx="9144000" cy="5181600"/>
          </a:xfrm>
        </p:spPr>
        <p:txBody>
          <a:bodyPr/>
          <a:lstStyle/>
          <a:p>
            <a:pPr>
              <a:lnSpc>
                <a:spcPct val="90000"/>
              </a:lnSpc>
              <a:spcBef>
                <a:spcPct val="35000"/>
              </a:spcBef>
              <a:buFont typeface="Wingdings" pitchFamily="2" charset="2"/>
              <a:buNone/>
            </a:pPr>
            <a:r>
              <a:rPr lang="en-US" altLang="ko-KR" sz="2000" dirty="0">
                <a:solidFill>
                  <a:srgbClr val="006600"/>
                </a:solidFill>
                <a:ea typeface="Gulim" pitchFamily="34" charset="-127"/>
              </a:rPr>
              <a:t>Automated analysis of finite-state protocols with respect to temporal logic specifications</a:t>
            </a:r>
          </a:p>
          <a:p>
            <a:pPr marL="457200" lvl="1" indent="0">
              <a:lnSpc>
                <a:spcPct val="90000"/>
              </a:lnSpc>
              <a:spcBef>
                <a:spcPct val="35000"/>
              </a:spcBef>
              <a:buNone/>
            </a:pPr>
            <a:endParaRPr lang="en-US" altLang="ko-KR" sz="1800" dirty="0" smtClean="0">
              <a:ea typeface="Gulim" pitchFamily="34" charset="-127"/>
            </a:endParaRPr>
          </a:p>
          <a:p>
            <a:pPr marL="457200" lvl="1" indent="0">
              <a:lnSpc>
                <a:spcPct val="90000"/>
              </a:lnSpc>
              <a:spcBef>
                <a:spcPct val="35000"/>
              </a:spcBef>
              <a:buNone/>
            </a:pPr>
            <a:r>
              <a:rPr lang="en-US" altLang="ko-KR" sz="1800" dirty="0">
                <a:ea typeface="Gulim" pitchFamily="34" charset="-127"/>
              </a:rPr>
              <a:t>	</a:t>
            </a:r>
            <a:r>
              <a:rPr lang="en-US" altLang="ko-KR" sz="1800" dirty="0" smtClean="0">
                <a:ea typeface="Gulim" pitchFamily="34" charset="-127"/>
              </a:rPr>
              <a:t>Applications: </a:t>
            </a:r>
            <a:r>
              <a:rPr lang="en-US" altLang="ko-KR" sz="1800" dirty="0" smtClean="0">
                <a:ea typeface="Gulim" pitchFamily="34" charset="-127"/>
              </a:rPr>
              <a:t>Network </a:t>
            </a:r>
            <a:r>
              <a:rPr lang="en-US" altLang="ko-KR" sz="1800" dirty="0">
                <a:ea typeface="Gulim" pitchFamily="34" charset="-127"/>
              </a:rPr>
              <a:t>protocols, Distributed algorithms</a:t>
            </a:r>
          </a:p>
        </p:txBody>
      </p:sp>
      <p:pic>
        <p:nvPicPr>
          <p:cNvPr id="669700" name="Picture 4" descr="fig2"/>
          <p:cNvPicPr>
            <a:picLocks noChangeAspect="1" noChangeArrowheads="1"/>
          </p:cNvPicPr>
          <p:nvPr/>
        </p:nvPicPr>
        <p:blipFill>
          <a:blip r:embed="rId3" cstate="print"/>
          <a:srcRect/>
          <a:stretch>
            <a:fillRect/>
          </a:stretch>
        </p:blipFill>
        <p:spPr bwMode="auto">
          <a:xfrm>
            <a:off x="381000" y="3032125"/>
            <a:ext cx="4343400" cy="3825875"/>
          </a:xfrm>
          <a:prstGeom prst="rect">
            <a:avLst/>
          </a:prstGeom>
          <a:noFill/>
        </p:spPr>
      </p:pic>
      <p:sp>
        <p:nvSpPr>
          <p:cNvPr id="669701" name="Text Box 5"/>
          <p:cNvSpPr txBox="1">
            <a:spLocks noChangeArrowheads="1"/>
          </p:cNvSpPr>
          <p:nvPr/>
        </p:nvSpPr>
        <p:spPr bwMode="auto">
          <a:xfrm>
            <a:off x="5105400" y="3581400"/>
            <a:ext cx="3733800" cy="2383538"/>
          </a:xfrm>
          <a:prstGeom prst="rect">
            <a:avLst/>
          </a:prstGeom>
          <a:solidFill>
            <a:srgbClr val="CCFFFF"/>
          </a:solidFill>
          <a:ln w="19050">
            <a:solidFill>
              <a:srgbClr val="000066"/>
            </a:solidFill>
            <a:miter lim="800000"/>
            <a:headEnd/>
            <a:tailEnd/>
          </a:ln>
          <a:effectLst/>
        </p:spPr>
        <p:txBody>
          <a:bodyPr>
            <a:spAutoFit/>
          </a:bodyPr>
          <a:lstStyle/>
          <a:p>
            <a:pPr>
              <a:spcBef>
                <a:spcPct val="50000"/>
              </a:spcBef>
              <a:buFontTx/>
              <a:buNone/>
            </a:pPr>
            <a:r>
              <a:rPr lang="en-US" sz="1800" b="0" dirty="0" smtClean="0">
                <a:latin typeface="Comic Sans MS" pitchFamily="66" charset="0"/>
              </a:rPr>
              <a:t>Specifications</a:t>
            </a:r>
            <a:r>
              <a:rPr lang="en-US" sz="1800" dirty="0" smtClean="0">
                <a:latin typeface="Comic Sans MS" pitchFamily="66" charset="0"/>
              </a:rPr>
              <a:t>:</a:t>
            </a:r>
            <a:endParaRPr lang="en-US" sz="1800" dirty="0">
              <a:latin typeface="Comic Sans MS" pitchFamily="66" charset="0"/>
            </a:endParaRPr>
          </a:p>
          <a:p>
            <a:pPr>
              <a:spcBef>
                <a:spcPct val="50000"/>
              </a:spcBef>
              <a:buFontTx/>
              <a:buNone/>
            </a:pPr>
            <a:r>
              <a:rPr lang="en-US" sz="1800" b="0" dirty="0" smtClean="0">
                <a:latin typeface="Comic Sans MS" pitchFamily="66" charset="0"/>
              </a:rPr>
              <a:t>  Is </a:t>
            </a:r>
            <a:r>
              <a:rPr lang="en-US" sz="1800" b="0" dirty="0">
                <a:latin typeface="Comic Sans MS" pitchFamily="66" charset="0"/>
              </a:rPr>
              <a:t>there a deadlock?</a:t>
            </a:r>
          </a:p>
          <a:p>
            <a:pPr>
              <a:spcBef>
                <a:spcPct val="50000"/>
              </a:spcBef>
              <a:buFontTx/>
              <a:buNone/>
            </a:pPr>
            <a:r>
              <a:rPr lang="en-US" sz="1800" b="0" dirty="0" smtClean="0">
                <a:latin typeface="Comic Sans MS" pitchFamily="66" charset="0"/>
              </a:rPr>
              <a:t>  Does </a:t>
            </a:r>
            <a:r>
              <a:rPr lang="en-US" sz="1800" b="0" dirty="0">
                <a:latin typeface="Comic Sans MS" pitchFamily="66" charset="0"/>
              </a:rPr>
              <a:t>every </a:t>
            </a:r>
            <a:r>
              <a:rPr lang="en-US" sz="1800" b="0" dirty="0" err="1">
                <a:latin typeface="Comic Sans MS" pitchFamily="66" charset="0"/>
              </a:rPr>
              <a:t>req</a:t>
            </a:r>
            <a:r>
              <a:rPr lang="en-US" sz="1800" b="0" dirty="0">
                <a:latin typeface="Comic Sans MS" pitchFamily="66" charset="0"/>
              </a:rPr>
              <a:t> get </a:t>
            </a:r>
            <a:r>
              <a:rPr lang="en-US" sz="1800" b="0" dirty="0" err="1">
                <a:latin typeface="Comic Sans MS" pitchFamily="66" charset="0"/>
              </a:rPr>
              <a:t>ack</a:t>
            </a:r>
            <a:r>
              <a:rPr lang="en-US" sz="1800" b="0" dirty="0">
                <a:latin typeface="Comic Sans MS" pitchFamily="66" charset="0"/>
              </a:rPr>
              <a:t>?</a:t>
            </a:r>
          </a:p>
          <a:p>
            <a:pPr>
              <a:spcBef>
                <a:spcPct val="50000"/>
              </a:spcBef>
              <a:buFontTx/>
              <a:buNone/>
            </a:pPr>
            <a:r>
              <a:rPr lang="en-US" sz="1800" b="0" dirty="0" smtClean="0">
                <a:latin typeface="Comic Sans MS" pitchFamily="66" charset="0"/>
              </a:rPr>
              <a:t>  Does </a:t>
            </a:r>
            <a:r>
              <a:rPr lang="en-US" sz="1800" b="0" dirty="0">
                <a:latin typeface="Comic Sans MS" pitchFamily="66" charset="0"/>
              </a:rPr>
              <a:t>a buffer overflow?</a:t>
            </a:r>
          </a:p>
          <a:p>
            <a:pPr>
              <a:spcBef>
                <a:spcPct val="50000"/>
              </a:spcBef>
              <a:buFontTx/>
              <a:buNone/>
            </a:pPr>
            <a:endParaRPr lang="en-US" sz="1800" b="0" dirty="0">
              <a:latin typeface="Comic Sans MS" pitchFamily="66" charset="0"/>
            </a:endParaRPr>
          </a:p>
          <a:p>
            <a:pPr>
              <a:spcBef>
                <a:spcPct val="50000"/>
              </a:spcBef>
              <a:buFontTx/>
              <a:buNone/>
            </a:pPr>
            <a:r>
              <a:rPr lang="en-US" sz="1800" b="0" dirty="0">
                <a:latin typeface="Comic Sans MS" pitchFamily="66" charset="0"/>
              </a:rPr>
              <a:t>Tools:</a:t>
            </a:r>
          </a:p>
          <a:p>
            <a:pPr>
              <a:spcBef>
                <a:spcPct val="50000"/>
              </a:spcBef>
              <a:buFontTx/>
              <a:buNone/>
            </a:pPr>
            <a:r>
              <a:rPr lang="en-US" sz="1800" b="0" dirty="0" smtClean="0">
                <a:latin typeface="Comic Sans MS" pitchFamily="66" charset="0"/>
              </a:rPr>
              <a:t>  SPIN</a:t>
            </a:r>
            <a:r>
              <a:rPr lang="en-US" sz="1800" b="0" dirty="0">
                <a:latin typeface="Comic Sans MS" pitchFamily="66" charset="0"/>
              </a:rPr>
              <a:t>, </a:t>
            </a:r>
            <a:r>
              <a:rPr lang="en-US" sz="1800" b="0" dirty="0" err="1" smtClean="0">
                <a:latin typeface="Comic Sans MS" pitchFamily="66" charset="0"/>
              </a:rPr>
              <a:t>Murphi</a:t>
            </a:r>
            <a:r>
              <a:rPr lang="en-US" sz="1800" b="0" dirty="0" smtClean="0">
                <a:latin typeface="Comic Sans MS" pitchFamily="66" charset="0"/>
              </a:rPr>
              <a:t>, CADP …</a:t>
            </a:r>
            <a:endParaRPr lang="en-US" sz="1800"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0" y="290316"/>
            <a:ext cx="9144000" cy="609600"/>
          </a:xfrm>
        </p:spPr>
        <p:txBody>
          <a:bodyPr/>
          <a:lstStyle/>
          <a:p>
            <a:r>
              <a:rPr lang="en-US" sz="2800" dirty="0">
                <a:solidFill>
                  <a:srgbClr val="C00000"/>
                </a:solidFill>
              </a:rPr>
              <a:t>Battling State-space Explosion</a:t>
            </a:r>
          </a:p>
        </p:txBody>
      </p:sp>
      <p:sp>
        <p:nvSpPr>
          <p:cNvPr id="673795" name="Rectangle 3"/>
          <p:cNvSpPr>
            <a:spLocks noGrp="1" noChangeArrowheads="1"/>
          </p:cNvSpPr>
          <p:nvPr>
            <p:ph type="body" idx="1"/>
          </p:nvPr>
        </p:nvSpPr>
        <p:spPr>
          <a:xfrm>
            <a:off x="0" y="1219200"/>
            <a:ext cx="5638800" cy="5638800"/>
          </a:xfrm>
        </p:spPr>
        <p:txBody>
          <a:bodyPr/>
          <a:lstStyle/>
          <a:p>
            <a:pPr>
              <a:lnSpc>
                <a:spcPct val="80000"/>
              </a:lnSpc>
              <a:spcBef>
                <a:spcPct val="35000"/>
              </a:spcBef>
              <a:buFont typeface="Wingdings" pitchFamily="2" charset="2"/>
              <a:buNone/>
            </a:pPr>
            <a:r>
              <a:rPr lang="en-US" altLang="ko-KR" sz="2000" dirty="0">
                <a:solidFill>
                  <a:srgbClr val="006600"/>
                </a:solidFill>
                <a:ea typeface="Gulim" pitchFamily="34" charset="-127"/>
              </a:rPr>
              <a:t>Analysis is basically a reachability problem in a HUGE </a:t>
            </a:r>
            <a:r>
              <a:rPr lang="en-US" altLang="ko-KR" sz="2000" dirty="0" smtClean="0">
                <a:solidFill>
                  <a:srgbClr val="006600"/>
                </a:solidFill>
                <a:ea typeface="Gulim" pitchFamily="34" charset="-127"/>
              </a:rPr>
              <a:t>graph</a:t>
            </a:r>
          </a:p>
          <a:p>
            <a:pPr>
              <a:lnSpc>
                <a:spcPct val="80000"/>
              </a:lnSpc>
              <a:spcBef>
                <a:spcPct val="35000"/>
              </a:spcBef>
              <a:buFont typeface="Wingdings" pitchFamily="2" charset="2"/>
              <a:buNone/>
            </a:pPr>
            <a:endParaRPr lang="en-US" altLang="ko-KR" sz="2000" dirty="0">
              <a:solidFill>
                <a:srgbClr val="000066"/>
              </a:solidFill>
              <a:ea typeface="Gulim" pitchFamily="34" charset="-127"/>
            </a:endParaRPr>
          </a:p>
          <a:p>
            <a:pPr lvl="1">
              <a:lnSpc>
                <a:spcPct val="80000"/>
              </a:lnSpc>
              <a:spcBef>
                <a:spcPct val="50000"/>
              </a:spcBef>
              <a:buFont typeface="Wingdings" panose="05000000000000000000" pitchFamily="2" charset="2"/>
              <a:buChar char="§"/>
            </a:pPr>
            <a:r>
              <a:rPr lang="en-US" altLang="ko-KR" sz="1800" dirty="0">
                <a:ea typeface="Gulim" pitchFamily="34" charset="-127"/>
              </a:rPr>
              <a:t>Size of graph grows exponentially as the number of bits required for state encoding</a:t>
            </a:r>
            <a:endParaRPr lang="en-US" sz="1800" dirty="0"/>
          </a:p>
          <a:p>
            <a:pPr lvl="1">
              <a:lnSpc>
                <a:spcPct val="80000"/>
              </a:lnSpc>
              <a:spcBef>
                <a:spcPct val="35000"/>
              </a:spcBef>
              <a:buFont typeface="Wingdings" panose="05000000000000000000" pitchFamily="2" charset="2"/>
              <a:buChar char="§"/>
            </a:pPr>
            <a:r>
              <a:rPr lang="en-US" sz="1800" dirty="0"/>
              <a:t>Graph is constructed only incrementally, on-the-fly</a:t>
            </a:r>
          </a:p>
          <a:p>
            <a:pPr lvl="1">
              <a:lnSpc>
                <a:spcPct val="80000"/>
              </a:lnSpc>
              <a:spcBef>
                <a:spcPct val="35000"/>
              </a:spcBef>
              <a:buFont typeface="Wingdings" panose="05000000000000000000" pitchFamily="2" charset="2"/>
              <a:buChar char="§"/>
            </a:pPr>
            <a:r>
              <a:rPr lang="en-US" sz="1800" dirty="0"/>
              <a:t>Many techniques for exploiting structure: symmetry, data independence, hashing, partial order reduction …</a:t>
            </a:r>
          </a:p>
          <a:p>
            <a:pPr lvl="1">
              <a:lnSpc>
                <a:spcPct val="80000"/>
              </a:lnSpc>
              <a:spcBef>
                <a:spcPct val="35000"/>
              </a:spcBef>
              <a:buFont typeface="Wingdings" panose="05000000000000000000" pitchFamily="2" charset="2"/>
              <a:buChar char="§"/>
            </a:pPr>
            <a:r>
              <a:rPr lang="en-US" sz="1800" dirty="0"/>
              <a:t>Great flexibility in modeling: Scale down parameters (buffer size, number of network nodes…)</a:t>
            </a:r>
          </a:p>
        </p:txBody>
      </p:sp>
      <p:sp>
        <p:nvSpPr>
          <p:cNvPr id="673796" name="Oval 4"/>
          <p:cNvSpPr>
            <a:spLocks noChangeArrowheads="1"/>
          </p:cNvSpPr>
          <p:nvPr/>
        </p:nvSpPr>
        <p:spPr bwMode="auto">
          <a:xfrm>
            <a:off x="6172200" y="1828800"/>
            <a:ext cx="2971800" cy="4800600"/>
          </a:xfrm>
          <a:prstGeom prst="ellipse">
            <a:avLst/>
          </a:prstGeom>
          <a:solidFill>
            <a:srgbClr val="FFFFCC"/>
          </a:solidFill>
          <a:ln w="9525">
            <a:solidFill>
              <a:schemeClr val="tx1"/>
            </a:solidFill>
            <a:round/>
            <a:headEnd/>
            <a:tailEnd/>
          </a:ln>
          <a:effectLst/>
        </p:spPr>
        <p:txBody>
          <a:bodyPr wrap="none" anchor="ctr"/>
          <a:lstStyle/>
          <a:p>
            <a:endParaRPr lang="en-US"/>
          </a:p>
        </p:txBody>
      </p:sp>
      <p:sp>
        <p:nvSpPr>
          <p:cNvPr id="673797" name="Oval 5"/>
          <p:cNvSpPr>
            <a:spLocks noChangeArrowheads="1"/>
          </p:cNvSpPr>
          <p:nvPr/>
        </p:nvSpPr>
        <p:spPr bwMode="auto">
          <a:xfrm>
            <a:off x="6705600" y="5410200"/>
            <a:ext cx="1371600" cy="68580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673798" name="Oval 6"/>
          <p:cNvSpPr>
            <a:spLocks noChangeArrowheads="1"/>
          </p:cNvSpPr>
          <p:nvPr/>
        </p:nvSpPr>
        <p:spPr bwMode="auto">
          <a:xfrm>
            <a:off x="7620000" y="2286000"/>
            <a:ext cx="3048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673799" name="Oval 7"/>
          <p:cNvSpPr>
            <a:spLocks noChangeArrowheads="1"/>
          </p:cNvSpPr>
          <p:nvPr/>
        </p:nvSpPr>
        <p:spPr bwMode="auto">
          <a:xfrm>
            <a:off x="6705600" y="2743200"/>
            <a:ext cx="3048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673800" name="Oval 8"/>
          <p:cNvSpPr>
            <a:spLocks noChangeArrowheads="1"/>
          </p:cNvSpPr>
          <p:nvPr/>
        </p:nvSpPr>
        <p:spPr bwMode="auto">
          <a:xfrm>
            <a:off x="8229600" y="2971800"/>
            <a:ext cx="3048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673801" name="Oval 9"/>
          <p:cNvSpPr>
            <a:spLocks noChangeArrowheads="1"/>
          </p:cNvSpPr>
          <p:nvPr/>
        </p:nvSpPr>
        <p:spPr bwMode="auto">
          <a:xfrm>
            <a:off x="7620000" y="3505200"/>
            <a:ext cx="304800" cy="228600"/>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673802" name="Line 10"/>
          <p:cNvSpPr>
            <a:spLocks noChangeShapeType="1"/>
          </p:cNvSpPr>
          <p:nvPr/>
        </p:nvSpPr>
        <p:spPr bwMode="auto">
          <a:xfrm flipH="1">
            <a:off x="6934200" y="2514600"/>
            <a:ext cx="685800" cy="2286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673803" name="Line 11"/>
          <p:cNvSpPr>
            <a:spLocks noChangeShapeType="1"/>
          </p:cNvSpPr>
          <p:nvPr/>
        </p:nvSpPr>
        <p:spPr bwMode="auto">
          <a:xfrm>
            <a:off x="7924800" y="2514600"/>
            <a:ext cx="457200" cy="3810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673804" name="Line 12"/>
          <p:cNvSpPr>
            <a:spLocks noChangeShapeType="1"/>
          </p:cNvSpPr>
          <p:nvPr/>
        </p:nvSpPr>
        <p:spPr bwMode="auto">
          <a:xfrm flipH="1">
            <a:off x="7924800" y="3200400"/>
            <a:ext cx="304800" cy="304800"/>
          </a:xfrm>
          <a:prstGeom prst="line">
            <a:avLst/>
          </a:prstGeom>
          <a:noFill/>
          <a:ln w="28575">
            <a:solidFill>
              <a:schemeClr val="tx1"/>
            </a:solidFill>
            <a:round/>
            <a:headEnd/>
            <a:tailEnd type="triangle" w="med" len="med"/>
          </a:ln>
          <a:effectLst/>
        </p:spPr>
        <p:txBody>
          <a:bodyPr wrap="none" anchor="ctr"/>
          <a:lstStyle/>
          <a:p>
            <a:endParaRPr lang="en-US"/>
          </a:p>
        </p:txBody>
      </p:sp>
      <p:sp>
        <p:nvSpPr>
          <p:cNvPr id="673805" name="AutoShape 13"/>
          <p:cNvSpPr>
            <a:spLocks noChangeArrowheads="1"/>
          </p:cNvSpPr>
          <p:nvPr/>
        </p:nvSpPr>
        <p:spPr bwMode="auto">
          <a:xfrm>
            <a:off x="6858000" y="1219200"/>
            <a:ext cx="1371600" cy="533400"/>
          </a:xfrm>
          <a:prstGeom prst="wedgeRoundRectCallout">
            <a:avLst>
              <a:gd name="adj1" fmla="val 20023"/>
              <a:gd name="adj2" fmla="val 148213"/>
              <a:gd name="adj3" fmla="val 16667"/>
            </a:avLst>
          </a:prstGeom>
          <a:solidFill>
            <a:srgbClr val="FFCCCC"/>
          </a:solidFill>
          <a:ln w="9525">
            <a:solidFill>
              <a:schemeClr val="tx1"/>
            </a:solidFill>
            <a:miter lim="800000"/>
            <a:headEnd/>
            <a:tailEnd/>
          </a:ln>
          <a:effectLst/>
        </p:spPr>
        <p:txBody>
          <a:bodyPr anchor="ctr"/>
          <a:lstStyle/>
          <a:p>
            <a:pPr algn="ctr">
              <a:lnSpc>
                <a:spcPct val="100000"/>
              </a:lnSpc>
              <a:buFontTx/>
              <a:buNone/>
            </a:pPr>
            <a:endParaRPr lang="en-US">
              <a:solidFill>
                <a:schemeClr val="accent2"/>
              </a:solidFill>
              <a:latin typeface="Comic Sans MS" pitchFamily="66" charset="0"/>
            </a:endParaRPr>
          </a:p>
        </p:txBody>
      </p:sp>
      <p:sp>
        <p:nvSpPr>
          <p:cNvPr id="673806" name="Text Box 14"/>
          <p:cNvSpPr txBox="1">
            <a:spLocks noChangeArrowheads="1"/>
          </p:cNvSpPr>
          <p:nvPr/>
        </p:nvSpPr>
        <p:spPr bwMode="auto">
          <a:xfrm>
            <a:off x="7086600" y="1295400"/>
            <a:ext cx="868363" cy="396875"/>
          </a:xfrm>
          <a:prstGeom prst="rect">
            <a:avLst/>
          </a:prstGeom>
          <a:noFill/>
          <a:ln w="9525">
            <a:noFill/>
            <a:miter lim="800000"/>
            <a:headEnd/>
            <a:tailEnd/>
          </a:ln>
          <a:effectLst/>
        </p:spPr>
        <p:txBody>
          <a:bodyPr wrap="none">
            <a:spAutoFit/>
          </a:bodyPr>
          <a:lstStyle/>
          <a:p>
            <a:pPr algn="ctr">
              <a:lnSpc>
                <a:spcPct val="100000"/>
              </a:lnSpc>
              <a:buFontTx/>
              <a:buNone/>
            </a:pPr>
            <a:r>
              <a:rPr lang="en-US" sz="2000" b="0">
                <a:solidFill>
                  <a:schemeClr val="accent2"/>
                </a:solidFill>
                <a:latin typeface="Comic Sans MS" pitchFamily="66" charset="0"/>
              </a:rPr>
              <a:t>State</a:t>
            </a:r>
          </a:p>
        </p:txBody>
      </p:sp>
      <p:sp>
        <p:nvSpPr>
          <p:cNvPr id="673807" name="AutoShape 15"/>
          <p:cNvSpPr>
            <a:spLocks noChangeArrowheads="1"/>
          </p:cNvSpPr>
          <p:nvPr/>
        </p:nvSpPr>
        <p:spPr bwMode="auto">
          <a:xfrm>
            <a:off x="6019800" y="3429000"/>
            <a:ext cx="1371600" cy="457200"/>
          </a:xfrm>
          <a:prstGeom prst="wedgeRoundRectCallout">
            <a:avLst>
              <a:gd name="adj1" fmla="val 39468"/>
              <a:gd name="adj2" fmla="val -219792"/>
              <a:gd name="adj3" fmla="val 16667"/>
            </a:avLst>
          </a:prstGeom>
          <a:solidFill>
            <a:srgbClr val="FFCCCC"/>
          </a:solidFill>
          <a:ln w="9525">
            <a:solidFill>
              <a:schemeClr val="tx1"/>
            </a:solidFill>
            <a:miter lim="800000"/>
            <a:headEnd/>
            <a:tailEnd/>
          </a:ln>
          <a:effectLst/>
        </p:spPr>
        <p:txBody>
          <a:bodyPr anchor="ctr"/>
          <a:lstStyle/>
          <a:p>
            <a:pPr algn="ctr">
              <a:lnSpc>
                <a:spcPct val="100000"/>
              </a:lnSpc>
              <a:buFontTx/>
              <a:buNone/>
            </a:pPr>
            <a:endParaRPr lang="en-US">
              <a:solidFill>
                <a:schemeClr val="accent2"/>
              </a:solidFill>
              <a:latin typeface="Comic Sans MS" pitchFamily="66" charset="0"/>
            </a:endParaRPr>
          </a:p>
        </p:txBody>
      </p:sp>
      <p:sp>
        <p:nvSpPr>
          <p:cNvPr id="673808" name="Text Box 16"/>
          <p:cNvSpPr txBox="1">
            <a:spLocks noChangeArrowheads="1"/>
          </p:cNvSpPr>
          <p:nvPr/>
        </p:nvSpPr>
        <p:spPr bwMode="auto">
          <a:xfrm>
            <a:off x="6019800" y="3429000"/>
            <a:ext cx="1395413" cy="396875"/>
          </a:xfrm>
          <a:prstGeom prst="rect">
            <a:avLst/>
          </a:prstGeom>
          <a:noFill/>
          <a:ln w="9525">
            <a:noFill/>
            <a:miter lim="800000"/>
            <a:headEnd/>
            <a:tailEnd/>
          </a:ln>
          <a:effectLst/>
        </p:spPr>
        <p:txBody>
          <a:bodyPr wrap="none">
            <a:spAutoFit/>
          </a:bodyPr>
          <a:lstStyle/>
          <a:p>
            <a:pPr algn="ctr">
              <a:lnSpc>
                <a:spcPct val="100000"/>
              </a:lnSpc>
              <a:buFontTx/>
              <a:buNone/>
            </a:pPr>
            <a:r>
              <a:rPr lang="en-US" sz="2000" b="0">
                <a:solidFill>
                  <a:schemeClr val="accent2"/>
                </a:solidFill>
                <a:latin typeface="Comic Sans MS" pitchFamily="66" charset="0"/>
              </a:rPr>
              <a:t>Transition</a:t>
            </a:r>
          </a:p>
        </p:txBody>
      </p:sp>
      <p:sp>
        <p:nvSpPr>
          <p:cNvPr id="673809" name="AutoShape 17"/>
          <p:cNvSpPr>
            <a:spLocks noChangeArrowheads="1"/>
          </p:cNvSpPr>
          <p:nvPr/>
        </p:nvSpPr>
        <p:spPr bwMode="auto">
          <a:xfrm>
            <a:off x="4267200" y="5943600"/>
            <a:ext cx="1676400" cy="685800"/>
          </a:xfrm>
          <a:prstGeom prst="wedgeRoundRectCallout">
            <a:avLst>
              <a:gd name="adj1" fmla="val 104259"/>
              <a:gd name="adj2" fmla="val -65278"/>
              <a:gd name="adj3" fmla="val 16667"/>
            </a:avLst>
          </a:prstGeom>
          <a:solidFill>
            <a:srgbClr val="FFCCCC"/>
          </a:solidFill>
          <a:ln w="9525">
            <a:solidFill>
              <a:schemeClr val="tx1"/>
            </a:solidFill>
            <a:miter lim="800000"/>
            <a:headEnd/>
            <a:tailEnd/>
          </a:ln>
          <a:effectLst/>
        </p:spPr>
        <p:txBody>
          <a:bodyPr anchor="ctr"/>
          <a:lstStyle/>
          <a:p>
            <a:pPr algn="ctr">
              <a:lnSpc>
                <a:spcPct val="100000"/>
              </a:lnSpc>
              <a:buFontTx/>
              <a:buNone/>
            </a:pPr>
            <a:endParaRPr lang="en-US">
              <a:solidFill>
                <a:schemeClr val="accent2"/>
              </a:solidFill>
              <a:latin typeface="Comic Sans MS" pitchFamily="66" charset="0"/>
            </a:endParaRPr>
          </a:p>
        </p:txBody>
      </p:sp>
      <p:sp>
        <p:nvSpPr>
          <p:cNvPr id="673810" name="Text Box 18"/>
          <p:cNvSpPr txBox="1">
            <a:spLocks noChangeArrowheads="1"/>
          </p:cNvSpPr>
          <p:nvPr/>
        </p:nvSpPr>
        <p:spPr bwMode="auto">
          <a:xfrm>
            <a:off x="4343400" y="6096000"/>
            <a:ext cx="1455738" cy="396875"/>
          </a:xfrm>
          <a:prstGeom prst="rect">
            <a:avLst/>
          </a:prstGeom>
          <a:noFill/>
          <a:ln w="9525">
            <a:noFill/>
            <a:miter lim="800000"/>
            <a:headEnd/>
            <a:tailEnd/>
          </a:ln>
          <a:effectLst/>
        </p:spPr>
        <p:txBody>
          <a:bodyPr wrap="none">
            <a:spAutoFit/>
          </a:bodyPr>
          <a:lstStyle/>
          <a:p>
            <a:pPr algn="ctr">
              <a:lnSpc>
                <a:spcPct val="100000"/>
              </a:lnSpc>
              <a:buFontTx/>
              <a:buNone/>
            </a:pPr>
            <a:r>
              <a:rPr lang="en-US" sz="2000" b="0">
                <a:solidFill>
                  <a:schemeClr val="accent2"/>
                </a:solidFill>
                <a:latin typeface="Comic Sans MS" pitchFamily="66" charset="0"/>
              </a:rPr>
              <a:t>Bad states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228600" y="152400"/>
            <a:ext cx="4191000" cy="1676400"/>
          </a:xfrm>
        </p:spPr>
        <p:txBody>
          <a:bodyPr/>
          <a:lstStyle/>
          <a:p>
            <a:pPr algn="l"/>
            <a:r>
              <a:rPr lang="en-US" sz="2400" dirty="0" smtClean="0">
                <a:solidFill>
                  <a:srgbClr val="C00000"/>
                </a:solidFill>
              </a:rPr>
              <a:t>Success Story: </a:t>
            </a:r>
            <a:br>
              <a:rPr lang="en-US" sz="2400" dirty="0" smtClean="0">
                <a:solidFill>
                  <a:srgbClr val="C00000"/>
                </a:solidFill>
              </a:rPr>
            </a:br>
            <a:r>
              <a:rPr lang="en-US" sz="2400" dirty="0" smtClean="0">
                <a:solidFill>
                  <a:srgbClr val="C00000"/>
                </a:solidFill>
              </a:rPr>
              <a:t>Temporal Logic</a:t>
            </a:r>
            <a:br>
              <a:rPr lang="en-US" sz="2400" dirty="0" smtClean="0">
                <a:solidFill>
                  <a:srgbClr val="C00000"/>
                </a:solidFill>
              </a:rPr>
            </a:br>
            <a:r>
              <a:rPr lang="en-US" sz="2400" dirty="0" smtClean="0">
                <a:solidFill>
                  <a:srgbClr val="C00000"/>
                </a:solidFill>
              </a:rPr>
              <a:t>							</a:t>
            </a:r>
            <a:endParaRPr lang="en-US" sz="2400" dirty="0">
              <a:solidFill>
                <a:srgbClr val="000066"/>
              </a:solidFill>
            </a:endParaRPr>
          </a:p>
        </p:txBody>
      </p:sp>
      <p:sp>
        <p:nvSpPr>
          <p:cNvPr id="667651" name="Rectangle 3"/>
          <p:cNvSpPr>
            <a:spLocks noGrp="1" noChangeArrowheads="1"/>
          </p:cNvSpPr>
          <p:nvPr>
            <p:ph type="body" idx="1"/>
          </p:nvPr>
        </p:nvSpPr>
        <p:spPr>
          <a:xfrm>
            <a:off x="152400" y="1981200"/>
            <a:ext cx="8915400" cy="4343400"/>
          </a:xfrm>
        </p:spPr>
        <p:txBody>
          <a:bodyPr/>
          <a:lstStyle/>
          <a:p>
            <a:pPr>
              <a:spcBef>
                <a:spcPct val="35000"/>
              </a:spcBef>
              <a:buFont typeface="Wingdings" pitchFamily="2" charset="2"/>
              <a:buChar char="q"/>
            </a:pPr>
            <a:r>
              <a:rPr lang="en-US" altLang="ko-KR" sz="2000" dirty="0" smtClean="0">
                <a:solidFill>
                  <a:srgbClr val="006600"/>
                </a:solidFill>
                <a:ea typeface="Gulim" pitchFamily="34" charset="-127"/>
              </a:rPr>
              <a:t>Linear temporal logic (LTL) emerged as a widely used and natural notation for expressing requirements of infinite executions</a:t>
            </a:r>
          </a:p>
          <a:p>
            <a:pPr>
              <a:spcBef>
                <a:spcPct val="35000"/>
              </a:spcBef>
              <a:buNone/>
            </a:pPr>
            <a:r>
              <a:rPr lang="en-US" altLang="ko-KR" sz="2000" dirty="0" smtClean="0">
                <a:solidFill>
                  <a:srgbClr val="006600"/>
                </a:solidFill>
                <a:ea typeface="Gulim" pitchFamily="34" charset="-127"/>
              </a:rPr>
              <a:t>		Always ( Request </a:t>
            </a:r>
            <a:r>
              <a:rPr lang="en-US" altLang="ko-KR" sz="2000" dirty="0" smtClean="0">
                <a:solidFill>
                  <a:srgbClr val="006600"/>
                </a:solidFill>
                <a:ea typeface="Gulim" pitchFamily="34" charset="-127"/>
                <a:sym typeface="Wingdings" pitchFamily="2" charset="2"/>
              </a:rPr>
              <a:t> Eventually Response)</a:t>
            </a:r>
            <a:endParaRPr lang="en-US" altLang="ko-KR" sz="2000" dirty="0" smtClean="0">
              <a:solidFill>
                <a:srgbClr val="006600"/>
              </a:solidFill>
              <a:ea typeface="Gulim" pitchFamily="34" charset="-127"/>
            </a:endParaRPr>
          </a:p>
          <a:p>
            <a:pPr>
              <a:spcBef>
                <a:spcPct val="35000"/>
              </a:spcBef>
              <a:buNone/>
            </a:pPr>
            <a:endParaRPr lang="en-US" altLang="ko-KR" sz="2000" dirty="0" smtClean="0">
              <a:solidFill>
                <a:srgbClr val="006600"/>
              </a:solidFill>
              <a:ea typeface="Gulim" pitchFamily="34" charset="-127"/>
            </a:endParaRPr>
          </a:p>
          <a:p>
            <a:pPr>
              <a:spcBef>
                <a:spcPct val="35000"/>
              </a:spcBef>
              <a:buFont typeface="Wingdings" pitchFamily="2" charset="2"/>
              <a:buChar char="q"/>
            </a:pPr>
            <a:r>
              <a:rPr lang="en-US" altLang="ko-KR" sz="2000" dirty="0" smtClean="0">
                <a:solidFill>
                  <a:srgbClr val="006600"/>
                </a:solidFill>
                <a:ea typeface="Gulim" pitchFamily="34" charset="-127"/>
              </a:rPr>
              <a:t>Success similar to notations such as regular expressions and SQL</a:t>
            </a:r>
          </a:p>
          <a:p>
            <a:pPr>
              <a:spcBef>
                <a:spcPct val="35000"/>
              </a:spcBef>
              <a:buNone/>
            </a:pPr>
            <a:r>
              <a:rPr lang="en-US" altLang="ko-KR" sz="2000" dirty="0" smtClean="0">
                <a:solidFill>
                  <a:srgbClr val="006600"/>
                </a:solidFill>
                <a:ea typeface="Gulim" pitchFamily="34" charset="-127"/>
              </a:rPr>
              <a:t>		</a:t>
            </a:r>
          </a:p>
          <a:p>
            <a:pPr>
              <a:spcBef>
                <a:spcPct val="35000"/>
              </a:spcBef>
              <a:buFont typeface="Wingdings" pitchFamily="2" charset="2"/>
              <a:buChar char="q"/>
            </a:pPr>
            <a:r>
              <a:rPr lang="en-US" altLang="ko-KR" sz="2000" dirty="0" smtClean="0">
                <a:solidFill>
                  <a:srgbClr val="006600"/>
                </a:solidFill>
                <a:ea typeface="Gulim" pitchFamily="34" charset="-127"/>
              </a:rPr>
              <a:t>IEEE 1850-2010 Standard: Property Specification Language (PSL)</a:t>
            </a:r>
          </a:p>
          <a:p>
            <a:pPr>
              <a:spcBef>
                <a:spcPct val="35000"/>
              </a:spcBef>
              <a:buNone/>
            </a:pPr>
            <a:r>
              <a:rPr lang="en-US" altLang="ko-KR" sz="2000" dirty="0" smtClean="0">
                <a:solidFill>
                  <a:srgbClr val="006600"/>
                </a:solidFill>
                <a:ea typeface="Gulim" pitchFamily="34" charset="-127"/>
              </a:rPr>
              <a:t>		LTL, regular expressions, multiple clocks …</a:t>
            </a:r>
          </a:p>
          <a:p>
            <a:pPr>
              <a:spcBef>
                <a:spcPct val="35000"/>
              </a:spcBef>
              <a:buNone/>
            </a:pPr>
            <a:endParaRPr lang="en-US" altLang="ko-KR" sz="2000" dirty="0" smtClean="0">
              <a:solidFill>
                <a:srgbClr val="006600"/>
              </a:solidFill>
              <a:ea typeface="Gulim" pitchFamily="34" charset="-127"/>
            </a:endParaRPr>
          </a:p>
          <a:p>
            <a:pPr>
              <a:spcBef>
                <a:spcPct val="35000"/>
              </a:spcBef>
              <a:buFont typeface="Wingdings" pitchFamily="2" charset="2"/>
              <a:buChar char="q"/>
            </a:pPr>
            <a:r>
              <a:rPr lang="en-US" altLang="ko-KR" sz="2000" dirty="0" smtClean="0">
                <a:solidFill>
                  <a:srgbClr val="006600"/>
                </a:solidFill>
                <a:ea typeface="Gulim" pitchFamily="34" charset="-127"/>
              </a:rPr>
              <a:t>Supported by industrial simulation tools for </a:t>
            </a:r>
            <a:r>
              <a:rPr lang="en-US" altLang="ko-KR" sz="2000" dirty="0" err="1" smtClean="0">
                <a:solidFill>
                  <a:srgbClr val="006600"/>
                </a:solidFill>
                <a:ea typeface="Gulim" pitchFamily="34" charset="-127"/>
              </a:rPr>
              <a:t>Verilog</a:t>
            </a:r>
            <a:r>
              <a:rPr lang="en-US" altLang="ko-KR" sz="2000" dirty="0" smtClean="0">
                <a:solidFill>
                  <a:srgbClr val="006600"/>
                </a:solidFill>
                <a:ea typeface="Gulim" pitchFamily="34" charset="-127"/>
              </a:rPr>
              <a:t>/VHDL/</a:t>
            </a:r>
            <a:r>
              <a:rPr lang="en-US" altLang="ko-KR" sz="2000" dirty="0" err="1" smtClean="0">
                <a:solidFill>
                  <a:srgbClr val="006600"/>
                </a:solidFill>
                <a:ea typeface="Gulim" pitchFamily="34" charset="-127"/>
              </a:rPr>
              <a:t>SystemC</a:t>
            </a:r>
            <a:endParaRPr lang="en-US" altLang="ko-KR" sz="2000" dirty="0" smtClean="0">
              <a:solidFill>
                <a:srgbClr val="006600"/>
              </a:solidFill>
              <a:ea typeface="Gulim" pitchFamily="34" charset="-127"/>
            </a:endParaRPr>
          </a:p>
          <a:p>
            <a:pPr>
              <a:spcBef>
                <a:spcPct val="35000"/>
              </a:spcBef>
              <a:buFont typeface="Wingdings" pitchFamily="2" charset="2"/>
              <a:buChar char="q"/>
            </a:pPr>
            <a:endParaRPr lang="en-US" altLang="ko-KR" sz="2000" dirty="0" smtClean="0">
              <a:solidFill>
                <a:srgbClr val="006600"/>
              </a:solidFill>
              <a:ea typeface="Gulim" pitchFamily="34" charset="-127"/>
            </a:endParaRP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14</a:t>
            </a:fld>
            <a:endParaRPr lang="en-US" b="1" dirty="0">
              <a:solidFill>
                <a:srgbClr val="000000"/>
              </a:solidFill>
            </a:endParaRPr>
          </a:p>
        </p:txBody>
      </p:sp>
      <p:pic>
        <p:nvPicPr>
          <p:cNvPr id="123906" name="Picture 2" descr="http://www.cvcblr.com/blog/wp-content/uploads/2013/02/PSL_in_SV_thumb.png"/>
          <p:cNvPicPr>
            <a:picLocks noChangeAspect="1" noChangeArrowheads="1"/>
          </p:cNvPicPr>
          <p:nvPr/>
        </p:nvPicPr>
        <p:blipFill>
          <a:blip r:embed="rId3" cstate="print"/>
          <a:srcRect/>
          <a:stretch>
            <a:fillRect/>
          </a:stretch>
        </p:blipFill>
        <p:spPr bwMode="auto">
          <a:xfrm>
            <a:off x="3886200" y="0"/>
            <a:ext cx="5257800" cy="1419226"/>
          </a:xfrm>
          <a:prstGeom prst="rect">
            <a:avLst/>
          </a:prstGeom>
          <a:noFill/>
        </p:spPr>
      </p:pic>
    </p:spTree>
    <p:extLst>
      <p:ext uri="{BB962C8B-B14F-4D97-AF65-F5344CB8AC3E}">
        <p14:creationId xmlns:p14="http://schemas.microsoft.com/office/powerpoint/2010/main" val="171601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0" y="381000"/>
            <a:ext cx="9144000" cy="609600"/>
          </a:xfrm>
        </p:spPr>
        <p:txBody>
          <a:bodyPr/>
          <a:lstStyle/>
          <a:p>
            <a:r>
              <a:rPr lang="en-US" sz="2400" dirty="0" smtClean="0">
                <a:solidFill>
                  <a:srgbClr val="C00000"/>
                </a:solidFill>
              </a:rPr>
              <a:t>Research Trend 3: </a:t>
            </a:r>
            <a:r>
              <a:rPr lang="en-US" sz="2400" dirty="0">
                <a:solidFill>
                  <a:srgbClr val="C00000"/>
                </a:solidFill>
              </a:rPr>
              <a:t>Symbolic Model </a:t>
            </a:r>
            <a:r>
              <a:rPr lang="en-US" sz="2400" dirty="0" smtClean="0">
                <a:solidFill>
                  <a:srgbClr val="C00000"/>
                </a:solidFill>
              </a:rPr>
              <a:t>Checking (1990s--)</a:t>
            </a:r>
            <a:endParaRPr lang="en-US" sz="2400" dirty="0">
              <a:solidFill>
                <a:srgbClr val="C00000"/>
              </a:solidFill>
            </a:endParaRPr>
          </a:p>
        </p:txBody>
      </p:sp>
      <p:sp>
        <p:nvSpPr>
          <p:cNvPr id="675843" name="Rectangle 3"/>
          <p:cNvSpPr>
            <a:spLocks noGrp="1" noChangeArrowheads="1"/>
          </p:cNvSpPr>
          <p:nvPr>
            <p:ph type="body" idx="1"/>
          </p:nvPr>
        </p:nvSpPr>
        <p:spPr>
          <a:xfrm>
            <a:off x="0" y="1371600"/>
            <a:ext cx="9144000" cy="5181600"/>
          </a:xfrm>
        </p:spPr>
        <p:txBody>
          <a:bodyPr/>
          <a:lstStyle/>
          <a:p>
            <a:pPr>
              <a:lnSpc>
                <a:spcPct val="90000"/>
              </a:lnSpc>
              <a:spcBef>
                <a:spcPct val="35000"/>
              </a:spcBef>
              <a:buFont typeface="Wingdings" pitchFamily="2" charset="2"/>
              <a:buNone/>
            </a:pPr>
            <a:r>
              <a:rPr lang="en-US" altLang="ko-KR" sz="2000" dirty="0">
                <a:solidFill>
                  <a:srgbClr val="006600"/>
                </a:solidFill>
                <a:ea typeface="Gulim" pitchFamily="34" charset="-127"/>
              </a:rPr>
              <a:t>Constraint-based analysis of Boolean systems</a:t>
            </a:r>
            <a:endParaRPr lang="en-US" sz="2000" dirty="0">
              <a:solidFill>
                <a:srgbClr val="000066"/>
              </a:solidFill>
            </a:endParaRPr>
          </a:p>
          <a:p>
            <a:pPr lvl="1">
              <a:lnSpc>
                <a:spcPct val="90000"/>
              </a:lnSpc>
              <a:spcBef>
                <a:spcPct val="35000"/>
              </a:spcBef>
              <a:buFont typeface="Wingdings" panose="05000000000000000000" pitchFamily="2" charset="2"/>
              <a:buChar char="§"/>
            </a:pPr>
            <a:r>
              <a:rPr lang="en-US" sz="1800" dirty="0"/>
              <a:t>Symbolic Boolean representations (propositional formulas, OBDDs) used to encode system dynamics</a:t>
            </a:r>
          </a:p>
          <a:p>
            <a:pPr lvl="1">
              <a:lnSpc>
                <a:spcPct val="90000"/>
              </a:lnSpc>
              <a:spcBef>
                <a:spcPct val="35000"/>
              </a:spcBef>
              <a:buFont typeface="Wingdings" panose="05000000000000000000" pitchFamily="2" charset="2"/>
              <a:buChar char="§"/>
            </a:pPr>
            <a:r>
              <a:rPr lang="en-US" sz="1800" dirty="0"/>
              <a:t>Success in finding high-quality bugs in hardware applications (VHDL/</a:t>
            </a:r>
            <a:r>
              <a:rPr lang="en-US" sz="1800" dirty="0" err="1"/>
              <a:t>Verilog</a:t>
            </a:r>
            <a:r>
              <a:rPr lang="en-US" sz="1800" dirty="0"/>
              <a:t> code)</a:t>
            </a:r>
          </a:p>
        </p:txBody>
      </p:sp>
      <p:sp>
        <p:nvSpPr>
          <p:cNvPr id="675844" name="Line 4"/>
          <p:cNvSpPr>
            <a:spLocks noChangeShapeType="1"/>
          </p:cNvSpPr>
          <p:nvPr/>
        </p:nvSpPr>
        <p:spPr bwMode="auto">
          <a:xfrm>
            <a:off x="1920875" y="3854450"/>
            <a:ext cx="2743200" cy="0"/>
          </a:xfrm>
          <a:prstGeom prst="line">
            <a:avLst/>
          </a:prstGeom>
          <a:noFill/>
          <a:ln w="28575">
            <a:solidFill>
              <a:schemeClr val="tx1"/>
            </a:solidFill>
            <a:round/>
            <a:headEnd/>
            <a:tailEnd/>
          </a:ln>
          <a:effectLst/>
        </p:spPr>
        <p:txBody>
          <a:bodyPr wrap="none" anchor="ctr"/>
          <a:lstStyle/>
          <a:p>
            <a:endParaRPr lang="en-US"/>
          </a:p>
        </p:txBody>
      </p:sp>
      <p:sp>
        <p:nvSpPr>
          <p:cNvPr id="675845" name="Rectangle 5"/>
          <p:cNvSpPr>
            <a:spLocks noChangeArrowheads="1"/>
          </p:cNvSpPr>
          <p:nvPr/>
        </p:nvSpPr>
        <p:spPr bwMode="auto">
          <a:xfrm>
            <a:off x="2301875" y="4235450"/>
            <a:ext cx="381000" cy="381000"/>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675846" name="Rectangle 6"/>
          <p:cNvSpPr>
            <a:spLocks noChangeArrowheads="1"/>
          </p:cNvSpPr>
          <p:nvPr/>
        </p:nvSpPr>
        <p:spPr bwMode="auto">
          <a:xfrm>
            <a:off x="3825875" y="4235450"/>
            <a:ext cx="381000" cy="381000"/>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675847" name="Rectangle 7"/>
          <p:cNvSpPr>
            <a:spLocks noChangeArrowheads="1"/>
          </p:cNvSpPr>
          <p:nvPr/>
        </p:nvSpPr>
        <p:spPr bwMode="auto">
          <a:xfrm>
            <a:off x="3063875" y="4235450"/>
            <a:ext cx="381000" cy="381000"/>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675848" name="Line 8"/>
          <p:cNvSpPr>
            <a:spLocks noChangeShapeType="1"/>
          </p:cNvSpPr>
          <p:nvPr/>
        </p:nvSpPr>
        <p:spPr bwMode="auto">
          <a:xfrm>
            <a:off x="2454275" y="3854450"/>
            <a:ext cx="0" cy="381000"/>
          </a:xfrm>
          <a:prstGeom prst="line">
            <a:avLst/>
          </a:prstGeom>
          <a:noFill/>
          <a:ln w="28575">
            <a:solidFill>
              <a:schemeClr val="tx1"/>
            </a:solidFill>
            <a:round/>
            <a:headEnd/>
            <a:tailEnd/>
          </a:ln>
          <a:effectLst/>
        </p:spPr>
        <p:txBody>
          <a:bodyPr wrap="none" anchor="ctr"/>
          <a:lstStyle/>
          <a:p>
            <a:endParaRPr lang="en-US"/>
          </a:p>
        </p:txBody>
      </p:sp>
      <p:sp>
        <p:nvSpPr>
          <p:cNvPr id="675849" name="Line 9"/>
          <p:cNvSpPr>
            <a:spLocks noChangeShapeType="1"/>
          </p:cNvSpPr>
          <p:nvPr/>
        </p:nvSpPr>
        <p:spPr bwMode="auto">
          <a:xfrm>
            <a:off x="3216275" y="3854450"/>
            <a:ext cx="0" cy="381000"/>
          </a:xfrm>
          <a:prstGeom prst="line">
            <a:avLst/>
          </a:prstGeom>
          <a:noFill/>
          <a:ln w="28575">
            <a:solidFill>
              <a:schemeClr val="tx1"/>
            </a:solidFill>
            <a:round/>
            <a:headEnd/>
            <a:tailEnd/>
          </a:ln>
          <a:effectLst/>
        </p:spPr>
        <p:txBody>
          <a:bodyPr wrap="none" anchor="ctr"/>
          <a:lstStyle/>
          <a:p>
            <a:endParaRPr lang="en-US"/>
          </a:p>
        </p:txBody>
      </p:sp>
      <p:sp>
        <p:nvSpPr>
          <p:cNvPr id="675850" name="Line 10"/>
          <p:cNvSpPr>
            <a:spLocks noChangeShapeType="1"/>
          </p:cNvSpPr>
          <p:nvPr/>
        </p:nvSpPr>
        <p:spPr bwMode="auto">
          <a:xfrm>
            <a:off x="3978275" y="3854450"/>
            <a:ext cx="0" cy="381000"/>
          </a:xfrm>
          <a:prstGeom prst="line">
            <a:avLst/>
          </a:prstGeom>
          <a:noFill/>
          <a:ln w="28575">
            <a:solidFill>
              <a:schemeClr val="tx1"/>
            </a:solidFill>
            <a:round/>
            <a:headEnd/>
            <a:tailEnd/>
          </a:ln>
          <a:effectLst/>
        </p:spPr>
        <p:txBody>
          <a:bodyPr wrap="none" anchor="ctr"/>
          <a:lstStyle/>
          <a:p>
            <a:endParaRPr lang="en-US"/>
          </a:p>
        </p:txBody>
      </p:sp>
      <p:sp>
        <p:nvSpPr>
          <p:cNvPr id="675851" name="Line 11"/>
          <p:cNvSpPr>
            <a:spLocks noChangeShapeType="1"/>
          </p:cNvSpPr>
          <p:nvPr/>
        </p:nvSpPr>
        <p:spPr bwMode="auto">
          <a:xfrm>
            <a:off x="320675" y="5530850"/>
            <a:ext cx="2743200" cy="0"/>
          </a:xfrm>
          <a:prstGeom prst="line">
            <a:avLst/>
          </a:prstGeom>
          <a:noFill/>
          <a:ln w="28575">
            <a:solidFill>
              <a:schemeClr val="tx1"/>
            </a:solidFill>
            <a:round/>
            <a:headEnd/>
            <a:tailEnd/>
          </a:ln>
          <a:effectLst/>
        </p:spPr>
        <p:txBody>
          <a:bodyPr wrap="none" anchor="ctr"/>
          <a:lstStyle/>
          <a:p>
            <a:endParaRPr lang="en-US"/>
          </a:p>
        </p:txBody>
      </p:sp>
      <p:sp>
        <p:nvSpPr>
          <p:cNvPr id="675852" name="Rectangle 12"/>
          <p:cNvSpPr>
            <a:spLocks noChangeArrowheads="1"/>
          </p:cNvSpPr>
          <p:nvPr/>
        </p:nvSpPr>
        <p:spPr bwMode="auto">
          <a:xfrm>
            <a:off x="1311275" y="4921250"/>
            <a:ext cx="381000" cy="381000"/>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675853" name="Rectangle 13"/>
          <p:cNvSpPr>
            <a:spLocks noChangeArrowheads="1"/>
          </p:cNvSpPr>
          <p:nvPr/>
        </p:nvSpPr>
        <p:spPr bwMode="auto">
          <a:xfrm>
            <a:off x="1082675" y="5911850"/>
            <a:ext cx="381000" cy="381000"/>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675854" name="Rectangle 14"/>
          <p:cNvSpPr>
            <a:spLocks noChangeArrowheads="1"/>
          </p:cNvSpPr>
          <p:nvPr/>
        </p:nvSpPr>
        <p:spPr bwMode="auto">
          <a:xfrm>
            <a:off x="396875" y="5911850"/>
            <a:ext cx="381000" cy="381000"/>
          </a:xfrm>
          <a:prstGeom prst="rect">
            <a:avLst/>
          </a:prstGeom>
          <a:solidFill>
            <a:schemeClr val="accent1"/>
          </a:solidFill>
          <a:ln w="28575">
            <a:solidFill>
              <a:schemeClr val="tx1"/>
            </a:solidFill>
            <a:miter lim="800000"/>
            <a:headEnd/>
            <a:tailEnd/>
          </a:ln>
          <a:effectLst/>
        </p:spPr>
        <p:txBody>
          <a:bodyPr wrap="none" anchor="ctr"/>
          <a:lstStyle/>
          <a:p>
            <a:pPr algn="ctr">
              <a:lnSpc>
                <a:spcPct val="100000"/>
              </a:lnSpc>
              <a:buFontTx/>
              <a:buNone/>
            </a:pPr>
            <a:endParaRPr lang="en-US" sz="2400">
              <a:latin typeface="Comic Sans MS" pitchFamily="66" charset="0"/>
            </a:endParaRPr>
          </a:p>
        </p:txBody>
      </p:sp>
      <p:sp>
        <p:nvSpPr>
          <p:cNvPr id="675855" name="Line 15"/>
          <p:cNvSpPr>
            <a:spLocks noChangeShapeType="1"/>
          </p:cNvSpPr>
          <p:nvPr/>
        </p:nvSpPr>
        <p:spPr bwMode="auto">
          <a:xfrm flipV="1">
            <a:off x="549275" y="5530850"/>
            <a:ext cx="0" cy="381000"/>
          </a:xfrm>
          <a:prstGeom prst="line">
            <a:avLst/>
          </a:prstGeom>
          <a:noFill/>
          <a:ln w="28575">
            <a:solidFill>
              <a:schemeClr val="tx1"/>
            </a:solidFill>
            <a:round/>
            <a:headEnd/>
            <a:tailEnd/>
          </a:ln>
          <a:effectLst/>
        </p:spPr>
        <p:txBody>
          <a:bodyPr wrap="none" anchor="ctr"/>
          <a:lstStyle/>
          <a:p>
            <a:endParaRPr lang="en-US"/>
          </a:p>
        </p:txBody>
      </p:sp>
      <p:sp>
        <p:nvSpPr>
          <p:cNvPr id="675856" name="Line 16"/>
          <p:cNvSpPr>
            <a:spLocks noChangeShapeType="1"/>
          </p:cNvSpPr>
          <p:nvPr/>
        </p:nvSpPr>
        <p:spPr bwMode="auto">
          <a:xfrm flipV="1">
            <a:off x="1235075" y="5530850"/>
            <a:ext cx="0" cy="381000"/>
          </a:xfrm>
          <a:prstGeom prst="line">
            <a:avLst/>
          </a:prstGeom>
          <a:noFill/>
          <a:ln w="28575">
            <a:solidFill>
              <a:schemeClr val="tx1"/>
            </a:solidFill>
            <a:round/>
            <a:headEnd/>
            <a:tailEnd/>
          </a:ln>
          <a:effectLst/>
        </p:spPr>
        <p:txBody>
          <a:bodyPr wrap="none" anchor="ctr"/>
          <a:lstStyle/>
          <a:p>
            <a:endParaRPr lang="en-US"/>
          </a:p>
        </p:txBody>
      </p:sp>
      <p:sp>
        <p:nvSpPr>
          <p:cNvPr id="675857" name="Line 17"/>
          <p:cNvSpPr>
            <a:spLocks noChangeShapeType="1"/>
          </p:cNvSpPr>
          <p:nvPr/>
        </p:nvSpPr>
        <p:spPr bwMode="auto">
          <a:xfrm>
            <a:off x="1539875" y="5302250"/>
            <a:ext cx="0" cy="228600"/>
          </a:xfrm>
          <a:prstGeom prst="line">
            <a:avLst/>
          </a:prstGeom>
          <a:noFill/>
          <a:ln w="28575">
            <a:solidFill>
              <a:schemeClr val="tx1"/>
            </a:solidFill>
            <a:round/>
            <a:headEnd/>
            <a:tailEnd/>
          </a:ln>
          <a:effectLst/>
        </p:spPr>
        <p:txBody>
          <a:bodyPr wrap="none" anchor="ctr"/>
          <a:lstStyle/>
          <a:p>
            <a:endParaRPr lang="en-US"/>
          </a:p>
        </p:txBody>
      </p:sp>
      <p:sp>
        <p:nvSpPr>
          <p:cNvPr id="675858" name="Text Box 18"/>
          <p:cNvSpPr txBox="1">
            <a:spLocks noChangeArrowheads="1"/>
          </p:cNvSpPr>
          <p:nvPr/>
        </p:nvSpPr>
        <p:spPr bwMode="auto">
          <a:xfrm>
            <a:off x="0" y="5653088"/>
            <a:ext cx="454025" cy="457200"/>
          </a:xfrm>
          <a:prstGeom prst="rect">
            <a:avLst/>
          </a:prstGeom>
          <a:noFill/>
          <a:ln w="28575">
            <a:noFill/>
            <a:miter lim="800000"/>
            <a:headEnd/>
            <a:tailEnd/>
          </a:ln>
          <a:effectLst/>
        </p:spPr>
        <p:txBody>
          <a:bodyPr wrap="none">
            <a:spAutoFit/>
          </a:bodyPr>
          <a:lstStyle/>
          <a:p>
            <a:pPr>
              <a:lnSpc>
                <a:spcPct val="100000"/>
              </a:lnSpc>
              <a:buFontTx/>
              <a:buNone/>
            </a:pPr>
            <a:r>
              <a:rPr lang="en-US" sz="2400" b="0" dirty="0">
                <a:latin typeface="Comic Sans MS" pitchFamily="66" charset="0"/>
              </a:rPr>
              <a:t>M</a:t>
            </a:r>
          </a:p>
        </p:txBody>
      </p:sp>
      <p:sp>
        <p:nvSpPr>
          <p:cNvPr id="675859" name="Text Box 19"/>
          <p:cNvSpPr txBox="1">
            <a:spLocks noChangeArrowheads="1"/>
          </p:cNvSpPr>
          <p:nvPr/>
        </p:nvSpPr>
        <p:spPr bwMode="auto">
          <a:xfrm>
            <a:off x="1463675" y="5607050"/>
            <a:ext cx="346075" cy="457200"/>
          </a:xfrm>
          <a:prstGeom prst="rect">
            <a:avLst/>
          </a:prstGeom>
          <a:noFill/>
          <a:ln w="28575">
            <a:noFill/>
            <a:miter lim="800000"/>
            <a:headEnd/>
            <a:tailEnd/>
          </a:ln>
          <a:effectLst/>
        </p:spPr>
        <p:txBody>
          <a:bodyPr wrap="none">
            <a:spAutoFit/>
          </a:bodyPr>
          <a:lstStyle/>
          <a:p>
            <a:pPr>
              <a:lnSpc>
                <a:spcPct val="100000"/>
              </a:lnSpc>
              <a:buFontTx/>
              <a:buNone/>
            </a:pPr>
            <a:r>
              <a:rPr lang="en-US" sz="2400" b="0">
                <a:latin typeface="Comic Sans MS" pitchFamily="66" charset="0"/>
              </a:rPr>
              <a:t>P</a:t>
            </a:r>
          </a:p>
        </p:txBody>
      </p:sp>
      <p:sp>
        <p:nvSpPr>
          <p:cNvPr id="675860" name="Line 20"/>
          <p:cNvSpPr>
            <a:spLocks noChangeShapeType="1"/>
          </p:cNvSpPr>
          <p:nvPr/>
        </p:nvSpPr>
        <p:spPr bwMode="auto">
          <a:xfrm>
            <a:off x="1768475" y="6140450"/>
            <a:ext cx="457200" cy="0"/>
          </a:xfrm>
          <a:prstGeom prst="line">
            <a:avLst/>
          </a:prstGeom>
          <a:noFill/>
          <a:ln w="28575">
            <a:solidFill>
              <a:schemeClr val="tx1"/>
            </a:solidFill>
            <a:prstDash val="sysDot"/>
            <a:round/>
            <a:headEnd/>
            <a:tailEnd/>
          </a:ln>
          <a:effectLst/>
        </p:spPr>
        <p:txBody>
          <a:bodyPr wrap="none" anchor="ctr"/>
          <a:lstStyle/>
          <a:p>
            <a:endParaRPr lang="en-US"/>
          </a:p>
        </p:txBody>
      </p:sp>
      <p:sp>
        <p:nvSpPr>
          <p:cNvPr id="675861" name="Line 21"/>
          <p:cNvSpPr>
            <a:spLocks noChangeShapeType="1"/>
          </p:cNvSpPr>
          <p:nvPr/>
        </p:nvSpPr>
        <p:spPr bwMode="auto">
          <a:xfrm>
            <a:off x="3825875" y="5530850"/>
            <a:ext cx="2743200" cy="0"/>
          </a:xfrm>
          <a:prstGeom prst="line">
            <a:avLst/>
          </a:prstGeom>
          <a:noFill/>
          <a:ln w="28575">
            <a:solidFill>
              <a:schemeClr val="tx1"/>
            </a:solidFill>
            <a:round/>
            <a:headEnd/>
            <a:tailEnd/>
          </a:ln>
          <a:effectLst/>
        </p:spPr>
        <p:txBody>
          <a:bodyPr wrap="none" anchor="ctr"/>
          <a:lstStyle/>
          <a:p>
            <a:endParaRPr lang="en-US"/>
          </a:p>
        </p:txBody>
      </p:sp>
      <p:sp>
        <p:nvSpPr>
          <p:cNvPr id="675862" name="Rectangle 22"/>
          <p:cNvSpPr>
            <a:spLocks noChangeArrowheads="1"/>
          </p:cNvSpPr>
          <p:nvPr/>
        </p:nvSpPr>
        <p:spPr bwMode="auto">
          <a:xfrm>
            <a:off x="4816475" y="4921250"/>
            <a:ext cx="381000" cy="381000"/>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675863" name="Rectangle 23"/>
          <p:cNvSpPr>
            <a:spLocks noChangeArrowheads="1"/>
          </p:cNvSpPr>
          <p:nvPr/>
        </p:nvSpPr>
        <p:spPr bwMode="auto">
          <a:xfrm>
            <a:off x="4587875" y="5911850"/>
            <a:ext cx="381000" cy="381000"/>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675864" name="Rectangle 24"/>
          <p:cNvSpPr>
            <a:spLocks noChangeArrowheads="1"/>
          </p:cNvSpPr>
          <p:nvPr/>
        </p:nvSpPr>
        <p:spPr bwMode="auto">
          <a:xfrm>
            <a:off x="3902075" y="5911850"/>
            <a:ext cx="381000" cy="381000"/>
          </a:xfrm>
          <a:prstGeom prst="rect">
            <a:avLst/>
          </a:prstGeom>
          <a:solidFill>
            <a:schemeClr val="accent1"/>
          </a:solidFill>
          <a:ln w="28575">
            <a:solidFill>
              <a:schemeClr val="tx1"/>
            </a:solidFill>
            <a:miter lim="800000"/>
            <a:headEnd/>
            <a:tailEnd/>
          </a:ln>
          <a:effectLst/>
        </p:spPr>
        <p:txBody>
          <a:bodyPr wrap="none" anchor="ctr"/>
          <a:lstStyle/>
          <a:p>
            <a:pPr algn="ctr">
              <a:lnSpc>
                <a:spcPct val="100000"/>
              </a:lnSpc>
              <a:buFontTx/>
              <a:buNone/>
            </a:pPr>
            <a:endParaRPr lang="en-US" sz="2400">
              <a:latin typeface="Comic Sans MS" pitchFamily="66" charset="0"/>
            </a:endParaRPr>
          </a:p>
        </p:txBody>
      </p:sp>
      <p:sp>
        <p:nvSpPr>
          <p:cNvPr id="675865" name="Line 25"/>
          <p:cNvSpPr>
            <a:spLocks noChangeShapeType="1"/>
          </p:cNvSpPr>
          <p:nvPr/>
        </p:nvSpPr>
        <p:spPr bwMode="auto">
          <a:xfrm flipV="1">
            <a:off x="4054475" y="5530850"/>
            <a:ext cx="0" cy="381000"/>
          </a:xfrm>
          <a:prstGeom prst="line">
            <a:avLst/>
          </a:prstGeom>
          <a:noFill/>
          <a:ln w="28575">
            <a:solidFill>
              <a:schemeClr val="tx1"/>
            </a:solidFill>
            <a:round/>
            <a:headEnd/>
            <a:tailEnd/>
          </a:ln>
          <a:effectLst/>
        </p:spPr>
        <p:txBody>
          <a:bodyPr wrap="none" anchor="ctr"/>
          <a:lstStyle/>
          <a:p>
            <a:endParaRPr lang="en-US"/>
          </a:p>
        </p:txBody>
      </p:sp>
      <p:sp>
        <p:nvSpPr>
          <p:cNvPr id="675866" name="Line 26"/>
          <p:cNvSpPr>
            <a:spLocks noChangeShapeType="1"/>
          </p:cNvSpPr>
          <p:nvPr/>
        </p:nvSpPr>
        <p:spPr bwMode="auto">
          <a:xfrm flipV="1">
            <a:off x="4740275" y="5530850"/>
            <a:ext cx="0" cy="381000"/>
          </a:xfrm>
          <a:prstGeom prst="line">
            <a:avLst/>
          </a:prstGeom>
          <a:noFill/>
          <a:ln w="28575">
            <a:solidFill>
              <a:schemeClr val="tx1"/>
            </a:solidFill>
            <a:round/>
            <a:headEnd/>
            <a:tailEnd/>
          </a:ln>
          <a:effectLst/>
        </p:spPr>
        <p:txBody>
          <a:bodyPr wrap="none" anchor="ctr"/>
          <a:lstStyle/>
          <a:p>
            <a:endParaRPr lang="en-US"/>
          </a:p>
        </p:txBody>
      </p:sp>
      <p:sp>
        <p:nvSpPr>
          <p:cNvPr id="675867" name="Line 27"/>
          <p:cNvSpPr>
            <a:spLocks noChangeShapeType="1"/>
          </p:cNvSpPr>
          <p:nvPr/>
        </p:nvSpPr>
        <p:spPr bwMode="auto">
          <a:xfrm>
            <a:off x="5045075" y="5302250"/>
            <a:ext cx="0" cy="228600"/>
          </a:xfrm>
          <a:prstGeom prst="line">
            <a:avLst/>
          </a:prstGeom>
          <a:noFill/>
          <a:ln w="28575">
            <a:solidFill>
              <a:schemeClr val="tx1"/>
            </a:solidFill>
            <a:round/>
            <a:headEnd/>
            <a:tailEnd/>
          </a:ln>
          <a:effectLst/>
        </p:spPr>
        <p:txBody>
          <a:bodyPr wrap="none" anchor="ctr"/>
          <a:lstStyle/>
          <a:p>
            <a:endParaRPr lang="en-US"/>
          </a:p>
        </p:txBody>
      </p:sp>
      <p:sp>
        <p:nvSpPr>
          <p:cNvPr id="675868" name="Line 28"/>
          <p:cNvSpPr>
            <a:spLocks noChangeShapeType="1"/>
          </p:cNvSpPr>
          <p:nvPr/>
        </p:nvSpPr>
        <p:spPr bwMode="auto">
          <a:xfrm>
            <a:off x="5273675" y="6140450"/>
            <a:ext cx="457200" cy="0"/>
          </a:xfrm>
          <a:prstGeom prst="line">
            <a:avLst/>
          </a:prstGeom>
          <a:noFill/>
          <a:ln w="28575">
            <a:solidFill>
              <a:schemeClr val="tx1"/>
            </a:solidFill>
            <a:prstDash val="sysDot"/>
            <a:round/>
            <a:headEnd/>
            <a:tailEnd/>
          </a:ln>
          <a:effectLst/>
        </p:spPr>
        <p:txBody>
          <a:bodyPr wrap="none" anchor="ctr"/>
          <a:lstStyle/>
          <a:p>
            <a:endParaRPr lang="en-US"/>
          </a:p>
        </p:txBody>
      </p:sp>
      <p:sp>
        <p:nvSpPr>
          <p:cNvPr id="675869" name="Text Box 29"/>
          <p:cNvSpPr txBox="1">
            <a:spLocks noChangeArrowheads="1"/>
          </p:cNvSpPr>
          <p:nvPr/>
        </p:nvSpPr>
        <p:spPr bwMode="auto">
          <a:xfrm>
            <a:off x="5273675" y="4616450"/>
            <a:ext cx="763588" cy="457200"/>
          </a:xfrm>
          <a:prstGeom prst="rect">
            <a:avLst/>
          </a:prstGeom>
          <a:noFill/>
          <a:ln w="28575">
            <a:noFill/>
            <a:miter lim="800000"/>
            <a:headEnd/>
            <a:tailEnd/>
          </a:ln>
          <a:effectLst/>
        </p:spPr>
        <p:txBody>
          <a:bodyPr wrap="none">
            <a:spAutoFit/>
          </a:bodyPr>
          <a:lstStyle/>
          <a:p>
            <a:pPr>
              <a:lnSpc>
                <a:spcPct val="100000"/>
              </a:lnSpc>
              <a:buFontTx/>
              <a:buNone/>
            </a:pPr>
            <a:r>
              <a:rPr lang="en-US" sz="2400" b="0" dirty="0">
                <a:latin typeface="Comic Sans MS" pitchFamily="66" charset="0"/>
              </a:rPr>
              <a:t>UIC</a:t>
            </a:r>
          </a:p>
        </p:txBody>
      </p:sp>
      <p:sp>
        <p:nvSpPr>
          <p:cNvPr id="675870" name="Line 30"/>
          <p:cNvSpPr>
            <a:spLocks noChangeShapeType="1"/>
          </p:cNvSpPr>
          <p:nvPr/>
        </p:nvSpPr>
        <p:spPr bwMode="auto">
          <a:xfrm flipV="1">
            <a:off x="1692275" y="4616450"/>
            <a:ext cx="609600" cy="30480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675871" name="Line 31"/>
          <p:cNvSpPr>
            <a:spLocks noChangeShapeType="1"/>
          </p:cNvSpPr>
          <p:nvPr/>
        </p:nvSpPr>
        <p:spPr bwMode="auto">
          <a:xfrm flipH="1" flipV="1">
            <a:off x="3444875" y="4616450"/>
            <a:ext cx="1371600" cy="30480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675872" name="Text Box 32"/>
          <p:cNvSpPr txBox="1">
            <a:spLocks noChangeArrowheads="1"/>
          </p:cNvSpPr>
          <p:nvPr/>
        </p:nvSpPr>
        <p:spPr bwMode="auto">
          <a:xfrm>
            <a:off x="549275" y="4616450"/>
            <a:ext cx="763588" cy="457200"/>
          </a:xfrm>
          <a:prstGeom prst="rect">
            <a:avLst/>
          </a:prstGeom>
          <a:noFill/>
          <a:ln w="28575">
            <a:noFill/>
            <a:miter lim="800000"/>
            <a:headEnd/>
            <a:tailEnd/>
          </a:ln>
          <a:effectLst/>
        </p:spPr>
        <p:txBody>
          <a:bodyPr wrap="none">
            <a:spAutoFit/>
          </a:bodyPr>
          <a:lstStyle/>
          <a:p>
            <a:pPr>
              <a:lnSpc>
                <a:spcPct val="100000"/>
              </a:lnSpc>
              <a:buFontTx/>
              <a:buNone/>
            </a:pPr>
            <a:r>
              <a:rPr lang="en-US" sz="2400" b="0" dirty="0">
                <a:latin typeface="Comic Sans MS" pitchFamily="66" charset="0"/>
              </a:rPr>
              <a:t>UIC</a:t>
            </a:r>
          </a:p>
        </p:txBody>
      </p:sp>
      <p:sp>
        <p:nvSpPr>
          <p:cNvPr id="675873" name="Text Box 33"/>
          <p:cNvSpPr txBox="1">
            <a:spLocks noChangeArrowheads="1"/>
          </p:cNvSpPr>
          <p:nvPr/>
        </p:nvSpPr>
        <p:spPr bwMode="auto">
          <a:xfrm>
            <a:off x="1539875" y="3930650"/>
            <a:ext cx="763588" cy="457200"/>
          </a:xfrm>
          <a:prstGeom prst="rect">
            <a:avLst/>
          </a:prstGeom>
          <a:noFill/>
          <a:ln w="28575">
            <a:noFill/>
            <a:miter lim="800000"/>
            <a:headEnd/>
            <a:tailEnd/>
          </a:ln>
          <a:effectLst/>
        </p:spPr>
        <p:txBody>
          <a:bodyPr wrap="none">
            <a:spAutoFit/>
          </a:bodyPr>
          <a:lstStyle/>
          <a:p>
            <a:pPr>
              <a:lnSpc>
                <a:spcPct val="100000"/>
              </a:lnSpc>
              <a:buFontTx/>
              <a:buNone/>
            </a:pPr>
            <a:r>
              <a:rPr lang="en-US" sz="2400" b="0" dirty="0">
                <a:latin typeface="Comic Sans MS" pitchFamily="66" charset="0"/>
              </a:rPr>
              <a:t>UIC</a:t>
            </a:r>
          </a:p>
        </p:txBody>
      </p:sp>
      <p:sp>
        <p:nvSpPr>
          <p:cNvPr id="675874" name="Text Box 34"/>
          <p:cNvSpPr txBox="1">
            <a:spLocks noChangeArrowheads="1"/>
          </p:cNvSpPr>
          <p:nvPr/>
        </p:nvSpPr>
        <p:spPr bwMode="auto">
          <a:xfrm>
            <a:off x="3521075" y="5607050"/>
            <a:ext cx="454025" cy="457200"/>
          </a:xfrm>
          <a:prstGeom prst="rect">
            <a:avLst/>
          </a:prstGeom>
          <a:noFill/>
          <a:ln w="28575">
            <a:noFill/>
            <a:miter lim="800000"/>
            <a:headEnd/>
            <a:tailEnd/>
          </a:ln>
          <a:effectLst/>
        </p:spPr>
        <p:txBody>
          <a:bodyPr wrap="none">
            <a:spAutoFit/>
          </a:bodyPr>
          <a:lstStyle/>
          <a:p>
            <a:pPr>
              <a:lnSpc>
                <a:spcPct val="100000"/>
              </a:lnSpc>
              <a:buFontTx/>
              <a:buNone/>
            </a:pPr>
            <a:r>
              <a:rPr lang="en-US" sz="2400" b="0" dirty="0">
                <a:latin typeface="Comic Sans MS" pitchFamily="66" charset="0"/>
              </a:rPr>
              <a:t>M</a:t>
            </a:r>
          </a:p>
        </p:txBody>
      </p:sp>
      <p:sp>
        <p:nvSpPr>
          <p:cNvPr id="675875" name="Text Box 35"/>
          <p:cNvSpPr txBox="1">
            <a:spLocks noChangeArrowheads="1"/>
          </p:cNvSpPr>
          <p:nvPr/>
        </p:nvSpPr>
        <p:spPr bwMode="auto">
          <a:xfrm>
            <a:off x="4968875" y="5607050"/>
            <a:ext cx="346075" cy="457200"/>
          </a:xfrm>
          <a:prstGeom prst="rect">
            <a:avLst/>
          </a:prstGeom>
          <a:noFill/>
          <a:ln w="28575">
            <a:noFill/>
            <a:miter lim="800000"/>
            <a:headEnd/>
            <a:tailEnd/>
          </a:ln>
          <a:effectLst/>
        </p:spPr>
        <p:txBody>
          <a:bodyPr wrap="none">
            <a:spAutoFit/>
          </a:bodyPr>
          <a:lstStyle/>
          <a:p>
            <a:pPr>
              <a:lnSpc>
                <a:spcPct val="100000"/>
              </a:lnSpc>
              <a:buFontTx/>
              <a:buNone/>
            </a:pPr>
            <a:r>
              <a:rPr lang="en-US" sz="2400" b="0" dirty="0">
                <a:latin typeface="Comic Sans MS" pitchFamily="66" charset="0"/>
              </a:rPr>
              <a:t>P</a:t>
            </a:r>
          </a:p>
        </p:txBody>
      </p:sp>
      <p:sp>
        <p:nvSpPr>
          <p:cNvPr id="675876" name="Text Box 36"/>
          <p:cNvSpPr txBox="1">
            <a:spLocks noChangeArrowheads="1"/>
          </p:cNvSpPr>
          <p:nvPr/>
        </p:nvSpPr>
        <p:spPr bwMode="auto">
          <a:xfrm>
            <a:off x="4724400" y="3519488"/>
            <a:ext cx="1690688" cy="457200"/>
          </a:xfrm>
          <a:prstGeom prst="rect">
            <a:avLst/>
          </a:prstGeom>
          <a:noFill/>
          <a:ln w="9525">
            <a:noFill/>
            <a:miter lim="800000"/>
            <a:headEnd/>
            <a:tailEnd/>
          </a:ln>
          <a:effectLst/>
        </p:spPr>
        <p:txBody>
          <a:bodyPr wrap="none">
            <a:spAutoFit/>
          </a:bodyPr>
          <a:lstStyle/>
          <a:p>
            <a:pPr>
              <a:lnSpc>
                <a:spcPct val="100000"/>
              </a:lnSpc>
              <a:buFontTx/>
              <a:buNone/>
            </a:pPr>
            <a:r>
              <a:rPr lang="en-US" sz="2400" b="0" dirty="0">
                <a:latin typeface="Comic Sans MS" pitchFamily="66" charset="0"/>
              </a:rPr>
              <a:t>Global bus</a:t>
            </a:r>
          </a:p>
        </p:txBody>
      </p:sp>
      <p:sp>
        <p:nvSpPr>
          <p:cNvPr id="675877" name="Text Box 37"/>
          <p:cNvSpPr txBox="1">
            <a:spLocks noChangeArrowheads="1"/>
          </p:cNvSpPr>
          <p:nvPr/>
        </p:nvSpPr>
        <p:spPr bwMode="auto">
          <a:xfrm>
            <a:off x="6629400" y="5195888"/>
            <a:ext cx="1841500" cy="457200"/>
          </a:xfrm>
          <a:prstGeom prst="rect">
            <a:avLst/>
          </a:prstGeom>
          <a:noFill/>
          <a:ln w="9525">
            <a:noFill/>
            <a:miter lim="800000"/>
            <a:headEnd/>
            <a:tailEnd/>
          </a:ln>
          <a:effectLst/>
        </p:spPr>
        <p:txBody>
          <a:bodyPr wrap="none">
            <a:spAutoFit/>
          </a:bodyPr>
          <a:lstStyle/>
          <a:p>
            <a:pPr>
              <a:lnSpc>
                <a:spcPct val="100000"/>
              </a:lnSpc>
              <a:buFontTx/>
              <a:buNone/>
            </a:pPr>
            <a:r>
              <a:rPr lang="en-US" sz="2400" b="0" dirty="0">
                <a:latin typeface="Comic Sans MS" pitchFamily="66" charset="0"/>
              </a:rPr>
              <a:t>Cluster bus</a:t>
            </a:r>
          </a:p>
        </p:txBody>
      </p:sp>
      <p:sp>
        <p:nvSpPr>
          <p:cNvPr id="675878" name="Text Box 38"/>
          <p:cNvSpPr txBox="1">
            <a:spLocks noChangeArrowheads="1"/>
          </p:cNvSpPr>
          <p:nvPr/>
        </p:nvSpPr>
        <p:spPr bwMode="auto">
          <a:xfrm>
            <a:off x="3063875" y="6521450"/>
            <a:ext cx="5454650" cy="336550"/>
          </a:xfrm>
          <a:prstGeom prst="rect">
            <a:avLst/>
          </a:prstGeom>
          <a:noFill/>
          <a:ln w="9525">
            <a:noFill/>
            <a:miter lim="800000"/>
            <a:headEnd/>
            <a:tailEnd/>
          </a:ln>
          <a:effectLst/>
        </p:spPr>
        <p:txBody>
          <a:bodyPr wrap="none">
            <a:spAutoFit/>
          </a:bodyPr>
          <a:lstStyle/>
          <a:p>
            <a:pPr>
              <a:lnSpc>
                <a:spcPct val="100000"/>
              </a:lnSpc>
              <a:buFontTx/>
              <a:buNone/>
            </a:pPr>
            <a:r>
              <a:rPr lang="en-US" sz="1600" b="0">
                <a:latin typeface="Comic Sans MS" pitchFamily="66" charset="0"/>
              </a:rPr>
              <a:t>Read-shared/read-owned/write-invalid/write-shared/…</a:t>
            </a:r>
          </a:p>
        </p:txBody>
      </p:sp>
      <p:sp>
        <p:nvSpPr>
          <p:cNvPr id="675879" name="Text Box 39"/>
          <p:cNvSpPr txBox="1">
            <a:spLocks noChangeArrowheads="1"/>
          </p:cNvSpPr>
          <p:nvPr/>
        </p:nvSpPr>
        <p:spPr bwMode="auto">
          <a:xfrm>
            <a:off x="6629400" y="3657600"/>
            <a:ext cx="2743200" cy="1311275"/>
          </a:xfrm>
          <a:prstGeom prst="rect">
            <a:avLst/>
          </a:prstGeom>
          <a:solidFill>
            <a:srgbClr val="FFFFCC"/>
          </a:solidFill>
          <a:ln w="38100">
            <a:noFill/>
            <a:miter lim="800000"/>
            <a:headEnd/>
            <a:tailEnd/>
          </a:ln>
          <a:effectLst/>
        </p:spPr>
        <p:txBody>
          <a:bodyPr anchor="ctr">
            <a:spAutoFit/>
          </a:bodyPr>
          <a:lstStyle/>
          <a:p>
            <a:pPr>
              <a:lnSpc>
                <a:spcPct val="100000"/>
              </a:lnSpc>
              <a:buFontTx/>
              <a:buNone/>
            </a:pPr>
            <a:r>
              <a:rPr lang="en-US" sz="2000" b="0">
                <a:solidFill>
                  <a:srgbClr val="003399"/>
                </a:solidFill>
                <a:latin typeface="Comic Sans MS" pitchFamily="66" charset="0"/>
              </a:rPr>
              <a:t>Deadlock found in </a:t>
            </a:r>
          </a:p>
          <a:p>
            <a:pPr>
              <a:lnSpc>
                <a:spcPct val="100000"/>
              </a:lnSpc>
              <a:buFontTx/>
              <a:buNone/>
            </a:pPr>
            <a:r>
              <a:rPr lang="en-US" sz="2000" b="0">
                <a:solidFill>
                  <a:srgbClr val="003399"/>
                </a:solidFill>
                <a:latin typeface="Comic Sans MS" pitchFamily="66" charset="0"/>
              </a:rPr>
              <a:t>cache coherency </a:t>
            </a:r>
          </a:p>
          <a:p>
            <a:pPr>
              <a:lnSpc>
                <a:spcPct val="100000"/>
              </a:lnSpc>
              <a:buFontTx/>
              <a:buNone/>
            </a:pPr>
            <a:r>
              <a:rPr lang="en-US" sz="2000" b="0">
                <a:solidFill>
                  <a:srgbClr val="003399"/>
                </a:solidFill>
                <a:latin typeface="Comic Sans MS" pitchFamily="66" charset="0"/>
              </a:rPr>
              <a:t>protocol Gigamax by model checker SMV</a:t>
            </a:r>
            <a:endParaRPr lang="en-US" b="0">
              <a:solidFill>
                <a:schemeClr val="accent2"/>
              </a:solidFill>
              <a:latin typeface="Comic Sans MS" pitchFamily="66" charset="0"/>
            </a:endParaRPr>
          </a:p>
        </p:txBody>
      </p:sp>
      <p:sp>
        <p:nvSpPr>
          <p:cNvPr id="40"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15</a:t>
            </a:fld>
            <a:endParaRPr lang="en-US" b="1" dirty="0">
              <a:solidFill>
                <a:srgbClr val="000000"/>
              </a:solidFill>
            </a:endParaRPr>
          </a:p>
        </p:txBody>
      </p:sp>
    </p:spTree>
    <p:extLst>
      <p:ext uri="{BB962C8B-B14F-4D97-AF65-F5344CB8AC3E}">
        <p14:creationId xmlns:p14="http://schemas.microsoft.com/office/powerpoint/2010/main" val="912495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762000" y="0"/>
            <a:ext cx="7772400" cy="1143000"/>
          </a:xfrm>
        </p:spPr>
        <p:txBody>
          <a:bodyPr/>
          <a:lstStyle/>
          <a:p>
            <a:r>
              <a:rPr lang="en-US" sz="2400" dirty="0">
                <a:solidFill>
                  <a:srgbClr val="C00000"/>
                </a:solidFill>
              </a:rPr>
              <a:t>Symbolic </a:t>
            </a:r>
            <a:r>
              <a:rPr lang="en-US" sz="2400" dirty="0" err="1">
                <a:solidFill>
                  <a:srgbClr val="C00000"/>
                </a:solidFill>
              </a:rPr>
              <a:t>Reachability</a:t>
            </a:r>
            <a:r>
              <a:rPr lang="en-US" sz="2400" dirty="0">
                <a:solidFill>
                  <a:srgbClr val="C00000"/>
                </a:solidFill>
              </a:rPr>
              <a:t> Problem</a:t>
            </a:r>
          </a:p>
        </p:txBody>
      </p:sp>
      <p:sp>
        <p:nvSpPr>
          <p:cNvPr id="703491" name="Rectangle 3"/>
          <p:cNvSpPr>
            <a:spLocks noGrp="1" noChangeArrowheads="1"/>
          </p:cNvSpPr>
          <p:nvPr>
            <p:ph type="body" idx="1"/>
          </p:nvPr>
        </p:nvSpPr>
        <p:spPr>
          <a:xfrm>
            <a:off x="609600" y="1371600"/>
            <a:ext cx="8534400" cy="5486400"/>
          </a:xfrm>
        </p:spPr>
        <p:txBody>
          <a:bodyPr/>
          <a:lstStyle/>
          <a:p>
            <a:pPr>
              <a:lnSpc>
                <a:spcPct val="80000"/>
              </a:lnSpc>
              <a:buFontTx/>
              <a:buNone/>
            </a:pPr>
            <a:r>
              <a:rPr lang="en-US" sz="2000" dirty="0">
                <a:solidFill>
                  <a:srgbClr val="000066"/>
                </a:solidFill>
              </a:rPr>
              <a:t>Model variables X ={x1, … </a:t>
            </a:r>
            <a:r>
              <a:rPr lang="en-US" sz="2000" dirty="0" err="1">
                <a:solidFill>
                  <a:srgbClr val="000066"/>
                </a:solidFill>
              </a:rPr>
              <a:t>xn</a:t>
            </a:r>
            <a:r>
              <a:rPr lang="en-US" sz="2000" dirty="0">
                <a:solidFill>
                  <a:srgbClr val="000066"/>
                </a:solidFill>
              </a:rPr>
              <a:t>}</a:t>
            </a:r>
            <a:r>
              <a:rPr lang="en-US" sz="2000" dirty="0"/>
              <a:t> </a:t>
            </a:r>
          </a:p>
          <a:p>
            <a:pPr lvl="1">
              <a:lnSpc>
                <a:spcPct val="80000"/>
              </a:lnSpc>
              <a:buFontTx/>
              <a:buNone/>
            </a:pPr>
            <a:r>
              <a:rPr lang="en-US" sz="1800" dirty="0"/>
              <a:t>Each </a:t>
            </a:r>
            <a:r>
              <a:rPr lang="en-US" sz="1800" dirty="0" err="1"/>
              <a:t>var</a:t>
            </a:r>
            <a:r>
              <a:rPr lang="en-US" sz="1800" dirty="0"/>
              <a:t> is of finite type, say, </a:t>
            </a:r>
            <a:r>
              <a:rPr lang="en-US" sz="1800" dirty="0" err="1"/>
              <a:t>boolean</a:t>
            </a:r>
            <a:endParaRPr lang="en-US" sz="1800" dirty="0"/>
          </a:p>
          <a:p>
            <a:pPr lvl="1">
              <a:lnSpc>
                <a:spcPct val="80000"/>
              </a:lnSpc>
              <a:buFontTx/>
              <a:buNone/>
            </a:pPr>
            <a:endParaRPr lang="en-US" sz="1800" dirty="0"/>
          </a:p>
          <a:p>
            <a:pPr>
              <a:lnSpc>
                <a:spcPct val="80000"/>
              </a:lnSpc>
              <a:buFontTx/>
              <a:buNone/>
            </a:pPr>
            <a:r>
              <a:rPr lang="en-US" sz="2000" dirty="0">
                <a:solidFill>
                  <a:srgbClr val="000066"/>
                </a:solidFill>
              </a:rPr>
              <a:t>Initialization: I(X): a formula over X  </a:t>
            </a:r>
            <a:r>
              <a:rPr lang="en-US" sz="1800" dirty="0"/>
              <a:t>e.g. (x1 &amp;&amp; ~x2)</a:t>
            </a:r>
          </a:p>
          <a:p>
            <a:pPr>
              <a:lnSpc>
                <a:spcPct val="80000"/>
              </a:lnSpc>
              <a:buFontTx/>
              <a:buNone/>
            </a:pPr>
            <a:endParaRPr lang="en-US" sz="1800" dirty="0"/>
          </a:p>
          <a:p>
            <a:pPr>
              <a:lnSpc>
                <a:spcPct val="80000"/>
              </a:lnSpc>
              <a:buFontTx/>
              <a:buNone/>
            </a:pPr>
            <a:r>
              <a:rPr lang="en-US" sz="2000" dirty="0">
                <a:solidFill>
                  <a:srgbClr val="000066"/>
                </a:solidFill>
              </a:rPr>
              <a:t>Update: T(X,X’)</a:t>
            </a:r>
          </a:p>
          <a:p>
            <a:pPr>
              <a:lnSpc>
                <a:spcPct val="80000"/>
              </a:lnSpc>
              <a:buFontTx/>
              <a:buNone/>
            </a:pPr>
            <a:r>
              <a:rPr lang="en-US" sz="2000" dirty="0"/>
              <a:t>	</a:t>
            </a:r>
            <a:r>
              <a:rPr lang="en-US" sz="1800" dirty="0"/>
              <a:t>How new </a:t>
            </a:r>
            <a:r>
              <a:rPr lang="en-US" sz="1800" dirty="0" err="1"/>
              <a:t>vars</a:t>
            </a:r>
            <a:r>
              <a:rPr lang="en-US" sz="1800" dirty="0"/>
              <a:t> X’ are related to old </a:t>
            </a:r>
            <a:r>
              <a:rPr lang="en-US" sz="1800" dirty="0" err="1"/>
              <a:t>vars</a:t>
            </a:r>
            <a:r>
              <a:rPr lang="en-US" sz="1800" dirty="0"/>
              <a:t> X as a result of executing one step of the program: Disjunction of clauses obtained by compiling individual instructions   </a:t>
            </a:r>
            <a:r>
              <a:rPr lang="en-US" sz="2000" dirty="0"/>
              <a:t>e.g. (x1  &amp;&amp;  x1’ = x1 &amp;&amp; x2’ = ~x2 &amp;&amp; x3’ = x3)</a:t>
            </a:r>
          </a:p>
          <a:p>
            <a:pPr lvl="1">
              <a:lnSpc>
                <a:spcPct val="80000"/>
              </a:lnSpc>
              <a:buFontTx/>
              <a:buNone/>
            </a:pPr>
            <a:endParaRPr lang="en-US" sz="1800" dirty="0"/>
          </a:p>
          <a:p>
            <a:pPr>
              <a:lnSpc>
                <a:spcPct val="80000"/>
              </a:lnSpc>
              <a:buFontTx/>
              <a:buNone/>
            </a:pPr>
            <a:r>
              <a:rPr lang="en-US" sz="2000" dirty="0">
                <a:solidFill>
                  <a:srgbClr val="000066"/>
                </a:solidFill>
              </a:rPr>
              <a:t>Target set: F(X)   </a:t>
            </a:r>
            <a:r>
              <a:rPr lang="en-US" sz="1800" dirty="0"/>
              <a:t>e.g.  (x2 &amp;&amp; x3)</a:t>
            </a:r>
          </a:p>
          <a:p>
            <a:pPr>
              <a:lnSpc>
                <a:spcPct val="80000"/>
              </a:lnSpc>
              <a:buFontTx/>
              <a:buNone/>
            </a:pPr>
            <a:endParaRPr lang="en-US" sz="1800" dirty="0"/>
          </a:p>
          <a:p>
            <a:pPr>
              <a:lnSpc>
                <a:spcPct val="80000"/>
              </a:lnSpc>
              <a:buFontTx/>
              <a:buNone/>
            </a:pPr>
            <a:r>
              <a:rPr lang="en-US" sz="2000" dirty="0">
                <a:solidFill>
                  <a:srgbClr val="000066"/>
                </a:solidFill>
              </a:rPr>
              <a:t>Computational problem:</a:t>
            </a:r>
            <a:r>
              <a:rPr lang="en-US" sz="2000" dirty="0"/>
              <a:t> </a:t>
            </a:r>
          </a:p>
          <a:p>
            <a:pPr lvl="1">
              <a:lnSpc>
                <a:spcPct val="80000"/>
              </a:lnSpc>
              <a:buFontTx/>
              <a:buNone/>
            </a:pPr>
            <a:r>
              <a:rPr lang="en-US" sz="1800" dirty="0"/>
              <a:t>Can F be satisfied starting with I by repeatedly applying T ?</a:t>
            </a:r>
          </a:p>
          <a:p>
            <a:pPr lvl="1">
              <a:lnSpc>
                <a:spcPct val="80000"/>
              </a:lnSpc>
              <a:buFontTx/>
              <a:buNone/>
            </a:pPr>
            <a:endParaRPr lang="en-US" sz="1800" dirty="0"/>
          </a:p>
          <a:p>
            <a:pPr>
              <a:lnSpc>
                <a:spcPct val="80000"/>
              </a:lnSpc>
              <a:buFontTx/>
              <a:buNone/>
            </a:pPr>
            <a:r>
              <a:rPr lang="en-US" sz="2000" dirty="0">
                <a:solidFill>
                  <a:srgbClr val="000066"/>
                </a:solidFill>
              </a:rPr>
              <a:t>K-step </a:t>
            </a:r>
            <a:r>
              <a:rPr lang="en-US" sz="2000" dirty="0" err="1">
                <a:solidFill>
                  <a:srgbClr val="000066"/>
                </a:solidFill>
              </a:rPr>
              <a:t>reachability</a:t>
            </a:r>
            <a:r>
              <a:rPr lang="en-US" sz="2000" dirty="0">
                <a:solidFill>
                  <a:srgbClr val="000066"/>
                </a:solidFill>
              </a:rPr>
              <a:t> reduces to propositional </a:t>
            </a:r>
            <a:r>
              <a:rPr lang="en-US" sz="2000" dirty="0" err="1">
                <a:solidFill>
                  <a:srgbClr val="000066"/>
                </a:solidFill>
              </a:rPr>
              <a:t>satisfiability</a:t>
            </a:r>
            <a:r>
              <a:rPr lang="en-US" sz="2000" dirty="0">
                <a:solidFill>
                  <a:srgbClr val="000066"/>
                </a:solidFill>
              </a:rPr>
              <a:t> (SAT): Bounded Model Checking</a:t>
            </a:r>
          </a:p>
          <a:p>
            <a:pPr>
              <a:lnSpc>
                <a:spcPct val="80000"/>
              </a:lnSpc>
              <a:buFontTx/>
              <a:buNone/>
            </a:pPr>
            <a:r>
              <a:rPr lang="en-US" sz="1800" dirty="0"/>
              <a:t>	I(X</a:t>
            </a:r>
            <a:r>
              <a:rPr lang="en-US" sz="1800" baseline="30000" dirty="0"/>
              <a:t>0</a:t>
            </a:r>
            <a:r>
              <a:rPr lang="en-US" sz="1800" dirty="0"/>
              <a:t>) &amp;&amp; T(X</a:t>
            </a:r>
            <a:r>
              <a:rPr lang="en-US" sz="1800" baseline="30000" dirty="0"/>
              <a:t>0</a:t>
            </a:r>
            <a:r>
              <a:rPr lang="en-US" sz="1800" dirty="0"/>
              <a:t>,X</a:t>
            </a:r>
            <a:r>
              <a:rPr lang="en-US" sz="1800" baseline="30000" dirty="0"/>
              <a:t>1</a:t>
            </a:r>
            <a:r>
              <a:rPr lang="en-US" sz="1800" dirty="0"/>
              <a:t>) &amp;&amp; T(X</a:t>
            </a:r>
            <a:r>
              <a:rPr lang="en-US" sz="1800" baseline="30000" dirty="0"/>
              <a:t>1</a:t>
            </a:r>
            <a:r>
              <a:rPr lang="en-US" sz="1800" dirty="0"/>
              <a:t>,X</a:t>
            </a:r>
            <a:r>
              <a:rPr lang="en-US" sz="1800" baseline="30000" dirty="0"/>
              <a:t>2</a:t>
            </a:r>
            <a:r>
              <a:rPr lang="en-US" sz="1800" dirty="0"/>
              <a:t>) &amp;&amp; --- &amp;&amp; T(X</a:t>
            </a:r>
            <a:r>
              <a:rPr lang="en-US" sz="1800" baseline="30000" dirty="0"/>
              <a:t>k-1</a:t>
            </a:r>
            <a:r>
              <a:rPr lang="en-US" sz="1800" dirty="0"/>
              <a:t>,X</a:t>
            </a:r>
            <a:r>
              <a:rPr lang="en-US" sz="1800" baseline="30000" dirty="0"/>
              <a:t>k</a:t>
            </a:r>
            <a:r>
              <a:rPr lang="en-US" sz="1800" dirty="0"/>
              <a:t>) &amp;&amp; F(</a:t>
            </a:r>
            <a:r>
              <a:rPr lang="en-US" sz="1800" dirty="0" err="1"/>
              <a:t>X</a:t>
            </a:r>
            <a:r>
              <a:rPr lang="en-US" sz="1800" baseline="30000" dirty="0" err="1"/>
              <a:t>k</a:t>
            </a:r>
            <a:r>
              <a:rPr lang="en-US" sz="2000" dirty="0"/>
              <a:t>)</a:t>
            </a: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16</a:t>
            </a:fld>
            <a:endParaRPr lang="en-US" b="1" dirty="0">
              <a:solidFill>
                <a:srgbClr val="000000"/>
              </a:solidFill>
            </a:endParaRPr>
          </a:p>
        </p:txBody>
      </p:sp>
    </p:spTree>
    <p:extLst>
      <p:ext uri="{BB962C8B-B14F-4D97-AF65-F5344CB8AC3E}">
        <p14:creationId xmlns:p14="http://schemas.microsoft.com/office/powerpoint/2010/main" val="753026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1295400" y="228600"/>
            <a:ext cx="6477000" cy="838200"/>
          </a:xfrm>
        </p:spPr>
        <p:txBody>
          <a:bodyPr/>
          <a:lstStyle/>
          <a:p>
            <a:r>
              <a:rPr lang="en-US" sz="2400" dirty="0" smtClean="0">
                <a:solidFill>
                  <a:srgbClr val="C00000"/>
                </a:solidFill>
              </a:rPr>
              <a:t>Success Story: Hardware Verification	</a:t>
            </a:r>
            <a:endParaRPr lang="en-US" sz="2400" dirty="0">
              <a:solidFill>
                <a:srgbClr val="000066"/>
              </a:solidFill>
            </a:endParaRPr>
          </a:p>
        </p:txBody>
      </p:sp>
      <p:sp>
        <p:nvSpPr>
          <p:cNvPr id="667651" name="Rectangle 3"/>
          <p:cNvSpPr>
            <a:spLocks noGrp="1" noChangeArrowheads="1"/>
          </p:cNvSpPr>
          <p:nvPr>
            <p:ph type="body" idx="1"/>
          </p:nvPr>
        </p:nvSpPr>
        <p:spPr>
          <a:xfrm>
            <a:off x="228600" y="1143000"/>
            <a:ext cx="8915400" cy="4343400"/>
          </a:xfrm>
        </p:spPr>
        <p:txBody>
          <a:bodyPr/>
          <a:lstStyle/>
          <a:p>
            <a:pPr>
              <a:spcBef>
                <a:spcPct val="35000"/>
              </a:spcBef>
              <a:buFont typeface="Wingdings" pitchFamily="2" charset="2"/>
              <a:buChar char="q"/>
            </a:pPr>
            <a:r>
              <a:rPr lang="en-US" altLang="ko-KR" sz="2000" dirty="0" smtClean="0">
                <a:solidFill>
                  <a:srgbClr val="006600"/>
                </a:solidFill>
                <a:ea typeface="Gulim" pitchFamily="34" charset="-127"/>
              </a:rPr>
              <a:t>Catalysts:</a:t>
            </a:r>
          </a:p>
          <a:p>
            <a:pPr lvl="1">
              <a:spcBef>
                <a:spcPct val="35000"/>
              </a:spcBef>
              <a:buFont typeface="Wingdings" panose="05000000000000000000" pitchFamily="2" charset="2"/>
              <a:buChar char="§"/>
            </a:pPr>
            <a:r>
              <a:rPr lang="en-US" altLang="ko-KR" sz="1800" dirty="0" smtClean="0">
                <a:ea typeface="Gulim" pitchFamily="34" charset="-127"/>
              </a:rPr>
              <a:t>Intel Pentium FDIV </a:t>
            </a:r>
            <a:r>
              <a:rPr lang="en-US" altLang="ko-KR" sz="1800" dirty="0" smtClean="0">
                <a:ea typeface="Gulim" pitchFamily="34" charset="-127"/>
              </a:rPr>
              <a:t>bug (1994): estimated cost of fix/recall: 500Million</a:t>
            </a:r>
            <a:endParaRPr lang="en-US" altLang="ko-KR" sz="1800" dirty="0" smtClean="0">
              <a:ea typeface="Gulim" pitchFamily="34" charset="-127"/>
            </a:endParaRPr>
          </a:p>
          <a:p>
            <a:pPr lvl="1">
              <a:spcBef>
                <a:spcPct val="35000"/>
              </a:spcBef>
              <a:buFont typeface="Wingdings" panose="05000000000000000000" pitchFamily="2" charset="2"/>
              <a:buChar char="§"/>
            </a:pPr>
            <a:r>
              <a:rPr lang="en-US" altLang="ko-KR" sz="1800" dirty="0" smtClean="0">
                <a:ea typeface="Gulim" pitchFamily="34" charset="-127"/>
              </a:rPr>
              <a:t>Symbolic model checking technology</a:t>
            </a:r>
          </a:p>
          <a:p>
            <a:pPr>
              <a:spcBef>
                <a:spcPct val="35000"/>
              </a:spcBef>
              <a:buNone/>
            </a:pPr>
            <a:endParaRPr lang="en-US" altLang="ko-KR" sz="2000" dirty="0" smtClean="0">
              <a:solidFill>
                <a:srgbClr val="006600"/>
              </a:solidFill>
              <a:ea typeface="Gulim" pitchFamily="34" charset="-127"/>
            </a:endParaRPr>
          </a:p>
          <a:p>
            <a:pPr>
              <a:spcBef>
                <a:spcPct val="35000"/>
              </a:spcBef>
              <a:buFont typeface="Wingdings" pitchFamily="2" charset="2"/>
              <a:buChar char="q"/>
            </a:pPr>
            <a:r>
              <a:rPr lang="en-US" altLang="ko-KR" sz="2000" dirty="0" smtClean="0">
                <a:solidFill>
                  <a:srgbClr val="006600"/>
                </a:solidFill>
                <a:ea typeface="Gulim" pitchFamily="34" charset="-127"/>
              </a:rPr>
              <a:t>Formal verification of critical hardware components</a:t>
            </a:r>
          </a:p>
          <a:p>
            <a:pPr>
              <a:spcBef>
                <a:spcPct val="35000"/>
              </a:spcBef>
              <a:buNone/>
            </a:pPr>
            <a:r>
              <a:rPr lang="en-US" altLang="ko-KR" sz="2000" dirty="0" smtClean="0">
                <a:solidFill>
                  <a:srgbClr val="006600"/>
                </a:solidFill>
                <a:ea typeface="Gulim" pitchFamily="34" charset="-127"/>
              </a:rPr>
              <a:t>		Cache coherence protocols, Pipelined architectures, …</a:t>
            </a:r>
          </a:p>
          <a:p>
            <a:pPr>
              <a:spcBef>
                <a:spcPct val="35000"/>
              </a:spcBef>
              <a:buNone/>
            </a:pPr>
            <a:r>
              <a:rPr lang="en-US" altLang="ko-KR" sz="2000" dirty="0" smtClean="0">
                <a:solidFill>
                  <a:srgbClr val="006600"/>
                </a:solidFill>
                <a:ea typeface="Gulim" pitchFamily="34" charset="-127"/>
              </a:rPr>
              <a:t>		</a:t>
            </a:r>
          </a:p>
          <a:p>
            <a:pPr>
              <a:spcBef>
                <a:spcPct val="35000"/>
              </a:spcBef>
              <a:buFont typeface="Wingdings" pitchFamily="2" charset="2"/>
              <a:buChar char="q"/>
            </a:pPr>
            <a:r>
              <a:rPr lang="en-US" altLang="ko-KR" sz="2000" dirty="0" smtClean="0">
                <a:solidFill>
                  <a:srgbClr val="006600"/>
                </a:solidFill>
                <a:ea typeface="Gulim" pitchFamily="34" charset="-127"/>
              </a:rPr>
              <a:t>1990s: IBM, Intel, Motorola, Cadence, Synopsis, …</a:t>
            </a:r>
          </a:p>
          <a:p>
            <a:pPr>
              <a:spcBef>
                <a:spcPct val="35000"/>
              </a:spcBef>
              <a:buNone/>
            </a:pPr>
            <a:endParaRPr lang="en-US" altLang="ko-KR" sz="2000" dirty="0" smtClean="0">
              <a:solidFill>
                <a:srgbClr val="006600"/>
              </a:solidFill>
              <a:ea typeface="Gulim" pitchFamily="34" charset="-127"/>
            </a:endParaRPr>
          </a:p>
          <a:p>
            <a:pPr>
              <a:spcBef>
                <a:spcPct val="35000"/>
              </a:spcBef>
              <a:buFont typeface="Wingdings" pitchFamily="2" charset="2"/>
              <a:buChar char="q"/>
            </a:pPr>
            <a:r>
              <a:rPr lang="en-US" altLang="ko-KR" sz="2000" dirty="0" smtClean="0">
                <a:solidFill>
                  <a:srgbClr val="006600"/>
                </a:solidFill>
                <a:ea typeface="Gulim" pitchFamily="34" charset="-127"/>
              </a:rPr>
              <a:t>Today: Demand for verification “consultants”:  Jasper, OSKI, …</a:t>
            </a:r>
          </a:p>
          <a:p>
            <a:pPr>
              <a:spcBef>
                <a:spcPct val="35000"/>
              </a:spcBef>
              <a:buFont typeface="Wingdings" pitchFamily="2" charset="2"/>
              <a:buChar char="q"/>
            </a:pPr>
            <a:endParaRPr lang="en-US" altLang="ko-KR" sz="2000" dirty="0" smtClean="0">
              <a:solidFill>
                <a:srgbClr val="006600"/>
              </a:solidFill>
              <a:ea typeface="Gulim" pitchFamily="34" charset="-127"/>
            </a:endParaRP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17</a:t>
            </a:fld>
            <a:endParaRPr lang="en-US" b="1" dirty="0">
              <a:solidFill>
                <a:srgbClr val="000000"/>
              </a:solidFill>
            </a:endParaRPr>
          </a:p>
        </p:txBody>
      </p:sp>
    </p:spTree>
    <p:extLst>
      <p:ext uri="{BB962C8B-B14F-4D97-AF65-F5344CB8AC3E}">
        <p14:creationId xmlns:p14="http://schemas.microsoft.com/office/powerpoint/2010/main" val="2526897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0" y="381000"/>
            <a:ext cx="9144000" cy="609600"/>
          </a:xfrm>
        </p:spPr>
        <p:txBody>
          <a:bodyPr/>
          <a:lstStyle/>
          <a:p>
            <a:r>
              <a:rPr lang="en-US" sz="2400" dirty="0" smtClean="0">
                <a:solidFill>
                  <a:srgbClr val="C00000"/>
                </a:solidFill>
              </a:rPr>
              <a:t>Research Trend 4: </a:t>
            </a:r>
            <a:r>
              <a:rPr lang="en-US" sz="2400" dirty="0">
                <a:solidFill>
                  <a:srgbClr val="C00000"/>
                </a:solidFill>
              </a:rPr>
              <a:t>Model Checking </a:t>
            </a:r>
            <a:r>
              <a:rPr lang="en-US" sz="2400" dirty="0" smtClean="0">
                <a:solidFill>
                  <a:srgbClr val="C00000"/>
                </a:solidFill>
              </a:rPr>
              <a:t>Code (2000s--)</a:t>
            </a:r>
            <a:endParaRPr lang="en-US" sz="2400" dirty="0">
              <a:solidFill>
                <a:srgbClr val="C00000"/>
              </a:solidFill>
            </a:endParaRPr>
          </a:p>
        </p:txBody>
      </p:sp>
      <p:sp>
        <p:nvSpPr>
          <p:cNvPr id="698371" name="Rectangle 3"/>
          <p:cNvSpPr>
            <a:spLocks noGrp="1" noChangeArrowheads="1"/>
          </p:cNvSpPr>
          <p:nvPr>
            <p:ph type="body" idx="1"/>
          </p:nvPr>
        </p:nvSpPr>
        <p:spPr>
          <a:xfrm>
            <a:off x="0" y="1371600"/>
            <a:ext cx="4648200" cy="4953000"/>
          </a:xfrm>
        </p:spPr>
        <p:txBody>
          <a:bodyPr/>
          <a:lstStyle/>
          <a:p>
            <a:pPr>
              <a:lnSpc>
                <a:spcPct val="90000"/>
              </a:lnSpc>
              <a:spcBef>
                <a:spcPct val="50000"/>
              </a:spcBef>
              <a:buFont typeface="Wingdings" pitchFamily="2" charset="2"/>
              <a:buNone/>
            </a:pPr>
            <a:r>
              <a:rPr lang="en-US" altLang="ko-KR" sz="1800" dirty="0">
                <a:ea typeface="Gulim" pitchFamily="34" charset="-127"/>
              </a:rPr>
              <a:t>Phase 1: Given a program P, build an abstract finite-state (Boolean) model A such that set of behaviors of P is a subset of those of A (conservative abstraction</a:t>
            </a:r>
            <a:r>
              <a:rPr lang="en-US" altLang="ko-KR" sz="1800" dirty="0" smtClean="0">
                <a:ea typeface="Gulim" pitchFamily="34" charset="-127"/>
              </a:rPr>
              <a:t>)</a:t>
            </a:r>
          </a:p>
          <a:p>
            <a:pPr>
              <a:lnSpc>
                <a:spcPct val="90000"/>
              </a:lnSpc>
              <a:spcBef>
                <a:spcPct val="50000"/>
              </a:spcBef>
              <a:buFont typeface="Wingdings" pitchFamily="2" charset="2"/>
              <a:buNone/>
            </a:pPr>
            <a:endParaRPr lang="en-US" altLang="ko-KR" sz="1800" dirty="0">
              <a:ea typeface="Gulim" pitchFamily="34" charset="-127"/>
            </a:endParaRPr>
          </a:p>
          <a:p>
            <a:pPr>
              <a:lnSpc>
                <a:spcPct val="90000"/>
              </a:lnSpc>
              <a:spcBef>
                <a:spcPct val="50000"/>
              </a:spcBef>
              <a:buFont typeface="Wingdings" pitchFamily="2" charset="2"/>
              <a:buNone/>
            </a:pPr>
            <a:r>
              <a:rPr lang="en-US" sz="1800" dirty="0"/>
              <a:t>Phase 2: Model check A </a:t>
            </a:r>
            <a:r>
              <a:rPr lang="en-US" sz="1800" dirty="0" err="1"/>
              <a:t>wrt</a:t>
            </a:r>
            <a:r>
              <a:rPr lang="en-US" sz="1800" dirty="0"/>
              <a:t> specification: this can prove P to be correct, or reveal a bug in P, or suggest inadequacy of </a:t>
            </a:r>
            <a:r>
              <a:rPr lang="en-US" sz="1800" dirty="0" smtClean="0"/>
              <a:t>A</a:t>
            </a:r>
          </a:p>
          <a:p>
            <a:pPr>
              <a:lnSpc>
                <a:spcPct val="90000"/>
              </a:lnSpc>
              <a:spcBef>
                <a:spcPct val="50000"/>
              </a:spcBef>
              <a:buFont typeface="Wingdings" pitchFamily="2" charset="2"/>
              <a:buNone/>
            </a:pPr>
            <a:endParaRPr lang="en-US" sz="1800" dirty="0" smtClean="0"/>
          </a:p>
          <a:p>
            <a:pPr>
              <a:lnSpc>
                <a:spcPct val="90000"/>
              </a:lnSpc>
              <a:spcBef>
                <a:spcPct val="50000"/>
              </a:spcBef>
              <a:buFont typeface="Wingdings" pitchFamily="2" charset="2"/>
              <a:buNone/>
            </a:pPr>
            <a:r>
              <a:rPr lang="en-US" sz="1800" dirty="0" smtClean="0"/>
              <a:t>Counterexample guided abstraction refinement (CEGAR)</a:t>
            </a:r>
            <a:endParaRPr lang="en-US" sz="1800" dirty="0"/>
          </a:p>
          <a:p>
            <a:pPr>
              <a:lnSpc>
                <a:spcPct val="90000"/>
              </a:lnSpc>
              <a:spcBef>
                <a:spcPct val="50000"/>
              </a:spcBef>
              <a:buFont typeface="Wingdings" pitchFamily="2" charset="2"/>
              <a:buNone/>
            </a:pPr>
            <a:endParaRPr lang="en-US" sz="2000" dirty="0">
              <a:solidFill>
                <a:srgbClr val="006600"/>
              </a:solidFill>
            </a:endParaRPr>
          </a:p>
        </p:txBody>
      </p:sp>
      <p:sp>
        <p:nvSpPr>
          <p:cNvPr id="698372" name="Rectangle 4"/>
          <p:cNvSpPr>
            <a:spLocks noChangeArrowheads="1"/>
          </p:cNvSpPr>
          <p:nvPr/>
        </p:nvSpPr>
        <p:spPr bwMode="auto">
          <a:xfrm>
            <a:off x="4800600" y="1600200"/>
            <a:ext cx="4343400" cy="3505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do{</a:t>
            </a: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 </a:t>
            </a:r>
            <a:r>
              <a:rPr lang="en-US" sz="1800">
                <a:solidFill>
                  <a:srgbClr val="0000FF"/>
                </a:solidFill>
              </a:rPr>
              <a:t>KeAcquireSpinLock();</a:t>
            </a: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 </a:t>
            </a:r>
            <a:r>
              <a:rPr lang="en-US" sz="1800"/>
              <a:t>nPacketsOld = nPackets; </a:t>
            </a:r>
            <a:endParaRPr lang="en-US" sz="1800">
              <a:solidFill>
                <a:schemeClr val="tx2"/>
              </a:solidFill>
            </a:endParaRP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 if(request){</a:t>
            </a: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	request = request-&gt;Next;</a:t>
            </a: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	</a:t>
            </a:r>
            <a:r>
              <a:rPr lang="en-US" sz="1800">
                <a:solidFill>
                  <a:srgbClr val="0000FF"/>
                </a:solidFill>
              </a:rPr>
              <a:t>KeReleaseSpinLock();</a:t>
            </a:r>
          </a:p>
          <a:p>
            <a:pPr marL="342900" indent="-342900" eaLnBrk="1" hangingPunct="1">
              <a:lnSpc>
                <a:spcPct val="90000"/>
              </a:lnSpc>
              <a:spcBef>
                <a:spcPct val="20000"/>
              </a:spcBef>
              <a:buClr>
                <a:schemeClr val="accent2"/>
              </a:buClr>
              <a:buFont typeface="Wingdings" pitchFamily="2" charset="2"/>
              <a:buNone/>
            </a:pPr>
            <a:r>
              <a:rPr lang="en-US" sz="1800"/>
              <a:t>	nPackets++;</a:t>
            </a:r>
          </a:p>
          <a:p>
            <a:pPr marL="342900" indent="-342900" eaLnBrk="1" hangingPunct="1">
              <a:lnSpc>
                <a:spcPct val="90000"/>
              </a:lnSpc>
              <a:spcBef>
                <a:spcPct val="20000"/>
              </a:spcBef>
              <a:buClr>
                <a:schemeClr val="accent2"/>
              </a:buClr>
              <a:buFont typeface="Wingdings" pitchFamily="2" charset="2"/>
              <a:buNone/>
            </a:pPr>
            <a:r>
              <a:rPr lang="en-US" sz="1800">
                <a:solidFill>
                  <a:srgbClr val="0000FF"/>
                </a:solidFill>
              </a:rPr>
              <a:t> </a:t>
            </a:r>
            <a:r>
              <a:rPr lang="en-US" sz="1800">
                <a:solidFill>
                  <a:schemeClr val="tx2"/>
                </a:solidFill>
              </a:rPr>
              <a:t>}</a:t>
            </a: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}while(</a:t>
            </a:r>
            <a:r>
              <a:rPr lang="en-US" sz="1800"/>
              <a:t>nPackets!= nPacketsOld</a:t>
            </a:r>
            <a:r>
              <a:rPr lang="en-US" sz="1800">
                <a:solidFill>
                  <a:schemeClr val="tx2"/>
                </a:solidFill>
              </a:rPr>
              <a:t>);</a:t>
            </a:r>
            <a:endParaRPr lang="en-US" sz="1800">
              <a:solidFill>
                <a:srgbClr val="0000FF"/>
              </a:solidFill>
            </a:endParaRPr>
          </a:p>
          <a:p>
            <a:pPr marL="342900" indent="-342900" eaLnBrk="1" hangingPunct="1">
              <a:lnSpc>
                <a:spcPct val="90000"/>
              </a:lnSpc>
              <a:spcBef>
                <a:spcPct val="20000"/>
              </a:spcBef>
              <a:buClr>
                <a:schemeClr val="accent2"/>
              </a:buClr>
              <a:buFont typeface="Wingdings" pitchFamily="2" charset="2"/>
              <a:buNone/>
            </a:pPr>
            <a:r>
              <a:rPr lang="en-US" sz="1800">
                <a:solidFill>
                  <a:srgbClr val="0000FF"/>
                </a:solidFill>
              </a:rPr>
              <a:t>KeReleaseSpinLock();</a:t>
            </a:r>
          </a:p>
          <a:p>
            <a:pPr marL="342900" indent="-342900" eaLnBrk="1" hangingPunct="1">
              <a:lnSpc>
                <a:spcPct val="90000"/>
              </a:lnSpc>
              <a:spcBef>
                <a:spcPct val="20000"/>
              </a:spcBef>
              <a:buClr>
                <a:schemeClr val="accent2"/>
              </a:buClr>
              <a:buFont typeface="Wingdings" pitchFamily="2" charset="2"/>
              <a:buNone/>
            </a:pPr>
            <a:endParaRPr lang="en-US" sz="1600">
              <a:solidFill>
                <a:schemeClr val="tx2"/>
              </a:solidFill>
            </a:endParaRPr>
          </a:p>
        </p:txBody>
      </p:sp>
      <p:sp>
        <p:nvSpPr>
          <p:cNvPr id="698374" name="AutoShape 6"/>
          <p:cNvSpPr>
            <a:spLocks noChangeArrowheads="1"/>
          </p:cNvSpPr>
          <p:nvPr/>
        </p:nvSpPr>
        <p:spPr bwMode="auto">
          <a:xfrm>
            <a:off x="4495800" y="5181600"/>
            <a:ext cx="4343400" cy="1371600"/>
          </a:xfrm>
          <a:prstGeom prst="foldedCorner">
            <a:avLst>
              <a:gd name="adj" fmla="val 12500"/>
            </a:avLst>
          </a:prstGeom>
          <a:solidFill>
            <a:srgbClr val="FFFF99"/>
          </a:solidFill>
          <a:ln w="9525">
            <a:solidFill>
              <a:schemeClr val="tx1"/>
            </a:solidFill>
            <a:round/>
            <a:headEnd/>
            <a:tailEnd/>
          </a:ln>
          <a:effectLst/>
        </p:spPr>
        <p:txBody>
          <a:bodyPr wrap="none" anchor="ctr"/>
          <a:lstStyle/>
          <a:p>
            <a:pPr algn="ctr" eaLnBrk="1" hangingPunct="1">
              <a:lnSpc>
                <a:spcPct val="100000"/>
              </a:lnSpc>
              <a:buFontTx/>
              <a:buNone/>
            </a:pPr>
            <a:r>
              <a:rPr lang="en-US" sz="1800">
                <a:latin typeface="Arial" charset="0"/>
              </a:rPr>
              <a:t>Do lock operations, acquire and</a:t>
            </a:r>
          </a:p>
          <a:p>
            <a:pPr algn="ctr" eaLnBrk="1" hangingPunct="1">
              <a:lnSpc>
                <a:spcPct val="100000"/>
              </a:lnSpc>
              <a:buFontTx/>
              <a:buNone/>
            </a:pPr>
            <a:r>
              <a:rPr lang="en-US" sz="1800">
                <a:latin typeface="Arial" charset="0"/>
              </a:rPr>
              <a:t> release,  strictly alternate on every</a:t>
            </a:r>
          </a:p>
          <a:p>
            <a:pPr algn="ctr" eaLnBrk="1" hangingPunct="1">
              <a:lnSpc>
                <a:spcPct val="100000"/>
              </a:lnSpc>
              <a:buFontTx/>
              <a:buNone/>
            </a:pPr>
            <a:r>
              <a:rPr lang="en-US" sz="1800">
                <a:latin typeface="Arial" charset="0"/>
              </a:rPr>
              <a:t>program execution?</a:t>
            </a:r>
          </a:p>
        </p:txBody>
      </p:sp>
      <p:sp>
        <p:nvSpPr>
          <p:cNvPr id="6"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18</a:t>
            </a:fld>
            <a:endParaRPr lang="en-US" b="1" dirty="0">
              <a:solidFill>
                <a:srgbClr val="000000"/>
              </a:solidFill>
            </a:endParaRPr>
          </a:p>
        </p:txBody>
      </p:sp>
    </p:spTree>
    <p:extLst>
      <p:ext uri="{BB962C8B-B14F-4D97-AF65-F5344CB8AC3E}">
        <p14:creationId xmlns:p14="http://schemas.microsoft.com/office/powerpoint/2010/main" val="145140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8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837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228600"/>
            <a:ext cx="9144000" cy="609600"/>
          </a:xfrm>
        </p:spPr>
        <p:txBody>
          <a:bodyPr/>
          <a:lstStyle/>
          <a:p>
            <a:r>
              <a:rPr lang="en-US" sz="2400" dirty="0">
                <a:solidFill>
                  <a:srgbClr val="C00000"/>
                </a:solidFill>
              </a:rPr>
              <a:t>Software Model Checking</a:t>
            </a:r>
          </a:p>
        </p:txBody>
      </p:sp>
      <p:sp>
        <p:nvSpPr>
          <p:cNvPr id="700419" name="Rectangle 3"/>
          <p:cNvSpPr>
            <a:spLocks noGrp="1" noChangeArrowheads="1"/>
          </p:cNvSpPr>
          <p:nvPr>
            <p:ph type="body" idx="1"/>
          </p:nvPr>
        </p:nvSpPr>
        <p:spPr>
          <a:xfrm>
            <a:off x="0" y="990600"/>
            <a:ext cx="9144000" cy="5638800"/>
          </a:xfrm>
        </p:spPr>
        <p:txBody>
          <a:bodyPr/>
          <a:lstStyle/>
          <a:p>
            <a:pPr>
              <a:spcBef>
                <a:spcPct val="35000"/>
              </a:spcBef>
              <a:buFont typeface="Wingdings" pitchFamily="2" charset="2"/>
              <a:buChar char="q"/>
            </a:pPr>
            <a:r>
              <a:rPr lang="en-US" altLang="ko-KR" sz="2000" b="1" dirty="0">
                <a:solidFill>
                  <a:srgbClr val="006600"/>
                </a:solidFill>
                <a:ea typeface="Gulim" pitchFamily="34" charset="-127"/>
              </a:rPr>
              <a:t> </a:t>
            </a:r>
            <a:r>
              <a:rPr lang="en-US" altLang="ko-KR" sz="2000" dirty="0">
                <a:solidFill>
                  <a:srgbClr val="006600"/>
                </a:solidFill>
                <a:ea typeface="Gulim" pitchFamily="34" charset="-127"/>
              </a:rPr>
              <a:t>Tools for verifying source code combine many techniques</a:t>
            </a:r>
          </a:p>
          <a:p>
            <a:pPr lvl="1">
              <a:spcBef>
                <a:spcPct val="35000"/>
              </a:spcBef>
              <a:buFont typeface="Wingdings" panose="05000000000000000000" pitchFamily="2" charset="2"/>
              <a:buChar char="§"/>
            </a:pPr>
            <a:r>
              <a:rPr lang="en-US" altLang="ko-KR" sz="1800" dirty="0">
                <a:ea typeface="Gulim" pitchFamily="34" charset="-127"/>
              </a:rPr>
              <a:t>Program analysis techniques such as slicing, range analysis</a:t>
            </a:r>
          </a:p>
          <a:p>
            <a:pPr lvl="1">
              <a:spcBef>
                <a:spcPct val="35000"/>
              </a:spcBef>
              <a:buFont typeface="Wingdings" panose="05000000000000000000" pitchFamily="2" charset="2"/>
              <a:buChar char="§"/>
            </a:pPr>
            <a:r>
              <a:rPr lang="en-US" altLang="ko-KR" sz="1800" dirty="0">
                <a:ea typeface="Gulim" pitchFamily="34" charset="-127"/>
              </a:rPr>
              <a:t>Abstraction</a:t>
            </a:r>
          </a:p>
          <a:p>
            <a:pPr lvl="1">
              <a:spcBef>
                <a:spcPct val="35000"/>
              </a:spcBef>
              <a:buFont typeface="Wingdings" panose="05000000000000000000" pitchFamily="2" charset="2"/>
              <a:buChar char="§"/>
            </a:pPr>
            <a:r>
              <a:rPr lang="en-US" altLang="ko-KR" sz="1800" dirty="0">
                <a:ea typeface="Gulim" pitchFamily="34" charset="-127"/>
              </a:rPr>
              <a:t>Model checking</a:t>
            </a:r>
          </a:p>
          <a:p>
            <a:pPr lvl="1">
              <a:spcBef>
                <a:spcPct val="35000"/>
              </a:spcBef>
              <a:buFont typeface="Wingdings" panose="05000000000000000000" pitchFamily="2" charset="2"/>
              <a:buChar char="§"/>
            </a:pPr>
            <a:r>
              <a:rPr lang="en-US" altLang="ko-KR" sz="1800" dirty="0">
                <a:ea typeface="Gulim" pitchFamily="34" charset="-127"/>
              </a:rPr>
              <a:t>Refinement from </a:t>
            </a:r>
            <a:r>
              <a:rPr lang="en-US" altLang="ko-KR" sz="1800" dirty="0" smtClean="0">
                <a:ea typeface="Gulim" pitchFamily="34" charset="-127"/>
              </a:rPr>
              <a:t>counterexamples (CEGAR</a:t>
            </a:r>
            <a:r>
              <a:rPr lang="en-US" altLang="ko-KR" sz="1800" dirty="0" smtClean="0">
                <a:ea typeface="Gulim" pitchFamily="34" charset="-127"/>
              </a:rPr>
              <a:t>)</a:t>
            </a:r>
          </a:p>
          <a:p>
            <a:pPr lvl="1">
              <a:spcBef>
                <a:spcPct val="35000"/>
              </a:spcBef>
              <a:buFont typeface="Wingdings" panose="05000000000000000000" pitchFamily="2" charset="2"/>
              <a:buChar char="§"/>
            </a:pPr>
            <a:endParaRPr lang="en-US" altLang="ko-KR" sz="1800" dirty="0">
              <a:ea typeface="Gulim" pitchFamily="34" charset="-127"/>
            </a:endParaRPr>
          </a:p>
          <a:p>
            <a:pPr>
              <a:spcBef>
                <a:spcPct val="50000"/>
              </a:spcBef>
              <a:buFont typeface="Wingdings" pitchFamily="2" charset="2"/>
              <a:buChar char="q"/>
            </a:pPr>
            <a:r>
              <a:rPr lang="en-US" altLang="ko-KR" sz="2000" dirty="0" smtClean="0">
                <a:solidFill>
                  <a:srgbClr val="006600"/>
                </a:solidFill>
                <a:ea typeface="Gulim" pitchFamily="34" charset="-127"/>
              </a:rPr>
              <a:t> </a:t>
            </a:r>
            <a:r>
              <a:rPr lang="en-US" altLang="ko-KR" sz="2000" dirty="0">
                <a:solidFill>
                  <a:srgbClr val="006600"/>
                </a:solidFill>
                <a:ea typeface="Gulim" pitchFamily="34" charset="-127"/>
              </a:rPr>
              <a:t>New challenges for model checking (beyond </a:t>
            </a:r>
            <a:r>
              <a:rPr lang="en-US" altLang="ko-KR" sz="2000" dirty="0" smtClean="0">
                <a:solidFill>
                  <a:srgbClr val="006600"/>
                </a:solidFill>
                <a:ea typeface="Gulim" pitchFamily="34" charset="-127"/>
              </a:rPr>
              <a:t>finite-state </a:t>
            </a:r>
            <a:r>
              <a:rPr lang="en-US" altLang="ko-KR" sz="2000" dirty="0" err="1" smtClean="0">
                <a:solidFill>
                  <a:srgbClr val="006600"/>
                </a:solidFill>
                <a:ea typeface="Gulim" pitchFamily="34" charset="-127"/>
              </a:rPr>
              <a:t>reachability</a:t>
            </a:r>
            <a:r>
              <a:rPr lang="en-US" altLang="ko-KR" sz="2000" dirty="0" smtClean="0">
                <a:solidFill>
                  <a:srgbClr val="006600"/>
                </a:solidFill>
                <a:ea typeface="Gulim" pitchFamily="34" charset="-127"/>
              </a:rPr>
              <a:t> analysis)</a:t>
            </a:r>
            <a:endParaRPr lang="en-US" sz="2000" dirty="0">
              <a:solidFill>
                <a:srgbClr val="000066"/>
              </a:solidFill>
            </a:endParaRPr>
          </a:p>
          <a:p>
            <a:pPr lvl="1">
              <a:spcBef>
                <a:spcPct val="35000"/>
              </a:spcBef>
              <a:buFont typeface="Wingdings" panose="05000000000000000000" pitchFamily="2" charset="2"/>
              <a:buChar char="§"/>
            </a:pPr>
            <a:r>
              <a:rPr lang="en-US" sz="1800" dirty="0"/>
              <a:t>Recursion gives pushdown control</a:t>
            </a:r>
          </a:p>
          <a:p>
            <a:pPr lvl="1">
              <a:spcBef>
                <a:spcPct val="35000"/>
              </a:spcBef>
              <a:buFont typeface="Wingdings" panose="05000000000000000000" pitchFamily="2" charset="2"/>
              <a:buChar char="§"/>
            </a:pPr>
            <a:r>
              <a:rPr lang="en-US" sz="1800" dirty="0"/>
              <a:t>Pointers, dynamic creation of objects, </a:t>
            </a:r>
            <a:r>
              <a:rPr lang="en-US" sz="1800" dirty="0" err="1"/>
              <a:t>inheritence</a:t>
            </a:r>
            <a:r>
              <a:rPr lang="en-US" sz="1800" dirty="0" smtClean="0"/>
              <a:t>…</a:t>
            </a:r>
          </a:p>
          <a:p>
            <a:pPr lvl="1">
              <a:spcBef>
                <a:spcPct val="35000"/>
              </a:spcBef>
              <a:buFont typeface="Wingdings" panose="05000000000000000000" pitchFamily="2" charset="2"/>
              <a:buChar char="§"/>
            </a:pPr>
            <a:endParaRPr lang="en-US" sz="1800" dirty="0"/>
          </a:p>
          <a:p>
            <a:pPr>
              <a:spcBef>
                <a:spcPct val="50000"/>
              </a:spcBef>
              <a:buFont typeface="Wingdings" pitchFamily="2" charset="2"/>
              <a:buChar char="q"/>
            </a:pPr>
            <a:r>
              <a:rPr lang="en-US" sz="2000" b="1" dirty="0">
                <a:solidFill>
                  <a:srgbClr val="006600"/>
                </a:solidFill>
              </a:rPr>
              <a:t> </a:t>
            </a:r>
            <a:r>
              <a:rPr lang="en-US" sz="2000" dirty="0" smtClean="0">
                <a:solidFill>
                  <a:srgbClr val="006600"/>
                </a:solidFill>
              </a:rPr>
              <a:t>Active research </a:t>
            </a:r>
            <a:r>
              <a:rPr lang="en-US" sz="2000" dirty="0">
                <a:solidFill>
                  <a:srgbClr val="006600"/>
                </a:solidFill>
              </a:rPr>
              <a:t>area</a:t>
            </a:r>
          </a:p>
          <a:p>
            <a:pPr lvl="1">
              <a:spcBef>
                <a:spcPct val="50000"/>
              </a:spcBef>
              <a:buFont typeface="Wingdings" panose="05000000000000000000" pitchFamily="2" charset="2"/>
              <a:buChar char="§"/>
            </a:pPr>
            <a:r>
              <a:rPr lang="en-US" sz="1800" dirty="0"/>
              <a:t>Abstraction-based tools: SLAM, BLAST,…</a:t>
            </a:r>
          </a:p>
          <a:p>
            <a:pPr lvl="1">
              <a:spcBef>
                <a:spcPct val="50000"/>
              </a:spcBef>
              <a:buFont typeface="Wingdings" panose="05000000000000000000" pitchFamily="2" charset="2"/>
              <a:buChar char="§"/>
            </a:pPr>
            <a:r>
              <a:rPr lang="en-US" sz="1800" dirty="0"/>
              <a:t>Direct state encoding: F-SOFT, CBMC, </a:t>
            </a:r>
            <a:r>
              <a:rPr lang="en-US" sz="1800" dirty="0" err="1"/>
              <a:t>CheckFence</a:t>
            </a:r>
            <a:r>
              <a:rPr lang="en-US" sz="1800" dirty="0"/>
              <a:t>…</a:t>
            </a: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19</a:t>
            </a:fld>
            <a:endParaRPr lang="en-US" b="1" dirty="0">
              <a:solidFill>
                <a:srgbClr val="000000"/>
              </a:solidFill>
            </a:endParaRPr>
          </a:p>
        </p:txBody>
      </p:sp>
    </p:spTree>
    <p:extLst>
      <p:ext uri="{BB962C8B-B14F-4D97-AF65-F5344CB8AC3E}">
        <p14:creationId xmlns:p14="http://schemas.microsoft.com/office/powerpoint/2010/main" val="2434176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0" y="381000"/>
            <a:ext cx="9144000" cy="609600"/>
          </a:xfrm>
        </p:spPr>
        <p:txBody>
          <a:bodyPr/>
          <a:lstStyle/>
          <a:p>
            <a:r>
              <a:rPr lang="en-US" sz="2800" dirty="0">
                <a:solidFill>
                  <a:srgbClr val="C00000"/>
                </a:solidFill>
              </a:rPr>
              <a:t>Systems Software</a:t>
            </a:r>
          </a:p>
        </p:txBody>
      </p:sp>
      <p:sp>
        <p:nvSpPr>
          <p:cNvPr id="692227" name="Rectangle 3"/>
          <p:cNvSpPr>
            <a:spLocks noGrp="1" noChangeArrowheads="1"/>
          </p:cNvSpPr>
          <p:nvPr>
            <p:ph type="body" idx="1"/>
          </p:nvPr>
        </p:nvSpPr>
        <p:spPr>
          <a:xfrm>
            <a:off x="0" y="1676400"/>
            <a:ext cx="4648200" cy="4648200"/>
          </a:xfrm>
        </p:spPr>
        <p:txBody>
          <a:bodyPr/>
          <a:lstStyle/>
          <a:p>
            <a:pPr>
              <a:spcBef>
                <a:spcPct val="50000"/>
              </a:spcBef>
              <a:buFont typeface="Wingdings" pitchFamily="2" charset="2"/>
              <a:buNone/>
            </a:pPr>
            <a:r>
              <a:rPr lang="en-US" sz="2000" dirty="0">
                <a:solidFill>
                  <a:srgbClr val="006600"/>
                </a:solidFill>
              </a:rPr>
              <a:t>Can Microsoft Windows version X be bug-free?</a:t>
            </a:r>
          </a:p>
          <a:p>
            <a:pPr lvl="1">
              <a:spcBef>
                <a:spcPct val="35000"/>
              </a:spcBef>
              <a:buFont typeface="Wingdings" pitchFamily="2" charset="2"/>
              <a:buBlip>
                <a:blip r:embed="rId3"/>
              </a:buBlip>
            </a:pPr>
            <a:r>
              <a:rPr lang="en-US" sz="2100" dirty="0" smtClean="0">
                <a:solidFill>
                  <a:srgbClr val="000066"/>
                </a:solidFill>
              </a:rPr>
              <a:t>Millions </a:t>
            </a:r>
            <a:r>
              <a:rPr lang="en-US" sz="2100" dirty="0">
                <a:solidFill>
                  <a:srgbClr val="000066"/>
                </a:solidFill>
              </a:rPr>
              <a:t>of lines of code</a:t>
            </a:r>
          </a:p>
          <a:p>
            <a:pPr lvl="1">
              <a:spcBef>
                <a:spcPct val="35000"/>
              </a:spcBef>
              <a:buFont typeface="Wingdings" pitchFamily="2" charset="2"/>
              <a:buBlip>
                <a:blip r:embed="rId3"/>
              </a:buBlip>
            </a:pPr>
            <a:r>
              <a:rPr lang="en-US" sz="2100" dirty="0">
                <a:solidFill>
                  <a:srgbClr val="000066"/>
                </a:solidFill>
              </a:rPr>
              <a:t>Types of bugs that cause crashes well-known</a:t>
            </a:r>
          </a:p>
          <a:p>
            <a:pPr lvl="1">
              <a:spcBef>
                <a:spcPct val="35000"/>
              </a:spcBef>
              <a:buFont typeface="Wingdings" pitchFamily="2" charset="2"/>
              <a:buBlip>
                <a:blip r:embed="rId3"/>
              </a:buBlip>
            </a:pPr>
            <a:r>
              <a:rPr lang="en-US" sz="2100" dirty="0">
                <a:solidFill>
                  <a:srgbClr val="000066"/>
                </a:solidFill>
              </a:rPr>
              <a:t>Enormous effort spent on debugging/testing code</a:t>
            </a:r>
          </a:p>
          <a:p>
            <a:pPr lvl="1">
              <a:spcBef>
                <a:spcPct val="35000"/>
              </a:spcBef>
              <a:buFont typeface="Wingdings" pitchFamily="2" charset="2"/>
              <a:buBlip>
                <a:blip r:embed="rId3"/>
              </a:buBlip>
            </a:pPr>
            <a:r>
              <a:rPr lang="en-US" sz="2100" dirty="0">
                <a:solidFill>
                  <a:srgbClr val="000066"/>
                </a:solidFill>
              </a:rPr>
              <a:t>Certifying third-party code (e.g. device drivers)</a:t>
            </a:r>
          </a:p>
        </p:txBody>
      </p:sp>
      <p:sp>
        <p:nvSpPr>
          <p:cNvPr id="692228" name="Rectangle 4"/>
          <p:cNvSpPr>
            <a:spLocks noChangeArrowheads="1"/>
          </p:cNvSpPr>
          <p:nvPr/>
        </p:nvSpPr>
        <p:spPr bwMode="auto">
          <a:xfrm>
            <a:off x="4800600" y="1524000"/>
            <a:ext cx="4343400" cy="3505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do{</a:t>
            </a: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 </a:t>
            </a:r>
            <a:r>
              <a:rPr lang="en-US" sz="1800">
                <a:solidFill>
                  <a:srgbClr val="0000FF"/>
                </a:solidFill>
              </a:rPr>
              <a:t>KeAcquireSpinLock();</a:t>
            </a:r>
          </a:p>
          <a:p>
            <a:pPr marL="342900" indent="-342900" eaLnBrk="1" hangingPunct="1">
              <a:lnSpc>
                <a:spcPct val="90000"/>
              </a:lnSpc>
              <a:spcBef>
                <a:spcPct val="20000"/>
              </a:spcBef>
              <a:buClr>
                <a:schemeClr val="accent2"/>
              </a:buClr>
              <a:buFont typeface="Wingdings" pitchFamily="2" charset="2"/>
              <a:buNone/>
            </a:pPr>
            <a:r>
              <a:rPr lang="en-US" sz="1800" b="0">
                <a:solidFill>
                  <a:schemeClr val="tx2"/>
                </a:solidFill>
              </a:rPr>
              <a:t> </a:t>
            </a:r>
            <a:r>
              <a:rPr lang="en-US" sz="1800"/>
              <a:t>nPacketsOld = nPackets; </a:t>
            </a:r>
            <a:endParaRPr lang="en-US" sz="1800">
              <a:solidFill>
                <a:schemeClr val="tx2"/>
              </a:solidFill>
            </a:endParaRP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 if(request){</a:t>
            </a: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	request = request-&gt;Next;</a:t>
            </a: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	</a:t>
            </a:r>
            <a:r>
              <a:rPr lang="en-US" sz="1800">
                <a:solidFill>
                  <a:srgbClr val="0000FF"/>
                </a:solidFill>
              </a:rPr>
              <a:t>KeReleaseSpinLock();</a:t>
            </a:r>
          </a:p>
          <a:p>
            <a:pPr marL="342900" indent="-342900" eaLnBrk="1" hangingPunct="1">
              <a:lnSpc>
                <a:spcPct val="90000"/>
              </a:lnSpc>
              <a:spcBef>
                <a:spcPct val="20000"/>
              </a:spcBef>
              <a:buClr>
                <a:schemeClr val="accent2"/>
              </a:buClr>
              <a:buFont typeface="Wingdings" pitchFamily="2" charset="2"/>
              <a:buNone/>
            </a:pPr>
            <a:r>
              <a:rPr lang="en-US" sz="1800" b="0"/>
              <a:t>	</a:t>
            </a:r>
            <a:r>
              <a:rPr lang="en-US" sz="1800"/>
              <a:t>nPackets++;</a:t>
            </a:r>
          </a:p>
          <a:p>
            <a:pPr marL="342900" indent="-342900" eaLnBrk="1" hangingPunct="1">
              <a:lnSpc>
                <a:spcPct val="90000"/>
              </a:lnSpc>
              <a:spcBef>
                <a:spcPct val="20000"/>
              </a:spcBef>
              <a:buClr>
                <a:schemeClr val="accent2"/>
              </a:buClr>
              <a:buFont typeface="Wingdings" pitchFamily="2" charset="2"/>
              <a:buNone/>
            </a:pPr>
            <a:r>
              <a:rPr lang="en-US" sz="1800">
                <a:solidFill>
                  <a:srgbClr val="0000FF"/>
                </a:solidFill>
              </a:rPr>
              <a:t> </a:t>
            </a:r>
            <a:r>
              <a:rPr lang="en-US" sz="1800">
                <a:solidFill>
                  <a:schemeClr val="tx2"/>
                </a:solidFill>
              </a:rPr>
              <a:t>}</a:t>
            </a:r>
          </a:p>
          <a:p>
            <a:pPr marL="342900" indent="-342900" eaLnBrk="1" hangingPunct="1">
              <a:lnSpc>
                <a:spcPct val="90000"/>
              </a:lnSpc>
              <a:spcBef>
                <a:spcPct val="20000"/>
              </a:spcBef>
              <a:buClr>
                <a:schemeClr val="accent2"/>
              </a:buClr>
              <a:buFont typeface="Wingdings" pitchFamily="2" charset="2"/>
              <a:buNone/>
            </a:pPr>
            <a:r>
              <a:rPr lang="en-US" sz="1800">
                <a:solidFill>
                  <a:schemeClr val="tx2"/>
                </a:solidFill>
              </a:rPr>
              <a:t>}while(</a:t>
            </a:r>
            <a:r>
              <a:rPr lang="en-US" sz="1800"/>
              <a:t>nPackets!= nPacketsOld</a:t>
            </a:r>
            <a:r>
              <a:rPr lang="en-US" sz="1800">
                <a:solidFill>
                  <a:schemeClr val="tx2"/>
                </a:solidFill>
              </a:rPr>
              <a:t>);</a:t>
            </a:r>
            <a:endParaRPr lang="en-US" sz="1800">
              <a:solidFill>
                <a:srgbClr val="0000FF"/>
              </a:solidFill>
            </a:endParaRPr>
          </a:p>
          <a:p>
            <a:pPr marL="342900" indent="-342900" eaLnBrk="1" hangingPunct="1">
              <a:lnSpc>
                <a:spcPct val="90000"/>
              </a:lnSpc>
              <a:spcBef>
                <a:spcPct val="20000"/>
              </a:spcBef>
              <a:buClr>
                <a:schemeClr val="accent2"/>
              </a:buClr>
              <a:buFont typeface="Wingdings" pitchFamily="2" charset="2"/>
              <a:buNone/>
            </a:pPr>
            <a:r>
              <a:rPr lang="en-US" sz="1800">
                <a:solidFill>
                  <a:srgbClr val="0000FF"/>
                </a:solidFill>
              </a:rPr>
              <a:t>KeReleaseSpinLock();</a:t>
            </a:r>
          </a:p>
          <a:p>
            <a:pPr marL="342900" indent="-342900" eaLnBrk="1" hangingPunct="1">
              <a:lnSpc>
                <a:spcPct val="90000"/>
              </a:lnSpc>
              <a:spcBef>
                <a:spcPct val="20000"/>
              </a:spcBef>
              <a:buClr>
                <a:schemeClr val="accent2"/>
              </a:buClr>
              <a:buFont typeface="Wingdings" pitchFamily="2" charset="2"/>
              <a:buNone/>
            </a:pPr>
            <a:endParaRPr lang="en-US" sz="1600">
              <a:solidFill>
                <a:schemeClr val="tx2"/>
              </a:solidFill>
            </a:endParaRPr>
          </a:p>
        </p:txBody>
      </p:sp>
      <p:sp>
        <p:nvSpPr>
          <p:cNvPr id="692229" name="AutoShape 5"/>
          <p:cNvSpPr>
            <a:spLocks noChangeArrowheads="1"/>
          </p:cNvSpPr>
          <p:nvPr/>
        </p:nvSpPr>
        <p:spPr bwMode="auto">
          <a:xfrm>
            <a:off x="4419600" y="5257800"/>
            <a:ext cx="4343400" cy="1371600"/>
          </a:xfrm>
          <a:prstGeom prst="foldedCorner">
            <a:avLst>
              <a:gd name="adj" fmla="val 12500"/>
            </a:avLst>
          </a:prstGeom>
          <a:solidFill>
            <a:srgbClr val="FFFF99"/>
          </a:solidFill>
          <a:ln w="9525">
            <a:solidFill>
              <a:schemeClr val="tx1"/>
            </a:solidFill>
            <a:round/>
            <a:headEnd/>
            <a:tailEnd/>
          </a:ln>
          <a:effectLst/>
        </p:spPr>
        <p:txBody>
          <a:bodyPr wrap="none" anchor="ctr"/>
          <a:lstStyle/>
          <a:p>
            <a:pPr algn="ctr" eaLnBrk="1" hangingPunct="1">
              <a:lnSpc>
                <a:spcPct val="100000"/>
              </a:lnSpc>
              <a:buFontTx/>
              <a:buNone/>
            </a:pPr>
            <a:r>
              <a:rPr lang="en-US" sz="1800" dirty="0">
                <a:latin typeface="Arial" charset="0"/>
              </a:rPr>
              <a:t>Do lock operations, acquire and</a:t>
            </a:r>
          </a:p>
          <a:p>
            <a:pPr algn="ctr" eaLnBrk="1" hangingPunct="1">
              <a:lnSpc>
                <a:spcPct val="100000"/>
              </a:lnSpc>
              <a:buFontTx/>
              <a:buNone/>
            </a:pPr>
            <a:r>
              <a:rPr lang="en-US" sz="1800" dirty="0">
                <a:latin typeface="Arial" charset="0"/>
              </a:rPr>
              <a:t> release  strictly alternate on every</a:t>
            </a:r>
          </a:p>
          <a:p>
            <a:pPr algn="ctr" eaLnBrk="1" hangingPunct="1">
              <a:lnSpc>
                <a:spcPct val="100000"/>
              </a:lnSpc>
              <a:buFontTx/>
              <a:buNone/>
            </a:pPr>
            <a:r>
              <a:rPr lang="en-US" sz="1800" dirty="0">
                <a:latin typeface="Arial" charset="0"/>
              </a:rPr>
              <a:t>program execution?</a:t>
            </a:r>
          </a:p>
        </p:txBody>
      </p:sp>
      <p:pic>
        <p:nvPicPr>
          <p:cNvPr id="6" name="Picture 6"/>
          <p:cNvPicPr>
            <a:picLocks noChangeAspect="1" noChangeArrowheads="1"/>
          </p:cNvPicPr>
          <p:nvPr/>
        </p:nvPicPr>
        <p:blipFill>
          <a:blip r:embed="rId4"/>
          <a:srcRect/>
          <a:stretch>
            <a:fillRect/>
          </a:stretch>
        </p:blipFill>
        <p:spPr bwMode="auto">
          <a:xfrm>
            <a:off x="-13648" y="51816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228600"/>
            <a:ext cx="3733800" cy="1295400"/>
          </a:xfrm>
        </p:spPr>
        <p:txBody>
          <a:bodyPr/>
          <a:lstStyle/>
          <a:p>
            <a:pPr algn="l"/>
            <a:r>
              <a:rPr lang="en-US" sz="2400" dirty="0" smtClean="0">
                <a:solidFill>
                  <a:srgbClr val="C00000"/>
                </a:solidFill>
              </a:rPr>
              <a:t>Success Story: </a:t>
            </a:r>
            <a:br>
              <a:rPr lang="en-US" sz="2400" dirty="0" smtClean="0">
                <a:solidFill>
                  <a:srgbClr val="C00000"/>
                </a:solidFill>
              </a:rPr>
            </a:br>
            <a:r>
              <a:rPr lang="en-US" sz="2400" dirty="0" smtClean="0">
                <a:solidFill>
                  <a:srgbClr val="C00000"/>
                </a:solidFill>
              </a:rPr>
              <a:t>Static Device Verifier </a:t>
            </a:r>
            <a:endParaRPr lang="en-US" sz="2400" dirty="0">
              <a:solidFill>
                <a:srgbClr val="C00000"/>
              </a:solidFill>
            </a:endParaRPr>
          </a:p>
        </p:txBody>
      </p:sp>
      <p:sp>
        <p:nvSpPr>
          <p:cNvPr id="700419" name="Rectangle 3"/>
          <p:cNvSpPr>
            <a:spLocks noGrp="1" noChangeArrowheads="1"/>
          </p:cNvSpPr>
          <p:nvPr>
            <p:ph type="body" idx="1"/>
          </p:nvPr>
        </p:nvSpPr>
        <p:spPr>
          <a:xfrm>
            <a:off x="27296" y="1779495"/>
            <a:ext cx="9116704" cy="2716305"/>
          </a:xfrm>
        </p:spPr>
        <p:txBody>
          <a:bodyPr/>
          <a:lstStyle/>
          <a:p>
            <a:pPr>
              <a:spcBef>
                <a:spcPct val="35000"/>
              </a:spcBef>
              <a:buFont typeface="Wingdings" pitchFamily="2" charset="2"/>
              <a:buChar char="q"/>
            </a:pPr>
            <a:r>
              <a:rPr lang="en-US" sz="2000" dirty="0" smtClean="0">
                <a:solidFill>
                  <a:srgbClr val="006600"/>
                </a:solidFill>
                <a:ea typeface="Gulim" pitchFamily="34" charset="-127"/>
              </a:rPr>
              <a:t>Origin: Microsoft research project SLAM on software model checking</a:t>
            </a:r>
          </a:p>
          <a:p>
            <a:pPr>
              <a:spcBef>
                <a:spcPct val="35000"/>
              </a:spcBef>
              <a:buFont typeface="Wingdings" pitchFamily="2" charset="2"/>
              <a:buChar char="q"/>
            </a:pPr>
            <a:endParaRPr lang="en-US" sz="2000" dirty="0">
              <a:solidFill>
                <a:srgbClr val="006600"/>
              </a:solidFill>
              <a:ea typeface="Gulim" pitchFamily="34" charset="-127"/>
            </a:endParaRPr>
          </a:p>
          <a:p>
            <a:pPr>
              <a:spcBef>
                <a:spcPct val="35000"/>
              </a:spcBef>
              <a:buFont typeface="Wingdings" pitchFamily="2" charset="2"/>
              <a:buChar char="q"/>
            </a:pPr>
            <a:r>
              <a:rPr lang="en-US" sz="2000" dirty="0" smtClean="0">
                <a:solidFill>
                  <a:srgbClr val="006600"/>
                </a:solidFill>
                <a:ea typeface="Gulim" pitchFamily="34" charset="-127"/>
              </a:rPr>
              <a:t>Technology transfer: Windows development project SDV</a:t>
            </a:r>
          </a:p>
          <a:p>
            <a:pPr>
              <a:spcBef>
                <a:spcPct val="35000"/>
              </a:spcBef>
              <a:buFont typeface="Wingdings" pitchFamily="2" charset="2"/>
              <a:buChar char="q"/>
            </a:pPr>
            <a:endParaRPr lang="en-US" sz="2000" dirty="0">
              <a:solidFill>
                <a:srgbClr val="006600"/>
              </a:solidFill>
              <a:ea typeface="Gulim" pitchFamily="34" charset="-127"/>
            </a:endParaRPr>
          </a:p>
          <a:p>
            <a:pPr>
              <a:spcBef>
                <a:spcPct val="35000"/>
              </a:spcBef>
              <a:buFont typeface="Wingdings" pitchFamily="2" charset="2"/>
              <a:buChar char="q"/>
            </a:pPr>
            <a:r>
              <a:rPr lang="en-US" sz="2000" dirty="0" smtClean="0">
                <a:solidFill>
                  <a:srgbClr val="006600"/>
                </a:solidFill>
                <a:ea typeface="Gulim" pitchFamily="34" charset="-127"/>
              </a:rPr>
              <a:t>Catalyst: frequent crashes in Windows because of third-party code</a:t>
            </a:r>
          </a:p>
          <a:p>
            <a:pPr marL="0" indent="0">
              <a:spcBef>
                <a:spcPct val="35000"/>
              </a:spcBef>
              <a:buNone/>
            </a:pPr>
            <a:endParaRPr lang="en-US" sz="2000" dirty="0">
              <a:solidFill>
                <a:srgbClr val="006600"/>
              </a:solidFill>
              <a:ea typeface="Gulim" pitchFamily="34" charset="-127"/>
            </a:endParaRP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20</a:t>
            </a:fld>
            <a:endParaRPr lang="en-US" b="1" dirty="0">
              <a:solidFill>
                <a:srgbClr val="000000"/>
              </a:solidFill>
            </a:endParaRPr>
          </a:p>
        </p:txBody>
      </p:sp>
      <p:pic>
        <p:nvPicPr>
          <p:cNvPr id="5" name="Picture 6"/>
          <p:cNvPicPr>
            <a:picLocks noChangeAspect="1" noChangeArrowheads="1"/>
          </p:cNvPicPr>
          <p:nvPr/>
        </p:nvPicPr>
        <p:blipFill>
          <a:blip r:embed="rId3" cstate="print"/>
          <a:srcRect/>
          <a:stretch>
            <a:fillRect/>
          </a:stretch>
        </p:blipFill>
        <p:spPr bwMode="auto">
          <a:xfrm>
            <a:off x="7467600" y="0"/>
            <a:ext cx="1676400" cy="1676400"/>
          </a:xfrm>
          <a:prstGeom prst="rect">
            <a:avLst/>
          </a:prstGeom>
          <a:noFill/>
          <a:ln w="9525">
            <a:noFill/>
            <a:miter lim="800000"/>
            <a:headEnd/>
            <a:tailEnd/>
          </a:ln>
        </p:spPr>
      </p:pic>
      <p:pic>
        <p:nvPicPr>
          <p:cNvPr id="2050" name="Picture 2" descr="http://research.microsoft.com/en-us/projects/slam/slam_metalli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9549"/>
            <a:ext cx="2781300" cy="12573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0"/>
            <a:ext cx="8229600" cy="1631216"/>
          </a:xfrm>
          <a:prstGeom prst="rect">
            <a:avLst/>
          </a:prstGeom>
          <a:solidFill>
            <a:srgbClr val="FFFFCC"/>
          </a:solidFill>
          <a:ln w="28575" cmpd="sng">
            <a:solidFill>
              <a:srgbClr val="008000"/>
            </a:solidFill>
          </a:ln>
        </p:spPr>
        <p:txBody>
          <a:bodyPr wrap="square" rtlCol="0">
            <a:spAutoFit/>
          </a:bodyPr>
          <a:lstStyle/>
          <a:p>
            <a:pPr>
              <a:lnSpc>
                <a:spcPct val="100000"/>
              </a:lnSpc>
            </a:pPr>
            <a:r>
              <a:rPr lang="en-US" sz="2000" b="0" dirty="0">
                <a:solidFill>
                  <a:srgbClr val="C00000"/>
                </a:solidFill>
                <a:latin typeface="+mn-lt"/>
              </a:rPr>
              <a:t>Things like even software verification, this has been the Holy Grail of computer science for many decades but now in some very key areas, for example, driver verification we’re building tools that can do actual proof about the software and how it works in order to guarantee the </a:t>
            </a:r>
            <a:r>
              <a:rPr lang="en-US" sz="2000" b="0" dirty="0" smtClean="0">
                <a:solidFill>
                  <a:srgbClr val="C00000"/>
                </a:solidFill>
                <a:latin typeface="+mn-lt"/>
              </a:rPr>
              <a:t>reliability.			-- Bill Gates (2002)</a:t>
            </a:r>
          </a:p>
        </p:txBody>
      </p:sp>
    </p:spTree>
    <p:extLst>
      <p:ext uri="{BB962C8B-B14F-4D97-AF65-F5344CB8AC3E}">
        <p14:creationId xmlns:p14="http://schemas.microsoft.com/office/powerpoint/2010/main" val="30363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685800" y="228600"/>
            <a:ext cx="7772400" cy="1143000"/>
          </a:xfrm>
        </p:spPr>
        <p:txBody>
          <a:bodyPr/>
          <a:lstStyle/>
          <a:p>
            <a:r>
              <a:rPr lang="en-US" sz="2400" dirty="0" smtClean="0">
                <a:solidFill>
                  <a:srgbClr val="C00000"/>
                </a:solidFill>
              </a:rPr>
              <a:t>Research Trend 5: Constraint Solvers (1990s--)</a:t>
            </a:r>
            <a:endParaRPr lang="en-US" sz="2400" dirty="0">
              <a:solidFill>
                <a:srgbClr val="C00000"/>
              </a:solidFill>
            </a:endParaRPr>
          </a:p>
        </p:txBody>
      </p:sp>
      <p:sp>
        <p:nvSpPr>
          <p:cNvPr id="704515" name="Text Box 3"/>
          <p:cNvSpPr txBox="1">
            <a:spLocks noChangeArrowheads="1"/>
          </p:cNvSpPr>
          <p:nvPr/>
        </p:nvSpPr>
        <p:spPr bwMode="auto">
          <a:xfrm>
            <a:off x="6781800" y="5181600"/>
            <a:ext cx="766763" cy="639763"/>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2001</a:t>
            </a:r>
          </a:p>
          <a:p>
            <a:pPr algn="ctr" eaLnBrk="1" hangingPunct="1">
              <a:lnSpc>
                <a:spcPct val="100000"/>
              </a:lnSpc>
              <a:buFontTx/>
              <a:buNone/>
            </a:pPr>
            <a:r>
              <a:rPr lang="en-US" sz="1200" b="0">
                <a:latin typeface="Arial" charset="0"/>
                <a:ea typeface="宋体" pitchFamily="2" charset="-122"/>
              </a:rPr>
              <a:t>Chaff</a:t>
            </a:r>
          </a:p>
          <a:p>
            <a:pPr algn="ctr" eaLnBrk="1" hangingPunct="1">
              <a:lnSpc>
                <a:spcPct val="100000"/>
              </a:lnSpc>
              <a:buFontTx/>
              <a:buNone/>
            </a:pPr>
            <a:r>
              <a:rPr lang="en-US" sz="1200" b="0">
                <a:latin typeface="Arial" charset="0"/>
                <a:ea typeface="宋体" pitchFamily="2" charset="-122"/>
                <a:sym typeface="Symbol" pitchFamily="18" charset="2"/>
              </a:rPr>
              <a:t>10</a:t>
            </a:r>
            <a:r>
              <a:rPr lang="en-US" sz="1200" b="0">
                <a:latin typeface="Arial" charset="0"/>
                <a:ea typeface="宋体" pitchFamily="2" charset="-122"/>
              </a:rPr>
              <a:t>k var</a:t>
            </a:r>
          </a:p>
        </p:txBody>
      </p:sp>
      <p:sp>
        <p:nvSpPr>
          <p:cNvPr id="704516" name="Line 4"/>
          <p:cNvSpPr>
            <a:spLocks noChangeShapeType="1"/>
          </p:cNvSpPr>
          <p:nvPr/>
        </p:nvSpPr>
        <p:spPr bwMode="auto">
          <a:xfrm>
            <a:off x="838200" y="5029200"/>
            <a:ext cx="7620000" cy="0"/>
          </a:xfrm>
          <a:prstGeom prst="line">
            <a:avLst/>
          </a:prstGeom>
          <a:noFill/>
          <a:ln w="38100">
            <a:solidFill>
              <a:srgbClr val="FF0000"/>
            </a:solidFill>
            <a:round/>
            <a:headEnd/>
            <a:tailEnd type="triangle" w="med" len="med"/>
          </a:ln>
          <a:effectLst/>
        </p:spPr>
        <p:txBody>
          <a:bodyPr/>
          <a:lstStyle/>
          <a:p>
            <a:endParaRPr lang="en-US"/>
          </a:p>
        </p:txBody>
      </p:sp>
      <p:sp>
        <p:nvSpPr>
          <p:cNvPr id="704517" name="Rectangle 5"/>
          <p:cNvSpPr>
            <a:spLocks noChangeArrowheads="1"/>
          </p:cNvSpPr>
          <p:nvPr/>
        </p:nvSpPr>
        <p:spPr bwMode="auto">
          <a:xfrm>
            <a:off x="8382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18" name="Rectangle 6"/>
          <p:cNvSpPr>
            <a:spLocks noChangeArrowheads="1"/>
          </p:cNvSpPr>
          <p:nvPr/>
        </p:nvSpPr>
        <p:spPr bwMode="auto">
          <a:xfrm>
            <a:off x="16764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19" name="Rectangle 7"/>
          <p:cNvSpPr>
            <a:spLocks noChangeArrowheads="1"/>
          </p:cNvSpPr>
          <p:nvPr/>
        </p:nvSpPr>
        <p:spPr bwMode="auto">
          <a:xfrm>
            <a:off x="21336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20" name="Rectangle 8"/>
          <p:cNvSpPr>
            <a:spLocks noChangeArrowheads="1"/>
          </p:cNvSpPr>
          <p:nvPr/>
        </p:nvSpPr>
        <p:spPr bwMode="auto">
          <a:xfrm>
            <a:off x="41910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21" name="Rectangle 9"/>
          <p:cNvSpPr>
            <a:spLocks noChangeArrowheads="1"/>
          </p:cNvSpPr>
          <p:nvPr/>
        </p:nvSpPr>
        <p:spPr bwMode="auto">
          <a:xfrm>
            <a:off x="55626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22" name="Rectangle 10"/>
          <p:cNvSpPr>
            <a:spLocks noChangeArrowheads="1"/>
          </p:cNvSpPr>
          <p:nvPr/>
        </p:nvSpPr>
        <p:spPr bwMode="auto">
          <a:xfrm>
            <a:off x="61722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23" name="Rectangle 11"/>
          <p:cNvSpPr>
            <a:spLocks noChangeArrowheads="1"/>
          </p:cNvSpPr>
          <p:nvPr/>
        </p:nvSpPr>
        <p:spPr bwMode="auto">
          <a:xfrm>
            <a:off x="41148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24" name="Rectangle 12"/>
          <p:cNvSpPr>
            <a:spLocks noChangeArrowheads="1"/>
          </p:cNvSpPr>
          <p:nvPr/>
        </p:nvSpPr>
        <p:spPr bwMode="auto">
          <a:xfrm>
            <a:off x="50292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25" name="Rectangle 13"/>
          <p:cNvSpPr>
            <a:spLocks noChangeArrowheads="1"/>
          </p:cNvSpPr>
          <p:nvPr/>
        </p:nvSpPr>
        <p:spPr bwMode="auto">
          <a:xfrm>
            <a:off x="62484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26" name="Rectangle 14"/>
          <p:cNvSpPr>
            <a:spLocks noChangeArrowheads="1"/>
          </p:cNvSpPr>
          <p:nvPr/>
        </p:nvSpPr>
        <p:spPr bwMode="auto">
          <a:xfrm>
            <a:off x="69342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27" name="Rectangle 15"/>
          <p:cNvSpPr>
            <a:spLocks noChangeArrowheads="1"/>
          </p:cNvSpPr>
          <p:nvPr/>
        </p:nvSpPr>
        <p:spPr bwMode="auto">
          <a:xfrm>
            <a:off x="74676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28" name="Text Box 16"/>
          <p:cNvSpPr txBox="1">
            <a:spLocks noChangeArrowheads="1"/>
          </p:cNvSpPr>
          <p:nvPr/>
        </p:nvSpPr>
        <p:spPr bwMode="auto">
          <a:xfrm>
            <a:off x="3709988" y="5145088"/>
            <a:ext cx="817562" cy="639762"/>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1986</a:t>
            </a:r>
          </a:p>
          <a:p>
            <a:pPr algn="ctr" eaLnBrk="1" hangingPunct="1">
              <a:lnSpc>
                <a:spcPct val="100000"/>
              </a:lnSpc>
              <a:buFontTx/>
              <a:buNone/>
            </a:pPr>
            <a:r>
              <a:rPr lang="en-US" sz="1200" b="0">
                <a:latin typeface="Arial" charset="0"/>
                <a:ea typeface="宋体" pitchFamily="2" charset="-122"/>
              </a:rPr>
              <a:t>BDDs</a:t>
            </a:r>
          </a:p>
          <a:p>
            <a:pPr algn="ctr" eaLnBrk="1" hangingPunct="1">
              <a:lnSpc>
                <a:spcPct val="100000"/>
              </a:lnSpc>
              <a:buFontTx/>
              <a:buNone/>
            </a:pPr>
            <a:r>
              <a:rPr lang="en-US" sz="1200" b="0">
                <a:latin typeface="Arial" charset="0"/>
                <a:ea typeface="宋体" pitchFamily="2" charset="-122"/>
                <a:sym typeface="Symbol" pitchFamily="18" charset="2"/>
              </a:rPr>
              <a:t></a:t>
            </a:r>
            <a:r>
              <a:rPr lang="en-US" sz="1200" b="0">
                <a:latin typeface="Arial" charset="0"/>
                <a:ea typeface="宋体" pitchFamily="2" charset="-122"/>
              </a:rPr>
              <a:t> 100 var</a:t>
            </a:r>
          </a:p>
        </p:txBody>
      </p:sp>
      <p:sp>
        <p:nvSpPr>
          <p:cNvPr id="704529" name="Text Box 17"/>
          <p:cNvSpPr txBox="1">
            <a:spLocks noChangeArrowheads="1"/>
          </p:cNvSpPr>
          <p:nvPr/>
        </p:nvSpPr>
        <p:spPr bwMode="auto">
          <a:xfrm>
            <a:off x="4648200" y="5181600"/>
            <a:ext cx="817563" cy="639763"/>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1992</a:t>
            </a:r>
          </a:p>
          <a:p>
            <a:pPr algn="ctr" eaLnBrk="1" hangingPunct="1">
              <a:lnSpc>
                <a:spcPct val="100000"/>
              </a:lnSpc>
              <a:buFontTx/>
              <a:buNone/>
            </a:pPr>
            <a:r>
              <a:rPr lang="en-US" sz="1200" b="0">
                <a:latin typeface="Arial" charset="0"/>
                <a:ea typeface="宋体" pitchFamily="2" charset="-122"/>
              </a:rPr>
              <a:t>GSAT</a:t>
            </a:r>
          </a:p>
          <a:p>
            <a:pPr algn="ctr" eaLnBrk="1" hangingPunct="1">
              <a:lnSpc>
                <a:spcPct val="100000"/>
              </a:lnSpc>
              <a:buFontTx/>
              <a:buNone/>
            </a:pPr>
            <a:r>
              <a:rPr lang="en-US" sz="1200" b="0">
                <a:latin typeface="Arial" charset="0"/>
                <a:ea typeface="宋体" pitchFamily="2" charset="-122"/>
                <a:sym typeface="Symbol" pitchFamily="18" charset="2"/>
              </a:rPr>
              <a:t></a:t>
            </a:r>
            <a:r>
              <a:rPr lang="en-US" sz="1200" b="0">
                <a:latin typeface="Arial" charset="0"/>
                <a:ea typeface="宋体" pitchFamily="2" charset="-122"/>
              </a:rPr>
              <a:t> 300 var</a:t>
            </a:r>
          </a:p>
        </p:txBody>
      </p:sp>
      <p:sp>
        <p:nvSpPr>
          <p:cNvPr id="704530" name="Text Box 18"/>
          <p:cNvSpPr txBox="1">
            <a:spLocks noChangeArrowheads="1"/>
          </p:cNvSpPr>
          <p:nvPr/>
        </p:nvSpPr>
        <p:spPr bwMode="auto">
          <a:xfrm>
            <a:off x="5791200" y="5105400"/>
            <a:ext cx="901700" cy="822325"/>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1996</a:t>
            </a:r>
          </a:p>
          <a:p>
            <a:pPr algn="ctr" eaLnBrk="1" hangingPunct="1">
              <a:lnSpc>
                <a:spcPct val="100000"/>
              </a:lnSpc>
              <a:buFontTx/>
              <a:buNone/>
            </a:pPr>
            <a:r>
              <a:rPr lang="en-US" sz="1200" b="0">
                <a:latin typeface="Arial" charset="0"/>
                <a:ea typeface="宋体" pitchFamily="2" charset="-122"/>
              </a:rPr>
              <a:t>St</a:t>
            </a:r>
            <a:r>
              <a:rPr lang="en-US" sz="1200" b="0">
                <a:latin typeface="Arial" charset="0"/>
                <a:ea typeface="宋体" pitchFamily="2" charset="-122"/>
                <a:cs typeface="Arial" charset="0"/>
              </a:rPr>
              <a:t>å</a:t>
            </a:r>
            <a:r>
              <a:rPr lang="en-US" sz="1200" b="0">
                <a:latin typeface="Arial" charset="0"/>
                <a:ea typeface="宋体" pitchFamily="2" charset="-122"/>
              </a:rPr>
              <a:t>lmarck</a:t>
            </a:r>
          </a:p>
          <a:p>
            <a:pPr algn="ctr" eaLnBrk="1" hangingPunct="1">
              <a:lnSpc>
                <a:spcPct val="100000"/>
              </a:lnSpc>
              <a:buFontTx/>
              <a:buNone/>
            </a:pPr>
            <a:r>
              <a:rPr lang="en-US" sz="1200" b="0">
                <a:latin typeface="Arial" charset="0"/>
                <a:ea typeface="宋体" pitchFamily="2" charset="-122"/>
                <a:sym typeface="Symbol" pitchFamily="18" charset="2"/>
              </a:rPr>
              <a:t></a:t>
            </a:r>
            <a:r>
              <a:rPr lang="en-US" sz="1200" b="0">
                <a:latin typeface="Arial" charset="0"/>
                <a:ea typeface="宋体" pitchFamily="2" charset="-122"/>
              </a:rPr>
              <a:t> 1000 var</a:t>
            </a:r>
            <a:endParaRPr lang="en-US" sz="800" b="0">
              <a:latin typeface="Arial" charset="0"/>
              <a:ea typeface="宋体" pitchFamily="2" charset="-122"/>
            </a:endParaRPr>
          </a:p>
          <a:p>
            <a:pPr algn="ctr" eaLnBrk="1" hangingPunct="1">
              <a:lnSpc>
                <a:spcPct val="100000"/>
              </a:lnSpc>
              <a:buFontTx/>
              <a:buNone/>
            </a:pPr>
            <a:endParaRPr lang="en-US" sz="1200" b="0">
              <a:latin typeface="Arial" charset="0"/>
              <a:ea typeface="宋体" pitchFamily="2" charset="-122"/>
            </a:endParaRPr>
          </a:p>
        </p:txBody>
      </p:sp>
      <p:sp>
        <p:nvSpPr>
          <p:cNvPr id="704531" name="Text Box 19"/>
          <p:cNvSpPr txBox="1">
            <a:spLocks noChangeArrowheads="1"/>
          </p:cNvSpPr>
          <p:nvPr/>
        </p:nvSpPr>
        <p:spPr bwMode="auto">
          <a:xfrm>
            <a:off x="6019800" y="4267200"/>
            <a:ext cx="717550" cy="639763"/>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1996</a:t>
            </a:r>
          </a:p>
          <a:p>
            <a:pPr algn="ctr" eaLnBrk="1" hangingPunct="1">
              <a:lnSpc>
                <a:spcPct val="100000"/>
              </a:lnSpc>
              <a:buFontTx/>
              <a:buNone/>
            </a:pPr>
            <a:r>
              <a:rPr lang="en-US" sz="1200" b="0">
                <a:latin typeface="Arial" charset="0"/>
                <a:ea typeface="宋体" pitchFamily="2" charset="-122"/>
              </a:rPr>
              <a:t>GRASP</a:t>
            </a:r>
          </a:p>
          <a:p>
            <a:pPr algn="ctr" eaLnBrk="1" hangingPunct="1">
              <a:lnSpc>
                <a:spcPct val="100000"/>
              </a:lnSpc>
              <a:buFontTx/>
              <a:buNone/>
            </a:pPr>
            <a:r>
              <a:rPr lang="en-US" sz="1200" b="0">
                <a:latin typeface="Arial" charset="0"/>
                <a:ea typeface="宋体" pitchFamily="2" charset="-122"/>
                <a:sym typeface="Symbol" pitchFamily="18" charset="2"/>
              </a:rPr>
              <a:t></a:t>
            </a:r>
            <a:r>
              <a:rPr lang="en-US" sz="1200" b="0">
                <a:latin typeface="Arial" charset="0"/>
                <a:ea typeface="宋体" pitchFamily="2" charset="-122"/>
              </a:rPr>
              <a:t>1k var</a:t>
            </a:r>
          </a:p>
        </p:txBody>
      </p:sp>
      <p:sp>
        <p:nvSpPr>
          <p:cNvPr id="704532" name="Text Box 20"/>
          <p:cNvSpPr txBox="1">
            <a:spLocks noChangeArrowheads="1"/>
          </p:cNvSpPr>
          <p:nvPr/>
        </p:nvSpPr>
        <p:spPr bwMode="auto">
          <a:xfrm>
            <a:off x="1373188" y="4237038"/>
            <a:ext cx="690562" cy="639762"/>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dirty="0">
                <a:latin typeface="Arial" charset="0"/>
                <a:ea typeface="宋体" pitchFamily="2" charset="-122"/>
              </a:rPr>
              <a:t>1960</a:t>
            </a:r>
          </a:p>
          <a:p>
            <a:pPr algn="ctr" eaLnBrk="1" hangingPunct="1">
              <a:lnSpc>
                <a:spcPct val="100000"/>
              </a:lnSpc>
              <a:buFontTx/>
              <a:buNone/>
            </a:pPr>
            <a:r>
              <a:rPr lang="en-US" sz="1200" b="0" dirty="0">
                <a:latin typeface="Arial" charset="0"/>
                <a:ea typeface="宋体" pitchFamily="2" charset="-122"/>
              </a:rPr>
              <a:t>DP</a:t>
            </a:r>
          </a:p>
          <a:p>
            <a:pPr algn="ctr" eaLnBrk="1" hangingPunct="1">
              <a:lnSpc>
                <a:spcPct val="100000"/>
              </a:lnSpc>
              <a:buFontTx/>
              <a:buNone/>
            </a:pPr>
            <a:r>
              <a:rPr lang="en-US" sz="1200" b="0" dirty="0">
                <a:latin typeface="Arial" charset="0"/>
                <a:ea typeface="宋体" pitchFamily="2" charset="-122"/>
                <a:sym typeface="Symbol" pitchFamily="18" charset="2"/>
              </a:rPr>
              <a:t></a:t>
            </a:r>
            <a:r>
              <a:rPr lang="en-US" sz="1200" b="0" dirty="0">
                <a:latin typeface="Arial" charset="0"/>
                <a:ea typeface="宋体" pitchFamily="2" charset="-122"/>
              </a:rPr>
              <a:t>10 </a:t>
            </a:r>
            <a:r>
              <a:rPr lang="en-US" sz="1200" b="0" dirty="0" err="1">
                <a:latin typeface="Arial" charset="0"/>
                <a:ea typeface="宋体" pitchFamily="2" charset="-122"/>
              </a:rPr>
              <a:t>var</a:t>
            </a:r>
            <a:endParaRPr lang="en-US" sz="1200" b="0" dirty="0">
              <a:latin typeface="Arial" charset="0"/>
              <a:ea typeface="宋体" pitchFamily="2" charset="-122"/>
            </a:endParaRPr>
          </a:p>
        </p:txBody>
      </p:sp>
      <p:sp>
        <p:nvSpPr>
          <p:cNvPr id="704533" name="Text Box 21"/>
          <p:cNvSpPr txBox="1">
            <a:spLocks noChangeArrowheads="1"/>
          </p:cNvSpPr>
          <p:nvPr/>
        </p:nvSpPr>
        <p:spPr bwMode="auto">
          <a:xfrm>
            <a:off x="3581400" y="4313238"/>
            <a:ext cx="1441450" cy="639762"/>
          </a:xfrm>
          <a:prstGeom prst="rect">
            <a:avLst/>
          </a:prstGeom>
          <a:noFill/>
          <a:ln w="9525">
            <a:noFill/>
            <a:miter lim="800000"/>
            <a:headEnd/>
            <a:tailEnd/>
          </a:ln>
          <a:effectLst/>
        </p:spPr>
        <p:txBody>
          <a:bodyPr>
            <a:spAutoFit/>
          </a:bodyPr>
          <a:lstStyle/>
          <a:p>
            <a:pPr algn="ctr" eaLnBrk="1" hangingPunct="1">
              <a:lnSpc>
                <a:spcPct val="100000"/>
              </a:lnSpc>
              <a:buFontTx/>
              <a:buNone/>
            </a:pPr>
            <a:r>
              <a:rPr lang="en-US" sz="1200" b="0">
                <a:latin typeface="Arial" charset="0"/>
                <a:ea typeface="宋体" pitchFamily="2" charset="-122"/>
              </a:rPr>
              <a:t>1988</a:t>
            </a:r>
          </a:p>
          <a:p>
            <a:pPr algn="ctr" eaLnBrk="1" hangingPunct="1">
              <a:lnSpc>
                <a:spcPct val="100000"/>
              </a:lnSpc>
              <a:buFontTx/>
              <a:buNone/>
            </a:pPr>
            <a:r>
              <a:rPr lang="en-US" sz="1200" b="0">
                <a:latin typeface="Arial" charset="0"/>
                <a:ea typeface="宋体" pitchFamily="2" charset="-122"/>
              </a:rPr>
              <a:t>SOCRATES</a:t>
            </a:r>
          </a:p>
          <a:p>
            <a:pPr algn="ctr" eaLnBrk="1" hangingPunct="1">
              <a:lnSpc>
                <a:spcPct val="100000"/>
              </a:lnSpc>
              <a:buFontTx/>
              <a:buNone/>
            </a:pPr>
            <a:r>
              <a:rPr lang="en-US" sz="1200" b="0">
                <a:latin typeface="Arial" charset="0"/>
                <a:ea typeface="宋体" pitchFamily="2" charset="-122"/>
                <a:sym typeface="Symbol" pitchFamily="18" charset="2"/>
              </a:rPr>
              <a:t></a:t>
            </a:r>
            <a:r>
              <a:rPr lang="en-US" sz="1200" b="0">
                <a:latin typeface="Arial" charset="0"/>
                <a:ea typeface="宋体" pitchFamily="2" charset="-122"/>
              </a:rPr>
              <a:t> 3k var</a:t>
            </a:r>
          </a:p>
        </p:txBody>
      </p:sp>
      <p:sp>
        <p:nvSpPr>
          <p:cNvPr id="704534" name="Text Box 22"/>
          <p:cNvSpPr txBox="1">
            <a:spLocks noChangeArrowheads="1"/>
          </p:cNvSpPr>
          <p:nvPr/>
        </p:nvSpPr>
        <p:spPr bwMode="auto">
          <a:xfrm>
            <a:off x="5105400" y="4267200"/>
            <a:ext cx="781050" cy="639763"/>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1994</a:t>
            </a:r>
          </a:p>
          <a:p>
            <a:pPr algn="ctr" eaLnBrk="1" hangingPunct="1">
              <a:lnSpc>
                <a:spcPct val="100000"/>
              </a:lnSpc>
              <a:buFontTx/>
              <a:buNone/>
            </a:pPr>
            <a:r>
              <a:rPr lang="en-US" sz="1200" b="0">
                <a:latin typeface="Arial" charset="0"/>
                <a:ea typeface="宋体" pitchFamily="2" charset="-122"/>
              </a:rPr>
              <a:t>Hannibal</a:t>
            </a:r>
          </a:p>
          <a:p>
            <a:pPr algn="ctr" eaLnBrk="1" hangingPunct="1">
              <a:lnSpc>
                <a:spcPct val="100000"/>
              </a:lnSpc>
              <a:buFontTx/>
              <a:buNone/>
            </a:pPr>
            <a:r>
              <a:rPr lang="en-US" sz="1200" b="0">
                <a:latin typeface="Arial" charset="0"/>
                <a:ea typeface="宋体" pitchFamily="2" charset="-122"/>
                <a:sym typeface="Symbol" pitchFamily="18" charset="2"/>
              </a:rPr>
              <a:t></a:t>
            </a:r>
            <a:r>
              <a:rPr lang="en-US" sz="1200" b="0">
                <a:latin typeface="Arial" charset="0"/>
                <a:ea typeface="宋体" pitchFamily="2" charset="-122"/>
              </a:rPr>
              <a:t> 3k var</a:t>
            </a:r>
          </a:p>
        </p:txBody>
      </p:sp>
      <p:sp>
        <p:nvSpPr>
          <p:cNvPr id="704535" name="Text Box 23"/>
          <p:cNvSpPr txBox="1">
            <a:spLocks noChangeArrowheads="1"/>
          </p:cNvSpPr>
          <p:nvPr/>
        </p:nvSpPr>
        <p:spPr bwMode="auto">
          <a:xfrm>
            <a:off x="1879600" y="5257800"/>
            <a:ext cx="733425" cy="639763"/>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1962</a:t>
            </a:r>
          </a:p>
          <a:p>
            <a:pPr algn="ctr" eaLnBrk="1" hangingPunct="1">
              <a:lnSpc>
                <a:spcPct val="100000"/>
              </a:lnSpc>
              <a:buFontTx/>
              <a:buNone/>
            </a:pPr>
            <a:r>
              <a:rPr lang="en-US" sz="1200" b="0">
                <a:latin typeface="Arial" charset="0"/>
                <a:ea typeface="宋体" pitchFamily="2" charset="-122"/>
              </a:rPr>
              <a:t>DLL</a:t>
            </a:r>
          </a:p>
          <a:p>
            <a:pPr algn="ctr" eaLnBrk="1" hangingPunct="1">
              <a:lnSpc>
                <a:spcPct val="100000"/>
              </a:lnSpc>
              <a:buFontTx/>
              <a:buNone/>
            </a:pPr>
            <a:r>
              <a:rPr lang="en-US" sz="1200" b="0">
                <a:latin typeface="Arial" charset="0"/>
                <a:ea typeface="宋体" pitchFamily="2" charset="-122"/>
                <a:sym typeface="Symbol" pitchFamily="18" charset="2"/>
              </a:rPr>
              <a:t></a:t>
            </a:r>
            <a:r>
              <a:rPr lang="en-US" sz="1200" b="0">
                <a:latin typeface="Arial" charset="0"/>
                <a:ea typeface="宋体" pitchFamily="2" charset="-122"/>
              </a:rPr>
              <a:t> 10 var</a:t>
            </a:r>
          </a:p>
        </p:txBody>
      </p:sp>
      <p:sp>
        <p:nvSpPr>
          <p:cNvPr id="704536" name="Text Box 24"/>
          <p:cNvSpPr txBox="1">
            <a:spLocks noChangeArrowheads="1"/>
          </p:cNvSpPr>
          <p:nvPr/>
        </p:nvSpPr>
        <p:spPr bwMode="auto">
          <a:xfrm>
            <a:off x="514350" y="5257800"/>
            <a:ext cx="733425" cy="639763"/>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1952</a:t>
            </a:r>
          </a:p>
          <a:p>
            <a:pPr algn="ctr" eaLnBrk="1" hangingPunct="1">
              <a:lnSpc>
                <a:spcPct val="100000"/>
              </a:lnSpc>
              <a:buFontTx/>
              <a:buNone/>
            </a:pPr>
            <a:r>
              <a:rPr lang="en-US" sz="1200" b="0">
                <a:latin typeface="Arial" charset="0"/>
                <a:ea typeface="宋体" pitchFamily="2" charset="-122"/>
              </a:rPr>
              <a:t>Quine</a:t>
            </a:r>
          </a:p>
          <a:p>
            <a:pPr algn="ctr" eaLnBrk="1" hangingPunct="1">
              <a:lnSpc>
                <a:spcPct val="100000"/>
              </a:lnSpc>
              <a:buFontTx/>
              <a:buNone/>
            </a:pPr>
            <a:r>
              <a:rPr lang="en-US" sz="1200" b="0">
                <a:latin typeface="Arial" charset="0"/>
                <a:ea typeface="宋体" pitchFamily="2" charset="-122"/>
                <a:sym typeface="Symbol" pitchFamily="18" charset="2"/>
              </a:rPr>
              <a:t></a:t>
            </a:r>
            <a:r>
              <a:rPr lang="en-US" sz="1200" b="0">
                <a:latin typeface="Arial" charset="0"/>
                <a:ea typeface="宋体" pitchFamily="2" charset="-122"/>
              </a:rPr>
              <a:t> 10 var</a:t>
            </a:r>
          </a:p>
        </p:txBody>
      </p:sp>
      <p:sp>
        <p:nvSpPr>
          <p:cNvPr id="704537" name="Rectangle 25"/>
          <p:cNvSpPr>
            <a:spLocks noChangeArrowheads="1"/>
          </p:cNvSpPr>
          <p:nvPr/>
        </p:nvSpPr>
        <p:spPr bwMode="auto">
          <a:xfrm>
            <a:off x="6324600" y="4953000"/>
            <a:ext cx="152400" cy="152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04538" name="Text Box 26"/>
          <p:cNvSpPr txBox="1">
            <a:spLocks noChangeArrowheads="1"/>
          </p:cNvSpPr>
          <p:nvPr/>
        </p:nvSpPr>
        <p:spPr bwMode="auto">
          <a:xfrm>
            <a:off x="6019800" y="5715000"/>
            <a:ext cx="682625" cy="639763"/>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1996</a:t>
            </a:r>
          </a:p>
          <a:p>
            <a:pPr algn="ctr" eaLnBrk="1" hangingPunct="1">
              <a:lnSpc>
                <a:spcPct val="100000"/>
              </a:lnSpc>
              <a:buFontTx/>
              <a:buNone/>
            </a:pPr>
            <a:r>
              <a:rPr lang="en-US" sz="1200" b="0">
                <a:latin typeface="Arial" charset="0"/>
                <a:ea typeface="宋体" pitchFamily="2" charset="-122"/>
              </a:rPr>
              <a:t>SATO</a:t>
            </a:r>
          </a:p>
          <a:p>
            <a:pPr algn="ctr" eaLnBrk="1" hangingPunct="1">
              <a:lnSpc>
                <a:spcPct val="100000"/>
              </a:lnSpc>
              <a:buFontTx/>
              <a:buNone/>
            </a:pPr>
            <a:r>
              <a:rPr lang="en-US" sz="1200" b="0">
                <a:latin typeface="Arial" charset="0"/>
                <a:ea typeface="宋体" pitchFamily="2" charset="-122"/>
                <a:sym typeface="Symbol" pitchFamily="18" charset="2"/>
              </a:rPr>
              <a:t></a:t>
            </a:r>
            <a:r>
              <a:rPr lang="en-US" sz="1200" b="0">
                <a:latin typeface="Arial" charset="0"/>
                <a:ea typeface="宋体" pitchFamily="2" charset="-122"/>
              </a:rPr>
              <a:t>1k var</a:t>
            </a:r>
          </a:p>
        </p:txBody>
      </p:sp>
      <p:sp>
        <p:nvSpPr>
          <p:cNvPr id="704539" name="Text Box 27"/>
          <p:cNvSpPr txBox="1">
            <a:spLocks noChangeArrowheads="1"/>
          </p:cNvSpPr>
          <p:nvPr/>
        </p:nvSpPr>
        <p:spPr bwMode="auto">
          <a:xfrm>
            <a:off x="7086600" y="4267200"/>
            <a:ext cx="766763" cy="639763"/>
          </a:xfrm>
          <a:prstGeom prst="rect">
            <a:avLst/>
          </a:prstGeom>
          <a:noFill/>
          <a:ln w="9525">
            <a:noFill/>
            <a:miter lim="800000"/>
            <a:headEnd/>
            <a:tailEnd/>
          </a:ln>
          <a:effectLst/>
        </p:spPr>
        <p:txBody>
          <a:bodyPr wrap="none">
            <a:spAutoFit/>
          </a:bodyPr>
          <a:lstStyle/>
          <a:p>
            <a:pPr algn="ctr" eaLnBrk="1" hangingPunct="1">
              <a:lnSpc>
                <a:spcPct val="100000"/>
              </a:lnSpc>
              <a:buFontTx/>
              <a:buNone/>
            </a:pPr>
            <a:r>
              <a:rPr lang="en-US" sz="1200" b="0">
                <a:latin typeface="Arial" charset="0"/>
                <a:ea typeface="宋体" pitchFamily="2" charset="-122"/>
              </a:rPr>
              <a:t>2002</a:t>
            </a:r>
          </a:p>
          <a:p>
            <a:pPr algn="ctr" eaLnBrk="1" hangingPunct="1">
              <a:lnSpc>
                <a:spcPct val="100000"/>
              </a:lnSpc>
              <a:buFontTx/>
              <a:buNone/>
            </a:pPr>
            <a:r>
              <a:rPr lang="en-US" sz="1200" b="0">
                <a:latin typeface="Arial" charset="0"/>
                <a:ea typeface="宋体" pitchFamily="2" charset="-122"/>
              </a:rPr>
              <a:t>Berkmin</a:t>
            </a:r>
          </a:p>
          <a:p>
            <a:pPr algn="ctr" eaLnBrk="1" hangingPunct="1">
              <a:lnSpc>
                <a:spcPct val="100000"/>
              </a:lnSpc>
              <a:buFontTx/>
              <a:buNone/>
            </a:pPr>
            <a:r>
              <a:rPr lang="en-US" sz="1200" b="0">
                <a:latin typeface="Arial" charset="0"/>
                <a:ea typeface="宋体" pitchFamily="2" charset="-122"/>
                <a:sym typeface="Symbol" pitchFamily="18" charset="2"/>
              </a:rPr>
              <a:t>10</a:t>
            </a:r>
            <a:r>
              <a:rPr lang="en-US" sz="1200" b="0">
                <a:latin typeface="Arial" charset="0"/>
                <a:ea typeface="宋体" pitchFamily="2" charset="-122"/>
              </a:rPr>
              <a:t>k var</a:t>
            </a:r>
          </a:p>
        </p:txBody>
      </p:sp>
      <p:sp>
        <p:nvSpPr>
          <p:cNvPr id="704540" name="Rectangle 28"/>
          <p:cNvSpPr>
            <a:spLocks noChangeArrowheads="1"/>
          </p:cNvSpPr>
          <p:nvPr/>
        </p:nvSpPr>
        <p:spPr bwMode="auto">
          <a:xfrm>
            <a:off x="0" y="1371600"/>
            <a:ext cx="8839200" cy="2514600"/>
          </a:xfrm>
          <a:prstGeom prst="rect">
            <a:avLst/>
          </a:prstGeom>
          <a:noFill/>
          <a:ln w="9525">
            <a:noFill/>
            <a:miter lim="800000"/>
            <a:headEnd/>
            <a:tailEnd/>
          </a:ln>
          <a:effectLst/>
        </p:spPr>
        <p:txBody>
          <a:bodyPr/>
          <a:lstStyle/>
          <a:p>
            <a:pPr marL="342900" indent="-342900">
              <a:lnSpc>
                <a:spcPct val="90000"/>
              </a:lnSpc>
              <a:spcBef>
                <a:spcPct val="50000"/>
              </a:spcBef>
              <a:buFont typeface="Wingdings" pitchFamily="2" charset="2"/>
              <a:buNone/>
            </a:pPr>
            <a:r>
              <a:rPr lang="en-US" altLang="ko-KR" sz="2000" b="0" dirty="0">
                <a:solidFill>
                  <a:srgbClr val="006600"/>
                </a:solidFill>
                <a:latin typeface="Comic Sans MS" pitchFamily="66" charset="0"/>
                <a:ea typeface="Gulim" pitchFamily="34" charset="-127"/>
              </a:rPr>
              <a:t>Propositional </a:t>
            </a:r>
            <a:r>
              <a:rPr lang="en-US" altLang="ko-KR" sz="2000" b="0" dirty="0" err="1">
                <a:solidFill>
                  <a:srgbClr val="006600"/>
                </a:solidFill>
                <a:latin typeface="Comic Sans MS" pitchFamily="66" charset="0"/>
                <a:ea typeface="Gulim" pitchFamily="34" charset="-127"/>
              </a:rPr>
              <a:t>Satisfiability</a:t>
            </a:r>
            <a:r>
              <a:rPr lang="en-US" altLang="ko-KR" sz="2000" b="0" dirty="0">
                <a:solidFill>
                  <a:srgbClr val="006600"/>
                </a:solidFill>
                <a:latin typeface="Comic Sans MS" pitchFamily="66" charset="0"/>
                <a:ea typeface="Gulim" pitchFamily="34" charset="-127"/>
              </a:rPr>
              <a:t>: Given a formula over Boolean variables, is there an assignment of 0/1’s to </a:t>
            </a:r>
            <a:r>
              <a:rPr lang="en-US" altLang="ko-KR" sz="2000" b="0" dirty="0" err="1">
                <a:solidFill>
                  <a:srgbClr val="006600"/>
                </a:solidFill>
                <a:latin typeface="Comic Sans MS" pitchFamily="66" charset="0"/>
                <a:ea typeface="Gulim" pitchFamily="34" charset="-127"/>
              </a:rPr>
              <a:t>vars</a:t>
            </a:r>
            <a:r>
              <a:rPr lang="en-US" altLang="ko-KR" sz="2000" b="0" dirty="0">
                <a:solidFill>
                  <a:srgbClr val="006600"/>
                </a:solidFill>
                <a:latin typeface="Comic Sans MS" pitchFamily="66" charset="0"/>
                <a:ea typeface="Gulim" pitchFamily="34" charset="-127"/>
              </a:rPr>
              <a:t> which makes the formula true</a:t>
            </a:r>
            <a:endParaRPr lang="en-US" sz="2000" b="0" dirty="0">
              <a:solidFill>
                <a:srgbClr val="006600"/>
              </a:solidFill>
              <a:latin typeface="Comic Sans MS" pitchFamily="66" charset="0"/>
            </a:endParaRPr>
          </a:p>
          <a:p>
            <a:pPr marL="742950" lvl="1" indent="-285750">
              <a:lnSpc>
                <a:spcPct val="90000"/>
              </a:lnSpc>
              <a:spcBef>
                <a:spcPct val="35000"/>
              </a:spcBef>
              <a:buFont typeface="Wingdings" panose="05000000000000000000" pitchFamily="2" charset="2"/>
              <a:buChar char="§"/>
            </a:pPr>
            <a:r>
              <a:rPr lang="en-US" sz="1800" b="0" dirty="0">
                <a:latin typeface="Comic Sans MS" pitchFamily="66" charset="0"/>
              </a:rPr>
              <a:t>Canonical NP-hard problem (Cook 1973)</a:t>
            </a:r>
          </a:p>
          <a:p>
            <a:pPr marL="742950" lvl="1" indent="-285750">
              <a:lnSpc>
                <a:spcPct val="90000"/>
              </a:lnSpc>
              <a:spcBef>
                <a:spcPct val="35000"/>
              </a:spcBef>
              <a:buFont typeface="Wingdings" panose="05000000000000000000" pitchFamily="2" charset="2"/>
              <a:buChar char="§"/>
            </a:pPr>
            <a:r>
              <a:rPr lang="en-US" sz="1800" b="0" dirty="0">
                <a:latin typeface="Comic Sans MS" pitchFamily="66" charset="0"/>
              </a:rPr>
              <a:t>Enormous progress in tools that can solve instances with </a:t>
            </a:r>
            <a:r>
              <a:rPr lang="en-US" sz="1800" b="0" dirty="0" smtClean="0">
                <a:latin typeface="Comic Sans MS" pitchFamily="66" charset="0"/>
              </a:rPr>
              <a:t>thousands </a:t>
            </a:r>
            <a:r>
              <a:rPr lang="en-US" sz="1800" b="0" dirty="0">
                <a:latin typeface="Comic Sans MS" pitchFamily="66" charset="0"/>
              </a:rPr>
              <a:t>of variables and millions of </a:t>
            </a:r>
            <a:r>
              <a:rPr lang="en-US" sz="1800" b="0" dirty="0" smtClean="0">
                <a:latin typeface="Comic Sans MS" pitchFamily="66" charset="0"/>
              </a:rPr>
              <a:t>clauses</a:t>
            </a:r>
          </a:p>
          <a:p>
            <a:pPr marL="742950" lvl="1" indent="-285750">
              <a:lnSpc>
                <a:spcPct val="90000"/>
              </a:lnSpc>
              <a:spcBef>
                <a:spcPct val="35000"/>
              </a:spcBef>
              <a:buFont typeface="Wingdings" panose="05000000000000000000" pitchFamily="2" charset="2"/>
              <a:buChar char="§"/>
            </a:pPr>
            <a:r>
              <a:rPr lang="en-US" sz="1800" b="0" dirty="0" smtClean="0">
                <a:latin typeface="Comic Sans MS" pitchFamily="66" charset="0"/>
              </a:rPr>
              <a:t>Extensions to richer classes of constraints (SMT solvers)</a:t>
            </a:r>
            <a:endParaRPr lang="en-US" sz="1800" b="0" dirty="0">
              <a:latin typeface="Comic Sans MS" pitchFamily="66" charset="0"/>
            </a:endParaRPr>
          </a:p>
        </p:txBody>
      </p:sp>
      <p:sp>
        <p:nvSpPr>
          <p:cNvPr id="29"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21</a:t>
            </a:fld>
            <a:endParaRPr lang="en-US" b="1" dirty="0">
              <a:solidFill>
                <a:srgbClr val="000000"/>
              </a:solidFill>
            </a:endParaRPr>
          </a:p>
        </p:txBody>
      </p:sp>
    </p:spTree>
    <p:extLst>
      <p:ext uri="{BB962C8B-B14F-4D97-AF65-F5344CB8AC3E}">
        <p14:creationId xmlns:p14="http://schemas.microsoft.com/office/powerpoint/2010/main" val="3681067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152400"/>
            <a:ext cx="7772400" cy="1143000"/>
          </a:xfrm>
        </p:spPr>
        <p:txBody>
          <a:bodyPr/>
          <a:lstStyle/>
          <a:p>
            <a:r>
              <a:rPr lang="en-US" sz="2800" dirty="0" smtClean="0">
                <a:solidFill>
                  <a:srgbClr val="C00000"/>
                </a:solidFill>
              </a:rPr>
              <a:t>SMT: </a:t>
            </a:r>
            <a:r>
              <a:rPr lang="en-US" sz="2800" dirty="0" err="1" smtClean="0">
                <a:solidFill>
                  <a:srgbClr val="C00000"/>
                </a:solidFill>
              </a:rPr>
              <a:t>Satisfiability</a:t>
            </a:r>
            <a:r>
              <a:rPr lang="en-US" sz="2800" dirty="0" smtClean="0">
                <a:solidFill>
                  <a:srgbClr val="C00000"/>
                </a:solidFill>
              </a:rPr>
              <a:t> Modulo Theories</a:t>
            </a:r>
            <a:endParaRPr lang="en-US" sz="3200" dirty="0" smtClean="0">
              <a:solidFill>
                <a:srgbClr val="C00000"/>
              </a:solidFill>
            </a:endParaRPr>
          </a:p>
        </p:txBody>
      </p:sp>
      <p:sp>
        <p:nvSpPr>
          <p:cNvPr id="5123" name="Rectangle 3"/>
          <p:cNvSpPr>
            <a:spLocks noGrp="1" noChangeArrowheads="1"/>
          </p:cNvSpPr>
          <p:nvPr>
            <p:ph type="body" idx="1"/>
          </p:nvPr>
        </p:nvSpPr>
        <p:spPr>
          <a:xfrm>
            <a:off x="304800" y="1600200"/>
            <a:ext cx="8839200" cy="4953000"/>
          </a:xfrm>
        </p:spPr>
        <p:txBody>
          <a:bodyPr/>
          <a:lstStyle/>
          <a:p>
            <a:pPr>
              <a:lnSpc>
                <a:spcPct val="90000"/>
              </a:lnSpc>
              <a:buFont typeface="Wingdings" pitchFamily="2" charset="2"/>
              <a:buChar char="q"/>
            </a:pPr>
            <a:r>
              <a:rPr lang="en-US" sz="2000" dirty="0" smtClean="0">
                <a:solidFill>
                  <a:srgbClr val="003300"/>
                </a:solidFill>
              </a:rPr>
              <a:t>Computational problem: Find a satisfying assignment to a formula</a:t>
            </a:r>
          </a:p>
          <a:p>
            <a:pPr lvl="1">
              <a:lnSpc>
                <a:spcPct val="90000"/>
              </a:lnSpc>
              <a:buFont typeface="Wingdings" panose="05000000000000000000" pitchFamily="2" charset="2"/>
              <a:buChar char="§"/>
            </a:pPr>
            <a:r>
              <a:rPr lang="en-US" sz="1800" dirty="0" smtClean="0"/>
              <a:t>Boolean + </a:t>
            </a:r>
            <a:r>
              <a:rPr lang="en-US" sz="1800" dirty="0" err="1" smtClean="0"/>
              <a:t>Int</a:t>
            </a:r>
            <a:r>
              <a:rPr lang="en-US" sz="1800" dirty="0" smtClean="0"/>
              <a:t> types, logical connectives, arithmetic operators</a:t>
            </a:r>
          </a:p>
          <a:p>
            <a:pPr lvl="1">
              <a:lnSpc>
                <a:spcPct val="90000"/>
              </a:lnSpc>
              <a:buFont typeface="Wingdings" panose="05000000000000000000" pitchFamily="2" charset="2"/>
              <a:buChar char="§"/>
            </a:pPr>
            <a:r>
              <a:rPr lang="en-US" sz="1800" dirty="0" smtClean="0"/>
              <a:t>Bit-vectors + bit-manipulation operations in C</a:t>
            </a:r>
          </a:p>
          <a:p>
            <a:pPr lvl="1">
              <a:lnSpc>
                <a:spcPct val="90000"/>
              </a:lnSpc>
              <a:buFont typeface="Wingdings" panose="05000000000000000000" pitchFamily="2" charset="2"/>
              <a:buChar char="§"/>
            </a:pPr>
            <a:r>
              <a:rPr lang="en-US" sz="1800" dirty="0" smtClean="0"/>
              <a:t>Boolean + </a:t>
            </a:r>
            <a:r>
              <a:rPr lang="en-US" sz="1800" dirty="0" err="1" smtClean="0"/>
              <a:t>Int</a:t>
            </a:r>
            <a:r>
              <a:rPr lang="en-US" sz="1800" dirty="0"/>
              <a:t> </a:t>
            </a:r>
            <a:r>
              <a:rPr lang="en-US" sz="1800" dirty="0" smtClean="0"/>
              <a:t>types, logical/arithmetic ops + </a:t>
            </a:r>
            <a:r>
              <a:rPr lang="en-US" sz="1800" dirty="0" err="1" smtClean="0"/>
              <a:t>Uninterpreted</a:t>
            </a:r>
            <a:r>
              <a:rPr lang="en-US" sz="1800" dirty="0" smtClean="0"/>
              <a:t> </a:t>
            </a:r>
            <a:r>
              <a:rPr lang="en-US" sz="1800" dirty="0" smtClean="0"/>
              <a:t>functions</a:t>
            </a:r>
            <a:endParaRPr lang="en-US" sz="1800" dirty="0" smtClean="0"/>
          </a:p>
          <a:p>
            <a:pPr>
              <a:lnSpc>
                <a:spcPct val="90000"/>
              </a:lnSpc>
              <a:buFont typeface="Wingdings" pitchFamily="2" charset="2"/>
              <a:buChar char="q"/>
            </a:pPr>
            <a:endParaRPr lang="en-US" sz="2000" dirty="0" smtClean="0">
              <a:solidFill>
                <a:srgbClr val="003300"/>
              </a:solidFill>
            </a:endParaRPr>
          </a:p>
          <a:p>
            <a:pPr>
              <a:lnSpc>
                <a:spcPct val="90000"/>
              </a:lnSpc>
              <a:buFont typeface="Wingdings" pitchFamily="2" charset="2"/>
              <a:buChar char="q"/>
            </a:pPr>
            <a:r>
              <a:rPr lang="en-US" sz="2000" dirty="0" smtClean="0">
                <a:solidFill>
                  <a:srgbClr val="003300"/>
                </a:solidFill>
              </a:rPr>
              <a:t>“Modulo Theory”: Interpretation for symbols is fixed</a:t>
            </a:r>
            <a:endParaRPr lang="en-US" sz="2000" dirty="0">
              <a:solidFill>
                <a:srgbClr val="003300"/>
              </a:solidFill>
            </a:endParaRPr>
          </a:p>
          <a:p>
            <a:pPr lvl="1">
              <a:lnSpc>
                <a:spcPct val="90000"/>
              </a:lnSpc>
              <a:buFont typeface="Wingdings" panose="05000000000000000000" pitchFamily="2" charset="2"/>
              <a:buChar char="§"/>
            </a:pPr>
            <a:r>
              <a:rPr lang="en-US" sz="1800" dirty="0" smtClean="0"/>
              <a:t>Can use specialized algorithms (e.g. for arithmetic constraints)</a:t>
            </a:r>
            <a:endParaRPr lang="en-US" sz="1800" dirty="0"/>
          </a:p>
          <a:p>
            <a:pPr lvl="1">
              <a:lnSpc>
                <a:spcPct val="90000"/>
              </a:lnSpc>
              <a:buBlip>
                <a:blip r:embed="rId2"/>
              </a:buBlip>
            </a:pPr>
            <a:endParaRPr lang="en-US" sz="2000" dirty="0" smtClean="0">
              <a:solidFill>
                <a:srgbClr val="002060"/>
              </a:solidFill>
            </a:endParaRPr>
          </a:p>
          <a:p>
            <a:pPr>
              <a:lnSpc>
                <a:spcPct val="90000"/>
              </a:lnSpc>
              <a:buFont typeface="Wingdings" pitchFamily="2" charset="2"/>
              <a:buChar char="q"/>
            </a:pPr>
            <a:r>
              <a:rPr lang="en-US" sz="2000" dirty="0" smtClean="0">
                <a:solidFill>
                  <a:srgbClr val="003300"/>
                </a:solidFill>
              </a:rPr>
              <a:t>Progress in improved SMT solvers</a:t>
            </a: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pPr>
                <a:defRPr/>
              </a:pPr>
              <a:t>22</a:t>
            </a:fld>
            <a:endParaRPr lang="en-US" b="1" dirty="0"/>
          </a:p>
        </p:txBody>
      </p:sp>
      <p:sp>
        <p:nvSpPr>
          <p:cNvPr id="5" name="TextBox 4"/>
          <p:cNvSpPr txBox="1"/>
          <p:nvPr/>
        </p:nvSpPr>
        <p:spPr>
          <a:xfrm>
            <a:off x="838200" y="5512158"/>
            <a:ext cx="6934200" cy="784830"/>
          </a:xfrm>
          <a:prstGeom prst="rect">
            <a:avLst/>
          </a:prstGeom>
          <a:solidFill>
            <a:srgbClr val="FFFFCC"/>
          </a:solidFill>
          <a:ln w="28575" cmpd="sng">
            <a:solidFill>
              <a:srgbClr val="008000"/>
            </a:solidFill>
          </a:ln>
        </p:spPr>
        <p:txBody>
          <a:bodyPr wrap="square" rtlCol="0">
            <a:spAutoFit/>
          </a:bodyPr>
          <a:lstStyle/>
          <a:p>
            <a:r>
              <a:rPr lang="en-US" sz="2000" b="0" dirty="0" smtClean="0">
                <a:solidFill>
                  <a:srgbClr val="C00000"/>
                </a:solidFill>
                <a:latin typeface="+mn-lt"/>
              </a:rPr>
              <a:t>Little Engines of Proof</a:t>
            </a:r>
          </a:p>
          <a:p>
            <a:endParaRPr lang="en-US" sz="2000" b="0" dirty="0" smtClean="0">
              <a:solidFill>
                <a:srgbClr val="C00000"/>
              </a:solidFill>
              <a:latin typeface="+mn-lt"/>
            </a:endParaRPr>
          </a:p>
          <a:p>
            <a:r>
              <a:rPr lang="en-US" sz="2000" b="0" dirty="0">
                <a:solidFill>
                  <a:srgbClr val="C00000"/>
                </a:solidFill>
                <a:latin typeface="+mn-lt"/>
              </a:rPr>
              <a:t>	</a:t>
            </a:r>
            <a:r>
              <a:rPr lang="en-US" sz="2000" b="0" dirty="0" smtClean="0">
                <a:solidFill>
                  <a:srgbClr val="003300"/>
                </a:solidFill>
                <a:latin typeface="+mn-lt"/>
              </a:rPr>
              <a:t>SAT; Linear arithmetic; Congruence closure</a:t>
            </a:r>
          </a:p>
        </p:txBody>
      </p:sp>
    </p:spTree>
    <p:extLst>
      <p:ext uri="{BB962C8B-B14F-4D97-AF65-F5344CB8AC3E}">
        <p14:creationId xmlns:p14="http://schemas.microsoft.com/office/powerpoint/2010/main" val="416593139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152400"/>
            <a:ext cx="7772400" cy="1143000"/>
          </a:xfrm>
        </p:spPr>
        <p:txBody>
          <a:bodyPr/>
          <a:lstStyle/>
          <a:p>
            <a:r>
              <a:rPr lang="en-US" sz="2400" dirty="0" smtClean="0">
                <a:solidFill>
                  <a:srgbClr val="C00000"/>
                </a:solidFill>
              </a:rPr>
              <a:t>Success Story: SMT Solvers</a:t>
            </a:r>
            <a:endParaRPr lang="en-US" sz="2800" dirty="0" smtClean="0">
              <a:solidFill>
                <a:srgbClr val="C00000"/>
              </a:solidFill>
            </a:endParaRPr>
          </a:p>
        </p:txBody>
      </p:sp>
      <p:sp>
        <p:nvSpPr>
          <p:cNvPr id="6" name="TextBox 5"/>
          <p:cNvSpPr txBox="1"/>
          <p:nvPr/>
        </p:nvSpPr>
        <p:spPr>
          <a:xfrm>
            <a:off x="457200" y="2743200"/>
            <a:ext cx="8305800" cy="1265731"/>
          </a:xfrm>
          <a:prstGeom prst="rect">
            <a:avLst/>
          </a:prstGeom>
          <a:solidFill>
            <a:srgbClr val="FFFFCC"/>
          </a:solidFill>
          <a:ln w="28575" cmpd="sng">
            <a:solidFill>
              <a:srgbClr val="008000"/>
            </a:solidFill>
          </a:ln>
        </p:spPr>
        <p:txBody>
          <a:bodyPr wrap="square" rtlCol="0">
            <a:spAutoFit/>
          </a:bodyPr>
          <a:lstStyle/>
          <a:p>
            <a:r>
              <a:rPr lang="en-US" sz="2000" dirty="0" smtClean="0">
                <a:solidFill>
                  <a:srgbClr val="C00000"/>
                </a:solidFill>
              </a:rPr>
              <a:t>SMT-LIB Standardized Interchange Format (smt-lib.org)</a:t>
            </a:r>
          </a:p>
          <a:p>
            <a:r>
              <a:rPr lang="en-US" sz="2000" dirty="0">
                <a:solidFill>
                  <a:srgbClr val="C00000"/>
                </a:solidFill>
              </a:rPr>
              <a:t>	</a:t>
            </a:r>
            <a:r>
              <a:rPr lang="en-US" sz="2000" dirty="0" smtClean="0">
                <a:solidFill>
                  <a:srgbClr val="003300"/>
                </a:solidFill>
              </a:rPr>
              <a:t>Problem classification + Benchmark repositories</a:t>
            </a:r>
          </a:p>
          <a:p>
            <a:r>
              <a:rPr lang="en-US" sz="2000" dirty="0">
                <a:solidFill>
                  <a:srgbClr val="003300"/>
                </a:solidFill>
              </a:rPr>
              <a:t>	</a:t>
            </a:r>
            <a:r>
              <a:rPr lang="en-US" sz="2000" dirty="0" smtClean="0">
                <a:solidFill>
                  <a:srgbClr val="003300"/>
                </a:solidFill>
              </a:rPr>
              <a:t>LIA, LIA_UF, LRA, QF_LIA, …</a:t>
            </a:r>
          </a:p>
          <a:p>
            <a:r>
              <a:rPr lang="en-US" sz="2000" dirty="0">
                <a:solidFill>
                  <a:srgbClr val="003300"/>
                </a:solidFill>
              </a:rPr>
              <a:t>	</a:t>
            </a:r>
            <a:endParaRPr lang="en-US" sz="2000" dirty="0" smtClean="0">
              <a:solidFill>
                <a:srgbClr val="003300"/>
              </a:solidFill>
            </a:endParaRPr>
          </a:p>
          <a:p>
            <a:r>
              <a:rPr lang="en-US" sz="2000" dirty="0" smtClean="0">
                <a:solidFill>
                  <a:srgbClr val="C00000"/>
                </a:solidFill>
              </a:rPr>
              <a:t>+ Annual Competition (smt-competition.org)</a:t>
            </a:r>
            <a:endParaRPr lang="en-US" sz="2000" dirty="0">
              <a:solidFill>
                <a:srgbClr val="C00000"/>
              </a:solidFill>
            </a:endParaRPr>
          </a:p>
        </p:txBody>
      </p:sp>
      <p:sp>
        <p:nvSpPr>
          <p:cNvPr id="3" name="Oval 2"/>
          <p:cNvSpPr/>
          <p:nvPr/>
        </p:nvSpPr>
        <p:spPr bwMode="auto">
          <a:xfrm>
            <a:off x="914400" y="4876800"/>
            <a:ext cx="1371600" cy="685800"/>
          </a:xfrm>
          <a:prstGeom prst="ellipse">
            <a:avLst/>
          </a:prstGeom>
          <a:solidFill>
            <a:srgbClr val="CCFFFF">
              <a:alpha val="29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Comic Sans MS" pitchFamily="66" charset="0"/>
              </a:rPr>
              <a:t>Z3</a:t>
            </a:r>
          </a:p>
        </p:txBody>
      </p:sp>
      <p:sp>
        <p:nvSpPr>
          <p:cNvPr id="8" name="Oval 7"/>
          <p:cNvSpPr/>
          <p:nvPr/>
        </p:nvSpPr>
        <p:spPr bwMode="auto">
          <a:xfrm>
            <a:off x="2819400" y="4876800"/>
            <a:ext cx="1371600" cy="685800"/>
          </a:xfrm>
          <a:prstGeom prst="ellipse">
            <a:avLst/>
          </a:prstGeom>
          <a:solidFill>
            <a:srgbClr val="CCFFFF">
              <a:alpha val="29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err="1" smtClean="0"/>
              <a:t>Yices</a:t>
            </a:r>
            <a:endParaRPr kumimoji="0" lang="en-US" sz="2000" i="0" u="none" strike="noStrike" cap="none" normalizeH="0" baseline="0" dirty="0" smtClean="0">
              <a:ln>
                <a:noFill/>
              </a:ln>
              <a:solidFill>
                <a:schemeClr val="accent2"/>
              </a:solidFill>
              <a:effectLst/>
              <a:latin typeface="Comic Sans MS" pitchFamily="66" charset="0"/>
            </a:endParaRPr>
          </a:p>
        </p:txBody>
      </p:sp>
      <p:sp>
        <p:nvSpPr>
          <p:cNvPr id="9" name="Oval 8"/>
          <p:cNvSpPr/>
          <p:nvPr/>
        </p:nvSpPr>
        <p:spPr bwMode="auto">
          <a:xfrm>
            <a:off x="4724400" y="4876800"/>
            <a:ext cx="1371600" cy="685800"/>
          </a:xfrm>
          <a:prstGeom prst="ellipse">
            <a:avLst/>
          </a:prstGeom>
          <a:solidFill>
            <a:srgbClr val="CCFFFF">
              <a:alpha val="29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CVC4</a:t>
            </a:r>
            <a:endParaRPr kumimoji="0" lang="en-US" sz="2000" i="0" u="none" strike="noStrike" cap="none" normalizeH="0" baseline="0" dirty="0" smtClean="0">
              <a:ln>
                <a:noFill/>
              </a:ln>
              <a:solidFill>
                <a:schemeClr val="accent2"/>
              </a:solidFill>
              <a:effectLst/>
              <a:latin typeface="Comic Sans MS" pitchFamily="66" charset="0"/>
            </a:endParaRPr>
          </a:p>
        </p:txBody>
      </p:sp>
      <p:sp>
        <p:nvSpPr>
          <p:cNvPr id="10" name="Oval 9"/>
          <p:cNvSpPr/>
          <p:nvPr/>
        </p:nvSpPr>
        <p:spPr bwMode="auto">
          <a:xfrm>
            <a:off x="6629400" y="4876800"/>
            <a:ext cx="1524000" cy="685800"/>
          </a:xfrm>
          <a:prstGeom prst="ellipse">
            <a:avLst/>
          </a:prstGeom>
          <a:solidFill>
            <a:srgbClr val="CCFFFF">
              <a:alpha val="29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MathSAT5</a:t>
            </a:r>
            <a:endParaRPr kumimoji="0" lang="en-US" sz="2000" i="0" u="none" strike="noStrike" cap="none" normalizeH="0" baseline="0" dirty="0" smtClean="0">
              <a:ln>
                <a:noFill/>
              </a:ln>
              <a:solidFill>
                <a:schemeClr val="accent2"/>
              </a:solidFill>
              <a:effectLst/>
              <a:latin typeface="Comic Sans MS" pitchFamily="66" charset="0"/>
            </a:endParaRPr>
          </a:p>
        </p:txBody>
      </p:sp>
      <p:cxnSp>
        <p:nvCxnSpPr>
          <p:cNvPr id="7" name="Straight Arrow Connector 6"/>
          <p:cNvCxnSpPr/>
          <p:nvPr/>
        </p:nvCxnSpPr>
        <p:spPr bwMode="auto">
          <a:xfrm flipH="1">
            <a:off x="1626494" y="3996392"/>
            <a:ext cx="228600" cy="880408"/>
          </a:xfrm>
          <a:prstGeom prst="straightConnector1">
            <a:avLst/>
          </a:prstGeom>
          <a:solidFill>
            <a:srgbClr val="333399"/>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3465490" y="3996392"/>
            <a:ext cx="39710" cy="880408"/>
          </a:xfrm>
          <a:prstGeom prst="straightConnector1">
            <a:avLst/>
          </a:prstGeom>
          <a:solidFill>
            <a:srgbClr val="333399"/>
          </a:solidFill>
          <a:ln w="38100" cap="flat" cmpd="sng" algn="ctr">
            <a:solidFill>
              <a:schemeClr val="tx1"/>
            </a:solidFill>
            <a:prstDash val="solid"/>
            <a:round/>
            <a:headEnd type="none" w="med" len="med"/>
            <a:tailEnd type="arrow"/>
          </a:ln>
          <a:effectLst/>
        </p:spPr>
      </p:cxnSp>
      <p:cxnSp>
        <p:nvCxnSpPr>
          <p:cNvPr id="15" name="Straight Arrow Connector 14"/>
          <p:cNvCxnSpPr>
            <a:endCxn id="9" idx="0"/>
          </p:cNvCxnSpPr>
          <p:nvPr/>
        </p:nvCxnSpPr>
        <p:spPr bwMode="auto">
          <a:xfrm>
            <a:off x="5410200" y="3996392"/>
            <a:ext cx="0" cy="880408"/>
          </a:xfrm>
          <a:prstGeom prst="straightConnector1">
            <a:avLst/>
          </a:prstGeom>
          <a:solidFill>
            <a:srgbClr val="333399"/>
          </a:solidFill>
          <a:ln w="38100" cap="flat" cmpd="sng" algn="ctr">
            <a:solidFill>
              <a:schemeClr val="tx1"/>
            </a:solidFill>
            <a:prstDash val="solid"/>
            <a:round/>
            <a:headEnd type="none" w="med" len="med"/>
            <a:tailEnd type="arrow"/>
          </a:ln>
          <a:effectLst/>
        </p:spPr>
      </p:cxnSp>
      <p:cxnSp>
        <p:nvCxnSpPr>
          <p:cNvPr id="17" name="Straight Arrow Connector 16"/>
          <p:cNvCxnSpPr>
            <a:endCxn id="10" idx="0"/>
          </p:cNvCxnSpPr>
          <p:nvPr/>
        </p:nvCxnSpPr>
        <p:spPr bwMode="auto">
          <a:xfrm>
            <a:off x="7239000" y="3996392"/>
            <a:ext cx="152400" cy="880408"/>
          </a:xfrm>
          <a:prstGeom prst="straightConnector1">
            <a:avLst/>
          </a:prstGeom>
          <a:solidFill>
            <a:srgbClr val="333399"/>
          </a:solidFill>
          <a:ln w="38100" cap="flat" cmpd="sng" algn="ctr">
            <a:solidFill>
              <a:schemeClr val="tx1"/>
            </a:solidFill>
            <a:prstDash val="solid"/>
            <a:round/>
            <a:headEnd type="none" w="med" len="med"/>
            <a:tailEnd type="arrow"/>
          </a:ln>
          <a:effectLst/>
        </p:spPr>
      </p:cxnSp>
      <p:sp>
        <p:nvSpPr>
          <p:cNvPr id="21" name="Oval 20"/>
          <p:cNvSpPr/>
          <p:nvPr/>
        </p:nvSpPr>
        <p:spPr bwMode="auto">
          <a:xfrm>
            <a:off x="950890" y="1152659"/>
            <a:ext cx="1371600" cy="685800"/>
          </a:xfrm>
          <a:prstGeom prst="ellipse">
            <a:avLst/>
          </a:prstGeom>
          <a:solidFill>
            <a:srgbClr val="FFCCFF">
              <a:alpha val="28627"/>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CBMC</a:t>
            </a:r>
            <a:endParaRPr kumimoji="0" lang="en-US" sz="2000" i="0" u="none" strike="noStrike" cap="none" normalizeH="0" baseline="0" dirty="0" smtClean="0">
              <a:ln>
                <a:noFill/>
              </a:ln>
              <a:solidFill>
                <a:schemeClr val="accent2"/>
              </a:solidFill>
              <a:effectLst/>
              <a:latin typeface="Comic Sans MS" pitchFamily="66" charset="0"/>
            </a:endParaRPr>
          </a:p>
        </p:txBody>
      </p:sp>
      <p:sp>
        <p:nvSpPr>
          <p:cNvPr id="22" name="Oval 21"/>
          <p:cNvSpPr/>
          <p:nvPr/>
        </p:nvSpPr>
        <p:spPr bwMode="auto">
          <a:xfrm>
            <a:off x="2855890" y="1152659"/>
            <a:ext cx="1371600" cy="685800"/>
          </a:xfrm>
          <a:prstGeom prst="ellipse">
            <a:avLst/>
          </a:prstGeom>
          <a:solidFill>
            <a:srgbClr val="FFCCFF">
              <a:alpha val="28627"/>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SAGE</a:t>
            </a:r>
            <a:endParaRPr kumimoji="0" lang="en-US" sz="2000" i="0" u="none" strike="noStrike" cap="none" normalizeH="0" baseline="0" dirty="0" smtClean="0">
              <a:ln>
                <a:noFill/>
              </a:ln>
              <a:solidFill>
                <a:schemeClr val="accent2"/>
              </a:solidFill>
              <a:effectLst/>
              <a:latin typeface="Comic Sans MS" pitchFamily="66" charset="0"/>
            </a:endParaRPr>
          </a:p>
        </p:txBody>
      </p:sp>
      <p:sp>
        <p:nvSpPr>
          <p:cNvPr id="23" name="Oval 22"/>
          <p:cNvSpPr/>
          <p:nvPr/>
        </p:nvSpPr>
        <p:spPr bwMode="auto">
          <a:xfrm>
            <a:off x="4760890" y="1152659"/>
            <a:ext cx="1371600" cy="685800"/>
          </a:xfrm>
          <a:prstGeom prst="ellipse">
            <a:avLst/>
          </a:prstGeom>
          <a:solidFill>
            <a:srgbClr val="FFCCFF">
              <a:alpha val="28627"/>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VCC</a:t>
            </a:r>
            <a:endParaRPr kumimoji="0" lang="en-US" sz="2000" i="0" u="none" strike="noStrike" cap="none" normalizeH="0" baseline="0" dirty="0" smtClean="0">
              <a:ln>
                <a:noFill/>
              </a:ln>
              <a:solidFill>
                <a:schemeClr val="accent2"/>
              </a:solidFill>
              <a:effectLst/>
              <a:latin typeface="Comic Sans MS" pitchFamily="66" charset="0"/>
            </a:endParaRPr>
          </a:p>
        </p:txBody>
      </p:sp>
      <p:sp>
        <p:nvSpPr>
          <p:cNvPr id="24" name="Oval 23"/>
          <p:cNvSpPr/>
          <p:nvPr/>
        </p:nvSpPr>
        <p:spPr bwMode="auto">
          <a:xfrm>
            <a:off x="6665890" y="1152659"/>
            <a:ext cx="1524000" cy="685800"/>
          </a:xfrm>
          <a:prstGeom prst="ellipse">
            <a:avLst/>
          </a:prstGeom>
          <a:solidFill>
            <a:srgbClr val="FFCCFF">
              <a:alpha val="28627"/>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Spec#</a:t>
            </a:r>
            <a:endParaRPr kumimoji="0" lang="en-US" sz="2000" i="0" u="none" strike="noStrike" cap="none" normalizeH="0" baseline="0" dirty="0" smtClean="0">
              <a:ln>
                <a:noFill/>
              </a:ln>
              <a:solidFill>
                <a:schemeClr val="accent2"/>
              </a:solidFill>
              <a:effectLst/>
              <a:latin typeface="Comic Sans MS" pitchFamily="66" charset="0"/>
            </a:endParaRPr>
          </a:p>
        </p:txBody>
      </p:sp>
      <p:cxnSp>
        <p:nvCxnSpPr>
          <p:cNvPr id="25" name="Straight Arrow Connector 24"/>
          <p:cNvCxnSpPr/>
          <p:nvPr/>
        </p:nvCxnSpPr>
        <p:spPr bwMode="auto">
          <a:xfrm>
            <a:off x="3562618" y="1862792"/>
            <a:ext cx="39710" cy="880408"/>
          </a:xfrm>
          <a:prstGeom prst="straightConnector1">
            <a:avLst/>
          </a:prstGeom>
          <a:solidFill>
            <a:srgbClr val="333399"/>
          </a:solidFill>
          <a:ln w="381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5444544" y="1862792"/>
            <a:ext cx="0" cy="880408"/>
          </a:xfrm>
          <a:prstGeom prst="straightConnector1">
            <a:avLst/>
          </a:prstGeom>
          <a:solidFill>
            <a:srgbClr val="333399"/>
          </a:solidFill>
          <a:ln w="381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a:off x="7186411" y="1838459"/>
            <a:ext cx="228600" cy="880408"/>
          </a:xfrm>
          <a:prstGeom prst="straightConnector1">
            <a:avLst/>
          </a:prstGeom>
          <a:solidFill>
            <a:srgbClr val="333399"/>
          </a:solidFill>
          <a:ln w="381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1636690" y="1838459"/>
            <a:ext cx="152400" cy="880408"/>
          </a:xfrm>
          <a:prstGeom prst="straightConnector1">
            <a:avLst/>
          </a:prstGeom>
          <a:solidFill>
            <a:srgbClr val="333399"/>
          </a:solidFill>
          <a:ln w="38100" cap="flat" cmpd="sng" algn="ctr">
            <a:solidFill>
              <a:schemeClr val="tx1"/>
            </a:solidFill>
            <a:prstDash val="solid"/>
            <a:round/>
            <a:headEnd type="none" w="med" len="med"/>
            <a:tailEnd type="arrow"/>
          </a:ln>
          <a:effectLst/>
        </p:spPr>
      </p:cxnSp>
      <p:sp>
        <p:nvSpPr>
          <p:cNvPr id="20"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23</a:t>
            </a:fld>
            <a:endParaRPr lang="en-US" b="1" dirty="0">
              <a:solidFill>
                <a:srgbClr val="000000"/>
              </a:solidFill>
            </a:endParaRPr>
          </a:p>
        </p:txBody>
      </p:sp>
      <p:sp>
        <p:nvSpPr>
          <p:cNvPr id="29" name="Rectangle 3"/>
          <p:cNvSpPr txBox="1">
            <a:spLocks noChangeArrowheads="1"/>
          </p:cNvSpPr>
          <p:nvPr/>
        </p:nvSpPr>
        <p:spPr bwMode="auto">
          <a:xfrm>
            <a:off x="304800" y="5867400"/>
            <a:ext cx="86868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35000"/>
              </a:spcBef>
              <a:spcAft>
                <a:spcPct val="0"/>
              </a:spcAft>
              <a:buClrTx/>
              <a:buSzTx/>
              <a:tabLst/>
              <a:defRPr/>
            </a:pPr>
            <a:r>
              <a:rPr lang="en-US" altLang="ko-KR" sz="2000" b="0" kern="0" dirty="0" smtClean="0">
                <a:solidFill>
                  <a:srgbClr val="006600"/>
                </a:solidFill>
                <a:latin typeface="+mn-lt"/>
                <a:ea typeface="Gulim" pitchFamily="34" charset="-127"/>
              </a:rPr>
              <a:t>Ever-growing scalability and use in different applications</a:t>
            </a:r>
            <a:endParaRPr kumimoji="0" lang="en-US" altLang="ko-KR" sz="2000" b="0" i="0" u="none" strike="noStrike" kern="0" cap="none" spc="0" normalizeH="0" baseline="0" noProof="0" dirty="0" smtClean="0">
              <a:ln>
                <a:noFill/>
              </a:ln>
              <a:solidFill>
                <a:srgbClr val="006600"/>
              </a:solidFill>
              <a:effectLst/>
              <a:uLnTx/>
              <a:uFillTx/>
              <a:latin typeface="+mn-lt"/>
              <a:ea typeface="Gulim" pitchFamily="34" charset="-127"/>
              <a:cs typeface="+mn-cs"/>
            </a:endParaRPr>
          </a:p>
          <a:p>
            <a:pPr marL="342900" marR="0" lvl="0" indent="-342900" algn="l" defTabSz="914400" rtl="0" eaLnBrk="0" fontAlgn="base" latinLnBrk="0" hangingPunct="0">
              <a:lnSpc>
                <a:spcPct val="100000"/>
              </a:lnSpc>
              <a:spcBef>
                <a:spcPct val="35000"/>
              </a:spcBef>
              <a:spcAft>
                <a:spcPct val="0"/>
              </a:spcAft>
              <a:buClrTx/>
              <a:buSzTx/>
              <a:buFont typeface="Wingdings" pitchFamily="2" charset="2"/>
              <a:buChar char="q"/>
              <a:tabLst/>
              <a:defRPr/>
            </a:pPr>
            <a:endParaRPr kumimoji="0" lang="en-US" altLang="ko-KR" sz="2000" b="0" i="0" u="none" strike="noStrike" kern="0" cap="none" spc="0" normalizeH="0" baseline="0" noProof="0" dirty="0" smtClean="0">
              <a:ln>
                <a:noFill/>
              </a:ln>
              <a:solidFill>
                <a:srgbClr val="006600"/>
              </a:solidFill>
              <a:effectLst/>
              <a:uLnTx/>
              <a:uFillTx/>
              <a:latin typeface="+mn-lt"/>
              <a:ea typeface="Gulim" pitchFamily="34" charset="-127"/>
              <a:cs typeface="+mn-cs"/>
            </a:endParaRPr>
          </a:p>
        </p:txBody>
      </p:sp>
    </p:spTree>
    <p:extLst>
      <p:ext uri="{BB962C8B-B14F-4D97-AF65-F5344CB8AC3E}">
        <p14:creationId xmlns:p14="http://schemas.microsoft.com/office/powerpoint/2010/main" val="16733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21" grpId="0" animBg="1"/>
      <p:bldP spid="22" grpId="0" animBg="1"/>
      <p:bldP spid="23" grpId="0" animBg="1"/>
      <p:bldP spid="24"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38100" y="242886"/>
            <a:ext cx="9144000" cy="609600"/>
          </a:xfrm>
        </p:spPr>
        <p:txBody>
          <a:bodyPr/>
          <a:lstStyle/>
          <a:p>
            <a:r>
              <a:rPr lang="en-US" sz="2400" dirty="0" smtClean="0">
                <a:solidFill>
                  <a:srgbClr val="C00000"/>
                </a:solidFill>
              </a:rPr>
              <a:t>Research Trend 6: Cyber-Physical Systems  (1990s--)</a:t>
            </a:r>
            <a:endParaRPr lang="en-US" sz="2400" dirty="0">
              <a:solidFill>
                <a:srgbClr val="C00000"/>
              </a:solidFill>
            </a:endParaRPr>
          </a:p>
        </p:txBody>
      </p:sp>
      <p:sp>
        <p:nvSpPr>
          <p:cNvPr id="6" name="Rectangle 3"/>
          <p:cNvSpPr txBox="1">
            <a:spLocks noChangeArrowheads="1"/>
          </p:cNvSpPr>
          <p:nvPr/>
        </p:nvSpPr>
        <p:spPr bwMode="auto">
          <a:xfrm>
            <a:off x="152400" y="1447800"/>
            <a:ext cx="8915400" cy="5091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35000"/>
              </a:spcBef>
              <a:spcAft>
                <a:spcPct val="0"/>
              </a:spcAft>
              <a:buClrTx/>
              <a:buSzTx/>
              <a:buFont typeface="Wingdings" pitchFamily="2" charset="2"/>
              <a:buNone/>
              <a:tabLst/>
              <a:defRPr/>
            </a:pPr>
            <a:r>
              <a:rPr lang="en-US" altLang="ko-KR" sz="2000" b="0" kern="0" dirty="0" smtClean="0">
                <a:solidFill>
                  <a:srgbClr val="006600"/>
                </a:solidFill>
                <a:latin typeface="+mn-lt"/>
                <a:ea typeface="Gulim" pitchFamily="34" charset="-127"/>
              </a:rPr>
              <a:t>Discrete software interacting with continuously evolving physical system</a:t>
            </a:r>
          </a:p>
          <a:p>
            <a:pPr marL="457200" marR="0" lvl="0" indent="-457200" algn="l" defTabSz="914400" rtl="0" eaLnBrk="0" fontAlgn="base" latinLnBrk="0" hangingPunct="0">
              <a:lnSpc>
                <a:spcPct val="80000"/>
              </a:lnSpc>
              <a:spcBef>
                <a:spcPct val="35000"/>
              </a:spcBef>
              <a:spcAft>
                <a:spcPct val="0"/>
              </a:spcAft>
              <a:buClrTx/>
              <a:buSzTx/>
              <a:buFont typeface="Wingdings" pitchFamily="2" charset="2"/>
              <a:buChar char="Ø"/>
              <a:tabLst/>
              <a:defRPr/>
            </a:pPr>
            <a:endParaRPr kumimoji="0" lang="en-US" altLang="ko-KR" sz="2000" b="0" i="0" u="none" strike="noStrike" kern="0" cap="none" spc="0" normalizeH="0" baseline="0" noProof="0" dirty="0" smtClean="0">
              <a:ln>
                <a:noFill/>
              </a:ln>
              <a:solidFill>
                <a:srgbClr val="000066"/>
              </a:solidFill>
              <a:effectLst/>
              <a:uLnTx/>
              <a:uFillTx/>
              <a:latin typeface="+mn-lt"/>
              <a:ea typeface="Gulim" pitchFamily="34" charset="-127"/>
              <a:cs typeface="+mn-cs"/>
            </a:endParaRPr>
          </a:p>
          <a:p>
            <a:pPr marL="914400" marR="0" lvl="1" indent="-45720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r>
              <a:rPr lang="en-US" sz="1800" b="0" kern="0" dirty="0" smtClean="0">
                <a:latin typeface="+mn-lt"/>
                <a:ea typeface="Gulim" pitchFamily="34" charset="-127"/>
              </a:rPr>
              <a:t>Need to model physical world using differential  equations and timing delays</a:t>
            </a:r>
            <a:endParaRPr kumimoji="0" lang="en-US" sz="1800" b="0" i="0" u="none" strike="noStrike" kern="0" cap="none" spc="0" normalizeH="0" baseline="0" noProof="0" dirty="0" smtClean="0">
              <a:ln>
                <a:noFill/>
              </a:ln>
              <a:effectLst/>
              <a:uLnTx/>
              <a:uFillTx/>
              <a:latin typeface="+mn-lt"/>
            </a:endParaRPr>
          </a:p>
          <a:p>
            <a:pPr marL="914400" marR="0" lvl="1" indent="-457200" algn="l" defTabSz="914400" rtl="0" eaLnBrk="0" fontAlgn="base" latinLnBrk="0" hangingPunct="0">
              <a:lnSpc>
                <a:spcPct val="100000"/>
              </a:lnSpc>
              <a:spcBef>
                <a:spcPct val="35000"/>
              </a:spcBef>
              <a:spcAft>
                <a:spcPct val="0"/>
              </a:spcAft>
              <a:buClrTx/>
              <a:buSzTx/>
              <a:buFont typeface="Wingdings" panose="05000000000000000000" pitchFamily="2" charset="2"/>
              <a:buChar char="§"/>
              <a:tabLst/>
              <a:defRPr/>
            </a:pPr>
            <a:r>
              <a:rPr lang="en-US" sz="1800" b="0" kern="0" dirty="0" smtClean="0">
                <a:latin typeface="+mn-lt"/>
              </a:rPr>
              <a:t>Models: Timed automata, Hybrid automata</a:t>
            </a:r>
            <a:endParaRPr kumimoji="0" lang="en-US" sz="1800" b="0" i="0" u="none" strike="noStrike" kern="0" cap="none" spc="0" normalizeH="0" baseline="0" noProof="0" dirty="0" smtClean="0">
              <a:ln>
                <a:noFill/>
              </a:ln>
              <a:effectLst/>
              <a:uLnTx/>
              <a:uFillTx/>
              <a:latin typeface="+mn-lt"/>
            </a:endParaRPr>
          </a:p>
          <a:p>
            <a:pPr marL="914400" marR="0" lvl="1" indent="-457200" algn="l" defTabSz="914400" rtl="0" eaLnBrk="0" fontAlgn="base" latinLnBrk="0" hangingPunct="0">
              <a:lnSpc>
                <a:spcPct val="100000"/>
              </a:lnSpc>
              <a:spcBef>
                <a:spcPct val="35000"/>
              </a:spcBef>
              <a:spcAft>
                <a:spcPct val="0"/>
              </a:spcAft>
              <a:buClrTx/>
              <a:buSzTx/>
              <a:buFont typeface="Wingdings" panose="05000000000000000000" pitchFamily="2" charset="2"/>
              <a:buChar char="§"/>
              <a:tabLst/>
              <a:defRPr/>
            </a:pPr>
            <a:r>
              <a:rPr lang="en-US" sz="1800" b="0" kern="0" dirty="0" smtClean="0">
                <a:latin typeface="+mn-lt"/>
              </a:rPr>
              <a:t>Symbolic </a:t>
            </a:r>
            <a:r>
              <a:rPr lang="en-US" sz="1800" b="0" kern="0" dirty="0" err="1" smtClean="0">
                <a:latin typeface="+mn-lt"/>
              </a:rPr>
              <a:t>reachability</a:t>
            </a:r>
            <a:r>
              <a:rPr lang="en-US" sz="1800" b="0" kern="0" dirty="0" smtClean="0">
                <a:latin typeface="+mn-lt"/>
              </a:rPr>
              <a:t> analysis over sets of real-valued variables</a:t>
            </a:r>
          </a:p>
          <a:p>
            <a:pPr marL="914400" marR="0" lvl="1" indent="-457200" algn="l" defTabSz="914400" rtl="0" eaLnBrk="0" fontAlgn="base" latinLnBrk="0" hangingPunct="0">
              <a:lnSpc>
                <a:spcPct val="100000"/>
              </a:lnSpc>
              <a:spcBef>
                <a:spcPct val="35000"/>
              </a:spcBef>
              <a:spcAft>
                <a:spcPct val="0"/>
              </a:spcAft>
              <a:buClrTx/>
              <a:buSzTx/>
              <a:buFont typeface="Wingdings" panose="05000000000000000000" pitchFamily="2" charset="2"/>
              <a:buChar char="§"/>
              <a:tabLst/>
              <a:defRPr/>
            </a:pPr>
            <a:r>
              <a:rPr kumimoji="0" lang="en-US" sz="1800" b="0" i="0" u="none" strike="noStrike" kern="0" cap="none" spc="0" normalizeH="0" baseline="0" noProof="0" dirty="0" smtClean="0">
                <a:ln>
                  <a:noFill/>
                </a:ln>
                <a:effectLst/>
                <a:uLnTx/>
                <a:uFillTx/>
                <a:latin typeface="+mn-lt"/>
              </a:rPr>
              <a:t>Finite-state abstractions</a:t>
            </a:r>
          </a:p>
          <a:p>
            <a:pPr marL="914400" marR="0" lvl="1" indent="-457200" algn="l" defTabSz="914400" rtl="0" eaLnBrk="0" fontAlgn="base" latinLnBrk="0" hangingPunct="0">
              <a:lnSpc>
                <a:spcPct val="100000"/>
              </a:lnSpc>
              <a:spcBef>
                <a:spcPct val="35000"/>
              </a:spcBef>
              <a:spcAft>
                <a:spcPct val="0"/>
              </a:spcAft>
              <a:buClrTx/>
              <a:buSzTx/>
              <a:buFont typeface="Wingdings" panose="05000000000000000000" pitchFamily="2" charset="2"/>
              <a:buChar char="§"/>
              <a:tabLst/>
              <a:defRPr/>
            </a:pPr>
            <a:r>
              <a:rPr lang="en-US" sz="1800" b="0" kern="0" dirty="0" smtClean="0">
                <a:latin typeface="+mn-lt"/>
              </a:rPr>
              <a:t>Beyond correctness: </a:t>
            </a:r>
            <a:r>
              <a:rPr kumimoji="0" lang="en-US" sz="1800" b="0" i="0" u="none" strike="noStrike" kern="0" cap="none" spc="0" normalizeH="0" baseline="0" noProof="0" dirty="0" smtClean="0">
                <a:ln>
                  <a:noFill/>
                </a:ln>
                <a:effectLst/>
                <a:uLnTx/>
                <a:uFillTx/>
                <a:latin typeface="+mn-lt"/>
              </a:rPr>
              <a:t>Stability</a:t>
            </a:r>
            <a:r>
              <a:rPr lang="en-US" sz="1800" b="0" kern="0" dirty="0" smtClean="0">
                <a:latin typeface="+mn-lt"/>
              </a:rPr>
              <a:t>, Timely response</a:t>
            </a:r>
          </a:p>
          <a:p>
            <a:pPr marL="742950" marR="0" lvl="1" indent="-285750" algn="l" defTabSz="914400" rtl="0" eaLnBrk="0" fontAlgn="base" latinLnBrk="0" hangingPunct="0">
              <a:lnSpc>
                <a:spcPct val="100000"/>
              </a:lnSpc>
              <a:spcBef>
                <a:spcPct val="35000"/>
              </a:spcBef>
              <a:spcAft>
                <a:spcPct val="0"/>
              </a:spcAft>
              <a:buClrTx/>
              <a:buSzTx/>
              <a:buFont typeface="Wingdings" panose="05000000000000000000" pitchFamily="2" charset="2"/>
              <a:buChar char="§"/>
              <a:tabLst/>
              <a:defRPr/>
            </a:pPr>
            <a:r>
              <a:rPr kumimoji="0" lang="en-US" sz="1800" b="0" i="0" u="none" strike="noStrike" kern="0" cap="none" spc="0" normalizeH="0" baseline="0" noProof="0" dirty="0" smtClean="0">
                <a:ln>
                  <a:noFill/>
                </a:ln>
                <a:effectLst/>
                <a:uLnTx/>
                <a:uFillTx/>
                <a:latin typeface="+mn-lt"/>
              </a:rPr>
              <a:t>  </a:t>
            </a:r>
            <a:r>
              <a:rPr lang="en-US" sz="1800" b="0" kern="0" dirty="0">
                <a:latin typeface="+mn-lt"/>
              </a:rPr>
              <a:t>C</a:t>
            </a:r>
            <a:r>
              <a:rPr kumimoji="0" lang="en-US" sz="1800" b="0" i="0" u="none" strike="noStrike" kern="0" cap="none" spc="0" normalizeH="0" noProof="0" dirty="0" err="1" smtClean="0">
                <a:ln>
                  <a:noFill/>
                </a:ln>
                <a:effectLst/>
                <a:uLnTx/>
                <a:uFillTx/>
                <a:latin typeface="+mn-lt"/>
              </a:rPr>
              <a:t>ollaboration</a:t>
            </a:r>
            <a:r>
              <a:rPr kumimoji="0" lang="en-US" sz="1800" b="0" i="0" u="none" strike="noStrike" kern="0" cap="none" spc="0" normalizeH="0" noProof="0" dirty="0" smtClean="0">
                <a:ln>
                  <a:noFill/>
                </a:ln>
                <a:effectLst/>
                <a:uLnTx/>
                <a:uFillTx/>
                <a:latin typeface="+mn-lt"/>
              </a:rPr>
              <a:t> between control theory and formal methods</a:t>
            </a:r>
          </a:p>
          <a:p>
            <a:pPr marL="742950" lvl="1" indent="-285750">
              <a:lnSpc>
                <a:spcPct val="100000"/>
              </a:lnSpc>
              <a:spcBef>
                <a:spcPct val="35000"/>
              </a:spcBef>
              <a:buFont typeface="Wingdings" panose="05000000000000000000" pitchFamily="2" charset="2"/>
              <a:buChar char="§"/>
              <a:defRPr/>
            </a:pPr>
            <a:r>
              <a:rPr lang="en-US" sz="1800" b="0" kern="0" baseline="0" dirty="0" smtClean="0">
                <a:latin typeface="+mn-lt"/>
              </a:rPr>
              <a:t>  Verification tools: </a:t>
            </a:r>
            <a:r>
              <a:rPr lang="en-US" altLang="ko-KR" sz="1800" b="0" dirty="0" err="1">
                <a:latin typeface="+mn-lt"/>
                <a:ea typeface="Gulim" pitchFamily="34" charset="-127"/>
              </a:rPr>
              <a:t>Uppaal</a:t>
            </a:r>
            <a:r>
              <a:rPr lang="en-US" altLang="ko-KR" sz="1800" b="0" dirty="0">
                <a:latin typeface="+mn-lt"/>
                <a:ea typeface="Gulim" pitchFamily="34" charset="-127"/>
              </a:rPr>
              <a:t>, </a:t>
            </a:r>
            <a:r>
              <a:rPr lang="en-US" altLang="ko-KR" sz="1800" b="0" dirty="0" err="1">
                <a:latin typeface="+mn-lt"/>
                <a:ea typeface="Gulim" pitchFamily="34" charset="-127"/>
              </a:rPr>
              <a:t>Taliro</a:t>
            </a:r>
            <a:r>
              <a:rPr lang="en-US" altLang="ko-KR" sz="1800" b="0" dirty="0">
                <a:latin typeface="+mn-lt"/>
                <a:ea typeface="Gulim" pitchFamily="34" charset="-127"/>
              </a:rPr>
              <a:t>, </a:t>
            </a:r>
            <a:r>
              <a:rPr lang="en-US" altLang="ko-KR" sz="1800" b="0" dirty="0" err="1">
                <a:latin typeface="+mn-lt"/>
                <a:ea typeface="Gulim" pitchFamily="34" charset="-127"/>
              </a:rPr>
              <a:t>Keymaera</a:t>
            </a:r>
            <a:r>
              <a:rPr lang="en-US" altLang="ko-KR" sz="1800" b="0" dirty="0">
                <a:latin typeface="+mn-lt"/>
                <a:ea typeface="Gulim" pitchFamily="34" charset="-127"/>
              </a:rPr>
              <a:t>, </a:t>
            </a:r>
            <a:r>
              <a:rPr lang="en-US" altLang="ko-KR" sz="1800" b="0" dirty="0" err="1">
                <a:latin typeface="+mn-lt"/>
                <a:ea typeface="Gulim" pitchFamily="34" charset="-127"/>
              </a:rPr>
              <a:t>dReal</a:t>
            </a:r>
            <a:r>
              <a:rPr lang="en-US" altLang="ko-KR" sz="1800" b="0" dirty="0">
                <a:latin typeface="+mn-lt"/>
                <a:ea typeface="Gulim" pitchFamily="34" charset="-127"/>
              </a:rPr>
              <a:t>, </a:t>
            </a:r>
            <a:r>
              <a:rPr lang="en-US" altLang="ko-KR" sz="1800" b="0" dirty="0" err="1" smtClean="0">
                <a:latin typeface="+mn-lt"/>
                <a:ea typeface="Gulim" pitchFamily="34" charset="-127"/>
              </a:rPr>
              <a:t>SpaceEx</a:t>
            </a:r>
            <a:r>
              <a:rPr lang="en-US" altLang="ko-KR" sz="1800" b="0" dirty="0" smtClean="0">
                <a:latin typeface="+mn-lt"/>
                <a:ea typeface="Gulim" pitchFamily="34" charset="-127"/>
              </a:rPr>
              <a:t> …</a:t>
            </a:r>
          </a:p>
          <a:p>
            <a:pPr marL="742950" lvl="1" indent="-285750">
              <a:lnSpc>
                <a:spcPct val="100000"/>
              </a:lnSpc>
              <a:spcBef>
                <a:spcPct val="35000"/>
              </a:spcBef>
              <a:buFont typeface="Wingdings" panose="05000000000000000000" pitchFamily="2" charset="2"/>
              <a:buChar char="§"/>
              <a:defRPr/>
            </a:pPr>
            <a:r>
              <a:rPr lang="en-US" altLang="ko-KR" sz="1800" b="0" dirty="0">
                <a:latin typeface="+mn-lt"/>
                <a:ea typeface="Gulim" pitchFamily="34" charset="-127"/>
              </a:rPr>
              <a:t> </a:t>
            </a:r>
            <a:r>
              <a:rPr lang="en-US" altLang="ko-KR" sz="1800" b="0" dirty="0" smtClean="0">
                <a:latin typeface="+mn-lt"/>
                <a:ea typeface="Gulim" pitchFamily="34" charset="-127"/>
              </a:rPr>
              <a:t> Applications: medical devices, collision avoidance protocols</a:t>
            </a:r>
            <a:endParaRPr lang="en-US" altLang="ko-KR" sz="1800" b="0" dirty="0">
              <a:latin typeface="+mn-lt"/>
              <a:ea typeface="Gulim" pitchFamily="34" charset="-127"/>
            </a:endParaRPr>
          </a:p>
          <a:p>
            <a:pPr marL="742950" marR="0" lvl="1" indent="-285750" algn="l" defTabSz="914400" rtl="0" eaLnBrk="0" fontAlgn="base" latinLnBrk="0" hangingPunct="0">
              <a:lnSpc>
                <a:spcPct val="80000"/>
              </a:lnSpc>
              <a:spcBef>
                <a:spcPct val="35000"/>
              </a:spcBef>
              <a:spcAft>
                <a:spcPct val="0"/>
              </a:spcAft>
              <a:buClrTx/>
              <a:buSzTx/>
              <a:buFont typeface="Wingdings" pitchFamily="2" charset="2"/>
              <a:buChar char="Ø"/>
              <a:tabLst/>
              <a:defRPr/>
            </a:pPr>
            <a:endParaRPr kumimoji="0" lang="en-US" sz="2000" b="0" i="0" u="none" strike="noStrike" kern="0" cap="none" spc="0" normalizeH="0" baseline="0" noProof="0" dirty="0" smtClean="0">
              <a:ln>
                <a:noFill/>
              </a:ln>
              <a:solidFill>
                <a:srgbClr val="000066"/>
              </a:solidFill>
              <a:effectLst/>
              <a:uLnTx/>
              <a:uFillTx/>
              <a:latin typeface="+mn-lt"/>
            </a:endParaRPr>
          </a:p>
        </p:txBody>
      </p:sp>
      <p:sp>
        <p:nvSpPr>
          <p:cNvPr id="8"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24</a:t>
            </a:fld>
            <a:endParaRPr lang="en-US" b="1" dirty="0">
              <a:solidFill>
                <a:srgbClr val="000000"/>
              </a:solidFill>
            </a:endParaRPr>
          </a:p>
        </p:txBody>
      </p:sp>
    </p:spTree>
    <p:extLst>
      <p:ext uri="{BB962C8B-B14F-4D97-AF65-F5344CB8AC3E}">
        <p14:creationId xmlns:p14="http://schemas.microsoft.com/office/powerpoint/2010/main" val="679493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228599"/>
            <a:ext cx="5181600" cy="1066801"/>
          </a:xfrm>
        </p:spPr>
        <p:txBody>
          <a:bodyPr/>
          <a:lstStyle/>
          <a:p>
            <a:pPr algn="l"/>
            <a:r>
              <a:rPr lang="en-US" sz="2400" dirty="0" smtClean="0">
                <a:solidFill>
                  <a:srgbClr val="C00000"/>
                </a:solidFill>
              </a:rPr>
              <a:t>Success Story: </a:t>
            </a:r>
            <a:br>
              <a:rPr lang="en-US" sz="2400" dirty="0" smtClean="0">
                <a:solidFill>
                  <a:srgbClr val="C00000"/>
                </a:solidFill>
              </a:rPr>
            </a:br>
            <a:r>
              <a:rPr lang="en-US" sz="2400" dirty="0" smtClean="0">
                <a:solidFill>
                  <a:srgbClr val="C00000"/>
                </a:solidFill>
              </a:rPr>
              <a:t>Model-based Design of CPS</a:t>
            </a:r>
            <a:endParaRPr lang="en-US" sz="2400" dirty="0">
              <a:solidFill>
                <a:srgbClr val="C00000"/>
              </a:solidFill>
            </a:endParaRPr>
          </a:p>
        </p:txBody>
      </p:sp>
      <p:sp>
        <p:nvSpPr>
          <p:cNvPr id="700419" name="Rectangle 3"/>
          <p:cNvSpPr>
            <a:spLocks noGrp="1" noChangeArrowheads="1"/>
          </p:cNvSpPr>
          <p:nvPr>
            <p:ph type="body" idx="1"/>
          </p:nvPr>
        </p:nvSpPr>
        <p:spPr>
          <a:xfrm>
            <a:off x="-5702" y="1752600"/>
            <a:ext cx="9144000" cy="4233896"/>
          </a:xfrm>
        </p:spPr>
        <p:txBody>
          <a:bodyPr/>
          <a:lstStyle/>
          <a:p>
            <a:pPr>
              <a:spcBef>
                <a:spcPct val="35000"/>
              </a:spcBef>
              <a:buFont typeface="Wingdings" pitchFamily="2" charset="2"/>
              <a:buChar char="q"/>
            </a:pPr>
            <a:r>
              <a:rPr lang="en-US" altLang="ko-KR" sz="2000" b="1" dirty="0">
                <a:solidFill>
                  <a:srgbClr val="006600"/>
                </a:solidFill>
                <a:ea typeface="Gulim" pitchFamily="34" charset="-127"/>
              </a:rPr>
              <a:t> </a:t>
            </a:r>
            <a:r>
              <a:rPr lang="en-US" altLang="ko-KR" sz="2000" dirty="0" smtClean="0">
                <a:solidFill>
                  <a:srgbClr val="006600"/>
                </a:solidFill>
                <a:ea typeface="Gulim" pitchFamily="34" charset="-127"/>
              </a:rPr>
              <a:t>Model-based design for safety-critical control software</a:t>
            </a:r>
          </a:p>
          <a:p>
            <a:pPr lvl="1">
              <a:spcBef>
                <a:spcPct val="35000"/>
              </a:spcBef>
              <a:buFont typeface="Wingdings" panose="05000000000000000000" pitchFamily="2" charset="2"/>
              <a:buChar char="§"/>
            </a:pPr>
            <a:r>
              <a:rPr lang="en-US" altLang="ko-KR" sz="1800" dirty="0" smtClean="0">
                <a:ea typeface="Gulim" pitchFamily="34" charset="-127"/>
              </a:rPr>
              <a:t>Demand from avionics and automobile industry</a:t>
            </a:r>
          </a:p>
          <a:p>
            <a:pPr lvl="1">
              <a:spcBef>
                <a:spcPct val="35000"/>
              </a:spcBef>
              <a:buFont typeface="Wingdings" panose="05000000000000000000" pitchFamily="2" charset="2"/>
              <a:buChar char="§"/>
            </a:pPr>
            <a:r>
              <a:rPr lang="en-US" altLang="ko-KR" sz="1800" dirty="0" smtClean="0">
                <a:ea typeface="Gulim" pitchFamily="34" charset="-127"/>
              </a:rPr>
              <a:t>Formal verification groups in Airbus, Boeing, GM, Toyota</a:t>
            </a:r>
          </a:p>
          <a:p>
            <a:pPr lvl="1">
              <a:spcBef>
                <a:spcPct val="35000"/>
              </a:spcBef>
              <a:buFont typeface="Wingdings" panose="05000000000000000000" pitchFamily="2" charset="2"/>
              <a:buChar char="Ø"/>
            </a:pPr>
            <a:endParaRPr lang="en-US" altLang="ko-KR" sz="2000" dirty="0" smtClean="0">
              <a:solidFill>
                <a:srgbClr val="000066"/>
              </a:solidFill>
              <a:ea typeface="Gulim" pitchFamily="34" charset="-127"/>
            </a:endParaRPr>
          </a:p>
          <a:p>
            <a:pPr>
              <a:spcBef>
                <a:spcPct val="50000"/>
              </a:spcBef>
              <a:buFont typeface="Wingdings" pitchFamily="2" charset="2"/>
              <a:buChar char="q"/>
            </a:pPr>
            <a:r>
              <a:rPr lang="en-US" altLang="ko-KR" sz="2000" dirty="0" smtClean="0">
                <a:solidFill>
                  <a:srgbClr val="006600"/>
                </a:solidFill>
                <a:ea typeface="Gulim" pitchFamily="34" charset="-127"/>
              </a:rPr>
              <a:t> </a:t>
            </a:r>
            <a:r>
              <a:rPr lang="en-US" altLang="ko-KR" sz="2000" dirty="0">
                <a:solidFill>
                  <a:srgbClr val="006600"/>
                </a:solidFill>
                <a:ea typeface="Gulim" pitchFamily="34" charset="-127"/>
              </a:rPr>
              <a:t> </a:t>
            </a:r>
            <a:r>
              <a:rPr lang="en-US" altLang="ko-KR" sz="2000" dirty="0" smtClean="0">
                <a:solidFill>
                  <a:srgbClr val="006600"/>
                </a:solidFill>
                <a:ea typeface="Gulim" pitchFamily="34" charset="-127"/>
              </a:rPr>
              <a:t>Popular industrial-strength tools: </a:t>
            </a:r>
            <a:r>
              <a:rPr lang="en-US" altLang="ko-KR" sz="2000" dirty="0" err="1" smtClean="0">
                <a:solidFill>
                  <a:srgbClr val="006600"/>
                </a:solidFill>
                <a:ea typeface="Gulim" pitchFamily="34" charset="-127"/>
              </a:rPr>
              <a:t>Mathworks</a:t>
            </a:r>
            <a:r>
              <a:rPr lang="en-US" altLang="ko-KR" sz="2000" dirty="0" smtClean="0">
                <a:solidFill>
                  <a:srgbClr val="006600"/>
                </a:solidFill>
                <a:ea typeface="Gulim" pitchFamily="34" charset="-127"/>
              </a:rPr>
              <a:t> (</a:t>
            </a:r>
            <a:r>
              <a:rPr lang="en-US" altLang="ko-KR" sz="2000" dirty="0" err="1" smtClean="0">
                <a:solidFill>
                  <a:srgbClr val="006600"/>
                </a:solidFill>
                <a:ea typeface="Gulim" pitchFamily="34" charset="-127"/>
              </a:rPr>
              <a:t>Stateflow</a:t>
            </a:r>
            <a:r>
              <a:rPr lang="en-US" altLang="ko-KR" sz="2000" dirty="0" smtClean="0">
                <a:solidFill>
                  <a:srgbClr val="006600"/>
                </a:solidFill>
                <a:ea typeface="Gulim" pitchFamily="34" charset="-127"/>
              </a:rPr>
              <a:t>/Simulink)</a:t>
            </a:r>
            <a:endParaRPr lang="en-US" sz="2000" dirty="0">
              <a:solidFill>
                <a:srgbClr val="006600"/>
              </a:solidFill>
            </a:endParaRPr>
          </a:p>
          <a:p>
            <a:pPr lvl="1">
              <a:spcBef>
                <a:spcPct val="50000"/>
              </a:spcBef>
              <a:buFont typeface="Wingdings" panose="05000000000000000000" pitchFamily="2" charset="2"/>
              <a:buChar char="§"/>
            </a:pPr>
            <a:r>
              <a:rPr lang="en-US" sz="1800" dirty="0" smtClean="0"/>
              <a:t>Initial reluctance to formal models</a:t>
            </a:r>
          </a:p>
          <a:p>
            <a:pPr lvl="1">
              <a:spcBef>
                <a:spcPct val="50000"/>
              </a:spcBef>
              <a:buFont typeface="Wingdings" panose="05000000000000000000" pitchFamily="2" charset="2"/>
              <a:buChar char="§"/>
            </a:pPr>
            <a:r>
              <a:rPr lang="en-US" sz="1800" dirty="0" smtClean="0"/>
              <a:t>But growing adoption (e.g. Hybrid automata as </a:t>
            </a:r>
            <a:r>
              <a:rPr lang="en-US" sz="1800" dirty="0" err="1" smtClean="0"/>
              <a:t>Simulink</a:t>
            </a:r>
            <a:r>
              <a:rPr lang="en-US" sz="1800" dirty="0" smtClean="0"/>
              <a:t> domain)</a:t>
            </a:r>
            <a:endParaRPr lang="en-US" sz="1800" dirty="0"/>
          </a:p>
          <a:p>
            <a:pPr lvl="1">
              <a:spcBef>
                <a:spcPct val="50000"/>
              </a:spcBef>
              <a:buFont typeface="Wingdings" panose="05000000000000000000" pitchFamily="2" charset="2"/>
              <a:buChar char="§"/>
            </a:pPr>
            <a:r>
              <a:rPr lang="en-US" sz="1800" dirty="0" smtClean="0"/>
              <a:t>Simulink Design Verifier (model-based testing, static analysis)</a:t>
            </a: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25</a:t>
            </a:fld>
            <a:endParaRPr lang="en-US" b="1" dirty="0">
              <a:solidFill>
                <a:srgbClr val="000000"/>
              </a:solidFill>
            </a:endParaRPr>
          </a:p>
        </p:txBody>
      </p:sp>
      <p:pic>
        <p:nvPicPr>
          <p:cNvPr id="5" name="Picture 4" descr="http://www.intechopen.com/source/html/41709/media/image113.png"/>
          <p:cNvPicPr>
            <a:picLocks noChangeAspect="1" noChangeArrowheads="1"/>
          </p:cNvPicPr>
          <p:nvPr/>
        </p:nvPicPr>
        <p:blipFill>
          <a:blip r:embed="rId4" cstate="print"/>
          <a:srcRect/>
          <a:stretch>
            <a:fillRect/>
          </a:stretch>
        </p:blipFill>
        <p:spPr bwMode="auto">
          <a:xfrm>
            <a:off x="6862187" y="1"/>
            <a:ext cx="2259051" cy="1295400"/>
          </a:xfrm>
          <a:prstGeom prst="rect">
            <a:avLst/>
          </a:prstGeom>
          <a:noFill/>
          <a:ln>
            <a:solidFill>
              <a:srgbClr val="000099"/>
            </a:solidFill>
          </a:ln>
        </p:spPr>
      </p:pic>
      <p:pic>
        <p:nvPicPr>
          <p:cNvPr id="6" name="Picture 2"/>
          <p:cNvPicPr>
            <a:picLocks noChangeAspect="1" noChangeArrowheads="1"/>
          </p:cNvPicPr>
          <p:nvPr>
            <p:custDataLst>
              <p:tags r:id="rId1"/>
            </p:custDataLst>
          </p:nvPr>
        </p:nvPicPr>
        <p:blipFill>
          <a:blip r:embed="rId5" cstate="print"/>
          <a:stretch>
            <a:fillRect/>
          </a:stretch>
        </p:blipFill>
        <p:spPr bwMode="auto">
          <a:xfrm>
            <a:off x="4800600" y="6257"/>
            <a:ext cx="1676400" cy="1315975"/>
          </a:xfrm>
          <a:prstGeom prst="rect">
            <a:avLst/>
          </a:prstGeom>
          <a:noFill/>
          <a:ln>
            <a:noFill/>
          </a:ln>
        </p:spPr>
      </p:pic>
    </p:spTree>
    <p:extLst>
      <p:ext uri="{BB962C8B-B14F-4D97-AF65-F5344CB8AC3E}">
        <p14:creationId xmlns:p14="http://schemas.microsoft.com/office/powerpoint/2010/main" val="1535525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228600"/>
            <a:ext cx="9144000" cy="609600"/>
          </a:xfrm>
        </p:spPr>
        <p:txBody>
          <a:bodyPr/>
          <a:lstStyle/>
          <a:p>
            <a:r>
              <a:rPr lang="en-US" sz="2400" dirty="0" smtClean="0">
                <a:solidFill>
                  <a:srgbClr val="C00000"/>
                </a:solidFill>
              </a:rPr>
              <a:t>Research Trend 7: Software Testing using CAV (2000s--)</a:t>
            </a:r>
            <a:endParaRPr lang="en-US" sz="2400" dirty="0">
              <a:solidFill>
                <a:srgbClr val="C00000"/>
              </a:solidFill>
            </a:endParaRPr>
          </a:p>
        </p:txBody>
      </p:sp>
      <p:sp>
        <p:nvSpPr>
          <p:cNvPr id="700419" name="Rectangle 3"/>
          <p:cNvSpPr>
            <a:spLocks noGrp="1" noChangeArrowheads="1"/>
          </p:cNvSpPr>
          <p:nvPr>
            <p:ph type="body" idx="1"/>
          </p:nvPr>
        </p:nvSpPr>
        <p:spPr>
          <a:xfrm>
            <a:off x="-22762" y="1371600"/>
            <a:ext cx="9166762" cy="5486400"/>
          </a:xfrm>
        </p:spPr>
        <p:txBody>
          <a:bodyPr/>
          <a:lstStyle/>
          <a:p>
            <a:pPr>
              <a:spcBef>
                <a:spcPct val="35000"/>
              </a:spcBef>
              <a:buFont typeface="Wingdings" pitchFamily="2" charset="2"/>
              <a:buChar char="q"/>
            </a:pPr>
            <a:r>
              <a:rPr lang="en-US" altLang="ko-KR" sz="2000" dirty="0" smtClean="0">
                <a:solidFill>
                  <a:srgbClr val="006600"/>
                </a:solidFill>
                <a:ea typeface="Gulim" pitchFamily="34" charset="-127"/>
              </a:rPr>
              <a:t>Testing is still the dominant way of debugging software systems</a:t>
            </a:r>
          </a:p>
          <a:p>
            <a:pPr>
              <a:spcBef>
                <a:spcPct val="35000"/>
              </a:spcBef>
              <a:buFont typeface="Wingdings" pitchFamily="2" charset="2"/>
              <a:buChar char="q"/>
            </a:pPr>
            <a:endParaRPr lang="en-US" altLang="ko-KR" sz="2000" dirty="0" smtClean="0">
              <a:solidFill>
                <a:srgbClr val="006600"/>
              </a:solidFill>
              <a:ea typeface="Gulim" pitchFamily="34" charset="-127"/>
            </a:endParaRPr>
          </a:p>
          <a:p>
            <a:pPr>
              <a:spcBef>
                <a:spcPct val="35000"/>
              </a:spcBef>
              <a:buFont typeface="Wingdings" pitchFamily="2" charset="2"/>
              <a:buChar char="q"/>
            </a:pPr>
            <a:r>
              <a:rPr lang="en-US" altLang="ko-KR" sz="2000" dirty="0" smtClean="0">
                <a:solidFill>
                  <a:srgbClr val="006600"/>
                </a:solidFill>
                <a:ea typeface="Gulim" pitchFamily="34" charset="-127"/>
              </a:rPr>
              <a:t>Specification-based testing</a:t>
            </a:r>
          </a:p>
          <a:p>
            <a:pPr lvl="1">
              <a:spcBef>
                <a:spcPct val="35000"/>
              </a:spcBef>
              <a:buFont typeface="Wingdings" panose="05000000000000000000" pitchFamily="2" charset="2"/>
              <a:buChar char="§"/>
            </a:pPr>
            <a:r>
              <a:rPr lang="en-US" altLang="ko-KR" sz="1800" dirty="0" smtClean="0">
                <a:ea typeface="Gulim" pitchFamily="34" charset="-127"/>
              </a:rPr>
              <a:t>Test cases should reveal violations of formal specifications</a:t>
            </a:r>
          </a:p>
          <a:p>
            <a:pPr lvl="1">
              <a:spcBef>
                <a:spcPct val="35000"/>
              </a:spcBef>
              <a:buFont typeface="Wingdings" panose="05000000000000000000" pitchFamily="2" charset="2"/>
              <a:buChar char="Ø"/>
            </a:pPr>
            <a:endParaRPr lang="en-US" altLang="ko-KR" sz="2000" dirty="0" smtClean="0">
              <a:solidFill>
                <a:srgbClr val="000066"/>
              </a:solidFill>
              <a:ea typeface="Gulim" pitchFamily="34" charset="-127"/>
            </a:endParaRPr>
          </a:p>
          <a:p>
            <a:pPr>
              <a:spcBef>
                <a:spcPct val="50000"/>
              </a:spcBef>
              <a:buFont typeface="Wingdings" pitchFamily="2" charset="2"/>
              <a:buChar char="q"/>
            </a:pPr>
            <a:r>
              <a:rPr lang="en-US" sz="2000" dirty="0" smtClean="0">
                <a:solidFill>
                  <a:srgbClr val="006600"/>
                </a:solidFill>
                <a:ea typeface="Gulim" pitchFamily="34" charset="-127"/>
              </a:rPr>
              <a:t>How to generate “interesting” inputs for testing</a:t>
            </a:r>
            <a:endParaRPr lang="en-US" sz="2000" dirty="0">
              <a:solidFill>
                <a:srgbClr val="006600"/>
              </a:solidFill>
            </a:endParaRPr>
          </a:p>
          <a:p>
            <a:pPr lvl="1">
              <a:spcBef>
                <a:spcPct val="50000"/>
              </a:spcBef>
              <a:buFont typeface="Wingdings" panose="05000000000000000000" pitchFamily="2" charset="2"/>
              <a:buChar char="§"/>
            </a:pPr>
            <a:r>
              <a:rPr lang="en-US" sz="1800" dirty="0" smtClean="0"/>
              <a:t>Combination of techniques based on static analysis, abstraction, symbolic methods, constraint solvers</a:t>
            </a:r>
          </a:p>
          <a:p>
            <a:pPr lvl="1">
              <a:spcBef>
                <a:spcPct val="50000"/>
              </a:spcBef>
              <a:buFont typeface="Wingdings" pitchFamily="2" charset="2"/>
              <a:buChar char="Ø"/>
            </a:pPr>
            <a:endParaRPr lang="en-US" sz="2000" dirty="0" smtClean="0">
              <a:solidFill>
                <a:srgbClr val="000066"/>
              </a:solidFill>
            </a:endParaRPr>
          </a:p>
          <a:p>
            <a:pPr>
              <a:spcBef>
                <a:spcPct val="50000"/>
              </a:spcBef>
              <a:buFont typeface="Wingdings" panose="05000000000000000000" pitchFamily="2" charset="2"/>
              <a:buChar char="q"/>
            </a:pPr>
            <a:r>
              <a:rPr lang="en-US" sz="2000" dirty="0" smtClean="0">
                <a:solidFill>
                  <a:srgbClr val="006600"/>
                </a:solidFill>
              </a:rPr>
              <a:t>Symbolic execution</a:t>
            </a:r>
          </a:p>
          <a:p>
            <a:pPr lvl="1">
              <a:spcBef>
                <a:spcPct val="50000"/>
              </a:spcBef>
              <a:buFont typeface="Wingdings" panose="05000000000000000000" pitchFamily="2" charset="2"/>
              <a:buChar char="§"/>
            </a:pPr>
            <a:r>
              <a:rPr lang="en-US" sz="1800" dirty="0" smtClean="0"/>
              <a:t>Execute program on symbolic input values</a:t>
            </a:r>
          </a:p>
          <a:p>
            <a:pPr lvl="1">
              <a:spcBef>
                <a:spcPct val="50000"/>
              </a:spcBef>
              <a:buFont typeface="Wingdings" panose="05000000000000000000" pitchFamily="2" charset="2"/>
              <a:buChar char="§"/>
            </a:pPr>
            <a:r>
              <a:rPr lang="en-US" sz="1800" dirty="0" err="1" smtClean="0"/>
              <a:t>Concolic</a:t>
            </a:r>
            <a:r>
              <a:rPr lang="en-US" sz="1800" dirty="0" smtClean="0"/>
              <a:t> testing (concrete + symbolic) for scalability</a:t>
            </a: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26</a:t>
            </a:fld>
            <a:endParaRPr lang="en-US" b="1" dirty="0">
              <a:solidFill>
                <a:srgbClr val="000000"/>
              </a:solidFill>
            </a:endParaRPr>
          </a:p>
        </p:txBody>
      </p:sp>
    </p:spTree>
    <p:extLst>
      <p:ext uri="{BB962C8B-B14F-4D97-AF65-F5344CB8AC3E}">
        <p14:creationId xmlns:p14="http://schemas.microsoft.com/office/powerpoint/2010/main" val="2738215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228600"/>
            <a:ext cx="9144000" cy="609600"/>
          </a:xfrm>
        </p:spPr>
        <p:txBody>
          <a:bodyPr/>
          <a:lstStyle/>
          <a:p>
            <a:r>
              <a:rPr lang="en-US" sz="2400" dirty="0" smtClean="0">
                <a:solidFill>
                  <a:srgbClr val="C00000"/>
                </a:solidFill>
              </a:rPr>
              <a:t>Success Story: SAGE </a:t>
            </a:r>
            <a:endParaRPr lang="en-US" sz="2400" dirty="0">
              <a:solidFill>
                <a:srgbClr val="C00000"/>
              </a:solidFill>
            </a:endParaRPr>
          </a:p>
        </p:txBody>
      </p:sp>
      <p:sp>
        <p:nvSpPr>
          <p:cNvPr id="700419" name="Rectangle 3"/>
          <p:cNvSpPr>
            <a:spLocks noGrp="1" noChangeArrowheads="1"/>
          </p:cNvSpPr>
          <p:nvPr>
            <p:ph type="body" idx="1"/>
          </p:nvPr>
        </p:nvSpPr>
        <p:spPr>
          <a:xfrm>
            <a:off x="-22762" y="1752600"/>
            <a:ext cx="9166762" cy="4648200"/>
          </a:xfrm>
        </p:spPr>
        <p:txBody>
          <a:bodyPr/>
          <a:lstStyle/>
          <a:p>
            <a:pPr>
              <a:spcBef>
                <a:spcPct val="35000"/>
              </a:spcBef>
              <a:buFont typeface="Wingdings" pitchFamily="2" charset="2"/>
              <a:buChar char="q"/>
            </a:pPr>
            <a:r>
              <a:rPr lang="en-US" altLang="ko-KR" sz="2000" dirty="0" smtClean="0">
                <a:solidFill>
                  <a:srgbClr val="006600"/>
                </a:solidFill>
                <a:ea typeface="Gulim" pitchFamily="34" charset="-127"/>
              </a:rPr>
              <a:t>Testing based on </a:t>
            </a:r>
            <a:r>
              <a:rPr lang="en-US" altLang="ko-KR" sz="2000" dirty="0" err="1" smtClean="0">
                <a:solidFill>
                  <a:srgbClr val="006600"/>
                </a:solidFill>
                <a:ea typeface="Gulim" pitchFamily="34" charset="-127"/>
              </a:rPr>
              <a:t>whitebox</a:t>
            </a:r>
            <a:r>
              <a:rPr lang="en-US" altLang="ko-KR" sz="2000" dirty="0" smtClean="0">
                <a:solidFill>
                  <a:srgbClr val="006600"/>
                </a:solidFill>
                <a:ea typeface="Gulim" pitchFamily="34" charset="-127"/>
              </a:rPr>
              <a:t> fuzzing for security vulnerabilities</a:t>
            </a:r>
          </a:p>
          <a:p>
            <a:pPr>
              <a:spcBef>
                <a:spcPct val="35000"/>
              </a:spcBef>
              <a:buFont typeface="Wingdings" pitchFamily="2" charset="2"/>
              <a:buChar char="q"/>
            </a:pPr>
            <a:endParaRPr lang="en-US" sz="2000" dirty="0">
              <a:solidFill>
                <a:srgbClr val="006600"/>
              </a:solidFill>
              <a:ea typeface="Gulim" pitchFamily="34" charset="-127"/>
            </a:endParaRPr>
          </a:p>
          <a:p>
            <a:pPr>
              <a:spcBef>
                <a:spcPct val="35000"/>
              </a:spcBef>
              <a:buFont typeface="Wingdings" pitchFamily="2" charset="2"/>
              <a:buChar char="q"/>
            </a:pPr>
            <a:r>
              <a:rPr lang="en-US" sz="2000" dirty="0" smtClean="0">
                <a:solidFill>
                  <a:srgbClr val="006600"/>
                </a:solidFill>
                <a:ea typeface="Gulim" pitchFamily="34" charset="-127"/>
              </a:rPr>
              <a:t>Underlying technology: program analysis, SMT solvers, </a:t>
            </a:r>
            <a:r>
              <a:rPr lang="en-US" sz="2000" dirty="0" err="1" smtClean="0">
                <a:solidFill>
                  <a:srgbClr val="006600"/>
                </a:solidFill>
                <a:ea typeface="Gulim" pitchFamily="34" charset="-127"/>
              </a:rPr>
              <a:t>concolic</a:t>
            </a:r>
            <a:r>
              <a:rPr lang="en-US" sz="2000" dirty="0" smtClean="0">
                <a:solidFill>
                  <a:srgbClr val="006600"/>
                </a:solidFill>
                <a:ea typeface="Gulim" pitchFamily="34" charset="-127"/>
              </a:rPr>
              <a:t> testing</a:t>
            </a:r>
          </a:p>
          <a:p>
            <a:pPr>
              <a:spcBef>
                <a:spcPct val="35000"/>
              </a:spcBef>
              <a:buFont typeface="Wingdings" pitchFamily="2" charset="2"/>
              <a:buChar char="q"/>
            </a:pPr>
            <a:endParaRPr lang="en-US" sz="2000" dirty="0">
              <a:solidFill>
                <a:srgbClr val="006600"/>
              </a:solidFill>
              <a:ea typeface="Gulim" pitchFamily="34" charset="-127"/>
            </a:endParaRPr>
          </a:p>
          <a:p>
            <a:pPr>
              <a:spcBef>
                <a:spcPct val="35000"/>
              </a:spcBef>
              <a:buFont typeface="Wingdings" pitchFamily="2" charset="2"/>
              <a:buChar char="q"/>
            </a:pPr>
            <a:r>
              <a:rPr lang="en-US" sz="2000" dirty="0" smtClean="0">
                <a:solidFill>
                  <a:srgbClr val="006600"/>
                </a:solidFill>
                <a:ea typeface="Gulim" pitchFamily="34" charset="-127"/>
              </a:rPr>
              <a:t>Deployed on large scale daily for Windows, Office, </a:t>
            </a:r>
            <a:r>
              <a:rPr lang="en-US" sz="2000" dirty="0" err="1" smtClean="0">
                <a:solidFill>
                  <a:srgbClr val="006600"/>
                </a:solidFill>
                <a:ea typeface="Gulim" pitchFamily="34" charset="-127"/>
              </a:rPr>
              <a:t>etc</a:t>
            </a:r>
            <a:endParaRPr lang="en-US" sz="2000" dirty="0" smtClean="0">
              <a:solidFill>
                <a:srgbClr val="006600"/>
              </a:solidFill>
              <a:ea typeface="Gulim" pitchFamily="34" charset="-127"/>
            </a:endParaRPr>
          </a:p>
          <a:p>
            <a:pPr>
              <a:spcBef>
                <a:spcPct val="35000"/>
              </a:spcBef>
              <a:buFont typeface="Wingdings" pitchFamily="2" charset="2"/>
              <a:buChar char="q"/>
            </a:pPr>
            <a:endParaRPr lang="en-US" sz="2000" dirty="0">
              <a:solidFill>
                <a:srgbClr val="006600"/>
              </a:solidFill>
              <a:ea typeface="Gulim" pitchFamily="34" charset="-127"/>
            </a:endParaRPr>
          </a:p>
          <a:p>
            <a:pPr>
              <a:spcBef>
                <a:spcPct val="35000"/>
              </a:spcBef>
              <a:buFont typeface="Wingdings" pitchFamily="2" charset="2"/>
              <a:buChar char="q"/>
            </a:pPr>
            <a:r>
              <a:rPr lang="en-US" sz="2000" dirty="0" smtClean="0">
                <a:solidFill>
                  <a:srgbClr val="006600"/>
                </a:solidFill>
                <a:ea typeface="Gulim" pitchFamily="34" charset="-127"/>
              </a:rPr>
              <a:t>1/3 of all Windows7 WEX security bugs found by SAGE</a:t>
            </a:r>
          </a:p>
          <a:p>
            <a:pPr>
              <a:spcBef>
                <a:spcPct val="35000"/>
              </a:spcBef>
              <a:buFont typeface="Wingdings" pitchFamily="2" charset="2"/>
              <a:buChar char="q"/>
            </a:pPr>
            <a:endParaRPr lang="en-US" sz="2000" dirty="0">
              <a:solidFill>
                <a:srgbClr val="006600"/>
              </a:solidFill>
              <a:ea typeface="Gulim" pitchFamily="34" charset="-127"/>
            </a:endParaRPr>
          </a:p>
          <a:p>
            <a:pPr>
              <a:spcBef>
                <a:spcPct val="35000"/>
              </a:spcBef>
              <a:buFont typeface="Wingdings" pitchFamily="2" charset="2"/>
              <a:buChar char="q"/>
            </a:pPr>
            <a:r>
              <a:rPr lang="en-US" sz="2000" dirty="0" smtClean="0">
                <a:solidFill>
                  <a:srgbClr val="006600"/>
                </a:solidFill>
                <a:ea typeface="Gulim" pitchFamily="34" charset="-127"/>
              </a:rPr>
              <a:t>Bug fixes shipped routinely to billions of PCs</a:t>
            </a:r>
            <a:endParaRPr lang="en-US" sz="2000" dirty="0" smtClean="0">
              <a:solidFill>
                <a:srgbClr val="000066"/>
              </a:solidFill>
            </a:endParaRP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27</a:t>
            </a:fld>
            <a:endParaRPr lang="en-US" b="1" dirty="0">
              <a:solidFill>
                <a:srgbClr val="000000"/>
              </a:solidFill>
            </a:endParaRPr>
          </a:p>
        </p:txBody>
      </p:sp>
      <p:pic>
        <p:nvPicPr>
          <p:cNvPr id="1026" name="Picture 2" descr="Micro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75657"/>
            <a:ext cx="2057400" cy="43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50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228600"/>
            <a:ext cx="9144000" cy="609600"/>
          </a:xfrm>
        </p:spPr>
        <p:txBody>
          <a:bodyPr/>
          <a:lstStyle/>
          <a:p>
            <a:r>
              <a:rPr lang="en-US" sz="2400" dirty="0" smtClean="0">
                <a:solidFill>
                  <a:srgbClr val="C00000"/>
                </a:solidFill>
              </a:rPr>
              <a:t>Research Trend 8: Back to Verified Software  (2005 --)</a:t>
            </a:r>
            <a:endParaRPr lang="en-US" sz="2400" dirty="0">
              <a:solidFill>
                <a:srgbClr val="C00000"/>
              </a:solidFill>
            </a:endParaRPr>
          </a:p>
        </p:txBody>
      </p:sp>
      <p:sp>
        <p:nvSpPr>
          <p:cNvPr id="700419" name="Rectangle 3"/>
          <p:cNvSpPr>
            <a:spLocks noGrp="1" noChangeArrowheads="1"/>
          </p:cNvSpPr>
          <p:nvPr>
            <p:ph type="body" idx="1"/>
          </p:nvPr>
        </p:nvSpPr>
        <p:spPr>
          <a:xfrm>
            <a:off x="0" y="990600"/>
            <a:ext cx="9144000" cy="5638800"/>
          </a:xfrm>
        </p:spPr>
        <p:txBody>
          <a:bodyPr/>
          <a:lstStyle/>
          <a:p>
            <a:pPr>
              <a:spcBef>
                <a:spcPct val="35000"/>
              </a:spcBef>
              <a:buFont typeface="Wingdings" pitchFamily="2" charset="2"/>
              <a:buChar char="q"/>
            </a:pPr>
            <a:r>
              <a:rPr lang="en-US" altLang="ko-KR" sz="2000" b="1" dirty="0">
                <a:solidFill>
                  <a:srgbClr val="006600"/>
                </a:solidFill>
                <a:ea typeface="Gulim" pitchFamily="34" charset="-127"/>
              </a:rPr>
              <a:t> </a:t>
            </a:r>
            <a:r>
              <a:rPr lang="en-US" altLang="ko-KR" sz="2000" dirty="0" smtClean="0">
                <a:solidFill>
                  <a:srgbClr val="006600"/>
                </a:solidFill>
                <a:ea typeface="Gulim" pitchFamily="34" charset="-127"/>
              </a:rPr>
              <a:t>Maturing tools and persistent security vulnerabilities shift focus back to the dream of fully verified systems</a:t>
            </a:r>
            <a:endParaRPr lang="en-US" altLang="ko-KR" sz="2000" dirty="0" smtClean="0">
              <a:solidFill>
                <a:srgbClr val="000066"/>
              </a:solidFill>
              <a:ea typeface="Gulim" pitchFamily="34" charset="-127"/>
            </a:endParaRPr>
          </a:p>
          <a:p>
            <a:pPr lvl="1">
              <a:spcBef>
                <a:spcPct val="35000"/>
              </a:spcBef>
              <a:buNone/>
            </a:pPr>
            <a:endParaRPr lang="en-US" altLang="ko-KR" sz="2000" dirty="0" smtClean="0">
              <a:solidFill>
                <a:srgbClr val="000066"/>
              </a:solidFill>
              <a:ea typeface="Gulim" pitchFamily="34" charset="-127"/>
            </a:endParaRPr>
          </a:p>
          <a:p>
            <a:pPr>
              <a:spcBef>
                <a:spcPct val="50000"/>
              </a:spcBef>
              <a:buFont typeface="Wingdings" pitchFamily="2" charset="2"/>
              <a:buChar char="q"/>
            </a:pPr>
            <a:r>
              <a:rPr lang="en-US" altLang="ko-KR" sz="2000" dirty="0" smtClean="0">
                <a:solidFill>
                  <a:srgbClr val="006600"/>
                </a:solidFill>
                <a:ea typeface="Gulim" pitchFamily="34" charset="-127"/>
              </a:rPr>
              <a:t> Successful efforts</a:t>
            </a:r>
            <a:endParaRPr lang="en-US" sz="2000" dirty="0" smtClean="0">
              <a:solidFill>
                <a:srgbClr val="000066"/>
              </a:solidFill>
            </a:endParaRPr>
          </a:p>
          <a:p>
            <a:pPr lvl="1">
              <a:spcBef>
                <a:spcPct val="35000"/>
              </a:spcBef>
              <a:buFont typeface="Wingdings" panose="05000000000000000000" pitchFamily="2" charset="2"/>
              <a:buChar char="§"/>
            </a:pPr>
            <a:r>
              <a:rPr lang="en-US" sz="1800" dirty="0" err="1" smtClean="0"/>
              <a:t>CompCert</a:t>
            </a:r>
            <a:r>
              <a:rPr lang="en-US" sz="1800" dirty="0" smtClean="0"/>
              <a:t> (Compilers you can formally trust)</a:t>
            </a:r>
            <a:endParaRPr lang="en-US" sz="1800" dirty="0"/>
          </a:p>
          <a:p>
            <a:pPr lvl="1">
              <a:spcBef>
                <a:spcPct val="35000"/>
              </a:spcBef>
              <a:buFont typeface="Wingdings" panose="05000000000000000000" pitchFamily="2" charset="2"/>
              <a:buChar char="§"/>
            </a:pPr>
            <a:r>
              <a:rPr lang="en-US" sz="1800" dirty="0" smtClean="0"/>
              <a:t>seL4 (Formally verified operating system </a:t>
            </a:r>
            <a:r>
              <a:rPr lang="en-US" sz="1800" dirty="0" err="1" smtClean="0"/>
              <a:t>microKernel</a:t>
            </a:r>
            <a:r>
              <a:rPr lang="en-US" sz="1800" dirty="0" smtClean="0"/>
              <a:t>)</a:t>
            </a:r>
          </a:p>
          <a:p>
            <a:pPr lvl="1">
              <a:spcBef>
                <a:spcPct val="35000"/>
              </a:spcBef>
              <a:buFont typeface="Wingdings" panose="05000000000000000000" pitchFamily="2" charset="2"/>
              <a:buChar char="§"/>
            </a:pPr>
            <a:r>
              <a:rPr lang="en-US" sz="1800" dirty="0" err="1" smtClean="0"/>
              <a:t>Paxos</a:t>
            </a:r>
            <a:r>
              <a:rPr lang="en-US" sz="1800" dirty="0" smtClean="0"/>
              <a:t> (practical distributed systems protocol for data replication)</a:t>
            </a:r>
          </a:p>
          <a:p>
            <a:pPr lvl="1">
              <a:spcBef>
                <a:spcPct val="35000"/>
              </a:spcBef>
              <a:buFont typeface="Wingdings" pitchFamily="2" charset="2"/>
              <a:buBlip>
                <a:blip r:embed="rId3"/>
              </a:buBlip>
            </a:pPr>
            <a:endParaRPr lang="en-US" sz="2000" dirty="0">
              <a:solidFill>
                <a:srgbClr val="000066"/>
              </a:solidFill>
            </a:endParaRPr>
          </a:p>
          <a:p>
            <a:pPr>
              <a:spcBef>
                <a:spcPct val="50000"/>
              </a:spcBef>
              <a:buFont typeface="Wingdings" pitchFamily="2" charset="2"/>
              <a:buChar char="q"/>
            </a:pPr>
            <a:r>
              <a:rPr lang="en-US" sz="2000" b="1" dirty="0">
                <a:solidFill>
                  <a:srgbClr val="006600"/>
                </a:solidFill>
              </a:rPr>
              <a:t> </a:t>
            </a:r>
            <a:r>
              <a:rPr lang="en-US" sz="2000" dirty="0" smtClean="0">
                <a:solidFill>
                  <a:srgbClr val="006600"/>
                </a:solidFill>
              </a:rPr>
              <a:t>Keys to success</a:t>
            </a:r>
          </a:p>
          <a:p>
            <a:pPr lvl="1">
              <a:spcBef>
                <a:spcPct val="50000"/>
              </a:spcBef>
              <a:buFont typeface="Wingdings" panose="05000000000000000000" pitchFamily="2" charset="2"/>
              <a:buChar char="§"/>
            </a:pPr>
            <a:r>
              <a:rPr lang="en-US" sz="1800" dirty="0" smtClean="0"/>
              <a:t>Formalization and logical foundations</a:t>
            </a:r>
          </a:p>
          <a:p>
            <a:pPr lvl="1">
              <a:spcBef>
                <a:spcPct val="50000"/>
              </a:spcBef>
              <a:buFont typeface="Wingdings" panose="05000000000000000000" pitchFamily="2" charset="2"/>
              <a:buChar char="§"/>
            </a:pPr>
            <a:r>
              <a:rPr lang="en-US" sz="1800" dirty="0" smtClean="0"/>
              <a:t>Automation support with proof tactics and decision procedures</a:t>
            </a:r>
          </a:p>
          <a:p>
            <a:pPr lvl="1">
              <a:spcBef>
                <a:spcPct val="50000"/>
              </a:spcBef>
              <a:buFont typeface="Wingdings" panose="05000000000000000000" pitchFamily="2" charset="2"/>
              <a:buChar char="§"/>
            </a:pPr>
            <a:r>
              <a:rPr lang="en-US" sz="1800" dirty="0" smtClean="0"/>
              <a:t>Sustained effort by experts</a:t>
            </a:r>
            <a:endParaRPr lang="en-US" sz="1800" dirty="0"/>
          </a:p>
        </p:txBody>
      </p:sp>
    </p:spTree>
    <p:extLst>
      <p:ext uri="{BB962C8B-B14F-4D97-AF65-F5344CB8AC3E}">
        <p14:creationId xmlns:p14="http://schemas.microsoft.com/office/powerpoint/2010/main" val="2261661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0" y="381000"/>
            <a:ext cx="9144000" cy="609600"/>
          </a:xfrm>
        </p:spPr>
        <p:txBody>
          <a:bodyPr/>
          <a:lstStyle/>
          <a:p>
            <a:r>
              <a:rPr lang="en-US" sz="2400" dirty="0" smtClean="0">
                <a:solidFill>
                  <a:srgbClr val="C00000"/>
                </a:solidFill>
              </a:rPr>
              <a:t>Success Story: </a:t>
            </a:r>
            <a:r>
              <a:rPr lang="en-US" sz="2400" dirty="0" err="1" smtClean="0">
                <a:solidFill>
                  <a:srgbClr val="C00000"/>
                </a:solidFill>
              </a:rPr>
              <a:t>CompCert</a:t>
            </a:r>
            <a:r>
              <a:rPr lang="en-US" sz="2400" dirty="0" smtClean="0">
                <a:solidFill>
                  <a:srgbClr val="C00000"/>
                </a:solidFill>
              </a:rPr>
              <a:t> C compiler</a:t>
            </a:r>
            <a:br>
              <a:rPr lang="en-US" sz="2400" dirty="0" smtClean="0">
                <a:solidFill>
                  <a:srgbClr val="C00000"/>
                </a:solidFill>
              </a:rPr>
            </a:br>
            <a:r>
              <a:rPr lang="en-US" sz="2400" dirty="0" smtClean="0">
                <a:solidFill>
                  <a:srgbClr val="C00000"/>
                </a:solidFill>
              </a:rPr>
              <a:t>							</a:t>
            </a:r>
            <a:r>
              <a:rPr lang="en-US" sz="2400" dirty="0" smtClean="0">
                <a:solidFill>
                  <a:srgbClr val="000066"/>
                </a:solidFill>
              </a:rPr>
              <a:t>compcert.inria.fr</a:t>
            </a:r>
            <a:endParaRPr lang="en-US" sz="2400" dirty="0">
              <a:solidFill>
                <a:srgbClr val="000066"/>
              </a:solidFill>
            </a:endParaRPr>
          </a:p>
        </p:txBody>
      </p:sp>
      <p:sp>
        <p:nvSpPr>
          <p:cNvPr id="667651" name="Rectangle 3"/>
          <p:cNvSpPr>
            <a:spLocks noGrp="1" noChangeArrowheads="1"/>
          </p:cNvSpPr>
          <p:nvPr>
            <p:ph type="body" idx="1"/>
          </p:nvPr>
        </p:nvSpPr>
        <p:spPr>
          <a:xfrm>
            <a:off x="0" y="3733800"/>
            <a:ext cx="9144000" cy="2895600"/>
          </a:xfrm>
        </p:spPr>
        <p:txBody>
          <a:bodyPr/>
          <a:lstStyle/>
          <a:p>
            <a:pPr>
              <a:spcBef>
                <a:spcPct val="35000"/>
              </a:spcBef>
              <a:buFont typeface="Wingdings" pitchFamily="2" charset="2"/>
              <a:buChar char="q"/>
            </a:pPr>
            <a:r>
              <a:rPr lang="en-US" altLang="ko-KR" sz="2000" dirty="0" smtClean="0">
                <a:solidFill>
                  <a:srgbClr val="006600"/>
                </a:solidFill>
                <a:ea typeface="Gulim" pitchFamily="34" charset="-127"/>
              </a:rPr>
              <a:t>Fully verified translator from C to machine code</a:t>
            </a:r>
          </a:p>
          <a:p>
            <a:pPr>
              <a:spcBef>
                <a:spcPct val="35000"/>
              </a:spcBef>
              <a:buFont typeface="Wingdings" pitchFamily="2" charset="2"/>
              <a:buChar char="q"/>
            </a:pPr>
            <a:r>
              <a:rPr lang="en-US" altLang="ko-KR" sz="2000" dirty="0" smtClean="0">
                <a:solidFill>
                  <a:srgbClr val="006600"/>
                </a:solidFill>
                <a:ea typeface="Gulim" pitchFamily="34" charset="-127"/>
              </a:rPr>
              <a:t>Accepts most of ISO C 99</a:t>
            </a:r>
          </a:p>
          <a:p>
            <a:pPr>
              <a:spcBef>
                <a:spcPct val="35000"/>
              </a:spcBef>
              <a:buFont typeface="Wingdings" pitchFamily="2" charset="2"/>
              <a:buChar char="q"/>
            </a:pPr>
            <a:r>
              <a:rPr lang="en-US" altLang="ko-KR" sz="2000" dirty="0" smtClean="0">
                <a:solidFill>
                  <a:srgbClr val="006600"/>
                </a:solidFill>
                <a:ea typeface="Gulim" pitchFamily="34" charset="-127"/>
              </a:rPr>
              <a:t>Produces machine code for PowerPC, ARM, and IA32 architectures</a:t>
            </a:r>
          </a:p>
          <a:p>
            <a:pPr>
              <a:spcBef>
                <a:spcPct val="35000"/>
              </a:spcBef>
              <a:buFont typeface="Wingdings" pitchFamily="2" charset="2"/>
              <a:buChar char="q"/>
            </a:pPr>
            <a:r>
              <a:rPr lang="en-US" altLang="ko-KR" sz="2000" dirty="0" smtClean="0">
                <a:solidFill>
                  <a:srgbClr val="006600"/>
                </a:solidFill>
                <a:ea typeface="Gulim" pitchFamily="34" charset="-127"/>
              </a:rPr>
              <a:t>90% of the performance of GCC (v4, opt. level 1)</a:t>
            </a:r>
          </a:p>
          <a:p>
            <a:pPr>
              <a:spcBef>
                <a:spcPct val="35000"/>
              </a:spcBef>
              <a:buFont typeface="Wingdings" pitchFamily="2" charset="2"/>
              <a:buChar char="q"/>
            </a:pPr>
            <a:endParaRPr lang="en-US" altLang="ko-KR" sz="2000" dirty="0" smtClean="0">
              <a:solidFill>
                <a:srgbClr val="006600"/>
              </a:solidFill>
              <a:ea typeface="Gulim" pitchFamily="34" charset="-127"/>
            </a:endParaRPr>
          </a:p>
          <a:p>
            <a:pPr>
              <a:spcBef>
                <a:spcPct val="35000"/>
              </a:spcBef>
              <a:buNone/>
            </a:pPr>
            <a:r>
              <a:rPr lang="en-US" altLang="ko-KR" sz="2000" dirty="0" smtClean="0">
                <a:solidFill>
                  <a:srgbClr val="006600"/>
                </a:solidFill>
                <a:ea typeface="Gulim" pitchFamily="34" charset="-127"/>
              </a:rPr>
              <a:t>Many ongoing projects on “verified” web-browsers, OS-kernels, …</a:t>
            </a:r>
          </a:p>
          <a:p>
            <a:pPr>
              <a:spcBef>
                <a:spcPct val="35000"/>
              </a:spcBef>
              <a:buNone/>
            </a:pPr>
            <a:r>
              <a:rPr lang="en-US" altLang="ko-KR" sz="2000" dirty="0" smtClean="0">
                <a:solidFill>
                  <a:srgbClr val="006600"/>
                </a:solidFill>
                <a:ea typeface="Gulim" pitchFamily="34" charset="-127"/>
              </a:rPr>
              <a:t>		by researchers in programming languages, compilers, OS, …</a:t>
            </a:r>
            <a:endParaRPr lang="en-US" altLang="ko-KR" sz="2000" dirty="0">
              <a:solidFill>
                <a:srgbClr val="006600"/>
              </a:solidFill>
              <a:ea typeface="Gulim" pitchFamily="34" charset="-127"/>
            </a:endParaRP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29</a:t>
            </a:fld>
            <a:endParaRPr lang="en-US" b="1" dirty="0">
              <a:solidFill>
                <a:srgbClr val="000000"/>
              </a:solidFill>
            </a:endParaRPr>
          </a:p>
        </p:txBody>
      </p:sp>
      <p:pic>
        <p:nvPicPr>
          <p:cNvPr id="2050" name="Picture 2" descr="http://compcert.inria.fr/diagram.png"/>
          <p:cNvPicPr>
            <a:picLocks noChangeAspect="1" noChangeArrowheads="1"/>
          </p:cNvPicPr>
          <p:nvPr/>
        </p:nvPicPr>
        <p:blipFill>
          <a:blip r:embed="rId3" cstate="print"/>
          <a:srcRect/>
          <a:stretch>
            <a:fillRect/>
          </a:stretch>
        </p:blipFill>
        <p:spPr bwMode="auto">
          <a:xfrm>
            <a:off x="381000" y="1371600"/>
            <a:ext cx="8256672" cy="1714501"/>
          </a:xfrm>
          <a:prstGeom prst="rect">
            <a:avLst/>
          </a:prstGeom>
          <a:noFill/>
        </p:spPr>
      </p:pic>
    </p:spTree>
    <p:extLst>
      <p:ext uri="{BB962C8B-B14F-4D97-AF65-F5344CB8AC3E}">
        <p14:creationId xmlns:p14="http://schemas.microsoft.com/office/powerpoint/2010/main" val="2209596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xfrm>
            <a:off x="0" y="152400"/>
            <a:ext cx="9144000" cy="990600"/>
          </a:xfrm>
          <a:ln/>
        </p:spPr>
        <p:txBody>
          <a:bodyPr lIns="90000" tIns="46800" rIns="90000" bIns="46800"/>
          <a:lstStyle/>
          <a:p>
            <a:pPr defTabSz="45720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C00000"/>
                </a:solidFill>
              </a:rPr>
              <a:t>Concurrency Libraries</a:t>
            </a:r>
            <a:r>
              <a:rPr lang="en-GB" sz="2800" b="1" dirty="0">
                <a:solidFill>
                  <a:schemeClr val="hlink"/>
                </a:solidFill>
              </a:rPr>
              <a:t/>
            </a:r>
            <a:br>
              <a:rPr lang="en-GB" sz="2800" b="1" dirty="0">
                <a:solidFill>
                  <a:schemeClr val="hlink"/>
                </a:solidFill>
              </a:rPr>
            </a:br>
            <a:r>
              <a:rPr lang="en-GB" sz="2800" b="1" dirty="0">
                <a:solidFill>
                  <a:schemeClr val="hlink"/>
                </a:solidFill>
              </a:rPr>
              <a:t/>
            </a:r>
            <a:br>
              <a:rPr lang="en-GB" sz="2800" b="1" dirty="0">
                <a:solidFill>
                  <a:schemeClr val="hlink"/>
                </a:solidFill>
              </a:rPr>
            </a:br>
            <a:r>
              <a:rPr lang="en-GB" sz="2000" b="1" dirty="0">
                <a:solidFill>
                  <a:srgbClr val="006600"/>
                </a:solidFill>
              </a:rPr>
              <a:t>Exploiting concurrency efficiently and correctly</a:t>
            </a:r>
            <a:endParaRPr lang="en-GB" sz="1400" b="1" dirty="0">
              <a:solidFill>
                <a:srgbClr val="006600"/>
              </a:solidFill>
            </a:endParaRPr>
          </a:p>
        </p:txBody>
      </p:sp>
      <p:sp>
        <p:nvSpPr>
          <p:cNvPr id="694275" name="Rectangle 3"/>
          <p:cNvSpPr>
            <a:spLocks noGrp="1" noChangeArrowheads="1"/>
          </p:cNvSpPr>
          <p:nvPr>
            <p:ph type="body" idx="1"/>
          </p:nvPr>
        </p:nvSpPr>
        <p:spPr>
          <a:xfrm>
            <a:off x="0" y="1600200"/>
            <a:ext cx="5410200" cy="5257800"/>
          </a:xfrm>
          <a:ln/>
        </p:spPr>
        <p:txBody>
          <a:bodyPr lIns="90000" tIns="46800" rIns="90000" bIns="46800"/>
          <a:lstStyle/>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err="1">
                <a:latin typeface="Courier New" pitchFamily="49" charset="0"/>
              </a:rPr>
              <a:t>dequeue</a:t>
            </a:r>
            <a:r>
              <a:rPr lang="en-GB" sz="1400" b="1" dirty="0">
                <a:latin typeface="Courier New" pitchFamily="49" charset="0"/>
              </a:rPr>
              <a:t>(</a:t>
            </a:r>
            <a:r>
              <a:rPr lang="en-GB" sz="1400" b="1" dirty="0" err="1">
                <a:latin typeface="Courier New" pitchFamily="49" charset="0"/>
              </a:rPr>
              <a:t>queue_t</a:t>
            </a:r>
            <a:r>
              <a:rPr lang="en-GB" sz="1400" b="1" dirty="0">
                <a:latin typeface="Courier New" pitchFamily="49" charset="0"/>
              </a:rPr>
              <a:t> *queue, </a:t>
            </a:r>
            <a:r>
              <a:rPr lang="en-GB" sz="1400" b="1" dirty="0" err="1">
                <a:latin typeface="Courier New" pitchFamily="49" charset="0"/>
              </a:rPr>
              <a:t>value_t</a:t>
            </a:r>
            <a:r>
              <a:rPr lang="en-GB" sz="1400" b="1" dirty="0">
                <a:latin typeface="Courier New" pitchFamily="49" charset="0"/>
              </a:rPr>
              <a:t> *</a:t>
            </a:r>
            <a:r>
              <a:rPr lang="en-GB" sz="1400" b="1" dirty="0" err="1">
                <a:latin typeface="Courier New" pitchFamily="49" charset="0"/>
              </a:rPr>
              <a:t>pvalue</a:t>
            </a:r>
            <a:r>
              <a:rPr lang="en-GB" sz="1400" b="1" dirty="0">
                <a:latin typeface="Courier New" pitchFamily="49" charset="0"/>
              </a:rPr>
              <a:t>)</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a:t>
            </a:r>
            <a:r>
              <a:rPr lang="en-GB" sz="1400" b="1" dirty="0" err="1">
                <a:latin typeface="Courier New" pitchFamily="49" charset="0"/>
              </a:rPr>
              <a:t>node_t</a:t>
            </a:r>
            <a:r>
              <a:rPr lang="en-GB" sz="1400" b="1" dirty="0">
                <a:latin typeface="Courier New" pitchFamily="49" charset="0"/>
              </a:rPr>
              <a:t> *head;</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a:t>
            </a:r>
            <a:r>
              <a:rPr lang="en-GB" sz="1400" b="1" dirty="0" err="1">
                <a:latin typeface="Courier New" pitchFamily="49" charset="0"/>
              </a:rPr>
              <a:t>node_t</a:t>
            </a:r>
            <a:r>
              <a:rPr lang="en-GB" sz="1400" b="1" dirty="0">
                <a:latin typeface="Courier New" pitchFamily="49" charset="0"/>
              </a:rPr>
              <a:t> *tail;</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a:t>
            </a:r>
            <a:r>
              <a:rPr lang="en-GB" sz="1400" b="1" dirty="0" err="1">
                <a:latin typeface="Courier New" pitchFamily="49" charset="0"/>
              </a:rPr>
              <a:t>node_t</a:t>
            </a:r>
            <a:r>
              <a:rPr lang="en-GB" sz="1400" b="1" dirty="0">
                <a:latin typeface="Courier New" pitchFamily="49" charset="0"/>
              </a:rPr>
              <a:t> *next;</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endParaRPr lang="en-GB" sz="1400" b="1" dirty="0">
              <a:latin typeface="Courier New" pitchFamily="49" charset="0"/>
            </a:endParaRP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while (true) {</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head = queue-&gt;head;</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tail = queue-&gt;tail;</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next = head-&gt;next;</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if (head == queue-&gt;head) {</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if (head == tail) {</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if (next == 0)</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return false;</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a:t>
            </a:r>
            <a:r>
              <a:rPr lang="en-GB" sz="1400" b="1" dirty="0" err="1">
                <a:latin typeface="Courier New" pitchFamily="49" charset="0"/>
              </a:rPr>
              <a:t>cas</a:t>
            </a:r>
            <a:r>
              <a:rPr lang="en-GB" sz="1400" b="1" dirty="0">
                <a:latin typeface="Courier New" pitchFamily="49" charset="0"/>
              </a:rPr>
              <a:t>(&amp;queue-&gt;tail, tail, next);</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 else {</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a:t>
            </a:r>
            <a:r>
              <a:rPr lang="en-GB" sz="1400" b="1" dirty="0" err="1">
                <a:latin typeface="Courier New" pitchFamily="49" charset="0"/>
              </a:rPr>
              <a:t>pvalue</a:t>
            </a:r>
            <a:r>
              <a:rPr lang="en-GB" sz="1400" b="1" dirty="0">
                <a:latin typeface="Courier New" pitchFamily="49" charset="0"/>
              </a:rPr>
              <a:t> = next-&gt;value;</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if (</a:t>
            </a:r>
            <a:r>
              <a:rPr lang="en-GB" sz="1400" b="1" dirty="0" err="1">
                <a:latin typeface="Courier New" pitchFamily="49" charset="0"/>
              </a:rPr>
              <a:t>cas</a:t>
            </a:r>
            <a:r>
              <a:rPr lang="en-GB" sz="1400" b="1" dirty="0">
                <a:latin typeface="Courier New" pitchFamily="49" charset="0"/>
              </a:rPr>
              <a:t>(&amp;queue-&gt;head, head, next))</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break;</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 </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a:t>
            </a:r>
            <a:r>
              <a:rPr lang="en-GB" sz="1400" b="1" dirty="0" err="1">
                <a:latin typeface="Courier New" pitchFamily="49" charset="0"/>
              </a:rPr>
              <a:t>delete_node</a:t>
            </a:r>
            <a:r>
              <a:rPr lang="en-GB" sz="1400" b="1" dirty="0">
                <a:latin typeface="Courier New" pitchFamily="49" charset="0"/>
              </a:rPr>
              <a:t>(head);</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  return true;</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400" b="1" dirty="0">
                <a:latin typeface="Courier New" pitchFamily="49" charset="0"/>
              </a:rPr>
              <a:t>}</a:t>
            </a: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endParaRPr lang="en-GB" sz="1400" b="1" dirty="0">
              <a:latin typeface="Courier New" pitchFamily="49" charset="0"/>
            </a:endParaRPr>
          </a:p>
          <a:p>
            <a:pPr marL="339725" indent="-339725" defTabSz="457200">
              <a:lnSpc>
                <a:spcPct val="75000"/>
              </a:lnSpc>
              <a:spcBef>
                <a:spcPct val="0"/>
              </a:spcBef>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800" b="1" dirty="0">
                <a:solidFill>
                  <a:schemeClr val="hlink"/>
                </a:solidFill>
                <a:latin typeface="Courier New" pitchFamily="49" charset="0"/>
              </a:rPr>
              <a:t>Concurrent Queue (MS’92)</a:t>
            </a:r>
          </a:p>
        </p:txBody>
      </p:sp>
      <p:sp>
        <p:nvSpPr>
          <p:cNvPr id="694313" name="AutoShape 41"/>
          <p:cNvSpPr>
            <a:spLocks noChangeArrowheads="1"/>
          </p:cNvSpPr>
          <p:nvPr/>
        </p:nvSpPr>
        <p:spPr bwMode="auto">
          <a:xfrm>
            <a:off x="4191000" y="4953000"/>
            <a:ext cx="4648200" cy="1676400"/>
          </a:xfrm>
          <a:prstGeom prst="foldedCorner">
            <a:avLst>
              <a:gd name="adj" fmla="val 12500"/>
            </a:avLst>
          </a:prstGeom>
          <a:solidFill>
            <a:srgbClr val="FFFF99"/>
          </a:solidFill>
          <a:ln w="9525">
            <a:solidFill>
              <a:schemeClr val="tx1"/>
            </a:solidFill>
            <a:round/>
            <a:headEnd/>
            <a:tailEnd/>
          </a:ln>
          <a:effectLst/>
        </p:spPr>
        <p:txBody>
          <a:bodyPr wrap="none" anchor="ctr"/>
          <a:lstStyle/>
          <a:p>
            <a:pPr algn="ctr" eaLnBrk="1" hangingPunct="1">
              <a:lnSpc>
                <a:spcPct val="100000"/>
              </a:lnSpc>
              <a:buFontTx/>
              <a:buNone/>
            </a:pPr>
            <a:r>
              <a:rPr lang="en-US" sz="1800">
                <a:latin typeface="Arial" charset="0"/>
              </a:rPr>
              <a:t>Can the code deadlock?</a:t>
            </a:r>
          </a:p>
          <a:p>
            <a:pPr algn="ctr" eaLnBrk="1" hangingPunct="1">
              <a:lnSpc>
                <a:spcPct val="100000"/>
              </a:lnSpc>
              <a:buFontTx/>
              <a:buNone/>
            </a:pPr>
            <a:endParaRPr lang="en-US" sz="1800">
              <a:latin typeface="Arial" charset="0"/>
            </a:endParaRPr>
          </a:p>
          <a:p>
            <a:pPr algn="ctr" eaLnBrk="1" hangingPunct="1">
              <a:lnSpc>
                <a:spcPct val="100000"/>
              </a:lnSpc>
              <a:buFontTx/>
              <a:buNone/>
            </a:pPr>
            <a:r>
              <a:rPr lang="en-US" sz="1800">
                <a:latin typeface="Arial" charset="0"/>
              </a:rPr>
              <a:t>Is sequential semantics of a queue</a:t>
            </a:r>
          </a:p>
          <a:p>
            <a:pPr algn="ctr" eaLnBrk="1" hangingPunct="1">
              <a:lnSpc>
                <a:spcPct val="100000"/>
              </a:lnSpc>
              <a:buFontTx/>
              <a:buNone/>
            </a:pPr>
            <a:r>
              <a:rPr lang="en-US" sz="1800">
                <a:latin typeface="Arial" charset="0"/>
              </a:rPr>
              <a:t>preserved? (Sequential consistency)</a:t>
            </a:r>
          </a:p>
        </p:txBody>
      </p:sp>
      <p:pic>
        <p:nvPicPr>
          <p:cNvPr id="15" name="Picture 2"/>
          <p:cNvPicPr>
            <a:picLocks noChangeAspect="1" noChangeArrowheads="1"/>
          </p:cNvPicPr>
          <p:nvPr/>
        </p:nvPicPr>
        <p:blipFill>
          <a:blip r:embed="rId3"/>
          <a:srcRect/>
          <a:stretch>
            <a:fillRect/>
          </a:stretch>
        </p:blipFill>
        <p:spPr bwMode="auto">
          <a:xfrm>
            <a:off x="6515100" y="1905000"/>
            <a:ext cx="1691878"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228600"/>
            <a:ext cx="9144000" cy="609600"/>
          </a:xfrm>
        </p:spPr>
        <p:txBody>
          <a:bodyPr/>
          <a:lstStyle/>
          <a:p>
            <a:r>
              <a:rPr lang="en-US" sz="2400" dirty="0" smtClean="0">
                <a:solidFill>
                  <a:srgbClr val="C00000"/>
                </a:solidFill>
              </a:rPr>
              <a:t>CIS 673</a:t>
            </a:r>
            <a:endParaRPr lang="en-US" sz="2400" dirty="0">
              <a:solidFill>
                <a:srgbClr val="C00000"/>
              </a:solidFill>
            </a:endParaRPr>
          </a:p>
        </p:txBody>
      </p:sp>
      <p:sp>
        <p:nvSpPr>
          <p:cNvPr id="700419" name="Rectangle 3"/>
          <p:cNvSpPr>
            <a:spLocks noGrp="1" noChangeArrowheads="1"/>
          </p:cNvSpPr>
          <p:nvPr>
            <p:ph type="body" idx="1"/>
          </p:nvPr>
        </p:nvSpPr>
        <p:spPr>
          <a:xfrm>
            <a:off x="0" y="990600"/>
            <a:ext cx="9144000" cy="5638800"/>
          </a:xfrm>
        </p:spPr>
        <p:txBody>
          <a:bodyPr/>
          <a:lstStyle/>
          <a:p>
            <a:pPr marL="0" indent="0">
              <a:spcBef>
                <a:spcPct val="35000"/>
              </a:spcBef>
              <a:buNone/>
            </a:pPr>
            <a:endParaRPr lang="en-US" altLang="ko-KR" sz="2000" dirty="0" smtClean="0">
              <a:solidFill>
                <a:srgbClr val="000066"/>
              </a:solidFill>
              <a:ea typeface="Gulim" pitchFamily="34" charset="-127"/>
            </a:endParaRPr>
          </a:p>
          <a:p>
            <a:pPr>
              <a:spcBef>
                <a:spcPct val="50000"/>
              </a:spcBef>
              <a:buFont typeface="Wingdings" pitchFamily="2" charset="2"/>
              <a:buChar char="q"/>
            </a:pPr>
            <a:r>
              <a:rPr lang="en-US" altLang="ko-KR" sz="2000" dirty="0" smtClean="0">
                <a:solidFill>
                  <a:srgbClr val="006600"/>
                </a:solidFill>
                <a:ea typeface="Gulim" pitchFamily="34" charset="-127"/>
              </a:rPr>
              <a:t>Focus on “automated” techniques</a:t>
            </a:r>
          </a:p>
          <a:p>
            <a:pPr>
              <a:spcBef>
                <a:spcPct val="50000"/>
              </a:spcBef>
              <a:buFont typeface="Wingdings" pitchFamily="2" charset="2"/>
              <a:buChar char="q"/>
            </a:pPr>
            <a:endParaRPr lang="en-US" altLang="ko-KR" sz="2000" dirty="0" smtClean="0">
              <a:solidFill>
                <a:srgbClr val="006600"/>
              </a:solidFill>
              <a:ea typeface="Gulim" pitchFamily="34" charset="-127"/>
            </a:endParaRPr>
          </a:p>
          <a:p>
            <a:pPr>
              <a:spcBef>
                <a:spcPct val="50000"/>
              </a:spcBef>
              <a:buFont typeface="Wingdings" pitchFamily="2" charset="2"/>
              <a:buChar char="q"/>
            </a:pPr>
            <a:r>
              <a:rPr lang="en-US" sz="2000" dirty="0" smtClean="0">
                <a:solidFill>
                  <a:srgbClr val="006600"/>
                </a:solidFill>
                <a:ea typeface="Gulim" pitchFamily="34" charset="-127"/>
              </a:rPr>
              <a:t>List of topics subject to change based on student interest</a:t>
            </a:r>
            <a:endParaRPr lang="en-US" sz="2000" dirty="0" smtClean="0">
              <a:solidFill>
                <a:srgbClr val="000066"/>
              </a:solidFill>
            </a:endParaRPr>
          </a:p>
        </p:txBody>
      </p:sp>
    </p:spTree>
    <p:extLst>
      <p:ext uri="{BB962C8B-B14F-4D97-AF65-F5344CB8AC3E}">
        <p14:creationId xmlns:p14="http://schemas.microsoft.com/office/powerpoint/2010/main" val="1095679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76200"/>
            <a:ext cx="9144000" cy="609600"/>
          </a:xfrm>
        </p:spPr>
        <p:txBody>
          <a:bodyPr/>
          <a:lstStyle/>
          <a:p>
            <a:r>
              <a:rPr lang="en-US" sz="2800" dirty="0" smtClean="0">
                <a:solidFill>
                  <a:srgbClr val="C00000"/>
                </a:solidFill>
              </a:rPr>
              <a:t>Tentative Topics</a:t>
            </a:r>
            <a:endParaRPr lang="en-US" sz="2800" dirty="0">
              <a:solidFill>
                <a:srgbClr val="C00000"/>
              </a:solidFill>
            </a:endParaRPr>
          </a:p>
        </p:txBody>
      </p:sp>
      <p:sp>
        <p:nvSpPr>
          <p:cNvPr id="700419" name="Rectangle 3"/>
          <p:cNvSpPr>
            <a:spLocks noGrp="1" noChangeArrowheads="1"/>
          </p:cNvSpPr>
          <p:nvPr>
            <p:ph type="body" idx="1"/>
          </p:nvPr>
        </p:nvSpPr>
        <p:spPr>
          <a:xfrm>
            <a:off x="16374" y="838200"/>
            <a:ext cx="9127626" cy="6019800"/>
          </a:xfrm>
        </p:spPr>
        <p:txBody>
          <a:bodyPr/>
          <a:lstStyle/>
          <a:p>
            <a:pPr>
              <a:buFont typeface="Wingdings" panose="05000000000000000000" pitchFamily="2" charset="2"/>
              <a:buChar char="q"/>
            </a:pPr>
            <a:r>
              <a:rPr lang="en-US" altLang="ko-KR" sz="2000" dirty="0" smtClean="0">
                <a:solidFill>
                  <a:srgbClr val="006600"/>
                </a:solidFill>
                <a:ea typeface="Gulim" pitchFamily="34" charset="-127"/>
              </a:rPr>
              <a:t> </a:t>
            </a:r>
            <a:r>
              <a:rPr lang="en-US" sz="2000" dirty="0">
                <a:solidFill>
                  <a:srgbClr val="006600"/>
                </a:solidFill>
              </a:rPr>
              <a:t>Constraint solving: </a:t>
            </a:r>
            <a:endParaRPr lang="en-US" sz="2000" dirty="0" smtClean="0">
              <a:solidFill>
                <a:srgbClr val="006600"/>
              </a:solidFill>
            </a:endParaRPr>
          </a:p>
          <a:p>
            <a:pPr marL="685800" lvl="1">
              <a:buFont typeface="Wingdings" panose="05000000000000000000" pitchFamily="2" charset="2"/>
              <a:buChar char="§"/>
            </a:pPr>
            <a:r>
              <a:rPr lang="en-US" sz="1600" dirty="0" smtClean="0"/>
              <a:t>Program </a:t>
            </a:r>
            <a:r>
              <a:rPr lang="en-US" sz="1600" dirty="0"/>
              <a:t>verification as satisfiability checking of logical </a:t>
            </a:r>
            <a:r>
              <a:rPr lang="en-US" sz="1600" dirty="0" smtClean="0"/>
              <a:t>formulas</a:t>
            </a:r>
          </a:p>
          <a:p>
            <a:pPr marL="685800" lvl="1">
              <a:buFont typeface="Wingdings" panose="05000000000000000000" pitchFamily="2" charset="2"/>
              <a:buChar char="§"/>
            </a:pPr>
            <a:r>
              <a:rPr lang="en-US" sz="1600" dirty="0" smtClean="0"/>
              <a:t>Boolean </a:t>
            </a:r>
            <a:r>
              <a:rPr lang="en-US" sz="1600" dirty="0"/>
              <a:t>satisfiability and efficient SAT </a:t>
            </a:r>
            <a:r>
              <a:rPr lang="en-US" sz="1600" dirty="0" smtClean="0"/>
              <a:t>solvers</a:t>
            </a:r>
          </a:p>
          <a:p>
            <a:pPr marL="685800" lvl="1">
              <a:buFont typeface="Wingdings" panose="05000000000000000000" pitchFamily="2" charset="2"/>
              <a:buChar char="§"/>
            </a:pPr>
            <a:r>
              <a:rPr lang="en-US" sz="1600" dirty="0"/>
              <a:t>D</a:t>
            </a:r>
            <a:r>
              <a:rPr lang="en-US" sz="1600" dirty="0" smtClean="0"/>
              <a:t>ecidable </a:t>
            </a:r>
            <a:r>
              <a:rPr lang="en-US" sz="1600" dirty="0"/>
              <a:t>logical theories, combination of decision procedures, SMT solvers </a:t>
            </a:r>
            <a:endParaRPr lang="en-US" sz="2000" dirty="0"/>
          </a:p>
          <a:p>
            <a:pPr>
              <a:buFont typeface="Wingdings" panose="05000000000000000000" pitchFamily="2" charset="2"/>
              <a:buChar char="q"/>
            </a:pPr>
            <a:r>
              <a:rPr lang="en-US" sz="2000" dirty="0">
                <a:solidFill>
                  <a:srgbClr val="006600"/>
                </a:solidFill>
              </a:rPr>
              <a:t>Software model checking: </a:t>
            </a:r>
            <a:endParaRPr lang="en-US" sz="2000" dirty="0" smtClean="0">
              <a:solidFill>
                <a:srgbClr val="006600"/>
              </a:solidFill>
            </a:endParaRPr>
          </a:p>
          <a:p>
            <a:pPr lvl="1">
              <a:buFont typeface="Wingdings" panose="05000000000000000000" pitchFamily="2" charset="2"/>
              <a:buChar char="§"/>
            </a:pPr>
            <a:r>
              <a:rPr lang="en-US" sz="1800" dirty="0" smtClean="0"/>
              <a:t>Predicate abstraction</a:t>
            </a:r>
          </a:p>
          <a:p>
            <a:pPr lvl="1">
              <a:buFont typeface="Wingdings" panose="05000000000000000000" pitchFamily="2" charset="2"/>
              <a:buChar char="§"/>
            </a:pPr>
            <a:r>
              <a:rPr lang="en-US" sz="1800" dirty="0"/>
              <a:t>T</a:t>
            </a:r>
            <a:r>
              <a:rPr lang="en-US" sz="1800" dirty="0" smtClean="0"/>
              <a:t>emporal </a:t>
            </a:r>
            <a:r>
              <a:rPr lang="en-US" sz="1800" dirty="0"/>
              <a:t>logic </a:t>
            </a:r>
            <a:r>
              <a:rPr lang="en-US" sz="1800" dirty="0" smtClean="0"/>
              <a:t>specifications</a:t>
            </a:r>
          </a:p>
          <a:p>
            <a:pPr lvl="1">
              <a:buFont typeface="Wingdings" panose="05000000000000000000" pitchFamily="2" charset="2"/>
              <a:buChar char="§"/>
            </a:pPr>
            <a:r>
              <a:rPr lang="en-US" sz="1800" dirty="0"/>
              <a:t>S</a:t>
            </a:r>
            <a:r>
              <a:rPr lang="en-US" sz="1800" dirty="0" smtClean="0"/>
              <a:t>ymbolic </a:t>
            </a:r>
            <a:r>
              <a:rPr lang="en-US" sz="1800" dirty="0"/>
              <a:t>state-space </a:t>
            </a:r>
            <a:r>
              <a:rPr lang="en-US" sz="1800" dirty="0" smtClean="0"/>
              <a:t>exploration</a:t>
            </a:r>
          </a:p>
          <a:p>
            <a:pPr lvl="1">
              <a:buFont typeface="Wingdings" panose="05000000000000000000" pitchFamily="2" charset="2"/>
              <a:buChar char="§"/>
            </a:pPr>
            <a:r>
              <a:rPr lang="en-US" sz="1800" dirty="0"/>
              <a:t>R</a:t>
            </a:r>
            <a:r>
              <a:rPr lang="en-US" sz="1800" dirty="0" smtClean="0"/>
              <a:t>easoning </a:t>
            </a:r>
            <a:r>
              <a:rPr lang="en-US" sz="1800" dirty="0"/>
              <a:t>about </a:t>
            </a:r>
            <a:r>
              <a:rPr lang="en-US" sz="1800" dirty="0" smtClean="0"/>
              <a:t>procedures</a:t>
            </a:r>
          </a:p>
          <a:p>
            <a:pPr lvl="1">
              <a:buFont typeface="Wingdings" panose="05000000000000000000" pitchFamily="2" charset="2"/>
              <a:buChar char="§"/>
            </a:pPr>
            <a:r>
              <a:rPr lang="en-US" sz="1800" dirty="0"/>
              <a:t>C</a:t>
            </a:r>
            <a:r>
              <a:rPr lang="en-US" sz="1800" dirty="0" smtClean="0"/>
              <a:t>ounterexample-guided </a:t>
            </a:r>
            <a:r>
              <a:rPr lang="en-US" sz="1800" dirty="0"/>
              <a:t>abstraction refinement </a:t>
            </a:r>
          </a:p>
          <a:p>
            <a:pPr>
              <a:buFont typeface="Wingdings" panose="05000000000000000000" pitchFamily="2" charset="2"/>
              <a:buChar char="q"/>
            </a:pPr>
            <a:r>
              <a:rPr lang="en-US" sz="2000" dirty="0">
                <a:solidFill>
                  <a:srgbClr val="006600"/>
                </a:solidFill>
              </a:rPr>
              <a:t>Program synthesis: </a:t>
            </a:r>
            <a:endParaRPr lang="en-US" sz="2000" dirty="0" smtClean="0">
              <a:solidFill>
                <a:srgbClr val="006600"/>
              </a:solidFill>
            </a:endParaRPr>
          </a:p>
          <a:p>
            <a:pPr lvl="1">
              <a:buFont typeface="Wingdings" panose="05000000000000000000" pitchFamily="2" charset="2"/>
              <a:buChar char="§"/>
            </a:pPr>
            <a:r>
              <a:rPr lang="en-US" sz="1800" dirty="0" smtClean="0"/>
              <a:t>Syntax-guided synthesis</a:t>
            </a:r>
          </a:p>
          <a:p>
            <a:pPr lvl="1">
              <a:buFont typeface="Wingdings" panose="05000000000000000000" pitchFamily="2" charset="2"/>
              <a:buChar char="§"/>
            </a:pPr>
            <a:r>
              <a:rPr lang="en-US" sz="1800" dirty="0"/>
              <a:t>C</a:t>
            </a:r>
            <a:r>
              <a:rPr lang="en-US" sz="1800" dirty="0" smtClean="0"/>
              <a:t>ounterexample-guided </a:t>
            </a:r>
            <a:r>
              <a:rPr lang="en-US" sz="1800" dirty="0"/>
              <a:t>inductive </a:t>
            </a:r>
            <a:r>
              <a:rPr lang="en-US" sz="1800" dirty="0" smtClean="0"/>
              <a:t>synthesis</a:t>
            </a:r>
          </a:p>
          <a:p>
            <a:pPr lvl="1">
              <a:buFont typeface="Wingdings" panose="05000000000000000000" pitchFamily="2" charset="2"/>
              <a:buChar char="§"/>
            </a:pPr>
            <a:r>
              <a:rPr lang="en-US" sz="1800" dirty="0"/>
              <a:t>M</a:t>
            </a:r>
            <a:r>
              <a:rPr lang="en-US" sz="1800" dirty="0" smtClean="0"/>
              <a:t>achine </a:t>
            </a:r>
            <a:r>
              <a:rPr lang="en-US" sz="1800" dirty="0"/>
              <a:t>learning and synthesis </a:t>
            </a:r>
          </a:p>
          <a:p>
            <a:pPr>
              <a:buFont typeface="Wingdings" panose="05000000000000000000" pitchFamily="2" charset="2"/>
              <a:buChar char="q"/>
            </a:pPr>
            <a:r>
              <a:rPr lang="en-US" sz="2000" dirty="0">
                <a:solidFill>
                  <a:srgbClr val="006600"/>
                </a:solidFill>
              </a:rPr>
              <a:t>Analysis of </a:t>
            </a:r>
            <a:r>
              <a:rPr lang="en-US" sz="2000" dirty="0" smtClean="0">
                <a:solidFill>
                  <a:srgbClr val="006600"/>
                </a:solidFill>
              </a:rPr>
              <a:t>hybrid</a:t>
            </a:r>
            <a:r>
              <a:rPr lang="en-US" sz="2000" dirty="0" smtClean="0">
                <a:solidFill>
                  <a:srgbClr val="006600"/>
                </a:solidFill>
              </a:rPr>
              <a:t> </a:t>
            </a:r>
            <a:r>
              <a:rPr lang="en-US" sz="2000" dirty="0">
                <a:solidFill>
                  <a:srgbClr val="006600"/>
                </a:solidFill>
              </a:rPr>
              <a:t>systems: </a:t>
            </a:r>
            <a:endParaRPr lang="en-US" sz="2000" dirty="0" smtClean="0">
              <a:solidFill>
                <a:srgbClr val="006600"/>
              </a:solidFill>
            </a:endParaRPr>
          </a:p>
          <a:p>
            <a:pPr lvl="1">
              <a:buFont typeface="Wingdings" panose="05000000000000000000" pitchFamily="2" charset="2"/>
              <a:buChar char="§"/>
            </a:pPr>
            <a:r>
              <a:rPr lang="en-US" sz="1800" dirty="0" smtClean="0"/>
              <a:t>Basics </a:t>
            </a:r>
            <a:r>
              <a:rPr lang="en-US" sz="1800" dirty="0"/>
              <a:t>of dynamical systems and </a:t>
            </a:r>
            <a:r>
              <a:rPr lang="en-US" sz="1800" dirty="0" smtClean="0"/>
              <a:t>control</a:t>
            </a:r>
          </a:p>
          <a:p>
            <a:pPr lvl="1">
              <a:buFont typeface="Wingdings" panose="05000000000000000000" pitchFamily="2" charset="2"/>
              <a:buChar char="§"/>
            </a:pPr>
            <a:r>
              <a:rPr lang="en-US" sz="1800" dirty="0"/>
              <a:t>S</a:t>
            </a:r>
            <a:r>
              <a:rPr lang="en-US" sz="1800" dirty="0" smtClean="0"/>
              <a:t>ymbolic </a:t>
            </a:r>
            <a:r>
              <a:rPr lang="en-US" sz="1800" dirty="0"/>
              <a:t>reachability </a:t>
            </a:r>
            <a:r>
              <a:rPr lang="en-US" sz="1800" dirty="0" smtClean="0"/>
              <a:t>analysis</a:t>
            </a:r>
          </a:p>
          <a:p>
            <a:pPr lvl="1">
              <a:buFont typeface="Wingdings" panose="05000000000000000000" pitchFamily="2" charset="2"/>
              <a:buChar char="§"/>
            </a:pPr>
            <a:r>
              <a:rPr lang="en-US" sz="1800" dirty="0" smtClean="0"/>
              <a:t>Verification of neural-network-based </a:t>
            </a:r>
            <a:r>
              <a:rPr lang="en-US" sz="1800" dirty="0"/>
              <a:t>controllers </a:t>
            </a:r>
          </a:p>
        </p:txBody>
      </p:sp>
    </p:spTree>
    <p:extLst>
      <p:ext uri="{BB962C8B-B14F-4D97-AF65-F5344CB8AC3E}">
        <p14:creationId xmlns:p14="http://schemas.microsoft.com/office/powerpoint/2010/main" val="22809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228600"/>
            <a:ext cx="9144000" cy="609600"/>
          </a:xfrm>
        </p:spPr>
        <p:txBody>
          <a:bodyPr/>
          <a:lstStyle/>
          <a:p>
            <a:r>
              <a:rPr lang="en-US" sz="2400" dirty="0" smtClean="0">
                <a:solidFill>
                  <a:srgbClr val="C00000"/>
                </a:solidFill>
              </a:rPr>
              <a:t>Course Logistics</a:t>
            </a:r>
            <a:endParaRPr lang="en-US" sz="2400" dirty="0">
              <a:solidFill>
                <a:srgbClr val="C00000"/>
              </a:solidFill>
            </a:endParaRPr>
          </a:p>
        </p:txBody>
      </p:sp>
      <p:sp>
        <p:nvSpPr>
          <p:cNvPr id="700419" name="Rectangle 3"/>
          <p:cNvSpPr>
            <a:spLocks noGrp="1" noChangeArrowheads="1"/>
          </p:cNvSpPr>
          <p:nvPr>
            <p:ph type="body" idx="1"/>
          </p:nvPr>
        </p:nvSpPr>
        <p:spPr>
          <a:xfrm>
            <a:off x="0" y="990600"/>
            <a:ext cx="9144000" cy="5638800"/>
          </a:xfrm>
        </p:spPr>
        <p:txBody>
          <a:bodyPr/>
          <a:lstStyle/>
          <a:p>
            <a:pPr>
              <a:spcBef>
                <a:spcPct val="50000"/>
              </a:spcBef>
              <a:buFont typeface="Wingdings" panose="05000000000000000000" pitchFamily="2" charset="2"/>
              <a:buChar char="q"/>
            </a:pPr>
            <a:r>
              <a:rPr lang="en-US" altLang="ko-KR" sz="2000" dirty="0" smtClean="0">
                <a:solidFill>
                  <a:srgbClr val="006600"/>
                </a:solidFill>
                <a:ea typeface="Gulim" pitchFamily="34" charset="-127"/>
              </a:rPr>
              <a:t>This course is suitable for</a:t>
            </a:r>
          </a:p>
          <a:p>
            <a:pPr lvl="1">
              <a:spcBef>
                <a:spcPct val="50000"/>
              </a:spcBef>
              <a:buFont typeface="Wingdings" panose="05000000000000000000" pitchFamily="2" charset="2"/>
              <a:buChar char="§"/>
            </a:pPr>
            <a:r>
              <a:rPr lang="en-US" altLang="ko-KR" sz="1800" dirty="0" smtClean="0">
                <a:ea typeface="Gulim" pitchFamily="34" charset="-127"/>
              </a:rPr>
              <a:t>PhD students interested in research in formal methods and programming systems</a:t>
            </a:r>
          </a:p>
          <a:p>
            <a:pPr lvl="1">
              <a:spcBef>
                <a:spcPct val="50000"/>
              </a:spcBef>
              <a:buFont typeface="Wingdings" panose="05000000000000000000" pitchFamily="2" charset="2"/>
              <a:buChar char="§"/>
            </a:pPr>
            <a:r>
              <a:rPr lang="en-US" altLang="ko-KR" sz="1800" dirty="0" smtClean="0">
                <a:ea typeface="Gulim" pitchFamily="34" charset="-127"/>
              </a:rPr>
              <a:t>Undergraduate/Masters students who want to learn about techniques underlying verification tools</a:t>
            </a:r>
            <a:endParaRPr lang="en-US" altLang="ko-KR" sz="2000" dirty="0" smtClean="0">
              <a:solidFill>
                <a:srgbClr val="006600"/>
              </a:solidFill>
              <a:ea typeface="Gulim" pitchFamily="34" charset="-127"/>
            </a:endParaRPr>
          </a:p>
          <a:p>
            <a:pPr>
              <a:spcBef>
                <a:spcPct val="50000"/>
              </a:spcBef>
              <a:buFont typeface="Wingdings" pitchFamily="2" charset="2"/>
              <a:buChar char="q"/>
            </a:pPr>
            <a:r>
              <a:rPr lang="en-US" sz="2000" dirty="0" smtClean="0">
                <a:solidFill>
                  <a:srgbClr val="006600"/>
                </a:solidFill>
                <a:ea typeface="Gulim" pitchFamily="34" charset="-127"/>
              </a:rPr>
              <a:t>Grade based on</a:t>
            </a:r>
          </a:p>
          <a:p>
            <a:pPr lvl="1">
              <a:spcBef>
                <a:spcPct val="50000"/>
              </a:spcBef>
              <a:buFont typeface="Wingdings" panose="05000000000000000000" pitchFamily="2" charset="2"/>
              <a:buChar char="§"/>
            </a:pPr>
            <a:r>
              <a:rPr lang="en-US" sz="1800" dirty="0" smtClean="0">
                <a:ea typeface="Gulim" pitchFamily="34" charset="-127"/>
              </a:rPr>
              <a:t>Active class participation</a:t>
            </a:r>
          </a:p>
          <a:p>
            <a:pPr lvl="1">
              <a:spcBef>
                <a:spcPct val="50000"/>
              </a:spcBef>
              <a:buFont typeface="Wingdings" panose="05000000000000000000" pitchFamily="2" charset="2"/>
              <a:buChar char="§"/>
            </a:pPr>
            <a:r>
              <a:rPr lang="en-US" sz="1800" dirty="0" smtClean="0">
                <a:ea typeface="Gulim" pitchFamily="34" charset="-127"/>
              </a:rPr>
              <a:t>Course project (written report + presentation)</a:t>
            </a:r>
          </a:p>
          <a:p>
            <a:pPr>
              <a:spcBef>
                <a:spcPct val="50000"/>
              </a:spcBef>
              <a:buFont typeface="Wingdings" panose="05000000000000000000" pitchFamily="2" charset="2"/>
              <a:buChar char="q"/>
            </a:pPr>
            <a:r>
              <a:rPr lang="en-US" sz="2000" dirty="0" smtClean="0">
                <a:solidFill>
                  <a:srgbClr val="006600"/>
                </a:solidFill>
                <a:ea typeface="Gulim" pitchFamily="34" charset="-127"/>
              </a:rPr>
              <a:t>Course project</a:t>
            </a:r>
          </a:p>
          <a:p>
            <a:pPr lvl="1">
              <a:spcBef>
                <a:spcPct val="50000"/>
              </a:spcBef>
              <a:buFont typeface="Wingdings" panose="05000000000000000000" pitchFamily="2" charset="2"/>
              <a:buChar char="§"/>
            </a:pPr>
            <a:r>
              <a:rPr lang="en-US" sz="1800" dirty="0" smtClean="0"/>
              <a:t>Verification case study</a:t>
            </a:r>
          </a:p>
          <a:p>
            <a:pPr lvl="1">
              <a:spcBef>
                <a:spcPct val="50000"/>
              </a:spcBef>
              <a:buFont typeface="Wingdings" panose="05000000000000000000" pitchFamily="2" charset="2"/>
              <a:buChar char="§"/>
            </a:pPr>
            <a:r>
              <a:rPr lang="en-US" sz="1800" dirty="0" smtClean="0"/>
              <a:t>Improvement in analysis technique of an existing tool</a:t>
            </a:r>
          </a:p>
          <a:p>
            <a:pPr lvl="1">
              <a:spcBef>
                <a:spcPct val="50000"/>
              </a:spcBef>
              <a:buFont typeface="Wingdings" panose="05000000000000000000" pitchFamily="2" charset="2"/>
              <a:buChar char="§"/>
            </a:pPr>
            <a:r>
              <a:rPr lang="en-US" sz="1800" dirty="0" smtClean="0"/>
              <a:t>Design your own project</a:t>
            </a:r>
          </a:p>
        </p:txBody>
      </p:sp>
    </p:spTree>
    <p:extLst>
      <p:ext uri="{BB962C8B-B14F-4D97-AF65-F5344CB8AC3E}">
        <p14:creationId xmlns:p14="http://schemas.microsoft.com/office/powerpoint/2010/main" val="2751249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152400"/>
            <a:ext cx="8077200" cy="1143000"/>
          </a:xfrm>
        </p:spPr>
        <p:txBody>
          <a:bodyPr/>
          <a:lstStyle/>
          <a:p>
            <a:r>
              <a:rPr lang="en-US" sz="2800" dirty="0" smtClean="0">
                <a:solidFill>
                  <a:srgbClr val="C00000"/>
                </a:solidFill>
              </a:rPr>
              <a:t>Puzzle: Cinderella v. stepmother</a:t>
            </a:r>
            <a:endParaRPr lang="en-US" sz="3200" dirty="0" smtClean="0">
              <a:solidFill>
                <a:srgbClr val="C00000"/>
              </a:solidFill>
            </a:endParaRPr>
          </a:p>
        </p:txBody>
      </p:sp>
      <p:sp>
        <p:nvSpPr>
          <p:cNvPr id="5123" name="Rectangle 3"/>
          <p:cNvSpPr>
            <a:spLocks noGrp="1" noChangeArrowheads="1"/>
          </p:cNvSpPr>
          <p:nvPr>
            <p:ph type="body" idx="1"/>
          </p:nvPr>
        </p:nvSpPr>
        <p:spPr>
          <a:xfrm>
            <a:off x="76200" y="1447800"/>
            <a:ext cx="8991600" cy="4953000"/>
          </a:xfrm>
        </p:spPr>
        <p:txBody>
          <a:bodyPr/>
          <a:lstStyle/>
          <a:p>
            <a:pPr marL="0" indent="0">
              <a:lnSpc>
                <a:spcPct val="90000"/>
              </a:lnSpc>
              <a:buNone/>
            </a:pPr>
            <a:r>
              <a:rPr lang="en-US" sz="2000" dirty="0" smtClean="0">
                <a:solidFill>
                  <a:srgbClr val="003300"/>
                </a:solidFill>
              </a:rPr>
              <a:t>There are five buckets arranged in a circle. Each bucket can hold </a:t>
            </a:r>
            <a:r>
              <a:rPr lang="en-US" sz="2000" dirty="0" err="1" smtClean="0">
                <a:solidFill>
                  <a:srgbClr val="003300"/>
                </a:solidFill>
              </a:rPr>
              <a:t>upto</a:t>
            </a:r>
            <a:r>
              <a:rPr lang="en-US" sz="2000" dirty="0" smtClean="0">
                <a:solidFill>
                  <a:srgbClr val="003300"/>
                </a:solidFill>
              </a:rPr>
              <a:t> B liters of water. Initially all buckets are empty. The wicked stepmother and Cinderella take turns playing the following game:</a:t>
            </a:r>
          </a:p>
          <a:p>
            <a:pPr marL="0" indent="0">
              <a:lnSpc>
                <a:spcPct val="90000"/>
              </a:lnSpc>
              <a:buNone/>
            </a:pPr>
            <a:endParaRPr lang="en-US" sz="2000" dirty="0" smtClean="0">
              <a:solidFill>
                <a:srgbClr val="003300"/>
              </a:solidFill>
            </a:endParaRPr>
          </a:p>
          <a:p>
            <a:pPr marL="0" indent="0">
              <a:lnSpc>
                <a:spcPct val="90000"/>
              </a:lnSpc>
              <a:buNone/>
            </a:pPr>
            <a:r>
              <a:rPr lang="en-US" sz="2000" dirty="0" smtClean="0">
                <a:solidFill>
                  <a:srgbClr val="003300"/>
                </a:solidFill>
              </a:rPr>
              <a:t>Stepmother brings 1 liter of additional water and splits it into 5 buckets.</a:t>
            </a:r>
          </a:p>
          <a:p>
            <a:pPr marL="0" indent="0">
              <a:lnSpc>
                <a:spcPct val="90000"/>
              </a:lnSpc>
              <a:buNone/>
            </a:pPr>
            <a:r>
              <a:rPr lang="en-US" sz="2000" dirty="0" smtClean="0">
                <a:solidFill>
                  <a:srgbClr val="003300"/>
                </a:solidFill>
              </a:rPr>
              <a:t>If any of the buckets overflows, stepmother wins the game.</a:t>
            </a:r>
          </a:p>
          <a:p>
            <a:pPr marL="0" indent="0">
              <a:lnSpc>
                <a:spcPct val="90000"/>
              </a:lnSpc>
              <a:buNone/>
            </a:pPr>
            <a:r>
              <a:rPr lang="en-US" sz="2000" dirty="0" smtClean="0">
                <a:solidFill>
                  <a:srgbClr val="003300"/>
                </a:solidFill>
              </a:rPr>
              <a:t>If not, Cinderella gets to empty two adjacent buckets. If the game goes on forever, Cinderella wins.</a:t>
            </a:r>
          </a:p>
          <a:p>
            <a:pPr marL="0" indent="0">
              <a:lnSpc>
                <a:spcPct val="90000"/>
              </a:lnSpc>
              <a:buNone/>
            </a:pPr>
            <a:endParaRPr lang="en-US" sz="2000" dirty="0" smtClean="0">
              <a:solidFill>
                <a:srgbClr val="003300"/>
              </a:solidFill>
            </a:endParaRPr>
          </a:p>
          <a:p>
            <a:pPr marL="0" indent="0">
              <a:lnSpc>
                <a:spcPct val="90000"/>
              </a:lnSpc>
              <a:buNone/>
            </a:pPr>
            <a:r>
              <a:rPr lang="en-US" sz="2000" dirty="0" smtClean="0">
                <a:solidFill>
                  <a:srgbClr val="003300"/>
                </a:solidFill>
              </a:rPr>
              <a:t>Find B* such that if B &lt; B* the stepmother has a winning strategy, and if B = B*, Cinderella has a winning strategy.</a:t>
            </a:r>
          </a:p>
          <a:p>
            <a:pPr marL="0" indent="0">
              <a:lnSpc>
                <a:spcPct val="90000"/>
              </a:lnSpc>
              <a:buNone/>
            </a:pPr>
            <a:r>
              <a:rPr lang="en-US" sz="2000" dirty="0" smtClean="0">
                <a:solidFill>
                  <a:srgbClr val="FF0000"/>
                </a:solidFill>
              </a:rPr>
              <a:t>And give a proof that your strategies work!</a:t>
            </a:r>
          </a:p>
          <a:p>
            <a:pPr marL="0" indent="0">
              <a:lnSpc>
                <a:spcPct val="90000"/>
              </a:lnSpc>
              <a:buNone/>
            </a:pPr>
            <a:endParaRPr lang="en-US" sz="2000" dirty="0" smtClean="0">
              <a:solidFill>
                <a:srgbClr val="003300"/>
              </a:solidFill>
            </a:endParaRPr>
          </a:p>
        </p:txBody>
      </p:sp>
      <p:sp>
        <p:nvSpPr>
          <p:cNvPr id="4"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pPr>
                <a:defRPr/>
              </a:pPr>
              <a:t>33</a:t>
            </a:fld>
            <a:endParaRPr lang="en-US" b="1" dirty="0"/>
          </a:p>
        </p:txBody>
      </p:sp>
    </p:spTree>
    <p:extLst>
      <p:ext uri="{BB962C8B-B14F-4D97-AF65-F5344CB8AC3E}">
        <p14:creationId xmlns:p14="http://schemas.microsoft.com/office/powerpoint/2010/main" val="6224628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0" y="228600"/>
            <a:ext cx="9144000" cy="990600"/>
          </a:xfrm>
          <a:ln/>
        </p:spPr>
        <p:txBody>
          <a:bodyPr lIns="90000" tIns="46800" rIns="90000" bIns="46800"/>
          <a:lstStyle/>
          <a:p>
            <a:pPr defTabSz="45720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C00000"/>
                </a:solidFill>
              </a:rPr>
              <a:t>Security Checks for Java Applets</a:t>
            </a:r>
            <a:br>
              <a:rPr lang="en-GB" sz="2800" dirty="0">
                <a:solidFill>
                  <a:srgbClr val="C00000"/>
                </a:solidFill>
              </a:rPr>
            </a:br>
            <a:endParaRPr lang="en-GB" sz="1800" dirty="0">
              <a:solidFill>
                <a:srgbClr val="C00000"/>
              </a:solidFill>
            </a:endParaRPr>
          </a:p>
        </p:txBody>
      </p:sp>
      <p:sp>
        <p:nvSpPr>
          <p:cNvPr id="696325" name="AutoShape 5"/>
          <p:cNvSpPr>
            <a:spLocks noChangeArrowheads="1"/>
          </p:cNvSpPr>
          <p:nvPr/>
        </p:nvSpPr>
        <p:spPr bwMode="auto">
          <a:xfrm>
            <a:off x="5257800" y="4572000"/>
            <a:ext cx="3886200" cy="2133600"/>
          </a:xfrm>
          <a:prstGeom prst="foldedCorner">
            <a:avLst>
              <a:gd name="adj" fmla="val 12500"/>
            </a:avLst>
          </a:prstGeom>
          <a:solidFill>
            <a:srgbClr val="FFFF99"/>
          </a:solidFill>
          <a:ln w="9525">
            <a:solidFill>
              <a:schemeClr val="tx1"/>
            </a:solidFill>
            <a:round/>
            <a:headEnd/>
            <a:tailEnd/>
          </a:ln>
          <a:effectLst/>
        </p:spPr>
        <p:txBody>
          <a:bodyPr wrap="none" anchor="ctr"/>
          <a:lstStyle/>
          <a:p>
            <a:pPr algn="ctr" eaLnBrk="1" hangingPunct="1">
              <a:lnSpc>
                <a:spcPct val="100000"/>
              </a:lnSpc>
              <a:buFontTx/>
              <a:buNone/>
            </a:pPr>
            <a:r>
              <a:rPr lang="en-US" sz="1800" dirty="0">
                <a:latin typeface="Arial" charset="0"/>
              </a:rPr>
              <a:t>How to certify applications for</a:t>
            </a:r>
          </a:p>
          <a:p>
            <a:pPr algn="ctr" eaLnBrk="1" hangingPunct="1">
              <a:lnSpc>
                <a:spcPct val="100000"/>
              </a:lnSpc>
              <a:buFontTx/>
              <a:buNone/>
            </a:pPr>
            <a:r>
              <a:rPr lang="en-US" sz="1800" dirty="0">
                <a:latin typeface="Arial" charset="0"/>
              </a:rPr>
              <a:t>data integrity / confidentiality ? </a:t>
            </a:r>
          </a:p>
          <a:p>
            <a:pPr algn="ctr" eaLnBrk="1" hangingPunct="1">
              <a:lnSpc>
                <a:spcPct val="100000"/>
              </a:lnSpc>
              <a:buFontTx/>
              <a:buNone/>
            </a:pPr>
            <a:endParaRPr lang="en-US" sz="1800" dirty="0">
              <a:latin typeface="Arial" charset="0"/>
            </a:endParaRPr>
          </a:p>
          <a:p>
            <a:pPr algn="ctr" eaLnBrk="1" hangingPunct="1">
              <a:lnSpc>
                <a:spcPct val="100000"/>
              </a:lnSpc>
              <a:buFontTx/>
              <a:buNone/>
            </a:pPr>
            <a:r>
              <a:rPr lang="en-US" sz="1800" dirty="0">
                <a:latin typeface="Arial" charset="0"/>
              </a:rPr>
              <a:t>By listening to messages, can </a:t>
            </a:r>
          </a:p>
          <a:p>
            <a:pPr algn="ctr" eaLnBrk="1" hangingPunct="1">
              <a:lnSpc>
                <a:spcPct val="100000"/>
              </a:lnSpc>
              <a:buFontTx/>
              <a:buNone/>
            </a:pPr>
            <a:r>
              <a:rPr lang="en-US" sz="1800" dirty="0">
                <a:latin typeface="Arial" charset="0"/>
              </a:rPr>
              <a:t>one infer whether a particular </a:t>
            </a:r>
          </a:p>
          <a:p>
            <a:pPr algn="ctr" eaLnBrk="1" hangingPunct="1">
              <a:lnSpc>
                <a:spcPct val="100000"/>
              </a:lnSpc>
              <a:buFontTx/>
              <a:buNone/>
            </a:pPr>
            <a:r>
              <a:rPr lang="en-US" sz="1800" dirty="0">
                <a:latin typeface="Arial" charset="0"/>
              </a:rPr>
              <a:t>entry is in the </a:t>
            </a:r>
            <a:r>
              <a:rPr lang="en-US" sz="1800" dirty="0" err="1">
                <a:latin typeface="Arial" charset="0"/>
              </a:rPr>
              <a:t>addressbook</a:t>
            </a:r>
            <a:r>
              <a:rPr lang="en-US" sz="1800" dirty="0">
                <a:latin typeface="Arial" charset="0"/>
              </a:rPr>
              <a:t>?</a:t>
            </a:r>
          </a:p>
        </p:txBody>
      </p:sp>
      <p:sp>
        <p:nvSpPr>
          <p:cNvPr id="696328" name="Text Box 8"/>
          <p:cNvSpPr txBox="1">
            <a:spLocks noChangeArrowheads="1"/>
          </p:cNvSpPr>
          <p:nvPr/>
        </p:nvSpPr>
        <p:spPr bwMode="auto">
          <a:xfrm>
            <a:off x="381000" y="1524000"/>
            <a:ext cx="4448175" cy="320675"/>
          </a:xfrm>
          <a:prstGeom prst="rect">
            <a:avLst/>
          </a:prstGeom>
          <a:solidFill>
            <a:schemeClr val="accent1"/>
          </a:solidFill>
          <a:ln w="9525" algn="ctr">
            <a:noFill/>
            <a:miter lim="800000"/>
            <a:headEnd/>
            <a:tailEnd/>
          </a:ln>
          <a:effectLst/>
        </p:spPr>
        <p:txBody>
          <a:bodyPr wrap="none" lIns="90000" tIns="46800" rIns="90000" bIns="46800">
            <a:spAutoFit/>
          </a:bodyPr>
          <a:lstStyle/>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US" sz="2000"/>
              <a:t>https://java.sun.com/javame/</a:t>
            </a:r>
          </a:p>
        </p:txBody>
      </p:sp>
      <p:sp>
        <p:nvSpPr>
          <p:cNvPr id="696332" name="AutoShape 12"/>
          <p:cNvSpPr>
            <a:spLocks noChangeArrowheads="1"/>
          </p:cNvSpPr>
          <p:nvPr/>
        </p:nvSpPr>
        <p:spPr bwMode="auto">
          <a:xfrm>
            <a:off x="0" y="2514600"/>
            <a:ext cx="5181600" cy="3124200"/>
          </a:xfrm>
          <a:prstGeom prst="wedgeRectCallout">
            <a:avLst>
              <a:gd name="adj1" fmla="val -15042"/>
              <a:gd name="adj2" fmla="val -71495"/>
            </a:avLst>
          </a:prstGeom>
          <a:solidFill>
            <a:srgbClr val="CCFFFF"/>
          </a:solidFill>
          <a:ln w="9525" algn="ctr">
            <a:noFill/>
            <a:miter lim="800000"/>
            <a:headEnd/>
            <a:tailEnd/>
          </a:ln>
          <a:effectLst/>
        </p:spPr>
        <p:txBody>
          <a:bodyPr lIns="90000" tIns="46800" rIns="90000" bIns="46800"/>
          <a:lstStyle/>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public Vector&lt;String&gt; phoneBook;</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public String number;</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public int Selected;</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public void sendEvent() {</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  phoneBook = getPhoneBook();</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  selected = chhoseReceiver();</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  number=phoneBook.elementAt(selected);</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  if ((number==null)|(number=“”)){</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         //output error</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  } else{</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      String message = inputMessage(); </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      sendMessage(number, message);</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  }</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a:t>
            </a:r>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endParaRPr lang="en-GB" sz="1600"/>
          </a:p>
          <a:p>
            <a:pPr marL="339725" indent="-3397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sz="1600"/>
              <a:t>EventSharingMidlet from J2ME</a:t>
            </a:r>
            <a:endParaRPr lang="en-US" sz="1600"/>
          </a:p>
        </p:txBody>
      </p:sp>
      <p:pic>
        <p:nvPicPr>
          <p:cNvPr id="696334" name="Picture 14" descr="j0438320"/>
          <p:cNvPicPr>
            <a:picLocks noChangeAspect="1" noChangeArrowheads="1"/>
          </p:cNvPicPr>
          <p:nvPr/>
        </p:nvPicPr>
        <p:blipFill>
          <a:blip r:embed="rId3" cstate="print"/>
          <a:srcRect/>
          <a:stretch>
            <a:fillRect/>
          </a:stretch>
        </p:blipFill>
        <p:spPr bwMode="auto">
          <a:xfrm>
            <a:off x="6477000" y="2438400"/>
            <a:ext cx="1143000" cy="1433513"/>
          </a:xfrm>
          <a:prstGeom prst="rect">
            <a:avLst/>
          </a:prstGeom>
          <a:noFill/>
        </p:spPr>
      </p:pic>
      <p:sp>
        <p:nvSpPr>
          <p:cNvPr id="696337" name="AutoShape 17"/>
          <p:cNvSpPr>
            <a:spLocks noChangeArrowheads="1"/>
          </p:cNvSpPr>
          <p:nvPr/>
        </p:nvSpPr>
        <p:spPr bwMode="auto">
          <a:xfrm>
            <a:off x="5334000" y="3124200"/>
            <a:ext cx="1066800" cy="381000"/>
          </a:xfrm>
          <a:prstGeom prst="rightArrow">
            <a:avLst>
              <a:gd name="adj1" fmla="val 50000"/>
              <a:gd name="adj2" fmla="val 70000"/>
            </a:avLst>
          </a:prstGeom>
          <a:solidFill>
            <a:srgbClr val="FFFFCC"/>
          </a:solidFill>
          <a:ln w="9525" algn="ctr">
            <a:solidFill>
              <a:schemeClr val="tx1"/>
            </a:solidFill>
            <a:miter lim="800000"/>
            <a:headEnd/>
            <a:tailEnd/>
          </a:ln>
          <a:effectLst/>
        </p:spPr>
        <p:txBody>
          <a:bodyPr wrap="none" lIns="90000" tIns="46800" rIns="90000" bIns="46800" anchor="ct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0" y="228600"/>
            <a:ext cx="9144000" cy="990600"/>
          </a:xfrm>
          <a:ln/>
        </p:spPr>
        <p:txBody>
          <a:bodyPr lIns="90000" tIns="46800" rIns="90000" bIns="46800"/>
          <a:lstStyle/>
          <a:p>
            <a:pPr defTabSz="45720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smtClean="0">
                <a:solidFill>
                  <a:srgbClr val="C00000"/>
                </a:solidFill>
              </a:rPr>
              <a:t>Certification of Safety-Critical Software</a:t>
            </a:r>
            <a:r>
              <a:rPr lang="en-GB" sz="2800" dirty="0">
                <a:solidFill>
                  <a:srgbClr val="C00000"/>
                </a:solidFill>
              </a:rPr>
              <a:t/>
            </a:r>
            <a:br>
              <a:rPr lang="en-GB" sz="2800" dirty="0">
                <a:solidFill>
                  <a:srgbClr val="C00000"/>
                </a:solidFill>
              </a:rPr>
            </a:br>
            <a:endParaRPr lang="en-GB" sz="1800" dirty="0">
              <a:solidFill>
                <a:srgbClr val="C00000"/>
              </a:solidFill>
            </a:endParaRPr>
          </a:p>
        </p:txBody>
      </p:sp>
      <p:sp>
        <p:nvSpPr>
          <p:cNvPr id="696325" name="AutoShape 5"/>
          <p:cNvSpPr>
            <a:spLocks noChangeArrowheads="1"/>
          </p:cNvSpPr>
          <p:nvPr/>
        </p:nvSpPr>
        <p:spPr bwMode="auto">
          <a:xfrm>
            <a:off x="1295400" y="5029200"/>
            <a:ext cx="6553200" cy="1371600"/>
          </a:xfrm>
          <a:prstGeom prst="foldedCorner">
            <a:avLst>
              <a:gd name="adj" fmla="val 12500"/>
            </a:avLst>
          </a:prstGeom>
          <a:solidFill>
            <a:srgbClr val="FFFF99"/>
          </a:solidFill>
          <a:ln w="9525">
            <a:solidFill>
              <a:schemeClr val="tx1"/>
            </a:solidFill>
            <a:round/>
            <a:headEnd/>
            <a:tailEnd/>
          </a:ln>
          <a:effectLst/>
        </p:spPr>
        <p:txBody>
          <a:bodyPr wrap="none" anchor="ctr"/>
          <a:lstStyle/>
          <a:p>
            <a:pPr algn="ctr" eaLnBrk="1" hangingPunct="1">
              <a:lnSpc>
                <a:spcPct val="100000"/>
              </a:lnSpc>
              <a:buFontTx/>
              <a:buNone/>
            </a:pPr>
            <a:r>
              <a:rPr lang="en-US" sz="1800" dirty="0">
                <a:latin typeface="Arial" charset="0"/>
              </a:rPr>
              <a:t>How to </a:t>
            </a:r>
            <a:r>
              <a:rPr lang="en-US" sz="1800" dirty="0" smtClean="0">
                <a:latin typeface="Arial" charset="0"/>
              </a:rPr>
              <a:t>verify that a pacemaker meets all the correctness</a:t>
            </a:r>
          </a:p>
          <a:p>
            <a:pPr algn="ctr" eaLnBrk="1" hangingPunct="1">
              <a:lnSpc>
                <a:spcPct val="100000"/>
              </a:lnSpc>
              <a:buFontTx/>
              <a:buNone/>
            </a:pPr>
            <a:r>
              <a:rPr lang="en-US" sz="1800" dirty="0" smtClean="0">
                <a:latin typeface="Arial" charset="0"/>
              </a:rPr>
              <a:t>requirements published by the FDA ?</a:t>
            </a:r>
            <a:endParaRPr lang="en-US" sz="1800" dirty="0">
              <a:latin typeface="Arial" charset="0"/>
            </a:endParaRPr>
          </a:p>
        </p:txBody>
      </p:sp>
      <p:pic>
        <p:nvPicPr>
          <p:cNvPr id="8" name="内容占位符 4" descr="PM_timers.jpg"/>
          <p:cNvPicPr>
            <a:picLocks noChangeAspect="1"/>
          </p:cNvPicPr>
          <p:nvPr>
            <p:custDataLst>
              <p:tags r:id="rId1"/>
            </p:custDataLst>
          </p:nvPr>
        </p:nvPicPr>
        <p:blipFill>
          <a:blip r:embed="rId7" cstate="print"/>
          <a:stretch>
            <a:fillRect/>
          </a:stretch>
        </p:blipFill>
        <p:spPr bwMode="auto">
          <a:xfrm>
            <a:off x="3886200" y="1905000"/>
            <a:ext cx="4663099" cy="2364192"/>
          </a:xfrm>
          <a:prstGeom prst="rect">
            <a:avLst/>
          </a:prstGeom>
          <a:noFill/>
          <a:ln w="9525">
            <a:noFill/>
            <a:round/>
            <a:headEnd/>
            <a:tailEnd/>
          </a:ln>
        </p:spPr>
      </p:pic>
      <p:pic>
        <p:nvPicPr>
          <p:cNvPr id="9" name="Picture 2"/>
          <p:cNvPicPr>
            <a:picLocks noChangeAspect="1" noChangeArrowheads="1"/>
          </p:cNvPicPr>
          <p:nvPr>
            <p:custDataLst>
              <p:tags r:id="rId2"/>
            </p:custDataLst>
          </p:nvPr>
        </p:nvPicPr>
        <p:blipFill>
          <a:blip r:embed="rId8" cstate="print"/>
          <a:stretch>
            <a:fillRect/>
          </a:stretch>
        </p:blipFill>
        <p:spPr bwMode="auto">
          <a:xfrm>
            <a:off x="381000" y="2133600"/>
            <a:ext cx="2646781" cy="2077724"/>
          </a:xfrm>
          <a:prstGeom prst="rect">
            <a:avLst/>
          </a:prstGeom>
          <a:noFill/>
          <a:ln>
            <a:noFill/>
          </a:ln>
        </p:spPr>
      </p:pic>
      <p:cxnSp>
        <p:nvCxnSpPr>
          <p:cNvPr id="10" name="直接箭头连接符 7"/>
          <p:cNvCxnSpPr/>
          <p:nvPr>
            <p:custDataLst>
              <p:tags r:id="rId3"/>
            </p:custDataLst>
          </p:nvPr>
        </p:nvCxnSpPr>
        <p:spPr bwMode="auto">
          <a:xfrm flipV="1">
            <a:off x="1676400" y="1981200"/>
            <a:ext cx="2438400" cy="1469814"/>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直接箭头连接符 9"/>
          <p:cNvCxnSpPr/>
          <p:nvPr>
            <p:custDataLst>
              <p:tags r:id="rId4"/>
            </p:custDataLst>
          </p:nvPr>
        </p:nvCxnSpPr>
        <p:spPr bwMode="auto">
          <a:xfrm flipV="1">
            <a:off x="1981200" y="2362200"/>
            <a:ext cx="2133600" cy="1329268"/>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0" y="381000"/>
            <a:ext cx="9144000" cy="609600"/>
          </a:xfrm>
        </p:spPr>
        <p:txBody>
          <a:bodyPr/>
          <a:lstStyle/>
          <a:p>
            <a:r>
              <a:rPr lang="en-US" sz="2800" dirty="0" smtClean="0">
                <a:solidFill>
                  <a:srgbClr val="C00000"/>
                </a:solidFill>
              </a:rPr>
              <a:t>Verified Programming</a:t>
            </a:r>
            <a:endParaRPr lang="en-US" sz="2800" dirty="0">
              <a:solidFill>
                <a:srgbClr val="C00000"/>
              </a:solidFill>
            </a:endParaRPr>
          </a:p>
        </p:txBody>
      </p:sp>
      <p:sp>
        <p:nvSpPr>
          <p:cNvPr id="667651" name="Rectangle 3"/>
          <p:cNvSpPr>
            <a:spLocks noGrp="1" noChangeArrowheads="1"/>
          </p:cNvSpPr>
          <p:nvPr>
            <p:ph type="body" idx="1"/>
          </p:nvPr>
        </p:nvSpPr>
        <p:spPr>
          <a:xfrm>
            <a:off x="152400" y="2895600"/>
            <a:ext cx="8991600" cy="3581400"/>
          </a:xfrm>
        </p:spPr>
        <p:txBody>
          <a:bodyPr/>
          <a:lstStyle/>
          <a:p>
            <a:pPr marL="0" indent="0">
              <a:spcBef>
                <a:spcPct val="35000"/>
              </a:spcBef>
              <a:buNone/>
            </a:pPr>
            <a:r>
              <a:rPr lang="en-US" sz="2000" dirty="0" smtClean="0"/>
              <a:t>In </a:t>
            </a:r>
            <a:r>
              <a:rPr lang="en-US" sz="2000" dirty="0"/>
              <a:t>this paper an attempt is made to explore the logical foundations of computer programming by use of techniques which were first applied in the study of geometry and have later been extended to other branches of mathematics. This involves the elucidation of sets of axioms and rules of inference which can be used in proofs of the properties of computer programs. Examples are given of such axioms and rules, and a formal proof of a simple theorem is displayed. Finally, it is argued that important advantage, both theoretical and practical, may follow from a pursuance of these topics.</a:t>
            </a:r>
            <a:endParaRPr lang="en-US" sz="2000" dirty="0" smtClean="0">
              <a:solidFill>
                <a:srgbClr val="000066"/>
              </a:solidFill>
            </a:endParaRPr>
          </a:p>
        </p:txBody>
      </p:sp>
      <p:sp>
        <p:nvSpPr>
          <p:cNvPr id="4" name="Rectangle 2"/>
          <p:cNvSpPr txBox="1">
            <a:spLocks noChangeArrowheads="1"/>
          </p:cNvSpPr>
          <p:nvPr/>
        </p:nvSpPr>
        <p:spPr bwMode="auto">
          <a:xfrm>
            <a:off x="170542" y="1360714"/>
            <a:ext cx="8516257" cy="925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a:lstStyle>
          <a:p>
            <a:pPr algn="l">
              <a:lnSpc>
                <a:spcPct val="100000"/>
              </a:lnSpc>
              <a:buFontTx/>
            </a:pPr>
            <a:r>
              <a:rPr lang="en-US" sz="2400" b="0" kern="0" dirty="0" smtClean="0">
                <a:solidFill>
                  <a:srgbClr val="000066"/>
                </a:solidFill>
              </a:rPr>
              <a:t>An axiomatic basis for computer programming</a:t>
            </a:r>
          </a:p>
          <a:p>
            <a:pPr algn="l">
              <a:lnSpc>
                <a:spcPct val="100000"/>
              </a:lnSpc>
              <a:buFontTx/>
            </a:pPr>
            <a:r>
              <a:rPr lang="en-US" sz="2400" b="0" kern="0" dirty="0" smtClean="0">
                <a:solidFill>
                  <a:srgbClr val="000066"/>
                </a:solidFill>
              </a:rPr>
              <a:t>	Tony Hoare; CACM 1969</a:t>
            </a:r>
          </a:p>
        </p:txBody>
      </p:sp>
      <p:pic>
        <p:nvPicPr>
          <p:cNvPr id="1028" name="Picture 4" descr="Image result for Tony Ho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042" y="142420"/>
            <a:ext cx="1391558" cy="139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73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body" idx="1"/>
          </p:nvPr>
        </p:nvSpPr>
        <p:spPr>
          <a:xfrm>
            <a:off x="76200" y="3440964"/>
            <a:ext cx="9144000" cy="3276600"/>
          </a:xfrm>
        </p:spPr>
        <p:txBody>
          <a:bodyPr/>
          <a:lstStyle/>
          <a:p>
            <a:pPr marL="533400" indent="-533400">
              <a:spcBef>
                <a:spcPct val="35000"/>
              </a:spcBef>
              <a:buFont typeface="Wingdings" pitchFamily="2" charset="2"/>
              <a:buChar char="q"/>
            </a:pPr>
            <a:r>
              <a:rPr lang="en-US" altLang="ko-KR" sz="2000" dirty="0">
                <a:solidFill>
                  <a:srgbClr val="006600"/>
                </a:solidFill>
                <a:ea typeface="Gulim" pitchFamily="34" charset="-127"/>
              </a:rPr>
              <a:t>Correctness is formalized as a mathematical claim to be proved or falsified rigorously</a:t>
            </a:r>
          </a:p>
          <a:p>
            <a:pPr marL="914400" lvl="1" indent="-457200">
              <a:spcBef>
                <a:spcPct val="35000"/>
              </a:spcBef>
              <a:buFont typeface="Wingdings" pitchFamily="2" charset="2"/>
              <a:buBlip>
                <a:blip r:embed="rId3"/>
              </a:buBlip>
            </a:pPr>
            <a:r>
              <a:rPr lang="en-US" altLang="ko-KR" sz="1800" dirty="0">
                <a:solidFill>
                  <a:srgbClr val="000066"/>
                </a:solidFill>
                <a:ea typeface="Gulim" pitchFamily="34" charset="-127"/>
              </a:rPr>
              <a:t> </a:t>
            </a:r>
            <a:r>
              <a:rPr lang="en-US" altLang="ko-KR" sz="1800" dirty="0" smtClean="0">
                <a:solidFill>
                  <a:srgbClr val="000066"/>
                </a:solidFill>
                <a:ea typeface="Gulim" pitchFamily="34" charset="-127"/>
              </a:rPr>
              <a:t>Always </a:t>
            </a:r>
            <a:r>
              <a:rPr lang="en-US" altLang="ko-KR" sz="1800" dirty="0">
                <a:solidFill>
                  <a:srgbClr val="000066"/>
                </a:solidFill>
                <a:ea typeface="Gulim" pitchFamily="34" charset="-127"/>
              </a:rPr>
              <a:t>with respect to the given </a:t>
            </a:r>
            <a:r>
              <a:rPr lang="en-US" altLang="ko-KR" sz="1800" dirty="0" smtClean="0">
                <a:solidFill>
                  <a:srgbClr val="000066"/>
                </a:solidFill>
                <a:ea typeface="Gulim" pitchFamily="34" charset="-127"/>
              </a:rPr>
              <a:t>specification</a:t>
            </a:r>
          </a:p>
          <a:p>
            <a:pPr marL="914400" lvl="1" indent="-457200">
              <a:spcBef>
                <a:spcPct val="35000"/>
              </a:spcBef>
              <a:buFont typeface="Wingdings" pitchFamily="2" charset="2"/>
              <a:buBlip>
                <a:blip r:embed="rId3"/>
              </a:buBlip>
            </a:pPr>
            <a:endParaRPr lang="en-US" altLang="ko-KR" sz="1800" dirty="0">
              <a:solidFill>
                <a:srgbClr val="000066"/>
              </a:solidFill>
              <a:ea typeface="Gulim" pitchFamily="34" charset="-127"/>
            </a:endParaRPr>
          </a:p>
          <a:p>
            <a:pPr marL="533400" indent="-533400">
              <a:spcBef>
                <a:spcPct val="50000"/>
              </a:spcBef>
              <a:buFont typeface="Wingdings" pitchFamily="2" charset="2"/>
              <a:buChar char="q"/>
            </a:pPr>
            <a:r>
              <a:rPr lang="en-US" altLang="ko-KR" sz="2000" dirty="0">
                <a:solidFill>
                  <a:srgbClr val="006600"/>
                </a:solidFill>
                <a:ea typeface="Gulim" pitchFamily="34" charset="-127"/>
              </a:rPr>
              <a:t> Challenge: Impossibility results for automated verifier</a:t>
            </a:r>
            <a:endParaRPr lang="en-US" sz="2000" dirty="0">
              <a:solidFill>
                <a:srgbClr val="000066"/>
              </a:solidFill>
            </a:endParaRPr>
          </a:p>
          <a:p>
            <a:pPr marL="914400" lvl="1" indent="-457200">
              <a:spcBef>
                <a:spcPct val="35000"/>
              </a:spcBef>
              <a:buFont typeface="Wingdings" pitchFamily="2" charset="2"/>
              <a:buBlip>
                <a:blip r:embed="rId3"/>
              </a:buBlip>
            </a:pPr>
            <a:r>
              <a:rPr lang="en-US" sz="1800" dirty="0">
                <a:solidFill>
                  <a:srgbClr val="000066"/>
                </a:solidFill>
              </a:rPr>
              <a:t>Verification problem is </a:t>
            </a:r>
            <a:r>
              <a:rPr lang="en-US" sz="1800" dirty="0" err="1">
                <a:solidFill>
                  <a:srgbClr val="000066"/>
                </a:solidFill>
              </a:rPr>
              <a:t>undecidable</a:t>
            </a:r>
            <a:endParaRPr lang="en-US" sz="1800" dirty="0">
              <a:solidFill>
                <a:srgbClr val="000066"/>
              </a:solidFill>
            </a:endParaRPr>
          </a:p>
          <a:p>
            <a:pPr marL="914400" lvl="1" indent="-457200">
              <a:spcBef>
                <a:spcPct val="35000"/>
              </a:spcBef>
              <a:buFont typeface="Wingdings" pitchFamily="2" charset="2"/>
              <a:buBlip>
                <a:blip r:embed="rId3"/>
              </a:buBlip>
            </a:pPr>
            <a:r>
              <a:rPr lang="en-US" sz="1800" dirty="0">
                <a:solidFill>
                  <a:srgbClr val="000066"/>
                </a:solidFill>
              </a:rPr>
              <a:t>Even approximate versions are computationally intractable (model checking is </a:t>
            </a:r>
            <a:r>
              <a:rPr lang="en-US" sz="1800" dirty="0" err="1">
                <a:solidFill>
                  <a:srgbClr val="000066"/>
                </a:solidFill>
              </a:rPr>
              <a:t>Pspace</a:t>
            </a:r>
            <a:r>
              <a:rPr lang="en-US" sz="1800" dirty="0">
                <a:solidFill>
                  <a:srgbClr val="000066"/>
                </a:solidFill>
              </a:rPr>
              <a:t>-hard)</a:t>
            </a:r>
            <a:endParaRPr lang="en-US" sz="2000" dirty="0">
              <a:solidFill>
                <a:srgbClr val="006600"/>
              </a:solidFill>
            </a:endParaRPr>
          </a:p>
        </p:txBody>
      </p:sp>
      <p:sp>
        <p:nvSpPr>
          <p:cNvPr id="663555" name="Rectangle 3"/>
          <p:cNvSpPr>
            <a:spLocks noGrp="1" noChangeArrowheads="1"/>
          </p:cNvSpPr>
          <p:nvPr>
            <p:ph type="title"/>
          </p:nvPr>
        </p:nvSpPr>
        <p:spPr>
          <a:xfrm>
            <a:off x="3200400" y="1752600"/>
            <a:ext cx="3276600" cy="1066800"/>
          </a:xfrm>
          <a:noFill/>
          <a:ln/>
        </p:spPr>
        <p:txBody>
          <a:bodyPr lIns="91432" tIns="45716" rIns="91432" bIns="45716"/>
          <a:lstStyle/>
          <a:p>
            <a:r>
              <a:rPr lang="en-US" sz="3200" dirty="0">
                <a:solidFill>
                  <a:schemeClr val="hlink"/>
                </a:solidFill>
              </a:rPr>
              <a:t>Verifier</a:t>
            </a:r>
          </a:p>
        </p:txBody>
      </p:sp>
      <p:sp>
        <p:nvSpPr>
          <p:cNvPr id="663556" name="Rectangle 4"/>
          <p:cNvSpPr>
            <a:spLocks noChangeArrowheads="1"/>
          </p:cNvSpPr>
          <p:nvPr/>
        </p:nvSpPr>
        <p:spPr bwMode="auto">
          <a:xfrm>
            <a:off x="3352800" y="1752600"/>
            <a:ext cx="2895600" cy="1066800"/>
          </a:xfrm>
          <a:prstGeom prst="rect">
            <a:avLst/>
          </a:prstGeom>
          <a:noFill/>
          <a:ln w="31750">
            <a:solidFill>
              <a:srgbClr val="0000FF"/>
            </a:solidFill>
            <a:miter lim="800000"/>
            <a:headEnd/>
            <a:tailEnd/>
          </a:ln>
          <a:effectLst/>
        </p:spPr>
        <p:txBody>
          <a:bodyPr wrap="none" anchor="ctr"/>
          <a:lstStyle/>
          <a:p>
            <a:endParaRPr lang="en-US"/>
          </a:p>
        </p:txBody>
      </p:sp>
      <p:sp>
        <p:nvSpPr>
          <p:cNvPr id="663557" name="Line 5"/>
          <p:cNvSpPr>
            <a:spLocks noChangeShapeType="1"/>
          </p:cNvSpPr>
          <p:nvPr/>
        </p:nvSpPr>
        <p:spPr bwMode="auto">
          <a:xfrm>
            <a:off x="2514600" y="2057400"/>
            <a:ext cx="838200" cy="0"/>
          </a:xfrm>
          <a:prstGeom prst="line">
            <a:avLst/>
          </a:prstGeom>
          <a:noFill/>
          <a:ln w="31750">
            <a:solidFill>
              <a:srgbClr val="0000FF"/>
            </a:solidFill>
            <a:round/>
            <a:headEnd/>
            <a:tailEnd type="triangle" w="med" len="med"/>
          </a:ln>
          <a:effectLst/>
        </p:spPr>
        <p:txBody>
          <a:bodyPr wrap="none" anchor="ctr"/>
          <a:lstStyle/>
          <a:p>
            <a:endParaRPr lang="en-US"/>
          </a:p>
        </p:txBody>
      </p:sp>
      <p:sp>
        <p:nvSpPr>
          <p:cNvPr id="663558" name="Line 6"/>
          <p:cNvSpPr>
            <a:spLocks noChangeShapeType="1"/>
          </p:cNvSpPr>
          <p:nvPr/>
        </p:nvSpPr>
        <p:spPr bwMode="auto">
          <a:xfrm>
            <a:off x="2514600" y="2590800"/>
            <a:ext cx="838200" cy="0"/>
          </a:xfrm>
          <a:prstGeom prst="line">
            <a:avLst/>
          </a:prstGeom>
          <a:noFill/>
          <a:ln w="31750">
            <a:solidFill>
              <a:srgbClr val="0000FF"/>
            </a:solidFill>
            <a:round/>
            <a:headEnd/>
            <a:tailEnd type="triangle" w="med" len="med"/>
          </a:ln>
          <a:effectLst/>
        </p:spPr>
        <p:txBody>
          <a:bodyPr wrap="none" anchor="ctr"/>
          <a:lstStyle/>
          <a:p>
            <a:endParaRPr lang="en-US"/>
          </a:p>
        </p:txBody>
      </p:sp>
      <p:sp>
        <p:nvSpPr>
          <p:cNvPr id="663559" name="Line 7"/>
          <p:cNvSpPr>
            <a:spLocks noChangeShapeType="1"/>
          </p:cNvSpPr>
          <p:nvPr/>
        </p:nvSpPr>
        <p:spPr bwMode="auto">
          <a:xfrm>
            <a:off x="6248400" y="2057400"/>
            <a:ext cx="838200" cy="0"/>
          </a:xfrm>
          <a:prstGeom prst="line">
            <a:avLst/>
          </a:prstGeom>
          <a:noFill/>
          <a:ln w="31750">
            <a:solidFill>
              <a:srgbClr val="0000FF"/>
            </a:solidFill>
            <a:round/>
            <a:headEnd/>
            <a:tailEnd type="triangle" w="med" len="med"/>
          </a:ln>
          <a:effectLst/>
        </p:spPr>
        <p:txBody>
          <a:bodyPr wrap="none" anchor="ctr"/>
          <a:lstStyle/>
          <a:p>
            <a:endParaRPr lang="en-US"/>
          </a:p>
        </p:txBody>
      </p:sp>
      <p:sp>
        <p:nvSpPr>
          <p:cNvPr id="663560" name="Line 8"/>
          <p:cNvSpPr>
            <a:spLocks noChangeShapeType="1"/>
          </p:cNvSpPr>
          <p:nvPr/>
        </p:nvSpPr>
        <p:spPr bwMode="auto">
          <a:xfrm>
            <a:off x="6248400" y="2514600"/>
            <a:ext cx="838200" cy="0"/>
          </a:xfrm>
          <a:prstGeom prst="line">
            <a:avLst/>
          </a:prstGeom>
          <a:noFill/>
          <a:ln w="31750">
            <a:solidFill>
              <a:srgbClr val="0000FF"/>
            </a:solidFill>
            <a:round/>
            <a:headEnd/>
            <a:tailEnd type="triangle" w="med" len="med"/>
          </a:ln>
          <a:effectLst/>
        </p:spPr>
        <p:txBody>
          <a:bodyPr wrap="none" anchor="ctr"/>
          <a:lstStyle/>
          <a:p>
            <a:endParaRPr lang="en-US"/>
          </a:p>
        </p:txBody>
      </p:sp>
      <p:sp>
        <p:nvSpPr>
          <p:cNvPr id="663561" name="Text Box 9"/>
          <p:cNvSpPr txBox="1">
            <a:spLocks noChangeArrowheads="1"/>
          </p:cNvSpPr>
          <p:nvPr/>
        </p:nvSpPr>
        <p:spPr bwMode="auto">
          <a:xfrm>
            <a:off x="0" y="1600200"/>
            <a:ext cx="2470150" cy="457200"/>
          </a:xfrm>
          <a:prstGeom prst="rect">
            <a:avLst/>
          </a:prstGeom>
          <a:noFill/>
          <a:ln w="12700">
            <a:noFill/>
            <a:miter lim="800000"/>
            <a:headEnd/>
            <a:tailEnd/>
          </a:ln>
          <a:effectLst/>
        </p:spPr>
        <p:txBody>
          <a:bodyPr wrap="none" anchor="ctr">
            <a:spAutoFit/>
          </a:bodyPr>
          <a:lstStyle/>
          <a:p>
            <a:pPr algn="ctr">
              <a:lnSpc>
                <a:spcPct val="100000"/>
              </a:lnSpc>
              <a:buFontTx/>
              <a:buNone/>
            </a:pPr>
            <a:r>
              <a:rPr lang="en-US" sz="2400" b="0" dirty="0">
                <a:latin typeface="Comic Sans MS" pitchFamily="66" charset="0"/>
              </a:rPr>
              <a:t>software/model</a:t>
            </a:r>
          </a:p>
        </p:txBody>
      </p:sp>
      <p:sp>
        <p:nvSpPr>
          <p:cNvPr id="663562" name="Text Box 10"/>
          <p:cNvSpPr txBox="1">
            <a:spLocks noChangeArrowheads="1"/>
          </p:cNvSpPr>
          <p:nvPr/>
        </p:nvSpPr>
        <p:spPr bwMode="auto">
          <a:xfrm>
            <a:off x="228167" y="2204186"/>
            <a:ext cx="2026516" cy="760529"/>
          </a:xfrm>
          <a:prstGeom prst="rect">
            <a:avLst/>
          </a:prstGeom>
          <a:noFill/>
          <a:ln w="12700">
            <a:noFill/>
            <a:miter lim="800000"/>
            <a:headEnd/>
            <a:tailEnd/>
          </a:ln>
          <a:effectLst/>
        </p:spPr>
        <p:txBody>
          <a:bodyPr wrap="none" anchor="ctr">
            <a:spAutoFit/>
          </a:bodyPr>
          <a:lstStyle/>
          <a:p>
            <a:pPr algn="ctr">
              <a:lnSpc>
                <a:spcPct val="100000"/>
              </a:lnSpc>
              <a:buFontTx/>
              <a:buNone/>
            </a:pPr>
            <a:r>
              <a:rPr lang="en-US" sz="2400" b="0" dirty="0">
                <a:latin typeface="Comic Sans MS" pitchFamily="66" charset="0"/>
              </a:rPr>
              <a:t>correctness</a:t>
            </a:r>
          </a:p>
          <a:p>
            <a:pPr algn="ctr">
              <a:lnSpc>
                <a:spcPct val="80000"/>
              </a:lnSpc>
              <a:buFontTx/>
              <a:buNone/>
            </a:pPr>
            <a:r>
              <a:rPr lang="en-US" sz="2400" b="0" dirty="0">
                <a:latin typeface="Comic Sans MS" pitchFamily="66" charset="0"/>
              </a:rPr>
              <a:t>specification</a:t>
            </a:r>
          </a:p>
        </p:txBody>
      </p:sp>
      <p:sp>
        <p:nvSpPr>
          <p:cNvPr id="663563" name="Text Box 11"/>
          <p:cNvSpPr txBox="1">
            <a:spLocks noChangeArrowheads="1"/>
          </p:cNvSpPr>
          <p:nvPr/>
        </p:nvSpPr>
        <p:spPr bwMode="auto">
          <a:xfrm>
            <a:off x="6718300" y="1524000"/>
            <a:ext cx="1611313" cy="457200"/>
          </a:xfrm>
          <a:prstGeom prst="rect">
            <a:avLst/>
          </a:prstGeom>
          <a:noFill/>
          <a:ln w="12700">
            <a:noFill/>
            <a:miter lim="800000"/>
            <a:headEnd/>
            <a:tailEnd/>
          </a:ln>
          <a:effectLst/>
        </p:spPr>
        <p:txBody>
          <a:bodyPr wrap="none" anchor="ctr">
            <a:spAutoFit/>
          </a:bodyPr>
          <a:lstStyle/>
          <a:p>
            <a:pPr algn="ctr">
              <a:lnSpc>
                <a:spcPct val="100000"/>
              </a:lnSpc>
              <a:buFontTx/>
              <a:buNone/>
            </a:pPr>
            <a:r>
              <a:rPr lang="en-US" sz="2400" b="0" dirty="0">
                <a:latin typeface="Comic Sans MS" pitchFamily="66" charset="0"/>
              </a:rPr>
              <a:t>yes/proof</a:t>
            </a:r>
          </a:p>
        </p:txBody>
      </p:sp>
      <p:sp>
        <p:nvSpPr>
          <p:cNvPr id="663564" name="Text Box 12"/>
          <p:cNvSpPr txBox="1">
            <a:spLocks noChangeArrowheads="1"/>
          </p:cNvSpPr>
          <p:nvPr/>
        </p:nvSpPr>
        <p:spPr bwMode="auto">
          <a:xfrm>
            <a:off x="6907213" y="2514600"/>
            <a:ext cx="1162050" cy="457200"/>
          </a:xfrm>
          <a:prstGeom prst="rect">
            <a:avLst/>
          </a:prstGeom>
          <a:noFill/>
          <a:ln w="12700">
            <a:noFill/>
            <a:miter lim="800000"/>
            <a:headEnd/>
            <a:tailEnd/>
          </a:ln>
          <a:effectLst/>
        </p:spPr>
        <p:txBody>
          <a:bodyPr wrap="none" anchor="ctr">
            <a:spAutoFit/>
          </a:bodyPr>
          <a:lstStyle/>
          <a:p>
            <a:pPr algn="ctr">
              <a:lnSpc>
                <a:spcPct val="100000"/>
              </a:lnSpc>
              <a:buFontTx/>
              <a:buNone/>
            </a:pPr>
            <a:r>
              <a:rPr lang="en-US" sz="2400" dirty="0">
                <a:latin typeface="Comic Sans MS" pitchFamily="66" charset="0"/>
              </a:rPr>
              <a:t>no/bug</a:t>
            </a:r>
          </a:p>
        </p:txBody>
      </p:sp>
      <p:sp>
        <p:nvSpPr>
          <p:cNvPr id="663565" name="Rectangle 13"/>
          <p:cNvSpPr>
            <a:spLocks noChangeArrowheads="1"/>
          </p:cNvSpPr>
          <p:nvPr/>
        </p:nvSpPr>
        <p:spPr bwMode="auto">
          <a:xfrm>
            <a:off x="0" y="381000"/>
            <a:ext cx="9144000" cy="609600"/>
          </a:xfrm>
          <a:prstGeom prst="rect">
            <a:avLst/>
          </a:prstGeom>
          <a:noFill/>
          <a:ln w="9525">
            <a:noFill/>
            <a:miter lim="800000"/>
            <a:headEnd/>
            <a:tailEnd/>
          </a:ln>
          <a:effectLst/>
        </p:spPr>
        <p:txBody>
          <a:bodyPr anchor="ctr"/>
          <a:lstStyle/>
          <a:p>
            <a:pPr algn="ctr">
              <a:lnSpc>
                <a:spcPct val="100000"/>
              </a:lnSpc>
              <a:buFontTx/>
              <a:buNone/>
            </a:pPr>
            <a:r>
              <a:rPr lang="en-US" sz="2800" b="0" dirty="0">
                <a:solidFill>
                  <a:srgbClr val="C00000"/>
                </a:solidFill>
                <a:latin typeface="Comic Sans MS" pitchFamily="66" charset="0"/>
              </a:rPr>
              <a:t>In Search of the Holy Grail…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body" idx="1"/>
          </p:nvPr>
        </p:nvSpPr>
        <p:spPr>
          <a:xfrm>
            <a:off x="0" y="1981200"/>
            <a:ext cx="9144000" cy="3276600"/>
          </a:xfrm>
        </p:spPr>
        <p:txBody>
          <a:bodyPr/>
          <a:lstStyle/>
          <a:p>
            <a:pPr marL="533400" indent="-533400">
              <a:spcBef>
                <a:spcPct val="35000"/>
              </a:spcBef>
              <a:buFont typeface="Wingdings" pitchFamily="2" charset="2"/>
              <a:buChar char="q"/>
            </a:pPr>
            <a:r>
              <a:rPr lang="en-US" altLang="ko-KR" sz="2000" dirty="0" smtClean="0">
                <a:solidFill>
                  <a:srgbClr val="006600"/>
                </a:solidFill>
                <a:ea typeface="Gulim" pitchFamily="34" charset="-127"/>
              </a:rPr>
              <a:t>A brief history of Computer-Aided Verification</a:t>
            </a:r>
          </a:p>
          <a:p>
            <a:pPr marL="533400" indent="-533400">
              <a:spcBef>
                <a:spcPct val="35000"/>
              </a:spcBef>
              <a:buFont typeface="Wingdings" pitchFamily="2" charset="2"/>
              <a:buChar char="q"/>
            </a:pPr>
            <a:endParaRPr lang="en-US" altLang="ko-KR" sz="2000" dirty="0">
              <a:solidFill>
                <a:srgbClr val="006600"/>
              </a:solidFill>
            </a:endParaRPr>
          </a:p>
          <a:p>
            <a:pPr marL="533400" indent="-533400">
              <a:spcBef>
                <a:spcPct val="35000"/>
              </a:spcBef>
              <a:buFont typeface="Wingdings" pitchFamily="2" charset="2"/>
              <a:buChar char="q"/>
            </a:pPr>
            <a:r>
              <a:rPr lang="en-US" altLang="ko-KR" sz="2000" dirty="0" smtClean="0">
                <a:solidFill>
                  <a:srgbClr val="006600"/>
                </a:solidFill>
                <a:ea typeface="Gulim" pitchFamily="34" charset="-127"/>
              </a:rPr>
              <a:t>Course Logistics</a:t>
            </a:r>
            <a:endParaRPr lang="en-US" altLang="ko-KR" sz="2000" dirty="0">
              <a:solidFill>
                <a:srgbClr val="006600"/>
              </a:solidFill>
              <a:ea typeface="Gulim" pitchFamily="34" charset="-127"/>
            </a:endParaRPr>
          </a:p>
        </p:txBody>
      </p:sp>
      <p:sp>
        <p:nvSpPr>
          <p:cNvPr id="663565" name="Rectangle 13"/>
          <p:cNvSpPr>
            <a:spLocks noChangeArrowheads="1"/>
          </p:cNvSpPr>
          <p:nvPr/>
        </p:nvSpPr>
        <p:spPr bwMode="auto">
          <a:xfrm>
            <a:off x="0" y="381000"/>
            <a:ext cx="9144000" cy="609600"/>
          </a:xfrm>
          <a:prstGeom prst="rect">
            <a:avLst/>
          </a:prstGeom>
          <a:noFill/>
          <a:ln w="9525">
            <a:noFill/>
            <a:miter lim="800000"/>
            <a:headEnd/>
            <a:tailEnd/>
          </a:ln>
          <a:effectLst/>
        </p:spPr>
        <p:txBody>
          <a:bodyPr anchor="ctr"/>
          <a:lstStyle/>
          <a:p>
            <a:pPr algn="ctr">
              <a:lnSpc>
                <a:spcPct val="100000"/>
              </a:lnSpc>
              <a:buFontTx/>
              <a:buNone/>
            </a:pPr>
            <a:r>
              <a:rPr lang="en-US" sz="2800" b="0" dirty="0" smtClean="0">
                <a:solidFill>
                  <a:srgbClr val="C00000"/>
                </a:solidFill>
                <a:latin typeface="Comic Sans MS" pitchFamily="66" charset="0"/>
              </a:rPr>
              <a:t>Today’s Lecture</a:t>
            </a:r>
            <a:endParaRPr lang="en-US" sz="2800" b="0"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66688"/>
            <a:ext cx="8972550" cy="1096962"/>
          </a:xfrm>
        </p:spPr>
        <p:txBody>
          <a:bodyPr/>
          <a:lstStyle/>
          <a:p>
            <a:r>
              <a:rPr lang="en-US" sz="2400" dirty="0" smtClean="0">
                <a:solidFill>
                  <a:srgbClr val="C00000"/>
                </a:solidFill>
              </a:rPr>
              <a:t>Research Thread 1: Proofs of Programs (1970s--)</a:t>
            </a:r>
            <a:endParaRPr lang="en-US" sz="2400" dirty="0">
              <a:solidFill>
                <a:srgbClr val="C00000"/>
              </a:solidFill>
            </a:endParaRPr>
          </a:p>
        </p:txBody>
      </p:sp>
      <p:sp>
        <p:nvSpPr>
          <p:cNvPr id="50" name="TextBox 49"/>
          <p:cNvSpPr txBox="1"/>
          <p:nvPr/>
        </p:nvSpPr>
        <p:spPr>
          <a:xfrm>
            <a:off x="838200" y="1447800"/>
            <a:ext cx="3810000" cy="4247317"/>
          </a:xfrm>
          <a:prstGeom prst="rect">
            <a:avLst/>
          </a:prstGeom>
          <a:noFill/>
          <a:ln>
            <a:solidFill>
              <a:schemeClr val="tx1"/>
            </a:solidFill>
          </a:ln>
        </p:spPr>
        <p:txBody>
          <a:bodyPr wrap="square" rtlCol="0">
            <a:spAutoFit/>
          </a:bodyPr>
          <a:lstStyle/>
          <a:p>
            <a:pPr eaLnBrk="1" hangingPunct="1">
              <a:lnSpc>
                <a:spcPct val="100000"/>
              </a:lnSpc>
              <a:buFontTx/>
              <a:buNone/>
            </a:pPr>
            <a:r>
              <a:rPr lang="en-US" sz="1800" b="0" dirty="0" err="1" smtClean="0">
                <a:solidFill>
                  <a:srgbClr val="003300"/>
                </a:solidFill>
                <a:latin typeface="Comic Sans MS" pitchFamily="66" charset="0"/>
              </a:rPr>
              <a:t>SelectionSort</a:t>
            </a:r>
            <a:r>
              <a:rPr lang="en-US" sz="1800" b="0" dirty="0">
                <a:solidFill>
                  <a:srgbClr val="003300"/>
                </a:solidFill>
                <a:latin typeface="Comic Sans MS" pitchFamily="66" charset="0"/>
              </a:rPr>
              <a:t>(</a:t>
            </a:r>
            <a:r>
              <a:rPr lang="en-US" sz="1800" b="0" dirty="0" err="1">
                <a:solidFill>
                  <a:srgbClr val="003300"/>
                </a:solidFill>
                <a:latin typeface="Comic Sans MS" pitchFamily="66" charset="0"/>
              </a:rPr>
              <a:t>int</a:t>
            </a:r>
            <a:r>
              <a:rPr lang="en-US" sz="1800" b="0" dirty="0">
                <a:solidFill>
                  <a:srgbClr val="003300"/>
                </a:solidFill>
                <a:latin typeface="Comic Sans MS" pitchFamily="66" charset="0"/>
              </a:rPr>
              <a:t> A[],n) {</a:t>
            </a:r>
          </a:p>
          <a:p>
            <a:pPr eaLnBrk="1" hangingPunct="1">
              <a:lnSpc>
                <a:spcPct val="100000"/>
              </a:lnSpc>
              <a:buFontTx/>
              <a:buNone/>
            </a:pPr>
            <a:r>
              <a:rPr lang="en-US" sz="1800" b="0" dirty="0" smtClean="0">
                <a:solidFill>
                  <a:srgbClr val="003300"/>
                </a:solidFill>
                <a:latin typeface="Comic Sans MS" pitchFamily="66" charset="0"/>
              </a:rPr>
              <a:t>  </a:t>
            </a:r>
            <a:r>
              <a:rPr lang="en-US" sz="1800" b="0" dirty="0" err="1" smtClean="0">
                <a:solidFill>
                  <a:srgbClr val="003300"/>
                </a:solidFill>
                <a:latin typeface="Comic Sans MS" pitchFamily="66" charset="0"/>
              </a:rPr>
              <a:t>i</a:t>
            </a:r>
            <a:r>
              <a:rPr lang="en-US" sz="1800" b="0" dirty="0" smtClean="0">
                <a:solidFill>
                  <a:srgbClr val="003300"/>
                </a:solidFill>
                <a:latin typeface="Comic Sans MS" pitchFamily="66" charset="0"/>
              </a:rPr>
              <a:t> </a:t>
            </a:r>
            <a:r>
              <a:rPr lang="en-US" sz="1800" b="0" dirty="0" smtClean="0">
                <a:solidFill>
                  <a:srgbClr val="003300"/>
                </a:solidFill>
                <a:latin typeface="Comic Sans MS" pitchFamily="66" charset="0"/>
              </a:rPr>
              <a:t>= </a:t>
            </a:r>
            <a:r>
              <a:rPr lang="en-US" sz="1800" b="0" dirty="0" smtClean="0">
                <a:solidFill>
                  <a:srgbClr val="003300"/>
                </a:solidFill>
                <a:latin typeface="Comic Sans MS" pitchFamily="66" charset="0"/>
              </a:rPr>
              <a:t>0</a:t>
            </a:r>
            <a:r>
              <a:rPr lang="en-US" sz="1800" b="0" dirty="0">
                <a:solidFill>
                  <a:srgbClr val="003300"/>
                </a:solidFill>
                <a:latin typeface="Comic Sans MS" pitchFamily="66" charset="0"/>
              </a:rPr>
              <a:t>;</a:t>
            </a:r>
          </a:p>
          <a:p>
            <a:pPr eaLnBrk="1" hangingPunct="1">
              <a:lnSpc>
                <a:spcPct val="100000"/>
              </a:lnSpc>
              <a:buFontTx/>
              <a:buNone/>
            </a:pPr>
            <a:r>
              <a:rPr lang="en-US" sz="1800" b="0" dirty="0" smtClean="0">
                <a:solidFill>
                  <a:srgbClr val="003300"/>
                </a:solidFill>
                <a:latin typeface="Comic Sans MS" pitchFamily="66" charset="0"/>
              </a:rPr>
              <a:t>  while(</a:t>
            </a:r>
            <a:r>
              <a:rPr lang="en-US" sz="1800" b="0" dirty="0" err="1" smtClean="0">
                <a:solidFill>
                  <a:srgbClr val="003300"/>
                </a:solidFill>
                <a:latin typeface="Comic Sans MS" pitchFamily="66" charset="0"/>
              </a:rPr>
              <a:t>i</a:t>
            </a:r>
            <a:r>
              <a:rPr lang="en-US" sz="1800" b="0" dirty="0" smtClean="0">
                <a:solidFill>
                  <a:srgbClr val="003300"/>
                </a:solidFill>
                <a:latin typeface="Comic Sans MS" pitchFamily="66" charset="0"/>
              </a:rPr>
              <a:t> &lt; n</a:t>
            </a:r>
            <a:r>
              <a:rPr lang="en-US" sz="1800" b="0" dirty="0">
                <a:solidFill>
                  <a:srgbClr val="003300"/>
                </a:solidFill>
                <a:latin typeface="Comic Sans MS" pitchFamily="66" charset="0"/>
              </a:rPr>
              <a:t>−1) {</a:t>
            </a:r>
          </a:p>
          <a:p>
            <a:pPr eaLnBrk="1" hangingPunct="1">
              <a:lnSpc>
                <a:spcPct val="100000"/>
              </a:lnSpc>
              <a:buFontTx/>
              <a:buNone/>
            </a:pPr>
            <a:r>
              <a:rPr lang="en-US" sz="1800" b="0" dirty="0">
                <a:solidFill>
                  <a:srgbClr val="003300"/>
                </a:solidFill>
                <a:latin typeface="Comic Sans MS" pitchFamily="66" charset="0"/>
              </a:rPr>
              <a:t>  </a:t>
            </a:r>
            <a:r>
              <a:rPr lang="en-US" sz="1800" b="0" dirty="0" smtClean="0">
                <a:solidFill>
                  <a:srgbClr val="003300"/>
                </a:solidFill>
                <a:latin typeface="Comic Sans MS" pitchFamily="66" charset="0"/>
              </a:rPr>
              <a:t>  v </a:t>
            </a:r>
            <a:r>
              <a:rPr lang="en-US" sz="1800" b="0" dirty="0" smtClean="0">
                <a:solidFill>
                  <a:srgbClr val="003300"/>
                </a:solidFill>
                <a:latin typeface="Comic Sans MS" pitchFamily="66" charset="0"/>
              </a:rPr>
              <a:t>= </a:t>
            </a:r>
            <a:r>
              <a:rPr lang="en-US" sz="1800" b="0" dirty="0" err="1" smtClean="0">
                <a:solidFill>
                  <a:srgbClr val="003300"/>
                </a:solidFill>
                <a:latin typeface="Comic Sans MS" pitchFamily="66" charset="0"/>
              </a:rPr>
              <a:t>i</a:t>
            </a:r>
            <a:r>
              <a:rPr lang="en-US" sz="1800" b="0" dirty="0" smtClean="0">
                <a:solidFill>
                  <a:srgbClr val="003300"/>
                </a:solidFill>
                <a:latin typeface="Comic Sans MS" pitchFamily="66" charset="0"/>
              </a:rPr>
              <a:t>;</a:t>
            </a:r>
            <a:endParaRPr lang="en-US" sz="1800" b="0" dirty="0">
              <a:solidFill>
                <a:srgbClr val="003300"/>
              </a:solidFill>
              <a:latin typeface="Comic Sans MS" pitchFamily="66" charset="0"/>
            </a:endParaRPr>
          </a:p>
          <a:p>
            <a:pPr eaLnBrk="1" hangingPunct="1">
              <a:lnSpc>
                <a:spcPct val="100000"/>
              </a:lnSpc>
              <a:buFontTx/>
              <a:buNone/>
            </a:pPr>
            <a:r>
              <a:rPr lang="en-US" sz="1800" b="0" dirty="0">
                <a:solidFill>
                  <a:srgbClr val="003300"/>
                </a:solidFill>
                <a:latin typeface="Comic Sans MS" pitchFamily="66" charset="0"/>
              </a:rPr>
              <a:t>  </a:t>
            </a:r>
            <a:r>
              <a:rPr lang="en-US" sz="1800" b="0" dirty="0" smtClean="0">
                <a:solidFill>
                  <a:srgbClr val="003300"/>
                </a:solidFill>
                <a:latin typeface="Comic Sans MS" pitchFamily="66" charset="0"/>
              </a:rPr>
              <a:t>  </a:t>
            </a:r>
            <a:r>
              <a:rPr lang="en-US" sz="1800" b="0" dirty="0">
                <a:solidFill>
                  <a:srgbClr val="003300"/>
                </a:solidFill>
                <a:latin typeface="Comic Sans MS" pitchFamily="66" charset="0"/>
              </a:rPr>
              <a:t>j</a:t>
            </a:r>
            <a:r>
              <a:rPr lang="en-US" sz="1800" b="0" dirty="0" smtClean="0">
                <a:solidFill>
                  <a:srgbClr val="003300"/>
                </a:solidFill>
                <a:latin typeface="Comic Sans MS" pitchFamily="66" charset="0"/>
              </a:rPr>
              <a:t> </a:t>
            </a:r>
            <a:r>
              <a:rPr lang="en-US" sz="1800" b="0" dirty="0" smtClean="0">
                <a:solidFill>
                  <a:srgbClr val="003300"/>
                </a:solidFill>
                <a:latin typeface="Comic Sans MS" pitchFamily="66" charset="0"/>
              </a:rPr>
              <a:t>= </a:t>
            </a:r>
            <a:r>
              <a:rPr lang="en-US" sz="1800" b="0" dirty="0" err="1" smtClean="0">
                <a:solidFill>
                  <a:srgbClr val="003300"/>
                </a:solidFill>
                <a:latin typeface="Comic Sans MS" pitchFamily="66" charset="0"/>
              </a:rPr>
              <a:t>i</a:t>
            </a:r>
            <a:r>
              <a:rPr lang="en-US" sz="1800" b="0" dirty="0" smtClean="0">
                <a:solidFill>
                  <a:srgbClr val="003300"/>
                </a:solidFill>
                <a:latin typeface="Comic Sans MS" pitchFamily="66" charset="0"/>
              </a:rPr>
              <a:t> + 1</a:t>
            </a:r>
            <a:r>
              <a:rPr lang="en-US" sz="1800" b="0" dirty="0">
                <a:solidFill>
                  <a:srgbClr val="003300"/>
                </a:solidFill>
                <a:latin typeface="Comic Sans MS" pitchFamily="66" charset="0"/>
              </a:rPr>
              <a:t>;</a:t>
            </a:r>
          </a:p>
          <a:p>
            <a:pPr eaLnBrk="1" hangingPunct="1">
              <a:lnSpc>
                <a:spcPct val="100000"/>
              </a:lnSpc>
              <a:buFontTx/>
              <a:buNone/>
            </a:pPr>
            <a:r>
              <a:rPr lang="en-US" sz="1800" b="0" dirty="0">
                <a:solidFill>
                  <a:srgbClr val="003300"/>
                </a:solidFill>
                <a:latin typeface="Comic Sans MS" pitchFamily="66" charset="0"/>
              </a:rPr>
              <a:t>  </a:t>
            </a:r>
            <a:r>
              <a:rPr lang="en-US" sz="1800" b="0" dirty="0" smtClean="0">
                <a:solidFill>
                  <a:srgbClr val="003300"/>
                </a:solidFill>
                <a:latin typeface="Comic Sans MS" pitchFamily="66" charset="0"/>
              </a:rPr>
              <a:t>  while (</a:t>
            </a:r>
            <a:r>
              <a:rPr lang="en-US" sz="1800" b="0" dirty="0">
                <a:solidFill>
                  <a:srgbClr val="003300"/>
                </a:solidFill>
                <a:latin typeface="Comic Sans MS" pitchFamily="66" charset="0"/>
              </a:rPr>
              <a:t>j</a:t>
            </a:r>
            <a:r>
              <a:rPr lang="en-US" sz="1800" b="0" dirty="0" smtClean="0">
                <a:solidFill>
                  <a:srgbClr val="003300"/>
                </a:solidFill>
                <a:latin typeface="Comic Sans MS" pitchFamily="66" charset="0"/>
              </a:rPr>
              <a:t> &lt; n</a:t>
            </a:r>
            <a:r>
              <a:rPr lang="en-US" sz="1800" b="0" dirty="0">
                <a:solidFill>
                  <a:srgbClr val="003300"/>
                </a:solidFill>
                <a:latin typeface="Comic Sans MS" pitchFamily="66" charset="0"/>
              </a:rPr>
              <a:t>) {</a:t>
            </a:r>
          </a:p>
          <a:p>
            <a:pPr eaLnBrk="1" hangingPunct="1">
              <a:lnSpc>
                <a:spcPct val="100000"/>
              </a:lnSpc>
              <a:buFontTx/>
              <a:buNone/>
            </a:pPr>
            <a:r>
              <a:rPr lang="en-US" sz="1800" b="0" dirty="0">
                <a:solidFill>
                  <a:srgbClr val="003300"/>
                </a:solidFill>
                <a:latin typeface="Comic Sans MS" pitchFamily="66" charset="0"/>
              </a:rPr>
              <a:t>    </a:t>
            </a:r>
            <a:r>
              <a:rPr lang="en-US" sz="1800" b="0" dirty="0" smtClean="0">
                <a:solidFill>
                  <a:srgbClr val="003300"/>
                </a:solidFill>
                <a:latin typeface="Comic Sans MS" pitchFamily="66" charset="0"/>
              </a:rPr>
              <a:t>  if </a:t>
            </a:r>
            <a:r>
              <a:rPr lang="en-US" sz="1800" b="0" dirty="0">
                <a:solidFill>
                  <a:srgbClr val="003300"/>
                </a:solidFill>
                <a:latin typeface="Comic Sans MS" pitchFamily="66" charset="0"/>
              </a:rPr>
              <a:t>(</a:t>
            </a:r>
            <a:r>
              <a:rPr lang="en-US" sz="1800" b="0" dirty="0" smtClean="0">
                <a:solidFill>
                  <a:srgbClr val="003300"/>
                </a:solidFill>
                <a:latin typeface="Comic Sans MS" pitchFamily="66" charset="0"/>
              </a:rPr>
              <a:t>A[j]&lt;A[v])</a:t>
            </a:r>
          </a:p>
          <a:p>
            <a:pPr eaLnBrk="1" hangingPunct="1">
              <a:lnSpc>
                <a:spcPct val="100000"/>
              </a:lnSpc>
              <a:buFontTx/>
              <a:buNone/>
            </a:pPr>
            <a:r>
              <a:rPr lang="en-US" sz="1800" b="0" dirty="0">
                <a:solidFill>
                  <a:srgbClr val="003300"/>
                </a:solidFill>
                <a:latin typeface="Comic Sans MS" pitchFamily="66" charset="0"/>
              </a:rPr>
              <a:t> </a:t>
            </a:r>
            <a:r>
              <a:rPr lang="en-US" sz="1800" b="0" dirty="0" smtClean="0">
                <a:solidFill>
                  <a:srgbClr val="003300"/>
                </a:solidFill>
                <a:latin typeface="Comic Sans MS" pitchFamily="66" charset="0"/>
              </a:rPr>
              <a:t>       v </a:t>
            </a:r>
            <a:r>
              <a:rPr lang="en-US" sz="1800" b="0" dirty="0" smtClean="0">
                <a:solidFill>
                  <a:srgbClr val="003300"/>
                </a:solidFill>
                <a:latin typeface="Comic Sans MS" pitchFamily="66" charset="0"/>
              </a:rPr>
              <a:t>= </a:t>
            </a:r>
            <a:r>
              <a:rPr lang="en-US" sz="1800" b="0" dirty="0">
                <a:solidFill>
                  <a:srgbClr val="003300"/>
                </a:solidFill>
                <a:latin typeface="Comic Sans MS" pitchFamily="66" charset="0"/>
              </a:rPr>
              <a:t>j</a:t>
            </a:r>
            <a:r>
              <a:rPr lang="en-US" sz="1800" b="0" dirty="0" smtClean="0">
                <a:solidFill>
                  <a:srgbClr val="003300"/>
                </a:solidFill>
                <a:latin typeface="Comic Sans MS" pitchFamily="66" charset="0"/>
              </a:rPr>
              <a:t> </a:t>
            </a:r>
            <a:r>
              <a:rPr lang="en-US" sz="1800" b="0" dirty="0">
                <a:solidFill>
                  <a:srgbClr val="003300"/>
                </a:solidFill>
                <a:latin typeface="Comic Sans MS" pitchFamily="66" charset="0"/>
              </a:rPr>
              <a:t>;</a:t>
            </a:r>
          </a:p>
          <a:p>
            <a:pPr eaLnBrk="1" hangingPunct="1">
              <a:lnSpc>
                <a:spcPct val="100000"/>
              </a:lnSpc>
              <a:buFontTx/>
              <a:buNone/>
            </a:pPr>
            <a:r>
              <a:rPr lang="en-US" sz="1800" b="0" dirty="0">
                <a:solidFill>
                  <a:srgbClr val="003300"/>
                </a:solidFill>
                <a:latin typeface="Comic Sans MS" pitchFamily="66" charset="0"/>
              </a:rPr>
              <a:t>   </a:t>
            </a:r>
            <a:r>
              <a:rPr lang="en-US" sz="1800" b="0" dirty="0" smtClean="0">
                <a:solidFill>
                  <a:srgbClr val="003300"/>
                </a:solidFill>
                <a:latin typeface="Comic Sans MS" pitchFamily="66" charset="0"/>
              </a:rPr>
              <a:t>   </a:t>
            </a:r>
            <a:r>
              <a:rPr lang="en-US" sz="1800" b="0" dirty="0">
                <a:solidFill>
                  <a:srgbClr val="003300"/>
                </a:solidFill>
                <a:latin typeface="Comic Sans MS" pitchFamily="66" charset="0"/>
              </a:rPr>
              <a:t>j</a:t>
            </a:r>
            <a:r>
              <a:rPr lang="en-US" sz="1800" b="0" dirty="0" smtClean="0">
                <a:solidFill>
                  <a:srgbClr val="003300"/>
                </a:solidFill>
                <a:latin typeface="Comic Sans MS" pitchFamily="66" charset="0"/>
              </a:rPr>
              <a:t>++;</a:t>
            </a:r>
            <a:endParaRPr lang="en-US" sz="1800" b="0" dirty="0">
              <a:solidFill>
                <a:srgbClr val="003300"/>
              </a:solidFill>
              <a:latin typeface="Comic Sans MS" pitchFamily="66" charset="0"/>
            </a:endParaRPr>
          </a:p>
          <a:p>
            <a:pPr eaLnBrk="1" hangingPunct="1">
              <a:lnSpc>
                <a:spcPct val="100000"/>
              </a:lnSpc>
              <a:buFontTx/>
              <a:buNone/>
            </a:pPr>
            <a:r>
              <a:rPr lang="en-US" sz="1800" b="0" dirty="0">
                <a:solidFill>
                  <a:srgbClr val="003300"/>
                </a:solidFill>
                <a:latin typeface="Comic Sans MS" pitchFamily="66" charset="0"/>
              </a:rPr>
              <a:t>  </a:t>
            </a:r>
            <a:r>
              <a:rPr lang="en-US" sz="1800" b="0" dirty="0" smtClean="0">
                <a:solidFill>
                  <a:srgbClr val="003300"/>
                </a:solidFill>
                <a:latin typeface="Comic Sans MS" pitchFamily="66" charset="0"/>
              </a:rPr>
              <a:t>  }</a:t>
            </a:r>
            <a:endParaRPr lang="en-US" sz="1800" b="0" dirty="0">
              <a:solidFill>
                <a:srgbClr val="003300"/>
              </a:solidFill>
              <a:latin typeface="Comic Sans MS" pitchFamily="66" charset="0"/>
            </a:endParaRPr>
          </a:p>
          <a:p>
            <a:pPr eaLnBrk="1" hangingPunct="1">
              <a:lnSpc>
                <a:spcPct val="100000"/>
              </a:lnSpc>
              <a:buFontTx/>
              <a:buNone/>
            </a:pPr>
            <a:r>
              <a:rPr lang="en-US" sz="1800" b="0" dirty="0">
                <a:solidFill>
                  <a:srgbClr val="003300"/>
                </a:solidFill>
                <a:latin typeface="Comic Sans MS" pitchFamily="66" charset="0"/>
              </a:rPr>
              <a:t>  </a:t>
            </a:r>
            <a:r>
              <a:rPr lang="en-US" sz="1800" b="0" dirty="0" smtClean="0">
                <a:solidFill>
                  <a:srgbClr val="003300"/>
                </a:solidFill>
                <a:latin typeface="Comic Sans MS" pitchFamily="66" charset="0"/>
              </a:rPr>
              <a:t>  swap(A[</a:t>
            </a:r>
            <a:r>
              <a:rPr lang="en-US" sz="1800" b="0" dirty="0" err="1" smtClean="0">
                <a:solidFill>
                  <a:srgbClr val="003300"/>
                </a:solidFill>
                <a:latin typeface="Comic Sans MS" pitchFamily="66" charset="0"/>
              </a:rPr>
              <a:t>i</a:t>
            </a:r>
            <a:r>
              <a:rPr lang="en-US" sz="1800" b="0" dirty="0" smtClean="0">
                <a:solidFill>
                  <a:srgbClr val="003300"/>
                </a:solidFill>
                <a:latin typeface="Comic Sans MS" pitchFamily="66" charset="0"/>
              </a:rPr>
              <a:t>], A[v]);</a:t>
            </a:r>
            <a:endParaRPr lang="en-US" sz="1800" b="0" dirty="0">
              <a:solidFill>
                <a:srgbClr val="003300"/>
              </a:solidFill>
              <a:latin typeface="Comic Sans MS" pitchFamily="66" charset="0"/>
            </a:endParaRPr>
          </a:p>
          <a:p>
            <a:pPr eaLnBrk="1" hangingPunct="1">
              <a:lnSpc>
                <a:spcPct val="100000"/>
              </a:lnSpc>
              <a:buFontTx/>
              <a:buNone/>
            </a:pPr>
            <a:r>
              <a:rPr lang="en-US" sz="1800" b="0" dirty="0">
                <a:solidFill>
                  <a:srgbClr val="003300"/>
                </a:solidFill>
                <a:latin typeface="Comic Sans MS" pitchFamily="66" charset="0"/>
              </a:rPr>
              <a:t>  </a:t>
            </a:r>
            <a:r>
              <a:rPr lang="en-US" sz="1800" b="0" dirty="0" smtClean="0">
                <a:solidFill>
                  <a:srgbClr val="003300"/>
                </a:solidFill>
                <a:latin typeface="Comic Sans MS" pitchFamily="66" charset="0"/>
              </a:rPr>
              <a:t>  </a:t>
            </a:r>
            <a:r>
              <a:rPr lang="en-US" sz="1800" b="0" dirty="0" err="1" smtClean="0">
                <a:solidFill>
                  <a:srgbClr val="003300"/>
                </a:solidFill>
                <a:latin typeface="Comic Sans MS" pitchFamily="66" charset="0"/>
              </a:rPr>
              <a:t>i</a:t>
            </a:r>
            <a:r>
              <a:rPr lang="en-US" sz="1800" b="0" dirty="0" smtClean="0">
                <a:solidFill>
                  <a:srgbClr val="003300"/>
                </a:solidFill>
                <a:latin typeface="Comic Sans MS" pitchFamily="66" charset="0"/>
              </a:rPr>
              <a:t>++;</a:t>
            </a:r>
            <a:endParaRPr lang="en-US" sz="1800" b="0" dirty="0">
              <a:solidFill>
                <a:srgbClr val="003300"/>
              </a:solidFill>
              <a:latin typeface="Comic Sans MS" pitchFamily="66" charset="0"/>
            </a:endParaRPr>
          </a:p>
          <a:p>
            <a:pPr eaLnBrk="1" hangingPunct="1">
              <a:lnSpc>
                <a:spcPct val="100000"/>
              </a:lnSpc>
              <a:buFontTx/>
              <a:buNone/>
            </a:pPr>
            <a:r>
              <a:rPr lang="en-US" sz="1800" b="0" dirty="0" smtClean="0">
                <a:solidFill>
                  <a:srgbClr val="003300"/>
                </a:solidFill>
                <a:latin typeface="Comic Sans MS" pitchFamily="66" charset="0"/>
              </a:rPr>
              <a:t>  }</a:t>
            </a:r>
            <a:endParaRPr lang="en-US" sz="1800" b="0" dirty="0">
              <a:solidFill>
                <a:srgbClr val="003300"/>
              </a:solidFill>
              <a:latin typeface="Comic Sans MS" pitchFamily="66" charset="0"/>
            </a:endParaRPr>
          </a:p>
          <a:p>
            <a:pPr eaLnBrk="1" hangingPunct="1">
              <a:lnSpc>
                <a:spcPct val="100000"/>
              </a:lnSpc>
              <a:buFontTx/>
              <a:buNone/>
            </a:pPr>
            <a:r>
              <a:rPr lang="en-US" sz="1800" b="0" dirty="0" smtClean="0">
                <a:solidFill>
                  <a:srgbClr val="003300"/>
                </a:solidFill>
                <a:latin typeface="Comic Sans MS" pitchFamily="66" charset="0"/>
              </a:rPr>
              <a:t>  return </a:t>
            </a:r>
            <a:r>
              <a:rPr lang="en-US" sz="1800" b="0" dirty="0">
                <a:solidFill>
                  <a:srgbClr val="003300"/>
                </a:solidFill>
                <a:latin typeface="Comic Sans MS" pitchFamily="66" charset="0"/>
              </a:rPr>
              <a:t>A;</a:t>
            </a:r>
          </a:p>
          <a:p>
            <a:pPr eaLnBrk="1" hangingPunct="1">
              <a:lnSpc>
                <a:spcPct val="100000"/>
              </a:lnSpc>
              <a:buFontTx/>
              <a:buNone/>
            </a:pPr>
            <a:r>
              <a:rPr lang="en-US" sz="1800" b="0" dirty="0" smtClean="0">
                <a:solidFill>
                  <a:srgbClr val="003300"/>
                </a:solidFill>
                <a:latin typeface="Comic Sans MS" pitchFamily="66" charset="0"/>
              </a:rPr>
              <a:t>}</a:t>
            </a:r>
          </a:p>
        </p:txBody>
      </p:sp>
      <p:sp>
        <p:nvSpPr>
          <p:cNvPr id="58" name="Rectangle 57"/>
          <p:cNvSpPr/>
          <p:nvPr/>
        </p:nvSpPr>
        <p:spPr>
          <a:xfrm>
            <a:off x="742134" y="5867400"/>
            <a:ext cx="4058465" cy="369332"/>
          </a:xfrm>
          <a:prstGeom prst="rect">
            <a:avLst/>
          </a:prstGeom>
          <a:ln>
            <a:solidFill>
              <a:schemeClr val="tx1"/>
            </a:solidFill>
          </a:ln>
        </p:spPr>
        <p:txBody>
          <a:bodyPr wrap="square">
            <a:spAutoFit/>
          </a:bodyPr>
          <a:lstStyle/>
          <a:p>
            <a:pPr eaLnBrk="1" hangingPunct="1">
              <a:lnSpc>
                <a:spcPct val="100000"/>
              </a:lnSpc>
              <a:buFontTx/>
              <a:buNone/>
            </a:pPr>
            <a:r>
              <a:rPr lang="en-US" sz="1800" b="0" dirty="0">
                <a:solidFill>
                  <a:srgbClr val="003300"/>
                </a:solidFill>
                <a:latin typeface="Comic Sans MS" pitchFamily="66" charset="0"/>
              </a:rPr>
              <a:t>post:  </a:t>
            </a:r>
            <a:r>
              <a:rPr lang="cs-CZ" sz="1800" b="0" dirty="0">
                <a:solidFill>
                  <a:srgbClr val="003300"/>
                </a:solidFill>
                <a:latin typeface="Comic Sans MS" pitchFamily="66" charset="0"/>
              </a:rPr>
              <a:t>∀k : 0 </a:t>
            </a:r>
            <a:r>
              <a:rPr lang="cs-CZ" sz="1800" b="0" dirty="0" smtClean="0">
                <a:solidFill>
                  <a:srgbClr val="003300"/>
                </a:solidFill>
                <a:latin typeface="Comic Sans MS" pitchFamily="66" charset="0"/>
              </a:rPr>
              <a:t>≤</a:t>
            </a:r>
            <a:r>
              <a:rPr lang="en-US" sz="1800" b="0" dirty="0" smtClean="0">
                <a:solidFill>
                  <a:srgbClr val="003300"/>
                </a:solidFill>
                <a:latin typeface="Comic Sans MS" pitchFamily="66" charset="0"/>
              </a:rPr>
              <a:t> </a:t>
            </a:r>
            <a:r>
              <a:rPr lang="cs-CZ" sz="1800" b="0" dirty="0" smtClean="0">
                <a:solidFill>
                  <a:srgbClr val="003300"/>
                </a:solidFill>
                <a:latin typeface="Comic Sans MS" pitchFamily="66" charset="0"/>
              </a:rPr>
              <a:t>k</a:t>
            </a:r>
            <a:r>
              <a:rPr lang="en-US" sz="1800" b="0" dirty="0" smtClean="0">
                <a:solidFill>
                  <a:srgbClr val="003300"/>
                </a:solidFill>
                <a:latin typeface="Comic Sans MS" pitchFamily="66" charset="0"/>
              </a:rPr>
              <a:t> </a:t>
            </a:r>
            <a:r>
              <a:rPr lang="cs-CZ" sz="1800" b="0" dirty="0" smtClean="0">
                <a:solidFill>
                  <a:srgbClr val="003300"/>
                </a:solidFill>
                <a:latin typeface="Comic Sans MS" pitchFamily="66" charset="0"/>
              </a:rPr>
              <a:t>&lt;n </a:t>
            </a:r>
            <a:r>
              <a:rPr lang="cs-CZ" sz="1800" b="0" dirty="0">
                <a:solidFill>
                  <a:srgbClr val="003300"/>
                </a:solidFill>
                <a:latin typeface="Comic Sans MS" pitchFamily="66" charset="0"/>
              </a:rPr>
              <a:t>⇒ A[k</a:t>
            </a:r>
            <a:r>
              <a:rPr lang="cs-CZ" sz="1800" b="0" dirty="0" smtClean="0">
                <a:solidFill>
                  <a:srgbClr val="003300"/>
                </a:solidFill>
                <a:latin typeface="Comic Sans MS" pitchFamily="66" charset="0"/>
              </a:rPr>
              <a:t>]</a:t>
            </a:r>
            <a:r>
              <a:rPr lang="en-US" sz="1800" b="0" dirty="0" smtClean="0">
                <a:solidFill>
                  <a:srgbClr val="003300"/>
                </a:solidFill>
                <a:latin typeface="Comic Sans MS" pitchFamily="66" charset="0"/>
              </a:rPr>
              <a:t> </a:t>
            </a:r>
            <a:r>
              <a:rPr lang="cs-CZ" sz="1800" b="0" dirty="0" smtClean="0">
                <a:solidFill>
                  <a:srgbClr val="003300"/>
                </a:solidFill>
                <a:latin typeface="Comic Sans MS" pitchFamily="66" charset="0"/>
              </a:rPr>
              <a:t>≤</a:t>
            </a:r>
            <a:r>
              <a:rPr lang="en-US" sz="1800" b="0" dirty="0" smtClean="0">
                <a:solidFill>
                  <a:srgbClr val="003300"/>
                </a:solidFill>
                <a:latin typeface="Comic Sans MS" pitchFamily="66" charset="0"/>
              </a:rPr>
              <a:t> </a:t>
            </a:r>
            <a:r>
              <a:rPr lang="cs-CZ" sz="1800" b="0" dirty="0" smtClean="0">
                <a:solidFill>
                  <a:srgbClr val="003300"/>
                </a:solidFill>
                <a:latin typeface="Comic Sans MS" pitchFamily="66" charset="0"/>
              </a:rPr>
              <a:t>A[k </a:t>
            </a:r>
            <a:r>
              <a:rPr lang="cs-CZ" sz="1800" b="0" dirty="0">
                <a:solidFill>
                  <a:srgbClr val="003300"/>
                </a:solidFill>
                <a:latin typeface="Comic Sans MS" pitchFamily="66" charset="0"/>
              </a:rPr>
              <a:t>+ 1] </a:t>
            </a:r>
            <a:endParaRPr lang="en-US" sz="1800" b="0" dirty="0">
              <a:solidFill>
                <a:srgbClr val="003300"/>
              </a:solidFill>
              <a:latin typeface="Comic Sans MS" pitchFamily="66" charset="0"/>
            </a:endParaRPr>
          </a:p>
        </p:txBody>
      </p:sp>
      <p:sp>
        <p:nvSpPr>
          <p:cNvPr id="16" name="Rectangular Callout 15"/>
          <p:cNvSpPr/>
          <p:nvPr/>
        </p:nvSpPr>
        <p:spPr bwMode="auto">
          <a:xfrm>
            <a:off x="4800600" y="1600200"/>
            <a:ext cx="3657600" cy="1143000"/>
          </a:xfrm>
          <a:prstGeom prst="wedgeRectCallout">
            <a:avLst>
              <a:gd name="adj1" fmla="val -108700"/>
              <a:gd name="adj2" fmla="val 3523"/>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00000"/>
              </a:lnSpc>
              <a:buFontTx/>
              <a:buNone/>
            </a:pPr>
            <a:r>
              <a:rPr lang="en-US" sz="1800" b="0" dirty="0" smtClean="0">
                <a:solidFill>
                  <a:srgbClr val="002060"/>
                </a:solidFill>
                <a:latin typeface="Comic Sans MS" pitchFamily="66" charset="0"/>
              </a:rPr>
              <a:t>Invariant:</a:t>
            </a:r>
          </a:p>
          <a:p>
            <a:pPr eaLnBrk="1" hangingPunct="1">
              <a:lnSpc>
                <a:spcPct val="100000"/>
              </a:lnSpc>
              <a:buFontTx/>
              <a:buNone/>
            </a:pPr>
            <a:r>
              <a:rPr lang="en-US" sz="1800" b="0" dirty="0" smtClean="0">
                <a:solidFill>
                  <a:srgbClr val="002060"/>
                </a:solidFill>
                <a:latin typeface="Comic Sans MS" pitchFamily="66" charset="0"/>
              </a:rPr>
              <a:t>∀</a:t>
            </a:r>
            <a:r>
              <a:rPr lang="en-US" sz="1800" b="0" dirty="0">
                <a:solidFill>
                  <a:srgbClr val="002060"/>
                </a:solidFill>
                <a:latin typeface="Comic Sans MS" pitchFamily="66" charset="0"/>
              </a:rPr>
              <a:t>k1,k2. </a:t>
            </a:r>
            <a:r>
              <a:rPr lang="en-US" sz="1800" b="0" dirty="0" smtClean="0">
                <a:solidFill>
                  <a:srgbClr val="002060"/>
                </a:solidFill>
                <a:latin typeface="Comic Sans MS" pitchFamily="66" charset="0"/>
              </a:rPr>
              <a:t>(0</a:t>
            </a:r>
            <a:r>
              <a:rPr lang="en-US" sz="1800" b="0" dirty="0">
                <a:solidFill>
                  <a:srgbClr val="002060"/>
                </a:solidFill>
                <a:latin typeface="Comic Sans MS" pitchFamily="66" charset="0"/>
              </a:rPr>
              <a:t>≤</a:t>
            </a:r>
            <a:r>
              <a:rPr lang="en-US" sz="1800" b="0" dirty="0" smtClean="0">
                <a:solidFill>
                  <a:srgbClr val="002060"/>
                </a:solidFill>
                <a:latin typeface="Comic Sans MS" pitchFamily="66" charset="0"/>
              </a:rPr>
              <a:t>k1&lt;k2&lt;n)  ∧  (k1&lt;</a:t>
            </a:r>
            <a:r>
              <a:rPr lang="en-US" sz="1800" b="0" dirty="0" err="1" smtClean="0">
                <a:solidFill>
                  <a:srgbClr val="002060"/>
                </a:solidFill>
                <a:latin typeface="Comic Sans MS" pitchFamily="66" charset="0"/>
              </a:rPr>
              <a:t>i</a:t>
            </a:r>
            <a:r>
              <a:rPr lang="en-US" sz="1800" b="0" dirty="0" smtClean="0">
                <a:solidFill>
                  <a:srgbClr val="002060"/>
                </a:solidFill>
                <a:latin typeface="Comic Sans MS" pitchFamily="66" charset="0"/>
              </a:rPr>
              <a:t>)</a:t>
            </a:r>
          </a:p>
          <a:p>
            <a:pPr eaLnBrk="1" hangingPunct="1">
              <a:lnSpc>
                <a:spcPct val="100000"/>
              </a:lnSpc>
              <a:buFontTx/>
              <a:buNone/>
            </a:pPr>
            <a:r>
              <a:rPr lang="en-US" sz="1800" b="0" dirty="0">
                <a:solidFill>
                  <a:srgbClr val="002060"/>
                </a:solidFill>
                <a:latin typeface="Comic Sans MS" pitchFamily="66" charset="0"/>
              </a:rPr>
              <a:t>	</a:t>
            </a:r>
            <a:r>
              <a:rPr lang="en-US" sz="1800" b="0" dirty="0" smtClean="0">
                <a:solidFill>
                  <a:srgbClr val="002060"/>
                </a:solidFill>
                <a:latin typeface="Comic Sans MS" pitchFamily="66" charset="0"/>
              </a:rPr>
              <a:t> </a:t>
            </a:r>
            <a:r>
              <a:rPr lang="en-US" sz="1800" b="0" dirty="0">
                <a:solidFill>
                  <a:srgbClr val="002060"/>
                </a:solidFill>
                <a:latin typeface="Comic Sans MS" pitchFamily="66" charset="0"/>
              </a:rPr>
              <a:t>⇒ A[k1</a:t>
            </a:r>
            <a:r>
              <a:rPr lang="en-US" sz="1800" b="0" dirty="0" smtClean="0">
                <a:solidFill>
                  <a:srgbClr val="002060"/>
                </a:solidFill>
                <a:latin typeface="Comic Sans MS" pitchFamily="66" charset="0"/>
              </a:rPr>
              <a:t>] ≤ A[k2</a:t>
            </a:r>
            <a:r>
              <a:rPr lang="en-US" sz="1800" b="0" dirty="0">
                <a:solidFill>
                  <a:srgbClr val="002060"/>
                </a:solidFill>
                <a:latin typeface="Comic Sans MS" pitchFamily="66" charset="0"/>
              </a:rPr>
              <a:t>]</a:t>
            </a:r>
          </a:p>
        </p:txBody>
      </p:sp>
      <p:sp>
        <p:nvSpPr>
          <p:cNvPr id="17" name="Rectangular Callout 16"/>
          <p:cNvSpPr/>
          <p:nvPr/>
        </p:nvSpPr>
        <p:spPr bwMode="auto">
          <a:xfrm>
            <a:off x="4953000" y="3048000"/>
            <a:ext cx="3657600" cy="2209800"/>
          </a:xfrm>
          <a:prstGeom prst="wedgeRectCallout">
            <a:avLst>
              <a:gd name="adj1" fmla="val -110752"/>
              <a:gd name="adj2" fmla="val -53167"/>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00000"/>
              </a:lnSpc>
              <a:buFontTx/>
              <a:buNone/>
            </a:pPr>
            <a:r>
              <a:rPr lang="cs-CZ" sz="1800" b="0" dirty="0" smtClean="0">
                <a:solidFill>
                  <a:srgbClr val="002060"/>
                </a:solidFill>
                <a:latin typeface="Comic Sans MS" pitchFamily="66" charset="0"/>
              </a:rPr>
              <a:t>Invariant:</a:t>
            </a:r>
          </a:p>
          <a:p>
            <a:pPr eaLnBrk="1" hangingPunct="1">
              <a:lnSpc>
                <a:spcPct val="100000"/>
              </a:lnSpc>
              <a:buFontTx/>
              <a:buNone/>
            </a:pPr>
            <a:r>
              <a:rPr lang="cs-CZ" sz="1800" b="0" dirty="0" smtClean="0">
                <a:solidFill>
                  <a:srgbClr val="002060"/>
                </a:solidFill>
                <a:latin typeface="Comic Sans MS" pitchFamily="66" charset="0"/>
              </a:rPr>
              <a:t>i&lt;</a:t>
            </a:r>
            <a:r>
              <a:rPr lang="en-US" sz="1800" b="0" dirty="0" smtClean="0">
                <a:solidFill>
                  <a:srgbClr val="002060"/>
                </a:solidFill>
                <a:latin typeface="Comic Sans MS" pitchFamily="66" charset="0"/>
              </a:rPr>
              <a:t>j</a:t>
            </a:r>
            <a:r>
              <a:rPr lang="cs-CZ" sz="1800" b="0" dirty="0" smtClean="0">
                <a:solidFill>
                  <a:srgbClr val="002060"/>
                </a:solidFill>
                <a:latin typeface="Comic Sans MS" pitchFamily="66" charset="0"/>
              </a:rPr>
              <a:t> </a:t>
            </a:r>
            <a:r>
              <a:rPr lang="cs-CZ" sz="1800" b="0" dirty="0">
                <a:solidFill>
                  <a:srgbClr val="002060"/>
                </a:solidFill>
                <a:latin typeface="Comic Sans MS" pitchFamily="66" charset="0"/>
              </a:rPr>
              <a:t>∧</a:t>
            </a:r>
          </a:p>
          <a:p>
            <a:pPr eaLnBrk="1" hangingPunct="1">
              <a:lnSpc>
                <a:spcPct val="100000"/>
              </a:lnSpc>
              <a:buFontTx/>
              <a:buNone/>
            </a:pPr>
            <a:r>
              <a:rPr lang="cs-CZ" sz="1800" b="0" dirty="0" smtClean="0">
                <a:solidFill>
                  <a:srgbClr val="002060"/>
                </a:solidFill>
                <a:latin typeface="Comic Sans MS" pitchFamily="66" charset="0"/>
              </a:rPr>
              <a:t>i≤v&lt;n </a:t>
            </a:r>
            <a:r>
              <a:rPr lang="cs-CZ" sz="1800" b="0" dirty="0">
                <a:solidFill>
                  <a:srgbClr val="002060"/>
                </a:solidFill>
                <a:latin typeface="Comic Sans MS" pitchFamily="66" charset="0"/>
              </a:rPr>
              <a:t>∧</a:t>
            </a:r>
          </a:p>
          <a:p>
            <a:pPr eaLnBrk="1" hangingPunct="1">
              <a:lnSpc>
                <a:spcPct val="100000"/>
              </a:lnSpc>
              <a:buFontTx/>
              <a:buNone/>
            </a:pPr>
            <a:r>
              <a:rPr lang="cs-CZ" sz="1800" b="0" dirty="0" smtClean="0">
                <a:solidFill>
                  <a:srgbClr val="002060"/>
                </a:solidFill>
                <a:latin typeface="Comic Sans MS" pitchFamily="66" charset="0"/>
              </a:rPr>
              <a:t>(∀</a:t>
            </a:r>
            <a:r>
              <a:rPr lang="cs-CZ" sz="1800" b="0" dirty="0">
                <a:solidFill>
                  <a:srgbClr val="002060"/>
                </a:solidFill>
                <a:latin typeface="Comic Sans MS" pitchFamily="66" charset="0"/>
              </a:rPr>
              <a:t>k1,k2. </a:t>
            </a:r>
            <a:r>
              <a:rPr lang="en-US" sz="1800" b="0" dirty="0" smtClean="0">
                <a:solidFill>
                  <a:srgbClr val="002060"/>
                </a:solidFill>
                <a:latin typeface="Comic Sans MS" pitchFamily="66" charset="0"/>
              </a:rPr>
              <a:t>(</a:t>
            </a:r>
            <a:r>
              <a:rPr lang="cs-CZ" sz="1800" b="0" dirty="0" smtClean="0">
                <a:solidFill>
                  <a:srgbClr val="002060"/>
                </a:solidFill>
                <a:latin typeface="Comic Sans MS" pitchFamily="66" charset="0"/>
              </a:rPr>
              <a:t>0</a:t>
            </a:r>
            <a:r>
              <a:rPr lang="cs-CZ" sz="1800" b="0" dirty="0">
                <a:solidFill>
                  <a:srgbClr val="002060"/>
                </a:solidFill>
                <a:latin typeface="Comic Sans MS" pitchFamily="66" charset="0"/>
              </a:rPr>
              <a:t>≤</a:t>
            </a:r>
            <a:r>
              <a:rPr lang="cs-CZ" sz="1800" b="0" dirty="0" smtClean="0">
                <a:solidFill>
                  <a:srgbClr val="002060"/>
                </a:solidFill>
                <a:latin typeface="Comic Sans MS" pitchFamily="66" charset="0"/>
              </a:rPr>
              <a:t>k1&lt;k2&lt;n</a:t>
            </a:r>
            <a:r>
              <a:rPr lang="en-US" sz="1800" b="0" dirty="0" smtClean="0">
                <a:solidFill>
                  <a:srgbClr val="002060"/>
                </a:solidFill>
                <a:latin typeface="Comic Sans MS" pitchFamily="66" charset="0"/>
              </a:rPr>
              <a:t>)</a:t>
            </a:r>
            <a:r>
              <a:rPr lang="cs-CZ" sz="1800" b="0" dirty="0" smtClean="0">
                <a:solidFill>
                  <a:srgbClr val="002060"/>
                </a:solidFill>
                <a:latin typeface="Comic Sans MS" pitchFamily="66" charset="0"/>
              </a:rPr>
              <a:t> ∧</a:t>
            </a:r>
            <a:r>
              <a:rPr lang="en-US" sz="1800" b="0" dirty="0" smtClean="0">
                <a:solidFill>
                  <a:srgbClr val="002060"/>
                </a:solidFill>
                <a:latin typeface="Comic Sans MS" pitchFamily="66" charset="0"/>
              </a:rPr>
              <a:t> (</a:t>
            </a:r>
            <a:r>
              <a:rPr lang="cs-CZ" sz="1800" b="0" dirty="0" smtClean="0">
                <a:solidFill>
                  <a:srgbClr val="002060"/>
                </a:solidFill>
                <a:latin typeface="Comic Sans MS" pitchFamily="66" charset="0"/>
              </a:rPr>
              <a:t>k1&lt;i</a:t>
            </a:r>
            <a:r>
              <a:rPr lang="en-US" sz="1800" b="0" dirty="0" smtClean="0">
                <a:solidFill>
                  <a:srgbClr val="002060"/>
                </a:solidFill>
                <a:latin typeface="Comic Sans MS" pitchFamily="66" charset="0"/>
              </a:rPr>
              <a:t>)</a:t>
            </a:r>
            <a:r>
              <a:rPr lang="cs-CZ" sz="1800" b="0" dirty="0" smtClean="0">
                <a:solidFill>
                  <a:srgbClr val="002060"/>
                </a:solidFill>
                <a:latin typeface="Comic Sans MS" pitchFamily="66" charset="0"/>
              </a:rPr>
              <a:t> </a:t>
            </a:r>
            <a:endParaRPr lang="en-US" sz="1800" b="0" dirty="0" smtClean="0">
              <a:solidFill>
                <a:srgbClr val="002060"/>
              </a:solidFill>
              <a:latin typeface="Comic Sans MS" pitchFamily="66" charset="0"/>
            </a:endParaRPr>
          </a:p>
          <a:p>
            <a:pPr eaLnBrk="1" hangingPunct="1">
              <a:lnSpc>
                <a:spcPct val="100000"/>
              </a:lnSpc>
              <a:buFontTx/>
              <a:buNone/>
            </a:pPr>
            <a:r>
              <a:rPr lang="en-US" sz="1800" b="0" dirty="0">
                <a:solidFill>
                  <a:srgbClr val="002060"/>
                </a:solidFill>
                <a:latin typeface="Comic Sans MS" pitchFamily="66" charset="0"/>
              </a:rPr>
              <a:t>	</a:t>
            </a:r>
            <a:r>
              <a:rPr lang="cs-CZ" sz="1800" b="0" dirty="0" smtClean="0">
                <a:solidFill>
                  <a:srgbClr val="002060"/>
                </a:solidFill>
                <a:latin typeface="Comic Sans MS" pitchFamily="66" charset="0"/>
              </a:rPr>
              <a:t>⇒ A[k1]</a:t>
            </a:r>
            <a:r>
              <a:rPr lang="en-US" sz="1800" b="0" dirty="0" smtClean="0">
                <a:solidFill>
                  <a:srgbClr val="002060"/>
                </a:solidFill>
                <a:latin typeface="Comic Sans MS" pitchFamily="66" charset="0"/>
              </a:rPr>
              <a:t> </a:t>
            </a:r>
            <a:r>
              <a:rPr lang="cs-CZ" sz="1800" b="0" dirty="0" smtClean="0">
                <a:solidFill>
                  <a:srgbClr val="002060"/>
                </a:solidFill>
                <a:latin typeface="Comic Sans MS" pitchFamily="66" charset="0"/>
              </a:rPr>
              <a:t>≤</a:t>
            </a:r>
            <a:r>
              <a:rPr lang="en-US" sz="1800" b="0" dirty="0" smtClean="0">
                <a:solidFill>
                  <a:srgbClr val="002060"/>
                </a:solidFill>
                <a:latin typeface="Comic Sans MS" pitchFamily="66" charset="0"/>
              </a:rPr>
              <a:t> </a:t>
            </a:r>
            <a:r>
              <a:rPr lang="cs-CZ" sz="1800" b="0" dirty="0" smtClean="0">
                <a:solidFill>
                  <a:srgbClr val="002060"/>
                </a:solidFill>
                <a:latin typeface="Comic Sans MS" pitchFamily="66" charset="0"/>
              </a:rPr>
              <a:t>A[k2]) ∧</a:t>
            </a:r>
            <a:endParaRPr lang="cs-CZ" sz="1800" b="0" dirty="0">
              <a:solidFill>
                <a:srgbClr val="002060"/>
              </a:solidFill>
              <a:latin typeface="Comic Sans MS" pitchFamily="66" charset="0"/>
            </a:endParaRPr>
          </a:p>
          <a:p>
            <a:pPr eaLnBrk="1" hangingPunct="1">
              <a:lnSpc>
                <a:spcPct val="100000"/>
              </a:lnSpc>
              <a:buFontTx/>
              <a:buNone/>
            </a:pPr>
            <a:r>
              <a:rPr lang="cs-CZ" sz="1800" b="0" dirty="0" smtClean="0">
                <a:solidFill>
                  <a:srgbClr val="002060"/>
                </a:solidFill>
                <a:latin typeface="Comic Sans MS" pitchFamily="66" charset="0"/>
              </a:rPr>
              <a:t>(∀</a:t>
            </a:r>
            <a:r>
              <a:rPr lang="cs-CZ" sz="1800" b="0" dirty="0">
                <a:solidFill>
                  <a:srgbClr val="002060"/>
                </a:solidFill>
                <a:latin typeface="Comic Sans MS" pitchFamily="66" charset="0"/>
              </a:rPr>
              <a:t>k. </a:t>
            </a:r>
            <a:r>
              <a:rPr lang="en-US" sz="1800" b="0" dirty="0" smtClean="0">
                <a:solidFill>
                  <a:srgbClr val="002060"/>
                </a:solidFill>
                <a:latin typeface="Comic Sans MS" pitchFamily="66" charset="0"/>
              </a:rPr>
              <a:t>(</a:t>
            </a:r>
            <a:r>
              <a:rPr lang="cs-CZ" sz="1800" b="0" dirty="0" smtClean="0">
                <a:solidFill>
                  <a:srgbClr val="002060"/>
                </a:solidFill>
                <a:latin typeface="Comic Sans MS" pitchFamily="66" charset="0"/>
              </a:rPr>
              <a:t>i≤k&lt;</a:t>
            </a:r>
            <a:r>
              <a:rPr lang="en-US" sz="1800" b="0" dirty="0" smtClean="0">
                <a:solidFill>
                  <a:srgbClr val="002060"/>
                </a:solidFill>
                <a:latin typeface="Comic Sans MS" pitchFamily="66" charset="0"/>
              </a:rPr>
              <a:t>j)</a:t>
            </a:r>
            <a:r>
              <a:rPr lang="cs-CZ" sz="1800" b="0" dirty="0" smtClean="0">
                <a:solidFill>
                  <a:srgbClr val="002060"/>
                </a:solidFill>
                <a:latin typeface="Comic Sans MS" pitchFamily="66" charset="0"/>
              </a:rPr>
              <a:t> ∧</a:t>
            </a:r>
            <a:r>
              <a:rPr lang="en-US" sz="1800" b="0" dirty="0" smtClean="0">
                <a:solidFill>
                  <a:srgbClr val="002060"/>
                </a:solidFill>
                <a:latin typeface="Comic Sans MS" pitchFamily="66" charset="0"/>
              </a:rPr>
              <a:t>  (</a:t>
            </a:r>
            <a:r>
              <a:rPr lang="cs-CZ" sz="1800" b="0" dirty="0" smtClean="0">
                <a:solidFill>
                  <a:srgbClr val="002060"/>
                </a:solidFill>
                <a:latin typeface="Comic Sans MS" pitchFamily="66" charset="0"/>
              </a:rPr>
              <a:t>k</a:t>
            </a:r>
            <a:r>
              <a:rPr lang="cs-CZ" sz="1800" b="0" dirty="0">
                <a:solidFill>
                  <a:srgbClr val="002060"/>
                </a:solidFill>
                <a:latin typeface="Comic Sans MS" pitchFamily="66" charset="0"/>
              </a:rPr>
              <a:t>≥</a:t>
            </a:r>
            <a:r>
              <a:rPr lang="cs-CZ" sz="1800" b="0" dirty="0" smtClean="0">
                <a:solidFill>
                  <a:srgbClr val="002060"/>
                </a:solidFill>
                <a:latin typeface="Comic Sans MS" pitchFamily="66" charset="0"/>
              </a:rPr>
              <a:t>0</a:t>
            </a:r>
            <a:r>
              <a:rPr lang="en-US" sz="1800" b="0" dirty="0" smtClean="0">
                <a:solidFill>
                  <a:srgbClr val="002060"/>
                </a:solidFill>
                <a:latin typeface="Comic Sans MS" pitchFamily="66" charset="0"/>
              </a:rPr>
              <a:t>)</a:t>
            </a:r>
          </a:p>
          <a:p>
            <a:pPr eaLnBrk="1" hangingPunct="1">
              <a:lnSpc>
                <a:spcPct val="100000"/>
              </a:lnSpc>
              <a:buFontTx/>
              <a:buNone/>
            </a:pPr>
            <a:r>
              <a:rPr lang="en-US" sz="1800" b="0" dirty="0">
                <a:solidFill>
                  <a:srgbClr val="002060"/>
                </a:solidFill>
                <a:latin typeface="Comic Sans MS" pitchFamily="66" charset="0"/>
              </a:rPr>
              <a:t>	</a:t>
            </a:r>
            <a:r>
              <a:rPr lang="cs-CZ" sz="1800" b="0" dirty="0" smtClean="0">
                <a:solidFill>
                  <a:srgbClr val="002060"/>
                </a:solidFill>
                <a:latin typeface="Comic Sans MS" pitchFamily="66" charset="0"/>
              </a:rPr>
              <a:t>⇒ A[v]</a:t>
            </a:r>
            <a:r>
              <a:rPr lang="en-US" sz="1800" b="0" dirty="0" smtClean="0">
                <a:solidFill>
                  <a:srgbClr val="002060"/>
                </a:solidFill>
                <a:latin typeface="Comic Sans MS" pitchFamily="66" charset="0"/>
              </a:rPr>
              <a:t> </a:t>
            </a:r>
            <a:r>
              <a:rPr lang="cs-CZ" sz="1800" b="0" dirty="0" smtClean="0">
                <a:solidFill>
                  <a:srgbClr val="002060"/>
                </a:solidFill>
                <a:latin typeface="Comic Sans MS" pitchFamily="66" charset="0"/>
              </a:rPr>
              <a:t>≤</a:t>
            </a:r>
            <a:r>
              <a:rPr lang="en-US" sz="1800" b="0" dirty="0" smtClean="0">
                <a:solidFill>
                  <a:srgbClr val="002060"/>
                </a:solidFill>
                <a:latin typeface="Comic Sans MS" pitchFamily="66" charset="0"/>
              </a:rPr>
              <a:t> </a:t>
            </a:r>
            <a:r>
              <a:rPr lang="cs-CZ" sz="1800" b="0" dirty="0" smtClean="0">
                <a:solidFill>
                  <a:srgbClr val="002060"/>
                </a:solidFill>
                <a:latin typeface="Comic Sans MS" pitchFamily="66" charset="0"/>
              </a:rPr>
              <a:t>A[k])</a:t>
            </a:r>
            <a:endParaRPr lang="en-US" sz="1800" b="0" dirty="0">
              <a:solidFill>
                <a:srgbClr val="002060"/>
              </a:solidFill>
              <a:latin typeface="Comic Sans MS" pitchFamily="66" charset="0"/>
            </a:endParaRPr>
          </a:p>
        </p:txBody>
      </p:sp>
      <p:sp>
        <p:nvSpPr>
          <p:cNvPr id="18" name="Slide Number Placeholder 17"/>
          <p:cNvSpPr>
            <a:spLocks noGrp="1"/>
          </p:cNvSpPr>
          <p:nvPr>
            <p:ph type="sldNum" sz="quarter" idx="12"/>
          </p:nvPr>
        </p:nvSpPr>
        <p:spPr>
          <a:xfrm>
            <a:off x="7239000" y="6400800"/>
            <a:ext cx="1905000" cy="457200"/>
          </a:xfrm>
        </p:spPr>
        <p:txBody>
          <a:bodyPr/>
          <a:lstStyle/>
          <a:p>
            <a:pPr>
              <a:defRPr/>
            </a:pPr>
            <a:fld id="{0529A9EF-C723-4E6D-B148-3F65053D62C2}" type="slidenum">
              <a:rPr lang="en-US" b="1" smtClean="0">
                <a:solidFill>
                  <a:srgbClr val="000000"/>
                </a:solidFill>
              </a:rPr>
              <a:pPr>
                <a:defRPr/>
              </a:pPr>
              <a:t>9</a:t>
            </a:fld>
            <a:endParaRPr lang="en-US" b="1" dirty="0">
              <a:solidFill>
                <a:srgbClr val="000000"/>
              </a:solidFill>
            </a:endParaRPr>
          </a:p>
        </p:txBody>
      </p:sp>
    </p:spTree>
    <p:extLst>
      <p:ext uri="{BB962C8B-B14F-4D97-AF65-F5344CB8AC3E}">
        <p14:creationId xmlns:p14="http://schemas.microsoft.com/office/powerpoint/2010/main" val="2419551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W4RvpcQDSyMdAu7jQVKp7m"/>
</p:tagLst>
</file>

<file path=ppt/tags/tag2.xml><?xml version="1.0" encoding="utf-8"?>
<p:tagLst xmlns:a="http://schemas.openxmlformats.org/drawingml/2006/main" xmlns:r="http://schemas.openxmlformats.org/officeDocument/2006/relationships" xmlns:p="http://schemas.openxmlformats.org/presentationml/2006/main">
  <p:tag name="DVSHAPEID" val="QpLiSC8ikgrn1DClo90Itj"/>
</p:tagLst>
</file>

<file path=ppt/tags/tag3.xml><?xml version="1.0" encoding="utf-8"?>
<p:tagLst xmlns:a="http://schemas.openxmlformats.org/drawingml/2006/main" xmlns:r="http://schemas.openxmlformats.org/officeDocument/2006/relationships" xmlns:p="http://schemas.openxmlformats.org/presentationml/2006/main">
  <p:tag name="DVSHAPEID" val="nIgC9msUFZCvT65nnQ0igp"/>
</p:tagLst>
</file>

<file path=ppt/tags/tag4.xml><?xml version="1.0" encoding="utf-8"?>
<p:tagLst xmlns:a="http://schemas.openxmlformats.org/drawingml/2006/main" xmlns:r="http://schemas.openxmlformats.org/officeDocument/2006/relationships" xmlns:p="http://schemas.openxmlformats.org/presentationml/2006/main">
  <p:tag name="DVSHAPEID" val="qKk7WJrAi4kIOJEQL815xk"/>
</p:tagLst>
</file>

<file path=ppt/tags/tag5.xml><?xml version="1.0" encoding="utf-8"?>
<p:tagLst xmlns:a="http://schemas.openxmlformats.org/drawingml/2006/main" xmlns:r="http://schemas.openxmlformats.org/officeDocument/2006/relationships" xmlns:p="http://schemas.openxmlformats.org/presentationml/2006/main">
  <p:tag name="DVSHAPEID" val="QpLiSC8ikgrn1DClo90Itj"/>
</p:tagLst>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39725" marR="0" indent="-339725" algn="l" defTabSz="457200" rtl="0" eaLnBrk="0" fontAlgn="base" latinLnBrk="0" hangingPunct="0">
          <a:lnSpc>
            <a:spcPct val="75000"/>
          </a:lnSpc>
          <a:spcBef>
            <a:spcPct val="0"/>
          </a:spcBef>
          <a:spcAft>
            <a:spcPct val="0"/>
          </a:spcAft>
          <a:buClrTx/>
          <a:buSzTx/>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kumimoji="0" lang="en-US" sz="1000" b="1" i="0" u="none" strike="noStrike" cap="none" normalizeH="0" baseline="0" smtClean="0">
            <a:ln>
              <a:noFill/>
            </a:ln>
            <a:solidFill>
              <a:schemeClr val="tx1"/>
            </a:solidFill>
            <a:effectLst/>
            <a:latin typeface="Courier New" pitchFamily="4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39725" marR="0" indent="-339725" algn="l" defTabSz="457200" rtl="0" eaLnBrk="0" fontAlgn="base" latinLnBrk="0" hangingPunct="0">
          <a:lnSpc>
            <a:spcPct val="75000"/>
          </a:lnSpc>
          <a:spcBef>
            <a:spcPct val="0"/>
          </a:spcBef>
          <a:spcAft>
            <a:spcPct val="0"/>
          </a:spcAft>
          <a:buClrTx/>
          <a:buSzTx/>
          <a:buFont typeface="Courier New" pitchFamily="49"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defRPr kumimoji="0" lang="en-US" sz="1000" b="1" i="0" u="none" strike="noStrike" cap="none" normalizeH="0" baseline="0" smtClean="0">
            <a:ln>
              <a:noFill/>
            </a:ln>
            <a:solidFill>
              <a:schemeClr val="tx1"/>
            </a:solidFill>
            <a:effectLst/>
            <a:latin typeface="Courier New" pitchFamily="49"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32272</TotalTime>
  <Words>2563</Words>
  <Application>Microsoft Office PowerPoint</Application>
  <PresentationFormat>On-screen Show (4:3)</PresentationFormat>
  <Paragraphs>507</Paragraphs>
  <Slides>33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宋体</vt:lpstr>
      <vt:lpstr>Arial</vt:lpstr>
      <vt:lpstr>Comic Sans MS</vt:lpstr>
      <vt:lpstr>Courier New</vt:lpstr>
      <vt:lpstr>Gulim</vt:lpstr>
      <vt:lpstr>Symbol</vt:lpstr>
      <vt:lpstr>Times New Roman</vt:lpstr>
      <vt:lpstr>Wingdings</vt:lpstr>
      <vt:lpstr>Default Design</vt:lpstr>
      <vt:lpstr>PowerPoint Presentation</vt:lpstr>
      <vt:lpstr>Systems Software</vt:lpstr>
      <vt:lpstr>Concurrency Libraries  Exploiting concurrency efficiently and correctly</vt:lpstr>
      <vt:lpstr>Security Checks for Java Applets </vt:lpstr>
      <vt:lpstr>Certification of Safety-Critical Software </vt:lpstr>
      <vt:lpstr>Verified Programming</vt:lpstr>
      <vt:lpstr>Verifier</vt:lpstr>
      <vt:lpstr>PowerPoint Presentation</vt:lpstr>
      <vt:lpstr>Research Thread 1: Proofs of Programs (1970s--)</vt:lpstr>
      <vt:lpstr>Deductive Program Verification</vt:lpstr>
      <vt:lpstr>Formal Verification Declared Dead…</vt:lpstr>
      <vt:lpstr>Research Thread 2: Finite-state Protocol Analysis (1980s--)</vt:lpstr>
      <vt:lpstr>Battling State-space Explosion</vt:lpstr>
      <vt:lpstr>Success Story:  Temporal Logic        </vt:lpstr>
      <vt:lpstr>Research Trend 3: Symbolic Model Checking (1990s--)</vt:lpstr>
      <vt:lpstr>Symbolic Reachability Problem</vt:lpstr>
      <vt:lpstr>Success Story: Hardware Verification </vt:lpstr>
      <vt:lpstr>Research Trend 4: Model Checking Code (2000s--)</vt:lpstr>
      <vt:lpstr>Software Model Checking</vt:lpstr>
      <vt:lpstr>Success Story:  Static Device Verifier </vt:lpstr>
      <vt:lpstr>Research Trend 5: Constraint Solvers (1990s--)</vt:lpstr>
      <vt:lpstr>SMT: Satisfiability Modulo Theories</vt:lpstr>
      <vt:lpstr>Success Story: SMT Solvers</vt:lpstr>
      <vt:lpstr>Research Trend 6: Cyber-Physical Systems  (1990s--)</vt:lpstr>
      <vt:lpstr>Success Story:  Model-based Design of CPS</vt:lpstr>
      <vt:lpstr>Research Trend 7: Software Testing using CAV (2000s--)</vt:lpstr>
      <vt:lpstr>Success Story: SAGE </vt:lpstr>
      <vt:lpstr>Research Trend 8: Back to Verified Software  (2005 --)</vt:lpstr>
      <vt:lpstr>Success Story: CompCert C compiler        compcert.inria.fr</vt:lpstr>
      <vt:lpstr>CIS 673</vt:lpstr>
      <vt:lpstr>Tentative Topics</vt:lpstr>
      <vt:lpstr>Course Logistics</vt:lpstr>
      <vt:lpstr>Puzzle: Cinderella v. stepmother</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Radu Grosu</dc:creator>
  <cp:lastModifiedBy>Rajeev</cp:lastModifiedBy>
  <cp:revision>633</cp:revision>
  <cp:lastPrinted>1998-11-25T05:52:33Z</cp:lastPrinted>
  <dcterms:created xsi:type="dcterms:W3CDTF">1998-10-17T01:29:32Z</dcterms:created>
  <dcterms:modified xsi:type="dcterms:W3CDTF">2020-01-15T21:26:10Z</dcterms:modified>
</cp:coreProperties>
</file>