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9"/>
  </p:notesMasterIdLst>
  <p:sldIdLst>
    <p:sldId id="256" r:id="rId3"/>
    <p:sldId id="266" r:id="rId4"/>
    <p:sldId id="292" r:id="rId5"/>
    <p:sldId id="293" r:id="rId6"/>
    <p:sldId id="295" r:id="rId7"/>
    <p:sldId id="294" r:id="rId8"/>
    <p:sldId id="314" r:id="rId9"/>
    <p:sldId id="363" r:id="rId10"/>
    <p:sldId id="281" r:id="rId11"/>
    <p:sldId id="257" r:id="rId12"/>
    <p:sldId id="258" r:id="rId13"/>
    <p:sldId id="259" r:id="rId14"/>
    <p:sldId id="260" r:id="rId15"/>
    <p:sldId id="262" r:id="rId16"/>
    <p:sldId id="263" r:id="rId17"/>
    <p:sldId id="264" r:id="rId18"/>
    <p:sldId id="265" r:id="rId19"/>
    <p:sldId id="297" r:id="rId20"/>
    <p:sldId id="267" r:id="rId21"/>
    <p:sldId id="268" r:id="rId22"/>
    <p:sldId id="270" r:id="rId23"/>
    <p:sldId id="271" r:id="rId24"/>
    <p:sldId id="272" r:id="rId25"/>
    <p:sldId id="276" r:id="rId26"/>
    <p:sldId id="277" r:id="rId27"/>
    <p:sldId id="278" r:id="rId28"/>
    <p:sldId id="279" r:id="rId29"/>
    <p:sldId id="280" r:id="rId30"/>
    <p:sldId id="298" r:id="rId31"/>
    <p:sldId id="291" r:id="rId32"/>
    <p:sldId id="299" r:id="rId33"/>
    <p:sldId id="300" r:id="rId34"/>
    <p:sldId id="301" r:id="rId35"/>
    <p:sldId id="379" r:id="rId36"/>
    <p:sldId id="380" r:id="rId37"/>
    <p:sldId id="381" r:id="rId38"/>
    <p:sldId id="308" r:id="rId39"/>
    <p:sldId id="309" r:id="rId40"/>
    <p:sldId id="310" r:id="rId41"/>
    <p:sldId id="311" r:id="rId42"/>
    <p:sldId id="312" r:id="rId43"/>
    <p:sldId id="313" r:id="rId44"/>
    <p:sldId id="382" r:id="rId45"/>
    <p:sldId id="377" r:id="rId46"/>
    <p:sldId id="383" r:id="rId47"/>
    <p:sldId id="378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3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0AAE1-2045-4A76-9AED-9C025A17F81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192AC-DFD9-4942-B3A6-6891FFD95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2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0e6436a6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0e6436a6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1629bd9feb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1629bd9feb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1629bd9feb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1629bd9feb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0e6436a68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0e6436a68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0ef2e337b5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0ef2e337b5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0ef2e337b5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0ef2e337b5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0ef2e337b5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0ef2e337b5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0ef2e337b5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30ef2e337b5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30ef2e337b5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30ef2e337b5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30ef2e337b5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30ef2e337b5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30ef2e337b5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30ef2e337b5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0ef2e337b5_0_1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0ef2e337b5_0_1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31629bd9fe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31629bd9fe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30ef2e337b5_0_8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30ef2e337b5_0_8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30ef2e337b5_0_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Google Shape;871;g30ef2e337b5_0_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30ef2e337b5_0_9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30ef2e337b5_0_9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30ef2e337b5_0_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30ef2e337b5_0_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30e6436a68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30e6436a68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30e6436a68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30e6436a68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g30ef2e337b5_0_10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6" name="Google Shape;1116;g30ef2e337b5_0_10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g30ef2e337b5_0_1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1" name="Google Shape;1241;g30ef2e337b5_0_1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g30ef2e337b5_0_1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7" name="Google Shape;1367;g30ef2e337b5_0_1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0ef2e337b5_0_1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0ef2e337b5_0_1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g30ef2e337b5_0_1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4" name="Google Shape;1494;g30ef2e337b5_0_1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87611B79-7DA4-EEB8-55AC-186599BCC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0ef2e337b5_0_1738:notes">
            <a:extLst>
              <a:ext uri="{FF2B5EF4-FFF2-40B4-BE49-F238E27FC236}">
                <a16:creationId xmlns:a16="http://schemas.microsoft.com/office/drawing/2014/main" id="{47483542-BD7F-410D-CEF0-EA542C3D1E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0ef2e337b5_0_1738:notes">
            <a:extLst>
              <a:ext uri="{FF2B5EF4-FFF2-40B4-BE49-F238E27FC236}">
                <a16:creationId xmlns:a16="http://schemas.microsoft.com/office/drawing/2014/main" id="{BC0FEF23-89DD-D0DC-5733-443B164EEE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9478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ef2e337b5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0ef2e337b5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0e6436a68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0e6436a68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0ef2e337b5_0_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0ef2e337b5_0_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629bd9fe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1629bd9fe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1629bd9feb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1629bd9feb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1629bd9feb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1629bd9feb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44C98-DE1C-C4CC-27A5-63E6E0D3A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B3E00F-F05F-9292-5476-7CE3AAFA6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A5CC8-5E24-2F1F-7DAA-A863ADDAC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44E9-7D9B-4618-B276-68A142D94748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28A4A-6B5D-CF9F-90BF-D14D7BAD7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C7FFE-463E-89CD-B95F-8B9D40869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3634-1A74-4B8C-9AE7-EC68DAB1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1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AB75A-D28A-7A1C-A02D-DE794D31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AE2310-F1C9-046E-08B1-B755E7242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C78DC-BC57-B213-F845-75F3A5774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44E9-7D9B-4618-B276-68A142D94748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92E47-E339-67D8-C4C0-3B865DC17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29285-5EEF-184D-85A0-B764CEA71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3634-1A74-4B8C-9AE7-EC68DAB1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9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C18ACC-CDCE-53E7-7E57-3A05844CD4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FF65C8-EB55-A44E-DFF9-096CB97E8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65493-2899-7F54-C6EF-D12AB6161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44E9-7D9B-4618-B276-68A142D94748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E81D4-82D5-F991-0E3C-771D169A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94C0D-B203-0985-848D-FC9F0760A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3634-1A74-4B8C-9AE7-EC68DAB1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1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4719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40650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60633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73928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34272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34364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06176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0464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CA93E-10EC-B489-83DD-827D291C6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28A25-EF6E-D6E0-7E81-B9E3C7F9F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31603-5810-41D1-79F3-B569197ED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44E9-7D9B-4618-B276-68A142D94748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C397A-E2DB-36DF-8877-3451640BD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32836-A88D-94F1-CEF0-9E969D16E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3634-1A74-4B8C-9AE7-EC68DAB1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09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50877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91070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3498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A82DE-4052-152E-4674-D074FF461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FB657-109D-818E-8B49-509ABB80B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5B142-192E-8F84-E530-0421AEB9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44E9-7D9B-4618-B276-68A142D94748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8ED4D-3E4D-4CBA-39CE-BF1EC0107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86AF-DB3C-DCF0-182B-C9D913B29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3634-1A74-4B8C-9AE7-EC68DAB1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3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07470-146F-6303-1FFF-3641C76E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CA091-B12F-6FF0-F9AF-F397A9E51C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E170D-243A-B581-0F99-732BB603F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3E4555-8263-AF3B-B881-84638F231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44E9-7D9B-4618-B276-68A142D94748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29B57-C60F-9D3E-FB62-876FC14B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AB02E-0921-863E-6DC1-C28A01A87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3634-1A74-4B8C-9AE7-EC68DAB1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31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A709E-3C38-90AA-7123-78D3264DC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51537-91A8-48B3-62C8-D64EE935D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81CC5-5109-CD04-CD93-88C7C262D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D7B064-3A9F-8F4C-9B8F-8CA1E9D242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6C7985-EEB1-90E7-5B75-36E9676B02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5FFAB1-792A-5AE5-D0F1-694F8468E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44E9-7D9B-4618-B276-68A142D94748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45A93B-1CCD-E13B-B425-2F2F17B10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671226-F3AD-C357-69D3-62CA4EF24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3634-1A74-4B8C-9AE7-EC68DAB1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1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F0BD-A295-4E33-346D-36FF0D3D3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AA3348-1FFA-4BB0-27CD-55CAFB923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44E9-7D9B-4618-B276-68A142D94748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5113F-E2FF-6185-C87C-7CEF4574F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4085A-3B9F-A06D-95BE-920057D1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3634-1A74-4B8C-9AE7-EC68DAB1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2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7CE8E2-59CD-F38B-E654-8D8C3F9EC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44E9-7D9B-4618-B276-68A142D94748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77F37C-B627-642E-7F2F-EE99F0959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22E4D-0620-3E87-7C13-3569329A8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3634-1A74-4B8C-9AE7-EC68DAB1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8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65E9-C1E1-FD4E-7A53-35AAD1FCF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4A3B6-E375-B21C-495B-CEBE400AE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C116E-6126-8868-851D-8F915EDE4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E2790-A350-AF01-9347-A9E37E30E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44E9-7D9B-4618-B276-68A142D94748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3CE17-4DEC-AAE2-FE59-5EDD35BD6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7D731-A784-CE3B-7ECF-C7C2BE0F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3634-1A74-4B8C-9AE7-EC68DAB1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6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D1C0D-BB29-060A-D755-B8F4D08BF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048772-C2DA-9AF1-5029-0E77D42F1E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C76A92-47C4-2227-D0A9-89C9C2F0D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3C219-A45E-9821-7FF3-865E0653E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44E9-7D9B-4618-B276-68A142D94748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3875DB-2513-27A2-54AC-80306F78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44C981-81F9-8043-05DB-70CA4181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3634-1A74-4B8C-9AE7-EC68DAB1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70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2E2798-64AD-13AA-B618-52C6A9FE8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00AFBD-6C38-9A0C-EE0A-2B0497894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54719-1CA2-0D14-80E3-AA4B4EA23F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EC44E9-7D9B-4618-B276-68A142D94748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B5196-65C0-1B17-43CF-91C6DFBE3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82B3A-5213-34B2-EFA3-402CF6F71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043634-1A74-4B8C-9AE7-EC68DAB1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0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747699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jpg"/><Relationship Id="rId7" Type="http://schemas.openxmlformats.org/officeDocument/2006/relationships/image" Target="../media/image13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2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17.png"/><Relationship Id="rId10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10.jpg"/><Relationship Id="rId7" Type="http://schemas.openxmlformats.org/officeDocument/2006/relationships/image" Target="../media/image29.jp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11" Type="http://schemas.openxmlformats.org/officeDocument/2006/relationships/image" Target="../media/image32.png"/><Relationship Id="rId5" Type="http://schemas.openxmlformats.org/officeDocument/2006/relationships/image" Target="../media/image12.jp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g"/><Relationship Id="rId9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g"/><Relationship Id="rId9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17.png"/><Relationship Id="rId4" Type="http://schemas.openxmlformats.org/officeDocument/2006/relationships/image" Target="../media/image29.jpg"/><Relationship Id="rId9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g"/><Relationship Id="rId9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g"/><Relationship Id="rId9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10.jpg"/><Relationship Id="rId7" Type="http://schemas.openxmlformats.org/officeDocument/2006/relationships/image" Target="../media/image29.jp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11" Type="http://schemas.openxmlformats.org/officeDocument/2006/relationships/image" Target="../media/image32.png"/><Relationship Id="rId5" Type="http://schemas.openxmlformats.org/officeDocument/2006/relationships/image" Target="../media/image12.jp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2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2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g"/><Relationship Id="rId5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2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g"/><Relationship Id="rId5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2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g"/><Relationship Id="rId5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2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g"/><Relationship Id="rId5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3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2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67160-C447-5D74-A1E9-5776423E3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34202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222222"/>
                </a:solidFill>
                <a:latin typeface="Arial" panose="020B0604020202020204" pitchFamily="34" charset="0"/>
              </a:rPr>
              <a:t>Tractable Agreement Protocols and Collaborative Learning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7EBD7-6910-CA73-B820-1B2A0A556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522460"/>
            <a:ext cx="12192000" cy="2668971"/>
          </a:xfrm>
        </p:spPr>
        <p:txBody>
          <a:bodyPr>
            <a:normAutofit/>
          </a:bodyPr>
          <a:lstStyle/>
          <a:p>
            <a:r>
              <a:rPr lang="en-US" dirty="0"/>
              <a:t>Aaron Roth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Joint with</a:t>
            </a:r>
          </a:p>
          <a:p>
            <a:r>
              <a:rPr lang="en-US" dirty="0"/>
              <a:t>Natalie Collina, Ira Globus-Harris, Surbhi Goel, Varun Gupta, and Mirah Shi</a:t>
            </a:r>
          </a:p>
        </p:txBody>
      </p:sp>
      <p:pic>
        <p:nvPicPr>
          <p:cNvPr id="4" name="Picture 2" descr="http://www.phillyliving.com/images/blogs/2010/08/penn-logo1.jpg">
            <a:extLst>
              <a:ext uri="{FF2B5EF4-FFF2-40B4-BE49-F238E27FC236}">
                <a16:creationId xmlns:a16="http://schemas.microsoft.com/office/drawing/2014/main" id="{137A9142-A0E7-F6FA-C456-0F7D2ABEE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071103"/>
            <a:ext cx="1905000" cy="52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9B0E6E-B4F0-CE88-5702-A8505FB5C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844" y="5062954"/>
            <a:ext cx="1522854" cy="124418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94752FF-7655-EB20-6628-A8811F91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254" y="4956725"/>
            <a:ext cx="1350409" cy="135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CF2474A-9747-3308-D114-6AD30AA40E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3" t="13850" r="16277"/>
          <a:stretch/>
        </p:blipFill>
        <p:spPr bwMode="auto">
          <a:xfrm>
            <a:off x="9647816" y="4956725"/>
            <a:ext cx="1383445" cy="135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erson smiling at camera&#10;&#10;AI-generated content may be incorrect.">
            <a:extLst>
              <a:ext uri="{FF2B5EF4-FFF2-40B4-BE49-F238E27FC236}">
                <a16:creationId xmlns:a16="http://schemas.microsoft.com/office/drawing/2014/main" id="{1714D550-3FA1-1C0D-C374-0D5C8CE297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9" t="14943"/>
          <a:stretch/>
        </p:blipFill>
        <p:spPr>
          <a:xfrm>
            <a:off x="3803614" y="4956725"/>
            <a:ext cx="1284978" cy="13504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D02234-6560-B343-35F8-BD207EDE84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7113" y="4941997"/>
            <a:ext cx="1473780" cy="136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53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8234" y="982699"/>
            <a:ext cx="4123599" cy="533796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415600" y="2885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Motivation: Humans use AI to help make decisions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58200" y="2406568"/>
            <a:ext cx="1750435" cy="1094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5">
            <a:alphaModFix/>
          </a:blip>
          <a:srcRect l="28341" t="3746" r="29476" b="1636"/>
          <a:stretch/>
        </p:blipFill>
        <p:spPr>
          <a:xfrm>
            <a:off x="2039500" y="2004167"/>
            <a:ext cx="1806000" cy="4051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06901" y="2650900"/>
            <a:ext cx="3169932" cy="3347797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/>
          <p:nvPr/>
        </p:nvSpPr>
        <p:spPr>
          <a:xfrm>
            <a:off x="4553300" y="2004167"/>
            <a:ext cx="1403200" cy="5612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Past diagnoses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6096000" y="1796167"/>
            <a:ext cx="1171600" cy="6104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Blood type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8776400" y="1356967"/>
            <a:ext cx="1171600" cy="6104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Training data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1864433" y="1234967"/>
            <a:ext cx="1639200" cy="5612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Patient disposition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312400" y="1845367"/>
            <a:ext cx="1639200" cy="5612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Patient appearance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/>
          <p:nvPr/>
        </p:nvSpPr>
        <p:spPr>
          <a:xfrm rot="5400000">
            <a:off x="9069400" y="5067033"/>
            <a:ext cx="585600" cy="585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7550167" y="5775101"/>
            <a:ext cx="3953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 of operation: 20%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111467" y="2980367"/>
            <a:ext cx="2050000" cy="1586400"/>
          </a:xfrm>
          <a:prstGeom prst="cloudCallout">
            <a:avLst>
              <a:gd name="adj1" fmla="val 47026"/>
              <a:gd name="adj2" fmla="val -7384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 disagree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2749700" y="2980367"/>
            <a:ext cx="385619" cy="186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415600" y="2885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Aumann’s Agreement Theorem</a:t>
            </a: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415600" y="12318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buNone/>
            </a:pPr>
            <a:r>
              <a:rPr lang="en"/>
              <a:t>[Aum76] If two bayesian agents have a correct prior and have </a:t>
            </a:r>
            <a:r>
              <a:rPr lang="en" i="1"/>
              <a:t>common knowledge</a:t>
            </a:r>
            <a:r>
              <a:rPr lang="en"/>
              <a:t> of each other’s posterior expectation, they have the same posterior expectation </a:t>
            </a: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 rotWithShape="1">
          <a:blip r:embed="rId3">
            <a:alphaModFix/>
          </a:blip>
          <a:srcRect l="28341" t="3746" r="29476" b="1636"/>
          <a:stretch/>
        </p:blipFill>
        <p:spPr>
          <a:xfrm>
            <a:off x="1630100" y="2879033"/>
            <a:ext cx="1521768" cy="341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1801" y="2768701"/>
            <a:ext cx="2985177" cy="352409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/>
          <p:nvPr/>
        </p:nvSpPr>
        <p:spPr>
          <a:xfrm>
            <a:off x="3677567" y="2420067"/>
            <a:ext cx="1663200" cy="860800"/>
          </a:xfrm>
          <a:prstGeom prst="cloudCallout">
            <a:avLst>
              <a:gd name="adj1" fmla="val -63540"/>
              <a:gd name="adj2" fmla="val 4815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 think risk is x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4256733" y="3109233"/>
            <a:ext cx="2552400" cy="1410000"/>
          </a:xfrm>
          <a:prstGeom prst="cloudCallout">
            <a:avLst>
              <a:gd name="adj1" fmla="val 90620"/>
              <a:gd name="adj2" fmla="val -15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 know you think risk is x and I think risk is y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4085100" y="4519233"/>
            <a:ext cx="2409600" cy="1603200"/>
          </a:xfrm>
          <a:prstGeom prst="cloudCallout">
            <a:avLst>
              <a:gd name="adj1" fmla="val -84733"/>
              <a:gd name="adj2" fmla="val -9949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5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 know you think risk is y and that you know I thought risk is x</a:t>
            </a:r>
            <a:endParaRPr sz="15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4256733" y="6077266"/>
            <a:ext cx="2552400" cy="1410000"/>
          </a:xfrm>
          <a:prstGeom prst="cloudCallout">
            <a:avLst>
              <a:gd name="adj1" fmla="val 77340"/>
              <a:gd name="adj2" fmla="val -19640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5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 know you know I know y and I know you know x…</a:t>
            </a:r>
            <a:endParaRPr sz="15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9165633" y="2751801"/>
            <a:ext cx="2552400" cy="283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Upshot: bayesian agents with common knowledge can’t “agree to disagree”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 rotWithShape="1">
          <a:blip r:embed="rId5">
            <a:alphaModFix/>
          </a:blip>
          <a:srcRect l="10174" t="23060" r="7037" b="21210"/>
          <a:stretch/>
        </p:blipFill>
        <p:spPr>
          <a:xfrm>
            <a:off x="5528018" y="2279233"/>
            <a:ext cx="1261433" cy="71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62548" y="2230033"/>
            <a:ext cx="577953" cy="6104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B2A77C-0A76-0F9C-E3D7-D85149A4371E}"/>
              </a:ext>
            </a:extLst>
          </p:cNvPr>
          <p:cNvSpPr txBox="1"/>
          <p:nvPr/>
        </p:nvSpPr>
        <p:spPr>
          <a:xfrm>
            <a:off x="3048000" y="35667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415600" y="2885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 dirty="0"/>
              <a:t>Agreement Dynamics</a:t>
            </a:r>
            <a:endParaRPr dirty="0"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415600" y="11302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buNone/>
            </a:pPr>
            <a:r>
              <a:rPr lang="en" dirty="0"/>
              <a:t>[GP82] If the underlying state space is finite, agreement happens in a finite number of rounds, if expectation is exchanged in each round</a:t>
            </a: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97" name="Google Shape;97;p16"/>
          <p:cNvPicPr preferRelativeResize="0"/>
          <p:nvPr/>
        </p:nvPicPr>
        <p:blipFill rotWithShape="1">
          <a:blip r:embed="rId3">
            <a:alphaModFix/>
          </a:blip>
          <a:srcRect l="28341" t="3746" r="29476" b="1636"/>
          <a:stretch/>
        </p:blipFill>
        <p:spPr>
          <a:xfrm>
            <a:off x="1630100" y="2879033"/>
            <a:ext cx="1521768" cy="341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1801" y="2768701"/>
            <a:ext cx="2985177" cy="352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 rotWithShape="1">
          <a:blip r:embed="rId5">
            <a:alphaModFix/>
          </a:blip>
          <a:srcRect t="11969" b="12893"/>
          <a:stretch/>
        </p:blipFill>
        <p:spPr>
          <a:xfrm flipH="1">
            <a:off x="4513164" y="5892234"/>
            <a:ext cx="1870736" cy="939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 rotWithShape="1">
          <a:blip r:embed="rId6">
            <a:alphaModFix/>
          </a:blip>
          <a:srcRect l="10174" t="23060" r="7037" b="21210"/>
          <a:stretch/>
        </p:blipFill>
        <p:spPr>
          <a:xfrm>
            <a:off x="5528018" y="2279233"/>
            <a:ext cx="1261433" cy="71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62548" y="2230033"/>
            <a:ext cx="577953" cy="61040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103;p16">
                <a:extLst>
                  <a:ext uri="{FF2B5EF4-FFF2-40B4-BE49-F238E27FC236}">
                    <a16:creationId xmlns:a16="http://schemas.microsoft.com/office/drawing/2014/main" id="{90EF3EEE-4A3A-07CA-71AB-2C334292D731}"/>
                  </a:ext>
                </a:extLst>
              </p:cNvPr>
              <p:cNvSpPr/>
              <p:nvPr/>
            </p:nvSpPr>
            <p:spPr>
              <a:xfrm>
                <a:off x="3557968" y="2760229"/>
                <a:ext cx="1247400" cy="457800"/>
              </a:xfrm>
              <a:prstGeom prst="wedgeRectCallout">
                <a:avLst>
                  <a:gd name="adj1" fmla="val -70356"/>
                  <a:gd name="adj2" fmla="val 63674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chemeClr val="dk1"/>
                    </a:solidFill>
                  </a:rPr>
                  <a:t>Risk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Google Shape;103;p16">
                <a:extLst>
                  <a:ext uri="{FF2B5EF4-FFF2-40B4-BE49-F238E27FC236}">
                    <a16:creationId xmlns:a16="http://schemas.microsoft.com/office/drawing/2014/main" id="{90EF3EEE-4A3A-07CA-71AB-2C334292D7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968" y="2760229"/>
                <a:ext cx="1247400" cy="457800"/>
              </a:xfrm>
              <a:prstGeom prst="wedgeRectCallout">
                <a:avLst>
                  <a:gd name="adj1" fmla="val -70356"/>
                  <a:gd name="adj2" fmla="val 63674"/>
                </a:avLst>
              </a:prstGeom>
              <a:blipFill>
                <a:blip r:embed="rId8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04;p16">
                <a:extLst>
                  <a:ext uri="{FF2B5EF4-FFF2-40B4-BE49-F238E27FC236}">
                    <a16:creationId xmlns:a16="http://schemas.microsoft.com/office/drawing/2014/main" id="{FD559BEC-2A9A-BFE8-4F01-ED07CF935DA8}"/>
                  </a:ext>
                </a:extLst>
              </p:cNvPr>
              <p:cNvSpPr/>
              <p:nvPr/>
            </p:nvSpPr>
            <p:spPr>
              <a:xfrm>
                <a:off x="5201584" y="4584238"/>
                <a:ext cx="1914300" cy="704400"/>
              </a:xfrm>
              <a:prstGeom prst="wedgeRectCallout">
                <a:avLst>
                  <a:gd name="adj1" fmla="val 90362"/>
                  <a:gd name="adj2" fmla="val -102437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Now I think risk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Google Shape;104;p16">
                <a:extLst>
                  <a:ext uri="{FF2B5EF4-FFF2-40B4-BE49-F238E27FC236}">
                    <a16:creationId xmlns:a16="http://schemas.microsoft.com/office/drawing/2014/main" id="{FD559BEC-2A9A-BFE8-4F01-ED07CF935D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584" y="4584238"/>
                <a:ext cx="1914300" cy="704400"/>
              </a:xfrm>
              <a:prstGeom prst="wedgeRectCallout">
                <a:avLst>
                  <a:gd name="adj1" fmla="val 90362"/>
                  <a:gd name="adj2" fmla="val -102437"/>
                </a:avLst>
              </a:prstGeom>
              <a:blipFill>
                <a:blip r:embed="rId9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05;p16">
                <a:extLst>
                  <a:ext uri="{FF2B5EF4-FFF2-40B4-BE49-F238E27FC236}">
                    <a16:creationId xmlns:a16="http://schemas.microsoft.com/office/drawing/2014/main" id="{133BE399-7120-0584-225D-F201A4449626}"/>
                  </a:ext>
                </a:extLst>
              </p:cNvPr>
              <p:cNvSpPr/>
              <p:nvPr/>
            </p:nvSpPr>
            <p:spPr>
              <a:xfrm>
                <a:off x="3557968" y="5314033"/>
                <a:ext cx="1807200" cy="742800"/>
              </a:xfrm>
              <a:prstGeom prst="wedgeRectCallout">
                <a:avLst>
                  <a:gd name="adj1" fmla="val -104159"/>
                  <a:gd name="adj2" fmla="val -255767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chemeClr val="dk1"/>
                    </a:solidFill>
                  </a:rPr>
                  <a:t>Now I think risk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4" name="Google Shape;105;p16">
                <a:extLst>
                  <a:ext uri="{FF2B5EF4-FFF2-40B4-BE49-F238E27FC236}">
                    <a16:creationId xmlns:a16="http://schemas.microsoft.com/office/drawing/2014/main" id="{133BE399-7120-0584-225D-F201A44496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968" y="5314033"/>
                <a:ext cx="1807200" cy="742800"/>
              </a:xfrm>
              <a:prstGeom prst="wedgeRectCallout">
                <a:avLst>
                  <a:gd name="adj1" fmla="val -104159"/>
                  <a:gd name="adj2" fmla="val -255767"/>
                </a:avLst>
              </a:prstGeom>
              <a:blipFill>
                <a:blip r:embed="rId10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04B08A-62FC-1AED-8D5E-1F7EEFB47FA9}"/>
                  </a:ext>
                </a:extLst>
              </p:cNvPr>
              <p:cNvSpPr txBox="1"/>
              <p:nvPr/>
            </p:nvSpPr>
            <p:spPr>
              <a:xfrm>
                <a:off x="5161809" y="4089144"/>
                <a:ext cx="1811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04B08A-62FC-1AED-8D5E-1F7EEFB47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809" y="4089144"/>
                <a:ext cx="181140" cy="369332"/>
              </a:xfrm>
              <a:prstGeom prst="rect">
                <a:avLst/>
              </a:prstGeom>
              <a:blipFill>
                <a:blip r:embed="rId11"/>
                <a:stretch>
                  <a:fillRect l="-34483" r="-3448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04;p16">
                <a:extLst>
                  <a:ext uri="{FF2B5EF4-FFF2-40B4-BE49-F238E27FC236}">
                    <a16:creationId xmlns:a16="http://schemas.microsoft.com/office/drawing/2014/main" id="{3D22F820-E970-B985-84CB-9F78E75DEE7C}"/>
                  </a:ext>
                </a:extLst>
              </p:cNvPr>
              <p:cNvSpPr/>
              <p:nvPr/>
            </p:nvSpPr>
            <p:spPr>
              <a:xfrm>
                <a:off x="4667501" y="3265728"/>
                <a:ext cx="1914300" cy="704400"/>
              </a:xfrm>
              <a:prstGeom prst="wedgeRectCallout">
                <a:avLst>
                  <a:gd name="adj1" fmla="val 106039"/>
                  <a:gd name="adj2" fmla="val 73975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Now I think risk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6" name="Google Shape;104;p16">
                <a:extLst>
                  <a:ext uri="{FF2B5EF4-FFF2-40B4-BE49-F238E27FC236}">
                    <a16:creationId xmlns:a16="http://schemas.microsoft.com/office/drawing/2014/main" id="{3D22F820-E970-B985-84CB-9F78E75DEE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501" y="3265728"/>
                <a:ext cx="1914300" cy="704400"/>
              </a:xfrm>
              <a:prstGeom prst="wedgeRectCallout">
                <a:avLst>
                  <a:gd name="adj1" fmla="val 106039"/>
                  <a:gd name="adj2" fmla="val 73975"/>
                </a:avLst>
              </a:prstGeom>
              <a:blipFill>
                <a:blip r:embed="rId12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415600" y="2885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Agreement Protocols</a:t>
            </a:r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415600" y="1052100"/>
            <a:ext cx="11360800" cy="114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dirty="0"/>
              <a:t>[Aar05] If the underlying state space is finite and the predictions are 1-dimensional, then two </a:t>
            </a:r>
            <a:r>
              <a:rPr lang="en" b="1" dirty="0"/>
              <a:t>bayesian</a:t>
            </a:r>
            <a:r>
              <a:rPr lang="en" dirty="0"/>
              <a:t> agents can reach (eps, delta) agreement in </a:t>
            </a:r>
            <a:r>
              <a:rPr lang="en" b="1" dirty="0"/>
              <a:t>        </a:t>
            </a:r>
            <a:r>
              <a:rPr lang="en" dirty="0"/>
              <a:t> rounds </a:t>
            </a:r>
            <a:endParaRPr dirty="0"/>
          </a:p>
        </p:txBody>
      </p:sp>
      <p:pic>
        <p:nvPicPr>
          <p:cNvPr id="113" name="Google Shape;113;p17"/>
          <p:cNvPicPr preferRelativeResize="0"/>
          <p:nvPr/>
        </p:nvPicPr>
        <p:blipFill rotWithShape="1">
          <a:blip r:embed="rId3">
            <a:alphaModFix/>
          </a:blip>
          <a:srcRect l="28341" t="3746" r="29476" b="1636"/>
          <a:stretch/>
        </p:blipFill>
        <p:spPr>
          <a:xfrm>
            <a:off x="1630100" y="2980633"/>
            <a:ext cx="1521768" cy="341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1801" y="2870301"/>
            <a:ext cx="2985177" cy="352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 rotWithShape="1">
          <a:blip r:embed="rId5">
            <a:alphaModFix/>
          </a:blip>
          <a:srcRect t="11969" b="12893"/>
          <a:stretch/>
        </p:blipFill>
        <p:spPr>
          <a:xfrm flipH="1">
            <a:off x="4513164" y="5993834"/>
            <a:ext cx="1870736" cy="93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>
            <a:spLocks noGrp="1"/>
          </p:cNvSpPr>
          <p:nvPr>
            <p:ph type="body" idx="1"/>
          </p:nvPr>
        </p:nvSpPr>
        <p:spPr>
          <a:xfrm>
            <a:off x="8721567" y="2272633"/>
            <a:ext cx="3389200" cy="352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With probability 1-delta over the draw of the true state from the prior:</a:t>
            </a:r>
            <a:endParaRPr/>
          </a:p>
          <a:p>
            <a:r>
              <a:rPr lang="en"/>
              <a:t>The agents will have expectations that differ by at most epsilon </a:t>
            </a:r>
            <a:endParaRPr/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04471" y="1449499"/>
            <a:ext cx="433667" cy="433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62548" y="2230033"/>
            <a:ext cx="577953" cy="61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 rotWithShape="1">
          <a:blip r:embed="rId8">
            <a:alphaModFix/>
          </a:blip>
          <a:srcRect l="10174" t="23060" r="7037" b="21210"/>
          <a:stretch/>
        </p:blipFill>
        <p:spPr>
          <a:xfrm>
            <a:off x="5560152" y="2129767"/>
            <a:ext cx="1261433" cy="7106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103;p16">
                <a:extLst>
                  <a:ext uri="{FF2B5EF4-FFF2-40B4-BE49-F238E27FC236}">
                    <a16:creationId xmlns:a16="http://schemas.microsoft.com/office/drawing/2014/main" id="{7F76DD00-F709-AA05-AB24-8C03DFF99719}"/>
                  </a:ext>
                </a:extLst>
              </p:cNvPr>
              <p:cNvSpPr/>
              <p:nvPr/>
            </p:nvSpPr>
            <p:spPr>
              <a:xfrm>
                <a:off x="3557968" y="2760229"/>
                <a:ext cx="1247400" cy="457800"/>
              </a:xfrm>
              <a:prstGeom prst="wedgeRectCallout">
                <a:avLst>
                  <a:gd name="adj1" fmla="val -70356"/>
                  <a:gd name="adj2" fmla="val 63674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chemeClr val="dk1"/>
                    </a:solidFill>
                  </a:rPr>
                  <a:t>Risk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Google Shape;103;p16">
                <a:extLst>
                  <a:ext uri="{FF2B5EF4-FFF2-40B4-BE49-F238E27FC236}">
                    <a16:creationId xmlns:a16="http://schemas.microsoft.com/office/drawing/2014/main" id="{7F76DD00-F709-AA05-AB24-8C03DFF997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968" y="2760229"/>
                <a:ext cx="1247400" cy="457800"/>
              </a:xfrm>
              <a:prstGeom prst="wedgeRectCallout">
                <a:avLst>
                  <a:gd name="adj1" fmla="val -70356"/>
                  <a:gd name="adj2" fmla="val 63674"/>
                </a:avLst>
              </a:prstGeom>
              <a:blipFill>
                <a:blip r:embed="rId9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04;p16">
                <a:extLst>
                  <a:ext uri="{FF2B5EF4-FFF2-40B4-BE49-F238E27FC236}">
                    <a16:creationId xmlns:a16="http://schemas.microsoft.com/office/drawing/2014/main" id="{1053C873-EF47-95BC-684B-7AB76518304D}"/>
                  </a:ext>
                </a:extLst>
              </p:cNvPr>
              <p:cNvSpPr/>
              <p:nvPr/>
            </p:nvSpPr>
            <p:spPr>
              <a:xfrm>
                <a:off x="5240187" y="3786708"/>
                <a:ext cx="1914300" cy="704400"/>
              </a:xfrm>
              <a:prstGeom prst="wedgeRectCallout">
                <a:avLst>
                  <a:gd name="adj1" fmla="val 67581"/>
                  <a:gd name="adj2" fmla="val 6073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Now I think risk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Google Shape;104;p16">
                <a:extLst>
                  <a:ext uri="{FF2B5EF4-FFF2-40B4-BE49-F238E27FC236}">
                    <a16:creationId xmlns:a16="http://schemas.microsoft.com/office/drawing/2014/main" id="{1053C873-EF47-95BC-684B-7AB7651830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187" y="3786708"/>
                <a:ext cx="1914300" cy="704400"/>
              </a:xfrm>
              <a:prstGeom prst="wedgeRectCallout">
                <a:avLst>
                  <a:gd name="adj1" fmla="val 67581"/>
                  <a:gd name="adj2" fmla="val 6073"/>
                </a:avLst>
              </a:prstGeom>
              <a:blipFill>
                <a:blip r:embed="rId10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05;p16">
                <a:extLst>
                  <a:ext uri="{FF2B5EF4-FFF2-40B4-BE49-F238E27FC236}">
                    <a16:creationId xmlns:a16="http://schemas.microsoft.com/office/drawing/2014/main" id="{555681CD-4B88-E8F9-39A1-47B640C6DE33}"/>
                  </a:ext>
                </a:extLst>
              </p:cNvPr>
              <p:cNvSpPr/>
              <p:nvPr/>
            </p:nvSpPr>
            <p:spPr>
              <a:xfrm>
                <a:off x="3641332" y="4585917"/>
                <a:ext cx="1807200" cy="742800"/>
              </a:xfrm>
              <a:prstGeom prst="wedgeRectCallout">
                <a:avLst>
                  <a:gd name="adj1" fmla="val -78730"/>
                  <a:gd name="adj2" fmla="val -54385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chemeClr val="dk1"/>
                    </a:solidFill>
                  </a:rPr>
                  <a:t>Now I think risk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4" name="Google Shape;105;p16">
                <a:extLst>
                  <a:ext uri="{FF2B5EF4-FFF2-40B4-BE49-F238E27FC236}">
                    <a16:creationId xmlns:a16="http://schemas.microsoft.com/office/drawing/2014/main" id="{555681CD-4B88-E8F9-39A1-47B640C6DE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332" y="4585917"/>
                <a:ext cx="1807200" cy="742800"/>
              </a:xfrm>
              <a:prstGeom prst="wedgeRectCallout">
                <a:avLst>
                  <a:gd name="adj1" fmla="val -78730"/>
                  <a:gd name="adj2" fmla="val -54385"/>
                </a:avLst>
              </a:prstGeom>
              <a:blipFill>
                <a:blip r:embed="rId11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Agreement via Perfect Bayesian Rationality: Drawbacks</a:t>
            </a:r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 dirty="0"/>
              <a:t>Why do we have a common prior?</a:t>
            </a:r>
          </a:p>
          <a:p>
            <a:r>
              <a:rPr lang="en" dirty="0"/>
              <a:t>Intractable: feature space is huge and arbitrarily correlated with label</a:t>
            </a:r>
            <a:endParaRPr dirty="0"/>
          </a:p>
          <a:p>
            <a:pPr lvl="1"/>
            <a:r>
              <a:rPr lang="en" dirty="0"/>
              <a:t>Unrealistic to assume of a human</a:t>
            </a:r>
            <a:endParaRPr dirty="0"/>
          </a:p>
          <a:p>
            <a:pPr lvl="1"/>
            <a:r>
              <a:rPr lang="en" dirty="0"/>
              <a:t>Intractable to implement for a model </a:t>
            </a:r>
            <a:endParaRPr dirty="0"/>
          </a:p>
          <a:p>
            <a:r>
              <a:rPr lang="en" dirty="0"/>
              <a:t>Unclear how it generalizes beyond 1 dimensional expectations.</a:t>
            </a:r>
            <a:endParaRPr dirty="0"/>
          </a:p>
        </p:txBody>
      </p:sp>
      <p:sp>
        <p:nvSpPr>
          <p:cNvPr id="155" name="Google Shape;155;p19"/>
          <p:cNvSpPr txBox="1"/>
          <p:nvPr/>
        </p:nvSpPr>
        <p:spPr>
          <a:xfrm>
            <a:off x="498067" y="3323434"/>
            <a:ext cx="9974800" cy="1969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733" kern="0" dirty="0">
                <a:solidFill>
                  <a:srgbClr val="CC4125"/>
                </a:solidFill>
                <a:latin typeface="Arial"/>
                <a:cs typeface="Arial"/>
                <a:sym typeface="Arial"/>
              </a:rPr>
              <a:t>Q: Can we relax the behavioral assumption while still maintaining strong agreement convergence guarantees?</a:t>
            </a:r>
            <a:endParaRPr sz="3733" kern="0" dirty="0">
              <a:solidFill>
                <a:srgbClr val="CC4125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517200" y="5294400"/>
            <a:ext cx="9974800" cy="82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733" kern="0" dirty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A: Yes! With conditional calibration! </a:t>
            </a:r>
            <a:endParaRPr sz="3733" kern="0" dirty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Overview of Results:</a:t>
            </a:r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body" idx="1"/>
          </p:nvPr>
        </p:nvSpPr>
        <p:spPr>
          <a:xfrm>
            <a:off x="110800" y="1536633"/>
            <a:ext cx="11988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 b="1" dirty="0"/>
              <a:t>The right kind of conditional calibration: </a:t>
            </a:r>
            <a:r>
              <a:rPr lang="en" b="1" dirty="0">
                <a:solidFill>
                  <a:srgbClr val="9900FF"/>
                </a:solidFill>
              </a:rPr>
              <a:t>Conversation calibration</a:t>
            </a:r>
            <a:endParaRPr dirty="0">
              <a:solidFill>
                <a:srgbClr val="9900FF"/>
              </a:solidFill>
            </a:endParaRPr>
          </a:p>
          <a:p>
            <a:pPr lvl="1"/>
            <a:r>
              <a:rPr lang="en-US" dirty="0"/>
              <a:t>Implied by correctly specified Bayesian rationality</a:t>
            </a:r>
            <a:endParaRPr dirty="0"/>
          </a:p>
          <a:p>
            <a:pPr lvl="1"/>
            <a:r>
              <a:rPr lang="en-US" dirty="0"/>
              <a:t>But efficiently enforceable in adversarial settings (only small number of conditioning events) and only accuracy improving.</a:t>
            </a:r>
            <a:endParaRPr dirty="0"/>
          </a:p>
          <a:p>
            <a:r>
              <a:rPr lang="en" b="1" dirty="0"/>
              <a:t>Conversation calibration -&gt; fast agreement convergence</a:t>
            </a:r>
            <a:r>
              <a:rPr lang="en" dirty="0"/>
              <a:t> in a repeated setting</a:t>
            </a:r>
            <a:endParaRPr dirty="0"/>
          </a:p>
          <a:p>
            <a:pPr lvl="1"/>
            <a:r>
              <a:rPr lang="en" dirty="0"/>
              <a:t>And the longer that conversations go, the </a:t>
            </a:r>
            <a:r>
              <a:rPr lang="en" i="1" dirty="0"/>
              <a:t>more accurate</a:t>
            </a:r>
            <a:r>
              <a:rPr lang="en" dirty="0"/>
              <a:t> the final predictions are</a:t>
            </a:r>
            <a:endParaRPr dirty="0"/>
          </a:p>
          <a:p>
            <a:r>
              <a:rPr lang="en" dirty="0"/>
              <a:t>If the two agents both really </a:t>
            </a:r>
            <a:r>
              <a:rPr lang="en" i="1" dirty="0"/>
              <a:t>are</a:t>
            </a:r>
            <a:r>
              <a:rPr lang="en" dirty="0"/>
              <a:t> Bayesian, we </a:t>
            </a:r>
            <a:r>
              <a:rPr lang="en" b="1" dirty="0"/>
              <a:t>recover</a:t>
            </a:r>
            <a:r>
              <a:rPr lang="en" dirty="0"/>
              <a:t> Aaronson ‘04 results in the one-shot setting, and </a:t>
            </a:r>
            <a:r>
              <a:rPr lang="en" b="1" dirty="0"/>
              <a:t>generalize</a:t>
            </a:r>
            <a:r>
              <a:rPr lang="en" dirty="0"/>
              <a:t> them to multiple dimensions and action feedback</a:t>
            </a:r>
          </a:p>
          <a:p>
            <a:r>
              <a:rPr lang="en" dirty="0"/>
              <a:t>Can promise accuracy competitive with optimal models in benchmark classes that have access to joint feature space.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What is Calibration?</a:t>
            </a:r>
            <a:endParaRPr/>
          </a:p>
        </p:txBody>
      </p:sp>
      <p:sp>
        <p:nvSpPr>
          <p:cNvPr id="168" name="Google Shape;168;p21"/>
          <p:cNvSpPr/>
          <p:nvPr/>
        </p:nvSpPr>
        <p:spPr>
          <a:xfrm>
            <a:off x="1195933" y="14363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69" name="Google Shape;16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517" y="3429001"/>
            <a:ext cx="3770235" cy="270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7563" y="2128437"/>
            <a:ext cx="727132" cy="663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What is Calibration?</a:t>
            </a:r>
            <a:endParaRPr/>
          </a:p>
        </p:txBody>
      </p:sp>
      <p:sp>
        <p:nvSpPr>
          <p:cNvPr id="176" name="Google Shape;176;p22"/>
          <p:cNvSpPr/>
          <p:nvPr/>
        </p:nvSpPr>
        <p:spPr>
          <a:xfrm>
            <a:off x="1195933" y="14363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2174433" y="14363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" name="Google Shape;178;p22"/>
          <p:cNvSpPr/>
          <p:nvPr/>
        </p:nvSpPr>
        <p:spPr>
          <a:xfrm>
            <a:off x="3152933" y="14363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4131433" y="14363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0" name="Google Shape;180;p22"/>
          <p:cNvSpPr/>
          <p:nvPr/>
        </p:nvSpPr>
        <p:spPr>
          <a:xfrm>
            <a:off x="5109933" y="14363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6088433" y="14363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22"/>
          <p:cNvSpPr/>
          <p:nvPr/>
        </p:nvSpPr>
        <p:spPr>
          <a:xfrm>
            <a:off x="7066933" y="14363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3" name="Google Shape;183;p22"/>
          <p:cNvSpPr/>
          <p:nvPr/>
        </p:nvSpPr>
        <p:spPr>
          <a:xfrm>
            <a:off x="8045433" y="14363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4" name="Google Shape;184;p22"/>
          <p:cNvSpPr/>
          <p:nvPr/>
        </p:nvSpPr>
        <p:spPr>
          <a:xfrm>
            <a:off x="9023933" y="14363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5" name="Google Shape;185;p22"/>
          <p:cNvSpPr/>
          <p:nvPr/>
        </p:nvSpPr>
        <p:spPr>
          <a:xfrm>
            <a:off x="10002433" y="14363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86" name="Google Shape;18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517" y="3429001"/>
            <a:ext cx="3770235" cy="270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7563" y="2128437"/>
            <a:ext cx="727132" cy="66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1567" y="2128434"/>
            <a:ext cx="727133" cy="67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3067" y="2128434"/>
            <a:ext cx="727133" cy="67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28567" y="2128434"/>
            <a:ext cx="727133" cy="67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7063" y="2135587"/>
            <a:ext cx="727132" cy="66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64063" y="2128437"/>
            <a:ext cx="727132" cy="66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0063" y="2128420"/>
            <a:ext cx="727132" cy="66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567" y="2128434"/>
            <a:ext cx="727133" cy="67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6063" y="2128420"/>
            <a:ext cx="727132" cy="66343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2"/>
          <p:cNvSpPr/>
          <p:nvPr/>
        </p:nvSpPr>
        <p:spPr>
          <a:xfrm>
            <a:off x="5109933" y="30619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7" name="Google Shape;197;p22"/>
          <p:cNvSpPr/>
          <p:nvPr/>
        </p:nvSpPr>
        <p:spPr>
          <a:xfrm>
            <a:off x="6088433" y="30619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8" name="Google Shape;198;p22"/>
          <p:cNvSpPr/>
          <p:nvPr/>
        </p:nvSpPr>
        <p:spPr>
          <a:xfrm>
            <a:off x="7066933" y="30619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9" name="Google Shape;199;p22"/>
          <p:cNvSpPr/>
          <p:nvPr/>
        </p:nvSpPr>
        <p:spPr>
          <a:xfrm>
            <a:off x="8045433" y="30619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22"/>
          <p:cNvSpPr/>
          <p:nvPr/>
        </p:nvSpPr>
        <p:spPr>
          <a:xfrm>
            <a:off x="9023933" y="30619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1" name="Google Shape;201;p22"/>
          <p:cNvSpPr/>
          <p:nvPr/>
        </p:nvSpPr>
        <p:spPr>
          <a:xfrm>
            <a:off x="10002433" y="30619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2" name="Google Shape;20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1567" y="3754034"/>
            <a:ext cx="727133" cy="67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28567" y="3754034"/>
            <a:ext cx="727133" cy="67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7063" y="3761187"/>
            <a:ext cx="727132" cy="66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85563" y="3754037"/>
            <a:ext cx="727132" cy="66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64063" y="3754037"/>
            <a:ext cx="727132" cy="66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0063" y="3754020"/>
            <a:ext cx="727132" cy="66343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2"/>
          <p:cNvSpPr/>
          <p:nvPr/>
        </p:nvSpPr>
        <p:spPr>
          <a:xfrm>
            <a:off x="5109933" y="48907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9" name="Google Shape;209;p22"/>
          <p:cNvSpPr/>
          <p:nvPr/>
        </p:nvSpPr>
        <p:spPr>
          <a:xfrm>
            <a:off x="6088433" y="48907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0" name="Google Shape;210;p22"/>
          <p:cNvSpPr/>
          <p:nvPr/>
        </p:nvSpPr>
        <p:spPr>
          <a:xfrm>
            <a:off x="7066933" y="48907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1" name="Google Shape;211;p22"/>
          <p:cNvSpPr/>
          <p:nvPr/>
        </p:nvSpPr>
        <p:spPr>
          <a:xfrm>
            <a:off x="8045433" y="48907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2" name="Google Shape;212;p22"/>
          <p:cNvSpPr/>
          <p:nvPr/>
        </p:nvSpPr>
        <p:spPr>
          <a:xfrm>
            <a:off x="9023933" y="48907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3" name="Google Shape;213;p22"/>
          <p:cNvSpPr/>
          <p:nvPr/>
        </p:nvSpPr>
        <p:spPr>
          <a:xfrm>
            <a:off x="10002433" y="48907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14" name="Google Shape;21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1567" y="5582834"/>
            <a:ext cx="727133" cy="67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28567" y="5582834"/>
            <a:ext cx="727133" cy="67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7063" y="5589987"/>
            <a:ext cx="727132" cy="66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64063" y="5582837"/>
            <a:ext cx="727132" cy="66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0063" y="5582820"/>
            <a:ext cx="727132" cy="66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85567" y="2128434"/>
            <a:ext cx="727133" cy="67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85567" y="5582850"/>
            <a:ext cx="727133" cy="677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What is Calibration?</a:t>
            </a:r>
            <a:endParaRPr/>
          </a:p>
        </p:txBody>
      </p:sp>
      <p:sp>
        <p:nvSpPr>
          <p:cNvPr id="226" name="Google Shape;226;p23"/>
          <p:cNvSpPr/>
          <p:nvPr/>
        </p:nvSpPr>
        <p:spPr>
          <a:xfrm>
            <a:off x="1195933" y="14363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23"/>
          <p:cNvSpPr/>
          <p:nvPr/>
        </p:nvSpPr>
        <p:spPr>
          <a:xfrm>
            <a:off x="5109933" y="14363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8" name="Google Shape;228;p23"/>
          <p:cNvSpPr/>
          <p:nvPr/>
        </p:nvSpPr>
        <p:spPr>
          <a:xfrm>
            <a:off x="6088433" y="14363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9" name="Google Shape;229;p23"/>
          <p:cNvSpPr/>
          <p:nvPr/>
        </p:nvSpPr>
        <p:spPr>
          <a:xfrm>
            <a:off x="9023933" y="14363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0" name="Google Shape;230;p23"/>
          <p:cNvSpPr/>
          <p:nvPr/>
        </p:nvSpPr>
        <p:spPr>
          <a:xfrm>
            <a:off x="10002433" y="14363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31" name="Google Shape;2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517" y="3429001"/>
            <a:ext cx="3770235" cy="270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7563" y="2128437"/>
            <a:ext cx="727132" cy="66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1567" y="2128434"/>
            <a:ext cx="727133" cy="67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64063" y="2128437"/>
            <a:ext cx="727132" cy="66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0063" y="2128420"/>
            <a:ext cx="727132" cy="66343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3"/>
          <p:cNvSpPr/>
          <p:nvPr/>
        </p:nvSpPr>
        <p:spPr>
          <a:xfrm>
            <a:off x="6088433" y="30619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7" name="Google Shape;237;p23"/>
          <p:cNvSpPr/>
          <p:nvPr/>
        </p:nvSpPr>
        <p:spPr>
          <a:xfrm>
            <a:off x="8045433" y="30619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38" name="Google Shape;23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7063" y="3761187"/>
            <a:ext cx="727132" cy="66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0063" y="3754020"/>
            <a:ext cx="727132" cy="66343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3"/>
          <p:cNvSpPr/>
          <p:nvPr/>
        </p:nvSpPr>
        <p:spPr>
          <a:xfrm>
            <a:off x="6088433" y="48907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1" name="Google Shape;241;p23"/>
          <p:cNvSpPr/>
          <p:nvPr/>
        </p:nvSpPr>
        <p:spPr>
          <a:xfrm>
            <a:off x="9023933" y="48907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2" name="Google Shape;242;p23"/>
          <p:cNvSpPr/>
          <p:nvPr/>
        </p:nvSpPr>
        <p:spPr>
          <a:xfrm>
            <a:off x="10002433" y="48907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43" name="Google Shape;24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64063" y="5582837"/>
            <a:ext cx="727132" cy="66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0063" y="5582820"/>
            <a:ext cx="727132" cy="66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85567" y="2128434"/>
            <a:ext cx="727133" cy="67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85567" y="5582850"/>
            <a:ext cx="727133" cy="677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What is Calibration?</a:t>
            </a:r>
            <a:endParaRPr/>
          </a:p>
        </p:txBody>
      </p:sp>
      <p:sp>
        <p:nvSpPr>
          <p:cNvPr id="252" name="Google Shape;252;p24"/>
          <p:cNvSpPr/>
          <p:nvPr/>
        </p:nvSpPr>
        <p:spPr>
          <a:xfrm>
            <a:off x="1195933" y="14363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" name="Google Shape;253;p24"/>
          <p:cNvSpPr/>
          <p:nvPr/>
        </p:nvSpPr>
        <p:spPr>
          <a:xfrm>
            <a:off x="2174433" y="14363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4" name="Google Shape;254;p24"/>
          <p:cNvSpPr/>
          <p:nvPr/>
        </p:nvSpPr>
        <p:spPr>
          <a:xfrm>
            <a:off x="3152933" y="14363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5" name="Google Shape;255;p24"/>
          <p:cNvSpPr/>
          <p:nvPr/>
        </p:nvSpPr>
        <p:spPr>
          <a:xfrm>
            <a:off x="4131433" y="14363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6" name="Google Shape;256;p24"/>
          <p:cNvSpPr/>
          <p:nvPr/>
        </p:nvSpPr>
        <p:spPr>
          <a:xfrm>
            <a:off x="5109933" y="14363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7" name="Google Shape;257;p24"/>
          <p:cNvSpPr/>
          <p:nvPr/>
        </p:nvSpPr>
        <p:spPr>
          <a:xfrm>
            <a:off x="6088433" y="14363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8" name="Google Shape;258;p24"/>
          <p:cNvSpPr/>
          <p:nvPr/>
        </p:nvSpPr>
        <p:spPr>
          <a:xfrm>
            <a:off x="7066933" y="14363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9" name="Google Shape;259;p24"/>
          <p:cNvSpPr/>
          <p:nvPr/>
        </p:nvSpPr>
        <p:spPr>
          <a:xfrm>
            <a:off x="8045433" y="14363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0" name="Google Shape;260;p24"/>
          <p:cNvSpPr/>
          <p:nvPr/>
        </p:nvSpPr>
        <p:spPr>
          <a:xfrm>
            <a:off x="9023933" y="14363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1" name="Google Shape;261;p24"/>
          <p:cNvSpPr/>
          <p:nvPr/>
        </p:nvSpPr>
        <p:spPr>
          <a:xfrm>
            <a:off x="10002433" y="14363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62" name="Google Shape;26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517" y="3429001"/>
            <a:ext cx="3770235" cy="270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7563" y="2128437"/>
            <a:ext cx="727132" cy="66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1567" y="2128434"/>
            <a:ext cx="727133" cy="67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3067" y="2128434"/>
            <a:ext cx="727133" cy="67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28567" y="2128434"/>
            <a:ext cx="727133" cy="67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7063" y="2135587"/>
            <a:ext cx="727132" cy="66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64063" y="2128437"/>
            <a:ext cx="727132" cy="66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0063" y="2128420"/>
            <a:ext cx="727132" cy="66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567" y="2128434"/>
            <a:ext cx="727133" cy="67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6063" y="2128420"/>
            <a:ext cx="727132" cy="66343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4"/>
          <p:cNvSpPr/>
          <p:nvPr/>
        </p:nvSpPr>
        <p:spPr>
          <a:xfrm>
            <a:off x="5109933" y="30619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3" name="Google Shape;273;p24"/>
          <p:cNvSpPr/>
          <p:nvPr/>
        </p:nvSpPr>
        <p:spPr>
          <a:xfrm>
            <a:off x="6088433" y="30619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4" name="Google Shape;274;p24"/>
          <p:cNvSpPr/>
          <p:nvPr/>
        </p:nvSpPr>
        <p:spPr>
          <a:xfrm>
            <a:off x="7066933" y="30619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5" name="Google Shape;275;p24"/>
          <p:cNvSpPr/>
          <p:nvPr/>
        </p:nvSpPr>
        <p:spPr>
          <a:xfrm>
            <a:off x="8045433" y="30619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9023933" y="30619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7" name="Google Shape;277;p24"/>
          <p:cNvSpPr/>
          <p:nvPr/>
        </p:nvSpPr>
        <p:spPr>
          <a:xfrm>
            <a:off x="10002433" y="30619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78" name="Google Shape;27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1567" y="3754034"/>
            <a:ext cx="727133" cy="67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28567" y="3754034"/>
            <a:ext cx="727133" cy="67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7063" y="3761187"/>
            <a:ext cx="727132" cy="66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85563" y="3754037"/>
            <a:ext cx="727132" cy="66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64063" y="3754037"/>
            <a:ext cx="727132" cy="66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0063" y="3754020"/>
            <a:ext cx="727132" cy="66343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4"/>
          <p:cNvSpPr/>
          <p:nvPr/>
        </p:nvSpPr>
        <p:spPr>
          <a:xfrm>
            <a:off x="5109933" y="48907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6088433" y="48907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7066933" y="48907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8045433" y="48907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8" name="Google Shape;288;p24"/>
          <p:cNvSpPr/>
          <p:nvPr/>
        </p:nvSpPr>
        <p:spPr>
          <a:xfrm>
            <a:off x="9023933" y="48907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9" name="Google Shape;289;p24"/>
          <p:cNvSpPr/>
          <p:nvPr/>
        </p:nvSpPr>
        <p:spPr>
          <a:xfrm>
            <a:off x="10002433" y="48907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90" name="Google Shape;29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1567" y="5582834"/>
            <a:ext cx="727133" cy="67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28567" y="5582834"/>
            <a:ext cx="727133" cy="67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7063" y="5589987"/>
            <a:ext cx="727132" cy="66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64063" y="5582837"/>
            <a:ext cx="727132" cy="66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0063" y="5582820"/>
            <a:ext cx="727132" cy="66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85567" y="2128434"/>
            <a:ext cx="727133" cy="67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85567" y="5582850"/>
            <a:ext cx="727133" cy="677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C6F62-A0F3-AA88-1814-FDDD24B27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make sense of probabilities?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F0AC2-D278-15F6-1CEA-B4599A4D4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“What is the probability that if I flip a fair coin 16 times I get exactly 9 heads?”</a:t>
            </a:r>
          </a:p>
          <a:p>
            <a:pPr lvl="1"/>
            <a:r>
              <a:rPr lang="en-US" dirty="0"/>
              <a:t>We have a mathematical model that maps well onto reality; we can compute this in closed form.</a:t>
            </a:r>
          </a:p>
          <a:p>
            <a:pPr lvl="1"/>
            <a:r>
              <a:rPr lang="en-US" dirty="0"/>
              <a:t>We can also conduct the experiment repeatedly and empirically estimate.</a:t>
            </a:r>
          </a:p>
        </p:txBody>
      </p:sp>
      <p:pic>
        <p:nvPicPr>
          <p:cNvPr id="1026" name="Picture 2" descr="It's said that flipping a coin is 51/49, depending on which side of the coin  is facing up. Is this true or is it 50/50? If it was 51/49, why does it">
            <a:extLst>
              <a:ext uri="{FF2B5EF4-FFF2-40B4-BE49-F238E27FC236}">
                <a16:creationId xmlns:a16="http://schemas.microsoft.com/office/drawing/2014/main" id="{53198C48-C1A0-BC5F-6CB7-7E8C89859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093" y="4364437"/>
            <a:ext cx="2397203" cy="239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2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What is Calibration?</a:t>
            </a:r>
            <a:endParaRPr/>
          </a:p>
        </p:txBody>
      </p:sp>
      <p:sp>
        <p:nvSpPr>
          <p:cNvPr id="302" name="Google Shape;302;p25"/>
          <p:cNvSpPr/>
          <p:nvPr/>
        </p:nvSpPr>
        <p:spPr>
          <a:xfrm>
            <a:off x="2174433" y="14363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3" name="Google Shape;303;p25"/>
          <p:cNvSpPr/>
          <p:nvPr/>
        </p:nvSpPr>
        <p:spPr>
          <a:xfrm>
            <a:off x="7066933" y="14363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4" name="Google Shape;304;p25"/>
          <p:cNvSpPr/>
          <p:nvPr/>
        </p:nvSpPr>
        <p:spPr>
          <a:xfrm>
            <a:off x="8045433" y="14363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05" name="Google Shape;30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517" y="3429001"/>
            <a:ext cx="3770235" cy="270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8567" y="2128434"/>
            <a:ext cx="727133" cy="67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7063" y="2135587"/>
            <a:ext cx="727132" cy="66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6063" y="2128420"/>
            <a:ext cx="727132" cy="66343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5"/>
          <p:cNvSpPr/>
          <p:nvPr/>
        </p:nvSpPr>
        <p:spPr>
          <a:xfrm>
            <a:off x="9023933" y="30619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10" name="Google Shape;31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85563" y="3754037"/>
            <a:ext cx="727132" cy="66343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5"/>
          <p:cNvSpPr/>
          <p:nvPr/>
        </p:nvSpPr>
        <p:spPr>
          <a:xfrm>
            <a:off x="8045433" y="48907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12" name="Google Shape;31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7063" y="5589987"/>
            <a:ext cx="727132" cy="66343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5"/>
          <p:cNvSpPr/>
          <p:nvPr/>
        </p:nvSpPr>
        <p:spPr>
          <a:xfrm>
            <a:off x="7066933" y="3061900"/>
            <a:ext cx="850400" cy="6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20% rain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14" name="Google Shape;31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8567" y="3754034"/>
            <a:ext cx="727133" cy="677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7"/>
          <p:cNvSpPr txBox="1">
            <a:spLocks noGrp="1"/>
          </p:cNvSpPr>
          <p:nvPr>
            <p:ph type="title"/>
          </p:nvPr>
        </p:nvSpPr>
        <p:spPr>
          <a:xfrm>
            <a:off x="415600" y="117500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Sequential Agreement Protocol </a:t>
            </a:r>
            <a:endParaRPr/>
          </a:p>
        </p:txBody>
      </p:sp>
      <p:pic>
        <p:nvPicPr>
          <p:cNvPr id="325" name="Google Shape;32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16068" y="1535667"/>
            <a:ext cx="2925201" cy="378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73933" y="2540088"/>
            <a:ext cx="1280267" cy="800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7"/>
          <p:cNvPicPr preferRelativeResize="0"/>
          <p:nvPr/>
        </p:nvPicPr>
        <p:blipFill rotWithShape="1">
          <a:blip r:embed="rId5">
            <a:alphaModFix/>
          </a:blip>
          <a:srcRect l="28341" t="3746" r="29476" b="1636"/>
          <a:stretch/>
        </p:blipFill>
        <p:spPr>
          <a:xfrm>
            <a:off x="332967" y="2057101"/>
            <a:ext cx="1806000" cy="4051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28734" y="1549100"/>
            <a:ext cx="1280268" cy="135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7"/>
          <p:cNvPicPr preferRelativeResize="0"/>
          <p:nvPr/>
        </p:nvPicPr>
        <p:blipFill rotWithShape="1">
          <a:blip r:embed="rId7">
            <a:alphaModFix/>
          </a:blip>
          <a:srcRect b="7834"/>
          <a:stretch/>
        </p:blipFill>
        <p:spPr>
          <a:xfrm>
            <a:off x="4216345" y="1678149"/>
            <a:ext cx="774572" cy="109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63236" y="1732268"/>
            <a:ext cx="1094033" cy="1094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576285" y="1732267"/>
            <a:ext cx="966868" cy="1094035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7"/>
          <p:cNvSpPr txBox="1"/>
          <p:nvPr/>
        </p:nvSpPr>
        <p:spPr>
          <a:xfrm>
            <a:off x="1880433" y="1014034"/>
            <a:ext cx="7583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t=       1                2                      3                 4         …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3" name="Google Shape;333;p27"/>
          <p:cNvSpPr txBox="1"/>
          <p:nvPr/>
        </p:nvSpPr>
        <p:spPr>
          <a:xfrm>
            <a:off x="2265133" y="2953833"/>
            <a:ext cx="17504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.2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4" name="Google Shape;334;p27"/>
          <p:cNvSpPr txBox="1"/>
          <p:nvPr/>
        </p:nvSpPr>
        <p:spPr>
          <a:xfrm>
            <a:off x="2289700" y="3665033"/>
            <a:ext cx="16956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.4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35" name="Google Shape;335;p27"/>
          <p:cNvPicPr preferRelativeResize="0"/>
          <p:nvPr/>
        </p:nvPicPr>
        <p:blipFill rotWithShape="1">
          <a:blip r:embed="rId10">
            <a:alphaModFix/>
          </a:blip>
          <a:srcRect t="11969" b="12893"/>
          <a:stretch/>
        </p:blipFill>
        <p:spPr>
          <a:xfrm flipH="1">
            <a:off x="2233497" y="5798634"/>
            <a:ext cx="1870736" cy="939268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7"/>
          <p:cNvSpPr txBox="1"/>
          <p:nvPr/>
        </p:nvSpPr>
        <p:spPr>
          <a:xfrm>
            <a:off x="2265133" y="4376234"/>
            <a:ext cx="16300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.34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7" name="Google Shape;337;p27"/>
          <p:cNvSpPr txBox="1"/>
          <p:nvPr/>
        </p:nvSpPr>
        <p:spPr>
          <a:xfrm>
            <a:off x="2265133" y="5129468"/>
            <a:ext cx="16956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.32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8" name="Google Shape;338;p27"/>
          <p:cNvSpPr txBox="1"/>
          <p:nvPr/>
        </p:nvSpPr>
        <p:spPr>
          <a:xfrm>
            <a:off x="4086900" y="2928933"/>
            <a:ext cx="16300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.1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9" name="Google Shape;339;p27"/>
          <p:cNvSpPr txBox="1"/>
          <p:nvPr/>
        </p:nvSpPr>
        <p:spPr>
          <a:xfrm>
            <a:off x="4086900" y="3694618"/>
            <a:ext cx="16300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.11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40" name="Google Shape;340;p27"/>
          <p:cNvPicPr preferRelativeResize="0"/>
          <p:nvPr/>
        </p:nvPicPr>
        <p:blipFill rotWithShape="1">
          <a:blip r:embed="rId10">
            <a:alphaModFix/>
          </a:blip>
          <a:srcRect t="11969" b="12893"/>
          <a:stretch/>
        </p:blipFill>
        <p:spPr>
          <a:xfrm flipH="1">
            <a:off x="3960731" y="4460301"/>
            <a:ext cx="1870736" cy="939268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7"/>
          <p:cNvSpPr txBox="1"/>
          <p:nvPr/>
        </p:nvSpPr>
        <p:spPr>
          <a:xfrm>
            <a:off x="5818500" y="2928934"/>
            <a:ext cx="16300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.55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2" name="Google Shape;342;p27"/>
          <p:cNvSpPr txBox="1"/>
          <p:nvPr/>
        </p:nvSpPr>
        <p:spPr>
          <a:xfrm>
            <a:off x="5818500" y="3682168"/>
            <a:ext cx="16300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.24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3" name="Google Shape;343;p27"/>
          <p:cNvSpPr txBox="1"/>
          <p:nvPr/>
        </p:nvSpPr>
        <p:spPr>
          <a:xfrm>
            <a:off x="5818500" y="4363785"/>
            <a:ext cx="16300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.24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44" name="Google Shape;344;p27"/>
          <p:cNvPicPr preferRelativeResize="0"/>
          <p:nvPr/>
        </p:nvPicPr>
        <p:blipFill rotWithShape="1">
          <a:blip r:embed="rId10">
            <a:alphaModFix/>
          </a:blip>
          <a:srcRect t="11969" b="12893"/>
          <a:stretch/>
        </p:blipFill>
        <p:spPr>
          <a:xfrm flipH="1">
            <a:off x="5574881" y="5188634"/>
            <a:ext cx="1870736" cy="939268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7"/>
          <p:cNvSpPr txBox="1"/>
          <p:nvPr/>
        </p:nvSpPr>
        <p:spPr>
          <a:xfrm>
            <a:off x="7550100" y="2928934"/>
            <a:ext cx="16300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.29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6" name="Google Shape;346;p27"/>
          <p:cNvSpPr txBox="1"/>
          <p:nvPr/>
        </p:nvSpPr>
        <p:spPr>
          <a:xfrm>
            <a:off x="7550100" y="3682167"/>
            <a:ext cx="16300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.3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47" name="Google Shape;347;p27"/>
          <p:cNvPicPr preferRelativeResize="0"/>
          <p:nvPr/>
        </p:nvPicPr>
        <p:blipFill rotWithShape="1">
          <a:blip r:embed="rId10">
            <a:alphaModFix/>
          </a:blip>
          <a:srcRect t="11969" b="12893"/>
          <a:stretch/>
        </p:blipFill>
        <p:spPr>
          <a:xfrm flipH="1">
            <a:off x="7550115" y="4376234"/>
            <a:ext cx="1870736" cy="939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353901" y="1569403"/>
            <a:ext cx="455100" cy="52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594405" y="1645529"/>
            <a:ext cx="356745" cy="4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79501" y="1569403"/>
            <a:ext cx="455100" cy="52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016805" y="1645529"/>
            <a:ext cx="356745" cy="4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821567" y="1543353"/>
            <a:ext cx="455100" cy="52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858872" y="1619479"/>
            <a:ext cx="356745" cy="4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332301" y="1569403"/>
            <a:ext cx="455100" cy="52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471205" y="1645529"/>
            <a:ext cx="356745" cy="4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604000" y="6320670"/>
            <a:ext cx="356733" cy="47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218134" y="5129470"/>
            <a:ext cx="356733" cy="47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984400" y="5798637"/>
            <a:ext cx="356733" cy="47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654034" y="5393970"/>
            <a:ext cx="356733" cy="472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8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Perfect Conversation Calibration</a:t>
            </a:r>
            <a:endParaRPr/>
          </a:p>
        </p:txBody>
      </p:sp>
      <p:pic>
        <p:nvPicPr>
          <p:cNvPr id="365" name="Google Shape;36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534" y="1549100"/>
            <a:ext cx="1280268" cy="135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8"/>
          <p:cNvPicPr preferRelativeResize="0"/>
          <p:nvPr/>
        </p:nvPicPr>
        <p:blipFill rotWithShape="1">
          <a:blip r:embed="rId4">
            <a:alphaModFix/>
          </a:blip>
          <a:srcRect b="7834"/>
          <a:stretch/>
        </p:blipFill>
        <p:spPr>
          <a:xfrm>
            <a:off x="2997145" y="1678149"/>
            <a:ext cx="774572" cy="109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4036" y="1732268"/>
            <a:ext cx="1094033" cy="1094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0285" y="1732267"/>
            <a:ext cx="966868" cy="109403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8"/>
          <p:cNvSpPr txBox="1"/>
          <p:nvPr/>
        </p:nvSpPr>
        <p:spPr>
          <a:xfrm>
            <a:off x="1045933" y="2953834"/>
            <a:ext cx="17504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.53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0" name="Google Shape;370;p28"/>
          <p:cNvSpPr txBox="1"/>
          <p:nvPr/>
        </p:nvSpPr>
        <p:spPr>
          <a:xfrm>
            <a:off x="1045933" y="3707068"/>
            <a:ext cx="16956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.40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1" name="Google Shape;371;p28"/>
          <p:cNvSpPr txBox="1"/>
          <p:nvPr/>
        </p:nvSpPr>
        <p:spPr>
          <a:xfrm>
            <a:off x="1045933" y="4376234"/>
            <a:ext cx="17504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.34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2" name="Google Shape;372;p28"/>
          <p:cNvSpPr txBox="1"/>
          <p:nvPr/>
        </p:nvSpPr>
        <p:spPr>
          <a:xfrm>
            <a:off x="1045933" y="5129468"/>
            <a:ext cx="16956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.32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3" name="Google Shape;373;p28"/>
          <p:cNvSpPr txBox="1"/>
          <p:nvPr/>
        </p:nvSpPr>
        <p:spPr>
          <a:xfrm>
            <a:off x="2867700" y="2928933"/>
            <a:ext cx="16300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.1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4" name="Google Shape;374;p28"/>
          <p:cNvSpPr txBox="1"/>
          <p:nvPr/>
        </p:nvSpPr>
        <p:spPr>
          <a:xfrm>
            <a:off x="2867700" y="3682168"/>
            <a:ext cx="16300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.11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5" name="Google Shape;375;p28"/>
          <p:cNvSpPr txBox="1"/>
          <p:nvPr/>
        </p:nvSpPr>
        <p:spPr>
          <a:xfrm>
            <a:off x="4599300" y="2928934"/>
            <a:ext cx="16300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.55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6" name="Google Shape;376;p28"/>
          <p:cNvSpPr txBox="1"/>
          <p:nvPr/>
        </p:nvSpPr>
        <p:spPr>
          <a:xfrm>
            <a:off x="4599300" y="3682168"/>
            <a:ext cx="16300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.24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7" name="Google Shape;377;p28"/>
          <p:cNvSpPr txBox="1"/>
          <p:nvPr/>
        </p:nvSpPr>
        <p:spPr>
          <a:xfrm>
            <a:off x="4599300" y="4435401"/>
            <a:ext cx="16300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.24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8" name="Google Shape;378;p28"/>
          <p:cNvSpPr txBox="1"/>
          <p:nvPr/>
        </p:nvSpPr>
        <p:spPr>
          <a:xfrm>
            <a:off x="6330900" y="2928934"/>
            <a:ext cx="16300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.11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9" name="Google Shape;379;p28"/>
          <p:cNvSpPr txBox="1"/>
          <p:nvPr/>
        </p:nvSpPr>
        <p:spPr>
          <a:xfrm>
            <a:off x="6330900" y="3682167"/>
            <a:ext cx="16300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.3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80" name="Google Shape;380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34701" y="1569403"/>
            <a:ext cx="455100" cy="52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75205" y="1645529"/>
            <a:ext cx="356745" cy="4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60301" y="1569403"/>
            <a:ext cx="455100" cy="52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97605" y="1645529"/>
            <a:ext cx="356745" cy="4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02367" y="1543353"/>
            <a:ext cx="455100" cy="52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39672" y="1619479"/>
            <a:ext cx="356745" cy="4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16301" y="1569403"/>
            <a:ext cx="455100" cy="52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55205" y="1645529"/>
            <a:ext cx="356745" cy="4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1534" y="1549100"/>
            <a:ext cx="1280268" cy="135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28"/>
          <p:cNvPicPr preferRelativeResize="0"/>
          <p:nvPr/>
        </p:nvPicPr>
        <p:blipFill rotWithShape="1">
          <a:blip r:embed="rId4">
            <a:alphaModFix/>
          </a:blip>
          <a:srcRect b="7834"/>
          <a:stretch/>
        </p:blipFill>
        <p:spPr>
          <a:xfrm>
            <a:off x="10109145" y="1678149"/>
            <a:ext cx="774572" cy="1094032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28"/>
          <p:cNvSpPr txBox="1"/>
          <p:nvPr/>
        </p:nvSpPr>
        <p:spPr>
          <a:xfrm>
            <a:off x="8157933" y="2953834"/>
            <a:ext cx="17504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.13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1" name="Google Shape;391;p28"/>
          <p:cNvSpPr txBox="1"/>
          <p:nvPr/>
        </p:nvSpPr>
        <p:spPr>
          <a:xfrm>
            <a:off x="8157933" y="3707067"/>
            <a:ext cx="16956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.4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2" name="Google Shape;392;p28"/>
          <p:cNvSpPr txBox="1"/>
          <p:nvPr/>
        </p:nvSpPr>
        <p:spPr>
          <a:xfrm>
            <a:off x="8157933" y="4376234"/>
            <a:ext cx="17504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18%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3" name="Google Shape;393;p28"/>
          <p:cNvSpPr txBox="1"/>
          <p:nvPr/>
        </p:nvSpPr>
        <p:spPr>
          <a:xfrm>
            <a:off x="8157933" y="5129468"/>
            <a:ext cx="16956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18%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4" name="Google Shape;394;p28"/>
          <p:cNvSpPr txBox="1"/>
          <p:nvPr/>
        </p:nvSpPr>
        <p:spPr>
          <a:xfrm>
            <a:off x="9979700" y="2928933"/>
            <a:ext cx="16300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.1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5" name="Google Shape;395;p28"/>
          <p:cNvSpPr txBox="1"/>
          <p:nvPr/>
        </p:nvSpPr>
        <p:spPr>
          <a:xfrm>
            <a:off x="9979700" y="3682168"/>
            <a:ext cx="16300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.23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96" name="Google Shape;396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46701" y="1569403"/>
            <a:ext cx="455100" cy="52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87205" y="1645529"/>
            <a:ext cx="356745" cy="4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72301" y="1569403"/>
            <a:ext cx="455100" cy="52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09605" y="1645529"/>
            <a:ext cx="356745" cy="4281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28"/>
          <p:cNvSpPr txBox="1"/>
          <p:nvPr/>
        </p:nvSpPr>
        <p:spPr>
          <a:xfrm>
            <a:off x="9994500" y="4399585"/>
            <a:ext cx="17504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.33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1" name="Google Shape;401;p28"/>
          <p:cNvSpPr txBox="1"/>
          <p:nvPr/>
        </p:nvSpPr>
        <p:spPr>
          <a:xfrm>
            <a:off x="10021900" y="5117018"/>
            <a:ext cx="16956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.32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2" name="Google Shape;402;p28"/>
          <p:cNvSpPr txBox="1"/>
          <p:nvPr/>
        </p:nvSpPr>
        <p:spPr>
          <a:xfrm>
            <a:off x="688733" y="1032167"/>
            <a:ext cx="7028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Day t in 1:T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403" name="Google Shape;403;p28"/>
          <p:cNvCxnSpPr/>
          <p:nvPr/>
        </p:nvCxnSpPr>
        <p:spPr>
          <a:xfrm rot="10800000" flipH="1">
            <a:off x="2482500" y="1284400"/>
            <a:ext cx="8786000" cy="3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4" name="Google Shape;404;p28"/>
          <p:cNvSpPr txBox="1"/>
          <p:nvPr/>
        </p:nvSpPr>
        <p:spPr>
          <a:xfrm>
            <a:off x="101600" y="2073634"/>
            <a:ext cx="1474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Round k in 1:?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405" name="Google Shape;405;p28"/>
          <p:cNvCxnSpPr/>
          <p:nvPr/>
        </p:nvCxnSpPr>
        <p:spPr>
          <a:xfrm flipH="1">
            <a:off x="489533" y="3151233"/>
            <a:ext cx="12400" cy="336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6" name="Google Shape;406;p28"/>
          <p:cNvSpPr/>
          <p:nvPr/>
        </p:nvSpPr>
        <p:spPr>
          <a:xfrm>
            <a:off x="2776239" y="2871233"/>
            <a:ext cx="1750400" cy="78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7" name="Google Shape;407;p28"/>
          <p:cNvSpPr/>
          <p:nvPr/>
        </p:nvSpPr>
        <p:spPr>
          <a:xfrm>
            <a:off x="6301969" y="2863833"/>
            <a:ext cx="5339200" cy="78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8" name="Google Shape;408;p28"/>
          <p:cNvSpPr/>
          <p:nvPr/>
        </p:nvSpPr>
        <p:spPr>
          <a:xfrm>
            <a:off x="-76467" y="3697167"/>
            <a:ext cx="1171600" cy="585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Round 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9" name="Google Shape;409;p28"/>
          <p:cNvSpPr/>
          <p:nvPr/>
        </p:nvSpPr>
        <p:spPr>
          <a:xfrm>
            <a:off x="2795223" y="3599567"/>
            <a:ext cx="1750400" cy="78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0" name="Google Shape;410;p28"/>
          <p:cNvSpPr/>
          <p:nvPr/>
        </p:nvSpPr>
        <p:spPr>
          <a:xfrm>
            <a:off x="6282967" y="3582433"/>
            <a:ext cx="5372000" cy="78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11" name="Google Shape;411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15367" y="6077170"/>
            <a:ext cx="356733" cy="47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03567" y="6077170"/>
            <a:ext cx="356733" cy="47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35934" y="6077170"/>
            <a:ext cx="356733" cy="47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67534" y="6077170"/>
            <a:ext cx="356733" cy="47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827367" y="6077170"/>
            <a:ext cx="356733" cy="47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616334" y="6077170"/>
            <a:ext cx="356733" cy="472431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28"/>
          <p:cNvSpPr txBox="1"/>
          <p:nvPr/>
        </p:nvSpPr>
        <p:spPr>
          <a:xfrm>
            <a:off x="7362857" y="39401"/>
            <a:ext cx="422280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Parameterized by </a:t>
            </a:r>
            <a:r>
              <a:rPr lang="en" sz="2400" i="1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bucketing </a:t>
            </a: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of the other agent’s predictions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9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Perfect Conversation Calibration</a:t>
            </a:r>
            <a:endParaRPr/>
          </a:p>
        </p:txBody>
      </p:sp>
      <p:sp>
        <p:nvSpPr>
          <p:cNvPr id="423" name="Google Shape;423;p29"/>
          <p:cNvSpPr txBox="1"/>
          <p:nvPr/>
        </p:nvSpPr>
        <p:spPr>
          <a:xfrm>
            <a:off x="2867700" y="3682168"/>
            <a:ext cx="16300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.11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4" name="Google Shape;424;p29"/>
          <p:cNvSpPr txBox="1"/>
          <p:nvPr/>
        </p:nvSpPr>
        <p:spPr>
          <a:xfrm>
            <a:off x="8157933" y="3707067"/>
            <a:ext cx="16956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.4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5" name="Google Shape;425;p29"/>
          <p:cNvSpPr txBox="1"/>
          <p:nvPr/>
        </p:nvSpPr>
        <p:spPr>
          <a:xfrm>
            <a:off x="9979700" y="3682168"/>
            <a:ext cx="16300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.23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6" name="Google Shape;426;p29"/>
          <p:cNvSpPr txBox="1"/>
          <p:nvPr/>
        </p:nvSpPr>
        <p:spPr>
          <a:xfrm>
            <a:off x="688733" y="1032167"/>
            <a:ext cx="7028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Day t in 1:T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427" name="Google Shape;427;p29"/>
          <p:cNvCxnSpPr/>
          <p:nvPr/>
        </p:nvCxnSpPr>
        <p:spPr>
          <a:xfrm rot="10800000" flipH="1">
            <a:off x="2482500" y="1284400"/>
            <a:ext cx="8786000" cy="3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8" name="Google Shape;428;p29"/>
          <p:cNvSpPr/>
          <p:nvPr/>
        </p:nvSpPr>
        <p:spPr>
          <a:xfrm>
            <a:off x="2795223" y="3599567"/>
            <a:ext cx="1750400" cy="78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9" name="Google Shape;429;p29"/>
          <p:cNvSpPr/>
          <p:nvPr/>
        </p:nvSpPr>
        <p:spPr>
          <a:xfrm>
            <a:off x="6277033" y="3582433"/>
            <a:ext cx="5426000" cy="78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30" name="Google Shape;43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3567" y="6077170"/>
            <a:ext cx="356733" cy="47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7367" y="6077170"/>
            <a:ext cx="356733" cy="47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6334" y="6077170"/>
            <a:ext cx="356733" cy="47243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29"/>
          <p:cNvSpPr txBox="1"/>
          <p:nvPr/>
        </p:nvSpPr>
        <p:spPr>
          <a:xfrm>
            <a:off x="218500" y="3193767"/>
            <a:ext cx="2438800" cy="357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In each round, </a:t>
            </a:r>
            <a:r>
              <a:rPr lang="en" sz="2400" i="1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perfect calibration </a:t>
            </a: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on subsequences defined by the other agent’s previous prediction (bucketed)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4" name="Google Shape;434;p29"/>
          <p:cNvSpPr txBox="1"/>
          <p:nvPr/>
        </p:nvSpPr>
        <p:spPr>
          <a:xfrm>
            <a:off x="6330900" y="3682167"/>
            <a:ext cx="16300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.3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3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Proof Sketch</a:t>
            </a:r>
            <a:endParaRPr/>
          </a:p>
        </p:txBody>
      </p:sp>
      <p:pic>
        <p:nvPicPr>
          <p:cNvPr id="514" name="Google Shape;51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534" y="1752300"/>
            <a:ext cx="1280268" cy="135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33"/>
          <p:cNvPicPr preferRelativeResize="0"/>
          <p:nvPr/>
        </p:nvPicPr>
        <p:blipFill rotWithShape="1">
          <a:blip r:embed="rId4">
            <a:alphaModFix/>
          </a:blip>
          <a:srcRect b="7834"/>
          <a:stretch/>
        </p:blipFill>
        <p:spPr>
          <a:xfrm>
            <a:off x="2997145" y="1881349"/>
            <a:ext cx="774572" cy="109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4036" y="1935468"/>
            <a:ext cx="1094033" cy="1094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0285" y="1935467"/>
            <a:ext cx="966868" cy="1094035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33"/>
          <p:cNvSpPr txBox="1"/>
          <p:nvPr/>
        </p:nvSpPr>
        <p:spPr>
          <a:xfrm>
            <a:off x="1045933" y="3461833"/>
            <a:ext cx="17504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.2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9" name="Google Shape;519;p33"/>
          <p:cNvSpPr txBox="1"/>
          <p:nvPr/>
        </p:nvSpPr>
        <p:spPr>
          <a:xfrm>
            <a:off x="1045933" y="4215067"/>
            <a:ext cx="16956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?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20" name="Google Shape;520;p33"/>
          <p:cNvSpPr txBox="1"/>
          <p:nvPr/>
        </p:nvSpPr>
        <p:spPr>
          <a:xfrm>
            <a:off x="2867700" y="3436934"/>
            <a:ext cx="16300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.21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21" name="Google Shape;521;p33"/>
          <p:cNvSpPr txBox="1"/>
          <p:nvPr/>
        </p:nvSpPr>
        <p:spPr>
          <a:xfrm>
            <a:off x="2867700" y="4190167"/>
            <a:ext cx="16300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?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22" name="Google Shape;522;p33"/>
          <p:cNvSpPr txBox="1"/>
          <p:nvPr/>
        </p:nvSpPr>
        <p:spPr>
          <a:xfrm>
            <a:off x="4599300" y="3436934"/>
            <a:ext cx="16300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.19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23" name="Google Shape;523;p33"/>
          <p:cNvSpPr txBox="1"/>
          <p:nvPr/>
        </p:nvSpPr>
        <p:spPr>
          <a:xfrm>
            <a:off x="4599300" y="4190167"/>
            <a:ext cx="16300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?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24" name="Google Shape;524;p33"/>
          <p:cNvSpPr txBox="1"/>
          <p:nvPr/>
        </p:nvSpPr>
        <p:spPr>
          <a:xfrm>
            <a:off x="6330900" y="3436933"/>
            <a:ext cx="16300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.2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25" name="Google Shape;525;p33"/>
          <p:cNvSpPr txBox="1"/>
          <p:nvPr/>
        </p:nvSpPr>
        <p:spPr>
          <a:xfrm>
            <a:off x="6330900" y="4190167"/>
            <a:ext cx="16300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?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26" name="Google Shape;526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34701" y="1772603"/>
            <a:ext cx="455100" cy="52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75205" y="1848729"/>
            <a:ext cx="356745" cy="4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60301" y="1772603"/>
            <a:ext cx="455100" cy="52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97605" y="1848729"/>
            <a:ext cx="356745" cy="4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02367" y="1746553"/>
            <a:ext cx="455100" cy="52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39672" y="1822679"/>
            <a:ext cx="356745" cy="4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16301" y="1772603"/>
            <a:ext cx="455100" cy="52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55205" y="1848729"/>
            <a:ext cx="356745" cy="4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1534" y="1752300"/>
            <a:ext cx="1280268" cy="135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33"/>
          <p:cNvPicPr preferRelativeResize="0"/>
          <p:nvPr/>
        </p:nvPicPr>
        <p:blipFill rotWithShape="1">
          <a:blip r:embed="rId4">
            <a:alphaModFix/>
          </a:blip>
          <a:srcRect b="7834"/>
          <a:stretch/>
        </p:blipFill>
        <p:spPr>
          <a:xfrm>
            <a:off x="10109145" y="1881349"/>
            <a:ext cx="774572" cy="1094032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33"/>
          <p:cNvSpPr txBox="1"/>
          <p:nvPr/>
        </p:nvSpPr>
        <p:spPr>
          <a:xfrm>
            <a:off x="8157933" y="3461834"/>
            <a:ext cx="17504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.19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37" name="Google Shape;537;p33"/>
          <p:cNvSpPr txBox="1"/>
          <p:nvPr/>
        </p:nvSpPr>
        <p:spPr>
          <a:xfrm>
            <a:off x="8157933" y="4215067"/>
            <a:ext cx="16956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?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38" name="Google Shape;538;p33"/>
          <p:cNvSpPr txBox="1"/>
          <p:nvPr/>
        </p:nvSpPr>
        <p:spPr>
          <a:xfrm>
            <a:off x="9979700" y="3436934"/>
            <a:ext cx="16300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.19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39" name="Google Shape;539;p33"/>
          <p:cNvSpPr txBox="1"/>
          <p:nvPr/>
        </p:nvSpPr>
        <p:spPr>
          <a:xfrm>
            <a:off x="9979700" y="4190167"/>
            <a:ext cx="16300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?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40" name="Google Shape;540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46701" y="1772603"/>
            <a:ext cx="455100" cy="52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87205" y="1848729"/>
            <a:ext cx="356745" cy="4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72301" y="1772603"/>
            <a:ext cx="455100" cy="52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09605" y="1848729"/>
            <a:ext cx="356745" cy="428100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33"/>
          <p:cNvSpPr txBox="1"/>
          <p:nvPr/>
        </p:nvSpPr>
        <p:spPr>
          <a:xfrm>
            <a:off x="688733" y="1235367"/>
            <a:ext cx="7028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Day t in 1:T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45" name="Google Shape;545;p33"/>
          <p:cNvSpPr/>
          <p:nvPr/>
        </p:nvSpPr>
        <p:spPr>
          <a:xfrm>
            <a:off x="-121100" y="3197733"/>
            <a:ext cx="1280400" cy="109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Round k 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46" name="Google Shape;546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15367" y="5569170"/>
            <a:ext cx="356733" cy="47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03567" y="5569170"/>
            <a:ext cx="356733" cy="47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35934" y="5569170"/>
            <a:ext cx="356733" cy="47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67534" y="5569170"/>
            <a:ext cx="356733" cy="47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827367" y="5569170"/>
            <a:ext cx="356733" cy="47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616334" y="5569170"/>
            <a:ext cx="356733" cy="472431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33"/>
          <p:cNvSpPr txBox="1"/>
          <p:nvPr/>
        </p:nvSpPr>
        <p:spPr>
          <a:xfrm>
            <a:off x="5666933" y="239534"/>
            <a:ext cx="629840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Consider the subsequence of days that make it to round k where the model sends over a prediction in bucket b 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3" name="Google Shape;553;p33"/>
          <p:cNvSpPr/>
          <p:nvPr/>
        </p:nvSpPr>
        <p:spPr>
          <a:xfrm>
            <a:off x="-121100" y="3950967"/>
            <a:ext cx="1280400" cy="109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Round k+1 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554" name="Google Shape;554;p33"/>
          <p:cNvCxnSpPr/>
          <p:nvPr/>
        </p:nvCxnSpPr>
        <p:spPr>
          <a:xfrm rot="10800000" flipH="1">
            <a:off x="2482500" y="1487600"/>
            <a:ext cx="8786000" cy="3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34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Proof Sketch</a:t>
            </a:r>
            <a:endParaRPr/>
          </a:p>
        </p:txBody>
      </p:sp>
      <p:pic>
        <p:nvPicPr>
          <p:cNvPr id="560" name="Google Shape;56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534" y="1752300"/>
            <a:ext cx="1280268" cy="135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34"/>
          <p:cNvPicPr preferRelativeResize="0"/>
          <p:nvPr/>
        </p:nvPicPr>
        <p:blipFill rotWithShape="1">
          <a:blip r:embed="rId4">
            <a:alphaModFix/>
          </a:blip>
          <a:srcRect b="7834"/>
          <a:stretch/>
        </p:blipFill>
        <p:spPr>
          <a:xfrm>
            <a:off x="2997145" y="1881349"/>
            <a:ext cx="774572" cy="109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4036" y="1935468"/>
            <a:ext cx="1094033" cy="1094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0285" y="1935467"/>
            <a:ext cx="966868" cy="1094035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34"/>
          <p:cNvSpPr txBox="1"/>
          <p:nvPr/>
        </p:nvSpPr>
        <p:spPr>
          <a:xfrm>
            <a:off x="1045933" y="3461833"/>
            <a:ext cx="17504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.2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5" name="Google Shape;565;p34"/>
          <p:cNvSpPr txBox="1"/>
          <p:nvPr/>
        </p:nvSpPr>
        <p:spPr>
          <a:xfrm>
            <a:off x="2867700" y="3436934"/>
            <a:ext cx="16300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.21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6" name="Google Shape;566;p34"/>
          <p:cNvSpPr txBox="1"/>
          <p:nvPr/>
        </p:nvSpPr>
        <p:spPr>
          <a:xfrm>
            <a:off x="4599300" y="3436934"/>
            <a:ext cx="16300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.19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7" name="Google Shape;567;p34"/>
          <p:cNvSpPr txBox="1"/>
          <p:nvPr/>
        </p:nvSpPr>
        <p:spPr>
          <a:xfrm>
            <a:off x="6330900" y="3436933"/>
            <a:ext cx="16300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.2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68" name="Google Shape;568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34701" y="1772603"/>
            <a:ext cx="455100" cy="52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75205" y="1848729"/>
            <a:ext cx="356745" cy="4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60301" y="1772603"/>
            <a:ext cx="455100" cy="52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97605" y="1848729"/>
            <a:ext cx="356745" cy="4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02367" y="1746553"/>
            <a:ext cx="455100" cy="52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39672" y="1822679"/>
            <a:ext cx="356745" cy="4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16301" y="1772603"/>
            <a:ext cx="455100" cy="52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55205" y="1848729"/>
            <a:ext cx="356745" cy="4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1534" y="1752300"/>
            <a:ext cx="1280268" cy="135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34"/>
          <p:cNvPicPr preferRelativeResize="0"/>
          <p:nvPr/>
        </p:nvPicPr>
        <p:blipFill rotWithShape="1">
          <a:blip r:embed="rId4">
            <a:alphaModFix/>
          </a:blip>
          <a:srcRect b="7834"/>
          <a:stretch/>
        </p:blipFill>
        <p:spPr>
          <a:xfrm>
            <a:off x="10109145" y="1881349"/>
            <a:ext cx="774572" cy="1094032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34"/>
          <p:cNvSpPr txBox="1"/>
          <p:nvPr/>
        </p:nvSpPr>
        <p:spPr>
          <a:xfrm>
            <a:off x="8157933" y="3461834"/>
            <a:ext cx="17504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.19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79" name="Google Shape;579;p34"/>
          <p:cNvSpPr txBox="1"/>
          <p:nvPr/>
        </p:nvSpPr>
        <p:spPr>
          <a:xfrm>
            <a:off x="9979700" y="3436934"/>
            <a:ext cx="16300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.19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80" name="Google Shape;580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46701" y="1772603"/>
            <a:ext cx="455100" cy="52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87205" y="1848729"/>
            <a:ext cx="356745" cy="4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72301" y="1772603"/>
            <a:ext cx="455100" cy="52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09605" y="1848729"/>
            <a:ext cx="356745" cy="42810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34"/>
          <p:cNvSpPr txBox="1"/>
          <p:nvPr/>
        </p:nvSpPr>
        <p:spPr>
          <a:xfrm>
            <a:off x="688733" y="1235367"/>
            <a:ext cx="7028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Day t in 1:T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85" name="Google Shape;585;p34"/>
          <p:cNvSpPr/>
          <p:nvPr/>
        </p:nvSpPr>
        <p:spPr>
          <a:xfrm>
            <a:off x="-121100" y="3197733"/>
            <a:ext cx="1280400" cy="109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Round k 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86" name="Google Shape;586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15367" y="5569170"/>
            <a:ext cx="356733" cy="47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03567" y="5569170"/>
            <a:ext cx="356733" cy="47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35934" y="5569170"/>
            <a:ext cx="356733" cy="47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67534" y="5569170"/>
            <a:ext cx="356733" cy="47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827367" y="5569170"/>
            <a:ext cx="356733" cy="47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616334" y="5569170"/>
            <a:ext cx="356733" cy="4724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2" name="Google Shape;592;p34"/>
          <p:cNvCxnSpPr/>
          <p:nvPr/>
        </p:nvCxnSpPr>
        <p:spPr>
          <a:xfrm rot="10800000" flipH="1">
            <a:off x="2482500" y="1487600"/>
            <a:ext cx="8786000" cy="3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93" name="Google Shape;593;p34"/>
          <p:cNvSpPr txBox="1"/>
          <p:nvPr/>
        </p:nvSpPr>
        <p:spPr>
          <a:xfrm>
            <a:off x="0" y="2429485"/>
            <a:ext cx="1463600" cy="615513"/>
          </a:xfrm>
          <a:prstGeom prst="rect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b="1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Case 1:</a:t>
            </a:r>
            <a:endParaRPr sz="2400" b="1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94" name="Google Shape;594;p34"/>
          <p:cNvPicPr preferRelativeResize="0"/>
          <p:nvPr/>
        </p:nvPicPr>
        <p:blipFill rotWithShape="1">
          <a:blip r:embed="rId10">
            <a:alphaModFix/>
          </a:blip>
          <a:srcRect t="11969" b="12893"/>
          <a:stretch/>
        </p:blipFill>
        <p:spPr>
          <a:xfrm flipH="1">
            <a:off x="1209186" y="4856217"/>
            <a:ext cx="1369097" cy="68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4"/>
          <p:cNvPicPr preferRelativeResize="0"/>
          <p:nvPr/>
        </p:nvPicPr>
        <p:blipFill rotWithShape="1">
          <a:blip r:embed="rId10">
            <a:alphaModFix/>
          </a:blip>
          <a:srcRect t="11969" b="12893"/>
          <a:stretch/>
        </p:blipFill>
        <p:spPr>
          <a:xfrm flipH="1">
            <a:off x="2998153" y="4843783"/>
            <a:ext cx="1369097" cy="68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4"/>
          <p:cNvPicPr preferRelativeResize="0"/>
          <p:nvPr/>
        </p:nvPicPr>
        <p:blipFill rotWithShape="1">
          <a:blip r:embed="rId10">
            <a:alphaModFix/>
          </a:blip>
          <a:srcRect t="11969" b="12893"/>
          <a:stretch/>
        </p:blipFill>
        <p:spPr>
          <a:xfrm flipH="1">
            <a:off x="6461353" y="4843783"/>
            <a:ext cx="1369097" cy="687399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34"/>
          <p:cNvSpPr txBox="1"/>
          <p:nvPr/>
        </p:nvSpPr>
        <p:spPr>
          <a:xfrm>
            <a:off x="5666933" y="239534"/>
            <a:ext cx="629840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Consider the subsequence of days that make it to round k where the model sends over a prediction in bucket b 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4"/>
          <p:cNvSpPr txBox="1"/>
          <p:nvPr/>
        </p:nvSpPr>
        <p:spPr>
          <a:xfrm>
            <a:off x="1045933" y="4215067"/>
            <a:ext cx="16956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?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99" name="Google Shape;599;p34"/>
          <p:cNvSpPr txBox="1"/>
          <p:nvPr/>
        </p:nvSpPr>
        <p:spPr>
          <a:xfrm>
            <a:off x="2867700" y="4190167"/>
            <a:ext cx="16300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?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00" name="Google Shape;600;p34"/>
          <p:cNvSpPr txBox="1"/>
          <p:nvPr/>
        </p:nvSpPr>
        <p:spPr>
          <a:xfrm>
            <a:off x="4599300" y="4190167"/>
            <a:ext cx="16300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?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01" name="Google Shape;601;p34"/>
          <p:cNvSpPr txBox="1"/>
          <p:nvPr/>
        </p:nvSpPr>
        <p:spPr>
          <a:xfrm>
            <a:off x="6330900" y="4190167"/>
            <a:ext cx="16300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?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02" name="Google Shape;602;p34"/>
          <p:cNvSpPr txBox="1"/>
          <p:nvPr/>
        </p:nvSpPr>
        <p:spPr>
          <a:xfrm>
            <a:off x="8157933" y="4215067"/>
            <a:ext cx="16956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?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03" name="Google Shape;603;p34"/>
          <p:cNvSpPr txBox="1"/>
          <p:nvPr/>
        </p:nvSpPr>
        <p:spPr>
          <a:xfrm>
            <a:off x="9979700" y="4190167"/>
            <a:ext cx="16300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?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04" name="Google Shape;604;p34"/>
          <p:cNvSpPr/>
          <p:nvPr/>
        </p:nvSpPr>
        <p:spPr>
          <a:xfrm>
            <a:off x="-121100" y="3950967"/>
            <a:ext cx="1280400" cy="109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Round k+1 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05" name="Google Shape;605;p34"/>
          <p:cNvPicPr preferRelativeResize="0"/>
          <p:nvPr/>
        </p:nvPicPr>
        <p:blipFill rotWithShape="1">
          <a:blip r:embed="rId10">
            <a:alphaModFix/>
          </a:blip>
          <a:srcRect t="11969" b="12893"/>
          <a:stretch/>
        </p:blipFill>
        <p:spPr>
          <a:xfrm flipH="1">
            <a:off x="10110153" y="4843783"/>
            <a:ext cx="1369097" cy="68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5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Proof Sketch</a:t>
            </a:r>
            <a:endParaRPr/>
          </a:p>
        </p:txBody>
      </p:sp>
      <p:pic>
        <p:nvPicPr>
          <p:cNvPr id="611" name="Google Shape;61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534" y="1752300"/>
            <a:ext cx="1280268" cy="135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35"/>
          <p:cNvPicPr preferRelativeResize="0"/>
          <p:nvPr/>
        </p:nvPicPr>
        <p:blipFill rotWithShape="1">
          <a:blip r:embed="rId4">
            <a:alphaModFix/>
          </a:blip>
          <a:srcRect b="7834"/>
          <a:stretch/>
        </p:blipFill>
        <p:spPr>
          <a:xfrm>
            <a:off x="2997145" y="1881349"/>
            <a:ext cx="774572" cy="109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4036" y="1935468"/>
            <a:ext cx="1094033" cy="1094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0285" y="1935467"/>
            <a:ext cx="966868" cy="1094035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35"/>
          <p:cNvSpPr txBox="1"/>
          <p:nvPr/>
        </p:nvSpPr>
        <p:spPr>
          <a:xfrm>
            <a:off x="1045933" y="3461833"/>
            <a:ext cx="17504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.2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6" name="Google Shape;616;p35"/>
          <p:cNvSpPr txBox="1"/>
          <p:nvPr/>
        </p:nvSpPr>
        <p:spPr>
          <a:xfrm>
            <a:off x="2867700" y="3436934"/>
            <a:ext cx="16300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.21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7" name="Google Shape;617;p35"/>
          <p:cNvSpPr txBox="1"/>
          <p:nvPr/>
        </p:nvSpPr>
        <p:spPr>
          <a:xfrm>
            <a:off x="4599300" y="3436934"/>
            <a:ext cx="16300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.19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8" name="Google Shape;618;p35"/>
          <p:cNvSpPr txBox="1"/>
          <p:nvPr/>
        </p:nvSpPr>
        <p:spPr>
          <a:xfrm>
            <a:off x="6330900" y="3436933"/>
            <a:ext cx="16300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.2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19" name="Google Shape;619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34701" y="1772603"/>
            <a:ext cx="455100" cy="52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75205" y="1848729"/>
            <a:ext cx="356745" cy="4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60301" y="1772603"/>
            <a:ext cx="455100" cy="52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97605" y="1848729"/>
            <a:ext cx="356745" cy="4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02367" y="1746553"/>
            <a:ext cx="455100" cy="52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39672" y="1822679"/>
            <a:ext cx="356745" cy="4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16301" y="1772603"/>
            <a:ext cx="455100" cy="52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55205" y="1848729"/>
            <a:ext cx="356745" cy="4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1534" y="1752300"/>
            <a:ext cx="1280268" cy="135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35"/>
          <p:cNvPicPr preferRelativeResize="0"/>
          <p:nvPr/>
        </p:nvPicPr>
        <p:blipFill rotWithShape="1">
          <a:blip r:embed="rId4">
            <a:alphaModFix/>
          </a:blip>
          <a:srcRect b="7834"/>
          <a:stretch/>
        </p:blipFill>
        <p:spPr>
          <a:xfrm>
            <a:off x="10109145" y="1881349"/>
            <a:ext cx="774572" cy="1094032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35"/>
          <p:cNvSpPr txBox="1"/>
          <p:nvPr/>
        </p:nvSpPr>
        <p:spPr>
          <a:xfrm>
            <a:off x="8157933" y="3461834"/>
            <a:ext cx="17504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.19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0" name="Google Shape;630;p35"/>
          <p:cNvSpPr txBox="1"/>
          <p:nvPr/>
        </p:nvSpPr>
        <p:spPr>
          <a:xfrm>
            <a:off x="9979700" y="3436934"/>
            <a:ext cx="16300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.19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31" name="Google Shape;631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46701" y="1772603"/>
            <a:ext cx="455100" cy="52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87205" y="1848729"/>
            <a:ext cx="356745" cy="4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72301" y="1772603"/>
            <a:ext cx="455100" cy="52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09605" y="1848729"/>
            <a:ext cx="356745" cy="428100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35"/>
          <p:cNvSpPr txBox="1"/>
          <p:nvPr/>
        </p:nvSpPr>
        <p:spPr>
          <a:xfrm>
            <a:off x="688733" y="1235367"/>
            <a:ext cx="7028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Day t in 1:T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6" name="Google Shape;636;p35"/>
          <p:cNvSpPr/>
          <p:nvPr/>
        </p:nvSpPr>
        <p:spPr>
          <a:xfrm>
            <a:off x="-121100" y="3197733"/>
            <a:ext cx="1280400" cy="109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Round k 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37" name="Google Shape;637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15367" y="5569170"/>
            <a:ext cx="356733" cy="47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03567" y="5569170"/>
            <a:ext cx="356733" cy="47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35934" y="5569170"/>
            <a:ext cx="356733" cy="47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67534" y="5569170"/>
            <a:ext cx="356733" cy="47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827367" y="5569170"/>
            <a:ext cx="356733" cy="47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616334" y="5569170"/>
            <a:ext cx="356733" cy="4724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Google Shape;643;p35"/>
          <p:cNvCxnSpPr/>
          <p:nvPr/>
        </p:nvCxnSpPr>
        <p:spPr>
          <a:xfrm rot="10800000" flipH="1">
            <a:off x="2482500" y="1487600"/>
            <a:ext cx="8786000" cy="3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44" name="Google Shape;644;p35"/>
          <p:cNvSpPr txBox="1"/>
          <p:nvPr/>
        </p:nvSpPr>
        <p:spPr>
          <a:xfrm>
            <a:off x="0" y="2429485"/>
            <a:ext cx="1463600" cy="615513"/>
          </a:xfrm>
          <a:prstGeom prst="rect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b="1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Case 2:</a:t>
            </a:r>
            <a:endParaRPr sz="2400" b="1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45" name="Google Shape;645;p35"/>
          <p:cNvSpPr txBox="1"/>
          <p:nvPr/>
        </p:nvSpPr>
        <p:spPr>
          <a:xfrm>
            <a:off x="5666933" y="239534"/>
            <a:ext cx="629840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Consider the subsequence of days that make it to round k where the model sends over a prediction in bucket b 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46" name="Google Shape;646;p35"/>
          <p:cNvSpPr txBox="1"/>
          <p:nvPr/>
        </p:nvSpPr>
        <p:spPr>
          <a:xfrm>
            <a:off x="1045933" y="4215067"/>
            <a:ext cx="16956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?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47" name="Google Shape;647;p35"/>
          <p:cNvSpPr txBox="1"/>
          <p:nvPr/>
        </p:nvSpPr>
        <p:spPr>
          <a:xfrm>
            <a:off x="2867700" y="4190167"/>
            <a:ext cx="16300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?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48" name="Google Shape;648;p35"/>
          <p:cNvSpPr txBox="1"/>
          <p:nvPr/>
        </p:nvSpPr>
        <p:spPr>
          <a:xfrm>
            <a:off x="4599300" y="4190167"/>
            <a:ext cx="16300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?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49" name="Google Shape;649;p35"/>
          <p:cNvSpPr txBox="1"/>
          <p:nvPr/>
        </p:nvSpPr>
        <p:spPr>
          <a:xfrm>
            <a:off x="6330900" y="4190167"/>
            <a:ext cx="16300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?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0" name="Google Shape;650;p35"/>
          <p:cNvSpPr txBox="1"/>
          <p:nvPr/>
        </p:nvSpPr>
        <p:spPr>
          <a:xfrm>
            <a:off x="8185333" y="4190167"/>
            <a:ext cx="16956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?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1" name="Google Shape;651;p35"/>
          <p:cNvSpPr txBox="1"/>
          <p:nvPr/>
        </p:nvSpPr>
        <p:spPr>
          <a:xfrm>
            <a:off x="9979700" y="4190167"/>
            <a:ext cx="16300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?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2" name="Google Shape;652;p35"/>
          <p:cNvSpPr/>
          <p:nvPr/>
        </p:nvSpPr>
        <p:spPr>
          <a:xfrm>
            <a:off x="-121100" y="3950967"/>
            <a:ext cx="1280400" cy="109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Round k+1 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35"/>
          <p:cNvSpPr/>
          <p:nvPr/>
        </p:nvSpPr>
        <p:spPr>
          <a:xfrm>
            <a:off x="3098533" y="4734233"/>
            <a:ext cx="966800" cy="9588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4" name="Google Shape;654;p35"/>
          <p:cNvSpPr/>
          <p:nvPr/>
        </p:nvSpPr>
        <p:spPr>
          <a:xfrm>
            <a:off x="4930900" y="4805767"/>
            <a:ext cx="966800" cy="9588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5" name="Google Shape;655;p35"/>
          <p:cNvSpPr/>
          <p:nvPr/>
        </p:nvSpPr>
        <p:spPr>
          <a:xfrm>
            <a:off x="8486900" y="4734233"/>
            <a:ext cx="966800" cy="9588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36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Proof Sketch</a:t>
            </a:r>
            <a:endParaRPr/>
          </a:p>
        </p:txBody>
      </p:sp>
      <p:pic>
        <p:nvPicPr>
          <p:cNvPr id="661" name="Google Shape;66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534" y="1752300"/>
            <a:ext cx="1280268" cy="135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36"/>
          <p:cNvPicPr preferRelativeResize="0"/>
          <p:nvPr/>
        </p:nvPicPr>
        <p:blipFill rotWithShape="1">
          <a:blip r:embed="rId4">
            <a:alphaModFix/>
          </a:blip>
          <a:srcRect b="7834"/>
          <a:stretch/>
        </p:blipFill>
        <p:spPr>
          <a:xfrm>
            <a:off x="2997145" y="1881349"/>
            <a:ext cx="774572" cy="109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4036" y="1935468"/>
            <a:ext cx="1094033" cy="1094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0285" y="1935467"/>
            <a:ext cx="966868" cy="1094035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36"/>
          <p:cNvSpPr txBox="1"/>
          <p:nvPr/>
        </p:nvSpPr>
        <p:spPr>
          <a:xfrm>
            <a:off x="1045933" y="3461833"/>
            <a:ext cx="17504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.2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66" name="Google Shape;666;p36"/>
          <p:cNvSpPr txBox="1"/>
          <p:nvPr/>
        </p:nvSpPr>
        <p:spPr>
          <a:xfrm>
            <a:off x="2867700" y="3436934"/>
            <a:ext cx="16300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.21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67" name="Google Shape;667;p36"/>
          <p:cNvSpPr txBox="1"/>
          <p:nvPr/>
        </p:nvSpPr>
        <p:spPr>
          <a:xfrm>
            <a:off x="4599300" y="3436934"/>
            <a:ext cx="16300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.19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68" name="Google Shape;668;p36"/>
          <p:cNvSpPr txBox="1"/>
          <p:nvPr/>
        </p:nvSpPr>
        <p:spPr>
          <a:xfrm>
            <a:off x="6330900" y="3436933"/>
            <a:ext cx="16300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.2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69" name="Google Shape;669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34701" y="1772603"/>
            <a:ext cx="455100" cy="52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75205" y="1848729"/>
            <a:ext cx="356745" cy="4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60301" y="1772603"/>
            <a:ext cx="455100" cy="52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97605" y="1848729"/>
            <a:ext cx="356745" cy="4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02367" y="1746553"/>
            <a:ext cx="455100" cy="52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39672" y="1822679"/>
            <a:ext cx="356745" cy="4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16301" y="1772603"/>
            <a:ext cx="455100" cy="52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55205" y="1848729"/>
            <a:ext cx="356745" cy="4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1534" y="1752300"/>
            <a:ext cx="1280268" cy="135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36"/>
          <p:cNvPicPr preferRelativeResize="0"/>
          <p:nvPr/>
        </p:nvPicPr>
        <p:blipFill rotWithShape="1">
          <a:blip r:embed="rId4">
            <a:alphaModFix/>
          </a:blip>
          <a:srcRect b="7834"/>
          <a:stretch/>
        </p:blipFill>
        <p:spPr>
          <a:xfrm>
            <a:off x="10109145" y="1881349"/>
            <a:ext cx="774572" cy="1094032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36"/>
          <p:cNvSpPr txBox="1"/>
          <p:nvPr/>
        </p:nvSpPr>
        <p:spPr>
          <a:xfrm>
            <a:off x="8157933" y="3461834"/>
            <a:ext cx="17504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.19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80" name="Google Shape;680;p36"/>
          <p:cNvSpPr txBox="1"/>
          <p:nvPr/>
        </p:nvSpPr>
        <p:spPr>
          <a:xfrm>
            <a:off x="9979700" y="3436934"/>
            <a:ext cx="16300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.19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81" name="Google Shape;681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46701" y="1772603"/>
            <a:ext cx="455100" cy="52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87205" y="1848729"/>
            <a:ext cx="356745" cy="4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72301" y="1772603"/>
            <a:ext cx="455100" cy="52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09605" y="1848729"/>
            <a:ext cx="356745" cy="428100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36"/>
          <p:cNvSpPr txBox="1"/>
          <p:nvPr/>
        </p:nvSpPr>
        <p:spPr>
          <a:xfrm>
            <a:off x="688733" y="1235367"/>
            <a:ext cx="7028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Day t in 1:T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86" name="Google Shape;686;p36"/>
          <p:cNvSpPr/>
          <p:nvPr/>
        </p:nvSpPr>
        <p:spPr>
          <a:xfrm>
            <a:off x="-121100" y="3197733"/>
            <a:ext cx="1280400" cy="109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Round k 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87" name="Google Shape;687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15367" y="5569170"/>
            <a:ext cx="356733" cy="47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03567" y="5569170"/>
            <a:ext cx="356733" cy="47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35934" y="5569170"/>
            <a:ext cx="356733" cy="47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67534" y="5569170"/>
            <a:ext cx="356733" cy="47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827367" y="5569170"/>
            <a:ext cx="356733" cy="47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616334" y="5569170"/>
            <a:ext cx="356733" cy="4724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3" name="Google Shape;693;p36"/>
          <p:cNvCxnSpPr/>
          <p:nvPr/>
        </p:nvCxnSpPr>
        <p:spPr>
          <a:xfrm rot="10800000" flipH="1">
            <a:off x="2482500" y="1487600"/>
            <a:ext cx="8786000" cy="3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94" name="Google Shape;694;p36"/>
          <p:cNvSpPr txBox="1"/>
          <p:nvPr/>
        </p:nvSpPr>
        <p:spPr>
          <a:xfrm>
            <a:off x="0" y="2429485"/>
            <a:ext cx="1463600" cy="615513"/>
          </a:xfrm>
          <a:prstGeom prst="rect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b="1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Case 2:</a:t>
            </a:r>
            <a:endParaRPr sz="2400" b="1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95" name="Google Shape;695;p36"/>
          <p:cNvSpPr txBox="1"/>
          <p:nvPr/>
        </p:nvSpPr>
        <p:spPr>
          <a:xfrm>
            <a:off x="5666933" y="239534"/>
            <a:ext cx="629840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Consider the subsequence of days that make it to round k where the model sends over a prediction in bucket b 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96" name="Google Shape;696;p36"/>
          <p:cNvSpPr txBox="1"/>
          <p:nvPr/>
        </p:nvSpPr>
        <p:spPr>
          <a:xfrm>
            <a:off x="1045933" y="4215067"/>
            <a:ext cx="16956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?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97" name="Google Shape;697;p36"/>
          <p:cNvSpPr txBox="1"/>
          <p:nvPr/>
        </p:nvSpPr>
        <p:spPr>
          <a:xfrm>
            <a:off x="2867700" y="4190168"/>
            <a:ext cx="16300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0.3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98" name="Google Shape;698;p36"/>
          <p:cNvSpPr txBox="1"/>
          <p:nvPr/>
        </p:nvSpPr>
        <p:spPr>
          <a:xfrm>
            <a:off x="4599300" y="4190168"/>
            <a:ext cx="16300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0.1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99" name="Google Shape;699;p36"/>
          <p:cNvSpPr txBox="1"/>
          <p:nvPr/>
        </p:nvSpPr>
        <p:spPr>
          <a:xfrm>
            <a:off x="6330900" y="4190167"/>
            <a:ext cx="16300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?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0" name="Google Shape;700;p36"/>
          <p:cNvSpPr txBox="1"/>
          <p:nvPr/>
        </p:nvSpPr>
        <p:spPr>
          <a:xfrm>
            <a:off x="8185333" y="4190168"/>
            <a:ext cx="16956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0.54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1" name="Google Shape;701;p36"/>
          <p:cNvSpPr txBox="1"/>
          <p:nvPr/>
        </p:nvSpPr>
        <p:spPr>
          <a:xfrm>
            <a:off x="9979700" y="4190167"/>
            <a:ext cx="16300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?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2" name="Google Shape;702;p36"/>
          <p:cNvSpPr/>
          <p:nvPr/>
        </p:nvSpPr>
        <p:spPr>
          <a:xfrm>
            <a:off x="-121100" y="3950967"/>
            <a:ext cx="1280400" cy="109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Round k+1 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3" name="Google Shape;703;p36"/>
          <p:cNvSpPr/>
          <p:nvPr/>
        </p:nvSpPr>
        <p:spPr>
          <a:xfrm>
            <a:off x="3098533" y="4734233"/>
            <a:ext cx="966800" cy="9588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4" name="Google Shape;704;p36"/>
          <p:cNvSpPr/>
          <p:nvPr/>
        </p:nvSpPr>
        <p:spPr>
          <a:xfrm>
            <a:off x="4930900" y="4805767"/>
            <a:ext cx="966800" cy="9588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5" name="Google Shape;705;p36"/>
          <p:cNvSpPr/>
          <p:nvPr/>
        </p:nvSpPr>
        <p:spPr>
          <a:xfrm>
            <a:off x="8486900" y="4734233"/>
            <a:ext cx="966800" cy="9588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37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(One) Key Idea:</a:t>
            </a:r>
            <a:endParaRPr/>
          </a:p>
        </p:txBody>
      </p:sp>
      <p:sp>
        <p:nvSpPr>
          <p:cNvPr id="711" name="Google Shape;711;p37"/>
          <p:cNvSpPr txBox="1">
            <a:spLocks noGrp="1"/>
          </p:cNvSpPr>
          <p:nvPr>
            <p:ph type="body" idx="1"/>
          </p:nvPr>
        </p:nvSpPr>
        <p:spPr>
          <a:xfrm>
            <a:off x="415600" y="1333433"/>
            <a:ext cx="11360800" cy="493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If sequence 2 is calibrated conditional on sequence 1, then sequence 2 has at least as low squared error</a:t>
            </a:r>
            <a:endParaRPr/>
          </a:p>
          <a:p>
            <a:r>
              <a:rPr lang="en"/>
              <a:t>Furthermore, if sequence 2 is substantially different than sequence 1, it has </a:t>
            </a:r>
            <a:r>
              <a:rPr lang="en" i="1"/>
              <a:t>substantially lower </a:t>
            </a:r>
            <a:r>
              <a:rPr lang="en"/>
              <a:t>squared error </a:t>
            </a:r>
            <a:endParaRPr/>
          </a:p>
          <a:p>
            <a:pPr marL="0" indent="0">
              <a:spcBef>
                <a:spcPts val="1600"/>
              </a:spcBef>
              <a:buNone/>
            </a:pPr>
            <a:endParaRPr/>
          </a:p>
          <a:p>
            <a:pPr marL="0" indent="0">
              <a:spcBef>
                <a:spcPts val="1600"/>
              </a:spcBef>
              <a:buNone/>
            </a:pP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712" name="Google Shape;712;p37"/>
          <p:cNvSpPr txBox="1"/>
          <p:nvPr/>
        </p:nvSpPr>
        <p:spPr>
          <a:xfrm>
            <a:off x="1045933" y="3665033"/>
            <a:ext cx="17504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.2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13" name="Google Shape;713;p37"/>
          <p:cNvSpPr txBox="1"/>
          <p:nvPr/>
        </p:nvSpPr>
        <p:spPr>
          <a:xfrm>
            <a:off x="2867700" y="3640134"/>
            <a:ext cx="16300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.21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14" name="Google Shape;714;p37"/>
          <p:cNvSpPr txBox="1"/>
          <p:nvPr/>
        </p:nvSpPr>
        <p:spPr>
          <a:xfrm>
            <a:off x="4599300" y="3640134"/>
            <a:ext cx="16300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.19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15" name="Google Shape;715;p37"/>
          <p:cNvSpPr txBox="1"/>
          <p:nvPr/>
        </p:nvSpPr>
        <p:spPr>
          <a:xfrm>
            <a:off x="6330900" y="3640133"/>
            <a:ext cx="16300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.2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16" name="Google Shape;716;p37"/>
          <p:cNvSpPr txBox="1"/>
          <p:nvPr/>
        </p:nvSpPr>
        <p:spPr>
          <a:xfrm>
            <a:off x="8157933" y="3665034"/>
            <a:ext cx="17504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.19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17" name="Google Shape;717;p37"/>
          <p:cNvSpPr txBox="1"/>
          <p:nvPr/>
        </p:nvSpPr>
        <p:spPr>
          <a:xfrm>
            <a:off x="9979700" y="3640134"/>
            <a:ext cx="16300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.19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18" name="Google Shape;718;p37"/>
          <p:cNvSpPr/>
          <p:nvPr/>
        </p:nvSpPr>
        <p:spPr>
          <a:xfrm>
            <a:off x="-121100" y="3400933"/>
            <a:ext cx="1280400" cy="109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Round k 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19" name="Google Shape;719;p37"/>
          <p:cNvSpPr txBox="1"/>
          <p:nvPr/>
        </p:nvSpPr>
        <p:spPr>
          <a:xfrm>
            <a:off x="1045933" y="4418267"/>
            <a:ext cx="16956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?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0" name="Google Shape;720;p37"/>
          <p:cNvSpPr txBox="1"/>
          <p:nvPr/>
        </p:nvSpPr>
        <p:spPr>
          <a:xfrm>
            <a:off x="2867700" y="4393368"/>
            <a:ext cx="16300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0.3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1" name="Google Shape;721;p37"/>
          <p:cNvSpPr txBox="1"/>
          <p:nvPr/>
        </p:nvSpPr>
        <p:spPr>
          <a:xfrm>
            <a:off x="4599300" y="4393368"/>
            <a:ext cx="16300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0.1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2" name="Google Shape;722;p37"/>
          <p:cNvSpPr txBox="1"/>
          <p:nvPr/>
        </p:nvSpPr>
        <p:spPr>
          <a:xfrm>
            <a:off x="6330900" y="4393367"/>
            <a:ext cx="16300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?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3" name="Google Shape;723;p37"/>
          <p:cNvSpPr txBox="1"/>
          <p:nvPr/>
        </p:nvSpPr>
        <p:spPr>
          <a:xfrm>
            <a:off x="8185333" y="4393368"/>
            <a:ext cx="16956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0.54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4" name="Google Shape;724;p37"/>
          <p:cNvSpPr txBox="1"/>
          <p:nvPr/>
        </p:nvSpPr>
        <p:spPr>
          <a:xfrm>
            <a:off x="9979700" y="4393367"/>
            <a:ext cx="16300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?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5" name="Google Shape;725;p37"/>
          <p:cNvSpPr/>
          <p:nvPr/>
        </p:nvSpPr>
        <p:spPr>
          <a:xfrm>
            <a:off x="-121100" y="4154167"/>
            <a:ext cx="1280400" cy="109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Round k+1 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30" name="Google Shape;730;p38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15600" y="1536633"/>
                <a:ext cx="11360800" cy="4555200"/>
              </a:xfrm>
              <a:prstGeom prst="rect">
                <a:avLst/>
              </a:prstGeom>
            </p:spPr>
            <p:txBody>
              <a:bodyPr spcFirstLastPara="1" wrap="square" lIns="121900" tIns="121900" rIns="121900" bIns="121900" anchor="t" anchorCtr="0">
                <a:normAutofit/>
              </a:bodyPr>
              <a:lstStyle/>
              <a:p>
                <a:pPr indent="-491054">
                  <a:lnSpc>
                    <a:spcPct val="100000"/>
                  </a:lnSpc>
                  <a:buClr>
                    <a:schemeClr val="dk1"/>
                  </a:buClr>
                  <a:buSzPts val="2200"/>
                </a:pPr>
                <a:r>
                  <a:rPr lang="en-US" sz="2933" b="1" dirty="0">
                    <a:solidFill>
                      <a:schemeClr val="dk1"/>
                    </a:solidFill>
                  </a:rPr>
                  <a:t>Perfect Conversation Calibration of both agents implies that between adjacent rounds either at least half the days terminate (agree), or squared error goes down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33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33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p>
                        <m:r>
                          <a:rPr lang="en-US" sz="2933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933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933" b="1" dirty="0">
                    <a:solidFill>
                      <a:schemeClr val="dk1"/>
                    </a:solidFill>
                  </a:rPr>
                  <a:t> </a:t>
                </a:r>
                <a:endParaRPr lang="en-US" sz="2933" dirty="0">
                  <a:solidFill>
                    <a:schemeClr val="dk1"/>
                  </a:solidFill>
                </a:endParaRPr>
              </a:p>
              <a:p>
                <a:pPr indent="0">
                  <a:lnSpc>
                    <a:spcPct val="100000"/>
                  </a:lnSpc>
                  <a:buNone/>
                </a:pPr>
                <a:endParaRPr lang="en-US" sz="2933" dirty="0">
                  <a:solidFill>
                    <a:schemeClr val="dk1"/>
                  </a:solidFill>
                </a:endParaRPr>
              </a:p>
              <a:p>
                <a:pPr indent="0">
                  <a:lnSpc>
                    <a:spcPct val="100000"/>
                  </a:lnSpc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730" name="Google Shape;730;p3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536633"/>
                <a:ext cx="11360800" cy="4555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1" name="Google Shape;731;p38"/>
          <p:cNvSpPr txBox="1">
            <a:spLocks noGrp="1"/>
          </p:cNvSpPr>
          <p:nvPr>
            <p:ph type="title"/>
          </p:nvPr>
        </p:nvSpPr>
        <p:spPr>
          <a:xfrm>
            <a:off x="415600" y="2885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 dirty="0"/>
              <a:t>Conversation Calibration leads to fast agreement:  Proof Sketch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C6F62-A0F3-AA88-1814-FDDD24B27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make sense of probabilities?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F0AC2-D278-15F6-1CEA-B4599A4D4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“What is the probability that Pietro Parolin will be the next Pope?”</a:t>
            </a:r>
          </a:p>
          <a:p>
            <a:pPr lvl="1"/>
            <a:r>
              <a:rPr lang="en-US" dirty="0"/>
              <a:t>If we posit a probabilistic model of the universe, this is perhaps philosophically coherent, but it is not a repeatable event; we can’t get empirical estimates.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D4915E-82AA-E18C-8E98-E19C59EFD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330" y="3118776"/>
            <a:ext cx="4178002" cy="32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1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48"/>
          <p:cNvSpPr txBox="1"/>
          <p:nvPr/>
        </p:nvSpPr>
        <p:spPr>
          <a:xfrm>
            <a:off x="649167" y="3165500"/>
            <a:ext cx="7171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5" name="Google Shape;865;p48"/>
          <p:cNvSpPr txBox="1"/>
          <p:nvPr/>
        </p:nvSpPr>
        <p:spPr>
          <a:xfrm>
            <a:off x="723867" y="700200"/>
            <a:ext cx="7171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Pulling it all together, informally: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6" name="Google Shape;866;p48"/>
          <p:cNvSpPr txBox="1"/>
          <p:nvPr/>
        </p:nvSpPr>
        <p:spPr>
          <a:xfrm>
            <a:off x="203200" y="1566301"/>
            <a:ext cx="10840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Total # of rounds we can disagree  = (roughly)     max possible squared error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7" name="Google Shape;867;p48"/>
          <p:cNvSpPr txBox="1"/>
          <p:nvPr/>
        </p:nvSpPr>
        <p:spPr>
          <a:xfrm>
            <a:off x="6289467" y="1987434"/>
            <a:ext cx="525320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  <a:buSzPts val="1100"/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 decrease in squared error whenever less than half of all days terminate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2400" b="1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868" name="Google Shape;868;p48"/>
          <p:cNvCxnSpPr/>
          <p:nvPr/>
        </p:nvCxnSpPr>
        <p:spPr>
          <a:xfrm rot="10800000" flipH="1">
            <a:off x="6549867" y="2074600"/>
            <a:ext cx="4582000" cy="1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49"/>
          <p:cNvSpPr txBox="1"/>
          <p:nvPr/>
        </p:nvSpPr>
        <p:spPr>
          <a:xfrm>
            <a:off x="649167" y="3165500"/>
            <a:ext cx="7171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4" name="Google Shape;874;p49"/>
          <p:cNvSpPr txBox="1"/>
          <p:nvPr/>
        </p:nvSpPr>
        <p:spPr>
          <a:xfrm>
            <a:off x="723867" y="700200"/>
            <a:ext cx="7171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Pulling it all together, informally: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5" name="Google Shape;875;p49"/>
          <p:cNvSpPr txBox="1"/>
          <p:nvPr/>
        </p:nvSpPr>
        <p:spPr>
          <a:xfrm>
            <a:off x="203200" y="1566301"/>
            <a:ext cx="10840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Total # of rounds we can disagree  = (roughly)                            1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6" name="Google Shape;876;p49"/>
          <p:cNvSpPr txBox="1"/>
          <p:nvPr/>
        </p:nvSpPr>
        <p:spPr>
          <a:xfrm>
            <a:off x="6289467" y="1987434"/>
            <a:ext cx="525320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 decrease in squared error whenever less than half of all days terminate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2400" b="1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877" name="Google Shape;877;p49"/>
          <p:cNvCxnSpPr/>
          <p:nvPr/>
        </p:nvCxnSpPr>
        <p:spPr>
          <a:xfrm rot="10800000" flipH="1">
            <a:off x="6549867" y="2074600"/>
            <a:ext cx="4582000" cy="1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50"/>
          <p:cNvSpPr txBox="1"/>
          <p:nvPr/>
        </p:nvSpPr>
        <p:spPr>
          <a:xfrm>
            <a:off x="649167" y="3165500"/>
            <a:ext cx="7171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3" name="Google Shape;883;p50"/>
          <p:cNvSpPr txBox="1"/>
          <p:nvPr/>
        </p:nvSpPr>
        <p:spPr>
          <a:xfrm>
            <a:off x="723867" y="700200"/>
            <a:ext cx="7171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Pulling it all together, informally: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4" name="Google Shape;884;p50"/>
          <p:cNvSpPr txBox="1"/>
          <p:nvPr/>
        </p:nvSpPr>
        <p:spPr>
          <a:xfrm>
            <a:off x="203200" y="1566301"/>
            <a:ext cx="10840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Total # of rounds we can disagree  = (roughly)                            1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885" name="Google Shape;885;p50"/>
          <p:cNvCxnSpPr/>
          <p:nvPr/>
        </p:nvCxnSpPr>
        <p:spPr>
          <a:xfrm rot="10800000" flipH="1">
            <a:off x="6549867" y="2074600"/>
            <a:ext cx="4582000" cy="1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86" name="Google Shape;88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0101" y="2172233"/>
            <a:ext cx="2081335" cy="61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" name="Google Shape;89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3165500"/>
            <a:ext cx="11785605" cy="2106216"/>
          </a:xfrm>
          <a:prstGeom prst="rect">
            <a:avLst/>
          </a:prstGeom>
          <a:noFill/>
          <a:ln>
            <a:noFill/>
          </a:ln>
        </p:spPr>
      </p:pic>
      <p:sp>
        <p:nvSpPr>
          <p:cNvPr id="892" name="Google Shape;892;p51"/>
          <p:cNvSpPr txBox="1"/>
          <p:nvPr/>
        </p:nvSpPr>
        <p:spPr>
          <a:xfrm>
            <a:off x="649167" y="3165500"/>
            <a:ext cx="7171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3" name="Google Shape;893;p51"/>
          <p:cNvSpPr txBox="1"/>
          <p:nvPr/>
        </p:nvSpPr>
        <p:spPr>
          <a:xfrm>
            <a:off x="723867" y="700200"/>
            <a:ext cx="7171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Pulling it all together, informally: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4" name="Google Shape;894;p51"/>
          <p:cNvSpPr txBox="1"/>
          <p:nvPr/>
        </p:nvSpPr>
        <p:spPr>
          <a:xfrm>
            <a:off x="203200" y="1566301"/>
            <a:ext cx="10840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Total # of rounds we can disagree  = (roughly)                            1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5" name="Google Shape;895;p51"/>
          <p:cNvSpPr txBox="1"/>
          <p:nvPr/>
        </p:nvSpPr>
        <p:spPr>
          <a:xfrm>
            <a:off x="6289467" y="1987434"/>
            <a:ext cx="52532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   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2400" b="1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896" name="Google Shape;896;p51"/>
          <p:cNvCxnSpPr/>
          <p:nvPr/>
        </p:nvCxnSpPr>
        <p:spPr>
          <a:xfrm rot="10800000" flipH="1">
            <a:off x="6549867" y="2074600"/>
            <a:ext cx="4582000" cy="1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7" name="Google Shape;897;p51"/>
          <p:cNvSpPr txBox="1"/>
          <p:nvPr/>
        </p:nvSpPr>
        <p:spPr>
          <a:xfrm>
            <a:off x="572100" y="2495000"/>
            <a:ext cx="7202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98" name="Google Shape;898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0101" y="2172233"/>
            <a:ext cx="2081335" cy="61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C472F-C738-1EA8-102F-E36F993DD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Aggregation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C2008D5-8981-76F6-E4B8-32DF208D463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Agreement is only accuracy improving, but can we do as well as a single learner on the joint feature space?</a:t>
                </a:r>
              </a:p>
              <a:p>
                <a:r>
                  <a:rPr lang="en-US" dirty="0"/>
                  <a:t>Stronger form of conditional calibration: Conversation </a:t>
                </a:r>
                <a:r>
                  <a:rPr lang="en-US" dirty="0" err="1"/>
                  <a:t>Multicalibration</a:t>
                </a:r>
                <a:r>
                  <a:rPr lang="en-US" dirty="0"/>
                  <a:t>.</a:t>
                </a:r>
              </a:p>
              <a:p>
                <a:pPr marL="152396" indent="0">
                  <a:buNone/>
                </a:pPr>
                <a:endParaRPr lang="en-US" dirty="0"/>
              </a:p>
              <a:p>
                <a:pPr marL="152396" indent="0">
                  <a:buNone/>
                </a:pPr>
                <a:r>
                  <a:rPr lang="en-US" b="1" dirty="0"/>
                  <a:t>Definition</a:t>
                </a:r>
                <a:r>
                  <a:rPr lang="en-US" dirty="0"/>
                  <a:t>: Alice satisfies conversation </a:t>
                </a:r>
                <a:r>
                  <a:rPr lang="en-US" dirty="0" err="1"/>
                  <a:t>multicalibration</a:t>
                </a:r>
                <a:r>
                  <a:rPr lang="en-US" dirty="0"/>
                  <a:t> with respect to a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if for each even round of communication,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 [0,1]</m:t>
                    </m:r>
                  </m:oMath>
                </a14:m>
                <a:r>
                  <a:rPr lang="en-US" dirty="0"/>
                  <a:t> and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152396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152396" indent="0" algn="ctr">
                  <a:buNone/>
                </a:pPr>
                <a:r>
                  <a:rPr lang="en-US" dirty="0"/>
                  <a:t>(Can be achieved efficiently whenever it is possible to solve squared error regression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152396" indent="0" algn="ctr">
                  <a:buNone/>
                </a:pPr>
                <a:endParaRPr lang="en-US" dirty="0"/>
              </a:p>
              <a:p>
                <a:pPr marL="152396" indent="0" algn="ctr">
                  <a:buNone/>
                </a:pPr>
                <a:r>
                  <a:rPr lang="en-US" dirty="0"/>
                  <a:t>(</a:t>
                </a:r>
                <a:r>
                  <a:rPr lang="en-US" dirty="0" err="1"/>
                  <a:t>Multicalibration</a:t>
                </a:r>
                <a:r>
                  <a:rPr lang="en-US" dirty="0"/>
                  <a:t> </a:t>
                </a:r>
                <a:r>
                  <a:rPr lang="en-US" dirty="0" err="1"/>
                  <a:t>w.r.t.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equivalent to having no </a:t>
                </a:r>
                <a:r>
                  <a:rPr lang="en-US" i="1" dirty="0"/>
                  <a:t>swap-regret</a:t>
                </a:r>
                <a:r>
                  <a:rPr lang="en-US" dirty="0"/>
                  <a:t> </a:t>
                </a:r>
                <a:r>
                  <a:rPr lang="en-US" dirty="0" err="1"/>
                  <a:t>w.r.t.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152396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C2008D5-8981-76F6-E4B8-32DF208D46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32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2DEA7-04DC-8EF8-23F4-C1A014269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F119E-4267-6DFA-AA11-2EE48DC55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Aggregation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55336B9-4612-5315-B9A3-0429C29E16C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Conversation </a:t>
                </a:r>
                <a:r>
                  <a:rPr lang="en-US" dirty="0" err="1"/>
                  <a:t>multicalibration</a:t>
                </a:r>
                <a:r>
                  <a:rPr lang="en-US" dirty="0"/>
                  <a:t> implies conversation calibration, so….</a:t>
                </a:r>
              </a:p>
              <a:p>
                <a:pPr lvl="1"/>
                <a:r>
                  <a:rPr lang="en-US" dirty="0"/>
                  <a:t>If Alice is conversation </a:t>
                </a:r>
                <a:r>
                  <a:rPr lang="en-US" dirty="0" err="1"/>
                  <a:t>multicalibrated</a:t>
                </a:r>
                <a:r>
                  <a:rPr lang="en-US" dirty="0"/>
                  <a:t> w.r.t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and Bob is conversation </a:t>
                </a:r>
                <a:r>
                  <a:rPr lang="en-US" dirty="0" err="1"/>
                  <a:t>multicalibrated</a:t>
                </a:r>
                <a:r>
                  <a:rPr lang="en-US" dirty="0"/>
                  <a:t> </a:t>
                </a:r>
                <a:r>
                  <a:rPr lang="en-US" dirty="0" err="1"/>
                  <a:t>w.r.t.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then they quickly converge to agreement…</a:t>
                </a:r>
              </a:p>
              <a:p>
                <a:pPr lvl="1"/>
                <a:r>
                  <a:rPr lang="en-US" dirty="0"/>
                  <a:t>To a sequence of predictions that is </a:t>
                </a:r>
                <a:r>
                  <a:rPr lang="en-US" dirty="0" err="1"/>
                  <a:t>multicalibrated</a:t>
                </a:r>
                <a:r>
                  <a:rPr lang="en-US" dirty="0"/>
                  <a:t> </a:t>
                </a:r>
                <a:r>
                  <a:rPr lang="en-US" dirty="0" err="1"/>
                  <a:t>w.r.t.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simultaniously. </a:t>
                </a:r>
              </a:p>
              <a:p>
                <a:r>
                  <a:rPr lang="en-US" dirty="0"/>
                  <a:t>Sometimes, </a:t>
                </a:r>
                <a:r>
                  <a:rPr lang="en-US" dirty="0" err="1"/>
                  <a:t>multicalibration</a:t>
                </a:r>
                <a:r>
                  <a:rPr lang="en-US" dirty="0"/>
                  <a:t> w.r.t classes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implies accuracy competitive with a joint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152396" indent="0">
                  <a:buNone/>
                </a:pPr>
                <a:r>
                  <a:rPr lang="en-US" b="1" dirty="0"/>
                  <a:t>Definition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jointly satisfy the weak learning condition relative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en-US" dirty="0"/>
                  <a:t> if for every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if:</a:t>
                </a:r>
              </a:p>
              <a:p>
                <a:pPr marL="1523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152396" indent="0">
                  <a:buNone/>
                </a:pPr>
                <a:r>
                  <a:rPr lang="en-US" dirty="0"/>
                  <a:t>Then either:</a:t>
                </a:r>
              </a:p>
              <a:p>
                <a:pPr marL="1523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152396" indent="0">
                  <a:buNone/>
                </a:pPr>
                <a:r>
                  <a:rPr lang="en-US" dirty="0"/>
                  <a:t>Or:</a:t>
                </a:r>
              </a:p>
              <a:p>
                <a:pPr marL="1523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152396" indent="0">
                  <a:buNone/>
                </a:pPr>
                <a:endParaRPr lang="en-US" dirty="0"/>
              </a:p>
              <a:p>
                <a:pPr marL="152396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55336B9-4612-5315-B9A3-0429C29E16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r="-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43CDC-054C-6F11-3796-D9F466977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2F646-442B-81D1-4BA2-EF2C192E4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Aggregation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7847815-7EC4-5747-76A7-A82E6AF7DBC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152396" indent="0">
                  <a:buNone/>
                </a:pPr>
                <a:r>
                  <a:rPr lang="en-US" b="1" dirty="0"/>
                  <a:t>Theorem</a:t>
                </a:r>
                <a:r>
                  <a:rPr lang="en-US" dirty="0"/>
                  <a:t>: If a sequence of predictions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</a:t>
                </a:r>
                <a:r>
                  <a:rPr lang="en-US" dirty="0" err="1"/>
                  <a:t>multicalbrated</a:t>
                </a:r>
                <a:r>
                  <a:rPr lang="en-US" dirty="0"/>
                  <a:t> </a:t>
                </a:r>
                <a:r>
                  <a:rPr lang="en-US" dirty="0" err="1"/>
                  <a:t>w.r.t.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b="1" dirty="0"/>
                  <a:t>, </a:t>
                </a:r>
                <a:r>
                  <a:rPr lang="en-US" dirty="0"/>
                  <a:t>which jointly satisfy the weak learning condition relative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en-US" b="1" dirty="0"/>
                  <a:t>, </a:t>
                </a:r>
                <a:r>
                  <a:rPr lang="en-US" dirty="0"/>
                  <a:t>then:</a:t>
                </a:r>
              </a:p>
              <a:p>
                <a:pPr marL="152396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b="1" dirty="0"/>
              </a:p>
              <a:p>
                <a:pPr marL="152396" indent="0">
                  <a:buNone/>
                </a:pPr>
                <a:r>
                  <a:rPr lang="en-US" b="1" dirty="0"/>
                  <a:t>Theorem</a:t>
                </a:r>
                <a:r>
                  <a:rPr lang="en-US" dirty="0"/>
                  <a:t>: Linear functions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linear functions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jointly satisfy the weak learning assumption relative to linear functions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b="1" dirty="0"/>
                  <a:t>.</a:t>
                </a:r>
              </a:p>
              <a:p>
                <a:pPr marL="152396" indent="0" algn="ctr">
                  <a:buNone/>
                </a:pPr>
                <a:r>
                  <a:rPr lang="en-US" dirty="0"/>
                  <a:t>(More any bounded, star-shaped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satisfy the weak learning condition relative to their Minkowski sum)</a:t>
                </a:r>
                <a:endParaRPr lang="en-US" b="1" dirty="0"/>
              </a:p>
              <a:p>
                <a:pPr marL="152396" indent="0">
                  <a:buNone/>
                </a:pPr>
                <a:endParaRPr lang="en-US" b="1" dirty="0"/>
              </a:p>
              <a:p>
                <a:pPr marL="152396" indent="0" algn="ctr">
                  <a:buNone/>
                </a:pPr>
                <a:r>
                  <a:rPr lang="en-US" b="1" dirty="0"/>
                  <a:t>Upshot: </a:t>
                </a:r>
              </a:p>
              <a:p>
                <a:pPr marL="152396" indent="0" algn="ctr">
                  <a:buNone/>
                </a:pPr>
                <a:r>
                  <a:rPr lang="en-US" dirty="0"/>
                  <a:t>If Alice and Bob are conversation </a:t>
                </a:r>
                <a:r>
                  <a:rPr lang="en-US" dirty="0" err="1"/>
                  <a:t>multicalibrated</a:t>
                </a:r>
                <a:r>
                  <a:rPr lang="en-US" dirty="0"/>
                  <a:t> </a:t>
                </a:r>
                <a:r>
                  <a:rPr lang="en-US" dirty="0" err="1"/>
                  <a:t>w.r.t.</a:t>
                </a:r>
                <a:r>
                  <a:rPr lang="en-US" dirty="0"/>
                  <a:t> linear functions on their own feature space, they quickly converge to agreement on predictions as accurate as the best linear function on their joint feature space.</a:t>
                </a:r>
              </a:p>
              <a:p>
                <a:pPr marL="152396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7847815-7EC4-5747-76A7-A82E6AF7DB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758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58"/>
          <p:cNvSpPr txBox="1">
            <a:spLocks noGrp="1"/>
          </p:cNvSpPr>
          <p:nvPr>
            <p:ph type="title"/>
          </p:nvPr>
        </p:nvSpPr>
        <p:spPr>
          <a:xfrm>
            <a:off x="415600" y="201933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ts val="990"/>
            </a:pPr>
            <a:r>
              <a:rPr lang="en" sz="3093" dirty="0"/>
              <a:t>Conversation Multicalibration is Satisfied by Bayesian updaters!</a:t>
            </a:r>
            <a:endParaRPr sz="3093" dirty="0"/>
          </a:p>
        </p:txBody>
      </p:sp>
      <p:pic>
        <p:nvPicPr>
          <p:cNvPr id="955" name="Google Shape;955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4634" y="982699"/>
            <a:ext cx="4123599" cy="5337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64600" y="2406568"/>
            <a:ext cx="1750435" cy="1094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7" name="Google Shape;957;p58"/>
          <p:cNvPicPr preferRelativeResize="0"/>
          <p:nvPr/>
        </p:nvPicPr>
        <p:blipFill rotWithShape="1">
          <a:blip r:embed="rId5">
            <a:alphaModFix/>
          </a:blip>
          <a:srcRect l="28341" t="3746" r="29476" b="1636"/>
          <a:stretch/>
        </p:blipFill>
        <p:spPr>
          <a:xfrm>
            <a:off x="332967" y="2057101"/>
            <a:ext cx="1806000" cy="4051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8" name="Google Shape;958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28734" y="1549100"/>
            <a:ext cx="1280268" cy="135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Google Shape;959;p58"/>
          <p:cNvPicPr preferRelativeResize="0"/>
          <p:nvPr/>
        </p:nvPicPr>
        <p:blipFill rotWithShape="1">
          <a:blip r:embed="rId7">
            <a:alphaModFix/>
          </a:blip>
          <a:srcRect b="7834"/>
          <a:stretch/>
        </p:blipFill>
        <p:spPr>
          <a:xfrm>
            <a:off x="4216345" y="1678149"/>
            <a:ext cx="774572" cy="109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0" name="Google Shape;960;p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63236" y="1732268"/>
            <a:ext cx="1094033" cy="1094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5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576285" y="1732267"/>
            <a:ext cx="966868" cy="1094035"/>
          </a:xfrm>
          <a:prstGeom prst="rect">
            <a:avLst/>
          </a:prstGeom>
          <a:noFill/>
          <a:ln>
            <a:noFill/>
          </a:ln>
        </p:spPr>
      </p:pic>
      <p:sp>
        <p:nvSpPr>
          <p:cNvPr id="962" name="Google Shape;962;p58"/>
          <p:cNvSpPr txBox="1"/>
          <p:nvPr/>
        </p:nvSpPr>
        <p:spPr>
          <a:xfrm>
            <a:off x="1880433" y="1014034"/>
            <a:ext cx="7583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t=       1                2                      3                 4         …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63" name="Google Shape;963;p58"/>
          <p:cNvSpPr txBox="1"/>
          <p:nvPr/>
        </p:nvSpPr>
        <p:spPr>
          <a:xfrm>
            <a:off x="2265133" y="2953834"/>
            <a:ext cx="17504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20%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64" name="Google Shape;964;p58"/>
          <p:cNvSpPr txBox="1"/>
          <p:nvPr/>
        </p:nvSpPr>
        <p:spPr>
          <a:xfrm>
            <a:off x="2265133" y="3707068"/>
            <a:ext cx="16956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40%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65" name="Google Shape;965;p58"/>
          <p:cNvPicPr preferRelativeResize="0"/>
          <p:nvPr/>
        </p:nvPicPr>
        <p:blipFill rotWithShape="1">
          <a:blip r:embed="rId10">
            <a:alphaModFix/>
          </a:blip>
          <a:srcRect t="11969" b="12893"/>
          <a:stretch/>
        </p:blipFill>
        <p:spPr>
          <a:xfrm flipH="1">
            <a:off x="2233497" y="5798634"/>
            <a:ext cx="1870736" cy="939268"/>
          </a:xfrm>
          <a:prstGeom prst="rect">
            <a:avLst/>
          </a:prstGeom>
          <a:noFill/>
          <a:ln>
            <a:noFill/>
          </a:ln>
        </p:spPr>
      </p:pic>
      <p:sp>
        <p:nvSpPr>
          <p:cNvPr id="966" name="Google Shape;966;p58"/>
          <p:cNvSpPr txBox="1"/>
          <p:nvPr/>
        </p:nvSpPr>
        <p:spPr>
          <a:xfrm>
            <a:off x="2265133" y="4376234"/>
            <a:ext cx="17504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34%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67" name="Google Shape;967;p58"/>
          <p:cNvSpPr txBox="1"/>
          <p:nvPr/>
        </p:nvSpPr>
        <p:spPr>
          <a:xfrm>
            <a:off x="2265133" y="5129468"/>
            <a:ext cx="16956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32%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68" name="Google Shape;968;p58"/>
          <p:cNvSpPr txBox="1"/>
          <p:nvPr/>
        </p:nvSpPr>
        <p:spPr>
          <a:xfrm>
            <a:off x="4086900" y="2928934"/>
            <a:ext cx="16300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10%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69" name="Google Shape;969;p58"/>
          <p:cNvSpPr txBox="1"/>
          <p:nvPr/>
        </p:nvSpPr>
        <p:spPr>
          <a:xfrm>
            <a:off x="4086900" y="3682168"/>
            <a:ext cx="16300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11%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70" name="Google Shape;970;p58"/>
          <p:cNvPicPr preferRelativeResize="0"/>
          <p:nvPr/>
        </p:nvPicPr>
        <p:blipFill rotWithShape="1">
          <a:blip r:embed="rId10">
            <a:alphaModFix/>
          </a:blip>
          <a:srcRect t="11969" b="12893"/>
          <a:stretch/>
        </p:blipFill>
        <p:spPr>
          <a:xfrm flipH="1">
            <a:off x="3960731" y="4460301"/>
            <a:ext cx="1870736" cy="939268"/>
          </a:xfrm>
          <a:prstGeom prst="rect">
            <a:avLst/>
          </a:prstGeom>
          <a:noFill/>
          <a:ln>
            <a:noFill/>
          </a:ln>
        </p:spPr>
      </p:pic>
      <p:sp>
        <p:nvSpPr>
          <p:cNvPr id="971" name="Google Shape;971;p58"/>
          <p:cNvSpPr txBox="1"/>
          <p:nvPr/>
        </p:nvSpPr>
        <p:spPr>
          <a:xfrm>
            <a:off x="5818500" y="2928934"/>
            <a:ext cx="16300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55%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2" name="Google Shape;972;p58"/>
          <p:cNvSpPr txBox="1"/>
          <p:nvPr/>
        </p:nvSpPr>
        <p:spPr>
          <a:xfrm>
            <a:off x="5818500" y="3682168"/>
            <a:ext cx="16300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24%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3" name="Google Shape;973;p58"/>
          <p:cNvSpPr txBox="1"/>
          <p:nvPr/>
        </p:nvSpPr>
        <p:spPr>
          <a:xfrm>
            <a:off x="5818500" y="4435401"/>
            <a:ext cx="16300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24%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74" name="Google Shape;974;p58"/>
          <p:cNvPicPr preferRelativeResize="0"/>
          <p:nvPr/>
        </p:nvPicPr>
        <p:blipFill rotWithShape="1">
          <a:blip r:embed="rId10">
            <a:alphaModFix/>
          </a:blip>
          <a:srcRect t="11969" b="12893"/>
          <a:stretch/>
        </p:blipFill>
        <p:spPr>
          <a:xfrm flipH="1">
            <a:off x="5574881" y="5188634"/>
            <a:ext cx="1870736" cy="939268"/>
          </a:xfrm>
          <a:prstGeom prst="rect">
            <a:avLst/>
          </a:prstGeom>
          <a:noFill/>
          <a:ln>
            <a:noFill/>
          </a:ln>
        </p:spPr>
      </p:pic>
      <p:sp>
        <p:nvSpPr>
          <p:cNvPr id="975" name="Google Shape;975;p58"/>
          <p:cNvSpPr txBox="1"/>
          <p:nvPr/>
        </p:nvSpPr>
        <p:spPr>
          <a:xfrm>
            <a:off x="7550100" y="2928934"/>
            <a:ext cx="16300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29%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6" name="Google Shape;976;p58"/>
          <p:cNvSpPr txBox="1"/>
          <p:nvPr/>
        </p:nvSpPr>
        <p:spPr>
          <a:xfrm>
            <a:off x="7550100" y="3682168"/>
            <a:ext cx="16300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30%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77" name="Google Shape;977;p58"/>
          <p:cNvPicPr preferRelativeResize="0"/>
          <p:nvPr/>
        </p:nvPicPr>
        <p:blipFill rotWithShape="1">
          <a:blip r:embed="rId10">
            <a:alphaModFix/>
          </a:blip>
          <a:srcRect t="11969" b="12893"/>
          <a:stretch/>
        </p:blipFill>
        <p:spPr>
          <a:xfrm flipH="1">
            <a:off x="7550115" y="4376234"/>
            <a:ext cx="1870736" cy="939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5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353901" y="1569403"/>
            <a:ext cx="455100" cy="52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Google Shape;979;p5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594405" y="1645529"/>
            <a:ext cx="356745" cy="4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5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79501" y="1569403"/>
            <a:ext cx="455100" cy="52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5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016805" y="1645529"/>
            <a:ext cx="356745" cy="4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5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821567" y="1543353"/>
            <a:ext cx="455100" cy="52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3" name="Google Shape;983;p5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858872" y="1619479"/>
            <a:ext cx="356745" cy="4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4" name="Google Shape;984;p5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332301" y="1569403"/>
            <a:ext cx="455100" cy="52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Google Shape;985;p5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471205" y="1645529"/>
            <a:ext cx="356745" cy="4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p5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604000" y="6320670"/>
            <a:ext cx="356733" cy="47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7" name="Google Shape;987;p5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218134" y="5129470"/>
            <a:ext cx="356733" cy="47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8" name="Google Shape;988;p5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984400" y="5798637"/>
            <a:ext cx="356733" cy="47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5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654034" y="5393970"/>
            <a:ext cx="356733" cy="472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59"/>
          <p:cNvSpPr txBox="1">
            <a:spLocks noGrp="1"/>
          </p:cNvSpPr>
          <p:nvPr>
            <p:ph type="title"/>
          </p:nvPr>
        </p:nvSpPr>
        <p:spPr>
          <a:xfrm>
            <a:off x="415600" y="-16233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Generalizing Aumann’s Agreement Theorem</a:t>
            </a:r>
            <a:endParaRPr/>
          </a:p>
        </p:txBody>
      </p:sp>
      <p:pic>
        <p:nvPicPr>
          <p:cNvPr id="995" name="Google Shape;995;p59"/>
          <p:cNvPicPr preferRelativeResize="0"/>
          <p:nvPr/>
        </p:nvPicPr>
        <p:blipFill rotWithShape="1">
          <a:blip r:embed="rId3">
            <a:alphaModFix/>
          </a:blip>
          <a:srcRect l="28341" t="3746" r="29476" b="1636"/>
          <a:stretch/>
        </p:blipFill>
        <p:spPr>
          <a:xfrm>
            <a:off x="392033" y="1777251"/>
            <a:ext cx="1521768" cy="341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29901" y="1160418"/>
            <a:ext cx="2985177" cy="352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7" name="Google Shape;997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0130" y="747367"/>
            <a:ext cx="229709" cy="83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8" name="Google Shape;998;p59"/>
          <p:cNvPicPr preferRelativeResize="0"/>
          <p:nvPr/>
        </p:nvPicPr>
        <p:blipFill rotWithShape="1">
          <a:blip r:embed="rId6">
            <a:alphaModFix/>
          </a:blip>
          <a:srcRect b="7834"/>
          <a:stretch/>
        </p:blipFill>
        <p:spPr>
          <a:xfrm>
            <a:off x="2372929" y="826809"/>
            <a:ext cx="138976" cy="673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9" name="Google Shape;999;p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86367" y="860125"/>
            <a:ext cx="196293" cy="67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p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12249" y="860123"/>
            <a:ext cx="173479" cy="673483"/>
          </a:xfrm>
          <a:prstGeom prst="rect">
            <a:avLst/>
          </a:prstGeom>
          <a:noFill/>
          <a:ln>
            <a:noFill/>
          </a:ln>
        </p:spPr>
      </p:pic>
      <p:sp>
        <p:nvSpPr>
          <p:cNvPr id="1001" name="Google Shape;1001;p59"/>
          <p:cNvSpPr txBox="1"/>
          <p:nvPr/>
        </p:nvSpPr>
        <p:spPr>
          <a:xfrm>
            <a:off x="2022833" y="1612114"/>
            <a:ext cx="3140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53%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2" name="Google Shape;1002;p59"/>
          <p:cNvSpPr txBox="1"/>
          <p:nvPr/>
        </p:nvSpPr>
        <p:spPr>
          <a:xfrm>
            <a:off x="2022833" y="2075802"/>
            <a:ext cx="304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3" name="Google Shape;1003;p59"/>
          <p:cNvSpPr txBox="1"/>
          <p:nvPr/>
        </p:nvSpPr>
        <p:spPr>
          <a:xfrm>
            <a:off x="2022833" y="2487738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4" name="Google Shape;1004;p59"/>
          <p:cNvSpPr txBox="1"/>
          <p:nvPr/>
        </p:nvSpPr>
        <p:spPr>
          <a:xfrm>
            <a:off x="2022833" y="2951433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5" name="Google Shape;1005;p59"/>
          <p:cNvSpPr txBox="1"/>
          <p:nvPr/>
        </p:nvSpPr>
        <p:spPr>
          <a:xfrm>
            <a:off x="2349704" y="1596786"/>
            <a:ext cx="292400" cy="1723508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6" name="Google Shape;1006;p59"/>
          <p:cNvSpPr txBox="1"/>
          <p:nvPr/>
        </p:nvSpPr>
        <p:spPr>
          <a:xfrm>
            <a:off x="2349704" y="2060473"/>
            <a:ext cx="292400" cy="984845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7" name="Google Shape;1007;p59"/>
          <p:cNvSpPr txBox="1"/>
          <p:nvPr/>
        </p:nvSpPr>
        <p:spPr>
          <a:xfrm>
            <a:off x="2660397" y="1596786"/>
            <a:ext cx="292400" cy="2831504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5%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8" name="Google Shape;1008;p59"/>
          <p:cNvSpPr txBox="1"/>
          <p:nvPr/>
        </p:nvSpPr>
        <p:spPr>
          <a:xfrm>
            <a:off x="2660397" y="2060473"/>
            <a:ext cx="292400" cy="1723508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9" name="Google Shape;1009;p59"/>
          <p:cNvSpPr txBox="1"/>
          <p:nvPr/>
        </p:nvSpPr>
        <p:spPr>
          <a:xfrm>
            <a:off x="2660397" y="2524160"/>
            <a:ext cx="2924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0" name="Google Shape;1010;p59"/>
          <p:cNvSpPr txBox="1"/>
          <p:nvPr/>
        </p:nvSpPr>
        <p:spPr>
          <a:xfrm>
            <a:off x="2971091" y="1596786"/>
            <a:ext cx="2924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1" name="Google Shape;1011;p59"/>
          <p:cNvSpPr txBox="1"/>
          <p:nvPr/>
        </p:nvSpPr>
        <p:spPr>
          <a:xfrm>
            <a:off x="2971091" y="2060472"/>
            <a:ext cx="292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12" name="Google Shape;1012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6203" y="747367"/>
            <a:ext cx="229709" cy="83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p59"/>
          <p:cNvPicPr preferRelativeResize="0"/>
          <p:nvPr/>
        </p:nvPicPr>
        <p:blipFill rotWithShape="1">
          <a:blip r:embed="rId6">
            <a:alphaModFix/>
          </a:blip>
          <a:srcRect b="7834"/>
          <a:stretch/>
        </p:blipFill>
        <p:spPr>
          <a:xfrm>
            <a:off x="3649003" y="826809"/>
            <a:ext cx="138976" cy="673483"/>
          </a:xfrm>
          <a:prstGeom prst="rect">
            <a:avLst/>
          </a:prstGeom>
          <a:noFill/>
          <a:ln>
            <a:noFill/>
          </a:ln>
        </p:spPr>
      </p:pic>
      <p:sp>
        <p:nvSpPr>
          <p:cNvPr id="1014" name="Google Shape;1014;p59"/>
          <p:cNvSpPr txBox="1"/>
          <p:nvPr/>
        </p:nvSpPr>
        <p:spPr>
          <a:xfrm>
            <a:off x="3298907" y="1612114"/>
            <a:ext cx="3140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13%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5" name="Google Shape;1015;p59"/>
          <p:cNvSpPr txBox="1"/>
          <p:nvPr/>
        </p:nvSpPr>
        <p:spPr>
          <a:xfrm>
            <a:off x="3298907" y="2075802"/>
            <a:ext cx="304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6" name="Google Shape;1016;p59"/>
          <p:cNvSpPr txBox="1"/>
          <p:nvPr/>
        </p:nvSpPr>
        <p:spPr>
          <a:xfrm>
            <a:off x="3298907" y="2487738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7" name="Google Shape;1017;p59"/>
          <p:cNvSpPr txBox="1"/>
          <p:nvPr/>
        </p:nvSpPr>
        <p:spPr>
          <a:xfrm>
            <a:off x="3298907" y="2951424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8" name="Google Shape;1018;p59"/>
          <p:cNvSpPr txBox="1"/>
          <p:nvPr/>
        </p:nvSpPr>
        <p:spPr>
          <a:xfrm>
            <a:off x="3625777" y="1596786"/>
            <a:ext cx="2924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10%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9" name="Google Shape;1019;p59"/>
          <p:cNvSpPr txBox="1"/>
          <p:nvPr/>
        </p:nvSpPr>
        <p:spPr>
          <a:xfrm>
            <a:off x="3625777" y="2060473"/>
            <a:ext cx="292400" cy="2462172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0" name="Google Shape;1020;p59"/>
          <p:cNvSpPr txBox="1"/>
          <p:nvPr/>
        </p:nvSpPr>
        <p:spPr>
          <a:xfrm>
            <a:off x="3628433" y="2502111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1" name="Google Shape;1021;p59"/>
          <p:cNvSpPr txBox="1"/>
          <p:nvPr/>
        </p:nvSpPr>
        <p:spPr>
          <a:xfrm>
            <a:off x="3633349" y="2943760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2" name="Google Shape;1022;p59"/>
          <p:cNvSpPr/>
          <p:nvPr/>
        </p:nvSpPr>
        <p:spPr>
          <a:xfrm>
            <a:off x="2333295" y="1561265"/>
            <a:ext cx="314000" cy="48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3" name="Google Shape;1023;p59"/>
          <p:cNvSpPr/>
          <p:nvPr/>
        </p:nvSpPr>
        <p:spPr>
          <a:xfrm>
            <a:off x="2971091" y="1540048"/>
            <a:ext cx="958000" cy="48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4" name="Google Shape;1024;p59"/>
          <p:cNvSpPr/>
          <p:nvPr/>
        </p:nvSpPr>
        <p:spPr>
          <a:xfrm>
            <a:off x="2336700" y="2009624"/>
            <a:ext cx="314000" cy="48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5" name="Google Shape;1025;p59"/>
          <p:cNvSpPr/>
          <p:nvPr/>
        </p:nvSpPr>
        <p:spPr>
          <a:xfrm>
            <a:off x="2971091" y="1999077"/>
            <a:ext cx="964000" cy="48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26" name="Google Shape;1026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0530" y="747367"/>
            <a:ext cx="229709" cy="83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Google Shape;1027;p59"/>
          <p:cNvPicPr preferRelativeResize="0"/>
          <p:nvPr/>
        </p:nvPicPr>
        <p:blipFill rotWithShape="1">
          <a:blip r:embed="rId6">
            <a:alphaModFix/>
          </a:blip>
          <a:srcRect b="7834"/>
          <a:stretch/>
        </p:blipFill>
        <p:spPr>
          <a:xfrm>
            <a:off x="4303329" y="826809"/>
            <a:ext cx="138976" cy="673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Google Shape;1028;p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16767" y="860125"/>
            <a:ext cx="196293" cy="67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Google Shape;1029;p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42649" y="860123"/>
            <a:ext cx="173479" cy="673483"/>
          </a:xfrm>
          <a:prstGeom prst="rect">
            <a:avLst/>
          </a:prstGeom>
          <a:noFill/>
          <a:ln>
            <a:noFill/>
          </a:ln>
        </p:spPr>
      </p:pic>
      <p:sp>
        <p:nvSpPr>
          <p:cNvPr id="1030" name="Google Shape;1030;p59"/>
          <p:cNvSpPr txBox="1"/>
          <p:nvPr/>
        </p:nvSpPr>
        <p:spPr>
          <a:xfrm>
            <a:off x="3953233" y="1612114"/>
            <a:ext cx="3140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53%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1" name="Google Shape;1031;p59"/>
          <p:cNvSpPr txBox="1"/>
          <p:nvPr/>
        </p:nvSpPr>
        <p:spPr>
          <a:xfrm>
            <a:off x="3953233" y="2075802"/>
            <a:ext cx="304400" cy="2462172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2" name="Google Shape;1032;p59"/>
          <p:cNvSpPr txBox="1"/>
          <p:nvPr/>
        </p:nvSpPr>
        <p:spPr>
          <a:xfrm>
            <a:off x="3953233" y="2487738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3" name="Google Shape;1033;p59"/>
          <p:cNvSpPr txBox="1"/>
          <p:nvPr/>
        </p:nvSpPr>
        <p:spPr>
          <a:xfrm>
            <a:off x="3953233" y="2951424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4" name="Google Shape;1034;p59"/>
          <p:cNvSpPr txBox="1"/>
          <p:nvPr/>
        </p:nvSpPr>
        <p:spPr>
          <a:xfrm>
            <a:off x="4280104" y="1596786"/>
            <a:ext cx="2924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5" name="Google Shape;1035;p59"/>
          <p:cNvSpPr txBox="1"/>
          <p:nvPr/>
        </p:nvSpPr>
        <p:spPr>
          <a:xfrm>
            <a:off x="4280104" y="2060472"/>
            <a:ext cx="292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6" name="Google Shape;1036;p59"/>
          <p:cNvSpPr txBox="1"/>
          <p:nvPr/>
        </p:nvSpPr>
        <p:spPr>
          <a:xfrm>
            <a:off x="4590797" y="1596786"/>
            <a:ext cx="2924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55%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7" name="Google Shape;1037;p59"/>
          <p:cNvSpPr txBox="1"/>
          <p:nvPr/>
        </p:nvSpPr>
        <p:spPr>
          <a:xfrm>
            <a:off x="4590797" y="2060473"/>
            <a:ext cx="292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8" name="Google Shape;1038;p59"/>
          <p:cNvSpPr txBox="1"/>
          <p:nvPr/>
        </p:nvSpPr>
        <p:spPr>
          <a:xfrm>
            <a:off x="4590797" y="2524161"/>
            <a:ext cx="292400" cy="984845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4%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9" name="Google Shape;1039;p59"/>
          <p:cNvSpPr txBox="1"/>
          <p:nvPr/>
        </p:nvSpPr>
        <p:spPr>
          <a:xfrm>
            <a:off x="4901491" y="1596786"/>
            <a:ext cx="2924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40" name="Google Shape;1040;p59"/>
          <p:cNvSpPr txBox="1"/>
          <p:nvPr/>
        </p:nvSpPr>
        <p:spPr>
          <a:xfrm>
            <a:off x="4901491" y="2060472"/>
            <a:ext cx="292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41" name="Google Shape;1041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6603" y="747367"/>
            <a:ext cx="229709" cy="83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p59"/>
          <p:cNvPicPr preferRelativeResize="0"/>
          <p:nvPr/>
        </p:nvPicPr>
        <p:blipFill rotWithShape="1">
          <a:blip r:embed="rId6">
            <a:alphaModFix/>
          </a:blip>
          <a:srcRect b="7834"/>
          <a:stretch/>
        </p:blipFill>
        <p:spPr>
          <a:xfrm>
            <a:off x="5579403" y="826809"/>
            <a:ext cx="138976" cy="673483"/>
          </a:xfrm>
          <a:prstGeom prst="rect">
            <a:avLst/>
          </a:prstGeom>
          <a:noFill/>
          <a:ln>
            <a:noFill/>
          </a:ln>
        </p:spPr>
      </p:pic>
      <p:sp>
        <p:nvSpPr>
          <p:cNvPr id="1043" name="Google Shape;1043;p59"/>
          <p:cNvSpPr txBox="1"/>
          <p:nvPr/>
        </p:nvSpPr>
        <p:spPr>
          <a:xfrm>
            <a:off x="5229307" y="1612114"/>
            <a:ext cx="3140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13%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44" name="Google Shape;1044;p59"/>
          <p:cNvSpPr txBox="1"/>
          <p:nvPr/>
        </p:nvSpPr>
        <p:spPr>
          <a:xfrm>
            <a:off x="5229307" y="2075802"/>
            <a:ext cx="304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45" name="Google Shape;1045;p59"/>
          <p:cNvSpPr txBox="1"/>
          <p:nvPr/>
        </p:nvSpPr>
        <p:spPr>
          <a:xfrm>
            <a:off x="5229307" y="2487738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46" name="Google Shape;1046;p59"/>
          <p:cNvSpPr txBox="1"/>
          <p:nvPr/>
        </p:nvSpPr>
        <p:spPr>
          <a:xfrm>
            <a:off x="5229307" y="2951424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47" name="Google Shape;1047;p59"/>
          <p:cNvSpPr txBox="1"/>
          <p:nvPr/>
        </p:nvSpPr>
        <p:spPr>
          <a:xfrm>
            <a:off x="5556177" y="1596786"/>
            <a:ext cx="2924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10%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48" name="Google Shape;1048;p59"/>
          <p:cNvSpPr txBox="1"/>
          <p:nvPr/>
        </p:nvSpPr>
        <p:spPr>
          <a:xfrm>
            <a:off x="5556177" y="2060473"/>
            <a:ext cx="292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49" name="Google Shape;1049;p59"/>
          <p:cNvSpPr txBox="1"/>
          <p:nvPr/>
        </p:nvSpPr>
        <p:spPr>
          <a:xfrm>
            <a:off x="5558833" y="2502111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50" name="Google Shape;1050;p59"/>
          <p:cNvSpPr txBox="1"/>
          <p:nvPr/>
        </p:nvSpPr>
        <p:spPr>
          <a:xfrm>
            <a:off x="5563749" y="2943760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51" name="Google Shape;1051;p59"/>
          <p:cNvSpPr/>
          <p:nvPr/>
        </p:nvSpPr>
        <p:spPr>
          <a:xfrm>
            <a:off x="4263695" y="1561265"/>
            <a:ext cx="314000" cy="48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52" name="Google Shape;1052;p59"/>
          <p:cNvSpPr/>
          <p:nvPr/>
        </p:nvSpPr>
        <p:spPr>
          <a:xfrm>
            <a:off x="4901491" y="1540048"/>
            <a:ext cx="958000" cy="48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53" name="Google Shape;1053;p59"/>
          <p:cNvSpPr/>
          <p:nvPr/>
        </p:nvSpPr>
        <p:spPr>
          <a:xfrm>
            <a:off x="4267100" y="2009624"/>
            <a:ext cx="314000" cy="48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54" name="Google Shape;1054;p59"/>
          <p:cNvSpPr/>
          <p:nvPr/>
        </p:nvSpPr>
        <p:spPr>
          <a:xfrm>
            <a:off x="4901491" y="1999077"/>
            <a:ext cx="964000" cy="48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55" name="Google Shape;1055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0930" y="747367"/>
            <a:ext cx="229709" cy="83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6" name="Google Shape;1056;p59"/>
          <p:cNvPicPr preferRelativeResize="0"/>
          <p:nvPr/>
        </p:nvPicPr>
        <p:blipFill rotWithShape="1">
          <a:blip r:embed="rId6">
            <a:alphaModFix/>
          </a:blip>
          <a:srcRect b="7834"/>
          <a:stretch/>
        </p:blipFill>
        <p:spPr>
          <a:xfrm>
            <a:off x="6233729" y="826809"/>
            <a:ext cx="138976" cy="673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7" name="Google Shape;1057;p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47167" y="860125"/>
            <a:ext cx="196293" cy="67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p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73049" y="860123"/>
            <a:ext cx="173479" cy="6734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9" name="Google Shape;1059;p59"/>
          <p:cNvSpPr txBox="1"/>
          <p:nvPr/>
        </p:nvSpPr>
        <p:spPr>
          <a:xfrm>
            <a:off x="5883633" y="1612114"/>
            <a:ext cx="3140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53%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60" name="Google Shape;1060;p59"/>
          <p:cNvSpPr txBox="1"/>
          <p:nvPr/>
        </p:nvSpPr>
        <p:spPr>
          <a:xfrm>
            <a:off x="5883633" y="2075802"/>
            <a:ext cx="304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61" name="Google Shape;1061;p59"/>
          <p:cNvSpPr txBox="1"/>
          <p:nvPr/>
        </p:nvSpPr>
        <p:spPr>
          <a:xfrm>
            <a:off x="5883633" y="2487738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62" name="Google Shape;1062;p59"/>
          <p:cNvSpPr txBox="1"/>
          <p:nvPr/>
        </p:nvSpPr>
        <p:spPr>
          <a:xfrm>
            <a:off x="5883633" y="2951433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63" name="Google Shape;1063;p59"/>
          <p:cNvSpPr txBox="1"/>
          <p:nvPr/>
        </p:nvSpPr>
        <p:spPr>
          <a:xfrm>
            <a:off x="6210504" y="1596786"/>
            <a:ext cx="292400" cy="1723508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64" name="Google Shape;1064;p59"/>
          <p:cNvSpPr txBox="1"/>
          <p:nvPr/>
        </p:nvSpPr>
        <p:spPr>
          <a:xfrm>
            <a:off x="6210504" y="2060473"/>
            <a:ext cx="292400" cy="984845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65" name="Google Shape;1065;p59"/>
          <p:cNvSpPr txBox="1"/>
          <p:nvPr/>
        </p:nvSpPr>
        <p:spPr>
          <a:xfrm>
            <a:off x="6521197" y="1596786"/>
            <a:ext cx="292400" cy="2831504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5%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66" name="Google Shape;1066;p59"/>
          <p:cNvSpPr txBox="1"/>
          <p:nvPr/>
        </p:nvSpPr>
        <p:spPr>
          <a:xfrm>
            <a:off x="6521197" y="2060473"/>
            <a:ext cx="292400" cy="1723508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67" name="Google Shape;1067;p59"/>
          <p:cNvSpPr txBox="1"/>
          <p:nvPr/>
        </p:nvSpPr>
        <p:spPr>
          <a:xfrm>
            <a:off x="6521197" y="2524160"/>
            <a:ext cx="2924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68" name="Google Shape;1068;p59"/>
          <p:cNvSpPr txBox="1"/>
          <p:nvPr/>
        </p:nvSpPr>
        <p:spPr>
          <a:xfrm>
            <a:off x="6831891" y="1596786"/>
            <a:ext cx="2924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69" name="Google Shape;1069;p59"/>
          <p:cNvSpPr txBox="1"/>
          <p:nvPr/>
        </p:nvSpPr>
        <p:spPr>
          <a:xfrm>
            <a:off x="6831891" y="2060472"/>
            <a:ext cx="292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70" name="Google Shape;1070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7003" y="747367"/>
            <a:ext cx="229709" cy="83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p59"/>
          <p:cNvPicPr preferRelativeResize="0"/>
          <p:nvPr/>
        </p:nvPicPr>
        <p:blipFill rotWithShape="1">
          <a:blip r:embed="rId6">
            <a:alphaModFix/>
          </a:blip>
          <a:srcRect b="7834"/>
          <a:stretch/>
        </p:blipFill>
        <p:spPr>
          <a:xfrm>
            <a:off x="7509803" y="826809"/>
            <a:ext cx="138976" cy="673483"/>
          </a:xfrm>
          <a:prstGeom prst="rect">
            <a:avLst/>
          </a:prstGeom>
          <a:noFill/>
          <a:ln>
            <a:noFill/>
          </a:ln>
        </p:spPr>
      </p:pic>
      <p:sp>
        <p:nvSpPr>
          <p:cNvPr id="1072" name="Google Shape;1072;p59"/>
          <p:cNvSpPr txBox="1"/>
          <p:nvPr/>
        </p:nvSpPr>
        <p:spPr>
          <a:xfrm>
            <a:off x="7159707" y="1612114"/>
            <a:ext cx="3140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13%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3" name="Google Shape;1073;p59"/>
          <p:cNvSpPr txBox="1"/>
          <p:nvPr/>
        </p:nvSpPr>
        <p:spPr>
          <a:xfrm>
            <a:off x="7159707" y="2075802"/>
            <a:ext cx="304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4" name="Google Shape;1074;p59"/>
          <p:cNvSpPr txBox="1"/>
          <p:nvPr/>
        </p:nvSpPr>
        <p:spPr>
          <a:xfrm>
            <a:off x="7159707" y="2487738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5" name="Google Shape;1075;p59"/>
          <p:cNvSpPr txBox="1"/>
          <p:nvPr/>
        </p:nvSpPr>
        <p:spPr>
          <a:xfrm>
            <a:off x="7159707" y="2951424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6" name="Google Shape;1076;p59"/>
          <p:cNvSpPr txBox="1"/>
          <p:nvPr/>
        </p:nvSpPr>
        <p:spPr>
          <a:xfrm>
            <a:off x="7486577" y="1596786"/>
            <a:ext cx="2924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10%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7" name="Google Shape;1077;p59"/>
          <p:cNvSpPr txBox="1"/>
          <p:nvPr/>
        </p:nvSpPr>
        <p:spPr>
          <a:xfrm>
            <a:off x="7486577" y="2060473"/>
            <a:ext cx="292400" cy="2462172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8" name="Google Shape;1078;p59"/>
          <p:cNvSpPr txBox="1"/>
          <p:nvPr/>
        </p:nvSpPr>
        <p:spPr>
          <a:xfrm>
            <a:off x="7489233" y="2502111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9" name="Google Shape;1079;p59"/>
          <p:cNvSpPr txBox="1"/>
          <p:nvPr/>
        </p:nvSpPr>
        <p:spPr>
          <a:xfrm>
            <a:off x="7494149" y="2943760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0" name="Google Shape;1080;p59"/>
          <p:cNvSpPr/>
          <p:nvPr/>
        </p:nvSpPr>
        <p:spPr>
          <a:xfrm>
            <a:off x="6194095" y="1561265"/>
            <a:ext cx="314000" cy="48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1" name="Google Shape;1081;p59"/>
          <p:cNvSpPr/>
          <p:nvPr/>
        </p:nvSpPr>
        <p:spPr>
          <a:xfrm>
            <a:off x="6831891" y="1540048"/>
            <a:ext cx="958000" cy="48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2" name="Google Shape;1082;p59"/>
          <p:cNvSpPr/>
          <p:nvPr/>
        </p:nvSpPr>
        <p:spPr>
          <a:xfrm>
            <a:off x="6197500" y="2009624"/>
            <a:ext cx="314000" cy="48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3" name="Google Shape;1083;p59"/>
          <p:cNvSpPr/>
          <p:nvPr/>
        </p:nvSpPr>
        <p:spPr>
          <a:xfrm>
            <a:off x="6831891" y="1999077"/>
            <a:ext cx="964000" cy="48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84" name="Google Shape;1084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1330" y="747367"/>
            <a:ext cx="229709" cy="83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5" name="Google Shape;1085;p59"/>
          <p:cNvPicPr preferRelativeResize="0"/>
          <p:nvPr/>
        </p:nvPicPr>
        <p:blipFill rotWithShape="1">
          <a:blip r:embed="rId6">
            <a:alphaModFix/>
          </a:blip>
          <a:srcRect b="7834"/>
          <a:stretch/>
        </p:blipFill>
        <p:spPr>
          <a:xfrm>
            <a:off x="8164129" y="826809"/>
            <a:ext cx="138976" cy="673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6" name="Google Shape;1086;p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77567" y="860125"/>
            <a:ext cx="196293" cy="67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7" name="Google Shape;1087;p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803449" y="860123"/>
            <a:ext cx="173479" cy="673483"/>
          </a:xfrm>
          <a:prstGeom prst="rect">
            <a:avLst/>
          </a:prstGeom>
          <a:noFill/>
          <a:ln>
            <a:noFill/>
          </a:ln>
        </p:spPr>
      </p:pic>
      <p:sp>
        <p:nvSpPr>
          <p:cNvPr id="1088" name="Google Shape;1088;p59"/>
          <p:cNvSpPr txBox="1"/>
          <p:nvPr/>
        </p:nvSpPr>
        <p:spPr>
          <a:xfrm>
            <a:off x="7814033" y="1612114"/>
            <a:ext cx="3140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53%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9" name="Google Shape;1089;p59"/>
          <p:cNvSpPr txBox="1"/>
          <p:nvPr/>
        </p:nvSpPr>
        <p:spPr>
          <a:xfrm>
            <a:off x="7814033" y="2075802"/>
            <a:ext cx="304400" cy="2462172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0" name="Google Shape;1090;p59"/>
          <p:cNvSpPr txBox="1"/>
          <p:nvPr/>
        </p:nvSpPr>
        <p:spPr>
          <a:xfrm>
            <a:off x="7814033" y="2487738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1" name="Google Shape;1091;p59"/>
          <p:cNvSpPr txBox="1"/>
          <p:nvPr/>
        </p:nvSpPr>
        <p:spPr>
          <a:xfrm>
            <a:off x="7814033" y="2951424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2" name="Google Shape;1092;p59"/>
          <p:cNvSpPr txBox="1"/>
          <p:nvPr/>
        </p:nvSpPr>
        <p:spPr>
          <a:xfrm>
            <a:off x="8140904" y="1596786"/>
            <a:ext cx="2924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3" name="Google Shape;1093;p59"/>
          <p:cNvSpPr txBox="1"/>
          <p:nvPr/>
        </p:nvSpPr>
        <p:spPr>
          <a:xfrm>
            <a:off x="8140904" y="2060472"/>
            <a:ext cx="292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4" name="Google Shape;1094;p59"/>
          <p:cNvSpPr txBox="1"/>
          <p:nvPr/>
        </p:nvSpPr>
        <p:spPr>
          <a:xfrm>
            <a:off x="8451597" y="1596786"/>
            <a:ext cx="2924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55%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5" name="Google Shape;1095;p59"/>
          <p:cNvSpPr txBox="1"/>
          <p:nvPr/>
        </p:nvSpPr>
        <p:spPr>
          <a:xfrm>
            <a:off x="8451597" y="2060473"/>
            <a:ext cx="292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6" name="Google Shape;1096;p59"/>
          <p:cNvSpPr txBox="1"/>
          <p:nvPr/>
        </p:nvSpPr>
        <p:spPr>
          <a:xfrm>
            <a:off x="8451597" y="2524161"/>
            <a:ext cx="292400" cy="984845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4%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7" name="Google Shape;1097;p59"/>
          <p:cNvSpPr txBox="1"/>
          <p:nvPr/>
        </p:nvSpPr>
        <p:spPr>
          <a:xfrm>
            <a:off x="8762291" y="1596786"/>
            <a:ext cx="2924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8" name="Google Shape;1098;p59"/>
          <p:cNvSpPr txBox="1"/>
          <p:nvPr/>
        </p:nvSpPr>
        <p:spPr>
          <a:xfrm>
            <a:off x="8762291" y="2060472"/>
            <a:ext cx="292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99" name="Google Shape;1099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37403" y="747367"/>
            <a:ext cx="229709" cy="83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p59"/>
          <p:cNvPicPr preferRelativeResize="0"/>
          <p:nvPr/>
        </p:nvPicPr>
        <p:blipFill rotWithShape="1">
          <a:blip r:embed="rId6">
            <a:alphaModFix/>
          </a:blip>
          <a:srcRect b="7834"/>
          <a:stretch/>
        </p:blipFill>
        <p:spPr>
          <a:xfrm>
            <a:off x="9440203" y="826809"/>
            <a:ext cx="138976" cy="673483"/>
          </a:xfrm>
          <a:prstGeom prst="rect">
            <a:avLst/>
          </a:prstGeom>
          <a:noFill/>
          <a:ln>
            <a:noFill/>
          </a:ln>
        </p:spPr>
      </p:pic>
      <p:sp>
        <p:nvSpPr>
          <p:cNvPr id="1101" name="Google Shape;1101;p59"/>
          <p:cNvSpPr txBox="1"/>
          <p:nvPr/>
        </p:nvSpPr>
        <p:spPr>
          <a:xfrm>
            <a:off x="9090107" y="1612114"/>
            <a:ext cx="3140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13%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2" name="Google Shape;1102;p59"/>
          <p:cNvSpPr txBox="1"/>
          <p:nvPr/>
        </p:nvSpPr>
        <p:spPr>
          <a:xfrm>
            <a:off x="9090107" y="2075802"/>
            <a:ext cx="304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3" name="Google Shape;1103;p59"/>
          <p:cNvSpPr txBox="1"/>
          <p:nvPr/>
        </p:nvSpPr>
        <p:spPr>
          <a:xfrm>
            <a:off x="9090107" y="2487738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4" name="Google Shape;1104;p59"/>
          <p:cNvSpPr txBox="1"/>
          <p:nvPr/>
        </p:nvSpPr>
        <p:spPr>
          <a:xfrm>
            <a:off x="9090107" y="2951424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5" name="Google Shape;1105;p59"/>
          <p:cNvSpPr txBox="1"/>
          <p:nvPr/>
        </p:nvSpPr>
        <p:spPr>
          <a:xfrm>
            <a:off x="9416977" y="1596786"/>
            <a:ext cx="2924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10%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6" name="Google Shape;1106;p59"/>
          <p:cNvSpPr txBox="1"/>
          <p:nvPr/>
        </p:nvSpPr>
        <p:spPr>
          <a:xfrm>
            <a:off x="9416977" y="2060473"/>
            <a:ext cx="292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7" name="Google Shape;1107;p59"/>
          <p:cNvSpPr txBox="1"/>
          <p:nvPr/>
        </p:nvSpPr>
        <p:spPr>
          <a:xfrm>
            <a:off x="9419633" y="2502111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8" name="Google Shape;1108;p59"/>
          <p:cNvSpPr txBox="1"/>
          <p:nvPr/>
        </p:nvSpPr>
        <p:spPr>
          <a:xfrm>
            <a:off x="9424549" y="2943760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9" name="Google Shape;1109;p59"/>
          <p:cNvSpPr/>
          <p:nvPr/>
        </p:nvSpPr>
        <p:spPr>
          <a:xfrm>
            <a:off x="8124495" y="1561265"/>
            <a:ext cx="314000" cy="48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0" name="Google Shape;1110;p59"/>
          <p:cNvSpPr/>
          <p:nvPr/>
        </p:nvSpPr>
        <p:spPr>
          <a:xfrm>
            <a:off x="8762291" y="1540048"/>
            <a:ext cx="958000" cy="48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1" name="Google Shape;1111;p59"/>
          <p:cNvSpPr/>
          <p:nvPr/>
        </p:nvSpPr>
        <p:spPr>
          <a:xfrm>
            <a:off x="8127900" y="2009624"/>
            <a:ext cx="314000" cy="48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2" name="Google Shape;1112;p59"/>
          <p:cNvSpPr/>
          <p:nvPr/>
        </p:nvSpPr>
        <p:spPr>
          <a:xfrm>
            <a:off x="8762291" y="1999077"/>
            <a:ext cx="964000" cy="48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3" name="Google Shape;1113;p59"/>
          <p:cNvSpPr txBox="1"/>
          <p:nvPr/>
        </p:nvSpPr>
        <p:spPr>
          <a:xfrm>
            <a:off x="1514244" y="5056349"/>
            <a:ext cx="61592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60"/>
          <p:cNvSpPr txBox="1">
            <a:spLocks noGrp="1"/>
          </p:cNvSpPr>
          <p:nvPr>
            <p:ph type="title"/>
          </p:nvPr>
        </p:nvSpPr>
        <p:spPr>
          <a:xfrm>
            <a:off x="415600" y="-16233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Generalizing Aumann’s Agreement Theorem</a:t>
            </a:r>
            <a:endParaRPr/>
          </a:p>
        </p:txBody>
      </p:sp>
      <p:pic>
        <p:nvPicPr>
          <p:cNvPr id="1119" name="Google Shape;1119;p60"/>
          <p:cNvPicPr preferRelativeResize="0"/>
          <p:nvPr/>
        </p:nvPicPr>
        <p:blipFill rotWithShape="1">
          <a:blip r:embed="rId3">
            <a:alphaModFix/>
          </a:blip>
          <a:srcRect l="28341" t="3746" r="29476" b="1636"/>
          <a:stretch/>
        </p:blipFill>
        <p:spPr>
          <a:xfrm>
            <a:off x="392033" y="1777251"/>
            <a:ext cx="1521768" cy="341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Google Shape;1120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29901" y="1160418"/>
            <a:ext cx="2985177" cy="352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0130" y="747367"/>
            <a:ext cx="229709" cy="83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Google Shape;1122;p60"/>
          <p:cNvPicPr preferRelativeResize="0"/>
          <p:nvPr/>
        </p:nvPicPr>
        <p:blipFill rotWithShape="1">
          <a:blip r:embed="rId6">
            <a:alphaModFix/>
          </a:blip>
          <a:srcRect b="7834"/>
          <a:stretch/>
        </p:blipFill>
        <p:spPr>
          <a:xfrm>
            <a:off x="2372929" y="826809"/>
            <a:ext cx="138976" cy="673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3" name="Google Shape;1123;p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86367" y="860125"/>
            <a:ext cx="196293" cy="67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4" name="Google Shape;1124;p6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12249" y="860123"/>
            <a:ext cx="173479" cy="673483"/>
          </a:xfrm>
          <a:prstGeom prst="rect">
            <a:avLst/>
          </a:prstGeom>
          <a:noFill/>
          <a:ln>
            <a:noFill/>
          </a:ln>
        </p:spPr>
      </p:pic>
      <p:sp>
        <p:nvSpPr>
          <p:cNvPr id="1125" name="Google Shape;1125;p60"/>
          <p:cNvSpPr txBox="1"/>
          <p:nvPr/>
        </p:nvSpPr>
        <p:spPr>
          <a:xfrm>
            <a:off x="2022833" y="1612114"/>
            <a:ext cx="3140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53%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6" name="Google Shape;1126;p60"/>
          <p:cNvSpPr txBox="1"/>
          <p:nvPr/>
        </p:nvSpPr>
        <p:spPr>
          <a:xfrm>
            <a:off x="2022833" y="2075802"/>
            <a:ext cx="304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7" name="Google Shape;1127;p60"/>
          <p:cNvSpPr txBox="1"/>
          <p:nvPr/>
        </p:nvSpPr>
        <p:spPr>
          <a:xfrm>
            <a:off x="2022833" y="2487738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8" name="Google Shape;1128;p60"/>
          <p:cNvSpPr txBox="1"/>
          <p:nvPr/>
        </p:nvSpPr>
        <p:spPr>
          <a:xfrm>
            <a:off x="2022833" y="2951433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9" name="Google Shape;1129;p60"/>
          <p:cNvSpPr txBox="1"/>
          <p:nvPr/>
        </p:nvSpPr>
        <p:spPr>
          <a:xfrm>
            <a:off x="2349704" y="1596786"/>
            <a:ext cx="292400" cy="1723508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0" name="Google Shape;1130;p60"/>
          <p:cNvSpPr txBox="1"/>
          <p:nvPr/>
        </p:nvSpPr>
        <p:spPr>
          <a:xfrm>
            <a:off x="2349704" y="2060473"/>
            <a:ext cx="292400" cy="984845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1" name="Google Shape;1131;p60"/>
          <p:cNvSpPr txBox="1"/>
          <p:nvPr/>
        </p:nvSpPr>
        <p:spPr>
          <a:xfrm>
            <a:off x="2660397" y="1596786"/>
            <a:ext cx="292400" cy="2831504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5%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2" name="Google Shape;1132;p60"/>
          <p:cNvSpPr txBox="1"/>
          <p:nvPr/>
        </p:nvSpPr>
        <p:spPr>
          <a:xfrm>
            <a:off x="2660397" y="2060473"/>
            <a:ext cx="292400" cy="1723508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3" name="Google Shape;1133;p60"/>
          <p:cNvSpPr txBox="1"/>
          <p:nvPr/>
        </p:nvSpPr>
        <p:spPr>
          <a:xfrm>
            <a:off x="2660397" y="2524160"/>
            <a:ext cx="2924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4" name="Google Shape;1134;p60"/>
          <p:cNvSpPr txBox="1"/>
          <p:nvPr/>
        </p:nvSpPr>
        <p:spPr>
          <a:xfrm>
            <a:off x="2971091" y="1596786"/>
            <a:ext cx="2924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5" name="Google Shape;1135;p60"/>
          <p:cNvSpPr txBox="1"/>
          <p:nvPr/>
        </p:nvSpPr>
        <p:spPr>
          <a:xfrm>
            <a:off x="2971091" y="2060472"/>
            <a:ext cx="292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36" name="Google Shape;1136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6203" y="747367"/>
            <a:ext cx="229709" cy="83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7" name="Google Shape;1137;p60"/>
          <p:cNvPicPr preferRelativeResize="0"/>
          <p:nvPr/>
        </p:nvPicPr>
        <p:blipFill rotWithShape="1">
          <a:blip r:embed="rId6">
            <a:alphaModFix/>
          </a:blip>
          <a:srcRect b="7834"/>
          <a:stretch/>
        </p:blipFill>
        <p:spPr>
          <a:xfrm>
            <a:off x="3649003" y="826809"/>
            <a:ext cx="138976" cy="673483"/>
          </a:xfrm>
          <a:prstGeom prst="rect">
            <a:avLst/>
          </a:prstGeom>
          <a:noFill/>
          <a:ln>
            <a:noFill/>
          </a:ln>
        </p:spPr>
      </p:pic>
      <p:sp>
        <p:nvSpPr>
          <p:cNvPr id="1138" name="Google Shape;1138;p60"/>
          <p:cNvSpPr txBox="1"/>
          <p:nvPr/>
        </p:nvSpPr>
        <p:spPr>
          <a:xfrm>
            <a:off x="3298907" y="1612114"/>
            <a:ext cx="3140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13%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9" name="Google Shape;1139;p60"/>
          <p:cNvSpPr txBox="1"/>
          <p:nvPr/>
        </p:nvSpPr>
        <p:spPr>
          <a:xfrm>
            <a:off x="3298907" y="2075802"/>
            <a:ext cx="304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0" name="Google Shape;1140;p60"/>
          <p:cNvSpPr txBox="1"/>
          <p:nvPr/>
        </p:nvSpPr>
        <p:spPr>
          <a:xfrm>
            <a:off x="3298907" y="2487738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1" name="Google Shape;1141;p60"/>
          <p:cNvSpPr txBox="1"/>
          <p:nvPr/>
        </p:nvSpPr>
        <p:spPr>
          <a:xfrm>
            <a:off x="3298907" y="2951424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2" name="Google Shape;1142;p60"/>
          <p:cNvSpPr txBox="1"/>
          <p:nvPr/>
        </p:nvSpPr>
        <p:spPr>
          <a:xfrm>
            <a:off x="3625777" y="1596786"/>
            <a:ext cx="2924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10%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3" name="Google Shape;1143;p60"/>
          <p:cNvSpPr txBox="1"/>
          <p:nvPr/>
        </p:nvSpPr>
        <p:spPr>
          <a:xfrm>
            <a:off x="3625777" y="2060473"/>
            <a:ext cx="292400" cy="2462172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4" name="Google Shape;1144;p60"/>
          <p:cNvSpPr txBox="1"/>
          <p:nvPr/>
        </p:nvSpPr>
        <p:spPr>
          <a:xfrm>
            <a:off x="3628433" y="2502111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5" name="Google Shape;1145;p60"/>
          <p:cNvSpPr txBox="1"/>
          <p:nvPr/>
        </p:nvSpPr>
        <p:spPr>
          <a:xfrm>
            <a:off x="3633349" y="2943760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6" name="Google Shape;1146;p60"/>
          <p:cNvSpPr/>
          <p:nvPr/>
        </p:nvSpPr>
        <p:spPr>
          <a:xfrm>
            <a:off x="2333295" y="1561265"/>
            <a:ext cx="314000" cy="48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7" name="Google Shape;1147;p60"/>
          <p:cNvSpPr/>
          <p:nvPr/>
        </p:nvSpPr>
        <p:spPr>
          <a:xfrm>
            <a:off x="2971091" y="1540048"/>
            <a:ext cx="958000" cy="48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8" name="Google Shape;1148;p60"/>
          <p:cNvSpPr/>
          <p:nvPr/>
        </p:nvSpPr>
        <p:spPr>
          <a:xfrm>
            <a:off x="2336700" y="2009624"/>
            <a:ext cx="314000" cy="48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9" name="Google Shape;1149;p60"/>
          <p:cNvSpPr/>
          <p:nvPr/>
        </p:nvSpPr>
        <p:spPr>
          <a:xfrm>
            <a:off x="2971091" y="1999077"/>
            <a:ext cx="964000" cy="48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50" name="Google Shape;1150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0530" y="747367"/>
            <a:ext cx="229709" cy="83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1" name="Google Shape;1151;p60"/>
          <p:cNvPicPr preferRelativeResize="0"/>
          <p:nvPr/>
        </p:nvPicPr>
        <p:blipFill rotWithShape="1">
          <a:blip r:embed="rId6">
            <a:alphaModFix/>
          </a:blip>
          <a:srcRect b="7834"/>
          <a:stretch/>
        </p:blipFill>
        <p:spPr>
          <a:xfrm>
            <a:off x="4303329" y="826809"/>
            <a:ext cx="138976" cy="673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2" name="Google Shape;1152;p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16767" y="860125"/>
            <a:ext cx="196293" cy="67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3" name="Google Shape;1153;p6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42649" y="860123"/>
            <a:ext cx="173479" cy="673483"/>
          </a:xfrm>
          <a:prstGeom prst="rect">
            <a:avLst/>
          </a:prstGeom>
          <a:noFill/>
          <a:ln>
            <a:noFill/>
          </a:ln>
        </p:spPr>
      </p:pic>
      <p:sp>
        <p:nvSpPr>
          <p:cNvPr id="1154" name="Google Shape;1154;p60"/>
          <p:cNvSpPr txBox="1"/>
          <p:nvPr/>
        </p:nvSpPr>
        <p:spPr>
          <a:xfrm>
            <a:off x="3953233" y="1612114"/>
            <a:ext cx="3140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53%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5" name="Google Shape;1155;p60"/>
          <p:cNvSpPr txBox="1"/>
          <p:nvPr/>
        </p:nvSpPr>
        <p:spPr>
          <a:xfrm>
            <a:off x="3953233" y="2075802"/>
            <a:ext cx="304400" cy="2462172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6" name="Google Shape;1156;p60"/>
          <p:cNvSpPr txBox="1"/>
          <p:nvPr/>
        </p:nvSpPr>
        <p:spPr>
          <a:xfrm>
            <a:off x="3953233" y="2487738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7" name="Google Shape;1157;p60"/>
          <p:cNvSpPr txBox="1"/>
          <p:nvPr/>
        </p:nvSpPr>
        <p:spPr>
          <a:xfrm>
            <a:off x="3953233" y="2951424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8" name="Google Shape;1158;p60"/>
          <p:cNvSpPr txBox="1"/>
          <p:nvPr/>
        </p:nvSpPr>
        <p:spPr>
          <a:xfrm>
            <a:off x="4280104" y="1596786"/>
            <a:ext cx="2924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9" name="Google Shape;1159;p60"/>
          <p:cNvSpPr txBox="1"/>
          <p:nvPr/>
        </p:nvSpPr>
        <p:spPr>
          <a:xfrm>
            <a:off x="4280104" y="2060472"/>
            <a:ext cx="292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0" name="Google Shape;1160;p60"/>
          <p:cNvSpPr txBox="1"/>
          <p:nvPr/>
        </p:nvSpPr>
        <p:spPr>
          <a:xfrm>
            <a:off x="4590797" y="1596786"/>
            <a:ext cx="2924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55%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1" name="Google Shape;1161;p60"/>
          <p:cNvSpPr txBox="1"/>
          <p:nvPr/>
        </p:nvSpPr>
        <p:spPr>
          <a:xfrm>
            <a:off x="4590797" y="2060473"/>
            <a:ext cx="292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2" name="Google Shape;1162;p60"/>
          <p:cNvSpPr txBox="1"/>
          <p:nvPr/>
        </p:nvSpPr>
        <p:spPr>
          <a:xfrm>
            <a:off x="4590797" y="2524161"/>
            <a:ext cx="292400" cy="984845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4%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3" name="Google Shape;1163;p60"/>
          <p:cNvSpPr txBox="1"/>
          <p:nvPr/>
        </p:nvSpPr>
        <p:spPr>
          <a:xfrm>
            <a:off x="4901491" y="1596786"/>
            <a:ext cx="2924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4" name="Google Shape;1164;p60"/>
          <p:cNvSpPr txBox="1"/>
          <p:nvPr/>
        </p:nvSpPr>
        <p:spPr>
          <a:xfrm>
            <a:off x="4901491" y="2060472"/>
            <a:ext cx="292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65" name="Google Shape;1165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6603" y="747367"/>
            <a:ext cx="229709" cy="83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6" name="Google Shape;1166;p60"/>
          <p:cNvPicPr preferRelativeResize="0"/>
          <p:nvPr/>
        </p:nvPicPr>
        <p:blipFill rotWithShape="1">
          <a:blip r:embed="rId6">
            <a:alphaModFix/>
          </a:blip>
          <a:srcRect b="7834"/>
          <a:stretch/>
        </p:blipFill>
        <p:spPr>
          <a:xfrm>
            <a:off x="5579403" y="826809"/>
            <a:ext cx="138976" cy="673483"/>
          </a:xfrm>
          <a:prstGeom prst="rect">
            <a:avLst/>
          </a:prstGeom>
          <a:noFill/>
          <a:ln>
            <a:noFill/>
          </a:ln>
        </p:spPr>
      </p:pic>
      <p:sp>
        <p:nvSpPr>
          <p:cNvPr id="1167" name="Google Shape;1167;p60"/>
          <p:cNvSpPr txBox="1"/>
          <p:nvPr/>
        </p:nvSpPr>
        <p:spPr>
          <a:xfrm>
            <a:off x="5229307" y="1612114"/>
            <a:ext cx="3140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13%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8" name="Google Shape;1168;p60"/>
          <p:cNvSpPr txBox="1"/>
          <p:nvPr/>
        </p:nvSpPr>
        <p:spPr>
          <a:xfrm>
            <a:off x="5229307" y="2075802"/>
            <a:ext cx="304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9" name="Google Shape;1169;p60"/>
          <p:cNvSpPr txBox="1"/>
          <p:nvPr/>
        </p:nvSpPr>
        <p:spPr>
          <a:xfrm>
            <a:off x="5229307" y="2487738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0" name="Google Shape;1170;p60"/>
          <p:cNvSpPr txBox="1"/>
          <p:nvPr/>
        </p:nvSpPr>
        <p:spPr>
          <a:xfrm>
            <a:off x="5229307" y="2951424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1" name="Google Shape;1171;p60"/>
          <p:cNvSpPr txBox="1"/>
          <p:nvPr/>
        </p:nvSpPr>
        <p:spPr>
          <a:xfrm>
            <a:off x="5556177" y="1596786"/>
            <a:ext cx="2924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10%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2" name="Google Shape;1172;p60"/>
          <p:cNvSpPr txBox="1"/>
          <p:nvPr/>
        </p:nvSpPr>
        <p:spPr>
          <a:xfrm>
            <a:off x="5556177" y="2060473"/>
            <a:ext cx="292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3" name="Google Shape;1173;p60"/>
          <p:cNvSpPr txBox="1"/>
          <p:nvPr/>
        </p:nvSpPr>
        <p:spPr>
          <a:xfrm>
            <a:off x="5558833" y="2502111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4" name="Google Shape;1174;p60"/>
          <p:cNvSpPr txBox="1"/>
          <p:nvPr/>
        </p:nvSpPr>
        <p:spPr>
          <a:xfrm>
            <a:off x="5563749" y="2943760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5" name="Google Shape;1175;p60"/>
          <p:cNvSpPr/>
          <p:nvPr/>
        </p:nvSpPr>
        <p:spPr>
          <a:xfrm>
            <a:off x="4263695" y="1561265"/>
            <a:ext cx="314000" cy="48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6" name="Google Shape;1176;p60"/>
          <p:cNvSpPr/>
          <p:nvPr/>
        </p:nvSpPr>
        <p:spPr>
          <a:xfrm>
            <a:off x="4901491" y="1540048"/>
            <a:ext cx="958000" cy="48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7" name="Google Shape;1177;p60"/>
          <p:cNvSpPr/>
          <p:nvPr/>
        </p:nvSpPr>
        <p:spPr>
          <a:xfrm>
            <a:off x="4267100" y="2009624"/>
            <a:ext cx="314000" cy="48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8" name="Google Shape;1178;p60"/>
          <p:cNvSpPr/>
          <p:nvPr/>
        </p:nvSpPr>
        <p:spPr>
          <a:xfrm>
            <a:off x="4901491" y="1999077"/>
            <a:ext cx="964000" cy="48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79" name="Google Shape;1179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0930" y="747367"/>
            <a:ext cx="229709" cy="83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0" name="Google Shape;1180;p60"/>
          <p:cNvPicPr preferRelativeResize="0"/>
          <p:nvPr/>
        </p:nvPicPr>
        <p:blipFill rotWithShape="1">
          <a:blip r:embed="rId6">
            <a:alphaModFix/>
          </a:blip>
          <a:srcRect b="7834"/>
          <a:stretch/>
        </p:blipFill>
        <p:spPr>
          <a:xfrm>
            <a:off x="6233729" y="826809"/>
            <a:ext cx="138976" cy="673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1" name="Google Shape;1181;p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47167" y="860125"/>
            <a:ext cx="196293" cy="67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2" name="Google Shape;1182;p6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73049" y="860123"/>
            <a:ext cx="173479" cy="673483"/>
          </a:xfrm>
          <a:prstGeom prst="rect">
            <a:avLst/>
          </a:prstGeom>
          <a:noFill/>
          <a:ln>
            <a:noFill/>
          </a:ln>
        </p:spPr>
      </p:pic>
      <p:sp>
        <p:nvSpPr>
          <p:cNvPr id="1183" name="Google Shape;1183;p60"/>
          <p:cNvSpPr txBox="1"/>
          <p:nvPr/>
        </p:nvSpPr>
        <p:spPr>
          <a:xfrm>
            <a:off x="5883633" y="1612114"/>
            <a:ext cx="3140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53%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4" name="Google Shape;1184;p60"/>
          <p:cNvSpPr txBox="1"/>
          <p:nvPr/>
        </p:nvSpPr>
        <p:spPr>
          <a:xfrm>
            <a:off x="5883633" y="2075802"/>
            <a:ext cx="304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5" name="Google Shape;1185;p60"/>
          <p:cNvSpPr txBox="1"/>
          <p:nvPr/>
        </p:nvSpPr>
        <p:spPr>
          <a:xfrm>
            <a:off x="5883633" y="2487738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6" name="Google Shape;1186;p60"/>
          <p:cNvSpPr txBox="1"/>
          <p:nvPr/>
        </p:nvSpPr>
        <p:spPr>
          <a:xfrm>
            <a:off x="5883633" y="2951433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7" name="Google Shape;1187;p60"/>
          <p:cNvSpPr txBox="1"/>
          <p:nvPr/>
        </p:nvSpPr>
        <p:spPr>
          <a:xfrm>
            <a:off x="6210504" y="1596786"/>
            <a:ext cx="292400" cy="1723508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8" name="Google Shape;1188;p60"/>
          <p:cNvSpPr txBox="1"/>
          <p:nvPr/>
        </p:nvSpPr>
        <p:spPr>
          <a:xfrm>
            <a:off x="6210504" y="2060473"/>
            <a:ext cx="292400" cy="984845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9" name="Google Shape;1189;p60"/>
          <p:cNvSpPr txBox="1"/>
          <p:nvPr/>
        </p:nvSpPr>
        <p:spPr>
          <a:xfrm>
            <a:off x="6521197" y="1596786"/>
            <a:ext cx="292400" cy="2831504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5%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0" name="Google Shape;1190;p60"/>
          <p:cNvSpPr txBox="1"/>
          <p:nvPr/>
        </p:nvSpPr>
        <p:spPr>
          <a:xfrm>
            <a:off x="6521197" y="2060473"/>
            <a:ext cx="292400" cy="1723508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1" name="Google Shape;1191;p60"/>
          <p:cNvSpPr txBox="1"/>
          <p:nvPr/>
        </p:nvSpPr>
        <p:spPr>
          <a:xfrm>
            <a:off x="6521197" y="2524160"/>
            <a:ext cx="2924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2" name="Google Shape;1192;p60"/>
          <p:cNvSpPr txBox="1"/>
          <p:nvPr/>
        </p:nvSpPr>
        <p:spPr>
          <a:xfrm>
            <a:off x="6831891" y="1596786"/>
            <a:ext cx="2924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3" name="Google Shape;1193;p60"/>
          <p:cNvSpPr txBox="1"/>
          <p:nvPr/>
        </p:nvSpPr>
        <p:spPr>
          <a:xfrm>
            <a:off x="6831891" y="2060472"/>
            <a:ext cx="292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94" name="Google Shape;1194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7003" y="747367"/>
            <a:ext cx="229709" cy="83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5" name="Google Shape;1195;p60"/>
          <p:cNvPicPr preferRelativeResize="0"/>
          <p:nvPr/>
        </p:nvPicPr>
        <p:blipFill rotWithShape="1">
          <a:blip r:embed="rId6">
            <a:alphaModFix/>
          </a:blip>
          <a:srcRect b="7834"/>
          <a:stretch/>
        </p:blipFill>
        <p:spPr>
          <a:xfrm>
            <a:off x="7509803" y="826809"/>
            <a:ext cx="138976" cy="673483"/>
          </a:xfrm>
          <a:prstGeom prst="rect">
            <a:avLst/>
          </a:prstGeom>
          <a:noFill/>
          <a:ln>
            <a:noFill/>
          </a:ln>
        </p:spPr>
      </p:pic>
      <p:sp>
        <p:nvSpPr>
          <p:cNvPr id="1196" name="Google Shape;1196;p60"/>
          <p:cNvSpPr txBox="1"/>
          <p:nvPr/>
        </p:nvSpPr>
        <p:spPr>
          <a:xfrm>
            <a:off x="7159707" y="1612114"/>
            <a:ext cx="3140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13%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7" name="Google Shape;1197;p60"/>
          <p:cNvSpPr txBox="1"/>
          <p:nvPr/>
        </p:nvSpPr>
        <p:spPr>
          <a:xfrm>
            <a:off x="7159707" y="2075802"/>
            <a:ext cx="304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8" name="Google Shape;1198;p60"/>
          <p:cNvSpPr txBox="1"/>
          <p:nvPr/>
        </p:nvSpPr>
        <p:spPr>
          <a:xfrm>
            <a:off x="7159707" y="2487738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9" name="Google Shape;1199;p60"/>
          <p:cNvSpPr txBox="1"/>
          <p:nvPr/>
        </p:nvSpPr>
        <p:spPr>
          <a:xfrm>
            <a:off x="7159707" y="2951424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0" name="Google Shape;1200;p60"/>
          <p:cNvSpPr txBox="1"/>
          <p:nvPr/>
        </p:nvSpPr>
        <p:spPr>
          <a:xfrm>
            <a:off x="7486577" y="1596786"/>
            <a:ext cx="2924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10%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1" name="Google Shape;1201;p60"/>
          <p:cNvSpPr txBox="1"/>
          <p:nvPr/>
        </p:nvSpPr>
        <p:spPr>
          <a:xfrm>
            <a:off x="7486577" y="2060473"/>
            <a:ext cx="292400" cy="2462172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2" name="Google Shape;1202;p60"/>
          <p:cNvSpPr txBox="1"/>
          <p:nvPr/>
        </p:nvSpPr>
        <p:spPr>
          <a:xfrm>
            <a:off x="7489233" y="2502111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3" name="Google Shape;1203;p60"/>
          <p:cNvSpPr txBox="1"/>
          <p:nvPr/>
        </p:nvSpPr>
        <p:spPr>
          <a:xfrm>
            <a:off x="7494149" y="2943760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4" name="Google Shape;1204;p60"/>
          <p:cNvSpPr/>
          <p:nvPr/>
        </p:nvSpPr>
        <p:spPr>
          <a:xfrm>
            <a:off x="6194095" y="1561265"/>
            <a:ext cx="314000" cy="48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5" name="Google Shape;1205;p60"/>
          <p:cNvSpPr/>
          <p:nvPr/>
        </p:nvSpPr>
        <p:spPr>
          <a:xfrm>
            <a:off x="6831891" y="1540048"/>
            <a:ext cx="958000" cy="48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6" name="Google Shape;1206;p60"/>
          <p:cNvSpPr/>
          <p:nvPr/>
        </p:nvSpPr>
        <p:spPr>
          <a:xfrm>
            <a:off x="6197500" y="2009624"/>
            <a:ext cx="314000" cy="48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7" name="Google Shape;1207;p60"/>
          <p:cNvSpPr/>
          <p:nvPr/>
        </p:nvSpPr>
        <p:spPr>
          <a:xfrm>
            <a:off x="6831891" y="1999077"/>
            <a:ext cx="964000" cy="48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08" name="Google Shape;1208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1330" y="747367"/>
            <a:ext cx="229709" cy="83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9" name="Google Shape;1209;p60"/>
          <p:cNvPicPr preferRelativeResize="0"/>
          <p:nvPr/>
        </p:nvPicPr>
        <p:blipFill rotWithShape="1">
          <a:blip r:embed="rId6">
            <a:alphaModFix/>
          </a:blip>
          <a:srcRect b="7834"/>
          <a:stretch/>
        </p:blipFill>
        <p:spPr>
          <a:xfrm>
            <a:off x="8164129" y="826809"/>
            <a:ext cx="138976" cy="673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0" name="Google Shape;1210;p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77567" y="860125"/>
            <a:ext cx="196293" cy="67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1" name="Google Shape;1211;p6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803449" y="860123"/>
            <a:ext cx="173479" cy="673483"/>
          </a:xfrm>
          <a:prstGeom prst="rect">
            <a:avLst/>
          </a:prstGeom>
          <a:noFill/>
          <a:ln>
            <a:noFill/>
          </a:ln>
        </p:spPr>
      </p:pic>
      <p:sp>
        <p:nvSpPr>
          <p:cNvPr id="1212" name="Google Shape;1212;p60"/>
          <p:cNvSpPr txBox="1"/>
          <p:nvPr/>
        </p:nvSpPr>
        <p:spPr>
          <a:xfrm>
            <a:off x="7814033" y="1612114"/>
            <a:ext cx="3140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53%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3" name="Google Shape;1213;p60"/>
          <p:cNvSpPr txBox="1"/>
          <p:nvPr/>
        </p:nvSpPr>
        <p:spPr>
          <a:xfrm>
            <a:off x="7814033" y="2075802"/>
            <a:ext cx="304400" cy="2462172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4" name="Google Shape;1214;p60"/>
          <p:cNvSpPr txBox="1"/>
          <p:nvPr/>
        </p:nvSpPr>
        <p:spPr>
          <a:xfrm>
            <a:off x="7814033" y="2487738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5" name="Google Shape;1215;p60"/>
          <p:cNvSpPr txBox="1"/>
          <p:nvPr/>
        </p:nvSpPr>
        <p:spPr>
          <a:xfrm>
            <a:off x="7814033" y="2951424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6" name="Google Shape;1216;p60"/>
          <p:cNvSpPr txBox="1"/>
          <p:nvPr/>
        </p:nvSpPr>
        <p:spPr>
          <a:xfrm>
            <a:off x="8140904" y="1596786"/>
            <a:ext cx="2924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7" name="Google Shape;1217;p60"/>
          <p:cNvSpPr txBox="1"/>
          <p:nvPr/>
        </p:nvSpPr>
        <p:spPr>
          <a:xfrm>
            <a:off x="8140904" y="2060472"/>
            <a:ext cx="292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8" name="Google Shape;1218;p60"/>
          <p:cNvSpPr txBox="1"/>
          <p:nvPr/>
        </p:nvSpPr>
        <p:spPr>
          <a:xfrm>
            <a:off x="8451597" y="1596786"/>
            <a:ext cx="2924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55%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9" name="Google Shape;1219;p60"/>
          <p:cNvSpPr txBox="1"/>
          <p:nvPr/>
        </p:nvSpPr>
        <p:spPr>
          <a:xfrm>
            <a:off x="8451597" y="2060473"/>
            <a:ext cx="292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0" name="Google Shape;1220;p60"/>
          <p:cNvSpPr txBox="1"/>
          <p:nvPr/>
        </p:nvSpPr>
        <p:spPr>
          <a:xfrm>
            <a:off x="8451597" y="2524161"/>
            <a:ext cx="292400" cy="984845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4%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1" name="Google Shape;1221;p60"/>
          <p:cNvSpPr txBox="1"/>
          <p:nvPr/>
        </p:nvSpPr>
        <p:spPr>
          <a:xfrm>
            <a:off x="8762291" y="1596786"/>
            <a:ext cx="2924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2" name="Google Shape;1222;p60"/>
          <p:cNvSpPr txBox="1"/>
          <p:nvPr/>
        </p:nvSpPr>
        <p:spPr>
          <a:xfrm>
            <a:off x="8762291" y="2060472"/>
            <a:ext cx="292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23" name="Google Shape;1223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37403" y="747367"/>
            <a:ext cx="229709" cy="83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4" name="Google Shape;1224;p60"/>
          <p:cNvPicPr preferRelativeResize="0"/>
          <p:nvPr/>
        </p:nvPicPr>
        <p:blipFill rotWithShape="1">
          <a:blip r:embed="rId6">
            <a:alphaModFix/>
          </a:blip>
          <a:srcRect b="7834"/>
          <a:stretch/>
        </p:blipFill>
        <p:spPr>
          <a:xfrm>
            <a:off x="9440203" y="826809"/>
            <a:ext cx="138976" cy="673483"/>
          </a:xfrm>
          <a:prstGeom prst="rect">
            <a:avLst/>
          </a:prstGeom>
          <a:noFill/>
          <a:ln>
            <a:noFill/>
          </a:ln>
        </p:spPr>
      </p:pic>
      <p:sp>
        <p:nvSpPr>
          <p:cNvPr id="1225" name="Google Shape;1225;p60"/>
          <p:cNvSpPr txBox="1"/>
          <p:nvPr/>
        </p:nvSpPr>
        <p:spPr>
          <a:xfrm>
            <a:off x="9090107" y="1612114"/>
            <a:ext cx="3140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13%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6" name="Google Shape;1226;p60"/>
          <p:cNvSpPr txBox="1"/>
          <p:nvPr/>
        </p:nvSpPr>
        <p:spPr>
          <a:xfrm>
            <a:off x="9090107" y="2075802"/>
            <a:ext cx="304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7" name="Google Shape;1227;p60"/>
          <p:cNvSpPr txBox="1"/>
          <p:nvPr/>
        </p:nvSpPr>
        <p:spPr>
          <a:xfrm>
            <a:off x="9090107" y="2487738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8" name="Google Shape;1228;p60"/>
          <p:cNvSpPr txBox="1"/>
          <p:nvPr/>
        </p:nvSpPr>
        <p:spPr>
          <a:xfrm>
            <a:off x="9090107" y="2951424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9" name="Google Shape;1229;p60"/>
          <p:cNvSpPr txBox="1"/>
          <p:nvPr/>
        </p:nvSpPr>
        <p:spPr>
          <a:xfrm>
            <a:off x="9416977" y="1596786"/>
            <a:ext cx="2924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10%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0" name="Google Shape;1230;p60"/>
          <p:cNvSpPr txBox="1"/>
          <p:nvPr/>
        </p:nvSpPr>
        <p:spPr>
          <a:xfrm>
            <a:off x="9416977" y="2060473"/>
            <a:ext cx="292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1" name="Google Shape;1231;p60"/>
          <p:cNvSpPr txBox="1"/>
          <p:nvPr/>
        </p:nvSpPr>
        <p:spPr>
          <a:xfrm>
            <a:off x="9419633" y="2502111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2" name="Google Shape;1232;p60"/>
          <p:cNvSpPr txBox="1"/>
          <p:nvPr/>
        </p:nvSpPr>
        <p:spPr>
          <a:xfrm>
            <a:off x="9424549" y="2943760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3" name="Google Shape;1233;p60"/>
          <p:cNvSpPr/>
          <p:nvPr/>
        </p:nvSpPr>
        <p:spPr>
          <a:xfrm>
            <a:off x="8124495" y="1561265"/>
            <a:ext cx="314000" cy="48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4" name="Google Shape;1234;p60"/>
          <p:cNvSpPr/>
          <p:nvPr/>
        </p:nvSpPr>
        <p:spPr>
          <a:xfrm>
            <a:off x="8762291" y="1540048"/>
            <a:ext cx="958000" cy="48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5" name="Google Shape;1235;p60"/>
          <p:cNvSpPr/>
          <p:nvPr/>
        </p:nvSpPr>
        <p:spPr>
          <a:xfrm>
            <a:off x="8127900" y="2009624"/>
            <a:ext cx="314000" cy="48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6" name="Google Shape;1236;p60"/>
          <p:cNvSpPr/>
          <p:nvPr/>
        </p:nvSpPr>
        <p:spPr>
          <a:xfrm>
            <a:off x="8762291" y="1999077"/>
            <a:ext cx="964000" cy="48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37" name="Google Shape;1237;p6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31233" y="5056349"/>
            <a:ext cx="10121864" cy="1611784"/>
          </a:xfrm>
          <a:prstGeom prst="rect">
            <a:avLst/>
          </a:prstGeom>
          <a:noFill/>
          <a:ln>
            <a:noFill/>
          </a:ln>
        </p:spPr>
      </p:pic>
      <p:sp>
        <p:nvSpPr>
          <p:cNvPr id="1238" name="Google Shape;1238;p60"/>
          <p:cNvSpPr txBox="1"/>
          <p:nvPr/>
        </p:nvSpPr>
        <p:spPr>
          <a:xfrm>
            <a:off x="1514244" y="5056349"/>
            <a:ext cx="61592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C6F62-A0F3-AA88-1814-FDDD24B27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make sense of probabilities?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F0AC2-D278-15F6-1CEA-B4599A4D4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“ChatGPT says that the leading cause of death globally in children under five years old is Diarrheal diseases. What is the probability that it is correct?”</a:t>
            </a:r>
          </a:p>
          <a:p>
            <a:pPr lvl="1"/>
            <a:r>
              <a:rPr lang="en-US" dirty="0"/>
              <a:t>This is either correct or not, and (with some research) is knowable. But it would still be useful to have “confidence scores” for LLMs…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C4A701-F1A3-73B5-E8EE-AB6B2D2D5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683" y="4189236"/>
            <a:ext cx="3789912" cy="253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8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61"/>
          <p:cNvSpPr txBox="1">
            <a:spLocks noGrp="1"/>
          </p:cNvSpPr>
          <p:nvPr>
            <p:ph type="title"/>
          </p:nvPr>
        </p:nvSpPr>
        <p:spPr>
          <a:xfrm>
            <a:off x="415600" y="-16233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Generalizing Aumann’s Agreement Theorem</a:t>
            </a:r>
            <a:endParaRPr/>
          </a:p>
        </p:txBody>
      </p:sp>
      <p:pic>
        <p:nvPicPr>
          <p:cNvPr id="1244" name="Google Shape;1244;p61"/>
          <p:cNvPicPr preferRelativeResize="0"/>
          <p:nvPr/>
        </p:nvPicPr>
        <p:blipFill rotWithShape="1">
          <a:blip r:embed="rId3">
            <a:alphaModFix/>
          </a:blip>
          <a:srcRect l="28341" t="3746" r="29476" b="1636"/>
          <a:stretch/>
        </p:blipFill>
        <p:spPr>
          <a:xfrm>
            <a:off x="392033" y="1777251"/>
            <a:ext cx="1521768" cy="341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" name="Google Shape;1245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29901" y="1160418"/>
            <a:ext cx="2985177" cy="352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" name="Google Shape;1246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0130" y="747367"/>
            <a:ext cx="229709" cy="83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p61"/>
          <p:cNvPicPr preferRelativeResize="0"/>
          <p:nvPr/>
        </p:nvPicPr>
        <p:blipFill rotWithShape="1">
          <a:blip r:embed="rId6">
            <a:alphaModFix/>
          </a:blip>
          <a:srcRect b="7834"/>
          <a:stretch/>
        </p:blipFill>
        <p:spPr>
          <a:xfrm>
            <a:off x="2372929" y="826809"/>
            <a:ext cx="138976" cy="673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Google Shape;1248;p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86367" y="860125"/>
            <a:ext cx="196293" cy="67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" name="Google Shape;1249;p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12249" y="860123"/>
            <a:ext cx="173479" cy="673483"/>
          </a:xfrm>
          <a:prstGeom prst="rect">
            <a:avLst/>
          </a:prstGeom>
          <a:noFill/>
          <a:ln>
            <a:noFill/>
          </a:ln>
        </p:spPr>
      </p:pic>
      <p:sp>
        <p:nvSpPr>
          <p:cNvPr id="1250" name="Google Shape;1250;p61"/>
          <p:cNvSpPr txBox="1"/>
          <p:nvPr/>
        </p:nvSpPr>
        <p:spPr>
          <a:xfrm>
            <a:off x="2022833" y="1612114"/>
            <a:ext cx="3140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53%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1" name="Google Shape;1251;p61"/>
          <p:cNvSpPr txBox="1"/>
          <p:nvPr/>
        </p:nvSpPr>
        <p:spPr>
          <a:xfrm>
            <a:off x="2022833" y="2075802"/>
            <a:ext cx="304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2" name="Google Shape;1252;p61"/>
          <p:cNvSpPr txBox="1"/>
          <p:nvPr/>
        </p:nvSpPr>
        <p:spPr>
          <a:xfrm>
            <a:off x="2022833" y="2487738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3" name="Google Shape;1253;p61"/>
          <p:cNvSpPr txBox="1"/>
          <p:nvPr/>
        </p:nvSpPr>
        <p:spPr>
          <a:xfrm>
            <a:off x="2022833" y="2951433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4" name="Google Shape;1254;p61"/>
          <p:cNvSpPr txBox="1"/>
          <p:nvPr/>
        </p:nvSpPr>
        <p:spPr>
          <a:xfrm>
            <a:off x="2349704" y="1596786"/>
            <a:ext cx="292400" cy="1723508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5" name="Google Shape;1255;p61"/>
          <p:cNvSpPr txBox="1"/>
          <p:nvPr/>
        </p:nvSpPr>
        <p:spPr>
          <a:xfrm>
            <a:off x="2349704" y="2060473"/>
            <a:ext cx="292400" cy="984845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6" name="Google Shape;1256;p61"/>
          <p:cNvSpPr txBox="1"/>
          <p:nvPr/>
        </p:nvSpPr>
        <p:spPr>
          <a:xfrm>
            <a:off x="2660397" y="1596786"/>
            <a:ext cx="292400" cy="2831504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5%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7" name="Google Shape;1257;p61"/>
          <p:cNvSpPr txBox="1"/>
          <p:nvPr/>
        </p:nvSpPr>
        <p:spPr>
          <a:xfrm>
            <a:off x="2660397" y="2060473"/>
            <a:ext cx="292400" cy="1723508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8" name="Google Shape;1258;p61"/>
          <p:cNvSpPr txBox="1"/>
          <p:nvPr/>
        </p:nvSpPr>
        <p:spPr>
          <a:xfrm>
            <a:off x="2660397" y="2524160"/>
            <a:ext cx="2924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9" name="Google Shape;1259;p61"/>
          <p:cNvSpPr txBox="1"/>
          <p:nvPr/>
        </p:nvSpPr>
        <p:spPr>
          <a:xfrm>
            <a:off x="2971091" y="1596786"/>
            <a:ext cx="2924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0" name="Google Shape;1260;p61"/>
          <p:cNvSpPr txBox="1"/>
          <p:nvPr/>
        </p:nvSpPr>
        <p:spPr>
          <a:xfrm>
            <a:off x="2971091" y="2060472"/>
            <a:ext cx="292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61" name="Google Shape;1261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6203" y="747367"/>
            <a:ext cx="229709" cy="83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2" name="Google Shape;1262;p61"/>
          <p:cNvPicPr preferRelativeResize="0"/>
          <p:nvPr/>
        </p:nvPicPr>
        <p:blipFill rotWithShape="1">
          <a:blip r:embed="rId6">
            <a:alphaModFix/>
          </a:blip>
          <a:srcRect b="7834"/>
          <a:stretch/>
        </p:blipFill>
        <p:spPr>
          <a:xfrm>
            <a:off x="3649003" y="826809"/>
            <a:ext cx="138976" cy="673483"/>
          </a:xfrm>
          <a:prstGeom prst="rect">
            <a:avLst/>
          </a:prstGeom>
          <a:noFill/>
          <a:ln>
            <a:noFill/>
          </a:ln>
        </p:spPr>
      </p:pic>
      <p:sp>
        <p:nvSpPr>
          <p:cNvPr id="1263" name="Google Shape;1263;p61"/>
          <p:cNvSpPr txBox="1"/>
          <p:nvPr/>
        </p:nvSpPr>
        <p:spPr>
          <a:xfrm>
            <a:off x="3298907" y="1612114"/>
            <a:ext cx="3140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13%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4" name="Google Shape;1264;p61"/>
          <p:cNvSpPr txBox="1"/>
          <p:nvPr/>
        </p:nvSpPr>
        <p:spPr>
          <a:xfrm>
            <a:off x="3298907" y="2075802"/>
            <a:ext cx="304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5" name="Google Shape;1265;p61"/>
          <p:cNvSpPr txBox="1"/>
          <p:nvPr/>
        </p:nvSpPr>
        <p:spPr>
          <a:xfrm>
            <a:off x="3298907" y="2487738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6" name="Google Shape;1266;p61"/>
          <p:cNvSpPr txBox="1"/>
          <p:nvPr/>
        </p:nvSpPr>
        <p:spPr>
          <a:xfrm>
            <a:off x="3298907" y="2951424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7" name="Google Shape;1267;p61"/>
          <p:cNvSpPr txBox="1"/>
          <p:nvPr/>
        </p:nvSpPr>
        <p:spPr>
          <a:xfrm>
            <a:off x="3625777" y="1596786"/>
            <a:ext cx="2924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10%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8" name="Google Shape;1268;p61"/>
          <p:cNvSpPr txBox="1"/>
          <p:nvPr/>
        </p:nvSpPr>
        <p:spPr>
          <a:xfrm>
            <a:off x="3625777" y="2060473"/>
            <a:ext cx="292400" cy="2462172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9" name="Google Shape;1269;p61"/>
          <p:cNvSpPr txBox="1"/>
          <p:nvPr/>
        </p:nvSpPr>
        <p:spPr>
          <a:xfrm>
            <a:off x="3628433" y="2502111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0" name="Google Shape;1270;p61"/>
          <p:cNvSpPr txBox="1"/>
          <p:nvPr/>
        </p:nvSpPr>
        <p:spPr>
          <a:xfrm>
            <a:off x="3633349" y="2943760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1" name="Google Shape;1271;p61"/>
          <p:cNvSpPr/>
          <p:nvPr/>
        </p:nvSpPr>
        <p:spPr>
          <a:xfrm>
            <a:off x="2333295" y="1561265"/>
            <a:ext cx="314000" cy="48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2" name="Google Shape;1272;p61"/>
          <p:cNvSpPr/>
          <p:nvPr/>
        </p:nvSpPr>
        <p:spPr>
          <a:xfrm>
            <a:off x="2971091" y="1540048"/>
            <a:ext cx="958000" cy="48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3" name="Google Shape;1273;p61"/>
          <p:cNvSpPr/>
          <p:nvPr/>
        </p:nvSpPr>
        <p:spPr>
          <a:xfrm>
            <a:off x="2336700" y="2009624"/>
            <a:ext cx="314000" cy="48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4" name="Google Shape;1274;p61"/>
          <p:cNvSpPr/>
          <p:nvPr/>
        </p:nvSpPr>
        <p:spPr>
          <a:xfrm>
            <a:off x="2971091" y="1999077"/>
            <a:ext cx="964000" cy="48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75" name="Google Shape;1275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0530" y="747367"/>
            <a:ext cx="229709" cy="83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6" name="Google Shape;1276;p61"/>
          <p:cNvPicPr preferRelativeResize="0"/>
          <p:nvPr/>
        </p:nvPicPr>
        <p:blipFill rotWithShape="1">
          <a:blip r:embed="rId6">
            <a:alphaModFix/>
          </a:blip>
          <a:srcRect b="7834"/>
          <a:stretch/>
        </p:blipFill>
        <p:spPr>
          <a:xfrm>
            <a:off x="4303329" y="826809"/>
            <a:ext cx="138976" cy="673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7" name="Google Shape;1277;p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16767" y="860125"/>
            <a:ext cx="196293" cy="67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8" name="Google Shape;1278;p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42649" y="860123"/>
            <a:ext cx="173479" cy="673483"/>
          </a:xfrm>
          <a:prstGeom prst="rect">
            <a:avLst/>
          </a:prstGeom>
          <a:noFill/>
          <a:ln>
            <a:noFill/>
          </a:ln>
        </p:spPr>
      </p:pic>
      <p:sp>
        <p:nvSpPr>
          <p:cNvPr id="1279" name="Google Shape;1279;p61"/>
          <p:cNvSpPr txBox="1"/>
          <p:nvPr/>
        </p:nvSpPr>
        <p:spPr>
          <a:xfrm>
            <a:off x="3953233" y="1612114"/>
            <a:ext cx="3140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53%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80" name="Google Shape;1280;p61"/>
          <p:cNvSpPr txBox="1"/>
          <p:nvPr/>
        </p:nvSpPr>
        <p:spPr>
          <a:xfrm>
            <a:off x="3953233" y="2075802"/>
            <a:ext cx="304400" cy="2462172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81" name="Google Shape;1281;p61"/>
          <p:cNvSpPr txBox="1"/>
          <p:nvPr/>
        </p:nvSpPr>
        <p:spPr>
          <a:xfrm>
            <a:off x="3953233" y="2487738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82" name="Google Shape;1282;p61"/>
          <p:cNvSpPr txBox="1"/>
          <p:nvPr/>
        </p:nvSpPr>
        <p:spPr>
          <a:xfrm>
            <a:off x="3953233" y="2951424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83" name="Google Shape;1283;p61"/>
          <p:cNvSpPr txBox="1"/>
          <p:nvPr/>
        </p:nvSpPr>
        <p:spPr>
          <a:xfrm>
            <a:off x="4280104" y="1596786"/>
            <a:ext cx="2924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84" name="Google Shape;1284;p61"/>
          <p:cNvSpPr txBox="1"/>
          <p:nvPr/>
        </p:nvSpPr>
        <p:spPr>
          <a:xfrm>
            <a:off x="4280104" y="2060472"/>
            <a:ext cx="292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85" name="Google Shape;1285;p61"/>
          <p:cNvSpPr txBox="1"/>
          <p:nvPr/>
        </p:nvSpPr>
        <p:spPr>
          <a:xfrm>
            <a:off x="4590797" y="1596786"/>
            <a:ext cx="2924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55%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86" name="Google Shape;1286;p61"/>
          <p:cNvSpPr txBox="1"/>
          <p:nvPr/>
        </p:nvSpPr>
        <p:spPr>
          <a:xfrm>
            <a:off x="4590797" y="2060473"/>
            <a:ext cx="292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87" name="Google Shape;1287;p61"/>
          <p:cNvSpPr txBox="1"/>
          <p:nvPr/>
        </p:nvSpPr>
        <p:spPr>
          <a:xfrm>
            <a:off x="4590797" y="2524161"/>
            <a:ext cx="292400" cy="984845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4%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88" name="Google Shape;1288;p61"/>
          <p:cNvSpPr txBox="1"/>
          <p:nvPr/>
        </p:nvSpPr>
        <p:spPr>
          <a:xfrm>
            <a:off x="4901491" y="1596786"/>
            <a:ext cx="2924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89" name="Google Shape;1289;p61"/>
          <p:cNvSpPr txBox="1"/>
          <p:nvPr/>
        </p:nvSpPr>
        <p:spPr>
          <a:xfrm>
            <a:off x="4901491" y="2060472"/>
            <a:ext cx="292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90" name="Google Shape;1290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6603" y="747367"/>
            <a:ext cx="229709" cy="83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1" name="Google Shape;1291;p61"/>
          <p:cNvPicPr preferRelativeResize="0"/>
          <p:nvPr/>
        </p:nvPicPr>
        <p:blipFill rotWithShape="1">
          <a:blip r:embed="rId6">
            <a:alphaModFix/>
          </a:blip>
          <a:srcRect b="7834"/>
          <a:stretch/>
        </p:blipFill>
        <p:spPr>
          <a:xfrm>
            <a:off x="5579403" y="826809"/>
            <a:ext cx="138976" cy="673483"/>
          </a:xfrm>
          <a:prstGeom prst="rect">
            <a:avLst/>
          </a:prstGeom>
          <a:noFill/>
          <a:ln>
            <a:noFill/>
          </a:ln>
        </p:spPr>
      </p:pic>
      <p:sp>
        <p:nvSpPr>
          <p:cNvPr id="1292" name="Google Shape;1292;p61"/>
          <p:cNvSpPr txBox="1"/>
          <p:nvPr/>
        </p:nvSpPr>
        <p:spPr>
          <a:xfrm>
            <a:off x="5229307" y="1612114"/>
            <a:ext cx="3140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13%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93" name="Google Shape;1293;p61"/>
          <p:cNvSpPr txBox="1"/>
          <p:nvPr/>
        </p:nvSpPr>
        <p:spPr>
          <a:xfrm>
            <a:off x="5229307" y="2075802"/>
            <a:ext cx="304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94" name="Google Shape;1294;p61"/>
          <p:cNvSpPr txBox="1"/>
          <p:nvPr/>
        </p:nvSpPr>
        <p:spPr>
          <a:xfrm>
            <a:off x="5229307" y="2487738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95" name="Google Shape;1295;p61"/>
          <p:cNvSpPr txBox="1"/>
          <p:nvPr/>
        </p:nvSpPr>
        <p:spPr>
          <a:xfrm>
            <a:off x="5229307" y="2951424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96" name="Google Shape;1296;p61"/>
          <p:cNvSpPr txBox="1"/>
          <p:nvPr/>
        </p:nvSpPr>
        <p:spPr>
          <a:xfrm>
            <a:off x="5556177" y="1596786"/>
            <a:ext cx="2924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10%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97" name="Google Shape;1297;p61"/>
          <p:cNvSpPr txBox="1"/>
          <p:nvPr/>
        </p:nvSpPr>
        <p:spPr>
          <a:xfrm>
            <a:off x="5556177" y="2060473"/>
            <a:ext cx="292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98" name="Google Shape;1298;p61"/>
          <p:cNvSpPr txBox="1"/>
          <p:nvPr/>
        </p:nvSpPr>
        <p:spPr>
          <a:xfrm>
            <a:off x="5558833" y="2502111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99" name="Google Shape;1299;p61"/>
          <p:cNvSpPr txBox="1"/>
          <p:nvPr/>
        </p:nvSpPr>
        <p:spPr>
          <a:xfrm>
            <a:off x="5563749" y="2943760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00" name="Google Shape;1300;p61"/>
          <p:cNvSpPr/>
          <p:nvPr/>
        </p:nvSpPr>
        <p:spPr>
          <a:xfrm>
            <a:off x="4263695" y="1561265"/>
            <a:ext cx="314000" cy="48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01" name="Google Shape;1301;p61"/>
          <p:cNvSpPr/>
          <p:nvPr/>
        </p:nvSpPr>
        <p:spPr>
          <a:xfrm>
            <a:off x="4901491" y="1540048"/>
            <a:ext cx="958000" cy="48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02" name="Google Shape;1302;p61"/>
          <p:cNvSpPr/>
          <p:nvPr/>
        </p:nvSpPr>
        <p:spPr>
          <a:xfrm>
            <a:off x="4267100" y="2009624"/>
            <a:ext cx="314000" cy="48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03" name="Google Shape;1303;p61"/>
          <p:cNvSpPr/>
          <p:nvPr/>
        </p:nvSpPr>
        <p:spPr>
          <a:xfrm>
            <a:off x="4901491" y="1999077"/>
            <a:ext cx="964000" cy="48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04" name="Google Shape;1304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0930" y="747367"/>
            <a:ext cx="229709" cy="83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5" name="Google Shape;1305;p61"/>
          <p:cNvPicPr preferRelativeResize="0"/>
          <p:nvPr/>
        </p:nvPicPr>
        <p:blipFill rotWithShape="1">
          <a:blip r:embed="rId6">
            <a:alphaModFix/>
          </a:blip>
          <a:srcRect b="7834"/>
          <a:stretch/>
        </p:blipFill>
        <p:spPr>
          <a:xfrm>
            <a:off x="6233729" y="826809"/>
            <a:ext cx="138976" cy="673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6" name="Google Shape;1306;p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47167" y="860125"/>
            <a:ext cx="196293" cy="67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7" name="Google Shape;1307;p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73049" y="860123"/>
            <a:ext cx="173479" cy="673483"/>
          </a:xfrm>
          <a:prstGeom prst="rect">
            <a:avLst/>
          </a:prstGeom>
          <a:noFill/>
          <a:ln>
            <a:noFill/>
          </a:ln>
        </p:spPr>
      </p:pic>
      <p:sp>
        <p:nvSpPr>
          <p:cNvPr id="1308" name="Google Shape;1308;p61"/>
          <p:cNvSpPr txBox="1"/>
          <p:nvPr/>
        </p:nvSpPr>
        <p:spPr>
          <a:xfrm>
            <a:off x="5883633" y="1612114"/>
            <a:ext cx="3140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53%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09" name="Google Shape;1309;p61"/>
          <p:cNvSpPr txBox="1"/>
          <p:nvPr/>
        </p:nvSpPr>
        <p:spPr>
          <a:xfrm>
            <a:off x="5883633" y="2075802"/>
            <a:ext cx="304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0" name="Google Shape;1310;p61"/>
          <p:cNvSpPr txBox="1"/>
          <p:nvPr/>
        </p:nvSpPr>
        <p:spPr>
          <a:xfrm>
            <a:off x="5883633" y="2487738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1" name="Google Shape;1311;p61"/>
          <p:cNvSpPr txBox="1"/>
          <p:nvPr/>
        </p:nvSpPr>
        <p:spPr>
          <a:xfrm>
            <a:off x="5883633" y="2951433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2" name="Google Shape;1312;p61"/>
          <p:cNvSpPr txBox="1"/>
          <p:nvPr/>
        </p:nvSpPr>
        <p:spPr>
          <a:xfrm>
            <a:off x="6210504" y="1596786"/>
            <a:ext cx="292400" cy="1723508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3" name="Google Shape;1313;p61"/>
          <p:cNvSpPr txBox="1"/>
          <p:nvPr/>
        </p:nvSpPr>
        <p:spPr>
          <a:xfrm>
            <a:off x="6210504" y="2060473"/>
            <a:ext cx="292400" cy="984845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4" name="Google Shape;1314;p61"/>
          <p:cNvSpPr txBox="1"/>
          <p:nvPr/>
        </p:nvSpPr>
        <p:spPr>
          <a:xfrm>
            <a:off x="6521197" y="1596786"/>
            <a:ext cx="292400" cy="2831504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5%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5" name="Google Shape;1315;p61"/>
          <p:cNvSpPr txBox="1"/>
          <p:nvPr/>
        </p:nvSpPr>
        <p:spPr>
          <a:xfrm>
            <a:off x="6521197" y="2060473"/>
            <a:ext cx="292400" cy="1723508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6" name="Google Shape;1316;p61"/>
          <p:cNvSpPr txBox="1"/>
          <p:nvPr/>
        </p:nvSpPr>
        <p:spPr>
          <a:xfrm>
            <a:off x="6521197" y="2524160"/>
            <a:ext cx="2924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7" name="Google Shape;1317;p61"/>
          <p:cNvSpPr txBox="1"/>
          <p:nvPr/>
        </p:nvSpPr>
        <p:spPr>
          <a:xfrm>
            <a:off x="6831891" y="1596786"/>
            <a:ext cx="2924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8" name="Google Shape;1318;p61"/>
          <p:cNvSpPr txBox="1"/>
          <p:nvPr/>
        </p:nvSpPr>
        <p:spPr>
          <a:xfrm>
            <a:off x="6831891" y="2060472"/>
            <a:ext cx="292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19" name="Google Shape;1319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7003" y="747367"/>
            <a:ext cx="229709" cy="83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0" name="Google Shape;1320;p61"/>
          <p:cNvPicPr preferRelativeResize="0"/>
          <p:nvPr/>
        </p:nvPicPr>
        <p:blipFill rotWithShape="1">
          <a:blip r:embed="rId6">
            <a:alphaModFix/>
          </a:blip>
          <a:srcRect b="7834"/>
          <a:stretch/>
        </p:blipFill>
        <p:spPr>
          <a:xfrm>
            <a:off x="7509803" y="826809"/>
            <a:ext cx="138976" cy="673483"/>
          </a:xfrm>
          <a:prstGeom prst="rect">
            <a:avLst/>
          </a:prstGeom>
          <a:noFill/>
          <a:ln>
            <a:noFill/>
          </a:ln>
        </p:spPr>
      </p:pic>
      <p:sp>
        <p:nvSpPr>
          <p:cNvPr id="1321" name="Google Shape;1321;p61"/>
          <p:cNvSpPr txBox="1"/>
          <p:nvPr/>
        </p:nvSpPr>
        <p:spPr>
          <a:xfrm>
            <a:off x="7159707" y="1612114"/>
            <a:ext cx="3140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13%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22" name="Google Shape;1322;p61"/>
          <p:cNvSpPr txBox="1"/>
          <p:nvPr/>
        </p:nvSpPr>
        <p:spPr>
          <a:xfrm>
            <a:off x="7159707" y="2075802"/>
            <a:ext cx="304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23" name="Google Shape;1323;p61"/>
          <p:cNvSpPr txBox="1"/>
          <p:nvPr/>
        </p:nvSpPr>
        <p:spPr>
          <a:xfrm>
            <a:off x="7159707" y="2487738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24" name="Google Shape;1324;p61"/>
          <p:cNvSpPr txBox="1"/>
          <p:nvPr/>
        </p:nvSpPr>
        <p:spPr>
          <a:xfrm>
            <a:off x="7159707" y="2951424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25" name="Google Shape;1325;p61"/>
          <p:cNvSpPr txBox="1"/>
          <p:nvPr/>
        </p:nvSpPr>
        <p:spPr>
          <a:xfrm>
            <a:off x="7486577" y="1596786"/>
            <a:ext cx="2924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10%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26" name="Google Shape;1326;p61"/>
          <p:cNvSpPr txBox="1"/>
          <p:nvPr/>
        </p:nvSpPr>
        <p:spPr>
          <a:xfrm>
            <a:off x="7486577" y="2060473"/>
            <a:ext cx="292400" cy="2462172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27" name="Google Shape;1327;p61"/>
          <p:cNvSpPr txBox="1"/>
          <p:nvPr/>
        </p:nvSpPr>
        <p:spPr>
          <a:xfrm>
            <a:off x="7489233" y="2502111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28" name="Google Shape;1328;p61"/>
          <p:cNvSpPr txBox="1"/>
          <p:nvPr/>
        </p:nvSpPr>
        <p:spPr>
          <a:xfrm>
            <a:off x="7494149" y="2943760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29" name="Google Shape;1329;p61"/>
          <p:cNvSpPr/>
          <p:nvPr/>
        </p:nvSpPr>
        <p:spPr>
          <a:xfrm>
            <a:off x="6194095" y="1561265"/>
            <a:ext cx="314000" cy="48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30" name="Google Shape;1330;p61"/>
          <p:cNvSpPr/>
          <p:nvPr/>
        </p:nvSpPr>
        <p:spPr>
          <a:xfrm>
            <a:off x="6831891" y="1540048"/>
            <a:ext cx="958000" cy="48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31" name="Google Shape;1331;p61"/>
          <p:cNvSpPr/>
          <p:nvPr/>
        </p:nvSpPr>
        <p:spPr>
          <a:xfrm>
            <a:off x="6197500" y="2009624"/>
            <a:ext cx="314000" cy="48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32" name="Google Shape;1332;p61"/>
          <p:cNvSpPr/>
          <p:nvPr/>
        </p:nvSpPr>
        <p:spPr>
          <a:xfrm>
            <a:off x="6831891" y="1999077"/>
            <a:ext cx="964000" cy="48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33" name="Google Shape;1333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1330" y="747367"/>
            <a:ext cx="229709" cy="83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4" name="Google Shape;1334;p61"/>
          <p:cNvPicPr preferRelativeResize="0"/>
          <p:nvPr/>
        </p:nvPicPr>
        <p:blipFill rotWithShape="1">
          <a:blip r:embed="rId6">
            <a:alphaModFix/>
          </a:blip>
          <a:srcRect b="7834"/>
          <a:stretch/>
        </p:blipFill>
        <p:spPr>
          <a:xfrm>
            <a:off x="8164129" y="826809"/>
            <a:ext cx="138976" cy="673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5" name="Google Shape;1335;p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77567" y="860125"/>
            <a:ext cx="196293" cy="67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6" name="Google Shape;1336;p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803449" y="860123"/>
            <a:ext cx="173479" cy="673483"/>
          </a:xfrm>
          <a:prstGeom prst="rect">
            <a:avLst/>
          </a:prstGeom>
          <a:noFill/>
          <a:ln>
            <a:noFill/>
          </a:ln>
        </p:spPr>
      </p:pic>
      <p:sp>
        <p:nvSpPr>
          <p:cNvPr id="1337" name="Google Shape;1337;p61"/>
          <p:cNvSpPr txBox="1"/>
          <p:nvPr/>
        </p:nvSpPr>
        <p:spPr>
          <a:xfrm>
            <a:off x="7814033" y="1612114"/>
            <a:ext cx="3140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53%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38" name="Google Shape;1338;p61"/>
          <p:cNvSpPr txBox="1"/>
          <p:nvPr/>
        </p:nvSpPr>
        <p:spPr>
          <a:xfrm>
            <a:off x="7814033" y="2075802"/>
            <a:ext cx="304400" cy="2462172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39" name="Google Shape;1339;p61"/>
          <p:cNvSpPr txBox="1"/>
          <p:nvPr/>
        </p:nvSpPr>
        <p:spPr>
          <a:xfrm>
            <a:off x="7814033" y="2487738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40" name="Google Shape;1340;p61"/>
          <p:cNvSpPr txBox="1"/>
          <p:nvPr/>
        </p:nvSpPr>
        <p:spPr>
          <a:xfrm>
            <a:off x="7814033" y="2951424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41" name="Google Shape;1341;p61"/>
          <p:cNvSpPr txBox="1"/>
          <p:nvPr/>
        </p:nvSpPr>
        <p:spPr>
          <a:xfrm>
            <a:off x="8140904" y="1596786"/>
            <a:ext cx="2924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42" name="Google Shape;1342;p61"/>
          <p:cNvSpPr txBox="1"/>
          <p:nvPr/>
        </p:nvSpPr>
        <p:spPr>
          <a:xfrm>
            <a:off x="8140904" y="2060472"/>
            <a:ext cx="292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43" name="Google Shape;1343;p61"/>
          <p:cNvSpPr txBox="1"/>
          <p:nvPr/>
        </p:nvSpPr>
        <p:spPr>
          <a:xfrm>
            <a:off x="8451597" y="1596786"/>
            <a:ext cx="2924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55%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44" name="Google Shape;1344;p61"/>
          <p:cNvSpPr txBox="1"/>
          <p:nvPr/>
        </p:nvSpPr>
        <p:spPr>
          <a:xfrm>
            <a:off x="8451597" y="2060473"/>
            <a:ext cx="292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45" name="Google Shape;1345;p61"/>
          <p:cNvSpPr txBox="1"/>
          <p:nvPr/>
        </p:nvSpPr>
        <p:spPr>
          <a:xfrm>
            <a:off x="8451597" y="2524161"/>
            <a:ext cx="292400" cy="984845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4%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46" name="Google Shape;1346;p61"/>
          <p:cNvSpPr txBox="1"/>
          <p:nvPr/>
        </p:nvSpPr>
        <p:spPr>
          <a:xfrm>
            <a:off x="8762291" y="1596786"/>
            <a:ext cx="2924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47" name="Google Shape;1347;p61"/>
          <p:cNvSpPr txBox="1"/>
          <p:nvPr/>
        </p:nvSpPr>
        <p:spPr>
          <a:xfrm>
            <a:off x="8762291" y="2060472"/>
            <a:ext cx="292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48" name="Google Shape;1348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37403" y="747367"/>
            <a:ext cx="229709" cy="83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9" name="Google Shape;1349;p61"/>
          <p:cNvPicPr preferRelativeResize="0"/>
          <p:nvPr/>
        </p:nvPicPr>
        <p:blipFill rotWithShape="1">
          <a:blip r:embed="rId6">
            <a:alphaModFix/>
          </a:blip>
          <a:srcRect b="7834"/>
          <a:stretch/>
        </p:blipFill>
        <p:spPr>
          <a:xfrm>
            <a:off x="9440203" y="826809"/>
            <a:ext cx="138976" cy="673483"/>
          </a:xfrm>
          <a:prstGeom prst="rect">
            <a:avLst/>
          </a:prstGeom>
          <a:noFill/>
          <a:ln>
            <a:noFill/>
          </a:ln>
        </p:spPr>
      </p:pic>
      <p:sp>
        <p:nvSpPr>
          <p:cNvPr id="1350" name="Google Shape;1350;p61"/>
          <p:cNvSpPr txBox="1"/>
          <p:nvPr/>
        </p:nvSpPr>
        <p:spPr>
          <a:xfrm>
            <a:off x="9090107" y="1612114"/>
            <a:ext cx="3140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13%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51" name="Google Shape;1351;p61"/>
          <p:cNvSpPr txBox="1"/>
          <p:nvPr/>
        </p:nvSpPr>
        <p:spPr>
          <a:xfrm>
            <a:off x="9090107" y="2075802"/>
            <a:ext cx="304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52" name="Google Shape;1352;p61"/>
          <p:cNvSpPr txBox="1"/>
          <p:nvPr/>
        </p:nvSpPr>
        <p:spPr>
          <a:xfrm>
            <a:off x="9090107" y="2487738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53" name="Google Shape;1353;p61"/>
          <p:cNvSpPr txBox="1"/>
          <p:nvPr/>
        </p:nvSpPr>
        <p:spPr>
          <a:xfrm>
            <a:off x="9090107" y="2951424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54" name="Google Shape;1354;p61"/>
          <p:cNvSpPr txBox="1"/>
          <p:nvPr/>
        </p:nvSpPr>
        <p:spPr>
          <a:xfrm>
            <a:off x="9416977" y="1596786"/>
            <a:ext cx="2924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10%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55" name="Google Shape;1355;p61"/>
          <p:cNvSpPr txBox="1"/>
          <p:nvPr/>
        </p:nvSpPr>
        <p:spPr>
          <a:xfrm>
            <a:off x="9416977" y="2060473"/>
            <a:ext cx="292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56" name="Google Shape;1356;p61"/>
          <p:cNvSpPr txBox="1"/>
          <p:nvPr/>
        </p:nvSpPr>
        <p:spPr>
          <a:xfrm>
            <a:off x="9419633" y="2502111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57" name="Google Shape;1357;p61"/>
          <p:cNvSpPr txBox="1"/>
          <p:nvPr/>
        </p:nvSpPr>
        <p:spPr>
          <a:xfrm>
            <a:off x="9424549" y="2943760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58" name="Google Shape;1358;p61"/>
          <p:cNvSpPr/>
          <p:nvPr/>
        </p:nvSpPr>
        <p:spPr>
          <a:xfrm>
            <a:off x="8124495" y="1561265"/>
            <a:ext cx="314000" cy="48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59" name="Google Shape;1359;p61"/>
          <p:cNvSpPr/>
          <p:nvPr/>
        </p:nvSpPr>
        <p:spPr>
          <a:xfrm>
            <a:off x="8762291" y="1540048"/>
            <a:ext cx="958000" cy="48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60" name="Google Shape;1360;p61"/>
          <p:cNvSpPr/>
          <p:nvPr/>
        </p:nvSpPr>
        <p:spPr>
          <a:xfrm>
            <a:off x="8127900" y="2009624"/>
            <a:ext cx="314000" cy="48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61" name="Google Shape;1361;p61"/>
          <p:cNvSpPr/>
          <p:nvPr/>
        </p:nvSpPr>
        <p:spPr>
          <a:xfrm>
            <a:off x="8762291" y="1999077"/>
            <a:ext cx="964000" cy="48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62" name="Google Shape;1362;p6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31233" y="5056349"/>
            <a:ext cx="10121864" cy="1611784"/>
          </a:xfrm>
          <a:prstGeom prst="rect">
            <a:avLst/>
          </a:prstGeom>
          <a:noFill/>
          <a:ln>
            <a:noFill/>
          </a:ln>
        </p:spPr>
      </p:pic>
      <p:sp>
        <p:nvSpPr>
          <p:cNvPr id="1363" name="Google Shape;1363;p61"/>
          <p:cNvSpPr txBox="1"/>
          <p:nvPr/>
        </p:nvSpPr>
        <p:spPr>
          <a:xfrm>
            <a:off x="1489577" y="5075049"/>
            <a:ext cx="61592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64" name="Google Shape;1364;p61"/>
          <p:cNvSpPr txBox="1"/>
          <p:nvPr/>
        </p:nvSpPr>
        <p:spPr>
          <a:xfrm>
            <a:off x="6108600" y="6267667"/>
            <a:ext cx="1117600" cy="5128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endParaRPr sz="1733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62"/>
          <p:cNvSpPr txBox="1">
            <a:spLocks noGrp="1"/>
          </p:cNvSpPr>
          <p:nvPr>
            <p:ph type="title"/>
          </p:nvPr>
        </p:nvSpPr>
        <p:spPr>
          <a:xfrm>
            <a:off x="415600" y="-16233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Generalizing Aumann’s Agreement Theorem</a:t>
            </a:r>
            <a:endParaRPr/>
          </a:p>
        </p:txBody>
      </p:sp>
      <p:pic>
        <p:nvPicPr>
          <p:cNvPr id="1370" name="Google Shape;1370;p62"/>
          <p:cNvPicPr preferRelativeResize="0"/>
          <p:nvPr/>
        </p:nvPicPr>
        <p:blipFill rotWithShape="1">
          <a:blip r:embed="rId3">
            <a:alphaModFix/>
          </a:blip>
          <a:srcRect l="28341" t="3746" r="29476" b="1636"/>
          <a:stretch/>
        </p:blipFill>
        <p:spPr>
          <a:xfrm>
            <a:off x="392033" y="1777251"/>
            <a:ext cx="1521768" cy="341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1" name="Google Shape;1371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29901" y="1160418"/>
            <a:ext cx="2985177" cy="352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2" name="Google Shape;1372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0130" y="747367"/>
            <a:ext cx="229709" cy="83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3" name="Google Shape;1373;p62"/>
          <p:cNvPicPr preferRelativeResize="0"/>
          <p:nvPr/>
        </p:nvPicPr>
        <p:blipFill rotWithShape="1">
          <a:blip r:embed="rId6">
            <a:alphaModFix/>
          </a:blip>
          <a:srcRect b="7834"/>
          <a:stretch/>
        </p:blipFill>
        <p:spPr>
          <a:xfrm>
            <a:off x="2372929" y="826809"/>
            <a:ext cx="138976" cy="673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4" name="Google Shape;1374;p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86367" y="860125"/>
            <a:ext cx="196293" cy="67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5" name="Google Shape;1375;p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12249" y="860123"/>
            <a:ext cx="173479" cy="673483"/>
          </a:xfrm>
          <a:prstGeom prst="rect">
            <a:avLst/>
          </a:prstGeom>
          <a:noFill/>
          <a:ln>
            <a:noFill/>
          </a:ln>
        </p:spPr>
      </p:pic>
      <p:sp>
        <p:nvSpPr>
          <p:cNvPr id="1376" name="Google Shape;1376;p62"/>
          <p:cNvSpPr txBox="1"/>
          <p:nvPr/>
        </p:nvSpPr>
        <p:spPr>
          <a:xfrm>
            <a:off x="2022833" y="1612114"/>
            <a:ext cx="3140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53%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77" name="Google Shape;1377;p62"/>
          <p:cNvSpPr txBox="1"/>
          <p:nvPr/>
        </p:nvSpPr>
        <p:spPr>
          <a:xfrm>
            <a:off x="2022833" y="2075802"/>
            <a:ext cx="304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78" name="Google Shape;1378;p62"/>
          <p:cNvSpPr txBox="1"/>
          <p:nvPr/>
        </p:nvSpPr>
        <p:spPr>
          <a:xfrm>
            <a:off x="2022833" y="2487738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79" name="Google Shape;1379;p62"/>
          <p:cNvSpPr txBox="1"/>
          <p:nvPr/>
        </p:nvSpPr>
        <p:spPr>
          <a:xfrm>
            <a:off x="2022833" y="2951433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80" name="Google Shape;1380;p62"/>
          <p:cNvSpPr txBox="1"/>
          <p:nvPr/>
        </p:nvSpPr>
        <p:spPr>
          <a:xfrm>
            <a:off x="2349704" y="1596786"/>
            <a:ext cx="292400" cy="1723508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81" name="Google Shape;1381;p62"/>
          <p:cNvSpPr txBox="1"/>
          <p:nvPr/>
        </p:nvSpPr>
        <p:spPr>
          <a:xfrm>
            <a:off x="2349704" y="2060473"/>
            <a:ext cx="292400" cy="984845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82" name="Google Shape;1382;p62"/>
          <p:cNvSpPr txBox="1"/>
          <p:nvPr/>
        </p:nvSpPr>
        <p:spPr>
          <a:xfrm>
            <a:off x="2660397" y="1596786"/>
            <a:ext cx="292400" cy="2831504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5%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83" name="Google Shape;1383;p62"/>
          <p:cNvSpPr txBox="1"/>
          <p:nvPr/>
        </p:nvSpPr>
        <p:spPr>
          <a:xfrm>
            <a:off x="2660397" y="2060473"/>
            <a:ext cx="292400" cy="1723508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84" name="Google Shape;1384;p62"/>
          <p:cNvSpPr txBox="1"/>
          <p:nvPr/>
        </p:nvSpPr>
        <p:spPr>
          <a:xfrm>
            <a:off x="2660397" y="2524160"/>
            <a:ext cx="2924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85" name="Google Shape;1385;p62"/>
          <p:cNvSpPr txBox="1"/>
          <p:nvPr/>
        </p:nvSpPr>
        <p:spPr>
          <a:xfrm>
            <a:off x="2971091" y="1596786"/>
            <a:ext cx="2924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86" name="Google Shape;1386;p62"/>
          <p:cNvSpPr txBox="1"/>
          <p:nvPr/>
        </p:nvSpPr>
        <p:spPr>
          <a:xfrm>
            <a:off x="2971091" y="2060472"/>
            <a:ext cx="292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87" name="Google Shape;1387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6203" y="747367"/>
            <a:ext cx="229709" cy="83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8" name="Google Shape;1388;p62"/>
          <p:cNvPicPr preferRelativeResize="0"/>
          <p:nvPr/>
        </p:nvPicPr>
        <p:blipFill rotWithShape="1">
          <a:blip r:embed="rId6">
            <a:alphaModFix/>
          </a:blip>
          <a:srcRect b="7834"/>
          <a:stretch/>
        </p:blipFill>
        <p:spPr>
          <a:xfrm>
            <a:off x="3649003" y="826809"/>
            <a:ext cx="138976" cy="673483"/>
          </a:xfrm>
          <a:prstGeom prst="rect">
            <a:avLst/>
          </a:prstGeom>
          <a:noFill/>
          <a:ln>
            <a:noFill/>
          </a:ln>
        </p:spPr>
      </p:pic>
      <p:sp>
        <p:nvSpPr>
          <p:cNvPr id="1389" name="Google Shape;1389;p62"/>
          <p:cNvSpPr txBox="1"/>
          <p:nvPr/>
        </p:nvSpPr>
        <p:spPr>
          <a:xfrm>
            <a:off x="3298907" y="1612114"/>
            <a:ext cx="3140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13%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90" name="Google Shape;1390;p62"/>
          <p:cNvSpPr txBox="1"/>
          <p:nvPr/>
        </p:nvSpPr>
        <p:spPr>
          <a:xfrm>
            <a:off x="3298907" y="2075802"/>
            <a:ext cx="304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91" name="Google Shape;1391;p62"/>
          <p:cNvSpPr txBox="1"/>
          <p:nvPr/>
        </p:nvSpPr>
        <p:spPr>
          <a:xfrm>
            <a:off x="3298907" y="2487738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92" name="Google Shape;1392;p62"/>
          <p:cNvSpPr txBox="1"/>
          <p:nvPr/>
        </p:nvSpPr>
        <p:spPr>
          <a:xfrm>
            <a:off x="3298907" y="2951424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93" name="Google Shape;1393;p62"/>
          <p:cNvSpPr txBox="1"/>
          <p:nvPr/>
        </p:nvSpPr>
        <p:spPr>
          <a:xfrm>
            <a:off x="3625777" y="1596786"/>
            <a:ext cx="2924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10%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94" name="Google Shape;1394;p62"/>
          <p:cNvSpPr txBox="1"/>
          <p:nvPr/>
        </p:nvSpPr>
        <p:spPr>
          <a:xfrm>
            <a:off x="3625777" y="2060473"/>
            <a:ext cx="292400" cy="2462172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95" name="Google Shape;1395;p62"/>
          <p:cNvSpPr txBox="1"/>
          <p:nvPr/>
        </p:nvSpPr>
        <p:spPr>
          <a:xfrm>
            <a:off x="3628433" y="2502111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96" name="Google Shape;1396;p62"/>
          <p:cNvSpPr txBox="1"/>
          <p:nvPr/>
        </p:nvSpPr>
        <p:spPr>
          <a:xfrm>
            <a:off x="3633349" y="2943760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97" name="Google Shape;1397;p62"/>
          <p:cNvSpPr/>
          <p:nvPr/>
        </p:nvSpPr>
        <p:spPr>
          <a:xfrm>
            <a:off x="2333295" y="1561265"/>
            <a:ext cx="314000" cy="48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98" name="Google Shape;1398;p62"/>
          <p:cNvSpPr/>
          <p:nvPr/>
        </p:nvSpPr>
        <p:spPr>
          <a:xfrm>
            <a:off x="2971091" y="1540048"/>
            <a:ext cx="958000" cy="48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99" name="Google Shape;1399;p62"/>
          <p:cNvSpPr/>
          <p:nvPr/>
        </p:nvSpPr>
        <p:spPr>
          <a:xfrm>
            <a:off x="2336700" y="2009624"/>
            <a:ext cx="314000" cy="48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0" name="Google Shape;1400;p62"/>
          <p:cNvSpPr/>
          <p:nvPr/>
        </p:nvSpPr>
        <p:spPr>
          <a:xfrm>
            <a:off x="2971091" y="1999077"/>
            <a:ext cx="964000" cy="48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401" name="Google Shape;1401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0530" y="747367"/>
            <a:ext cx="229709" cy="83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2" name="Google Shape;1402;p62"/>
          <p:cNvPicPr preferRelativeResize="0"/>
          <p:nvPr/>
        </p:nvPicPr>
        <p:blipFill rotWithShape="1">
          <a:blip r:embed="rId6">
            <a:alphaModFix/>
          </a:blip>
          <a:srcRect b="7834"/>
          <a:stretch/>
        </p:blipFill>
        <p:spPr>
          <a:xfrm>
            <a:off x="4303329" y="826809"/>
            <a:ext cx="138976" cy="673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3" name="Google Shape;1403;p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16767" y="860125"/>
            <a:ext cx="196293" cy="67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4" name="Google Shape;1404;p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42649" y="860123"/>
            <a:ext cx="173479" cy="673483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62"/>
          <p:cNvSpPr txBox="1"/>
          <p:nvPr/>
        </p:nvSpPr>
        <p:spPr>
          <a:xfrm>
            <a:off x="3953233" y="1612114"/>
            <a:ext cx="3140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53%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6" name="Google Shape;1406;p62"/>
          <p:cNvSpPr txBox="1"/>
          <p:nvPr/>
        </p:nvSpPr>
        <p:spPr>
          <a:xfrm>
            <a:off x="3953233" y="2075802"/>
            <a:ext cx="304400" cy="2462172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7" name="Google Shape;1407;p62"/>
          <p:cNvSpPr txBox="1"/>
          <p:nvPr/>
        </p:nvSpPr>
        <p:spPr>
          <a:xfrm>
            <a:off x="3953233" y="2487738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8" name="Google Shape;1408;p62"/>
          <p:cNvSpPr txBox="1"/>
          <p:nvPr/>
        </p:nvSpPr>
        <p:spPr>
          <a:xfrm>
            <a:off x="3953233" y="2951424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" name="Google Shape;1409;p62"/>
          <p:cNvSpPr txBox="1"/>
          <p:nvPr/>
        </p:nvSpPr>
        <p:spPr>
          <a:xfrm>
            <a:off x="4280104" y="1596786"/>
            <a:ext cx="2924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" name="Google Shape;1410;p62"/>
          <p:cNvSpPr txBox="1"/>
          <p:nvPr/>
        </p:nvSpPr>
        <p:spPr>
          <a:xfrm>
            <a:off x="4280104" y="2060472"/>
            <a:ext cx="292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" name="Google Shape;1411;p62"/>
          <p:cNvSpPr txBox="1"/>
          <p:nvPr/>
        </p:nvSpPr>
        <p:spPr>
          <a:xfrm>
            <a:off x="4590797" y="1596786"/>
            <a:ext cx="2924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55%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" name="Google Shape;1412;p62"/>
          <p:cNvSpPr txBox="1"/>
          <p:nvPr/>
        </p:nvSpPr>
        <p:spPr>
          <a:xfrm>
            <a:off x="4590797" y="2060473"/>
            <a:ext cx="292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" name="Google Shape;1413;p62"/>
          <p:cNvSpPr txBox="1"/>
          <p:nvPr/>
        </p:nvSpPr>
        <p:spPr>
          <a:xfrm>
            <a:off x="4590797" y="2524161"/>
            <a:ext cx="292400" cy="984845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4%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4" name="Google Shape;1414;p62"/>
          <p:cNvSpPr txBox="1"/>
          <p:nvPr/>
        </p:nvSpPr>
        <p:spPr>
          <a:xfrm>
            <a:off x="4901491" y="1596786"/>
            <a:ext cx="2924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5" name="Google Shape;1415;p62"/>
          <p:cNvSpPr txBox="1"/>
          <p:nvPr/>
        </p:nvSpPr>
        <p:spPr>
          <a:xfrm>
            <a:off x="4901491" y="2060472"/>
            <a:ext cx="292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416" name="Google Shape;1416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6603" y="747367"/>
            <a:ext cx="229709" cy="83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7" name="Google Shape;1417;p62"/>
          <p:cNvPicPr preferRelativeResize="0"/>
          <p:nvPr/>
        </p:nvPicPr>
        <p:blipFill rotWithShape="1">
          <a:blip r:embed="rId6">
            <a:alphaModFix/>
          </a:blip>
          <a:srcRect b="7834"/>
          <a:stretch/>
        </p:blipFill>
        <p:spPr>
          <a:xfrm>
            <a:off x="5579403" y="826809"/>
            <a:ext cx="138976" cy="673483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62"/>
          <p:cNvSpPr txBox="1"/>
          <p:nvPr/>
        </p:nvSpPr>
        <p:spPr>
          <a:xfrm>
            <a:off x="5229307" y="1612114"/>
            <a:ext cx="3140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13%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9" name="Google Shape;1419;p62"/>
          <p:cNvSpPr txBox="1"/>
          <p:nvPr/>
        </p:nvSpPr>
        <p:spPr>
          <a:xfrm>
            <a:off x="5229307" y="2075802"/>
            <a:ext cx="304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20" name="Google Shape;1420;p62"/>
          <p:cNvSpPr txBox="1"/>
          <p:nvPr/>
        </p:nvSpPr>
        <p:spPr>
          <a:xfrm>
            <a:off x="5229307" y="2487738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21" name="Google Shape;1421;p62"/>
          <p:cNvSpPr txBox="1"/>
          <p:nvPr/>
        </p:nvSpPr>
        <p:spPr>
          <a:xfrm>
            <a:off x="5229307" y="2951424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22" name="Google Shape;1422;p62"/>
          <p:cNvSpPr txBox="1"/>
          <p:nvPr/>
        </p:nvSpPr>
        <p:spPr>
          <a:xfrm>
            <a:off x="5556177" y="1596786"/>
            <a:ext cx="2924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10%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23" name="Google Shape;1423;p62"/>
          <p:cNvSpPr txBox="1"/>
          <p:nvPr/>
        </p:nvSpPr>
        <p:spPr>
          <a:xfrm>
            <a:off x="5556177" y="2060473"/>
            <a:ext cx="292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24" name="Google Shape;1424;p62"/>
          <p:cNvSpPr txBox="1"/>
          <p:nvPr/>
        </p:nvSpPr>
        <p:spPr>
          <a:xfrm>
            <a:off x="5558833" y="2502111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25" name="Google Shape;1425;p62"/>
          <p:cNvSpPr txBox="1"/>
          <p:nvPr/>
        </p:nvSpPr>
        <p:spPr>
          <a:xfrm>
            <a:off x="5563749" y="2943760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26" name="Google Shape;1426;p62"/>
          <p:cNvSpPr/>
          <p:nvPr/>
        </p:nvSpPr>
        <p:spPr>
          <a:xfrm>
            <a:off x="4263695" y="1561265"/>
            <a:ext cx="314000" cy="48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27" name="Google Shape;1427;p62"/>
          <p:cNvSpPr/>
          <p:nvPr/>
        </p:nvSpPr>
        <p:spPr>
          <a:xfrm>
            <a:off x="4901491" y="1540048"/>
            <a:ext cx="958000" cy="48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28" name="Google Shape;1428;p62"/>
          <p:cNvSpPr/>
          <p:nvPr/>
        </p:nvSpPr>
        <p:spPr>
          <a:xfrm>
            <a:off x="4267100" y="2009624"/>
            <a:ext cx="314000" cy="48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29" name="Google Shape;1429;p62"/>
          <p:cNvSpPr/>
          <p:nvPr/>
        </p:nvSpPr>
        <p:spPr>
          <a:xfrm>
            <a:off x="4901491" y="1999077"/>
            <a:ext cx="964000" cy="48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430" name="Google Shape;1430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0930" y="747367"/>
            <a:ext cx="229709" cy="83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1" name="Google Shape;1431;p62"/>
          <p:cNvPicPr preferRelativeResize="0"/>
          <p:nvPr/>
        </p:nvPicPr>
        <p:blipFill rotWithShape="1">
          <a:blip r:embed="rId6">
            <a:alphaModFix/>
          </a:blip>
          <a:srcRect b="7834"/>
          <a:stretch/>
        </p:blipFill>
        <p:spPr>
          <a:xfrm>
            <a:off x="6233729" y="826809"/>
            <a:ext cx="138976" cy="673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2" name="Google Shape;1432;p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47167" y="860125"/>
            <a:ext cx="196293" cy="67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" name="Google Shape;1433;p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73049" y="860123"/>
            <a:ext cx="173479" cy="673483"/>
          </a:xfrm>
          <a:prstGeom prst="rect">
            <a:avLst/>
          </a:prstGeom>
          <a:noFill/>
          <a:ln>
            <a:noFill/>
          </a:ln>
        </p:spPr>
      </p:pic>
      <p:sp>
        <p:nvSpPr>
          <p:cNvPr id="1434" name="Google Shape;1434;p62"/>
          <p:cNvSpPr txBox="1"/>
          <p:nvPr/>
        </p:nvSpPr>
        <p:spPr>
          <a:xfrm>
            <a:off x="5883633" y="1612114"/>
            <a:ext cx="3140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53%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5" name="Google Shape;1435;p62"/>
          <p:cNvSpPr txBox="1"/>
          <p:nvPr/>
        </p:nvSpPr>
        <p:spPr>
          <a:xfrm>
            <a:off x="5883633" y="2075802"/>
            <a:ext cx="304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6" name="Google Shape;1436;p62"/>
          <p:cNvSpPr txBox="1"/>
          <p:nvPr/>
        </p:nvSpPr>
        <p:spPr>
          <a:xfrm>
            <a:off x="5883633" y="2487738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7" name="Google Shape;1437;p62"/>
          <p:cNvSpPr txBox="1"/>
          <p:nvPr/>
        </p:nvSpPr>
        <p:spPr>
          <a:xfrm>
            <a:off x="5883633" y="2951433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8" name="Google Shape;1438;p62"/>
          <p:cNvSpPr txBox="1"/>
          <p:nvPr/>
        </p:nvSpPr>
        <p:spPr>
          <a:xfrm>
            <a:off x="6210504" y="1596786"/>
            <a:ext cx="292400" cy="1723508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9" name="Google Shape;1439;p62"/>
          <p:cNvSpPr txBox="1"/>
          <p:nvPr/>
        </p:nvSpPr>
        <p:spPr>
          <a:xfrm>
            <a:off x="6210504" y="2060473"/>
            <a:ext cx="292400" cy="984845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40" name="Google Shape;1440;p62"/>
          <p:cNvSpPr txBox="1"/>
          <p:nvPr/>
        </p:nvSpPr>
        <p:spPr>
          <a:xfrm>
            <a:off x="6521197" y="1596786"/>
            <a:ext cx="292400" cy="2831504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5%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41" name="Google Shape;1441;p62"/>
          <p:cNvSpPr txBox="1"/>
          <p:nvPr/>
        </p:nvSpPr>
        <p:spPr>
          <a:xfrm>
            <a:off x="6521197" y="2060473"/>
            <a:ext cx="292400" cy="1723508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42" name="Google Shape;1442;p62"/>
          <p:cNvSpPr txBox="1"/>
          <p:nvPr/>
        </p:nvSpPr>
        <p:spPr>
          <a:xfrm>
            <a:off x="6521197" y="2524160"/>
            <a:ext cx="2924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43" name="Google Shape;1443;p62"/>
          <p:cNvSpPr txBox="1"/>
          <p:nvPr/>
        </p:nvSpPr>
        <p:spPr>
          <a:xfrm>
            <a:off x="6831891" y="1596786"/>
            <a:ext cx="2924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44" name="Google Shape;1444;p62"/>
          <p:cNvSpPr txBox="1"/>
          <p:nvPr/>
        </p:nvSpPr>
        <p:spPr>
          <a:xfrm>
            <a:off x="6831891" y="2060472"/>
            <a:ext cx="292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445" name="Google Shape;1445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7003" y="747367"/>
            <a:ext cx="229709" cy="83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6" name="Google Shape;1446;p62"/>
          <p:cNvPicPr preferRelativeResize="0"/>
          <p:nvPr/>
        </p:nvPicPr>
        <p:blipFill rotWithShape="1">
          <a:blip r:embed="rId6">
            <a:alphaModFix/>
          </a:blip>
          <a:srcRect b="7834"/>
          <a:stretch/>
        </p:blipFill>
        <p:spPr>
          <a:xfrm>
            <a:off x="7509803" y="826809"/>
            <a:ext cx="138976" cy="673483"/>
          </a:xfrm>
          <a:prstGeom prst="rect">
            <a:avLst/>
          </a:prstGeom>
          <a:noFill/>
          <a:ln>
            <a:noFill/>
          </a:ln>
        </p:spPr>
      </p:pic>
      <p:sp>
        <p:nvSpPr>
          <p:cNvPr id="1447" name="Google Shape;1447;p62"/>
          <p:cNvSpPr txBox="1"/>
          <p:nvPr/>
        </p:nvSpPr>
        <p:spPr>
          <a:xfrm>
            <a:off x="7159707" y="1612114"/>
            <a:ext cx="3140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13%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48" name="Google Shape;1448;p62"/>
          <p:cNvSpPr txBox="1"/>
          <p:nvPr/>
        </p:nvSpPr>
        <p:spPr>
          <a:xfrm>
            <a:off x="7159707" y="2075802"/>
            <a:ext cx="304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49" name="Google Shape;1449;p62"/>
          <p:cNvSpPr txBox="1"/>
          <p:nvPr/>
        </p:nvSpPr>
        <p:spPr>
          <a:xfrm>
            <a:off x="7159707" y="2487738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50" name="Google Shape;1450;p62"/>
          <p:cNvSpPr txBox="1"/>
          <p:nvPr/>
        </p:nvSpPr>
        <p:spPr>
          <a:xfrm>
            <a:off x="7159707" y="2951424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51" name="Google Shape;1451;p62"/>
          <p:cNvSpPr txBox="1"/>
          <p:nvPr/>
        </p:nvSpPr>
        <p:spPr>
          <a:xfrm>
            <a:off x="7486577" y="1596786"/>
            <a:ext cx="2924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10%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52" name="Google Shape;1452;p62"/>
          <p:cNvSpPr txBox="1"/>
          <p:nvPr/>
        </p:nvSpPr>
        <p:spPr>
          <a:xfrm>
            <a:off x="7486577" y="2060473"/>
            <a:ext cx="292400" cy="2462172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53" name="Google Shape;1453;p62"/>
          <p:cNvSpPr txBox="1"/>
          <p:nvPr/>
        </p:nvSpPr>
        <p:spPr>
          <a:xfrm>
            <a:off x="7489233" y="2502111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54" name="Google Shape;1454;p62"/>
          <p:cNvSpPr txBox="1"/>
          <p:nvPr/>
        </p:nvSpPr>
        <p:spPr>
          <a:xfrm>
            <a:off x="7494149" y="2943760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55" name="Google Shape;1455;p62"/>
          <p:cNvSpPr/>
          <p:nvPr/>
        </p:nvSpPr>
        <p:spPr>
          <a:xfrm>
            <a:off x="6194095" y="1561265"/>
            <a:ext cx="314000" cy="48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56" name="Google Shape;1456;p62"/>
          <p:cNvSpPr/>
          <p:nvPr/>
        </p:nvSpPr>
        <p:spPr>
          <a:xfrm>
            <a:off x="6831891" y="1540048"/>
            <a:ext cx="958000" cy="48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57" name="Google Shape;1457;p62"/>
          <p:cNvSpPr/>
          <p:nvPr/>
        </p:nvSpPr>
        <p:spPr>
          <a:xfrm>
            <a:off x="6197500" y="2009624"/>
            <a:ext cx="314000" cy="48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58" name="Google Shape;1458;p62"/>
          <p:cNvSpPr/>
          <p:nvPr/>
        </p:nvSpPr>
        <p:spPr>
          <a:xfrm>
            <a:off x="6831891" y="1999077"/>
            <a:ext cx="964000" cy="48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459" name="Google Shape;1459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1330" y="747367"/>
            <a:ext cx="229709" cy="83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0" name="Google Shape;1460;p62"/>
          <p:cNvPicPr preferRelativeResize="0"/>
          <p:nvPr/>
        </p:nvPicPr>
        <p:blipFill rotWithShape="1">
          <a:blip r:embed="rId6">
            <a:alphaModFix/>
          </a:blip>
          <a:srcRect b="7834"/>
          <a:stretch/>
        </p:blipFill>
        <p:spPr>
          <a:xfrm>
            <a:off x="8164129" y="826809"/>
            <a:ext cx="138976" cy="673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1" name="Google Shape;1461;p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77567" y="860125"/>
            <a:ext cx="196293" cy="67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803449" y="860123"/>
            <a:ext cx="173479" cy="673483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62"/>
          <p:cNvSpPr txBox="1"/>
          <p:nvPr/>
        </p:nvSpPr>
        <p:spPr>
          <a:xfrm>
            <a:off x="7814033" y="1612114"/>
            <a:ext cx="3140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53%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64" name="Google Shape;1464;p62"/>
          <p:cNvSpPr txBox="1"/>
          <p:nvPr/>
        </p:nvSpPr>
        <p:spPr>
          <a:xfrm>
            <a:off x="7814033" y="2075802"/>
            <a:ext cx="304400" cy="2462172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65" name="Google Shape;1465;p62"/>
          <p:cNvSpPr txBox="1"/>
          <p:nvPr/>
        </p:nvSpPr>
        <p:spPr>
          <a:xfrm>
            <a:off x="7814033" y="2487738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66" name="Google Shape;1466;p62"/>
          <p:cNvSpPr txBox="1"/>
          <p:nvPr/>
        </p:nvSpPr>
        <p:spPr>
          <a:xfrm>
            <a:off x="7814033" y="2951424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67" name="Google Shape;1467;p62"/>
          <p:cNvSpPr txBox="1"/>
          <p:nvPr/>
        </p:nvSpPr>
        <p:spPr>
          <a:xfrm>
            <a:off x="8140904" y="1596786"/>
            <a:ext cx="2924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68" name="Google Shape;1468;p62"/>
          <p:cNvSpPr txBox="1"/>
          <p:nvPr/>
        </p:nvSpPr>
        <p:spPr>
          <a:xfrm>
            <a:off x="8140904" y="2060472"/>
            <a:ext cx="292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69" name="Google Shape;1469;p62"/>
          <p:cNvSpPr txBox="1"/>
          <p:nvPr/>
        </p:nvSpPr>
        <p:spPr>
          <a:xfrm>
            <a:off x="8451597" y="1596786"/>
            <a:ext cx="2924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55%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70" name="Google Shape;1470;p62"/>
          <p:cNvSpPr txBox="1"/>
          <p:nvPr/>
        </p:nvSpPr>
        <p:spPr>
          <a:xfrm>
            <a:off x="8451597" y="2060473"/>
            <a:ext cx="292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71" name="Google Shape;1471;p62"/>
          <p:cNvSpPr txBox="1"/>
          <p:nvPr/>
        </p:nvSpPr>
        <p:spPr>
          <a:xfrm>
            <a:off x="8451597" y="2524161"/>
            <a:ext cx="292400" cy="984845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4%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72" name="Google Shape;1472;p62"/>
          <p:cNvSpPr txBox="1"/>
          <p:nvPr/>
        </p:nvSpPr>
        <p:spPr>
          <a:xfrm>
            <a:off x="8762291" y="1596786"/>
            <a:ext cx="2924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73" name="Google Shape;1473;p62"/>
          <p:cNvSpPr txBox="1"/>
          <p:nvPr/>
        </p:nvSpPr>
        <p:spPr>
          <a:xfrm>
            <a:off x="8762291" y="2060472"/>
            <a:ext cx="292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474" name="Google Shape;1474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37403" y="747367"/>
            <a:ext cx="229709" cy="83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5" name="Google Shape;1475;p62"/>
          <p:cNvPicPr preferRelativeResize="0"/>
          <p:nvPr/>
        </p:nvPicPr>
        <p:blipFill rotWithShape="1">
          <a:blip r:embed="rId6">
            <a:alphaModFix/>
          </a:blip>
          <a:srcRect b="7834"/>
          <a:stretch/>
        </p:blipFill>
        <p:spPr>
          <a:xfrm>
            <a:off x="9440203" y="826809"/>
            <a:ext cx="138976" cy="673483"/>
          </a:xfrm>
          <a:prstGeom prst="rect">
            <a:avLst/>
          </a:prstGeom>
          <a:noFill/>
          <a:ln>
            <a:noFill/>
          </a:ln>
        </p:spPr>
      </p:pic>
      <p:sp>
        <p:nvSpPr>
          <p:cNvPr id="1476" name="Google Shape;1476;p62"/>
          <p:cNvSpPr txBox="1"/>
          <p:nvPr/>
        </p:nvSpPr>
        <p:spPr>
          <a:xfrm>
            <a:off x="9090107" y="1612114"/>
            <a:ext cx="3140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13%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77" name="Google Shape;1477;p62"/>
          <p:cNvSpPr txBox="1"/>
          <p:nvPr/>
        </p:nvSpPr>
        <p:spPr>
          <a:xfrm>
            <a:off x="9090107" y="2075802"/>
            <a:ext cx="304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78" name="Google Shape;1478;p62"/>
          <p:cNvSpPr txBox="1"/>
          <p:nvPr/>
        </p:nvSpPr>
        <p:spPr>
          <a:xfrm>
            <a:off x="9090107" y="2487738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79" name="Google Shape;1479;p62"/>
          <p:cNvSpPr txBox="1"/>
          <p:nvPr/>
        </p:nvSpPr>
        <p:spPr>
          <a:xfrm>
            <a:off x="9090107" y="2951424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80" name="Google Shape;1480;p62"/>
          <p:cNvSpPr txBox="1"/>
          <p:nvPr/>
        </p:nvSpPr>
        <p:spPr>
          <a:xfrm>
            <a:off x="9416977" y="1596786"/>
            <a:ext cx="2924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10%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81" name="Google Shape;1481;p62"/>
          <p:cNvSpPr txBox="1"/>
          <p:nvPr/>
        </p:nvSpPr>
        <p:spPr>
          <a:xfrm>
            <a:off x="9416977" y="2060473"/>
            <a:ext cx="292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82" name="Google Shape;1482;p62"/>
          <p:cNvSpPr txBox="1"/>
          <p:nvPr/>
        </p:nvSpPr>
        <p:spPr>
          <a:xfrm>
            <a:off x="9419633" y="2502111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83" name="Google Shape;1483;p62"/>
          <p:cNvSpPr txBox="1"/>
          <p:nvPr/>
        </p:nvSpPr>
        <p:spPr>
          <a:xfrm>
            <a:off x="9424549" y="2943760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84" name="Google Shape;1484;p62"/>
          <p:cNvSpPr/>
          <p:nvPr/>
        </p:nvSpPr>
        <p:spPr>
          <a:xfrm>
            <a:off x="8124495" y="1561265"/>
            <a:ext cx="314000" cy="48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85" name="Google Shape;1485;p62"/>
          <p:cNvSpPr/>
          <p:nvPr/>
        </p:nvSpPr>
        <p:spPr>
          <a:xfrm>
            <a:off x="8762291" y="1540048"/>
            <a:ext cx="958000" cy="48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86" name="Google Shape;1486;p62"/>
          <p:cNvSpPr/>
          <p:nvPr/>
        </p:nvSpPr>
        <p:spPr>
          <a:xfrm>
            <a:off x="8127900" y="2009624"/>
            <a:ext cx="314000" cy="48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87" name="Google Shape;1487;p62"/>
          <p:cNvSpPr/>
          <p:nvPr/>
        </p:nvSpPr>
        <p:spPr>
          <a:xfrm>
            <a:off x="8762291" y="1999077"/>
            <a:ext cx="964000" cy="48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488" name="Google Shape;1488;p6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31233" y="5056349"/>
            <a:ext cx="10121864" cy="1611784"/>
          </a:xfrm>
          <a:prstGeom prst="rect">
            <a:avLst/>
          </a:prstGeom>
          <a:noFill/>
          <a:ln>
            <a:noFill/>
          </a:ln>
        </p:spPr>
      </p:pic>
      <p:sp>
        <p:nvSpPr>
          <p:cNvPr id="1489" name="Google Shape;1489;p62"/>
          <p:cNvSpPr txBox="1"/>
          <p:nvPr/>
        </p:nvSpPr>
        <p:spPr>
          <a:xfrm>
            <a:off x="1489577" y="5075049"/>
            <a:ext cx="61592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90" name="Google Shape;1490;p62"/>
          <p:cNvSpPr txBox="1"/>
          <p:nvPr/>
        </p:nvSpPr>
        <p:spPr>
          <a:xfrm>
            <a:off x="6108600" y="6267667"/>
            <a:ext cx="1117600" cy="5128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endParaRPr sz="1733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91" name="Google Shape;1491;p62"/>
          <p:cNvSpPr txBox="1"/>
          <p:nvPr/>
        </p:nvSpPr>
        <p:spPr>
          <a:xfrm>
            <a:off x="7081684" y="5611234"/>
            <a:ext cx="485600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Bayesian updaters don’t use history! So, days are permutation-invariant!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63"/>
          <p:cNvSpPr txBox="1">
            <a:spLocks noGrp="1"/>
          </p:cNvSpPr>
          <p:nvPr>
            <p:ph type="title"/>
          </p:nvPr>
        </p:nvSpPr>
        <p:spPr>
          <a:xfrm>
            <a:off x="415600" y="-16233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Generalizing Aumann’s Agreement Theorem</a:t>
            </a:r>
            <a:endParaRPr/>
          </a:p>
        </p:txBody>
      </p:sp>
      <p:pic>
        <p:nvPicPr>
          <p:cNvPr id="1497" name="Google Shape;1497;p63"/>
          <p:cNvPicPr preferRelativeResize="0"/>
          <p:nvPr/>
        </p:nvPicPr>
        <p:blipFill rotWithShape="1">
          <a:blip r:embed="rId3">
            <a:alphaModFix/>
          </a:blip>
          <a:srcRect l="28341" t="3746" r="29476" b="1636"/>
          <a:stretch/>
        </p:blipFill>
        <p:spPr>
          <a:xfrm>
            <a:off x="392033" y="1777251"/>
            <a:ext cx="1521768" cy="341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8" name="Google Shape;1498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29901" y="1160418"/>
            <a:ext cx="2985177" cy="352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9" name="Google Shape;1499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0130" y="747367"/>
            <a:ext cx="229709" cy="83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0" name="Google Shape;1500;p63"/>
          <p:cNvPicPr preferRelativeResize="0"/>
          <p:nvPr/>
        </p:nvPicPr>
        <p:blipFill rotWithShape="1">
          <a:blip r:embed="rId6">
            <a:alphaModFix/>
          </a:blip>
          <a:srcRect b="7834"/>
          <a:stretch/>
        </p:blipFill>
        <p:spPr>
          <a:xfrm>
            <a:off x="2372929" y="826809"/>
            <a:ext cx="138976" cy="673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1" name="Google Shape;1501;p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86367" y="860125"/>
            <a:ext cx="196293" cy="67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2" name="Google Shape;1502;p6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12249" y="860123"/>
            <a:ext cx="173479" cy="673483"/>
          </a:xfrm>
          <a:prstGeom prst="rect">
            <a:avLst/>
          </a:prstGeom>
          <a:noFill/>
          <a:ln>
            <a:noFill/>
          </a:ln>
        </p:spPr>
      </p:pic>
      <p:sp>
        <p:nvSpPr>
          <p:cNvPr id="1503" name="Google Shape;1503;p63"/>
          <p:cNvSpPr txBox="1"/>
          <p:nvPr/>
        </p:nvSpPr>
        <p:spPr>
          <a:xfrm>
            <a:off x="2022833" y="1612114"/>
            <a:ext cx="3140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53%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4" name="Google Shape;1504;p63"/>
          <p:cNvSpPr txBox="1"/>
          <p:nvPr/>
        </p:nvSpPr>
        <p:spPr>
          <a:xfrm>
            <a:off x="2022833" y="2075802"/>
            <a:ext cx="304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5" name="Google Shape;1505;p63"/>
          <p:cNvSpPr txBox="1"/>
          <p:nvPr/>
        </p:nvSpPr>
        <p:spPr>
          <a:xfrm>
            <a:off x="2022833" y="2487738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6" name="Google Shape;1506;p63"/>
          <p:cNvSpPr txBox="1"/>
          <p:nvPr/>
        </p:nvSpPr>
        <p:spPr>
          <a:xfrm>
            <a:off x="2022833" y="2951433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7" name="Google Shape;1507;p63"/>
          <p:cNvSpPr txBox="1"/>
          <p:nvPr/>
        </p:nvSpPr>
        <p:spPr>
          <a:xfrm>
            <a:off x="2349704" y="1596786"/>
            <a:ext cx="292400" cy="1723508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8" name="Google Shape;1508;p63"/>
          <p:cNvSpPr txBox="1"/>
          <p:nvPr/>
        </p:nvSpPr>
        <p:spPr>
          <a:xfrm>
            <a:off x="2349704" y="2060473"/>
            <a:ext cx="292400" cy="984845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9" name="Google Shape;1509;p63"/>
          <p:cNvSpPr txBox="1"/>
          <p:nvPr/>
        </p:nvSpPr>
        <p:spPr>
          <a:xfrm>
            <a:off x="2660397" y="1596786"/>
            <a:ext cx="292400" cy="2831504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5%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10" name="Google Shape;1510;p63"/>
          <p:cNvSpPr txBox="1"/>
          <p:nvPr/>
        </p:nvSpPr>
        <p:spPr>
          <a:xfrm>
            <a:off x="2660397" y="2060473"/>
            <a:ext cx="292400" cy="1723508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11" name="Google Shape;1511;p63"/>
          <p:cNvSpPr txBox="1"/>
          <p:nvPr/>
        </p:nvSpPr>
        <p:spPr>
          <a:xfrm>
            <a:off x="2660397" y="2524160"/>
            <a:ext cx="2924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12" name="Google Shape;1512;p63"/>
          <p:cNvSpPr txBox="1"/>
          <p:nvPr/>
        </p:nvSpPr>
        <p:spPr>
          <a:xfrm>
            <a:off x="2971091" y="1596786"/>
            <a:ext cx="2924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13" name="Google Shape;1513;p63"/>
          <p:cNvSpPr txBox="1"/>
          <p:nvPr/>
        </p:nvSpPr>
        <p:spPr>
          <a:xfrm>
            <a:off x="2971091" y="2060472"/>
            <a:ext cx="292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514" name="Google Shape;1514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6203" y="747367"/>
            <a:ext cx="229709" cy="83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5" name="Google Shape;1515;p63"/>
          <p:cNvPicPr preferRelativeResize="0"/>
          <p:nvPr/>
        </p:nvPicPr>
        <p:blipFill rotWithShape="1">
          <a:blip r:embed="rId6">
            <a:alphaModFix/>
          </a:blip>
          <a:srcRect b="7834"/>
          <a:stretch/>
        </p:blipFill>
        <p:spPr>
          <a:xfrm>
            <a:off x="3649003" y="826809"/>
            <a:ext cx="138976" cy="673483"/>
          </a:xfrm>
          <a:prstGeom prst="rect">
            <a:avLst/>
          </a:prstGeom>
          <a:noFill/>
          <a:ln>
            <a:noFill/>
          </a:ln>
        </p:spPr>
      </p:pic>
      <p:sp>
        <p:nvSpPr>
          <p:cNvPr id="1516" name="Google Shape;1516;p63"/>
          <p:cNvSpPr txBox="1"/>
          <p:nvPr/>
        </p:nvSpPr>
        <p:spPr>
          <a:xfrm>
            <a:off x="3298907" y="1612114"/>
            <a:ext cx="3140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13%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17" name="Google Shape;1517;p63"/>
          <p:cNvSpPr txBox="1"/>
          <p:nvPr/>
        </p:nvSpPr>
        <p:spPr>
          <a:xfrm>
            <a:off x="3298907" y="2075802"/>
            <a:ext cx="304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18" name="Google Shape;1518;p63"/>
          <p:cNvSpPr txBox="1"/>
          <p:nvPr/>
        </p:nvSpPr>
        <p:spPr>
          <a:xfrm>
            <a:off x="3298907" y="2487738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19" name="Google Shape;1519;p63"/>
          <p:cNvSpPr txBox="1"/>
          <p:nvPr/>
        </p:nvSpPr>
        <p:spPr>
          <a:xfrm>
            <a:off x="3298907" y="2951424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20" name="Google Shape;1520;p63"/>
          <p:cNvSpPr txBox="1"/>
          <p:nvPr/>
        </p:nvSpPr>
        <p:spPr>
          <a:xfrm>
            <a:off x="3625777" y="1596786"/>
            <a:ext cx="2924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10%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21" name="Google Shape;1521;p63"/>
          <p:cNvSpPr txBox="1"/>
          <p:nvPr/>
        </p:nvSpPr>
        <p:spPr>
          <a:xfrm>
            <a:off x="3625777" y="2060473"/>
            <a:ext cx="292400" cy="2462172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22" name="Google Shape;1522;p63"/>
          <p:cNvSpPr txBox="1"/>
          <p:nvPr/>
        </p:nvSpPr>
        <p:spPr>
          <a:xfrm>
            <a:off x="3628433" y="2502111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23" name="Google Shape;1523;p63"/>
          <p:cNvSpPr txBox="1"/>
          <p:nvPr/>
        </p:nvSpPr>
        <p:spPr>
          <a:xfrm>
            <a:off x="3633349" y="2943760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24" name="Google Shape;1524;p63"/>
          <p:cNvSpPr/>
          <p:nvPr/>
        </p:nvSpPr>
        <p:spPr>
          <a:xfrm>
            <a:off x="2333295" y="1561265"/>
            <a:ext cx="314000" cy="48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25" name="Google Shape;1525;p63"/>
          <p:cNvSpPr/>
          <p:nvPr/>
        </p:nvSpPr>
        <p:spPr>
          <a:xfrm>
            <a:off x="2971091" y="1540048"/>
            <a:ext cx="958000" cy="48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26" name="Google Shape;1526;p63"/>
          <p:cNvSpPr/>
          <p:nvPr/>
        </p:nvSpPr>
        <p:spPr>
          <a:xfrm>
            <a:off x="2336700" y="2009624"/>
            <a:ext cx="314000" cy="48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27" name="Google Shape;1527;p63"/>
          <p:cNvSpPr/>
          <p:nvPr/>
        </p:nvSpPr>
        <p:spPr>
          <a:xfrm>
            <a:off x="2971091" y="1999077"/>
            <a:ext cx="964000" cy="48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528" name="Google Shape;1528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0530" y="747367"/>
            <a:ext cx="229709" cy="83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9" name="Google Shape;1529;p63"/>
          <p:cNvPicPr preferRelativeResize="0"/>
          <p:nvPr/>
        </p:nvPicPr>
        <p:blipFill rotWithShape="1">
          <a:blip r:embed="rId6">
            <a:alphaModFix/>
          </a:blip>
          <a:srcRect b="7834"/>
          <a:stretch/>
        </p:blipFill>
        <p:spPr>
          <a:xfrm>
            <a:off x="4303329" y="826809"/>
            <a:ext cx="138976" cy="673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0" name="Google Shape;1530;p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16767" y="860125"/>
            <a:ext cx="196293" cy="67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1" name="Google Shape;1531;p6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42649" y="860123"/>
            <a:ext cx="173479" cy="673483"/>
          </a:xfrm>
          <a:prstGeom prst="rect">
            <a:avLst/>
          </a:prstGeom>
          <a:noFill/>
          <a:ln>
            <a:noFill/>
          </a:ln>
        </p:spPr>
      </p:pic>
      <p:sp>
        <p:nvSpPr>
          <p:cNvPr id="1532" name="Google Shape;1532;p63"/>
          <p:cNvSpPr txBox="1"/>
          <p:nvPr/>
        </p:nvSpPr>
        <p:spPr>
          <a:xfrm>
            <a:off x="3953233" y="1612114"/>
            <a:ext cx="3140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53%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33" name="Google Shape;1533;p63"/>
          <p:cNvSpPr txBox="1"/>
          <p:nvPr/>
        </p:nvSpPr>
        <p:spPr>
          <a:xfrm>
            <a:off x="3953233" y="2075802"/>
            <a:ext cx="304400" cy="2462172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34" name="Google Shape;1534;p63"/>
          <p:cNvSpPr txBox="1"/>
          <p:nvPr/>
        </p:nvSpPr>
        <p:spPr>
          <a:xfrm>
            <a:off x="3953233" y="2487738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35" name="Google Shape;1535;p63"/>
          <p:cNvSpPr txBox="1"/>
          <p:nvPr/>
        </p:nvSpPr>
        <p:spPr>
          <a:xfrm>
            <a:off x="3953233" y="2951424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36" name="Google Shape;1536;p63"/>
          <p:cNvSpPr txBox="1"/>
          <p:nvPr/>
        </p:nvSpPr>
        <p:spPr>
          <a:xfrm>
            <a:off x="4280104" y="1596786"/>
            <a:ext cx="2924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37" name="Google Shape;1537;p63"/>
          <p:cNvSpPr txBox="1"/>
          <p:nvPr/>
        </p:nvSpPr>
        <p:spPr>
          <a:xfrm>
            <a:off x="4280104" y="2060472"/>
            <a:ext cx="292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38" name="Google Shape;1538;p63"/>
          <p:cNvSpPr txBox="1"/>
          <p:nvPr/>
        </p:nvSpPr>
        <p:spPr>
          <a:xfrm>
            <a:off x="4590797" y="1596786"/>
            <a:ext cx="2924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55%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39" name="Google Shape;1539;p63"/>
          <p:cNvSpPr txBox="1"/>
          <p:nvPr/>
        </p:nvSpPr>
        <p:spPr>
          <a:xfrm>
            <a:off x="4590797" y="2060473"/>
            <a:ext cx="292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40" name="Google Shape;1540;p63"/>
          <p:cNvSpPr txBox="1"/>
          <p:nvPr/>
        </p:nvSpPr>
        <p:spPr>
          <a:xfrm>
            <a:off x="4590797" y="2524161"/>
            <a:ext cx="292400" cy="984845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4%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41" name="Google Shape;1541;p63"/>
          <p:cNvSpPr txBox="1"/>
          <p:nvPr/>
        </p:nvSpPr>
        <p:spPr>
          <a:xfrm>
            <a:off x="4901491" y="1596786"/>
            <a:ext cx="2924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42" name="Google Shape;1542;p63"/>
          <p:cNvSpPr txBox="1"/>
          <p:nvPr/>
        </p:nvSpPr>
        <p:spPr>
          <a:xfrm>
            <a:off x="4901491" y="2060472"/>
            <a:ext cx="292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543" name="Google Shape;1543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6603" y="747367"/>
            <a:ext cx="229709" cy="83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4" name="Google Shape;1544;p63"/>
          <p:cNvPicPr preferRelativeResize="0"/>
          <p:nvPr/>
        </p:nvPicPr>
        <p:blipFill rotWithShape="1">
          <a:blip r:embed="rId6">
            <a:alphaModFix/>
          </a:blip>
          <a:srcRect b="7834"/>
          <a:stretch/>
        </p:blipFill>
        <p:spPr>
          <a:xfrm>
            <a:off x="5579403" y="826809"/>
            <a:ext cx="138976" cy="673483"/>
          </a:xfrm>
          <a:prstGeom prst="rect">
            <a:avLst/>
          </a:prstGeom>
          <a:noFill/>
          <a:ln>
            <a:noFill/>
          </a:ln>
        </p:spPr>
      </p:pic>
      <p:sp>
        <p:nvSpPr>
          <p:cNvPr id="1545" name="Google Shape;1545;p63"/>
          <p:cNvSpPr txBox="1"/>
          <p:nvPr/>
        </p:nvSpPr>
        <p:spPr>
          <a:xfrm>
            <a:off x="5229307" y="1612114"/>
            <a:ext cx="3140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13%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46" name="Google Shape;1546;p63"/>
          <p:cNvSpPr txBox="1"/>
          <p:nvPr/>
        </p:nvSpPr>
        <p:spPr>
          <a:xfrm>
            <a:off x="5229307" y="2075802"/>
            <a:ext cx="304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47" name="Google Shape;1547;p63"/>
          <p:cNvSpPr txBox="1"/>
          <p:nvPr/>
        </p:nvSpPr>
        <p:spPr>
          <a:xfrm>
            <a:off x="5229307" y="2487738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48" name="Google Shape;1548;p63"/>
          <p:cNvSpPr txBox="1"/>
          <p:nvPr/>
        </p:nvSpPr>
        <p:spPr>
          <a:xfrm>
            <a:off x="5229307" y="2951424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49" name="Google Shape;1549;p63"/>
          <p:cNvSpPr txBox="1"/>
          <p:nvPr/>
        </p:nvSpPr>
        <p:spPr>
          <a:xfrm>
            <a:off x="5556177" y="1596786"/>
            <a:ext cx="2924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10%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50" name="Google Shape;1550;p63"/>
          <p:cNvSpPr txBox="1"/>
          <p:nvPr/>
        </p:nvSpPr>
        <p:spPr>
          <a:xfrm>
            <a:off x="5556177" y="2060473"/>
            <a:ext cx="292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51" name="Google Shape;1551;p63"/>
          <p:cNvSpPr txBox="1"/>
          <p:nvPr/>
        </p:nvSpPr>
        <p:spPr>
          <a:xfrm>
            <a:off x="5558833" y="2502111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52" name="Google Shape;1552;p63"/>
          <p:cNvSpPr txBox="1"/>
          <p:nvPr/>
        </p:nvSpPr>
        <p:spPr>
          <a:xfrm>
            <a:off x="5563749" y="2943760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53" name="Google Shape;1553;p63"/>
          <p:cNvSpPr/>
          <p:nvPr/>
        </p:nvSpPr>
        <p:spPr>
          <a:xfrm>
            <a:off x="4263695" y="1561265"/>
            <a:ext cx="314000" cy="48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54" name="Google Shape;1554;p63"/>
          <p:cNvSpPr/>
          <p:nvPr/>
        </p:nvSpPr>
        <p:spPr>
          <a:xfrm>
            <a:off x="4901491" y="1540048"/>
            <a:ext cx="958000" cy="48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55" name="Google Shape;1555;p63"/>
          <p:cNvSpPr/>
          <p:nvPr/>
        </p:nvSpPr>
        <p:spPr>
          <a:xfrm>
            <a:off x="4267100" y="2009624"/>
            <a:ext cx="314000" cy="48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56" name="Google Shape;1556;p63"/>
          <p:cNvSpPr/>
          <p:nvPr/>
        </p:nvSpPr>
        <p:spPr>
          <a:xfrm>
            <a:off x="4901491" y="1999077"/>
            <a:ext cx="964000" cy="48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557" name="Google Shape;1557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0930" y="747367"/>
            <a:ext cx="229709" cy="83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8" name="Google Shape;1558;p63"/>
          <p:cNvPicPr preferRelativeResize="0"/>
          <p:nvPr/>
        </p:nvPicPr>
        <p:blipFill rotWithShape="1">
          <a:blip r:embed="rId6">
            <a:alphaModFix/>
          </a:blip>
          <a:srcRect b="7834"/>
          <a:stretch/>
        </p:blipFill>
        <p:spPr>
          <a:xfrm>
            <a:off x="6233729" y="826809"/>
            <a:ext cx="138976" cy="673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9" name="Google Shape;1559;p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47167" y="860125"/>
            <a:ext cx="196293" cy="67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0" name="Google Shape;1560;p6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73049" y="860123"/>
            <a:ext cx="173479" cy="673483"/>
          </a:xfrm>
          <a:prstGeom prst="rect">
            <a:avLst/>
          </a:prstGeom>
          <a:noFill/>
          <a:ln>
            <a:noFill/>
          </a:ln>
        </p:spPr>
      </p:pic>
      <p:sp>
        <p:nvSpPr>
          <p:cNvPr id="1561" name="Google Shape;1561;p63"/>
          <p:cNvSpPr txBox="1"/>
          <p:nvPr/>
        </p:nvSpPr>
        <p:spPr>
          <a:xfrm>
            <a:off x="5883633" y="1612114"/>
            <a:ext cx="3140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53%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62" name="Google Shape;1562;p63"/>
          <p:cNvSpPr txBox="1"/>
          <p:nvPr/>
        </p:nvSpPr>
        <p:spPr>
          <a:xfrm>
            <a:off x="5883633" y="2075802"/>
            <a:ext cx="304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63" name="Google Shape;1563;p63"/>
          <p:cNvSpPr txBox="1"/>
          <p:nvPr/>
        </p:nvSpPr>
        <p:spPr>
          <a:xfrm>
            <a:off x="5883633" y="2487738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64" name="Google Shape;1564;p63"/>
          <p:cNvSpPr txBox="1"/>
          <p:nvPr/>
        </p:nvSpPr>
        <p:spPr>
          <a:xfrm>
            <a:off x="5883633" y="2951433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65" name="Google Shape;1565;p63"/>
          <p:cNvSpPr txBox="1"/>
          <p:nvPr/>
        </p:nvSpPr>
        <p:spPr>
          <a:xfrm>
            <a:off x="6210504" y="1596786"/>
            <a:ext cx="292400" cy="1723508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66" name="Google Shape;1566;p63"/>
          <p:cNvSpPr txBox="1"/>
          <p:nvPr/>
        </p:nvSpPr>
        <p:spPr>
          <a:xfrm>
            <a:off x="6210504" y="2060473"/>
            <a:ext cx="292400" cy="984845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67" name="Google Shape;1567;p63"/>
          <p:cNvSpPr txBox="1"/>
          <p:nvPr/>
        </p:nvSpPr>
        <p:spPr>
          <a:xfrm>
            <a:off x="6521197" y="1596786"/>
            <a:ext cx="292400" cy="2831504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5%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68" name="Google Shape;1568;p63"/>
          <p:cNvSpPr txBox="1"/>
          <p:nvPr/>
        </p:nvSpPr>
        <p:spPr>
          <a:xfrm>
            <a:off x="6521197" y="2060473"/>
            <a:ext cx="292400" cy="1723508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69" name="Google Shape;1569;p63"/>
          <p:cNvSpPr txBox="1"/>
          <p:nvPr/>
        </p:nvSpPr>
        <p:spPr>
          <a:xfrm>
            <a:off x="6521197" y="2524160"/>
            <a:ext cx="292400" cy="615513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70" name="Google Shape;1570;p63"/>
          <p:cNvSpPr txBox="1"/>
          <p:nvPr/>
        </p:nvSpPr>
        <p:spPr>
          <a:xfrm>
            <a:off x="6831891" y="1596786"/>
            <a:ext cx="2924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71" name="Google Shape;1571;p63"/>
          <p:cNvSpPr txBox="1"/>
          <p:nvPr/>
        </p:nvSpPr>
        <p:spPr>
          <a:xfrm>
            <a:off x="6831891" y="2060472"/>
            <a:ext cx="292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572" name="Google Shape;1572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7003" y="747367"/>
            <a:ext cx="229709" cy="83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3" name="Google Shape;1573;p63"/>
          <p:cNvPicPr preferRelativeResize="0"/>
          <p:nvPr/>
        </p:nvPicPr>
        <p:blipFill rotWithShape="1">
          <a:blip r:embed="rId6">
            <a:alphaModFix/>
          </a:blip>
          <a:srcRect b="7834"/>
          <a:stretch/>
        </p:blipFill>
        <p:spPr>
          <a:xfrm>
            <a:off x="7509803" y="826809"/>
            <a:ext cx="138976" cy="673483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63"/>
          <p:cNvSpPr txBox="1"/>
          <p:nvPr/>
        </p:nvSpPr>
        <p:spPr>
          <a:xfrm>
            <a:off x="7159707" y="1612114"/>
            <a:ext cx="3140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13%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75" name="Google Shape;1575;p63"/>
          <p:cNvSpPr txBox="1"/>
          <p:nvPr/>
        </p:nvSpPr>
        <p:spPr>
          <a:xfrm>
            <a:off x="7159707" y="2075802"/>
            <a:ext cx="304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76" name="Google Shape;1576;p63"/>
          <p:cNvSpPr txBox="1"/>
          <p:nvPr/>
        </p:nvSpPr>
        <p:spPr>
          <a:xfrm>
            <a:off x="7159707" y="2487738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77" name="Google Shape;1577;p63"/>
          <p:cNvSpPr txBox="1"/>
          <p:nvPr/>
        </p:nvSpPr>
        <p:spPr>
          <a:xfrm>
            <a:off x="7159707" y="2951424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78" name="Google Shape;1578;p63"/>
          <p:cNvSpPr txBox="1"/>
          <p:nvPr/>
        </p:nvSpPr>
        <p:spPr>
          <a:xfrm>
            <a:off x="7486577" y="1596786"/>
            <a:ext cx="2924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10%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79" name="Google Shape;1579;p63"/>
          <p:cNvSpPr txBox="1"/>
          <p:nvPr/>
        </p:nvSpPr>
        <p:spPr>
          <a:xfrm>
            <a:off x="7486577" y="2060473"/>
            <a:ext cx="292400" cy="2462172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80" name="Google Shape;1580;p63"/>
          <p:cNvSpPr txBox="1"/>
          <p:nvPr/>
        </p:nvSpPr>
        <p:spPr>
          <a:xfrm>
            <a:off x="7489233" y="2502111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81" name="Google Shape;1581;p63"/>
          <p:cNvSpPr txBox="1"/>
          <p:nvPr/>
        </p:nvSpPr>
        <p:spPr>
          <a:xfrm>
            <a:off x="7494149" y="2943760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82" name="Google Shape;1582;p63"/>
          <p:cNvSpPr/>
          <p:nvPr/>
        </p:nvSpPr>
        <p:spPr>
          <a:xfrm>
            <a:off x="6194095" y="1561265"/>
            <a:ext cx="314000" cy="48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83" name="Google Shape;1583;p63"/>
          <p:cNvSpPr/>
          <p:nvPr/>
        </p:nvSpPr>
        <p:spPr>
          <a:xfrm>
            <a:off x="6831891" y="1540048"/>
            <a:ext cx="958000" cy="48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84" name="Google Shape;1584;p63"/>
          <p:cNvSpPr/>
          <p:nvPr/>
        </p:nvSpPr>
        <p:spPr>
          <a:xfrm>
            <a:off x="6197500" y="2009624"/>
            <a:ext cx="314000" cy="48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85" name="Google Shape;1585;p63"/>
          <p:cNvSpPr/>
          <p:nvPr/>
        </p:nvSpPr>
        <p:spPr>
          <a:xfrm>
            <a:off x="6831891" y="1999077"/>
            <a:ext cx="964000" cy="48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586" name="Google Shape;1586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1330" y="747367"/>
            <a:ext cx="229709" cy="83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7" name="Google Shape;1587;p63"/>
          <p:cNvPicPr preferRelativeResize="0"/>
          <p:nvPr/>
        </p:nvPicPr>
        <p:blipFill rotWithShape="1">
          <a:blip r:embed="rId6">
            <a:alphaModFix/>
          </a:blip>
          <a:srcRect b="7834"/>
          <a:stretch/>
        </p:blipFill>
        <p:spPr>
          <a:xfrm>
            <a:off x="8164129" y="826809"/>
            <a:ext cx="138976" cy="673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8" name="Google Shape;1588;p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77567" y="860125"/>
            <a:ext cx="196293" cy="67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9" name="Google Shape;1589;p6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803449" y="860123"/>
            <a:ext cx="173479" cy="673483"/>
          </a:xfrm>
          <a:prstGeom prst="rect">
            <a:avLst/>
          </a:prstGeom>
          <a:noFill/>
          <a:ln>
            <a:noFill/>
          </a:ln>
        </p:spPr>
      </p:pic>
      <p:sp>
        <p:nvSpPr>
          <p:cNvPr id="1590" name="Google Shape;1590;p63"/>
          <p:cNvSpPr txBox="1"/>
          <p:nvPr/>
        </p:nvSpPr>
        <p:spPr>
          <a:xfrm>
            <a:off x="7814033" y="1612114"/>
            <a:ext cx="3140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53%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91" name="Google Shape;1591;p63"/>
          <p:cNvSpPr txBox="1"/>
          <p:nvPr/>
        </p:nvSpPr>
        <p:spPr>
          <a:xfrm>
            <a:off x="7814033" y="2075802"/>
            <a:ext cx="304400" cy="2462172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92" name="Google Shape;1592;p63"/>
          <p:cNvSpPr txBox="1"/>
          <p:nvPr/>
        </p:nvSpPr>
        <p:spPr>
          <a:xfrm>
            <a:off x="7814033" y="2487738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93" name="Google Shape;1593;p63"/>
          <p:cNvSpPr txBox="1"/>
          <p:nvPr/>
        </p:nvSpPr>
        <p:spPr>
          <a:xfrm>
            <a:off x="7814033" y="2951424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94" name="Google Shape;1594;p63"/>
          <p:cNvSpPr txBox="1"/>
          <p:nvPr/>
        </p:nvSpPr>
        <p:spPr>
          <a:xfrm>
            <a:off x="8140904" y="1596786"/>
            <a:ext cx="2924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95" name="Google Shape;1595;p63"/>
          <p:cNvSpPr txBox="1"/>
          <p:nvPr/>
        </p:nvSpPr>
        <p:spPr>
          <a:xfrm>
            <a:off x="8140904" y="2060472"/>
            <a:ext cx="292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96" name="Google Shape;1596;p63"/>
          <p:cNvSpPr txBox="1"/>
          <p:nvPr/>
        </p:nvSpPr>
        <p:spPr>
          <a:xfrm>
            <a:off x="8451597" y="1596786"/>
            <a:ext cx="2924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55%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97" name="Google Shape;1597;p63"/>
          <p:cNvSpPr txBox="1"/>
          <p:nvPr/>
        </p:nvSpPr>
        <p:spPr>
          <a:xfrm>
            <a:off x="8451597" y="2060473"/>
            <a:ext cx="292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98" name="Google Shape;1598;p63"/>
          <p:cNvSpPr txBox="1"/>
          <p:nvPr/>
        </p:nvSpPr>
        <p:spPr>
          <a:xfrm>
            <a:off x="8451597" y="2524161"/>
            <a:ext cx="292400" cy="984845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4%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99" name="Google Shape;1599;p63"/>
          <p:cNvSpPr txBox="1"/>
          <p:nvPr/>
        </p:nvSpPr>
        <p:spPr>
          <a:xfrm>
            <a:off x="8762291" y="1596786"/>
            <a:ext cx="2924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00" name="Google Shape;1600;p63"/>
          <p:cNvSpPr txBox="1"/>
          <p:nvPr/>
        </p:nvSpPr>
        <p:spPr>
          <a:xfrm>
            <a:off x="8762291" y="2060472"/>
            <a:ext cx="292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601" name="Google Shape;1601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37403" y="747367"/>
            <a:ext cx="229709" cy="83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2" name="Google Shape;1602;p63"/>
          <p:cNvPicPr preferRelativeResize="0"/>
          <p:nvPr/>
        </p:nvPicPr>
        <p:blipFill rotWithShape="1">
          <a:blip r:embed="rId6">
            <a:alphaModFix/>
          </a:blip>
          <a:srcRect b="7834"/>
          <a:stretch/>
        </p:blipFill>
        <p:spPr>
          <a:xfrm>
            <a:off x="9440203" y="826809"/>
            <a:ext cx="138976" cy="673483"/>
          </a:xfrm>
          <a:prstGeom prst="rect">
            <a:avLst/>
          </a:prstGeom>
          <a:noFill/>
          <a:ln>
            <a:noFill/>
          </a:ln>
        </p:spPr>
      </p:pic>
      <p:sp>
        <p:nvSpPr>
          <p:cNvPr id="1603" name="Google Shape;1603;p63"/>
          <p:cNvSpPr txBox="1"/>
          <p:nvPr/>
        </p:nvSpPr>
        <p:spPr>
          <a:xfrm>
            <a:off x="9090107" y="1612114"/>
            <a:ext cx="3140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13%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04" name="Google Shape;1604;p63"/>
          <p:cNvSpPr txBox="1"/>
          <p:nvPr/>
        </p:nvSpPr>
        <p:spPr>
          <a:xfrm>
            <a:off x="9090107" y="2075802"/>
            <a:ext cx="304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05" name="Google Shape;1605;p63"/>
          <p:cNvSpPr txBox="1"/>
          <p:nvPr/>
        </p:nvSpPr>
        <p:spPr>
          <a:xfrm>
            <a:off x="9090107" y="2487738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06" name="Google Shape;1606;p63"/>
          <p:cNvSpPr txBox="1"/>
          <p:nvPr/>
        </p:nvSpPr>
        <p:spPr>
          <a:xfrm>
            <a:off x="9090107" y="2951424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07" name="Google Shape;1607;p63"/>
          <p:cNvSpPr txBox="1"/>
          <p:nvPr/>
        </p:nvSpPr>
        <p:spPr>
          <a:xfrm>
            <a:off x="9416977" y="1596786"/>
            <a:ext cx="292400" cy="320083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Risk: 10%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08" name="Google Shape;1608;p63"/>
          <p:cNvSpPr txBox="1"/>
          <p:nvPr/>
        </p:nvSpPr>
        <p:spPr>
          <a:xfrm>
            <a:off x="9416977" y="2060473"/>
            <a:ext cx="292400" cy="209284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Risk%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09" name="Google Shape;1609;p63"/>
          <p:cNvSpPr txBox="1"/>
          <p:nvPr/>
        </p:nvSpPr>
        <p:spPr>
          <a:xfrm>
            <a:off x="9419633" y="2502111"/>
            <a:ext cx="314000" cy="1354176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Ri%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10" name="Google Shape;1610;p63"/>
          <p:cNvSpPr txBox="1"/>
          <p:nvPr/>
        </p:nvSpPr>
        <p:spPr>
          <a:xfrm>
            <a:off x="9424549" y="2943760"/>
            <a:ext cx="304400" cy="61551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%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11" name="Google Shape;1611;p63"/>
          <p:cNvSpPr/>
          <p:nvPr/>
        </p:nvSpPr>
        <p:spPr>
          <a:xfrm>
            <a:off x="8124495" y="1561265"/>
            <a:ext cx="314000" cy="48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12" name="Google Shape;1612;p63"/>
          <p:cNvSpPr/>
          <p:nvPr/>
        </p:nvSpPr>
        <p:spPr>
          <a:xfrm>
            <a:off x="8762291" y="1540048"/>
            <a:ext cx="958000" cy="48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13" name="Google Shape;1613;p63"/>
          <p:cNvSpPr/>
          <p:nvPr/>
        </p:nvSpPr>
        <p:spPr>
          <a:xfrm>
            <a:off x="8127900" y="2009624"/>
            <a:ext cx="314000" cy="48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14" name="Google Shape;1614;p63"/>
          <p:cNvSpPr/>
          <p:nvPr/>
        </p:nvSpPr>
        <p:spPr>
          <a:xfrm>
            <a:off x="8762291" y="1999077"/>
            <a:ext cx="964000" cy="4808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615" name="Google Shape;1615;p6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31233" y="5056349"/>
            <a:ext cx="10121864" cy="1611784"/>
          </a:xfrm>
          <a:prstGeom prst="rect">
            <a:avLst/>
          </a:prstGeom>
          <a:noFill/>
          <a:ln>
            <a:noFill/>
          </a:ln>
        </p:spPr>
      </p:pic>
      <p:sp>
        <p:nvSpPr>
          <p:cNvPr id="1616" name="Google Shape;1616;p63"/>
          <p:cNvSpPr txBox="1"/>
          <p:nvPr/>
        </p:nvSpPr>
        <p:spPr>
          <a:xfrm>
            <a:off x="1489577" y="5075049"/>
            <a:ext cx="61592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17" name="Google Shape;1617;p63"/>
          <p:cNvSpPr txBox="1"/>
          <p:nvPr/>
        </p:nvSpPr>
        <p:spPr>
          <a:xfrm>
            <a:off x="6108600" y="6267667"/>
            <a:ext cx="1117600" cy="5128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endParaRPr sz="1733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18" name="Google Shape;1618;p63"/>
          <p:cNvSpPr txBox="1"/>
          <p:nvPr/>
        </p:nvSpPr>
        <p:spPr>
          <a:xfrm>
            <a:off x="7081684" y="5611234"/>
            <a:ext cx="485600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Probability that FIRST day reaches epsilon agreement within k rounds is 1-delta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0401C-01FF-ACBD-58D3-8FE5BD7BD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Upshot: Distribution-Agnostic Information Aggregation Theorems for Bayesians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D7DA3-130E-0013-DE98-FD7D00085F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A178ED94-4BE2-5344-9B6A-743332162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7413"/>
            <a:ext cx="12192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0719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>
          <a:extLst>
            <a:ext uri="{FF2B5EF4-FFF2-40B4-BE49-F238E27FC236}">
              <a16:creationId xmlns:a16="http://schemas.microsoft.com/office/drawing/2014/main" id="{166DFEE8-9511-BE49-22CB-20091041A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>
            <a:extLst>
              <a:ext uri="{FF2B5EF4-FFF2-40B4-BE49-F238E27FC236}">
                <a16:creationId xmlns:a16="http://schemas.microsoft.com/office/drawing/2014/main" id="{AB08B926-9A76-6013-FC71-98BAD55466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2885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 dirty="0"/>
              <a:t>Extensions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Google Shape;96;p16">
                <a:extLst>
                  <a:ext uri="{FF2B5EF4-FFF2-40B4-BE49-F238E27FC236}">
                    <a16:creationId xmlns:a16="http://schemas.microsoft.com/office/drawing/2014/main" id="{A2DD14E1-F495-5F08-2EDE-EF3CCEA922B5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15600" y="1130233"/>
                <a:ext cx="11360800" cy="4555200"/>
              </a:xfrm>
              <a:prstGeom prst="rect">
                <a:avLst/>
              </a:prstGeom>
            </p:spPr>
            <p:txBody>
              <a:bodyPr spcFirstLastPara="1" wrap="square" lIns="121900" tIns="121900" rIns="121900" bIns="121900" anchor="t" anchorCtr="0"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Can extend to high dimensional spaces where communication/agreement is about the best response action.</a:t>
                </a:r>
              </a:p>
              <a:p>
                <a:pPr marL="0" indent="0">
                  <a:spcBef>
                    <a:spcPts val="1600"/>
                  </a:spcBef>
                  <a:spcAft>
                    <a:spcPts val="1600"/>
                  </a:spcAft>
                  <a:buNone/>
                </a:pPr>
                <a:r>
                  <a:rPr lang="en-US" dirty="0"/>
                  <a:t>Still tractable, agreement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-approximate best response happens after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𝜖𝛿</m:t>
                        </m:r>
                      </m:den>
                    </m:f>
                  </m:oMath>
                </a14:m>
                <a:r>
                  <a:rPr lang="en-US" dirty="0"/>
                  <a:t> rounds. (Independent of ambient dimension)</a:t>
                </a:r>
                <a:endParaRPr dirty="0"/>
              </a:p>
            </p:txBody>
          </p:sp>
        </mc:Choice>
        <mc:Fallback xmlns="">
          <p:sp>
            <p:nvSpPr>
              <p:cNvPr id="96" name="Google Shape;96;p16">
                <a:extLst>
                  <a:ext uri="{FF2B5EF4-FFF2-40B4-BE49-F238E27FC236}">
                    <a16:creationId xmlns:a16="http://schemas.microsoft.com/office/drawing/2014/main" id="{A2DD14E1-F495-5F08-2EDE-EF3CCEA922B5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130233"/>
                <a:ext cx="11360800" cy="4555200"/>
              </a:xfrm>
              <a:prstGeom prst="rect">
                <a:avLst/>
              </a:prstGeom>
              <a:blipFill>
                <a:blip r:embed="rId3"/>
                <a:stretch>
                  <a:fillRect l="-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7" name="Google Shape;97;p16">
            <a:extLst>
              <a:ext uri="{FF2B5EF4-FFF2-40B4-BE49-F238E27FC236}">
                <a16:creationId xmlns:a16="http://schemas.microsoft.com/office/drawing/2014/main" id="{7FD1E45B-FA0E-4578-B4E8-BF831671D6B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8341" t="3746" r="29476" b="1636"/>
          <a:stretch/>
        </p:blipFill>
        <p:spPr>
          <a:xfrm>
            <a:off x="1630100" y="2879033"/>
            <a:ext cx="1521768" cy="341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>
            <a:extLst>
              <a:ext uri="{FF2B5EF4-FFF2-40B4-BE49-F238E27FC236}">
                <a16:creationId xmlns:a16="http://schemas.microsoft.com/office/drawing/2014/main" id="{9534DDA3-B07C-A84E-36CA-F80632F1367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1801" y="2768701"/>
            <a:ext cx="2985177" cy="352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>
            <a:extLst>
              <a:ext uri="{FF2B5EF4-FFF2-40B4-BE49-F238E27FC236}">
                <a16:creationId xmlns:a16="http://schemas.microsoft.com/office/drawing/2014/main" id="{708E92A3-B34E-318D-8D44-608B2B4348A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11969" b="12893"/>
          <a:stretch/>
        </p:blipFill>
        <p:spPr>
          <a:xfrm flipH="1">
            <a:off x="4513164" y="5892234"/>
            <a:ext cx="1870736" cy="939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>
            <a:extLst>
              <a:ext uri="{FF2B5EF4-FFF2-40B4-BE49-F238E27FC236}">
                <a16:creationId xmlns:a16="http://schemas.microsoft.com/office/drawing/2014/main" id="{AD21B3F6-2963-08D3-4052-C0494BB6DD1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10174" t="23060" r="7037" b="21210"/>
          <a:stretch/>
        </p:blipFill>
        <p:spPr>
          <a:xfrm>
            <a:off x="5528018" y="2279233"/>
            <a:ext cx="1261433" cy="71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>
            <a:extLst>
              <a:ext uri="{FF2B5EF4-FFF2-40B4-BE49-F238E27FC236}">
                <a16:creationId xmlns:a16="http://schemas.microsoft.com/office/drawing/2014/main" id="{2AAAC950-071D-8C28-242D-1B694E6BEDA7}"/>
              </a:ext>
            </a:extLst>
          </p:cNvPr>
          <p:cNvSpPr/>
          <p:nvPr/>
        </p:nvSpPr>
        <p:spPr>
          <a:xfrm>
            <a:off x="3677566" y="2420067"/>
            <a:ext cx="2706333" cy="860800"/>
          </a:xfrm>
          <a:prstGeom prst="cloudCallout">
            <a:avLst>
              <a:gd name="adj1" fmla="val -63540"/>
              <a:gd name="adj2" fmla="val 4815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Amputate the left arm.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16">
            <a:extLst>
              <a:ext uri="{FF2B5EF4-FFF2-40B4-BE49-F238E27FC236}">
                <a16:creationId xmlns:a16="http://schemas.microsoft.com/office/drawing/2014/main" id="{4CAEBD94-AD3D-2CF3-61D5-A12EA5FBC409}"/>
              </a:ext>
            </a:extLst>
          </p:cNvPr>
          <p:cNvSpPr/>
          <p:nvPr/>
        </p:nvSpPr>
        <p:spPr>
          <a:xfrm>
            <a:off x="4256733" y="3109233"/>
            <a:ext cx="2552400" cy="1410000"/>
          </a:xfrm>
          <a:prstGeom prst="cloudCallout">
            <a:avLst>
              <a:gd name="adj1" fmla="val 90620"/>
              <a:gd name="adj2" fmla="val -15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Amputate the right arm.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5" name="Google Shape;105;p16">
            <a:extLst>
              <a:ext uri="{FF2B5EF4-FFF2-40B4-BE49-F238E27FC236}">
                <a16:creationId xmlns:a16="http://schemas.microsoft.com/office/drawing/2014/main" id="{B835D32C-9A35-CC7E-DDAB-1FA73953B5D1}"/>
              </a:ext>
            </a:extLst>
          </p:cNvPr>
          <p:cNvSpPr/>
          <p:nvPr/>
        </p:nvSpPr>
        <p:spPr>
          <a:xfrm>
            <a:off x="4085100" y="4519233"/>
            <a:ext cx="2409600" cy="1603200"/>
          </a:xfrm>
          <a:prstGeom prst="cloudCallout">
            <a:avLst>
              <a:gd name="adj1" fmla="val -84733"/>
              <a:gd name="adj2" fmla="val -9949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Prescribe Ibuprofen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6" name="Google Shape;106;p16">
            <a:extLst>
              <a:ext uri="{FF2B5EF4-FFF2-40B4-BE49-F238E27FC236}">
                <a16:creationId xmlns:a16="http://schemas.microsoft.com/office/drawing/2014/main" id="{EDCB4366-7944-C6E6-ACEA-54093171CA17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62548" y="2230033"/>
            <a:ext cx="577953" cy="610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94139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3EAA8-1F90-376E-BCF8-AB9BC31BD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Generally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CCDB4-497E-9019-2146-86AE77E74F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“Real Probabilities”/correctly specified Bayesian posteriors are unbiased subject to all possible conditioning events.</a:t>
            </a:r>
          </a:p>
          <a:p>
            <a:r>
              <a:rPr lang="en-US" dirty="0"/>
              <a:t>But for many purposes that seem to need “real probabilities” we only need unbiasedness subject to modest numbers of conditioning events… Which we can achieve tractably from data.</a:t>
            </a:r>
          </a:p>
          <a:p>
            <a:r>
              <a:rPr lang="en-US" dirty="0"/>
              <a:t>Other applications:</a:t>
            </a:r>
          </a:p>
          <a:p>
            <a:pPr lvl="1"/>
            <a:r>
              <a:rPr lang="en-US" dirty="0"/>
              <a:t>Obtaining conditional validity guarantees for statistical estimation tasks</a:t>
            </a:r>
          </a:p>
          <a:p>
            <a:pPr lvl="2"/>
            <a:r>
              <a:rPr lang="en-US" dirty="0"/>
              <a:t>Mean, variance, and quantile estimation: [Hebert-Johnson, Kim, Reingold, </a:t>
            </a:r>
            <a:r>
              <a:rPr lang="en-US" dirty="0" err="1"/>
              <a:t>Rothblum</a:t>
            </a:r>
            <a:r>
              <a:rPr lang="en-US" dirty="0"/>
              <a:t> ICML ’18], [Jung, Lee, Pai, Roth, Vohra COLT ‘21], [Gupta, Jung, Pai, </a:t>
            </a:r>
            <a:r>
              <a:rPr lang="en-US" dirty="0" err="1"/>
              <a:t>Noarov</a:t>
            </a:r>
            <a:r>
              <a:rPr lang="en-US" dirty="0"/>
              <a:t>, Roth ITCS ‘22], [</a:t>
            </a:r>
            <a:r>
              <a:rPr lang="en-US" dirty="0" err="1"/>
              <a:t>Noarov</a:t>
            </a:r>
            <a:r>
              <a:rPr lang="en-US" dirty="0"/>
              <a:t>, Roth ICML ’23]</a:t>
            </a:r>
          </a:p>
          <a:p>
            <a:pPr lvl="2"/>
            <a:r>
              <a:rPr lang="en-US" dirty="0"/>
              <a:t>Conformal Prediction: [Bastani, Gupta Jung, </a:t>
            </a:r>
            <a:r>
              <a:rPr lang="en-US" dirty="0" err="1"/>
              <a:t>Noarov</a:t>
            </a:r>
            <a:r>
              <a:rPr lang="en-US" dirty="0"/>
              <a:t>, Ramalingam, Roth </a:t>
            </a:r>
            <a:r>
              <a:rPr lang="en-US" dirty="0" err="1"/>
              <a:t>NeurIPS</a:t>
            </a:r>
            <a:r>
              <a:rPr lang="en-US" dirty="0"/>
              <a:t> ‘22], [Jung, </a:t>
            </a:r>
            <a:r>
              <a:rPr lang="en-US" dirty="0" err="1"/>
              <a:t>Noarov</a:t>
            </a:r>
            <a:r>
              <a:rPr lang="en-US" dirty="0"/>
              <a:t>, Ramalingam, Roth ICLR ‘23], [Gibbs, Cherian, Candes JRSS ‘25]</a:t>
            </a:r>
          </a:p>
          <a:p>
            <a:pPr lvl="2"/>
            <a:r>
              <a:rPr lang="en-US" dirty="0"/>
              <a:t>Causal Inference: [</a:t>
            </a:r>
            <a:r>
              <a:rPr lang="en-US" dirty="0" err="1"/>
              <a:t>Noarov</a:t>
            </a:r>
            <a:r>
              <a:rPr lang="en-US" dirty="0"/>
              <a:t>, </a:t>
            </a:r>
            <a:r>
              <a:rPr lang="en-US" dirty="0" err="1"/>
              <a:t>Fogliato</a:t>
            </a:r>
            <a:r>
              <a:rPr lang="en-US"/>
              <a:t>, Bertran, Roth ‘25]</a:t>
            </a:r>
            <a:endParaRPr lang="en-US" dirty="0"/>
          </a:p>
          <a:p>
            <a:pPr lvl="1"/>
            <a:r>
              <a:rPr lang="en-US" dirty="0"/>
              <a:t>Replacing common prior assumptions in principal-agent problems [Camara, Hartline, Johnsen FOCS ‘20], [Collina, Roth, Shao EC ‘24]</a:t>
            </a:r>
          </a:p>
          <a:p>
            <a:pPr lvl="1"/>
            <a:r>
              <a:rPr lang="en-US" dirty="0"/>
              <a:t>More? </a:t>
            </a:r>
          </a:p>
        </p:txBody>
      </p:sp>
    </p:spTree>
    <p:extLst>
      <p:ext uri="{BB962C8B-B14F-4D97-AF65-F5344CB8AC3E}">
        <p14:creationId xmlns:p14="http://schemas.microsoft.com/office/powerpoint/2010/main" val="247069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B1A03-8ABA-F407-F39F-CAA14A60F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787B1-F200-076F-0F9D-5633654C5C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n-US" dirty="0"/>
              <a:t>High-Dimensional Prediction for Sequential Decision Making</a:t>
            </a:r>
          </a:p>
          <a:p>
            <a:pPr marL="152396" indent="0">
              <a:buNone/>
            </a:pPr>
            <a:r>
              <a:rPr lang="en-US" dirty="0"/>
              <a:t>Georgy </a:t>
            </a:r>
            <a:r>
              <a:rPr lang="en-US" dirty="0" err="1"/>
              <a:t>Noarov</a:t>
            </a:r>
            <a:r>
              <a:rPr lang="en-US" dirty="0"/>
              <a:t>, Ramya Ramalingam, Aaron Roth, Stephan Xie (</a:t>
            </a:r>
            <a:r>
              <a:rPr lang="en-US" dirty="0" err="1"/>
              <a:t>NeurIPS</a:t>
            </a:r>
            <a:r>
              <a:rPr lang="en-US" dirty="0"/>
              <a:t> 2025?)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Tractable Agreement Protocols</a:t>
            </a:r>
          </a:p>
          <a:p>
            <a:pPr marL="152396" indent="0">
              <a:buNone/>
            </a:pPr>
            <a:r>
              <a:rPr lang="en-US" dirty="0"/>
              <a:t>Natalie Collina, Surbhi Goel, Varun Gupta, Aaron Roth (STOC 2025)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Collaborative Prediction: Tractable Information Aggregation via Agreement</a:t>
            </a:r>
          </a:p>
          <a:p>
            <a:pPr marL="152396" indent="0">
              <a:buNone/>
            </a:pPr>
            <a:r>
              <a:rPr lang="en-US" dirty="0"/>
              <a:t>Natalie Collina, Ira Globus-Harris, Surbhi Goel, Varun Gupta, Aaron Roth, Mirah Shi (</a:t>
            </a:r>
            <a:r>
              <a:rPr lang="en-US" dirty="0" err="1"/>
              <a:t>arXiv</a:t>
            </a:r>
            <a:r>
              <a:rPr lang="en-US" dirty="0"/>
              <a:t> 2025)</a:t>
            </a:r>
          </a:p>
        </p:txBody>
      </p:sp>
    </p:spTree>
    <p:extLst>
      <p:ext uri="{BB962C8B-B14F-4D97-AF65-F5344CB8AC3E}">
        <p14:creationId xmlns:p14="http://schemas.microsoft.com/office/powerpoint/2010/main" val="2933058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6A6E7-7B10-5E8D-922A-C6CEA007C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want (but can’t get)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1C8037-3683-C095-9C2B-95573D7C2E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common scenario: </a:t>
                </a:r>
              </a:p>
              <a:p>
                <a:pPr lvl="1"/>
                <a:r>
                  <a:rPr lang="en-US" dirty="0"/>
                  <a:t>There is (we pretend) a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dirty="0"/>
                  <a:t> (features x labels)</a:t>
                </a:r>
              </a:p>
              <a:p>
                <a:pPr lvl="1"/>
                <a:r>
                  <a:rPr lang="en-US" dirty="0"/>
                  <a:t>We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, but then need to act before we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e.g. we might want to predict (something about)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or act in a scenario in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payoff relevant.</a:t>
                </a:r>
              </a:p>
              <a:p>
                <a:pPr lvl="1"/>
                <a:r>
                  <a:rPr lang="en-US" dirty="0"/>
                  <a:t>If,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knew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, this would be a sufficient statistic for many downstream tasks</a:t>
                </a:r>
              </a:p>
              <a:p>
                <a:pPr lvl="2"/>
                <a:r>
                  <a:rPr lang="en-US" dirty="0"/>
                  <a:t>e.g. we could find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𝒜</m:t>
                                </m:r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 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/>
                  <a:t>for any utility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 real probabilities are generally inaccessible.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1C8037-3683-C095-9C2B-95573D7C2E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72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D542F-A22A-CED5-814E-ACF5B1762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Calibration: Self-Referential Consistency</a:t>
            </a:r>
            <a:br>
              <a:rPr lang="en-US" dirty="0"/>
            </a:br>
            <a:r>
              <a:rPr lang="en-US" sz="2400" dirty="0"/>
              <a:t>[</a:t>
            </a:r>
            <a:r>
              <a:rPr lang="en-US" sz="2400" dirty="0" err="1"/>
              <a:t>Dawid</a:t>
            </a:r>
            <a:r>
              <a:rPr lang="en-US" sz="2400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347468-535E-9F1D-8572-45C5703F7D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Fix a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dirty="0"/>
                  <a:t> on labeled examples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Calibration asks that predictions be statistically unbiased conditional on the predictions themselves. In one dimension: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→[0,1]</m:t>
                    </m:r>
                  </m:oMath>
                </a14:m>
                <a:r>
                  <a:rPr lang="en-US" dirty="0"/>
                  <a:t> is calibrated if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347468-535E-9F1D-8572-45C5703F7D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2319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15545-5F85-26C2-76BD-E16F6AD74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condition on other events as well.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BAB0A6-F008-7CA2-2298-7E0AFD48D5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dirty="0"/>
                  <a:t>Given a collection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dirty="0"/>
                  <a:t> of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dirty="0"/>
                  <a:t>-bias bounded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if: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“Real probabilities” are unbiased subject to </a:t>
                </a:r>
                <a:r>
                  <a:rPr lang="en-US" i="1" dirty="0"/>
                  <a:t>every</a:t>
                </a:r>
                <a:r>
                  <a:rPr lang="en-US" dirty="0"/>
                  <a:t> possible conditioning event. </a:t>
                </a:r>
              </a:p>
              <a:p>
                <a:r>
                  <a:rPr lang="en-US" dirty="0"/>
                  <a:t>But maybe for specific tasks, we only needed </a:t>
                </a:r>
                <a:r>
                  <a:rPr lang="en-US" i="1" dirty="0"/>
                  <a:t>some</a:t>
                </a:r>
                <a:r>
                  <a:rPr lang="en-US" dirty="0"/>
                  <a:t> of the conditional properties of real probabilities in order to use them as probabilities. 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BAB0A6-F008-7CA2-2298-7E0AFD48D5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801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35477-99F6-F5C9-275E-0335B1BE3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Sequential Prediction Setting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445C5C-1AC5-5A19-CE0C-A7D062F5F6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context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Features relevant to the prediction task</a:t>
                </a:r>
                <a:endParaRPr lang="en-US" b="0" dirty="0"/>
              </a:p>
              <a:p>
                <a:r>
                  <a:rPr lang="en-US" dirty="0"/>
                  <a:t>A convex prediction/outcome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 the probability simplex over outcomes.</a:t>
                </a:r>
              </a:p>
              <a:p>
                <a:r>
                  <a:rPr lang="en-US" dirty="0"/>
                  <a:t>In rounds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The learner observes some context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The learner produces a prediction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learner observes outcome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445C5C-1AC5-5A19-CE0C-A7D062F5F6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009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1F9B8DE-3624-D401-E261-FC301791EE2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sz="4900" dirty="0"/>
                  <a:t>Efficiently Making </a:t>
                </a:r>
                <a14:m>
                  <m:oMath xmlns:m="http://schemas.openxmlformats.org/officeDocument/2006/math">
                    <m:r>
                      <a:rPr lang="en-US" sz="4900" i="1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sz="4900" dirty="0"/>
                  <a:t>-Unbiased Predictions</a:t>
                </a:r>
                <a:endParaRPr lang="en-US" sz="34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1F9B8DE-3624-D401-E261-FC301791EE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C1CBED-735F-E769-144B-BF4CD0AF18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Theorem: For any set of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dirty="0"/>
                  <a:t> and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there is an online prediction algorithm that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-dimensional adversarial predictions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rounds such that their worst-case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dirty="0"/>
                  <a:t>-bias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for: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per-round running time is polynomial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C1CBED-735F-E769-144B-BF4CD0AF18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683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11902</TotalTime>
  <Words>3579</Words>
  <Application>Microsoft Office PowerPoint</Application>
  <PresentationFormat>Widescreen</PresentationFormat>
  <Paragraphs>762</Paragraphs>
  <Slides>46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Aptos</vt:lpstr>
      <vt:lpstr>Aptos Display</vt:lpstr>
      <vt:lpstr>Arial</vt:lpstr>
      <vt:lpstr>Cambria Math</vt:lpstr>
      <vt:lpstr>Office Theme</vt:lpstr>
      <vt:lpstr>Simple Light</vt:lpstr>
      <vt:lpstr>Tractable Agreement Protocols and Collaborative Learning</vt:lpstr>
      <vt:lpstr>How can we make sense of probabilities?</vt:lpstr>
      <vt:lpstr>How can we make sense of probabilities?</vt:lpstr>
      <vt:lpstr>How can we make sense of probabilities?</vt:lpstr>
      <vt:lpstr>What we want (but can’t get)</vt:lpstr>
      <vt:lpstr>Calibration: Self-Referential Consistency [Dawid]</vt:lpstr>
      <vt:lpstr>We can condition on other events as well. </vt:lpstr>
      <vt:lpstr>The Sequential Prediction Setting</vt:lpstr>
      <vt:lpstr>Efficiently Making E-Unbiased Predictions</vt:lpstr>
      <vt:lpstr>Motivation: Humans use AI to help make decisions</vt:lpstr>
      <vt:lpstr>Aumann’s Agreement Theorem</vt:lpstr>
      <vt:lpstr>Agreement Dynamics</vt:lpstr>
      <vt:lpstr>Agreement Protocols</vt:lpstr>
      <vt:lpstr>Agreement via Perfect Bayesian Rationality: Drawbacks</vt:lpstr>
      <vt:lpstr>Overview of Results:</vt:lpstr>
      <vt:lpstr>What is Calibration?</vt:lpstr>
      <vt:lpstr>What is Calibration?</vt:lpstr>
      <vt:lpstr>What is Calibration?</vt:lpstr>
      <vt:lpstr>What is Calibration?</vt:lpstr>
      <vt:lpstr>What is Calibration?</vt:lpstr>
      <vt:lpstr>Sequential Agreement Protocol </vt:lpstr>
      <vt:lpstr>Perfect Conversation Calibration</vt:lpstr>
      <vt:lpstr>Perfect Conversation Calibration</vt:lpstr>
      <vt:lpstr>Proof Sketch</vt:lpstr>
      <vt:lpstr>Proof Sketch</vt:lpstr>
      <vt:lpstr>Proof Sketch</vt:lpstr>
      <vt:lpstr>Proof Sketch</vt:lpstr>
      <vt:lpstr>(One) Key Idea:</vt:lpstr>
      <vt:lpstr>Conversation Calibration leads to fast agreement:  Proof Sketch</vt:lpstr>
      <vt:lpstr>PowerPoint Presentation</vt:lpstr>
      <vt:lpstr>PowerPoint Presentation</vt:lpstr>
      <vt:lpstr>PowerPoint Presentation</vt:lpstr>
      <vt:lpstr>PowerPoint Presentation</vt:lpstr>
      <vt:lpstr>Information Aggregation</vt:lpstr>
      <vt:lpstr>Information Aggregation</vt:lpstr>
      <vt:lpstr>Information Aggregation</vt:lpstr>
      <vt:lpstr>Conversation Multicalibration is Satisfied by Bayesian updaters!</vt:lpstr>
      <vt:lpstr>Generalizing Aumann’s Agreement Theorem</vt:lpstr>
      <vt:lpstr>Generalizing Aumann’s Agreement Theorem</vt:lpstr>
      <vt:lpstr>Generalizing Aumann’s Agreement Theorem</vt:lpstr>
      <vt:lpstr>Generalizing Aumann’s Agreement Theorem</vt:lpstr>
      <vt:lpstr>Generalizing Aumann’s Agreement Theorem</vt:lpstr>
      <vt:lpstr>Upshot: Distribution-Agnostic Information Aggregation Theorems for Bayesians</vt:lpstr>
      <vt:lpstr>Extensions</vt:lpstr>
      <vt:lpstr>More Generally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Roth, Aaron L</dc:creator>
  <cp:lastModifiedBy>Roth, Aaron L</cp:lastModifiedBy>
  <cp:revision>78</cp:revision>
  <dcterms:created xsi:type="dcterms:W3CDTF">2025-01-16T15:32:41Z</dcterms:created>
  <dcterms:modified xsi:type="dcterms:W3CDTF">2025-04-29T11:59:35Z</dcterms:modified>
</cp:coreProperties>
</file>