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4" r:id="rId8"/>
    <p:sldId id="289" r:id="rId9"/>
    <p:sldId id="291" r:id="rId10"/>
    <p:sldId id="261" r:id="rId11"/>
    <p:sldId id="262" r:id="rId12"/>
    <p:sldId id="292" r:id="rId13"/>
    <p:sldId id="281" r:id="rId14"/>
    <p:sldId id="282" r:id="rId15"/>
    <p:sldId id="283" r:id="rId16"/>
    <p:sldId id="286" r:id="rId17"/>
    <p:sldId id="293" r:id="rId18"/>
    <p:sldId id="294" r:id="rId19"/>
    <p:sldId id="296" r:id="rId20"/>
    <p:sldId id="298" r:id="rId21"/>
    <p:sldId id="284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62EE-9DBC-4652-9FA7-FE4E69ED8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EF0BE-BFC1-494B-A203-76F122573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818-1523-4D95-9931-53FA62C1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A639-5B2D-420E-B26F-A28CAAB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0F2A1-97E0-4D8E-838E-AD728D9E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578E-56D6-4FC2-AEDC-2C8180DD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6F6A4-7DEF-42B6-9D1B-CEE38C93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A36D6-E8D5-48D7-94B9-CAC83236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D956-D28D-4605-A4E4-4A69F44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8BCA-C06B-4355-97EF-EFE8BDB9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4D949-3DC0-4019-813B-91AC5BE2E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8E136-088B-4D90-8824-E2B3F720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BDF5C-92B5-4A90-BC31-F896CE38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E4F1-635B-4337-8D6A-4D096F32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2F9E-261D-4615-89F7-1B94B105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65A3-BD51-4BE3-8D0C-6A116F38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459E-E818-4805-8C84-9ACC26190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F30D-44D2-428B-89FE-D45BF069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4005-FC20-49E1-873F-30E22973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517C1-8434-4473-99DB-B19BEA39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AD0D-C675-4A50-A9CF-E058BA6F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8176-6ACC-4FAA-84B8-82BAFAC4B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22CBC-2665-484E-8FB0-B4C9EDBA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53066-317C-4934-A40D-B136064B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D539D-6D62-4DE5-81B5-04099C09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8C14-4FA7-467A-849A-CE2BCA45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14A3-07E5-47A4-B2D0-88C476A3D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DC31A-839C-49B5-84E4-29CE1374C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E8B02-98C7-4C29-AE63-21A64F70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93AE1-E99E-45B6-B34D-3C51FE16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A67B-1DC8-404B-A672-13264033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B0C-1692-4887-904D-B57A680B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AB032-2C37-4C66-8F6A-0C398FAA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21DD0-8927-4663-A92C-D22650FB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8436A-0B1B-47FF-B00E-45EB1E16A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8364C-C1D8-4950-8751-0176A7D4F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8A469-1441-43C4-84D9-6DBFF750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75165-03B5-4EB4-9438-B5B19824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FB3F5-18FF-4C33-B931-912BC3E1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28EC-B822-4968-8CE3-E80B665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607CC-5FAC-42C4-B3CE-4F5EA6B3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7EAE1-0758-450D-9B88-9F61655D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D6E35-B7D8-4737-9874-EEE2AE2C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0267-4CC9-4AFC-B538-FB729C31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F00AD-EBCD-4FE5-A749-0BF4D8AC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959ED-8D0A-4E85-8AA3-181FF10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8201-BE5D-4588-BD80-36407AA8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834B6-0F82-4D54-8493-8F92C22A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9267-406F-4D62-8801-C47394543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B8255-7685-4804-B67A-B0DC691F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06867-BEAD-458F-9757-910AA27B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6C4B-094E-426E-BA33-7E751DBD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3AB2-C867-4449-A242-4D98B126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2AAEF-A801-4C1D-87D7-5E5F3F48D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17A3B-E46E-4202-90DA-8BB39104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8AC27-8CF6-491C-B3EF-E348A27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A8BA-2F40-41FD-94DE-6EB557ED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773CF-EE2A-48A3-90F4-4DDE7F1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222CD-03CD-4C05-B4AB-9E198127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8737-8BE7-4AFB-B824-4A3F36C17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EC0D-76C0-4A2A-988C-C9A15A123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F8D3-739E-470C-A43E-B5C2FC56434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0710-8E99-4D93-8D5F-4777684AF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0A3-804E-4D3F-8914-72B049E2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11FC-4C21-419B-9C2B-730897FA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C410-2CAC-4DE5-BF29-D90E7D71B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err="1"/>
              <a:t>Multivalid</a:t>
            </a:r>
            <a:r>
              <a:rPr lang="en-US" dirty="0"/>
              <a:t> Learning: </a:t>
            </a:r>
            <a:br>
              <a:rPr lang="en-US" dirty="0"/>
            </a:br>
            <a:r>
              <a:rPr lang="en-US" sz="4000" dirty="0"/>
              <a:t>Means, Moments, and Prediction Intervals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AC4BB-1465-4E24-9088-5A80C1715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en-US" dirty="0"/>
              <a:t>Aaron Roth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Joint with Varun Gupta, Chris Jung, George </a:t>
            </a:r>
            <a:r>
              <a:rPr lang="en-US" dirty="0" err="1"/>
              <a:t>Noarov</a:t>
            </a:r>
            <a:r>
              <a:rPr lang="en-US" dirty="0"/>
              <a:t>, and </a:t>
            </a:r>
            <a:r>
              <a:rPr lang="en-US" dirty="0" err="1"/>
              <a:t>Mallesh</a:t>
            </a:r>
            <a:r>
              <a:rPr lang="en-US" dirty="0"/>
              <a:t> Pai.</a:t>
            </a:r>
          </a:p>
          <a:p>
            <a:endParaRPr lang="en-US" dirty="0"/>
          </a:p>
        </p:txBody>
      </p:sp>
      <p:pic>
        <p:nvPicPr>
          <p:cNvPr id="5" name="Picture 2" descr="http://www.phillyliving.com/images/blogs/2010/08/penn-logo1.jpg">
            <a:extLst>
              <a:ext uri="{FF2B5EF4-FFF2-40B4-BE49-F238E27FC236}">
                <a16:creationId xmlns:a16="http://schemas.microsoft.com/office/drawing/2014/main" id="{9AF8EE7E-1025-410F-8ED1-37BD62AE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56326"/>
            <a:ext cx="1905000" cy="5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1 person">
            <a:extLst>
              <a:ext uri="{FF2B5EF4-FFF2-40B4-BE49-F238E27FC236}">
                <a16:creationId xmlns:a16="http://schemas.microsoft.com/office/drawing/2014/main" id="{585E0EE7-E280-42A3-89F4-515203E4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62" y="5483730"/>
            <a:ext cx="1000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Christopher Jung, ocean, sky, outdoor, water and nature">
            <a:extLst>
              <a:ext uri="{FF2B5EF4-FFF2-40B4-BE49-F238E27FC236}">
                <a16:creationId xmlns:a16="http://schemas.microsoft.com/office/drawing/2014/main" id="{3403B5D8-9FDC-433B-B764-7EE1C9F28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49702" r="40120" b="20764"/>
          <a:stretch/>
        </p:blipFill>
        <p:spPr bwMode="auto">
          <a:xfrm>
            <a:off x="4968047" y="5473006"/>
            <a:ext cx="1083301" cy="13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1 person">
            <a:extLst>
              <a:ext uri="{FF2B5EF4-FFF2-40B4-BE49-F238E27FC236}">
                <a16:creationId xmlns:a16="http://schemas.microsoft.com/office/drawing/2014/main" id="{F2670CCB-3CF7-433A-A920-36DADEE0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50" y="5545941"/>
            <a:ext cx="1271289" cy="12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D874672-110C-4F9B-9F35-28E367A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8" y="5489854"/>
            <a:ext cx="1082827" cy="13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797B-F914-4C94-8173-666589AB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</a:t>
            </a:r>
            <a:r>
              <a:rPr lang="en-US" dirty="0" err="1"/>
              <a:t>Multicalibration</a:t>
            </a:r>
            <a:r>
              <a:rPr lang="en-US" dirty="0"/>
              <a:t> (Reparametrized) </a:t>
            </a:r>
            <a:br>
              <a:rPr lang="en-US" dirty="0"/>
            </a:br>
            <a:r>
              <a:rPr lang="en-US" sz="2800" dirty="0"/>
              <a:t>[Hebert-Johnson, Kim, </a:t>
            </a:r>
            <a:r>
              <a:rPr lang="en-US" sz="2800" dirty="0" err="1"/>
              <a:t>Reingold</a:t>
            </a:r>
            <a:r>
              <a:rPr lang="en-US" sz="2800" dirty="0"/>
              <a:t>, </a:t>
            </a:r>
            <a:r>
              <a:rPr lang="en-US" sz="2800" dirty="0" err="1"/>
              <a:t>Rothblum</a:t>
            </a:r>
            <a:r>
              <a:rPr lang="en-US" sz="2800" dirty="0"/>
              <a:t> ’18]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D4C81-8E51-4DFB-8613-41A6F80B1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 Consistency</a:t>
                </a:r>
              </a:p>
              <a:p>
                <a:pPr lvl="1"/>
                <a:r>
                  <a:rPr lang="en-US" dirty="0"/>
                  <a:t>Given: a sequence of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a sequence of predictions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write: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A predictor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mean-</a:t>
                </a:r>
                <a:r>
                  <a:rPr lang="en-US" i="1" dirty="0"/>
                  <a:t>consistent on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D4C81-8E51-4DFB-8613-41A6F80B1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03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C20E-6D57-4936-99FD-36FB9240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Multicalibration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</a:t>
            </a:r>
            <a:r>
              <a:rPr lang="en-US" dirty="0"/>
              <a:t>Reparametrized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[Hebert-Johnson, Kim,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Reingold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Rothblum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’18]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EA5E4-BCF4-441F-8A37-BCDE0CAEE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Calibration</a:t>
                </a:r>
              </a:p>
              <a:p>
                <a:pPr lvl="1"/>
                <a:r>
                  <a:rPr lang="en-US" dirty="0"/>
                  <a:t>Given a discretization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a grid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,1}.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A sequence of predictions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-calibrated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0" dirty="0"/>
                  <a:t> it satisfies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-mean consistent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Multi-calibration</a:t>
                </a:r>
              </a:p>
              <a:p>
                <a:pPr lvl="1"/>
                <a:r>
                  <a:rPr lang="en-US" dirty="0"/>
                  <a:t>Given: An arbitrary collection of overlapping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multicalibrated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457200" lvl="1" indent="0" algn="ctr">
                  <a:buNone/>
                </a:pPr>
                <a:r>
                  <a:rPr lang="en-US" dirty="0"/>
                  <a:t>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-mean consistent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EA5E4-BCF4-441F-8A37-BCDE0CAEE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0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80B5-0B8A-4900-B349-9C4D8BF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Interval </a:t>
            </a:r>
            <a:r>
              <a:rPr lang="en-US" dirty="0" err="1"/>
              <a:t>Multivalidity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DD3-6193-4D72-8659-F70A78ACF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 sequence of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a sequence of prediction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Bucketing: Say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sequence of prediction intervals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multivalid</a:t>
                </a:r>
                <a:r>
                  <a:rPr lang="en-US" dirty="0"/>
                  <a:t> for a coverage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collection of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DD3-6193-4D72-8659-F70A78ACF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1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321E-8A87-4D0F-B471-0F964BE2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38A91-DD08-4868-8A90-34840F1A5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adversary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and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the learner.</a:t>
                </a:r>
              </a:p>
              <a:p>
                <a:pPr lvl="1"/>
                <a:r>
                  <a:rPr lang="en-US" dirty="0"/>
                  <a:t>The learner makes a (possibly randomized)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(Of the mean, variance, a prediction interval, etc.)</a:t>
                </a:r>
              </a:p>
              <a:p>
                <a:pPr lvl="1"/>
                <a:r>
                  <a:rPr lang="en-US" dirty="0"/>
                  <a:t>The learner observes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goal is for the prediction player to guarantee </a:t>
                </a:r>
                <a:r>
                  <a:rPr lang="en-US" dirty="0" err="1"/>
                  <a:t>multicalibration</a:t>
                </a:r>
                <a:r>
                  <a:rPr lang="en-US" dirty="0"/>
                  <a:t>/multi-validity in the worst-case over adversaries.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38A91-DD08-4868-8A90-34840F1A5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3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AC88-3627-4F60-89B0-81503BE3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the “conformal prediction”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37B58-B5A8-4103-AB32-8360E240D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adversary selects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prediction player predicts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be the residual. </a:t>
                </a:r>
              </a:p>
              <a:p>
                <a:pPr lvl="1"/>
                <a:r>
                  <a:rPr lang="en-US" dirty="0"/>
                  <a:t>The prediction player proposes a 95%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the residual. </a:t>
                </a:r>
              </a:p>
              <a:p>
                <a:pPr lvl="1"/>
                <a:r>
                  <a:rPr lang="en-US" dirty="0"/>
                  <a:t>The prediction player learns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Goal: for an arbitrary learning procedure for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make sure that the prediction intervals have ~95% coverage on the empirical sample.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37B58-B5A8-4103-AB32-8360E240D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9F91-6F8B-4817-8709-5A0E93AC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</a:t>
            </a:r>
            <a:r>
              <a:rPr lang="en-US" dirty="0" err="1"/>
              <a:t>Multicalibration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B18F6-411F-4410-BFC2-2B0962C71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prediction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1[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)]⋅(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we are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multicalibrated</a:t>
                </a:r>
                <a:r>
                  <a:rPr lang="en-US" dirty="0"/>
                  <a:t>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B18F6-411F-4410-BFC2-2B0962C71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EF59-1C83-4A69-AA0F-650D9B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 </a:t>
            </a:r>
            <a:br>
              <a:rPr lang="en-US" dirty="0"/>
            </a:br>
            <a:r>
              <a:rPr lang="en-US" sz="2400" dirty="0"/>
              <a:t>Taking inspiration from [</a:t>
            </a:r>
            <a:r>
              <a:rPr lang="en-US" sz="2400" dirty="0" err="1"/>
              <a:t>Fudenberg</a:t>
            </a:r>
            <a:r>
              <a:rPr lang="en-US" sz="2400" dirty="0"/>
              <a:t> and Levine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want to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But this is not a nice function analytically…</a:t>
                </a:r>
              </a:p>
              <a:p>
                <a:r>
                  <a:rPr lang="en-US" dirty="0"/>
                  <a:t>Instead, bound a surrogate: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dirty="0"/>
                  <a:t>This quantity depends on the whole history --- hard to grapple with.</a:t>
                </a:r>
              </a:p>
              <a:p>
                <a:pPr marL="457200" lvl="1" indent="0">
                  <a:buNone/>
                </a:pPr>
                <a:r>
                  <a:rPr lang="en-US" dirty="0"/>
                  <a:t>Instead, try to greedily bound its increase after we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(If we can bound this for every history, we can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by telescoping…)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1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EF59-1C83-4A69-AA0F-650D9B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 </a:t>
            </a:r>
            <a:br>
              <a:rPr lang="en-US" dirty="0"/>
            </a:br>
            <a:r>
              <a:rPr lang="en-US" sz="2400" dirty="0"/>
              <a:t>Taking inspiration from [</a:t>
            </a:r>
            <a:r>
              <a:rPr lang="en-US" sz="2400" dirty="0" err="1"/>
              <a:t>Fudenberg</a:t>
            </a:r>
            <a:r>
              <a:rPr lang="en-US" sz="2400" dirty="0"/>
              <a:t> and Levine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Lemma</a:t>
                </a:r>
                <a:r>
                  <a:rPr lang="en-US" dirty="0"/>
                  <a:t>: For every history 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marL="0" indent="0" algn="ctr">
                  <a:buNone/>
                </a:pPr>
                <a:r>
                  <a:rPr lang="en-US" dirty="0"/>
                  <a:t>where</a:t>
                </a:r>
                <a:r>
                  <a:rPr lang="en-US" b="1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3FFE1FE-D0FC-4C1A-911A-CF49B4516675}"/>
                  </a:ext>
                </a:extLst>
              </p:cNvPr>
              <p:cNvSpPr/>
              <p:nvPr/>
            </p:nvSpPr>
            <p:spPr>
              <a:xfrm>
                <a:off x="1004888" y="4376728"/>
                <a:ext cx="9520237" cy="676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--- the groups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belongs to.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3FFE1FE-D0FC-4C1A-911A-CF49B4516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88" y="4376728"/>
                <a:ext cx="9520237" cy="6762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2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D2B2-F5CF-4749-B6AE-CFB804CD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Interlude: Zero 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607F2-CB55-4BC2-8F7B-C2D317C98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Zero Sum Game is defined by: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 </a:t>
                </a:r>
                <a:r>
                  <a:rPr lang="en-US" i="1" dirty="0"/>
                  <a:t>minimization player</a:t>
                </a:r>
                <a:r>
                  <a:rPr lang="en-US" dirty="0"/>
                  <a:t> (the learner) with finite strategy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 </a:t>
                </a:r>
                <a:r>
                  <a:rPr lang="en-US" i="1" dirty="0"/>
                  <a:t>maximization player</a:t>
                </a:r>
                <a:r>
                  <a:rPr lang="en-US" dirty="0"/>
                  <a:t> (the adversary) with finite strategy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 utility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/>
                  <a:t>Extended to distributions in the natural way.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914400" lvl="2" indent="0" algn="ctr">
                  <a:buNone/>
                </a:pPr>
                <a:endParaRPr lang="en-US" dirty="0"/>
              </a:p>
              <a:p>
                <a:r>
                  <a:rPr lang="en-US" dirty="0"/>
                  <a:t>Von Neumann’s Minimax Theorem: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“Order of play doesn’t matter”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607F2-CB55-4BC2-8F7B-C2D317C98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ock-paper-scissors may explain evolutionary 'games' in nature | Science |  AAAS">
            <a:extLst>
              <a:ext uri="{FF2B5EF4-FFF2-40B4-BE49-F238E27FC236}">
                <a16:creationId xmlns:a16="http://schemas.microsoft.com/office/drawing/2014/main" id="{EFDFFE76-73CC-4E7C-8933-48ECF824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1" y="365125"/>
            <a:ext cx="3107264" cy="17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EF59-1C83-4A69-AA0F-650D9B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 </a:t>
            </a:r>
            <a:br>
              <a:rPr lang="en-US" dirty="0"/>
            </a:br>
            <a:r>
              <a:rPr lang="en-US" sz="2400" dirty="0"/>
              <a:t>Taking inspiration from [</a:t>
            </a:r>
            <a:r>
              <a:rPr lang="en-US" sz="2400" dirty="0" err="1"/>
              <a:t>Fudenberg</a:t>
            </a:r>
            <a:r>
              <a:rPr lang="en-US" sz="2400" dirty="0"/>
              <a:t> and Levine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Define a game using our upper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so without loss we can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a </a:t>
                </a:r>
                <a:r>
                  <a:rPr lang="en-US" i="1" dirty="0"/>
                  <a:t>finite</a:t>
                </a:r>
                <a:r>
                  <a:rPr lang="en-US" dirty="0"/>
                  <a:t> strategy space for the learner, so we take: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 nuisance parameter that will not show up in our running time, so imagine it to be arbitrarily large.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E587-5C8D-4E64-924F-111C0C70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52F9-B234-4222-98B4-4A90A85B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To endow sequential predictions with uncertainty estimates without making assumptions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71075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EF59-1C83-4A69-AA0F-650D9B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Idea </a:t>
            </a:r>
            <a:br>
              <a:rPr lang="en-US" dirty="0"/>
            </a:br>
            <a:r>
              <a:rPr lang="en-US" sz="2400" dirty="0"/>
              <a:t>Taking inspiration from [</a:t>
            </a:r>
            <a:r>
              <a:rPr lang="en-US" sz="2400" dirty="0" err="1"/>
              <a:t>Fudenberg</a:t>
            </a:r>
            <a:r>
              <a:rPr lang="en-US" sz="2400" dirty="0"/>
              <a:t> and Levine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Bound the value of the game by imagining the adversary goes first.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{0,1}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     </a:t>
                </a:r>
              </a:p>
              <a:p>
                <a:pPr marL="0" indent="0" algn="ctr">
                  <a:buNone/>
                </a:pPr>
                <a:r>
                  <a:rPr lang="en-US" dirty="0"/>
                  <a:t>(Since we can always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den>
                    </m:f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AutoNum type="arabicPeriod" startAt="2"/>
                </a:pPr>
                <a:r>
                  <a:rPr lang="en-US" dirty="0"/>
                  <a:t>Apply the minimax theorem to conclude the Learner can do just as well against a worst-case label. </a:t>
                </a:r>
              </a:p>
              <a:p>
                <a:pPr marL="0" indent="0" algn="ctr">
                  <a:buNone/>
                </a:pPr>
                <a:r>
                  <a:rPr lang="en-US" dirty="0"/>
                  <a:t>(Non-constructive argument)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123F1C-EB3B-4828-B537-C7488C2D0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2A60-28DA-416A-80EE-336AB892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654BC-6A88-4477-8E54-60C97E315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Lemma: For every adversary, and for every history, at every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 learner has some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</m:t>
                        </m:r>
                      </m:sup>
                    </m:sSubSup>
                  </m:oMath>
                </a14:m>
                <a:r>
                  <a:rPr lang="en-US" dirty="0"/>
                  <a:t> that guarantees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by telescoping,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And recalling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654BC-6A88-4477-8E54-60C97E315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9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725E-5538-40FC-BC8C-92B2B31C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get…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4CEAE-7C36-441D-82F6-B60F35CAD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There exists an algorithm that for any set of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against any adversary, guarantees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multicalibration</a:t>
                </a:r>
                <a:r>
                  <a:rPr lang="en-US" dirty="0"/>
                  <a:t>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≤(2+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Also…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4CEAE-7C36-441D-82F6-B60F35CAD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9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288819-5791-4CC3-9A28-D2B67251AD2D}"/>
              </a:ext>
            </a:extLst>
          </p:cNvPr>
          <p:cNvSpPr/>
          <p:nvPr/>
        </p:nvSpPr>
        <p:spPr>
          <a:xfrm>
            <a:off x="752470" y="1790700"/>
            <a:ext cx="9991725" cy="35575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0ED3D-8280-41C7-9162-A0CD6EA9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algorithm?	</a:t>
            </a:r>
            <a:br>
              <a:rPr lang="en-US" dirty="0"/>
            </a:br>
            <a:r>
              <a:rPr lang="en-US" dirty="0"/>
              <a:t>Just compute the Minimax Equilibrium.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04BC1-0D63-4588-985F-03890B4D6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then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then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Otherwise:</a:t>
                </a:r>
              </a:p>
              <a:p>
                <a:pPr lvl="2"/>
                <a:r>
                  <a:rPr lang="en-US" dirty="0"/>
                  <a:t>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∗+1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den>
                    </m:f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otherwise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04BC1-0D63-4588-985F-03890B4D6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F9ECA05-A315-43EE-8DB5-41A544600699}"/>
                  </a:ext>
                </a:extLst>
              </p:cNvPr>
              <p:cNvSpPr/>
              <p:nvPr/>
            </p:nvSpPr>
            <p:spPr>
              <a:xfrm>
                <a:off x="1209675" y="5519738"/>
                <a:ext cx="9529763" cy="10001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Running time: Linear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once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quantities are computed.</a:t>
                </a:r>
              </a:p>
              <a:p>
                <a:pPr algn="ctr"/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’s: Linear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---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possibly much smaller.</a:t>
                </a:r>
              </a:p>
              <a:p>
                <a:pPr algn="ctr"/>
                <a:r>
                  <a:rPr lang="en-US" dirty="0"/>
                  <a:t>(Running </a:t>
                </a:r>
                <a:r>
                  <a:rPr lang="en-US"/>
                  <a:t>time polynomial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necessary in worst case [Hebert-Johnson et al]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F9ECA05-A315-43EE-8DB5-41A544600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5519738"/>
                <a:ext cx="9529763" cy="1000125"/>
              </a:xfrm>
              <a:prstGeom prst="roundRect">
                <a:avLst/>
              </a:prstGeom>
              <a:blipFill>
                <a:blip r:embed="rId3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62C3-1D69-4232-BCB4-A98DCC98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Intervals:</a:t>
            </a:r>
            <a:br>
              <a:rPr lang="en-US" dirty="0"/>
            </a:br>
            <a:r>
              <a:rPr lang="en-US" dirty="0"/>
              <a:t>Applying our General Strategy Once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9A9AE-A8E4-4B17-938F-B013C034D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en-US" dirty="0"/>
                  <a:t>Redefine the measure of error on each group/bucket pair: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1[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)]⋅(1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2) Use the same surrogate: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3) Prove an analogous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9A9AE-A8E4-4B17-938F-B013C034D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855D-CA4E-4AF2-A27D-5A6B335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game: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new game: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𝑟𝑚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𝑟𝑚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will need to bound the value of the game: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𝑟𝑚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855D-CA4E-4AF2-A27D-5A6B335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game: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can we find an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sup>
                    </m:sSubSup>
                  </m:oMath>
                </a14:m>
                <a:r>
                  <a:rPr lang="en-US" dirty="0"/>
                  <a:t> that guarantees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small? </a:t>
                </a:r>
              </a:p>
              <a:p>
                <a:r>
                  <a:rPr lang="en-US" dirty="0"/>
                  <a:t>A question about coverage for a known distribution.</a:t>
                </a:r>
              </a:p>
              <a:p>
                <a:r>
                  <a:rPr lang="en-US" dirty="0"/>
                  <a:t>Not generally possible --- e.g.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point mass.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A label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4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855D-CA4E-4AF2-A27D-5A6B335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game: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0" dirty="0"/>
                  <a:t>Suppose*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smooth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disributions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now bound the value of the game: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𝑟𝑚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𝑟𝑚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so applying the min-max theorem… </a:t>
                </a:r>
              </a:p>
              <a:p>
                <a:pPr marL="0" indent="0">
                  <a:buNone/>
                </a:pPr>
                <a:r>
                  <a:rPr lang="en-US" b="1" dirty="0"/>
                  <a:t>Lemma</a:t>
                </a:r>
                <a:r>
                  <a:rPr lang="en-US" dirty="0"/>
                  <a:t>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adversary, for every history, at every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 learner has some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</m:t>
                        </m:r>
                      </m:sup>
                    </m:sSubSup>
                  </m:oMath>
                </a14:m>
                <a:r>
                  <a:rPr lang="en-US" dirty="0"/>
                  <a:t> that guarantees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B028F-4C76-4320-AEBF-32ED181DD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3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725E-5538-40FC-BC8C-92B2B31C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get…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4CEAE-7C36-441D-82F6-B60F35CAD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There exists an algorithm that for any set of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against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adversary, guarantees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-multivalidity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Also…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4CEAE-7C36-441D-82F6-B60F35CAD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375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53C4-4D2E-4170-BE21-346537A6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393A4-C7BF-4534-9262-A6149A634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-smoothness a reasonable assumption?</a:t>
                </a:r>
              </a:p>
              <a:p>
                <a:pPr lvl="1"/>
                <a:r>
                  <a:rPr lang="en-US" dirty="0"/>
                  <a:t>In an unpredictably changing, but distributional setting, probably.</a:t>
                </a:r>
              </a:p>
              <a:p>
                <a:pPr lvl="1"/>
                <a:r>
                  <a:rPr lang="en-US" dirty="0"/>
                  <a:t>(Becomes very mild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grows large)</a:t>
                </a:r>
              </a:p>
              <a:p>
                <a:r>
                  <a:rPr lang="en-US" dirty="0"/>
                  <a:t>In an adversarial setting we can enforce it.</a:t>
                </a:r>
              </a:p>
              <a:p>
                <a:pPr lvl="1"/>
                <a:r>
                  <a:rPr lang="en-US" dirty="0"/>
                  <a:t>Given </a:t>
                </a:r>
                <a:r>
                  <a:rPr lang="en-US" dirty="0" err="1"/>
                  <a:t>adversarially</a:t>
                </a:r>
                <a:r>
                  <a:rPr lang="en-US" dirty="0"/>
                  <a:t>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feed the algorithm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drawn from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e>
                    </m:d>
                  </m:oMath>
                </a14:m>
                <a:r>
                  <a:rPr lang="en-US" dirty="0"/>
                  <a:t>-smooth distribution by construction.</a:t>
                </a:r>
              </a:p>
              <a:p>
                <a:pPr lvl="2"/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yields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Prediction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multivalid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--- remain conservative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simply by expanding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will get run-time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and so we can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polynomially</a:t>
                </a:r>
                <a:r>
                  <a:rPr lang="en-US" dirty="0"/>
                  <a:t> small.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393A4-C7BF-4534-9262-A6149A634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4EAB-E9D1-449B-AD73-A590FE1B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do/should reported uncertainty estimates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8B63-0B86-453F-B39F-CE098389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ansparent Doctor Talking To Patient Clipart - Doctor With Patient  Cartoon, HD Png Download - kindpng">
            <a:extLst>
              <a:ext uri="{FF2B5EF4-FFF2-40B4-BE49-F238E27FC236}">
                <a16:creationId xmlns:a16="http://schemas.microsoft.com/office/drawing/2014/main" id="{117207C1-2C68-4BD7-BA5E-2B6B0BF8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29" y="4428559"/>
            <a:ext cx="2782048" cy="24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F0A007-4768-4325-B760-A0BE81F4697E}"/>
                  </a:ext>
                </a:extLst>
              </p:cNvPr>
              <p:cNvSpPr/>
              <p:nvPr/>
            </p:nvSpPr>
            <p:spPr>
              <a:xfrm>
                <a:off x="5795083" y="1898691"/>
                <a:ext cx="5445630" cy="839747"/>
              </a:xfrm>
              <a:prstGeom prst="wedgeRectCallout">
                <a:avLst>
                  <a:gd name="adj1" fmla="val -48731"/>
                  <a:gd name="adj2" fmla="val 3674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Given your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our model predicts your expected disease severity in two days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F0A007-4768-4325-B760-A0BE81F46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83" y="1898691"/>
                <a:ext cx="5445630" cy="839747"/>
              </a:xfrm>
              <a:prstGeom prst="wedgeRectCallout">
                <a:avLst>
                  <a:gd name="adj1" fmla="val -48731"/>
                  <a:gd name="adj2" fmla="val 367476"/>
                </a:avLst>
              </a:prstGeom>
              <a:blipFill>
                <a:blip r:embed="rId3"/>
                <a:stretch>
                  <a:fillRect l="-894" r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840153F-A5D4-4480-87A2-6BFB248BFCF8}"/>
              </a:ext>
            </a:extLst>
          </p:cNvPr>
          <p:cNvSpPr/>
          <p:nvPr/>
        </p:nvSpPr>
        <p:spPr>
          <a:xfrm>
            <a:off x="80083" y="3175452"/>
            <a:ext cx="4995862" cy="561161"/>
          </a:xfrm>
          <a:prstGeom prst="wedgeRectCallout">
            <a:avLst>
              <a:gd name="adj1" fmla="val 52240"/>
              <a:gd name="adj2" fmla="val 357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sure are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49B23F45-CFD1-433B-BFB6-F008F8018D2F}"/>
                  </a:ext>
                </a:extLst>
              </p:cNvPr>
              <p:cNvSpPr/>
              <p:nvPr/>
            </p:nvSpPr>
            <p:spPr>
              <a:xfrm>
                <a:off x="6375774" y="3912537"/>
                <a:ext cx="5445630" cy="839747"/>
              </a:xfrm>
              <a:prstGeom prst="wedgeRectCallout">
                <a:avLst>
                  <a:gd name="adj1" fmla="val -60101"/>
                  <a:gd name="adj2" fmla="val 137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 have a 95% prediction interval that your severity will be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49B23F45-CFD1-433B-BFB6-F008F8018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74" y="3912537"/>
                <a:ext cx="5445630" cy="839747"/>
              </a:xfrm>
              <a:prstGeom prst="wedgeRectCallout">
                <a:avLst>
                  <a:gd name="adj1" fmla="val -60101"/>
                  <a:gd name="adj2" fmla="val 13778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5F579C6-9721-4298-BA43-8104B4A0C8C8}"/>
              </a:ext>
            </a:extLst>
          </p:cNvPr>
          <p:cNvSpPr/>
          <p:nvPr/>
        </p:nvSpPr>
        <p:spPr>
          <a:xfrm>
            <a:off x="-129467" y="6031319"/>
            <a:ext cx="4995862" cy="561161"/>
          </a:xfrm>
          <a:prstGeom prst="wedgeRectCallout">
            <a:avLst>
              <a:gd name="adj1" fmla="val 54527"/>
              <a:gd name="adj2" fmla="val -1394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Hmmm…</a:t>
            </a:r>
          </a:p>
        </p:txBody>
      </p:sp>
    </p:spTree>
    <p:extLst>
      <p:ext uri="{BB962C8B-B14F-4D97-AF65-F5344CB8AC3E}">
        <p14:creationId xmlns:p14="http://schemas.microsoft.com/office/powerpoint/2010/main" val="2905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0C1D-E60E-4999-8D3F-7EA744A3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A8353-9AE3-4C4E-BA24-A22FC4EEEC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Once again, we need to compute an equilibrium of our game.</a:t>
                </a:r>
              </a:p>
              <a:p>
                <a:r>
                  <a:rPr lang="en-US" dirty="0"/>
                  <a:t>This time, we don’t get a closed form solution, but we can solve an LP.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variables, but exponentially many constraints…</a:t>
                </a:r>
              </a:p>
              <a:p>
                <a:r>
                  <a:rPr lang="en-US" dirty="0"/>
                  <a:t>But a separation oracle that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be cast as solving a fractional knapsack problem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A8353-9AE3-4C4E-BA24-A22FC4EEE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26E3455-B052-498F-B9E9-2E876A3A263C}"/>
                  </a:ext>
                </a:extLst>
              </p:cNvPr>
              <p:cNvSpPr/>
              <p:nvPr/>
            </p:nvSpPr>
            <p:spPr>
              <a:xfrm>
                <a:off x="1547804" y="2747957"/>
                <a:ext cx="8639175" cy="177165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LP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sup>
                    </m:sSubSup>
                  </m:oMath>
                </a14:m>
                <a:r>
                  <a:rPr lang="en-US" sz="2400" dirty="0"/>
                  <a:t> to 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Such that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-smooth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𝑟𝑚</m:t>
                        </m:r>
                      </m:sup>
                    </m:sSubSup>
                  </m:oMath>
                </a14:m>
                <a:r>
                  <a:rPr lang="en-US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∈[ℓ,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−(1−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26E3455-B052-498F-B9E9-2E876A3A2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04" y="2747957"/>
                <a:ext cx="8639175" cy="1771650"/>
              </a:xfrm>
              <a:prstGeom prst="roundRect">
                <a:avLst/>
              </a:prstGeom>
              <a:blipFill>
                <a:blip r:embed="rId3"/>
                <a:stretch>
                  <a:fillRect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4D9F-2215-491A-84DE-3EA61C5B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A6265-7AF2-4E9A-B2D2-6417D464C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values, running time is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Computing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takes time linear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A6265-7AF2-4E9A-B2D2-6417D464C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8118A53-4B2B-4069-95E3-B9046D2C15D0}"/>
                  </a:ext>
                </a:extLst>
              </p:cNvPr>
              <p:cNvSpPr/>
              <p:nvPr/>
            </p:nvSpPr>
            <p:spPr>
              <a:xfrm>
                <a:off x="142875" y="1428750"/>
                <a:ext cx="11210925" cy="246697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Using these values, solve Linear Program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Ellipsoid and a separation oracle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𝑟𝑚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predict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=(ℓ,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8118A53-4B2B-4069-95E3-B9046D2C1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1428750"/>
                <a:ext cx="11210925" cy="24669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4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605E-2BD5-4314-B529-2F977636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9A7A-11C5-4899-A1D7-6A032995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Online </a:t>
            </a:r>
            <a:r>
              <a:rPr lang="en-US" i="1" dirty="0" err="1"/>
              <a:t>Multivalid</a:t>
            </a:r>
            <a:r>
              <a:rPr lang="en-US" i="1" dirty="0"/>
              <a:t> Learning</a:t>
            </a:r>
            <a:r>
              <a:rPr lang="en-US" dirty="0"/>
              <a:t>: </a:t>
            </a:r>
            <a:r>
              <a:rPr lang="en-US" i="1" dirty="0"/>
              <a:t>Means, Moments, and Prediction Intervals</a:t>
            </a:r>
          </a:p>
          <a:p>
            <a:pPr marL="0" indent="0">
              <a:buNone/>
            </a:pPr>
            <a:r>
              <a:rPr lang="en-US" dirty="0"/>
              <a:t>Joint work with Varun Gupta, Chris Jung, George </a:t>
            </a:r>
            <a:r>
              <a:rPr lang="en-US" dirty="0" err="1"/>
              <a:t>Noarov</a:t>
            </a:r>
            <a:r>
              <a:rPr lang="en-US" dirty="0"/>
              <a:t>, </a:t>
            </a:r>
            <a:r>
              <a:rPr lang="en-US" dirty="0" err="1"/>
              <a:t>Mallesh</a:t>
            </a:r>
            <a:r>
              <a:rPr lang="en-US" dirty="0"/>
              <a:t> Pai.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Enjoy the Summer!</a:t>
            </a:r>
          </a:p>
        </p:txBody>
      </p:sp>
    </p:spTree>
    <p:extLst>
      <p:ext uri="{BB962C8B-B14F-4D97-AF65-F5344CB8AC3E}">
        <p14:creationId xmlns:p14="http://schemas.microsoft.com/office/powerpoint/2010/main" val="181783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85C5-0098-42E2-A9EE-A1781B0E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do/should reported probability estimates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C0F3-F38F-4A0D-9307-8F499B3851B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F551014-0A24-4A49-96A1-7777C7ED515C}"/>
                  </a:ext>
                </a:extLst>
              </p:cNvPr>
              <p:cNvSpPr/>
              <p:nvPr/>
            </p:nvSpPr>
            <p:spPr>
              <a:xfrm>
                <a:off x="838200" y="1825625"/>
                <a:ext cx="10515600" cy="2126547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u="sng" dirty="0">
                    <a:solidFill>
                      <a:schemeClr val="tx1"/>
                    </a:solidFill>
                  </a:rPr>
                  <a:t>Ideally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=0.95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Randomness is entirely over the unrealized/unmeasured randomness of the world, conditional on all of your observable attributes.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F551014-0A24-4A49-96A1-7777C7ED5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212654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4F4A8D3-65B8-475B-A889-3E3D061F9869}"/>
                  </a:ext>
                </a:extLst>
              </p:cNvPr>
              <p:cNvSpPr/>
              <p:nvPr/>
            </p:nvSpPr>
            <p:spPr>
              <a:xfrm>
                <a:off x="861723" y="4027751"/>
                <a:ext cx="10515600" cy="21265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u="sng" dirty="0">
                    <a:solidFill>
                      <a:schemeClr val="bg1"/>
                    </a:solidFill>
                  </a:rPr>
                  <a:t>More likely</a:t>
                </a:r>
              </a:p>
              <a:p>
                <a:pPr algn="ctr"/>
                <a:r>
                  <a:rPr lang="en-US" sz="2000" b="0" dirty="0">
                    <a:solidFill>
                      <a:schemeClr val="bg1"/>
                    </a:solidFill>
                  </a:rPr>
                  <a:t>Calibration: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0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b="0" dirty="0">
                    <a:solidFill>
                      <a:schemeClr val="bg1"/>
                    </a:solidFill>
                  </a:rPr>
                  <a:t>Marginal Coverage: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=0.95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Randomness is </a:t>
                </a:r>
                <a:r>
                  <a:rPr lang="en-US" i="1" dirty="0">
                    <a:solidFill>
                      <a:schemeClr val="bg1"/>
                    </a:solidFill>
                  </a:rPr>
                  <a:t>averaging over people</a:t>
                </a:r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4F4A8D3-65B8-475B-A889-3E3D061F9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3" y="4027751"/>
                <a:ext cx="10515600" cy="212654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6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649B-4C7A-45F0-A2E3-315D9B96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do/should reported probability estimates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C02EC-6BC8-47AA-A3F0-0FD1872E1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conditional expectations and prediction intervals are too strong in rich feature spaces. </a:t>
                </a:r>
              </a:p>
              <a:p>
                <a:pPr lvl="1"/>
                <a:r>
                  <a:rPr lang="en-US" dirty="0"/>
                  <a:t>If we have never seen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before we have no information at all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Standard Solutions:</a:t>
                </a:r>
              </a:p>
              <a:p>
                <a:pPr lvl="1"/>
                <a:r>
                  <a:rPr lang="en-US" dirty="0"/>
                  <a:t>Parametric assumptions. E.g.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form confidence regions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which translate into prediction intervals </a:t>
                </a:r>
              </a:p>
              <a:p>
                <a:pPr lvl="2"/>
                <a:r>
                  <a:rPr lang="en-US" dirty="0"/>
                  <a:t>If we believe the model..</a:t>
                </a:r>
              </a:p>
              <a:p>
                <a:pPr lvl="1"/>
                <a:r>
                  <a:rPr lang="en-US" dirty="0"/>
                  <a:t>From conditional to marginal guarantees.</a:t>
                </a:r>
              </a:p>
              <a:p>
                <a:pPr lvl="2"/>
                <a:r>
                  <a:rPr lang="en-US" dirty="0"/>
                  <a:t>Calibration, conformal prediction.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C02EC-6BC8-47AA-A3F0-0FD1872E1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9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FB00-CE93-49BA-87F8-798D2FD5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Guarantees.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12D2-947F-444B-8681-3962E517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Transparent Doctor Talking To Patient Clipart - Doctor With Patient  Cartoon, HD Png Download - kindpng">
            <a:extLst>
              <a:ext uri="{FF2B5EF4-FFF2-40B4-BE49-F238E27FC236}">
                <a16:creationId xmlns:a16="http://schemas.microsoft.com/office/drawing/2014/main" id="{A8E1B5C2-B558-4BB6-BF63-3747515E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54" y="-52195"/>
            <a:ext cx="2782048" cy="24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F96C075-0A7C-484D-8C6F-676B7BC4DCC2}"/>
                  </a:ext>
                </a:extLst>
              </p:cNvPr>
              <p:cNvSpPr/>
              <p:nvPr/>
            </p:nvSpPr>
            <p:spPr>
              <a:xfrm>
                <a:off x="958617" y="2108008"/>
                <a:ext cx="5445630" cy="839747"/>
              </a:xfrm>
              <a:prstGeom prst="wedgeRectCallout">
                <a:avLst>
                  <a:gd name="adj1" fmla="val 136831"/>
                  <a:gd name="adj2" fmla="val -1808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 95% marginal prediction interval.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F96C075-0A7C-484D-8C6F-676B7BC4D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7" y="2108008"/>
                <a:ext cx="5445630" cy="839747"/>
              </a:xfrm>
              <a:prstGeom prst="wedgeRectCallout">
                <a:avLst>
                  <a:gd name="adj1" fmla="val 136831"/>
                  <a:gd name="adj2" fmla="val -18089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6F04E42-B540-45E7-9C7B-DBD22155C4DE}"/>
              </a:ext>
            </a:extLst>
          </p:cNvPr>
          <p:cNvSpPr/>
          <p:nvPr/>
        </p:nvSpPr>
        <p:spPr>
          <a:xfrm>
            <a:off x="3553272" y="3037336"/>
            <a:ext cx="4664055" cy="3050045"/>
          </a:xfrm>
          <a:prstGeom prst="cloudCallout">
            <a:avLst>
              <a:gd name="adj1" fmla="val 91665"/>
              <a:gd name="adj2" fmla="val -124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I’m part of a demographic group representing less than 5% of the population…</a:t>
            </a:r>
          </a:p>
        </p:txBody>
      </p:sp>
    </p:spTree>
    <p:extLst>
      <p:ext uri="{BB962C8B-B14F-4D97-AF65-F5344CB8AC3E}">
        <p14:creationId xmlns:p14="http://schemas.microsoft.com/office/powerpoint/2010/main" val="41427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4469-DDDB-47EE-B8E9-62E726B3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Guarantees.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B924-9A6C-4D90-9468-F773B68FB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Transparent Doctor Talking To Patient Clipart - Doctor With Patient  Cartoon, HD Png Download - kindpng">
            <a:extLst>
              <a:ext uri="{FF2B5EF4-FFF2-40B4-BE49-F238E27FC236}">
                <a16:creationId xmlns:a16="http://schemas.microsoft.com/office/drawing/2014/main" id="{ABFA1CCB-AA62-45D6-948F-C8B61ACF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54" y="-52195"/>
            <a:ext cx="2782048" cy="24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D6C0251-E3C9-41C6-91EC-B713C56C737A}"/>
              </a:ext>
            </a:extLst>
          </p:cNvPr>
          <p:cNvSpPr/>
          <p:nvPr/>
        </p:nvSpPr>
        <p:spPr>
          <a:xfrm>
            <a:off x="5474941" y="4677493"/>
            <a:ext cx="5445630" cy="839747"/>
          </a:xfrm>
          <a:prstGeom prst="wedgeRectCallout">
            <a:avLst>
              <a:gd name="adj1" fmla="val 54271"/>
              <a:gd name="adj2" fmla="val -48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people with egg allergies and no history of smoking, the 95% prediction interval is [e, f].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0E70CE1-E4C2-4FEF-BAC6-D9AE18D4F4B0}"/>
              </a:ext>
            </a:extLst>
          </p:cNvPr>
          <p:cNvSpPr/>
          <p:nvPr/>
        </p:nvSpPr>
        <p:spPr>
          <a:xfrm>
            <a:off x="780810" y="1690688"/>
            <a:ext cx="4995862" cy="561161"/>
          </a:xfrm>
          <a:prstGeom prst="wedgeRectCallout">
            <a:avLst>
              <a:gd name="adj1" fmla="val 144635"/>
              <a:gd name="adj2" fmla="val -168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for people like me?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ED3723-8554-4D24-9D3F-B857C78B84E9}"/>
              </a:ext>
            </a:extLst>
          </p:cNvPr>
          <p:cNvSpPr/>
          <p:nvPr/>
        </p:nvSpPr>
        <p:spPr>
          <a:xfrm>
            <a:off x="5531196" y="3702809"/>
            <a:ext cx="5445630" cy="839747"/>
          </a:xfrm>
          <a:prstGeom prst="wedgeRectCallout">
            <a:avLst>
              <a:gd name="adj1" fmla="val 53257"/>
              <a:gd name="adj2" fmla="val -37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women with a family history of diabetes the 95% prediction interval is [</a:t>
            </a:r>
            <a:r>
              <a:rPr lang="en-US" dirty="0" err="1"/>
              <a:t>c,d</a:t>
            </a:r>
            <a:r>
              <a:rPr lang="en-US" dirty="0"/>
              <a:t>]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2A52A6-598D-470C-B377-583B6C0392B2}"/>
              </a:ext>
            </a:extLst>
          </p:cNvPr>
          <p:cNvSpPr/>
          <p:nvPr/>
        </p:nvSpPr>
        <p:spPr>
          <a:xfrm>
            <a:off x="5531196" y="2512183"/>
            <a:ext cx="5445630" cy="839747"/>
          </a:xfrm>
          <a:prstGeom prst="wedgeRectCallout">
            <a:avLst>
              <a:gd name="adj1" fmla="val 51567"/>
              <a:gd name="adj2" fmla="val -22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African Americans under the age of 50 the 95% prediction interval is [</a:t>
            </a:r>
            <a:r>
              <a:rPr lang="en-US" dirty="0" err="1"/>
              <a:t>a,b</a:t>
            </a:r>
            <a:r>
              <a:rPr lang="en-US" dirty="0"/>
              <a:t>] 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9FC8D50-C0A5-4106-B5A8-9D6571803D40}"/>
              </a:ext>
            </a:extLst>
          </p:cNvPr>
          <p:cNvSpPr/>
          <p:nvPr/>
        </p:nvSpPr>
        <p:spPr>
          <a:xfrm>
            <a:off x="561470" y="4340992"/>
            <a:ext cx="4664055" cy="1512748"/>
          </a:xfrm>
          <a:prstGeom prst="cloudCallout">
            <a:avLst>
              <a:gd name="adj1" fmla="val 157192"/>
              <a:gd name="adj2" fmla="val -2796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this mean for me? </a:t>
            </a:r>
          </a:p>
        </p:txBody>
      </p:sp>
    </p:spTree>
    <p:extLst>
      <p:ext uri="{BB962C8B-B14F-4D97-AF65-F5344CB8AC3E}">
        <p14:creationId xmlns:p14="http://schemas.microsoft.com/office/powerpoint/2010/main" val="3122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1BED-59AA-4D54-8B53-6C3D3F32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43979-42B5-470C-9A3A-4CB78914D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Standard Assumption for Conformal Prediction:</a:t>
                </a:r>
              </a:p>
              <a:p>
                <a:pPr lvl="1"/>
                <a:r>
                  <a:rPr lang="en-US" dirty="0"/>
                  <a:t>Exchangeability (e.g. </a:t>
                </a:r>
                <a:r>
                  <a:rPr lang="en-US" dirty="0" err="1"/>
                  <a:t>iid</a:t>
                </a:r>
                <a:r>
                  <a:rPr lang="en-US" dirty="0"/>
                  <a:t> data): The future must look like the past. </a:t>
                </a:r>
              </a:p>
              <a:p>
                <a:r>
                  <a:rPr lang="en-US" dirty="0"/>
                  <a:t>But this is often violated:</a:t>
                </a:r>
              </a:p>
              <a:p>
                <a:pPr lvl="1"/>
                <a:r>
                  <a:rPr lang="en-US" dirty="0"/>
                  <a:t>Covariate shift: e.g. as a disease moves through a population, the demographics of patients can change suddenly in unanticipated ways. </a:t>
                </a:r>
              </a:p>
              <a:p>
                <a:pPr lvl="1"/>
                <a:r>
                  <a:rPr lang="en-US" dirty="0"/>
                  <a:t>Label shift: e.g. as treatments improve, the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conditional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 change.</a:t>
                </a:r>
              </a:p>
              <a:p>
                <a:pPr lvl="1"/>
                <a:r>
                  <a:rPr lang="en-US" dirty="0"/>
                  <a:t>Strategic effects: In e.g. lending, hiring, college admissions, people may manipulate their features to optimize for a deployed classifier, which may frequently be retrained. </a:t>
                </a:r>
              </a:p>
              <a:p>
                <a:pPr lvl="1"/>
                <a:r>
                  <a:rPr lang="en-US" dirty="0"/>
                  <a:t>Time series data: Predictions about correlated data --- e.g. disease severity by time.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43979-42B5-470C-9A3A-4CB78914D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7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7C96-85DD-4581-AE04-18C2B6C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80D5-F72E-4C86-B7A4-9D34B9A3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mitigate both of these problems for sequential prediction: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making </a:t>
            </a:r>
            <a:r>
              <a:rPr lang="en-US" i="1" dirty="0"/>
              <a:t>stronger than marginal </a:t>
            </a:r>
            <a:r>
              <a:rPr lang="en-US" dirty="0"/>
              <a:t>guarantees,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Assuming </a:t>
            </a:r>
            <a:r>
              <a:rPr lang="en-US" i="1" dirty="0"/>
              <a:t>nothing</a:t>
            </a:r>
            <a:r>
              <a:rPr lang="en-US" dirty="0"/>
              <a:t> about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prediction intervals… </a:t>
            </a:r>
            <a:r>
              <a:rPr lang="en-US" i="1" dirty="0"/>
              <a:t>and similar results for predicting means, variances, and higher moments of the label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2445</Words>
  <Application>Microsoft Office PowerPoint</Application>
  <PresentationFormat>Widescreen</PresentationFormat>
  <Paragraphs>240</Paragraphs>
  <Slides>32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Online Multivalid Learning:  Means, Moments, and Prediction Intervals</vt:lpstr>
      <vt:lpstr>A simple goal</vt:lpstr>
      <vt:lpstr>What do/should reported uncertainty estimates mean?</vt:lpstr>
      <vt:lpstr>What do/should reported probability estimates mean?</vt:lpstr>
      <vt:lpstr>What do/should reported probability estimates mean?</vt:lpstr>
      <vt:lpstr>Marginal Guarantees.</vt:lpstr>
      <vt:lpstr>Marginal Guarantees.</vt:lpstr>
      <vt:lpstr>Distributional Assumptions</vt:lpstr>
      <vt:lpstr>This work</vt:lpstr>
      <vt:lpstr>Mean Multicalibration (Reparametrized)  [Hebert-Johnson, Kim, Reingold, Rothblum ’18]</vt:lpstr>
      <vt:lpstr>Mean Multicalibration (Reparametrized)  [Hebert-Johnson, Kim, Reingold, Rothblum ’18]</vt:lpstr>
      <vt:lpstr>Prediction Interval Multivalidity</vt:lpstr>
      <vt:lpstr>The Online Problem</vt:lpstr>
      <vt:lpstr>For example, the “conformal prediction” problem</vt:lpstr>
      <vt:lpstr>Mean Multicalibration</vt:lpstr>
      <vt:lpstr>The Basic Idea  Taking inspiration from [Fudenberg and Levine 95]</vt:lpstr>
      <vt:lpstr>The Basic Idea  Taking inspiration from [Fudenberg and Levine 95]</vt:lpstr>
      <vt:lpstr>An Interlude: Zero Sum Games</vt:lpstr>
      <vt:lpstr>The Basic Idea  Taking inspiration from [Fudenberg and Levine 95]</vt:lpstr>
      <vt:lpstr>The Basic Idea  Taking inspiration from [Fudenberg and Levine 95]</vt:lpstr>
      <vt:lpstr>So</vt:lpstr>
      <vt:lpstr>We get…</vt:lpstr>
      <vt:lpstr>And the algorithm?  Just compute the Minimax Equilibrium.</vt:lpstr>
      <vt:lpstr>Prediction Intervals: Applying our General Strategy Once More</vt:lpstr>
      <vt:lpstr>A new game:</vt:lpstr>
      <vt:lpstr>A new game:</vt:lpstr>
      <vt:lpstr>A new game:</vt:lpstr>
      <vt:lpstr>We get…</vt:lpstr>
      <vt:lpstr>The Assumption</vt:lpstr>
      <vt:lpstr>The Algorithm</vt:lpstr>
      <vt:lpstr>The Algorithm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Estimation Via (Multi)Calibration</dc:title>
  <dc:creator>Aaron Roth</dc:creator>
  <cp:lastModifiedBy>Aaron Roth</cp:lastModifiedBy>
  <cp:revision>180</cp:revision>
  <dcterms:created xsi:type="dcterms:W3CDTF">2020-09-21T13:22:17Z</dcterms:created>
  <dcterms:modified xsi:type="dcterms:W3CDTF">2021-04-29T16:16:11Z</dcterms:modified>
</cp:coreProperties>
</file>