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 id="2147483696" r:id="rId2"/>
  </p:sldMasterIdLst>
  <p:notesMasterIdLst>
    <p:notesMasterId r:id="rId26"/>
  </p:notesMasterIdLst>
  <p:sldIdLst>
    <p:sldId id="281" r:id="rId3"/>
    <p:sldId id="257" r:id="rId4"/>
    <p:sldId id="258" r:id="rId5"/>
    <p:sldId id="295" r:id="rId6"/>
    <p:sldId id="259" r:id="rId7"/>
    <p:sldId id="260" r:id="rId8"/>
    <p:sldId id="261" r:id="rId9"/>
    <p:sldId id="263" r:id="rId10"/>
    <p:sldId id="262" r:id="rId11"/>
    <p:sldId id="264" r:id="rId12"/>
    <p:sldId id="287" r:id="rId13"/>
    <p:sldId id="268" r:id="rId14"/>
    <p:sldId id="282" r:id="rId15"/>
    <p:sldId id="283" r:id="rId16"/>
    <p:sldId id="284" r:id="rId17"/>
    <p:sldId id="269" r:id="rId18"/>
    <p:sldId id="270" r:id="rId19"/>
    <p:sldId id="271" r:id="rId20"/>
    <p:sldId id="293" r:id="rId21"/>
    <p:sldId id="291" r:id="rId22"/>
    <p:sldId id="292" r:id="rId23"/>
    <p:sldId id="289" r:id="rId24"/>
    <p:sldId id="29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64D234E-B218-499A-BA7E-A00FC665EFA5}">
          <p14:sldIdLst>
            <p14:sldId id="281"/>
            <p14:sldId id="257"/>
            <p14:sldId id="258"/>
            <p14:sldId id="295"/>
            <p14:sldId id="259"/>
            <p14:sldId id="260"/>
            <p14:sldId id="261"/>
            <p14:sldId id="263"/>
            <p14:sldId id="262"/>
            <p14:sldId id="264"/>
            <p14:sldId id="287"/>
            <p14:sldId id="268"/>
            <p14:sldId id="282"/>
            <p14:sldId id="283"/>
            <p14:sldId id="284"/>
            <p14:sldId id="269"/>
            <p14:sldId id="270"/>
            <p14:sldId id="271"/>
            <p14:sldId id="293"/>
            <p14:sldId id="291"/>
            <p14:sldId id="292"/>
            <p14:sldId id="289"/>
            <p14:sldId id="29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72" y="51"/>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B862D1-4DCB-4CFE-AEFE-9C6EDF19C67D}" type="datetimeFigureOut">
              <a:rPr lang="en-US" smtClean="0"/>
              <a:t>1/21/2021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4E7E14-EB10-4001-8AEF-C2C94F97AFF5}" type="slidenum">
              <a:rPr lang="en-US" smtClean="0"/>
              <a:t>‹#›</a:t>
            </a:fld>
            <a:endParaRPr lang="en-US"/>
          </a:p>
        </p:txBody>
      </p:sp>
    </p:spTree>
    <p:extLst>
      <p:ext uri="{BB962C8B-B14F-4D97-AF65-F5344CB8AC3E}">
        <p14:creationId xmlns:p14="http://schemas.microsoft.com/office/powerpoint/2010/main" val="2947039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4E7E14-EB10-4001-8AEF-C2C94F97AFF5}" type="slidenum">
              <a:rPr lang="en-US" smtClean="0"/>
              <a:t>1</a:t>
            </a:fld>
            <a:endParaRPr lang="en-US"/>
          </a:p>
        </p:txBody>
      </p:sp>
    </p:spTree>
    <p:extLst>
      <p:ext uri="{BB962C8B-B14F-4D97-AF65-F5344CB8AC3E}">
        <p14:creationId xmlns:p14="http://schemas.microsoft.com/office/powerpoint/2010/main" val="971800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4E7E14-EB10-4001-8AEF-C2C94F97AFF5}" type="slidenum">
              <a:rPr lang="en-US" smtClean="0"/>
              <a:t>10</a:t>
            </a:fld>
            <a:endParaRPr lang="en-US"/>
          </a:p>
        </p:txBody>
      </p:sp>
    </p:spTree>
    <p:extLst>
      <p:ext uri="{BB962C8B-B14F-4D97-AF65-F5344CB8AC3E}">
        <p14:creationId xmlns:p14="http://schemas.microsoft.com/office/powerpoint/2010/main" val="3020143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DD3B2320-D0B3-4A4B-B2D1-406F1A93ABEC}" type="slidenum">
              <a:rPr lang="en-US"/>
              <a:pPr/>
              <a:t>11</a:t>
            </a:fld>
            <a:endParaRPr lang="en-US"/>
          </a:p>
        </p:txBody>
      </p:sp>
      <p:sp>
        <p:nvSpPr>
          <p:cNvPr id="28675" name="Rectangle 2"/>
          <p:cNvSpPr>
            <a:spLocks noGrp="1" noRot="1" noChangeAspect="1" noChangeArrowheads="1"/>
          </p:cNvSpPr>
          <p:nvPr>
            <p:ph type="sldImg"/>
          </p:nvPr>
        </p:nvSpPr>
        <p:spPr>
          <a:solidFill>
            <a:srgbClr val="FFFFFF"/>
          </a:solidFill>
          <a:ln/>
        </p:spPr>
      </p:sp>
      <p:sp>
        <p:nvSpPr>
          <p:cNvPr id="286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2132454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4E7E14-EB10-4001-8AEF-C2C94F97AFF5}" type="slidenum">
              <a:rPr lang="en-US" smtClean="0"/>
              <a:t>12</a:t>
            </a:fld>
            <a:endParaRPr lang="en-US"/>
          </a:p>
        </p:txBody>
      </p:sp>
    </p:spTree>
    <p:extLst>
      <p:ext uri="{BB962C8B-B14F-4D97-AF65-F5344CB8AC3E}">
        <p14:creationId xmlns:p14="http://schemas.microsoft.com/office/powerpoint/2010/main" val="3020004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9B4EEDD7-D340-4647-94E4-ED1EFAAA80E1}" type="slidenum">
              <a:rPr lang="en-US"/>
              <a:pPr/>
              <a:t>13</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557885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9B4EEDD7-D340-4647-94E4-ED1EFAAA80E1}" type="slidenum">
              <a:rPr lang="en-US"/>
              <a:pPr/>
              <a:t>14</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420181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9B4EEDD7-D340-4647-94E4-ED1EFAAA80E1}" type="slidenum">
              <a:rPr lang="en-US"/>
              <a:pPr/>
              <a:t>15</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dirty="0">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38069215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4E7E14-EB10-4001-8AEF-C2C94F97AFF5}" type="slidenum">
              <a:rPr lang="en-US" smtClean="0"/>
              <a:t>16</a:t>
            </a:fld>
            <a:endParaRPr lang="en-US"/>
          </a:p>
        </p:txBody>
      </p:sp>
    </p:spTree>
    <p:extLst>
      <p:ext uri="{BB962C8B-B14F-4D97-AF65-F5344CB8AC3E}">
        <p14:creationId xmlns:p14="http://schemas.microsoft.com/office/powerpoint/2010/main" val="33115636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4E7E14-EB10-4001-8AEF-C2C94F97AFF5}" type="slidenum">
              <a:rPr lang="en-US" smtClean="0"/>
              <a:t>17</a:t>
            </a:fld>
            <a:endParaRPr lang="en-US"/>
          </a:p>
        </p:txBody>
      </p:sp>
    </p:spTree>
    <p:extLst>
      <p:ext uri="{BB962C8B-B14F-4D97-AF65-F5344CB8AC3E}">
        <p14:creationId xmlns:p14="http://schemas.microsoft.com/office/powerpoint/2010/main" val="40274449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4E7E14-EB10-4001-8AEF-C2C94F97AFF5}" type="slidenum">
              <a:rPr lang="en-US" smtClean="0"/>
              <a:t>18</a:t>
            </a:fld>
            <a:endParaRPr lang="en-US"/>
          </a:p>
        </p:txBody>
      </p:sp>
    </p:spTree>
    <p:extLst>
      <p:ext uri="{BB962C8B-B14F-4D97-AF65-F5344CB8AC3E}">
        <p14:creationId xmlns:p14="http://schemas.microsoft.com/office/powerpoint/2010/main" val="36937902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1D52170F-D216-814D-A7B1-9FD3827E03BF}" type="slidenum">
              <a:rPr lang="en-US">
                <a:solidFill>
                  <a:prstClr val="black"/>
                </a:solidFill>
              </a:rPr>
              <a:pPr/>
              <a:t>20</a:t>
            </a:fld>
            <a:endParaRPr lang="en-US">
              <a:solidFill>
                <a:prstClr val="black"/>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3890459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4E7E14-EB10-4001-8AEF-C2C94F97AFF5}" type="slidenum">
              <a:rPr lang="en-US" smtClean="0"/>
              <a:t>2</a:t>
            </a:fld>
            <a:endParaRPr lang="en-US"/>
          </a:p>
        </p:txBody>
      </p:sp>
    </p:spTree>
    <p:extLst>
      <p:ext uri="{BB962C8B-B14F-4D97-AF65-F5344CB8AC3E}">
        <p14:creationId xmlns:p14="http://schemas.microsoft.com/office/powerpoint/2010/main" val="8255191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1D52170F-D216-814D-A7B1-9FD3827E03BF}" type="slidenum">
              <a:rPr lang="en-US">
                <a:solidFill>
                  <a:prstClr val="black"/>
                </a:solidFill>
              </a:rPr>
              <a:pPr/>
              <a:t>21</a:t>
            </a:fld>
            <a:endParaRPr lang="en-US">
              <a:solidFill>
                <a:prstClr val="black"/>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dirty="0">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3653813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4E7E14-EB10-4001-8AEF-C2C94F97AFF5}" type="slidenum">
              <a:rPr lang="en-US" smtClean="0"/>
              <a:t>22</a:t>
            </a:fld>
            <a:endParaRPr lang="en-US"/>
          </a:p>
        </p:txBody>
      </p:sp>
    </p:spTree>
    <p:extLst>
      <p:ext uri="{BB962C8B-B14F-4D97-AF65-F5344CB8AC3E}">
        <p14:creationId xmlns:p14="http://schemas.microsoft.com/office/powerpoint/2010/main" val="41899419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4E7E14-EB10-4001-8AEF-C2C94F97AFF5}" type="slidenum">
              <a:rPr lang="en-US" smtClean="0"/>
              <a:t>23</a:t>
            </a:fld>
            <a:endParaRPr lang="en-US"/>
          </a:p>
        </p:txBody>
      </p:sp>
    </p:spTree>
    <p:extLst>
      <p:ext uri="{BB962C8B-B14F-4D97-AF65-F5344CB8AC3E}">
        <p14:creationId xmlns:p14="http://schemas.microsoft.com/office/powerpoint/2010/main" val="3820898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4E7E14-EB10-4001-8AEF-C2C94F97AFF5}" type="slidenum">
              <a:rPr lang="en-US" smtClean="0"/>
              <a:t>3</a:t>
            </a:fld>
            <a:endParaRPr lang="en-US"/>
          </a:p>
        </p:txBody>
      </p:sp>
    </p:spTree>
    <p:extLst>
      <p:ext uri="{BB962C8B-B14F-4D97-AF65-F5344CB8AC3E}">
        <p14:creationId xmlns:p14="http://schemas.microsoft.com/office/powerpoint/2010/main" val="1870493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4E7E14-EB10-4001-8AEF-C2C94F97AFF5}" type="slidenum">
              <a:rPr lang="en-US" smtClean="0"/>
              <a:t>4</a:t>
            </a:fld>
            <a:endParaRPr lang="en-US"/>
          </a:p>
        </p:txBody>
      </p:sp>
    </p:spTree>
    <p:extLst>
      <p:ext uri="{BB962C8B-B14F-4D97-AF65-F5344CB8AC3E}">
        <p14:creationId xmlns:p14="http://schemas.microsoft.com/office/powerpoint/2010/main" val="3268582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4E7E14-EB10-4001-8AEF-C2C94F97AFF5}" type="slidenum">
              <a:rPr lang="en-US" smtClean="0"/>
              <a:t>5</a:t>
            </a:fld>
            <a:endParaRPr lang="en-US"/>
          </a:p>
        </p:txBody>
      </p:sp>
    </p:spTree>
    <p:extLst>
      <p:ext uri="{BB962C8B-B14F-4D97-AF65-F5344CB8AC3E}">
        <p14:creationId xmlns:p14="http://schemas.microsoft.com/office/powerpoint/2010/main" val="2397572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4E7E14-EB10-4001-8AEF-C2C94F97AFF5}" type="slidenum">
              <a:rPr lang="en-US" smtClean="0"/>
              <a:t>6</a:t>
            </a:fld>
            <a:endParaRPr lang="en-US"/>
          </a:p>
        </p:txBody>
      </p:sp>
    </p:spTree>
    <p:extLst>
      <p:ext uri="{BB962C8B-B14F-4D97-AF65-F5344CB8AC3E}">
        <p14:creationId xmlns:p14="http://schemas.microsoft.com/office/powerpoint/2010/main" val="1464202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4E7E14-EB10-4001-8AEF-C2C94F97AFF5}" type="slidenum">
              <a:rPr lang="en-US" smtClean="0"/>
              <a:t>7</a:t>
            </a:fld>
            <a:endParaRPr lang="en-US"/>
          </a:p>
        </p:txBody>
      </p:sp>
    </p:spTree>
    <p:extLst>
      <p:ext uri="{BB962C8B-B14F-4D97-AF65-F5344CB8AC3E}">
        <p14:creationId xmlns:p14="http://schemas.microsoft.com/office/powerpoint/2010/main" val="80802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4E7E14-EB10-4001-8AEF-C2C94F97AFF5}" type="slidenum">
              <a:rPr lang="en-US" smtClean="0"/>
              <a:t>8</a:t>
            </a:fld>
            <a:endParaRPr lang="en-US"/>
          </a:p>
        </p:txBody>
      </p:sp>
    </p:spTree>
    <p:extLst>
      <p:ext uri="{BB962C8B-B14F-4D97-AF65-F5344CB8AC3E}">
        <p14:creationId xmlns:p14="http://schemas.microsoft.com/office/powerpoint/2010/main" val="2824178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4E7E14-EB10-4001-8AEF-C2C94F97AFF5}" type="slidenum">
              <a:rPr lang="en-US" smtClean="0"/>
              <a:t>9</a:t>
            </a:fld>
            <a:endParaRPr lang="en-US"/>
          </a:p>
        </p:txBody>
      </p:sp>
    </p:spTree>
    <p:extLst>
      <p:ext uri="{BB962C8B-B14F-4D97-AF65-F5344CB8AC3E}">
        <p14:creationId xmlns:p14="http://schemas.microsoft.com/office/powerpoint/2010/main" val="1367045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4BA3387-C4D5-4003-8AAC-FA24D57395C9}"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78B3D3-408F-4090-A7C9-53057811008E}" type="slidenum">
              <a:rPr lang="en-US" smtClean="0"/>
              <a:t>‹#›</a:t>
            </a:fld>
            <a:endParaRPr lang="en-US"/>
          </a:p>
        </p:txBody>
      </p:sp>
    </p:spTree>
    <p:extLst>
      <p:ext uri="{BB962C8B-B14F-4D97-AF65-F5344CB8AC3E}">
        <p14:creationId xmlns:p14="http://schemas.microsoft.com/office/powerpoint/2010/main" val="2454165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BA3387-C4D5-4003-8AAC-FA24D57395C9}"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78B3D3-408F-4090-A7C9-53057811008E}" type="slidenum">
              <a:rPr lang="en-US" smtClean="0"/>
              <a:t>‹#›</a:t>
            </a:fld>
            <a:endParaRPr lang="en-US"/>
          </a:p>
        </p:txBody>
      </p:sp>
    </p:spTree>
    <p:extLst>
      <p:ext uri="{BB962C8B-B14F-4D97-AF65-F5344CB8AC3E}">
        <p14:creationId xmlns:p14="http://schemas.microsoft.com/office/powerpoint/2010/main" val="3115653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BA3387-C4D5-4003-8AAC-FA24D57395C9}"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78B3D3-408F-4090-A7C9-53057811008E}" type="slidenum">
              <a:rPr lang="en-US" smtClean="0"/>
              <a:t>‹#›</a:t>
            </a:fld>
            <a:endParaRPr lang="en-US"/>
          </a:p>
        </p:txBody>
      </p:sp>
    </p:spTree>
    <p:extLst>
      <p:ext uri="{BB962C8B-B14F-4D97-AF65-F5344CB8AC3E}">
        <p14:creationId xmlns:p14="http://schemas.microsoft.com/office/powerpoint/2010/main" val="489999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white"/>
        <p:txBody>
          <a:bodyPr/>
          <a:lstStyle/>
          <a:p>
            <a:fld id="{14BA3387-C4D5-4003-8AAC-FA24D57395C9}" type="datetimeFigureOut">
              <a:rPr lang="en-US" smtClean="0"/>
              <a:t>1/21/2021</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F478B3D3-408F-4090-A7C9-53057811008E}"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BA3387-C4D5-4003-8AAC-FA24D57395C9}"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78B3D3-408F-4090-A7C9-53057811008E}" type="slidenum">
              <a:rPr lang="en-US" smtClean="0"/>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4BA3387-C4D5-4003-8AAC-FA24D57395C9}"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78B3D3-408F-4090-A7C9-53057811008E}"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14BA3387-C4D5-4003-8AAC-FA24D57395C9}" type="datetimeFigureOut">
              <a:rPr lang="en-US" smtClean="0"/>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78B3D3-408F-4090-A7C9-53057811008E}" type="slidenum">
              <a:rPr lang="en-US" smtClean="0"/>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14BA3387-C4D5-4003-8AAC-FA24D57395C9}" type="datetimeFigureOut">
              <a:rPr lang="en-US" smtClean="0"/>
              <a:t>1/21/2021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78B3D3-408F-4090-A7C9-53057811008E}"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4BA3387-C4D5-4003-8AAC-FA24D57395C9}" type="datetimeFigureOut">
              <a:rPr lang="en-US" smtClean="0"/>
              <a:t>1/21/2021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78B3D3-408F-4090-A7C9-53057811008E}"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4BA3387-C4D5-4003-8AAC-FA24D57395C9}" type="datetimeFigureOut">
              <a:rPr lang="en-US" smtClean="0"/>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78B3D3-408F-4090-A7C9-53057811008E}"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BA3387-C4D5-4003-8AAC-FA24D57395C9}" type="datetimeFigureOut">
              <a:rPr lang="en-US" smtClean="0"/>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78B3D3-408F-4090-A7C9-53057811008E}" type="slidenum">
              <a:rPr lang="en-US" smtClean="0"/>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BA3387-C4D5-4003-8AAC-FA24D57395C9}"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78B3D3-408F-4090-A7C9-53057811008E}" type="slidenum">
              <a:rPr lang="en-US" smtClean="0"/>
              <a:t>‹#›</a:t>
            </a:fld>
            <a:endParaRPr lang="en-US"/>
          </a:p>
        </p:txBody>
      </p:sp>
    </p:spTree>
    <p:extLst>
      <p:ext uri="{BB962C8B-B14F-4D97-AF65-F5344CB8AC3E}">
        <p14:creationId xmlns:p14="http://schemas.microsoft.com/office/powerpoint/2010/main" val="398247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BA3387-C4D5-4003-8AAC-FA24D57395C9}" type="datetimeFigureOut">
              <a:rPr lang="en-US" smtClean="0"/>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78B3D3-408F-4090-A7C9-53057811008E}"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BA3387-C4D5-4003-8AAC-FA24D57395C9}"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78B3D3-408F-4090-A7C9-53057811008E}"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BA3387-C4D5-4003-8AAC-FA24D57395C9}"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78B3D3-408F-4090-A7C9-53057811008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BA3387-C4D5-4003-8AAC-FA24D57395C9}"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78B3D3-408F-4090-A7C9-53057811008E}" type="slidenum">
              <a:rPr lang="en-US" smtClean="0"/>
              <a:t>‹#›</a:t>
            </a:fld>
            <a:endParaRPr lang="en-US"/>
          </a:p>
        </p:txBody>
      </p:sp>
    </p:spTree>
    <p:extLst>
      <p:ext uri="{BB962C8B-B14F-4D97-AF65-F5344CB8AC3E}">
        <p14:creationId xmlns:p14="http://schemas.microsoft.com/office/powerpoint/2010/main" val="1196527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4BA3387-C4D5-4003-8AAC-FA24D57395C9}" type="datetimeFigureOut">
              <a:rPr lang="en-US" smtClean="0"/>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78B3D3-408F-4090-A7C9-53057811008E}" type="slidenum">
              <a:rPr lang="en-US" smtClean="0"/>
              <a:t>‹#›</a:t>
            </a:fld>
            <a:endParaRPr lang="en-US"/>
          </a:p>
        </p:txBody>
      </p:sp>
    </p:spTree>
    <p:extLst>
      <p:ext uri="{BB962C8B-B14F-4D97-AF65-F5344CB8AC3E}">
        <p14:creationId xmlns:p14="http://schemas.microsoft.com/office/powerpoint/2010/main" val="3349567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BA3387-C4D5-4003-8AAC-FA24D57395C9}" type="datetimeFigureOut">
              <a:rPr lang="en-US" smtClean="0"/>
              <a:t>1/21/2021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78B3D3-408F-4090-A7C9-53057811008E}" type="slidenum">
              <a:rPr lang="en-US" smtClean="0"/>
              <a:t>‹#›</a:t>
            </a:fld>
            <a:endParaRPr lang="en-US"/>
          </a:p>
        </p:txBody>
      </p:sp>
    </p:spTree>
    <p:extLst>
      <p:ext uri="{BB962C8B-B14F-4D97-AF65-F5344CB8AC3E}">
        <p14:creationId xmlns:p14="http://schemas.microsoft.com/office/powerpoint/2010/main" val="3374564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4BA3387-C4D5-4003-8AAC-FA24D57395C9}" type="datetimeFigureOut">
              <a:rPr lang="en-US" smtClean="0"/>
              <a:t>1/21/2021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78B3D3-408F-4090-A7C9-53057811008E}" type="slidenum">
              <a:rPr lang="en-US" smtClean="0"/>
              <a:t>‹#›</a:t>
            </a:fld>
            <a:endParaRPr lang="en-US"/>
          </a:p>
        </p:txBody>
      </p:sp>
    </p:spTree>
    <p:extLst>
      <p:ext uri="{BB962C8B-B14F-4D97-AF65-F5344CB8AC3E}">
        <p14:creationId xmlns:p14="http://schemas.microsoft.com/office/powerpoint/2010/main" val="637284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BA3387-C4D5-4003-8AAC-FA24D57395C9}" type="datetimeFigureOut">
              <a:rPr lang="en-US" smtClean="0"/>
              <a:t>1/21/2021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78B3D3-408F-4090-A7C9-53057811008E}" type="slidenum">
              <a:rPr lang="en-US" smtClean="0"/>
              <a:t>‹#›</a:t>
            </a:fld>
            <a:endParaRPr lang="en-US"/>
          </a:p>
        </p:txBody>
      </p:sp>
    </p:spTree>
    <p:extLst>
      <p:ext uri="{BB962C8B-B14F-4D97-AF65-F5344CB8AC3E}">
        <p14:creationId xmlns:p14="http://schemas.microsoft.com/office/powerpoint/2010/main" val="2802516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BA3387-C4D5-4003-8AAC-FA24D57395C9}" type="datetimeFigureOut">
              <a:rPr lang="en-US" smtClean="0"/>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78B3D3-408F-4090-A7C9-53057811008E}" type="slidenum">
              <a:rPr lang="en-US" smtClean="0"/>
              <a:t>‹#›</a:t>
            </a:fld>
            <a:endParaRPr lang="en-US"/>
          </a:p>
        </p:txBody>
      </p:sp>
    </p:spTree>
    <p:extLst>
      <p:ext uri="{BB962C8B-B14F-4D97-AF65-F5344CB8AC3E}">
        <p14:creationId xmlns:p14="http://schemas.microsoft.com/office/powerpoint/2010/main" val="3646333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BA3387-C4D5-4003-8AAC-FA24D57395C9}" type="datetimeFigureOut">
              <a:rPr lang="en-US" smtClean="0"/>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78B3D3-408F-4090-A7C9-53057811008E}" type="slidenum">
              <a:rPr lang="en-US" smtClean="0"/>
              <a:t>‹#›</a:t>
            </a:fld>
            <a:endParaRPr lang="en-US"/>
          </a:p>
        </p:txBody>
      </p:sp>
    </p:spTree>
    <p:extLst>
      <p:ext uri="{BB962C8B-B14F-4D97-AF65-F5344CB8AC3E}">
        <p14:creationId xmlns:p14="http://schemas.microsoft.com/office/powerpoint/2010/main" val="3367886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A3387-C4D5-4003-8AAC-FA24D57395C9}" type="datetimeFigureOut">
              <a:rPr lang="en-US" smtClean="0"/>
              <a:t>1/21/2021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78B3D3-408F-4090-A7C9-53057811008E}" type="slidenum">
              <a:rPr lang="en-US" smtClean="0"/>
              <a:t>‹#›</a:t>
            </a:fld>
            <a:endParaRPr lang="en-US"/>
          </a:p>
        </p:txBody>
      </p:sp>
    </p:spTree>
    <p:extLst>
      <p:ext uri="{BB962C8B-B14F-4D97-AF65-F5344CB8AC3E}">
        <p14:creationId xmlns:p14="http://schemas.microsoft.com/office/powerpoint/2010/main" val="8080150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14BA3387-C4D5-4003-8AAC-FA24D57395C9}" type="datetimeFigureOut">
              <a:rPr lang="en-US" smtClean="0"/>
              <a:t>1/21/2021</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F478B3D3-408F-4090-A7C9-53057811008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18.emf"/></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18.emf"/></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21.e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image" Target="../media/image23.emf"/></Relationships>
</file>

<file path=ppt/slides/_rels/slide21.xml.rels><?xml version="1.0" encoding="UTF-8" standalone="yes"?>
<Relationships xmlns="http://schemas.openxmlformats.org/package/2006/relationships"><Relationship Id="rId3" Type="http://schemas.openxmlformats.org/officeDocument/2006/relationships/hyperlink" Target="https://forms.gle/yEYe1DghptYa8EKJ7"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8.png"/><Relationship Id="rId7"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2638424"/>
            <a:ext cx="2900772" cy="307657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Title 1">
            <a:extLst>
              <a:ext uri="{FF2B5EF4-FFF2-40B4-BE49-F238E27FC236}">
                <a16:creationId xmlns:a16="http://schemas.microsoft.com/office/drawing/2014/main" id="{64E4C8A7-A3AD-4FCA-BF9A-A227D4AF771E}"/>
              </a:ext>
            </a:extLst>
          </p:cNvPr>
          <p:cNvSpPr txBox="1">
            <a:spLocks/>
          </p:cNvSpPr>
          <p:nvPr/>
        </p:nvSpPr>
        <p:spPr>
          <a:xfrm>
            <a:off x="1371600" y="228600"/>
            <a:ext cx="6400800" cy="1295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t>Algorithmic Game Theory</a:t>
            </a:r>
            <a:endParaRPr lang="en-US" dirty="0"/>
          </a:p>
        </p:txBody>
      </p:sp>
      <p:sp>
        <p:nvSpPr>
          <p:cNvPr id="5" name="Subtitle 2">
            <a:extLst>
              <a:ext uri="{FF2B5EF4-FFF2-40B4-BE49-F238E27FC236}">
                <a16:creationId xmlns:a16="http://schemas.microsoft.com/office/drawing/2014/main" id="{F7868BDB-658F-4111-BD1C-27DE56F88C60}"/>
              </a:ext>
            </a:extLst>
          </p:cNvPr>
          <p:cNvSpPr txBox="1">
            <a:spLocks/>
          </p:cNvSpPr>
          <p:nvPr/>
        </p:nvSpPr>
        <p:spPr>
          <a:xfrm>
            <a:off x="1371600" y="1798320"/>
            <a:ext cx="6400800" cy="76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i="1" dirty="0"/>
              <a:t>Incentives and Computation</a:t>
            </a:r>
          </a:p>
        </p:txBody>
      </p:sp>
    </p:spTree>
    <p:extLst>
      <p:ext uri="{BB962C8B-B14F-4D97-AF65-F5344CB8AC3E}">
        <p14:creationId xmlns:p14="http://schemas.microsoft.com/office/powerpoint/2010/main" val="327703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Game Theory Basics</a:t>
            </a:r>
          </a:p>
        </p:txBody>
      </p:sp>
      <p:sp>
        <p:nvSpPr>
          <p:cNvPr id="3" name="Content Placeholder 2"/>
          <p:cNvSpPr>
            <a:spLocks noGrp="1"/>
          </p:cNvSpPr>
          <p:nvPr>
            <p:ph idx="1"/>
          </p:nvPr>
        </p:nvSpPr>
        <p:spPr/>
        <p:txBody>
          <a:bodyPr/>
          <a:lstStyle/>
          <a:p>
            <a:pPr marL="0" indent="0" algn="ctr">
              <a:buNone/>
            </a:pPr>
            <a:r>
              <a:rPr lang="en-US" dirty="0"/>
              <a:t>What is a game?</a:t>
            </a:r>
          </a:p>
          <a:p>
            <a:pPr marL="0" indent="0">
              <a:buNone/>
            </a:pPr>
            <a:endParaRPr lang="en-US" dirty="0"/>
          </a:p>
          <a:p>
            <a:pPr marL="0" indent="0" algn="ctr">
              <a:buNone/>
            </a:pPr>
            <a:r>
              <a:rPr lang="en-US" dirty="0">
                <a:solidFill>
                  <a:schemeClr val="tx2">
                    <a:lumMod val="60000"/>
                    <a:lumOff val="40000"/>
                  </a:schemeClr>
                </a:solidFill>
              </a:rPr>
              <a:t>A set of Players</a:t>
            </a:r>
          </a:p>
          <a:p>
            <a:pPr marL="0" indent="0" algn="ctr">
              <a:buNone/>
            </a:pPr>
            <a:r>
              <a:rPr lang="en-US" dirty="0">
                <a:solidFill>
                  <a:schemeClr val="tx2">
                    <a:lumMod val="60000"/>
                    <a:lumOff val="40000"/>
                  </a:schemeClr>
                </a:solidFill>
              </a:rPr>
              <a:t>A set of Actions</a:t>
            </a:r>
          </a:p>
          <a:p>
            <a:pPr marL="0" indent="0" algn="ctr">
              <a:buNone/>
            </a:pPr>
            <a:r>
              <a:rPr lang="en-US" dirty="0">
                <a:solidFill>
                  <a:schemeClr val="tx2">
                    <a:lumMod val="60000"/>
                    <a:lumOff val="40000"/>
                  </a:schemeClr>
                </a:solidFill>
              </a:rPr>
              <a:t>A set of Payoffs</a:t>
            </a:r>
          </a:p>
        </p:txBody>
      </p:sp>
    </p:spTree>
    <p:extLst>
      <p:ext uri="{BB962C8B-B14F-4D97-AF65-F5344CB8AC3E}">
        <p14:creationId xmlns:p14="http://schemas.microsoft.com/office/powerpoint/2010/main" val="3660625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7" descr="Rock"/>
          <p:cNvPicPr>
            <a:picLocks noChangeAspect="1"/>
          </p:cNvPicPr>
          <p:nvPr/>
        </p:nvPicPr>
        <p:blipFill>
          <a:blip r:embed="rId3"/>
          <a:srcRect/>
          <a:stretch>
            <a:fillRect/>
          </a:stretch>
        </p:blipFill>
        <p:spPr bwMode="auto">
          <a:xfrm>
            <a:off x="152400" y="2543175"/>
            <a:ext cx="1828800" cy="762000"/>
          </a:xfrm>
          <a:prstGeom prst="rect">
            <a:avLst/>
          </a:prstGeom>
          <a:noFill/>
          <a:ln w="9525">
            <a:noFill/>
            <a:miter lim="800000"/>
            <a:headEnd/>
            <a:tailEnd/>
          </a:ln>
        </p:spPr>
      </p:pic>
      <p:sp>
        <p:nvSpPr>
          <p:cNvPr id="373762" name="Rectangle 2"/>
          <p:cNvSpPr>
            <a:spLocks noGrp="1" noRot="1" noChangeArrowheads="1"/>
          </p:cNvSpPr>
          <p:nvPr>
            <p:ph type="title"/>
          </p:nvPr>
        </p:nvSpPr>
        <p:spPr/>
        <p:txBody>
          <a:bodyPr/>
          <a:lstStyle/>
          <a:p>
            <a:pPr eaLnBrk="1" hangingPunct="1"/>
            <a:r>
              <a:rPr lang="en-US" dirty="0">
                <a:effectLst/>
                <a:latin typeface="Times" charset="0"/>
                <a:ea typeface="ＭＳ Ｐゴシック" charset="-128"/>
                <a:cs typeface="ＭＳ Ｐゴシック" charset="-128"/>
              </a:rPr>
              <a:t>Game Theory</a:t>
            </a:r>
            <a:endParaRPr lang="en-US" dirty="0">
              <a:effectLst/>
              <a:ea typeface="ＭＳ Ｐゴシック" charset="-128"/>
              <a:cs typeface="ＭＳ Ｐゴシック" charset="-128"/>
            </a:endParaRPr>
          </a:p>
        </p:txBody>
      </p:sp>
      <p:graphicFrame>
        <p:nvGraphicFramePr>
          <p:cNvPr id="373805" name="Group 45"/>
          <p:cNvGraphicFramePr>
            <a:graphicFrameLocks noGrp="1"/>
          </p:cNvGraphicFramePr>
          <p:nvPr>
            <p:extLst>
              <p:ext uri="{D42A27DB-BD31-4B8C-83A1-F6EECF244321}">
                <p14:modId xmlns:p14="http://schemas.microsoft.com/office/powerpoint/2010/main" val="1286077284"/>
              </p:ext>
            </p:extLst>
          </p:nvPr>
        </p:nvGraphicFramePr>
        <p:xfrm>
          <a:off x="2209800" y="2414588"/>
          <a:ext cx="6553200" cy="3376613"/>
        </p:xfrm>
        <a:graphic>
          <a:graphicData uri="http://schemas.openxmlformats.org/drawingml/2006/table">
            <a:tbl>
              <a:tblPr/>
              <a:tblGrid>
                <a:gridCol w="23622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tblGrid>
              <a:tr h="10668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dirty="0">
                          <a:ln>
                            <a:noFill/>
                          </a:ln>
                          <a:solidFill>
                            <a:srgbClr val="63BEFF"/>
                          </a:solidFill>
                          <a:effectLst/>
                          <a:latin typeface="Times New Roman" charset="0"/>
                        </a:rPr>
                        <a:t>0,0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a:ln>
                            <a:noFill/>
                          </a:ln>
                          <a:solidFill>
                            <a:srgbClr val="63BEFF"/>
                          </a:solidFill>
                          <a:effectLst/>
                          <a:latin typeface="Times New Roman" charset="0"/>
                        </a:rPr>
                        <a:t>-1,1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a:ln>
                            <a:noFill/>
                          </a:ln>
                          <a:solidFill>
                            <a:srgbClr val="63BEFF"/>
                          </a:solidFill>
                          <a:effectLst/>
                          <a:latin typeface="Times New Roman" charset="0"/>
                        </a:rPr>
                        <a:t> 1,-1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430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dirty="0">
                          <a:ln>
                            <a:noFill/>
                          </a:ln>
                          <a:solidFill>
                            <a:srgbClr val="63BEFF"/>
                          </a:solidFill>
                          <a:effectLst/>
                          <a:latin typeface="Times New Roman" charset="0"/>
                        </a:rPr>
                        <a:t>1,-1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dirty="0">
                          <a:ln>
                            <a:noFill/>
                          </a:ln>
                          <a:solidFill>
                            <a:srgbClr val="63BEFF"/>
                          </a:solidFill>
                          <a:effectLst/>
                          <a:latin typeface="Times New Roman" charset="0"/>
                        </a:rPr>
                        <a:t>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a:ln>
                            <a:noFill/>
                          </a:ln>
                          <a:solidFill>
                            <a:srgbClr val="63BEFF"/>
                          </a:solidFill>
                          <a:effectLst/>
                          <a:latin typeface="Times New Roman" charset="0"/>
                        </a:rPr>
                        <a:t>-1 , 1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668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a:ln>
                            <a:noFill/>
                          </a:ln>
                          <a:solidFill>
                            <a:srgbClr val="63BEFF"/>
                          </a:solidFill>
                          <a:effectLst/>
                          <a:latin typeface="Times New Roman" charset="0"/>
                        </a:rPr>
                        <a:t>-1,1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dirty="0">
                          <a:ln>
                            <a:noFill/>
                          </a:ln>
                          <a:solidFill>
                            <a:srgbClr val="63BEFF"/>
                          </a:solidFill>
                          <a:effectLst/>
                          <a:latin typeface="Times New Roman" charset="0"/>
                        </a:rPr>
                        <a:t>1 , -1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dirty="0">
                          <a:ln>
                            <a:noFill/>
                          </a:ln>
                          <a:solidFill>
                            <a:srgbClr val="63BEFF"/>
                          </a:solidFill>
                          <a:effectLst/>
                          <a:latin typeface="Times New Roman" charset="0"/>
                        </a:rPr>
                        <a:t>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pic>
        <p:nvPicPr>
          <p:cNvPr id="19479" name="Picture 18" descr="scissors"/>
          <p:cNvPicPr>
            <a:picLocks noChangeAspect="1"/>
          </p:cNvPicPr>
          <p:nvPr/>
        </p:nvPicPr>
        <p:blipFill>
          <a:blip r:embed="rId4"/>
          <a:srcRect/>
          <a:stretch>
            <a:fillRect/>
          </a:stretch>
        </p:blipFill>
        <p:spPr bwMode="auto">
          <a:xfrm>
            <a:off x="152400" y="4876800"/>
            <a:ext cx="1828800" cy="736600"/>
          </a:xfrm>
          <a:prstGeom prst="rect">
            <a:avLst/>
          </a:prstGeom>
          <a:noFill/>
          <a:ln w="9525">
            <a:noFill/>
            <a:miter lim="800000"/>
            <a:headEnd/>
            <a:tailEnd/>
          </a:ln>
        </p:spPr>
      </p:pic>
      <p:pic>
        <p:nvPicPr>
          <p:cNvPr id="19480" name="Picture 19" descr="paper"/>
          <p:cNvPicPr>
            <a:picLocks noChangeAspect="1"/>
          </p:cNvPicPr>
          <p:nvPr/>
        </p:nvPicPr>
        <p:blipFill>
          <a:blip r:embed="rId5"/>
          <a:srcRect/>
          <a:stretch>
            <a:fillRect/>
          </a:stretch>
        </p:blipFill>
        <p:spPr bwMode="auto">
          <a:xfrm>
            <a:off x="152400" y="3733800"/>
            <a:ext cx="1828800" cy="714375"/>
          </a:xfrm>
          <a:prstGeom prst="rect">
            <a:avLst/>
          </a:prstGeom>
          <a:noFill/>
          <a:ln w="9525">
            <a:noFill/>
            <a:miter lim="800000"/>
            <a:headEnd/>
            <a:tailEnd/>
          </a:ln>
        </p:spPr>
      </p:pic>
      <p:pic>
        <p:nvPicPr>
          <p:cNvPr id="19481" name="Picture 20" descr="Rock"/>
          <p:cNvPicPr>
            <a:picLocks noChangeAspect="1"/>
          </p:cNvPicPr>
          <p:nvPr/>
        </p:nvPicPr>
        <p:blipFill>
          <a:blip r:embed="rId3"/>
          <a:srcRect/>
          <a:stretch>
            <a:fillRect/>
          </a:stretch>
        </p:blipFill>
        <p:spPr bwMode="auto">
          <a:xfrm>
            <a:off x="2590800" y="1524000"/>
            <a:ext cx="1828800" cy="762000"/>
          </a:xfrm>
          <a:prstGeom prst="rect">
            <a:avLst/>
          </a:prstGeom>
          <a:noFill/>
          <a:ln w="9525">
            <a:noFill/>
            <a:miter lim="800000"/>
            <a:headEnd/>
            <a:tailEnd/>
          </a:ln>
        </p:spPr>
      </p:pic>
      <p:pic>
        <p:nvPicPr>
          <p:cNvPr id="19482" name="Picture 21" descr="paper"/>
          <p:cNvPicPr>
            <a:picLocks noChangeAspect="1"/>
          </p:cNvPicPr>
          <p:nvPr/>
        </p:nvPicPr>
        <p:blipFill>
          <a:blip r:embed="rId5"/>
          <a:srcRect/>
          <a:stretch>
            <a:fillRect/>
          </a:stretch>
        </p:blipFill>
        <p:spPr bwMode="auto">
          <a:xfrm>
            <a:off x="4648200" y="1524000"/>
            <a:ext cx="1828800" cy="714375"/>
          </a:xfrm>
          <a:prstGeom prst="rect">
            <a:avLst/>
          </a:prstGeom>
          <a:noFill/>
          <a:ln w="9525">
            <a:noFill/>
            <a:miter lim="800000"/>
            <a:headEnd/>
            <a:tailEnd/>
          </a:ln>
        </p:spPr>
      </p:pic>
      <p:pic>
        <p:nvPicPr>
          <p:cNvPr id="19483" name="Picture 22" descr="scissors"/>
          <p:cNvPicPr>
            <a:picLocks noChangeAspect="1"/>
          </p:cNvPicPr>
          <p:nvPr/>
        </p:nvPicPr>
        <p:blipFill>
          <a:blip r:embed="rId4"/>
          <a:srcRect/>
          <a:stretch>
            <a:fillRect/>
          </a:stretch>
        </p:blipFill>
        <p:spPr bwMode="auto">
          <a:xfrm>
            <a:off x="6934200" y="1524000"/>
            <a:ext cx="1828800" cy="736600"/>
          </a:xfrm>
          <a:prstGeom prst="rect">
            <a:avLst/>
          </a:prstGeom>
          <a:noFill/>
          <a:ln w="9525">
            <a:noFill/>
            <a:miter lim="800000"/>
            <a:headEnd/>
            <a:tailEnd/>
          </a:ln>
        </p:spPr>
      </p:pic>
    </p:spTree>
    <p:extLst>
      <p:ext uri="{BB962C8B-B14F-4D97-AF65-F5344CB8AC3E}">
        <p14:creationId xmlns:p14="http://schemas.microsoft.com/office/powerpoint/2010/main" val="3583143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79"/>
                                        </p:tgtEl>
                                        <p:attrNameLst>
                                          <p:attrName>style.visibility</p:attrName>
                                        </p:attrNameLst>
                                      </p:cBhvr>
                                      <p:to>
                                        <p:strVal val="visible"/>
                                      </p:to>
                                    </p:set>
                                    <p:animEffect transition="in" filter="fade">
                                      <p:cBhvr>
                                        <p:cTn id="7" dur="2000"/>
                                        <p:tgtEl>
                                          <p:spTgt spid="19479"/>
                                        </p:tgtEl>
                                      </p:cBhvr>
                                    </p:animEffect>
                                  </p:childTnLst>
                                </p:cTn>
                              </p:par>
                              <p:par>
                                <p:cTn id="8" presetID="10" presetClass="entr" presetSubtype="0" fill="hold" nodeType="withEffect">
                                  <p:stCondLst>
                                    <p:cond delay="0"/>
                                  </p:stCondLst>
                                  <p:childTnLst>
                                    <p:set>
                                      <p:cBhvr>
                                        <p:cTn id="9" dur="1" fill="hold">
                                          <p:stCondLst>
                                            <p:cond delay="0"/>
                                          </p:stCondLst>
                                        </p:cTn>
                                        <p:tgtEl>
                                          <p:spTgt spid="19458"/>
                                        </p:tgtEl>
                                        <p:attrNameLst>
                                          <p:attrName>style.visibility</p:attrName>
                                        </p:attrNameLst>
                                      </p:cBhvr>
                                      <p:to>
                                        <p:strVal val="visible"/>
                                      </p:to>
                                    </p:set>
                                    <p:animEffect transition="in" filter="fade">
                                      <p:cBhvr>
                                        <p:cTn id="10" dur="2000"/>
                                        <p:tgtEl>
                                          <p:spTgt spid="19458"/>
                                        </p:tgtEl>
                                      </p:cBhvr>
                                    </p:animEffect>
                                  </p:childTnLst>
                                </p:cTn>
                              </p:par>
                              <p:par>
                                <p:cTn id="11" presetID="10" presetClass="entr" presetSubtype="0" fill="hold" nodeType="withEffect">
                                  <p:stCondLst>
                                    <p:cond delay="0"/>
                                  </p:stCondLst>
                                  <p:childTnLst>
                                    <p:set>
                                      <p:cBhvr>
                                        <p:cTn id="12" dur="1" fill="hold">
                                          <p:stCondLst>
                                            <p:cond delay="0"/>
                                          </p:stCondLst>
                                        </p:cTn>
                                        <p:tgtEl>
                                          <p:spTgt spid="19480"/>
                                        </p:tgtEl>
                                        <p:attrNameLst>
                                          <p:attrName>style.visibility</p:attrName>
                                        </p:attrNameLst>
                                      </p:cBhvr>
                                      <p:to>
                                        <p:strVal val="visible"/>
                                      </p:to>
                                    </p:set>
                                    <p:animEffect transition="in" filter="fade">
                                      <p:cBhvr>
                                        <p:cTn id="13" dur="2000"/>
                                        <p:tgtEl>
                                          <p:spTgt spid="19480"/>
                                        </p:tgtEl>
                                      </p:cBhvr>
                                    </p:animEffect>
                                  </p:childTnLst>
                                </p:cTn>
                              </p:par>
                              <p:par>
                                <p:cTn id="14" presetID="10" presetClass="entr" presetSubtype="0" fill="hold" nodeType="withEffect">
                                  <p:stCondLst>
                                    <p:cond delay="0"/>
                                  </p:stCondLst>
                                  <p:childTnLst>
                                    <p:set>
                                      <p:cBhvr>
                                        <p:cTn id="15" dur="1" fill="hold">
                                          <p:stCondLst>
                                            <p:cond delay="0"/>
                                          </p:stCondLst>
                                        </p:cTn>
                                        <p:tgtEl>
                                          <p:spTgt spid="19481"/>
                                        </p:tgtEl>
                                        <p:attrNameLst>
                                          <p:attrName>style.visibility</p:attrName>
                                        </p:attrNameLst>
                                      </p:cBhvr>
                                      <p:to>
                                        <p:strVal val="visible"/>
                                      </p:to>
                                    </p:set>
                                    <p:animEffect transition="in" filter="fade">
                                      <p:cBhvr>
                                        <p:cTn id="16" dur="2000"/>
                                        <p:tgtEl>
                                          <p:spTgt spid="19481"/>
                                        </p:tgtEl>
                                      </p:cBhvr>
                                    </p:animEffect>
                                  </p:childTnLst>
                                </p:cTn>
                              </p:par>
                              <p:par>
                                <p:cTn id="17" presetID="10" presetClass="entr" presetSubtype="0" fill="hold" nodeType="withEffect">
                                  <p:stCondLst>
                                    <p:cond delay="0"/>
                                  </p:stCondLst>
                                  <p:childTnLst>
                                    <p:set>
                                      <p:cBhvr>
                                        <p:cTn id="18" dur="1" fill="hold">
                                          <p:stCondLst>
                                            <p:cond delay="0"/>
                                          </p:stCondLst>
                                        </p:cTn>
                                        <p:tgtEl>
                                          <p:spTgt spid="19482"/>
                                        </p:tgtEl>
                                        <p:attrNameLst>
                                          <p:attrName>style.visibility</p:attrName>
                                        </p:attrNameLst>
                                      </p:cBhvr>
                                      <p:to>
                                        <p:strVal val="visible"/>
                                      </p:to>
                                    </p:set>
                                    <p:animEffect transition="in" filter="fade">
                                      <p:cBhvr>
                                        <p:cTn id="19" dur="2000"/>
                                        <p:tgtEl>
                                          <p:spTgt spid="19482"/>
                                        </p:tgtEl>
                                      </p:cBhvr>
                                    </p:animEffect>
                                  </p:childTnLst>
                                </p:cTn>
                              </p:par>
                              <p:par>
                                <p:cTn id="20" presetID="10" presetClass="entr" presetSubtype="0" fill="hold" nodeType="withEffect">
                                  <p:stCondLst>
                                    <p:cond delay="0"/>
                                  </p:stCondLst>
                                  <p:childTnLst>
                                    <p:set>
                                      <p:cBhvr>
                                        <p:cTn id="21" dur="1" fill="hold">
                                          <p:stCondLst>
                                            <p:cond delay="0"/>
                                          </p:stCondLst>
                                        </p:cTn>
                                        <p:tgtEl>
                                          <p:spTgt spid="19483"/>
                                        </p:tgtEl>
                                        <p:attrNameLst>
                                          <p:attrName>style.visibility</p:attrName>
                                        </p:attrNameLst>
                                      </p:cBhvr>
                                      <p:to>
                                        <p:strVal val="visible"/>
                                      </p:to>
                                    </p:set>
                                    <p:animEffect transition="in" filter="fade">
                                      <p:cBhvr>
                                        <p:cTn id="22" dur="2000"/>
                                        <p:tgtEl>
                                          <p:spTgt spid="19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we predict outcomes?</a:t>
            </a:r>
          </a:p>
        </p:txBody>
      </p:sp>
      <p:sp>
        <p:nvSpPr>
          <p:cNvPr id="3" name="Content Placeholder 2"/>
          <p:cNvSpPr>
            <a:spLocks noGrp="1"/>
          </p:cNvSpPr>
          <p:nvPr>
            <p:ph idx="1"/>
          </p:nvPr>
        </p:nvSpPr>
        <p:spPr/>
        <p:txBody>
          <a:bodyPr/>
          <a:lstStyle/>
          <a:p>
            <a:pPr marL="0" indent="0" algn="ctr">
              <a:buNone/>
            </a:pPr>
            <a:endParaRPr lang="en-US" dirty="0">
              <a:solidFill>
                <a:schemeClr val="tx2">
                  <a:lumMod val="60000"/>
                  <a:lumOff val="40000"/>
                </a:schemeClr>
              </a:solidFill>
            </a:endParaRPr>
          </a:p>
          <a:p>
            <a:pPr marL="0" indent="0" algn="ctr">
              <a:buNone/>
            </a:pPr>
            <a:endParaRPr lang="en-US" dirty="0">
              <a:solidFill>
                <a:schemeClr val="tx2">
                  <a:lumMod val="60000"/>
                  <a:lumOff val="40000"/>
                </a:schemeClr>
              </a:solidFill>
            </a:endParaRPr>
          </a:p>
          <a:p>
            <a:pPr marL="0" indent="0" algn="ctr">
              <a:buNone/>
            </a:pPr>
            <a:r>
              <a:rPr lang="en-US" dirty="0">
                <a:solidFill>
                  <a:schemeClr val="tx2">
                    <a:lumMod val="60000"/>
                    <a:lumOff val="40000"/>
                  </a:schemeClr>
                </a:solidFill>
              </a:rPr>
              <a:t>What happens if everyone plays “Rationally”?</a:t>
            </a:r>
          </a:p>
          <a:p>
            <a:pPr marL="0" indent="0" algn="ctr">
              <a:buNone/>
            </a:pPr>
            <a:endParaRPr lang="en-US" dirty="0">
              <a:solidFill>
                <a:schemeClr val="tx2">
                  <a:lumMod val="60000"/>
                  <a:lumOff val="40000"/>
                </a:schemeClr>
              </a:solidFill>
            </a:endParaRPr>
          </a:p>
          <a:p>
            <a:pPr marL="0" indent="0" algn="ctr">
              <a:buNone/>
            </a:pPr>
            <a:r>
              <a:rPr lang="en-US" dirty="0">
                <a:solidFill>
                  <a:schemeClr val="tx2">
                    <a:lumMod val="60000"/>
                    <a:lumOff val="40000"/>
                  </a:schemeClr>
                </a:solidFill>
              </a:rPr>
              <a:t>What if some people don’t?</a:t>
            </a:r>
          </a:p>
          <a:p>
            <a:pPr marL="0" indent="0">
              <a:buNone/>
            </a:pPr>
            <a:endParaRPr lang="en-US" dirty="0">
              <a:solidFill>
                <a:schemeClr val="tx2">
                  <a:lumMod val="60000"/>
                  <a:lumOff val="40000"/>
                </a:schemeClr>
              </a:solidFill>
            </a:endParaRPr>
          </a:p>
        </p:txBody>
      </p:sp>
    </p:spTree>
    <p:extLst>
      <p:ext uri="{BB962C8B-B14F-4D97-AF65-F5344CB8AC3E}">
        <p14:creationId xmlns:p14="http://schemas.microsoft.com/office/powerpoint/2010/main" val="1488928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01625" y="76200"/>
            <a:ext cx="8540750" cy="1143000"/>
          </a:xfrm>
        </p:spPr>
        <p:txBody>
          <a:bodyPr/>
          <a:lstStyle/>
          <a:p>
            <a:pPr eaLnBrk="1" hangingPunct="1"/>
            <a:r>
              <a:rPr lang="en-US" sz="4000" dirty="0">
                <a:effectLst/>
                <a:latin typeface="Times New Roman" charset="0"/>
                <a:ea typeface="Times New Roman" charset="0"/>
                <a:cs typeface="Times New Roman" charset="0"/>
              </a:rPr>
              <a:t>Traffic Routing</a:t>
            </a:r>
          </a:p>
        </p:txBody>
      </p:sp>
      <p:sp>
        <p:nvSpPr>
          <p:cNvPr id="9" name="Oval 4"/>
          <p:cNvSpPr>
            <a:spLocks noChangeArrowheads="1"/>
          </p:cNvSpPr>
          <p:nvPr/>
        </p:nvSpPr>
        <p:spPr bwMode="auto">
          <a:xfrm>
            <a:off x="2413918" y="2477294"/>
            <a:ext cx="425662"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10" name="Oval 5"/>
          <p:cNvSpPr>
            <a:spLocks noChangeArrowheads="1"/>
          </p:cNvSpPr>
          <p:nvPr/>
        </p:nvSpPr>
        <p:spPr bwMode="auto">
          <a:xfrm>
            <a:off x="3832791" y="1867694"/>
            <a:ext cx="425662"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11" name="Oval 6"/>
          <p:cNvSpPr>
            <a:spLocks noChangeArrowheads="1"/>
          </p:cNvSpPr>
          <p:nvPr/>
        </p:nvSpPr>
        <p:spPr bwMode="auto">
          <a:xfrm>
            <a:off x="3832791" y="3010694"/>
            <a:ext cx="425662"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12" name="Oval 7"/>
          <p:cNvSpPr>
            <a:spLocks noChangeArrowheads="1"/>
          </p:cNvSpPr>
          <p:nvPr/>
        </p:nvSpPr>
        <p:spPr bwMode="auto">
          <a:xfrm>
            <a:off x="5180720" y="2401094"/>
            <a:ext cx="425662"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cxnSp>
        <p:nvCxnSpPr>
          <p:cNvPr id="13" name="AutoShape 8"/>
          <p:cNvCxnSpPr>
            <a:cxnSpLocks noChangeShapeType="1"/>
            <a:stCxn id="9" idx="7"/>
            <a:endCxn id="10" idx="2"/>
          </p:cNvCxnSpPr>
          <p:nvPr/>
        </p:nvCxnSpPr>
        <p:spPr bwMode="auto">
          <a:xfrm flipV="1">
            <a:off x="2777504" y="2096294"/>
            <a:ext cx="1055287" cy="447675"/>
          </a:xfrm>
          <a:prstGeom prst="straightConnector1">
            <a:avLst/>
          </a:prstGeom>
          <a:noFill/>
          <a:ln w="38100">
            <a:solidFill>
              <a:schemeClr val="tx1"/>
            </a:solidFill>
            <a:round/>
            <a:headEnd/>
            <a:tailEnd type="triangle" w="med" len="med"/>
          </a:ln>
        </p:spPr>
      </p:cxnSp>
      <p:cxnSp>
        <p:nvCxnSpPr>
          <p:cNvPr id="14" name="AutoShape 9"/>
          <p:cNvCxnSpPr>
            <a:cxnSpLocks noChangeShapeType="1"/>
            <a:stCxn id="10" idx="6"/>
            <a:endCxn id="12" idx="1"/>
          </p:cNvCxnSpPr>
          <p:nvPr/>
        </p:nvCxnSpPr>
        <p:spPr bwMode="auto">
          <a:xfrm>
            <a:off x="4258453" y="2096294"/>
            <a:ext cx="984343" cy="371475"/>
          </a:xfrm>
          <a:prstGeom prst="straightConnector1">
            <a:avLst/>
          </a:prstGeom>
          <a:noFill/>
          <a:ln w="9525">
            <a:solidFill>
              <a:schemeClr val="tx1"/>
            </a:solidFill>
            <a:round/>
            <a:headEnd/>
            <a:tailEnd type="triangle" w="med" len="med"/>
          </a:ln>
        </p:spPr>
      </p:cxnSp>
      <p:cxnSp>
        <p:nvCxnSpPr>
          <p:cNvPr id="15" name="AutoShape 10"/>
          <p:cNvCxnSpPr>
            <a:cxnSpLocks noChangeShapeType="1"/>
            <a:stCxn id="9" idx="5"/>
            <a:endCxn id="11" idx="2"/>
          </p:cNvCxnSpPr>
          <p:nvPr/>
        </p:nvCxnSpPr>
        <p:spPr bwMode="auto">
          <a:xfrm>
            <a:off x="2777504" y="2867819"/>
            <a:ext cx="1055287" cy="371475"/>
          </a:xfrm>
          <a:prstGeom prst="straightConnector1">
            <a:avLst/>
          </a:prstGeom>
          <a:noFill/>
          <a:ln w="9525">
            <a:solidFill>
              <a:schemeClr val="tx1"/>
            </a:solidFill>
            <a:round/>
            <a:headEnd/>
            <a:tailEnd type="triangle" w="med" len="med"/>
          </a:ln>
        </p:spPr>
      </p:cxnSp>
      <p:cxnSp>
        <p:nvCxnSpPr>
          <p:cNvPr id="16" name="AutoShape 11"/>
          <p:cNvCxnSpPr>
            <a:cxnSpLocks noChangeShapeType="1"/>
            <a:stCxn id="11" idx="6"/>
            <a:endCxn id="12" idx="3"/>
          </p:cNvCxnSpPr>
          <p:nvPr/>
        </p:nvCxnSpPr>
        <p:spPr bwMode="auto">
          <a:xfrm flipV="1">
            <a:off x="4258453" y="2791619"/>
            <a:ext cx="984343" cy="447675"/>
          </a:xfrm>
          <a:prstGeom prst="straightConnector1">
            <a:avLst/>
          </a:prstGeom>
          <a:noFill/>
          <a:ln w="38100">
            <a:solidFill>
              <a:schemeClr val="tx1"/>
            </a:solidFill>
            <a:round/>
            <a:headEnd/>
            <a:tailEnd type="triangle" w="med" len="med"/>
          </a:ln>
        </p:spPr>
      </p:cxnSp>
      <p:sp>
        <p:nvSpPr>
          <p:cNvPr id="18" name="Text Box 13"/>
          <p:cNvSpPr txBox="1">
            <a:spLocks noChangeArrowheads="1"/>
          </p:cNvSpPr>
          <p:nvPr/>
        </p:nvSpPr>
        <p:spPr bwMode="auto">
          <a:xfrm>
            <a:off x="2968165" y="1920082"/>
            <a:ext cx="183271" cy="823913"/>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endParaRPr lang="en-US" sz="2400" b="1">
              <a:solidFill>
                <a:srgbClr val="FFFFFF"/>
              </a:solidFill>
            </a:endParaRPr>
          </a:p>
        </p:txBody>
      </p:sp>
      <p:sp>
        <p:nvSpPr>
          <p:cNvPr id="19" name="TextBox 18"/>
          <p:cNvSpPr txBox="1"/>
          <p:nvPr/>
        </p:nvSpPr>
        <p:spPr>
          <a:xfrm>
            <a:off x="1384300" y="2464595"/>
            <a:ext cx="1082348" cy="430887"/>
          </a:xfrm>
          <a:prstGeom prst="rect">
            <a:avLst/>
          </a:prstGeom>
          <a:noFill/>
        </p:spPr>
        <p:txBody>
          <a:bodyPr wrap="none" rtlCol="0">
            <a:spAutoFit/>
          </a:bodyPr>
          <a:lstStyle/>
          <a:p>
            <a:r>
              <a:rPr lang="en-US" sz="2200" dirty="0">
                <a:latin typeface="Times New Roman"/>
                <a:cs typeface="Times New Roman"/>
              </a:rPr>
              <a:t>Town A</a:t>
            </a:r>
          </a:p>
        </p:txBody>
      </p:sp>
      <p:sp>
        <p:nvSpPr>
          <p:cNvPr id="20" name="TextBox 19"/>
          <p:cNvSpPr txBox="1"/>
          <p:nvPr/>
        </p:nvSpPr>
        <p:spPr>
          <a:xfrm>
            <a:off x="5741062" y="2413794"/>
            <a:ext cx="1081884" cy="430887"/>
          </a:xfrm>
          <a:prstGeom prst="rect">
            <a:avLst/>
          </a:prstGeom>
          <a:noFill/>
        </p:spPr>
        <p:txBody>
          <a:bodyPr wrap="none" rtlCol="0">
            <a:spAutoFit/>
          </a:bodyPr>
          <a:lstStyle/>
          <a:p>
            <a:r>
              <a:rPr lang="en-US" sz="2200" dirty="0">
                <a:latin typeface="Times New Roman"/>
                <a:cs typeface="Times New Roman"/>
              </a:rPr>
              <a:t>Town B</a:t>
            </a:r>
          </a:p>
        </p:txBody>
      </p:sp>
      <p:pic>
        <p:nvPicPr>
          <p:cNvPr id="22" name="Picture 21" descr="latex-image-1.pdf"/>
          <p:cNvPicPr>
            <a:picLocks noChangeAspect="1"/>
          </p:cNvPicPr>
          <p:nvPr/>
        </p:nvPicPr>
        <p:blipFill>
          <a:blip r:embed="rId3">
            <a:duotone>
              <a:prstClr val="black"/>
              <a:srgbClr val="FF0000">
                <a:tint val="45000"/>
                <a:satMod val="400000"/>
              </a:srgbClr>
            </a:duotone>
          </a:blip>
          <a:stretch>
            <a:fillRect/>
          </a:stretch>
        </p:blipFill>
        <p:spPr>
          <a:xfrm>
            <a:off x="2019300" y="1574800"/>
            <a:ext cx="1879600" cy="787400"/>
          </a:xfrm>
          <a:prstGeom prst="rect">
            <a:avLst/>
          </a:prstGeom>
        </p:spPr>
      </p:pic>
      <p:pic>
        <p:nvPicPr>
          <p:cNvPr id="23" name="Picture 22" descr="latex-image-1.pdf"/>
          <p:cNvPicPr>
            <a:picLocks noChangeAspect="1"/>
          </p:cNvPicPr>
          <p:nvPr/>
        </p:nvPicPr>
        <p:blipFill>
          <a:blip r:embed="rId3">
            <a:duotone>
              <a:prstClr val="black"/>
              <a:srgbClr val="FF0000">
                <a:tint val="45000"/>
                <a:satMod val="400000"/>
              </a:srgbClr>
            </a:duotone>
          </a:blip>
          <a:stretch>
            <a:fillRect/>
          </a:stretch>
        </p:blipFill>
        <p:spPr>
          <a:xfrm>
            <a:off x="4258453" y="2858294"/>
            <a:ext cx="1879600" cy="787400"/>
          </a:xfrm>
          <a:prstGeom prst="rect">
            <a:avLst/>
          </a:prstGeom>
        </p:spPr>
      </p:pic>
      <p:pic>
        <p:nvPicPr>
          <p:cNvPr id="24" name="Picture 23" descr="latex-image-1.pdf"/>
          <p:cNvPicPr>
            <a:picLocks noChangeAspect="1"/>
          </p:cNvPicPr>
          <p:nvPr/>
        </p:nvPicPr>
        <p:blipFill>
          <a:blip r:embed="rId4">
            <a:duotone>
              <a:prstClr val="black"/>
              <a:srgbClr val="FF0000">
                <a:tint val="45000"/>
                <a:satMod val="400000"/>
              </a:srgbClr>
            </a:duotone>
          </a:blip>
          <a:stretch>
            <a:fillRect/>
          </a:stretch>
        </p:blipFill>
        <p:spPr>
          <a:xfrm>
            <a:off x="4229100" y="1638300"/>
            <a:ext cx="1244600" cy="736600"/>
          </a:xfrm>
          <a:prstGeom prst="rect">
            <a:avLst/>
          </a:prstGeom>
        </p:spPr>
      </p:pic>
      <p:pic>
        <p:nvPicPr>
          <p:cNvPr id="25" name="Picture 24" descr="latex-image-1.pdf"/>
          <p:cNvPicPr>
            <a:picLocks noChangeAspect="1"/>
          </p:cNvPicPr>
          <p:nvPr/>
        </p:nvPicPr>
        <p:blipFill>
          <a:blip r:embed="rId5">
            <a:duotone>
              <a:prstClr val="black"/>
              <a:srgbClr val="FF0000">
                <a:tint val="45000"/>
                <a:satMod val="400000"/>
              </a:srgbClr>
            </a:duotone>
          </a:blip>
          <a:stretch>
            <a:fillRect/>
          </a:stretch>
        </p:blipFill>
        <p:spPr>
          <a:xfrm>
            <a:off x="2451100" y="2870200"/>
            <a:ext cx="1244600" cy="736600"/>
          </a:xfrm>
          <a:prstGeom prst="rect">
            <a:avLst/>
          </a:prstGeom>
        </p:spPr>
      </p:pic>
      <p:sp>
        <p:nvSpPr>
          <p:cNvPr id="26" name="TextBox 25"/>
          <p:cNvSpPr txBox="1"/>
          <p:nvPr/>
        </p:nvSpPr>
        <p:spPr>
          <a:xfrm>
            <a:off x="774700" y="4000500"/>
            <a:ext cx="5997555" cy="400110"/>
          </a:xfrm>
          <a:prstGeom prst="rect">
            <a:avLst/>
          </a:prstGeom>
          <a:noFill/>
        </p:spPr>
        <p:txBody>
          <a:bodyPr wrap="none" rtlCol="0">
            <a:spAutoFit/>
          </a:bodyPr>
          <a:lstStyle/>
          <a:p>
            <a:r>
              <a:rPr lang="en-US" sz="2000" dirty="0">
                <a:latin typeface="Times New Roman"/>
                <a:cs typeface="Times New Roman"/>
              </a:rPr>
              <a:t>Suppose 100 drivers leave from town A towards town B.</a:t>
            </a:r>
          </a:p>
        </p:txBody>
      </p:sp>
      <p:sp>
        <p:nvSpPr>
          <p:cNvPr id="27" name="TextBox 26"/>
          <p:cNvSpPr txBox="1"/>
          <p:nvPr/>
        </p:nvSpPr>
        <p:spPr>
          <a:xfrm>
            <a:off x="774700" y="4833442"/>
            <a:ext cx="3755105" cy="400110"/>
          </a:xfrm>
          <a:prstGeom prst="rect">
            <a:avLst/>
          </a:prstGeom>
          <a:noFill/>
        </p:spPr>
        <p:txBody>
          <a:bodyPr wrap="none" rtlCol="0">
            <a:spAutoFit/>
          </a:bodyPr>
          <a:lstStyle/>
          <a:p>
            <a:r>
              <a:rPr lang="en-US" sz="2000" dirty="0">
                <a:latin typeface="Times New Roman"/>
                <a:cs typeface="Times New Roman"/>
              </a:rPr>
              <a:t>What is the traffic on the network?</a:t>
            </a:r>
          </a:p>
        </p:txBody>
      </p:sp>
      <p:sp>
        <p:nvSpPr>
          <p:cNvPr id="28" name="Rectangle 27"/>
          <p:cNvSpPr/>
          <p:nvPr/>
        </p:nvSpPr>
        <p:spPr>
          <a:xfrm>
            <a:off x="2019300" y="4400610"/>
            <a:ext cx="5561990" cy="400110"/>
          </a:xfrm>
          <a:prstGeom prst="rect">
            <a:avLst/>
          </a:prstGeom>
        </p:spPr>
        <p:txBody>
          <a:bodyPr wrap="none">
            <a:spAutoFit/>
          </a:bodyPr>
          <a:lstStyle/>
          <a:p>
            <a:r>
              <a:rPr lang="en-US" sz="2000" dirty="0">
                <a:latin typeface="Times New Roman"/>
                <a:cs typeface="Times New Roman"/>
              </a:rPr>
              <a:t>Every driver wants to minimize her own travel time.</a:t>
            </a:r>
            <a:endParaRPr lang="en-US" sz="2000" dirty="0"/>
          </a:p>
        </p:txBody>
      </p:sp>
      <p:grpSp>
        <p:nvGrpSpPr>
          <p:cNvPr id="38" name="Group 37"/>
          <p:cNvGrpSpPr/>
          <p:nvPr/>
        </p:nvGrpSpPr>
        <p:grpSpPr>
          <a:xfrm>
            <a:off x="2552700" y="1219200"/>
            <a:ext cx="2768600" cy="1028700"/>
            <a:chOff x="2552700" y="1219200"/>
            <a:chExt cx="2768600" cy="1028700"/>
          </a:xfrm>
        </p:grpSpPr>
        <p:sp>
          <p:nvSpPr>
            <p:cNvPr id="31" name="Freeform 30"/>
            <p:cNvSpPr/>
            <p:nvPr/>
          </p:nvSpPr>
          <p:spPr bwMode="auto">
            <a:xfrm>
              <a:off x="2552700" y="1515533"/>
              <a:ext cx="2768600" cy="732367"/>
            </a:xfrm>
            <a:custGeom>
              <a:avLst/>
              <a:gdLst>
                <a:gd name="connsiteX0" fmla="*/ 0 w 2768600"/>
                <a:gd name="connsiteY0" fmla="*/ 732367 h 732367"/>
                <a:gd name="connsiteX1" fmla="*/ 1333500 w 2768600"/>
                <a:gd name="connsiteY1" fmla="*/ 21167 h 732367"/>
                <a:gd name="connsiteX2" fmla="*/ 2768600 w 2768600"/>
                <a:gd name="connsiteY2" fmla="*/ 605367 h 732367"/>
              </a:gdLst>
              <a:ahLst/>
              <a:cxnLst>
                <a:cxn ang="0">
                  <a:pos x="connsiteX0" y="connsiteY0"/>
                </a:cxn>
                <a:cxn ang="0">
                  <a:pos x="connsiteX1" y="connsiteY1"/>
                </a:cxn>
                <a:cxn ang="0">
                  <a:pos x="connsiteX2" y="connsiteY2"/>
                </a:cxn>
              </a:cxnLst>
              <a:rect l="l" t="t" r="r" b="b"/>
              <a:pathLst>
                <a:path w="2768600" h="732367">
                  <a:moveTo>
                    <a:pt x="0" y="732367"/>
                  </a:moveTo>
                  <a:cubicBezTo>
                    <a:pt x="436033" y="387350"/>
                    <a:pt x="872067" y="42334"/>
                    <a:pt x="1333500" y="21167"/>
                  </a:cubicBezTo>
                  <a:cubicBezTo>
                    <a:pt x="1794933" y="0"/>
                    <a:pt x="2768600" y="605367"/>
                    <a:pt x="2768600" y="605367"/>
                  </a:cubicBezTo>
                </a:path>
              </a:pathLst>
            </a:custGeom>
            <a:noFill/>
            <a:ln w="44450" cap="flat" cmpd="sng" algn="ctr">
              <a:solidFill>
                <a:srgbClr val="63BEFF"/>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63BEFF"/>
                </a:solidFill>
                <a:effectLst/>
                <a:latin typeface="Tahoma" pitchFamily="-112" charset="0"/>
              </a:endParaRPr>
            </a:p>
          </p:txBody>
        </p:sp>
        <p:sp>
          <p:nvSpPr>
            <p:cNvPr id="33" name="TextBox 32"/>
            <p:cNvSpPr txBox="1"/>
            <p:nvPr/>
          </p:nvSpPr>
          <p:spPr>
            <a:xfrm>
              <a:off x="4040109" y="1219200"/>
              <a:ext cx="436688" cy="369332"/>
            </a:xfrm>
            <a:prstGeom prst="rect">
              <a:avLst/>
            </a:prstGeom>
            <a:noFill/>
          </p:spPr>
          <p:txBody>
            <a:bodyPr wrap="none" rtlCol="0">
              <a:spAutoFit/>
            </a:bodyPr>
            <a:lstStyle/>
            <a:p>
              <a:r>
                <a:rPr lang="en-US" dirty="0">
                  <a:solidFill>
                    <a:srgbClr val="63BEFF"/>
                  </a:solidFill>
                </a:rPr>
                <a:t>50</a:t>
              </a:r>
            </a:p>
          </p:txBody>
        </p:sp>
      </p:grpSp>
      <p:grpSp>
        <p:nvGrpSpPr>
          <p:cNvPr id="39" name="Group 38"/>
          <p:cNvGrpSpPr/>
          <p:nvPr/>
        </p:nvGrpSpPr>
        <p:grpSpPr>
          <a:xfrm>
            <a:off x="2705100" y="3010694"/>
            <a:ext cx="2768600" cy="965438"/>
            <a:chOff x="2705100" y="3010694"/>
            <a:chExt cx="2768600" cy="965438"/>
          </a:xfrm>
        </p:grpSpPr>
        <p:sp>
          <p:nvSpPr>
            <p:cNvPr id="32" name="Freeform 31"/>
            <p:cNvSpPr/>
            <p:nvPr/>
          </p:nvSpPr>
          <p:spPr bwMode="auto">
            <a:xfrm flipV="1">
              <a:off x="2705100" y="3010694"/>
              <a:ext cx="2768600" cy="732367"/>
            </a:xfrm>
            <a:custGeom>
              <a:avLst/>
              <a:gdLst>
                <a:gd name="connsiteX0" fmla="*/ 0 w 2768600"/>
                <a:gd name="connsiteY0" fmla="*/ 732367 h 732367"/>
                <a:gd name="connsiteX1" fmla="*/ 1333500 w 2768600"/>
                <a:gd name="connsiteY1" fmla="*/ 21167 h 732367"/>
                <a:gd name="connsiteX2" fmla="*/ 2768600 w 2768600"/>
                <a:gd name="connsiteY2" fmla="*/ 605367 h 732367"/>
              </a:gdLst>
              <a:ahLst/>
              <a:cxnLst>
                <a:cxn ang="0">
                  <a:pos x="connsiteX0" y="connsiteY0"/>
                </a:cxn>
                <a:cxn ang="0">
                  <a:pos x="connsiteX1" y="connsiteY1"/>
                </a:cxn>
                <a:cxn ang="0">
                  <a:pos x="connsiteX2" y="connsiteY2"/>
                </a:cxn>
              </a:cxnLst>
              <a:rect l="l" t="t" r="r" b="b"/>
              <a:pathLst>
                <a:path w="2768600" h="732367">
                  <a:moveTo>
                    <a:pt x="0" y="732367"/>
                  </a:moveTo>
                  <a:cubicBezTo>
                    <a:pt x="436033" y="387350"/>
                    <a:pt x="872067" y="42334"/>
                    <a:pt x="1333500" y="21167"/>
                  </a:cubicBezTo>
                  <a:cubicBezTo>
                    <a:pt x="1794933" y="0"/>
                    <a:pt x="2768600" y="605367"/>
                    <a:pt x="2768600" y="605367"/>
                  </a:cubicBezTo>
                </a:path>
              </a:pathLst>
            </a:custGeom>
            <a:noFill/>
            <a:ln w="44450" cap="flat" cmpd="sng" algn="ctr">
              <a:solidFill>
                <a:srgbClr val="63BEFF"/>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112" charset="0"/>
              </a:endParaRPr>
            </a:p>
          </p:txBody>
        </p:sp>
        <p:sp>
          <p:nvSpPr>
            <p:cNvPr id="34" name="TextBox 33"/>
            <p:cNvSpPr txBox="1"/>
            <p:nvPr/>
          </p:nvSpPr>
          <p:spPr>
            <a:xfrm>
              <a:off x="4258453" y="3606800"/>
              <a:ext cx="436688" cy="369332"/>
            </a:xfrm>
            <a:prstGeom prst="rect">
              <a:avLst/>
            </a:prstGeom>
            <a:noFill/>
          </p:spPr>
          <p:txBody>
            <a:bodyPr wrap="none" rtlCol="0">
              <a:spAutoFit/>
            </a:bodyPr>
            <a:lstStyle/>
            <a:p>
              <a:r>
                <a:rPr lang="en-US" dirty="0">
                  <a:solidFill>
                    <a:srgbClr val="63BEFF"/>
                  </a:solidFill>
                </a:rPr>
                <a:t>50</a:t>
              </a:r>
            </a:p>
          </p:txBody>
        </p:sp>
      </p:grpSp>
      <p:sp>
        <p:nvSpPr>
          <p:cNvPr id="35" name="TextBox 34"/>
          <p:cNvSpPr txBox="1"/>
          <p:nvPr/>
        </p:nvSpPr>
        <p:spPr>
          <a:xfrm>
            <a:off x="2019300" y="5332968"/>
            <a:ext cx="6823075" cy="707886"/>
          </a:xfrm>
          <a:prstGeom prst="rect">
            <a:avLst/>
          </a:prstGeom>
          <a:noFill/>
        </p:spPr>
        <p:txBody>
          <a:bodyPr wrap="square" rtlCol="0">
            <a:spAutoFit/>
          </a:bodyPr>
          <a:lstStyle/>
          <a:p>
            <a:r>
              <a:rPr lang="en-US" sz="2000" dirty="0">
                <a:latin typeface="Times New Roman"/>
                <a:cs typeface="Times New Roman"/>
              </a:rPr>
              <a:t>In any unbalanced traffic pattern, all drivers on the most loaded path have incentive to switch their path.</a:t>
            </a:r>
          </a:p>
        </p:txBody>
      </p:sp>
      <p:sp>
        <p:nvSpPr>
          <p:cNvPr id="36" name="TextBox 35"/>
          <p:cNvSpPr txBox="1"/>
          <p:nvPr/>
        </p:nvSpPr>
        <p:spPr>
          <a:xfrm>
            <a:off x="6521320" y="1038761"/>
            <a:ext cx="2622679" cy="1015663"/>
          </a:xfrm>
          <a:prstGeom prst="rect">
            <a:avLst/>
          </a:prstGeom>
          <a:noFill/>
        </p:spPr>
        <p:txBody>
          <a:bodyPr wrap="square" rtlCol="0">
            <a:spAutoFit/>
          </a:bodyPr>
          <a:lstStyle/>
          <a:p>
            <a:r>
              <a:rPr lang="en-US" sz="2000" i="1" dirty="0">
                <a:solidFill>
                  <a:srgbClr val="63BEFF"/>
                </a:solidFill>
                <a:latin typeface="Times New Roman"/>
                <a:cs typeface="Times New Roman"/>
              </a:rPr>
              <a:t>Delay is 1.5 hours for everybody at the unique Nash equilibrium</a:t>
            </a:r>
          </a:p>
        </p:txBody>
      </p:sp>
    </p:spTree>
    <p:extLst>
      <p:ext uri="{BB962C8B-B14F-4D97-AF65-F5344CB8AC3E}">
        <p14:creationId xmlns:p14="http://schemas.microsoft.com/office/powerpoint/2010/main" val="22322582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01625" y="76200"/>
            <a:ext cx="8540750" cy="1143000"/>
          </a:xfrm>
        </p:spPr>
        <p:txBody>
          <a:bodyPr/>
          <a:lstStyle/>
          <a:p>
            <a:pPr eaLnBrk="1" hangingPunct="1"/>
            <a:r>
              <a:rPr lang="en-US" sz="4000" dirty="0">
                <a:effectLst/>
                <a:latin typeface="Times New Roman" charset="0"/>
                <a:ea typeface="Times New Roman" charset="0"/>
                <a:cs typeface="Times New Roman" charset="0"/>
              </a:rPr>
              <a:t>Traffic Routing</a:t>
            </a:r>
          </a:p>
        </p:txBody>
      </p:sp>
      <p:sp>
        <p:nvSpPr>
          <p:cNvPr id="22" name="Oval 4"/>
          <p:cNvSpPr>
            <a:spLocks noChangeArrowheads="1"/>
          </p:cNvSpPr>
          <p:nvPr/>
        </p:nvSpPr>
        <p:spPr bwMode="auto">
          <a:xfrm>
            <a:off x="2413918" y="2477294"/>
            <a:ext cx="425662"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23" name="Oval 5"/>
          <p:cNvSpPr>
            <a:spLocks noChangeArrowheads="1"/>
          </p:cNvSpPr>
          <p:nvPr/>
        </p:nvSpPr>
        <p:spPr bwMode="auto">
          <a:xfrm>
            <a:off x="3832791" y="1867694"/>
            <a:ext cx="425662"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24" name="Oval 6"/>
          <p:cNvSpPr>
            <a:spLocks noChangeArrowheads="1"/>
          </p:cNvSpPr>
          <p:nvPr/>
        </p:nvSpPr>
        <p:spPr bwMode="auto">
          <a:xfrm>
            <a:off x="3832791" y="3010694"/>
            <a:ext cx="425662"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25" name="Oval 7"/>
          <p:cNvSpPr>
            <a:spLocks noChangeArrowheads="1"/>
          </p:cNvSpPr>
          <p:nvPr/>
        </p:nvSpPr>
        <p:spPr bwMode="auto">
          <a:xfrm>
            <a:off x="5180720" y="2401094"/>
            <a:ext cx="425662"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cxnSp>
        <p:nvCxnSpPr>
          <p:cNvPr id="26" name="AutoShape 8"/>
          <p:cNvCxnSpPr>
            <a:cxnSpLocks noChangeShapeType="1"/>
            <a:stCxn id="22" idx="7"/>
            <a:endCxn id="23" idx="2"/>
          </p:cNvCxnSpPr>
          <p:nvPr/>
        </p:nvCxnSpPr>
        <p:spPr bwMode="auto">
          <a:xfrm flipV="1">
            <a:off x="2777504" y="2096294"/>
            <a:ext cx="1055287" cy="447675"/>
          </a:xfrm>
          <a:prstGeom prst="straightConnector1">
            <a:avLst/>
          </a:prstGeom>
          <a:noFill/>
          <a:ln w="38100">
            <a:solidFill>
              <a:schemeClr val="tx1"/>
            </a:solidFill>
            <a:round/>
            <a:headEnd/>
            <a:tailEnd type="triangle" w="med" len="med"/>
          </a:ln>
        </p:spPr>
      </p:cxnSp>
      <p:cxnSp>
        <p:nvCxnSpPr>
          <p:cNvPr id="27" name="AutoShape 9"/>
          <p:cNvCxnSpPr>
            <a:cxnSpLocks noChangeShapeType="1"/>
            <a:stCxn id="23" idx="6"/>
            <a:endCxn id="25" idx="1"/>
          </p:cNvCxnSpPr>
          <p:nvPr/>
        </p:nvCxnSpPr>
        <p:spPr bwMode="auto">
          <a:xfrm>
            <a:off x="4258453" y="2096294"/>
            <a:ext cx="984343" cy="371475"/>
          </a:xfrm>
          <a:prstGeom prst="straightConnector1">
            <a:avLst/>
          </a:prstGeom>
          <a:noFill/>
          <a:ln w="9525">
            <a:solidFill>
              <a:schemeClr val="tx1"/>
            </a:solidFill>
            <a:round/>
            <a:headEnd/>
            <a:tailEnd type="triangle" w="med" len="med"/>
          </a:ln>
        </p:spPr>
      </p:cxnSp>
      <p:cxnSp>
        <p:nvCxnSpPr>
          <p:cNvPr id="28" name="AutoShape 10"/>
          <p:cNvCxnSpPr>
            <a:cxnSpLocks noChangeShapeType="1"/>
            <a:stCxn id="22" idx="5"/>
            <a:endCxn id="24" idx="2"/>
          </p:cNvCxnSpPr>
          <p:nvPr/>
        </p:nvCxnSpPr>
        <p:spPr bwMode="auto">
          <a:xfrm>
            <a:off x="2777504" y="2867819"/>
            <a:ext cx="1055287" cy="371475"/>
          </a:xfrm>
          <a:prstGeom prst="straightConnector1">
            <a:avLst/>
          </a:prstGeom>
          <a:noFill/>
          <a:ln w="9525">
            <a:solidFill>
              <a:schemeClr val="tx1"/>
            </a:solidFill>
            <a:round/>
            <a:headEnd/>
            <a:tailEnd type="triangle" w="med" len="med"/>
          </a:ln>
        </p:spPr>
      </p:cxnSp>
      <p:cxnSp>
        <p:nvCxnSpPr>
          <p:cNvPr id="29" name="AutoShape 11"/>
          <p:cNvCxnSpPr>
            <a:cxnSpLocks noChangeShapeType="1"/>
            <a:stCxn id="24" idx="6"/>
            <a:endCxn id="25" idx="3"/>
          </p:cNvCxnSpPr>
          <p:nvPr/>
        </p:nvCxnSpPr>
        <p:spPr bwMode="auto">
          <a:xfrm flipV="1">
            <a:off x="4258453" y="2791619"/>
            <a:ext cx="984343" cy="447675"/>
          </a:xfrm>
          <a:prstGeom prst="straightConnector1">
            <a:avLst/>
          </a:prstGeom>
          <a:noFill/>
          <a:ln w="38100">
            <a:solidFill>
              <a:schemeClr val="tx1"/>
            </a:solidFill>
            <a:round/>
            <a:headEnd/>
            <a:tailEnd type="triangle" w="med" len="med"/>
          </a:ln>
        </p:spPr>
      </p:cxnSp>
      <p:sp>
        <p:nvSpPr>
          <p:cNvPr id="30" name="Text Box 13"/>
          <p:cNvSpPr txBox="1">
            <a:spLocks noChangeArrowheads="1"/>
          </p:cNvSpPr>
          <p:nvPr/>
        </p:nvSpPr>
        <p:spPr bwMode="auto">
          <a:xfrm>
            <a:off x="2968165" y="1920082"/>
            <a:ext cx="183271" cy="823913"/>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endParaRPr lang="en-US" sz="2400" b="1">
              <a:solidFill>
                <a:srgbClr val="FFFFFF"/>
              </a:solidFill>
            </a:endParaRPr>
          </a:p>
        </p:txBody>
      </p:sp>
      <p:sp>
        <p:nvSpPr>
          <p:cNvPr id="31" name="TextBox 30"/>
          <p:cNvSpPr txBox="1"/>
          <p:nvPr/>
        </p:nvSpPr>
        <p:spPr>
          <a:xfrm>
            <a:off x="1384300" y="2464595"/>
            <a:ext cx="1082348" cy="430887"/>
          </a:xfrm>
          <a:prstGeom prst="rect">
            <a:avLst/>
          </a:prstGeom>
          <a:noFill/>
        </p:spPr>
        <p:txBody>
          <a:bodyPr wrap="none" rtlCol="0">
            <a:spAutoFit/>
          </a:bodyPr>
          <a:lstStyle/>
          <a:p>
            <a:r>
              <a:rPr lang="en-US" sz="2200" dirty="0">
                <a:latin typeface="Times New Roman"/>
                <a:cs typeface="Times New Roman"/>
              </a:rPr>
              <a:t>Town A</a:t>
            </a:r>
          </a:p>
        </p:txBody>
      </p:sp>
      <p:sp>
        <p:nvSpPr>
          <p:cNvPr id="32" name="TextBox 31"/>
          <p:cNvSpPr txBox="1"/>
          <p:nvPr/>
        </p:nvSpPr>
        <p:spPr>
          <a:xfrm>
            <a:off x="5741062" y="2413794"/>
            <a:ext cx="1081884" cy="430887"/>
          </a:xfrm>
          <a:prstGeom prst="rect">
            <a:avLst/>
          </a:prstGeom>
          <a:noFill/>
        </p:spPr>
        <p:txBody>
          <a:bodyPr wrap="none" rtlCol="0">
            <a:spAutoFit/>
          </a:bodyPr>
          <a:lstStyle/>
          <a:p>
            <a:r>
              <a:rPr lang="en-US" sz="2200" dirty="0">
                <a:latin typeface="Times New Roman"/>
                <a:cs typeface="Times New Roman"/>
              </a:rPr>
              <a:t>Town B</a:t>
            </a:r>
          </a:p>
        </p:txBody>
      </p:sp>
      <p:pic>
        <p:nvPicPr>
          <p:cNvPr id="33" name="Picture 32" descr="latex-image-1.pdf"/>
          <p:cNvPicPr>
            <a:picLocks noChangeAspect="1"/>
          </p:cNvPicPr>
          <p:nvPr/>
        </p:nvPicPr>
        <p:blipFill>
          <a:blip r:embed="rId3">
            <a:duotone>
              <a:prstClr val="black"/>
              <a:srgbClr val="FF0000">
                <a:tint val="45000"/>
                <a:satMod val="400000"/>
              </a:srgbClr>
            </a:duotone>
          </a:blip>
          <a:stretch>
            <a:fillRect/>
          </a:stretch>
        </p:blipFill>
        <p:spPr>
          <a:xfrm>
            <a:off x="2019300" y="1574800"/>
            <a:ext cx="1879600" cy="787400"/>
          </a:xfrm>
          <a:prstGeom prst="rect">
            <a:avLst/>
          </a:prstGeom>
        </p:spPr>
      </p:pic>
      <p:pic>
        <p:nvPicPr>
          <p:cNvPr id="34" name="Picture 33" descr="latex-image-1.pdf"/>
          <p:cNvPicPr>
            <a:picLocks noChangeAspect="1"/>
          </p:cNvPicPr>
          <p:nvPr/>
        </p:nvPicPr>
        <p:blipFill>
          <a:blip r:embed="rId3">
            <a:duotone>
              <a:prstClr val="black"/>
              <a:srgbClr val="FF0000">
                <a:tint val="45000"/>
                <a:satMod val="400000"/>
              </a:srgbClr>
            </a:duotone>
          </a:blip>
          <a:stretch>
            <a:fillRect/>
          </a:stretch>
        </p:blipFill>
        <p:spPr>
          <a:xfrm>
            <a:off x="4258453" y="2858294"/>
            <a:ext cx="1879600" cy="787400"/>
          </a:xfrm>
          <a:prstGeom prst="rect">
            <a:avLst/>
          </a:prstGeom>
        </p:spPr>
      </p:pic>
      <p:pic>
        <p:nvPicPr>
          <p:cNvPr id="35" name="Picture 34" descr="latex-image-1.pdf"/>
          <p:cNvPicPr>
            <a:picLocks noChangeAspect="1"/>
          </p:cNvPicPr>
          <p:nvPr/>
        </p:nvPicPr>
        <p:blipFill>
          <a:blip r:embed="rId4">
            <a:duotone>
              <a:prstClr val="black"/>
              <a:srgbClr val="FF0000">
                <a:tint val="45000"/>
                <a:satMod val="400000"/>
              </a:srgbClr>
            </a:duotone>
          </a:blip>
          <a:stretch>
            <a:fillRect/>
          </a:stretch>
        </p:blipFill>
        <p:spPr>
          <a:xfrm>
            <a:off x="4229100" y="1638300"/>
            <a:ext cx="1244600" cy="736600"/>
          </a:xfrm>
          <a:prstGeom prst="rect">
            <a:avLst/>
          </a:prstGeom>
        </p:spPr>
      </p:pic>
      <p:pic>
        <p:nvPicPr>
          <p:cNvPr id="36" name="Picture 35" descr="latex-image-1.pdf"/>
          <p:cNvPicPr>
            <a:picLocks noChangeAspect="1"/>
          </p:cNvPicPr>
          <p:nvPr/>
        </p:nvPicPr>
        <p:blipFill>
          <a:blip r:embed="rId5">
            <a:duotone>
              <a:prstClr val="black"/>
              <a:srgbClr val="FF0000">
                <a:tint val="45000"/>
                <a:satMod val="400000"/>
              </a:srgbClr>
            </a:duotone>
          </a:blip>
          <a:stretch>
            <a:fillRect/>
          </a:stretch>
        </p:blipFill>
        <p:spPr>
          <a:xfrm>
            <a:off x="2451100" y="2870200"/>
            <a:ext cx="1244600" cy="736600"/>
          </a:xfrm>
          <a:prstGeom prst="rect">
            <a:avLst/>
          </a:prstGeom>
        </p:spPr>
      </p:pic>
      <p:sp>
        <p:nvSpPr>
          <p:cNvPr id="41" name="Down Arrow 40"/>
          <p:cNvSpPr/>
          <p:nvPr/>
        </p:nvSpPr>
        <p:spPr bwMode="auto">
          <a:xfrm>
            <a:off x="3924300" y="2337594"/>
            <a:ext cx="243840" cy="685800"/>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112" charset="0"/>
            </a:endParaRPr>
          </a:p>
        </p:txBody>
      </p:sp>
      <p:sp>
        <p:nvSpPr>
          <p:cNvPr id="42" name="TextBox 41"/>
          <p:cNvSpPr txBox="1"/>
          <p:nvPr/>
        </p:nvSpPr>
        <p:spPr>
          <a:xfrm>
            <a:off x="812371" y="3800444"/>
            <a:ext cx="7249083" cy="707886"/>
          </a:xfrm>
          <a:prstGeom prst="rect">
            <a:avLst/>
          </a:prstGeom>
          <a:noFill/>
        </p:spPr>
        <p:txBody>
          <a:bodyPr wrap="square" rtlCol="0">
            <a:spAutoFit/>
          </a:bodyPr>
          <a:lstStyle/>
          <a:p>
            <a:r>
              <a:rPr lang="en-US" sz="2000" dirty="0">
                <a:latin typeface="Times New Roman"/>
                <a:cs typeface="Times New Roman"/>
              </a:rPr>
              <a:t>A benevolent governor builds a superhighway connecting the </a:t>
            </a:r>
            <a:r>
              <a:rPr lang="en-US" sz="2000">
                <a:latin typeface="Times New Roman"/>
                <a:cs typeface="Times New Roman"/>
              </a:rPr>
              <a:t>short roads of </a:t>
            </a:r>
            <a:r>
              <a:rPr lang="en-US" sz="2000" dirty="0">
                <a:latin typeface="Times New Roman"/>
                <a:cs typeface="Times New Roman"/>
              </a:rPr>
              <a:t>the network. </a:t>
            </a:r>
          </a:p>
        </p:txBody>
      </p:sp>
      <p:sp>
        <p:nvSpPr>
          <p:cNvPr id="43" name="TextBox 42"/>
          <p:cNvSpPr txBox="1"/>
          <p:nvPr/>
        </p:nvSpPr>
        <p:spPr>
          <a:xfrm>
            <a:off x="881693" y="4557187"/>
            <a:ext cx="4254883" cy="400110"/>
          </a:xfrm>
          <a:prstGeom prst="rect">
            <a:avLst/>
          </a:prstGeom>
          <a:noFill/>
        </p:spPr>
        <p:txBody>
          <a:bodyPr wrap="none" rtlCol="0">
            <a:spAutoFit/>
          </a:bodyPr>
          <a:lstStyle/>
          <a:p>
            <a:r>
              <a:rPr lang="en-US" sz="2000" dirty="0">
                <a:latin typeface="Times New Roman"/>
                <a:cs typeface="Times New Roman"/>
              </a:rPr>
              <a:t>What is the traffic on the network now?</a:t>
            </a:r>
          </a:p>
        </p:txBody>
      </p:sp>
      <p:grpSp>
        <p:nvGrpSpPr>
          <p:cNvPr id="50" name="Group 49"/>
          <p:cNvGrpSpPr/>
          <p:nvPr/>
        </p:nvGrpSpPr>
        <p:grpSpPr>
          <a:xfrm>
            <a:off x="2705100" y="1268968"/>
            <a:ext cx="2413000" cy="1863699"/>
            <a:chOff x="2705100" y="1268968"/>
            <a:chExt cx="2413000" cy="1863699"/>
          </a:xfrm>
        </p:grpSpPr>
        <p:sp>
          <p:nvSpPr>
            <p:cNvPr id="44" name="Freeform 43"/>
            <p:cNvSpPr/>
            <p:nvPr/>
          </p:nvSpPr>
          <p:spPr bwMode="auto">
            <a:xfrm>
              <a:off x="2705100" y="1566333"/>
              <a:ext cx="2413000" cy="1566334"/>
            </a:xfrm>
            <a:custGeom>
              <a:avLst/>
              <a:gdLst>
                <a:gd name="connsiteX0" fmla="*/ 0 w 2413000"/>
                <a:gd name="connsiteY0" fmla="*/ 732367 h 1566334"/>
                <a:gd name="connsiteX1" fmla="*/ 1485900 w 2413000"/>
                <a:gd name="connsiteY1" fmla="*/ 110067 h 1566334"/>
                <a:gd name="connsiteX2" fmla="*/ 1574800 w 2413000"/>
                <a:gd name="connsiteY2" fmla="*/ 1392767 h 1566334"/>
                <a:gd name="connsiteX3" fmla="*/ 2413000 w 2413000"/>
                <a:gd name="connsiteY3" fmla="*/ 1151467 h 1566334"/>
              </a:gdLst>
              <a:ahLst/>
              <a:cxnLst>
                <a:cxn ang="0">
                  <a:pos x="connsiteX0" y="connsiteY0"/>
                </a:cxn>
                <a:cxn ang="0">
                  <a:pos x="connsiteX1" y="connsiteY1"/>
                </a:cxn>
                <a:cxn ang="0">
                  <a:pos x="connsiteX2" y="connsiteY2"/>
                </a:cxn>
                <a:cxn ang="0">
                  <a:pos x="connsiteX3" y="connsiteY3"/>
                </a:cxn>
              </a:cxnLst>
              <a:rect l="l" t="t" r="r" b="b"/>
              <a:pathLst>
                <a:path w="2413000" h="1566334">
                  <a:moveTo>
                    <a:pt x="0" y="732367"/>
                  </a:moveTo>
                  <a:cubicBezTo>
                    <a:pt x="611716" y="366183"/>
                    <a:pt x="1223433" y="0"/>
                    <a:pt x="1485900" y="110067"/>
                  </a:cubicBezTo>
                  <a:cubicBezTo>
                    <a:pt x="1748367" y="220134"/>
                    <a:pt x="1420283" y="1219200"/>
                    <a:pt x="1574800" y="1392767"/>
                  </a:cubicBezTo>
                  <a:cubicBezTo>
                    <a:pt x="1729317" y="1566334"/>
                    <a:pt x="2413000" y="1151467"/>
                    <a:pt x="2413000" y="1151467"/>
                  </a:cubicBezTo>
                </a:path>
              </a:pathLst>
            </a:custGeom>
            <a:noFill/>
            <a:ln w="41275" cap="flat" cmpd="sng" algn="ctr">
              <a:solidFill>
                <a:srgbClr val="63BEFF"/>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63BEFF"/>
                </a:solidFill>
                <a:effectLst/>
                <a:latin typeface="Tahoma" pitchFamily="-112" charset="0"/>
              </a:endParaRPr>
            </a:p>
          </p:txBody>
        </p:sp>
        <p:sp>
          <p:nvSpPr>
            <p:cNvPr id="45" name="TextBox 44"/>
            <p:cNvSpPr txBox="1"/>
            <p:nvPr/>
          </p:nvSpPr>
          <p:spPr>
            <a:xfrm>
              <a:off x="4104103" y="1268968"/>
              <a:ext cx="562699" cy="369332"/>
            </a:xfrm>
            <a:prstGeom prst="rect">
              <a:avLst/>
            </a:prstGeom>
            <a:noFill/>
          </p:spPr>
          <p:txBody>
            <a:bodyPr wrap="none" rtlCol="0">
              <a:spAutoFit/>
            </a:bodyPr>
            <a:lstStyle/>
            <a:p>
              <a:r>
                <a:rPr lang="en-US" dirty="0">
                  <a:solidFill>
                    <a:srgbClr val="63BEFF"/>
                  </a:solidFill>
                </a:rPr>
                <a:t>100</a:t>
              </a:r>
            </a:p>
          </p:txBody>
        </p:sp>
      </p:grpSp>
      <p:sp>
        <p:nvSpPr>
          <p:cNvPr id="47" name="TextBox 46"/>
          <p:cNvSpPr txBox="1"/>
          <p:nvPr/>
        </p:nvSpPr>
        <p:spPr>
          <a:xfrm>
            <a:off x="1831258" y="4957297"/>
            <a:ext cx="6823075" cy="707886"/>
          </a:xfrm>
          <a:prstGeom prst="rect">
            <a:avLst/>
          </a:prstGeom>
          <a:noFill/>
        </p:spPr>
        <p:txBody>
          <a:bodyPr wrap="square" rtlCol="0">
            <a:spAutoFit/>
          </a:bodyPr>
          <a:lstStyle/>
          <a:p>
            <a:r>
              <a:rPr lang="en-US" sz="2000" dirty="0">
                <a:latin typeface="Times New Roman"/>
                <a:cs typeface="Times New Roman"/>
              </a:rPr>
              <a:t>No matter what the other drivers are doing it is always better for me to follow the </a:t>
            </a:r>
            <a:r>
              <a:rPr lang="en-US" sz="2000" dirty="0" err="1">
                <a:latin typeface="Times New Roman"/>
                <a:cs typeface="Times New Roman"/>
              </a:rPr>
              <a:t>zig-zag</a:t>
            </a:r>
            <a:r>
              <a:rPr lang="en-US" sz="2000" dirty="0">
                <a:latin typeface="Times New Roman"/>
                <a:cs typeface="Times New Roman"/>
              </a:rPr>
              <a:t> path.</a:t>
            </a:r>
          </a:p>
        </p:txBody>
      </p:sp>
      <p:sp>
        <p:nvSpPr>
          <p:cNvPr id="48" name="TextBox 47"/>
          <p:cNvSpPr txBox="1"/>
          <p:nvPr/>
        </p:nvSpPr>
        <p:spPr>
          <a:xfrm>
            <a:off x="6521320" y="1038761"/>
            <a:ext cx="2622679" cy="1015663"/>
          </a:xfrm>
          <a:prstGeom prst="rect">
            <a:avLst/>
          </a:prstGeom>
          <a:noFill/>
        </p:spPr>
        <p:txBody>
          <a:bodyPr wrap="square" rtlCol="0">
            <a:spAutoFit/>
          </a:bodyPr>
          <a:lstStyle/>
          <a:p>
            <a:r>
              <a:rPr lang="en-US" sz="2000" i="1" dirty="0">
                <a:solidFill>
                  <a:srgbClr val="63BEFF"/>
                </a:solidFill>
                <a:latin typeface="Times New Roman"/>
                <a:cs typeface="Times New Roman"/>
              </a:rPr>
              <a:t>Delay is 2 hours for everybody at the unique Nash equilibrium</a:t>
            </a:r>
          </a:p>
        </p:txBody>
      </p:sp>
    </p:spTree>
    <p:extLst>
      <p:ext uri="{BB962C8B-B14F-4D97-AF65-F5344CB8AC3E}">
        <p14:creationId xmlns:p14="http://schemas.microsoft.com/office/powerpoint/2010/main" val="39281921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2000"/>
                                        <p:tgtEl>
                                          <p:spTgt spid="41"/>
                                        </p:tgtEl>
                                      </p:cBhvr>
                                    </p:animEffect>
                                  </p:childTnLst>
                                </p:cTn>
                              </p:par>
                              <p:par>
                                <p:cTn id="8" presetID="1"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p:bldP spid="43" grpId="0"/>
      <p:bldP spid="47" grpId="0"/>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01625" y="76200"/>
            <a:ext cx="8540750" cy="1143000"/>
          </a:xfrm>
        </p:spPr>
        <p:txBody>
          <a:bodyPr/>
          <a:lstStyle/>
          <a:p>
            <a:pPr eaLnBrk="1" hangingPunct="1"/>
            <a:r>
              <a:rPr lang="en-US" sz="4000" dirty="0">
                <a:effectLst/>
                <a:latin typeface="Times New Roman" charset="0"/>
                <a:ea typeface="Times New Roman" charset="0"/>
                <a:cs typeface="Times New Roman" charset="0"/>
              </a:rPr>
              <a:t>Traffic Routing</a:t>
            </a:r>
          </a:p>
        </p:txBody>
      </p:sp>
      <p:grpSp>
        <p:nvGrpSpPr>
          <p:cNvPr id="37" name="Group 36"/>
          <p:cNvGrpSpPr>
            <a:grpSpLocks noChangeAspect="1"/>
          </p:cNvGrpSpPr>
          <p:nvPr/>
        </p:nvGrpSpPr>
        <p:grpSpPr>
          <a:xfrm>
            <a:off x="5057108" y="1068609"/>
            <a:ext cx="3295004" cy="1901381"/>
            <a:chOff x="2019300" y="1268968"/>
            <a:chExt cx="4118753" cy="2376726"/>
          </a:xfrm>
        </p:grpSpPr>
        <p:sp>
          <p:nvSpPr>
            <p:cNvPr id="22" name="Oval 4"/>
            <p:cNvSpPr>
              <a:spLocks noChangeArrowheads="1"/>
            </p:cNvSpPr>
            <p:nvPr/>
          </p:nvSpPr>
          <p:spPr bwMode="auto">
            <a:xfrm>
              <a:off x="2413918" y="2477294"/>
              <a:ext cx="425662"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23" name="Oval 5"/>
            <p:cNvSpPr>
              <a:spLocks noChangeArrowheads="1"/>
            </p:cNvSpPr>
            <p:nvPr/>
          </p:nvSpPr>
          <p:spPr bwMode="auto">
            <a:xfrm>
              <a:off x="3832791" y="1867694"/>
              <a:ext cx="425662"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24" name="Oval 6"/>
            <p:cNvSpPr>
              <a:spLocks noChangeArrowheads="1"/>
            </p:cNvSpPr>
            <p:nvPr/>
          </p:nvSpPr>
          <p:spPr bwMode="auto">
            <a:xfrm>
              <a:off x="3832791" y="3010694"/>
              <a:ext cx="425662"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25" name="Oval 7"/>
            <p:cNvSpPr>
              <a:spLocks noChangeArrowheads="1"/>
            </p:cNvSpPr>
            <p:nvPr/>
          </p:nvSpPr>
          <p:spPr bwMode="auto">
            <a:xfrm>
              <a:off x="5180720" y="2401094"/>
              <a:ext cx="425662"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cxnSp>
          <p:nvCxnSpPr>
            <p:cNvPr id="26" name="AutoShape 8"/>
            <p:cNvCxnSpPr>
              <a:cxnSpLocks noChangeShapeType="1"/>
              <a:stCxn id="22" idx="7"/>
              <a:endCxn id="23" idx="2"/>
            </p:cNvCxnSpPr>
            <p:nvPr/>
          </p:nvCxnSpPr>
          <p:spPr bwMode="auto">
            <a:xfrm flipV="1">
              <a:off x="2777504" y="2096294"/>
              <a:ext cx="1055287" cy="447675"/>
            </a:xfrm>
            <a:prstGeom prst="straightConnector1">
              <a:avLst/>
            </a:prstGeom>
            <a:noFill/>
            <a:ln w="38100">
              <a:solidFill>
                <a:schemeClr val="tx1"/>
              </a:solidFill>
              <a:round/>
              <a:headEnd/>
              <a:tailEnd type="triangle" w="med" len="med"/>
            </a:ln>
          </p:spPr>
        </p:cxnSp>
        <p:cxnSp>
          <p:nvCxnSpPr>
            <p:cNvPr id="27" name="AutoShape 9"/>
            <p:cNvCxnSpPr>
              <a:cxnSpLocks noChangeShapeType="1"/>
              <a:stCxn id="23" idx="6"/>
              <a:endCxn id="25" idx="1"/>
            </p:cNvCxnSpPr>
            <p:nvPr/>
          </p:nvCxnSpPr>
          <p:spPr bwMode="auto">
            <a:xfrm>
              <a:off x="4258453" y="2096294"/>
              <a:ext cx="984343" cy="371475"/>
            </a:xfrm>
            <a:prstGeom prst="straightConnector1">
              <a:avLst/>
            </a:prstGeom>
            <a:noFill/>
            <a:ln w="9525">
              <a:solidFill>
                <a:schemeClr val="tx1"/>
              </a:solidFill>
              <a:round/>
              <a:headEnd/>
              <a:tailEnd type="triangle" w="med" len="med"/>
            </a:ln>
          </p:spPr>
        </p:cxnSp>
        <p:cxnSp>
          <p:nvCxnSpPr>
            <p:cNvPr id="28" name="AutoShape 10"/>
            <p:cNvCxnSpPr>
              <a:cxnSpLocks noChangeShapeType="1"/>
              <a:stCxn id="22" idx="5"/>
              <a:endCxn id="24" idx="2"/>
            </p:cNvCxnSpPr>
            <p:nvPr/>
          </p:nvCxnSpPr>
          <p:spPr bwMode="auto">
            <a:xfrm>
              <a:off x="2777504" y="2867819"/>
              <a:ext cx="1055287" cy="371475"/>
            </a:xfrm>
            <a:prstGeom prst="straightConnector1">
              <a:avLst/>
            </a:prstGeom>
            <a:noFill/>
            <a:ln w="9525">
              <a:solidFill>
                <a:schemeClr val="tx1"/>
              </a:solidFill>
              <a:round/>
              <a:headEnd/>
              <a:tailEnd type="triangle" w="med" len="med"/>
            </a:ln>
          </p:spPr>
        </p:cxnSp>
        <p:cxnSp>
          <p:nvCxnSpPr>
            <p:cNvPr id="29" name="AutoShape 11"/>
            <p:cNvCxnSpPr>
              <a:cxnSpLocks noChangeShapeType="1"/>
              <a:stCxn id="24" idx="6"/>
              <a:endCxn id="25" idx="3"/>
            </p:cNvCxnSpPr>
            <p:nvPr/>
          </p:nvCxnSpPr>
          <p:spPr bwMode="auto">
            <a:xfrm flipV="1">
              <a:off x="4258453" y="2791619"/>
              <a:ext cx="984343" cy="447675"/>
            </a:xfrm>
            <a:prstGeom prst="straightConnector1">
              <a:avLst/>
            </a:prstGeom>
            <a:noFill/>
            <a:ln w="38100">
              <a:solidFill>
                <a:schemeClr val="tx1"/>
              </a:solidFill>
              <a:round/>
              <a:headEnd/>
              <a:tailEnd type="triangle" w="med" len="med"/>
            </a:ln>
          </p:spPr>
        </p:cxnSp>
        <p:sp>
          <p:nvSpPr>
            <p:cNvPr id="30" name="Text Box 13"/>
            <p:cNvSpPr txBox="1">
              <a:spLocks noChangeArrowheads="1"/>
            </p:cNvSpPr>
            <p:nvPr/>
          </p:nvSpPr>
          <p:spPr bwMode="auto">
            <a:xfrm>
              <a:off x="2968165" y="1920082"/>
              <a:ext cx="183271" cy="823913"/>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endParaRPr lang="en-US" sz="2400" b="1">
                <a:solidFill>
                  <a:srgbClr val="FFFFFF"/>
                </a:solidFill>
              </a:endParaRPr>
            </a:p>
          </p:txBody>
        </p:sp>
        <p:sp>
          <p:nvSpPr>
            <p:cNvPr id="31" name="TextBox 30"/>
            <p:cNvSpPr txBox="1"/>
            <p:nvPr/>
          </p:nvSpPr>
          <p:spPr>
            <a:xfrm>
              <a:off x="2417719" y="2450434"/>
              <a:ext cx="423286" cy="807914"/>
            </a:xfrm>
            <a:prstGeom prst="rect">
              <a:avLst/>
            </a:prstGeom>
            <a:noFill/>
          </p:spPr>
          <p:txBody>
            <a:bodyPr wrap="square" rtlCol="0">
              <a:spAutoFit/>
            </a:bodyPr>
            <a:lstStyle/>
            <a:p>
              <a:r>
                <a:rPr lang="en-US" b="1" dirty="0">
                  <a:latin typeface="Times New Roman"/>
                  <a:cs typeface="Times New Roman"/>
                </a:rPr>
                <a:t>A</a:t>
              </a:r>
            </a:p>
          </p:txBody>
        </p:sp>
        <p:sp>
          <p:nvSpPr>
            <p:cNvPr id="32" name="TextBox 31"/>
            <p:cNvSpPr txBox="1"/>
            <p:nvPr/>
          </p:nvSpPr>
          <p:spPr>
            <a:xfrm>
              <a:off x="5185437" y="2326609"/>
              <a:ext cx="466054" cy="538609"/>
            </a:xfrm>
            <a:prstGeom prst="rect">
              <a:avLst/>
            </a:prstGeom>
            <a:noFill/>
          </p:spPr>
          <p:txBody>
            <a:bodyPr wrap="square" rtlCol="0">
              <a:spAutoFit/>
            </a:bodyPr>
            <a:lstStyle/>
            <a:p>
              <a:r>
                <a:rPr lang="en-US" sz="2200" dirty="0">
                  <a:latin typeface="Times New Roman"/>
                  <a:cs typeface="Times New Roman"/>
                </a:rPr>
                <a:t>B</a:t>
              </a:r>
            </a:p>
          </p:txBody>
        </p:sp>
        <p:pic>
          <p:nvPicPr>
            <p:cNvPr id="33" name="Picture 32" descr="latex-image-1.pdf"/>
            <p:cNvPicPr>
              <a:picLocks noChangeAspect="1"/>
            </p:cNvPicPr>
            <p:nvPr/>
          </p:nvPicPr>
          <p:blipFill>
            <a:blip r:embed="rId3">
              <a:duotone>
                <a:prstClr val="black"/>
                <a:srgbClr val="FF0000">
                  <a:tint val="45000"/>
                  <a:satMod val="400000"/>
                </a:srgbClr>
              </a:duotone>
            </a:blip>
            <a:stretch>
              <a:fillRect/>
            </a:stretch>
          </p:blipFill>
          <p:spPr>
            <a:xfrm>
              <a:off x="2019300" y="1574800"/>
              <a:ext cx="1879600" cy="787400"/>
            </a:xfrm>
            <a:prstGeom prst="rect">
              <a:avLst/>
            </a:prstGeom>
          </p:spPr>
        </p:pic>
        <p:pic>
          <p:nvPicPr>
            <p:cNvPr id="34" name="Picture 33" descr="latex-image-1.pdf"/>
            <p:cNvPicPr>
              <a:picLocks noChangeAspect="1"/>
            </p:cNvPicPr>
            <p:nvPr/>
          </p:nvPicPr>
          <p:blipFill>
            <a:blip r:embed="rId3">
              <a:duotone>
                <a:prstClr val="black"/>
                <a:srgbClr val="FF0000">
                  <a:tint val="45000"/>
                  <a:satMod val="400000"/>
                </a:srgbClr>
              </a:duotone>
            </a:blip>
            <a:stretch>
              <a:fillRect/>
            </a:stretch>
          </p:blipFill>
          <p:spPr>
            <a:xfrm>
              <a:off x="4258453" y="2858294"/>
              <a:ext cx="1879600" cy="787400"/>
            </a:xfrm>
            <a:prstGeom prst="rect">
              <a:avLst/>
            </a:prstGeom>
          </p:spPr>
        </p:pic>
        <p:pic>
          <p:nvPicPr>
            <p:cNvPr id="35" name="Picture 34" descr="latex-image-1.pdf"/>
            <p:cNvPicPr>
              <a:picLocks noChangeAspect="1"/>
            </p:cNvPicPr>
            <p:nvPr/>
          </p:nvPicPr>
          <p:blipFill>
            <a:blip r:embed="rId4">
              <a:duotone>
                <a:prstClr val="black"/>
                <a:srgbClr val="FF0000">
                  <a:tint val="45000"/>
                  <a:satMod val="400000"/>
                </a:srgbClr>
              </a:duotone>
            </a:blip>
            <a:stretch>
              <a:fillRect/>
            </a:stretch>
          </p:blipFill>
          <p:spPr>
            <a:xfrm>
              <a:off x="4229100" y="1638300"/>
              <a:ext cx="1244600" cy="736600"/>
            </a:xfrm>
            <a:prstGeom prst="rect">
              <a:avLst/>
            </a:prstGeom>
          </p:spPr>
        </p:pic>
        <p:pic>
          <p:nvPicPr>
            <p:cNvPr id="36" name="Picture 35" descr="latex-image-1.pdf"/>
            <p:cNvPicPr>
              <a:picLocks noChangeAspect="1"/>
            </p:cNvPicPr>
            <p:nvPr/>
          </p:nvPicPr>
          <p:blipFill>
            <a:blip r:embed="rId5">
              <a:duotone>
                <a:prstClr val="black"/>
                <a:srgbClr val="FF0000">
                  <a:tint val="45000"/>
                  <a:satMod val="400000"/>
                </a:srgbClr>
              </a:duotone>
            </a:blip>
            <a:stretch>
              <a:fillRect/>
            </a:stretch>
          </p:blipFill>
          <p:spPr>
            <a:xfrm>
              <a:off x="2451100" y="2870200"/>
              <a:ext cx="1244600" cy="736600"/>
            </a:xfrm>
            <a:prstGeom prst="rect">
              <a:avLst/>
            </a:prstGeom>
          </p:spPr>
        </p:pic>
        <p:sp>
          <p:nvSpPr>
            <p:cNvPr id="41" name="Down Arrow 40"/>
            <p:cNvSpPr/>
            <p:nvPr/>
          </p:nvSpPr>
          <p:spPr bwMode="auto">
            <a:xfrm>
              <a:off x="3924300" y="2337594"/>
              <a:ext cx="243840" cy="685800"/>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112" charset="0"/>
              </a:endParaRPr>
            </a:p>
          </p:txBody>
        </p:sp>
        <p:sp>
          <p:nvSpPr>
            <p:cNvPr id="44" name="Freeform 43"/>
            <p:cNvSpPr/>
            <p:nvPr/>
          </p:nvSpPr>
          <p:spPr bwMode="auto">
            <a:xfrm>
              <a:off x="2705100" y="1566333"/>
              <a:ext cx="2413000" cy="1566334"/>
            </a:xfrm>
            <a:custGeom>
              <a:avLst/>
              <a:gdLst>
                <a:gd name="connsiteX0" fmla="*/ 0 w 2413000"/>
                <a:gd name="connsiteY0" fmla="*/ 732367 h 1566334"/>
                <a:gd name="connsiteX1" fmla="*/ 1485900 w 2413000"/>
                <a:gd name="connsiteY1" fmla="*/ 110067 h 1566334"/>
                <a:gd name="connsiteX2" fmla="*/ 1574800 w 2413000"/>
                <a:gd name="connsiteY2" fmla="*/ 1392767 h 1566334"/>
                <a:gd name="connsiteX3" fmla="*/ 2413000 w 2413000"/>
                <a:gd name="connsiteY3" fmla="*/ 1151467 h 1566334"/>
              </a:gdLst>
              <a:ahLst/>
              <a:cxnLst>
                <a:cxn ang="0">
                  <a:pos x="connsiteX0" y="connsiteY0"/>
                </a:cxn>
                <a:cxn ang="0">
                  <a:pos x="connsiteX1" y="connsiteY1"/>
                </a:cxn>
                <a:cxn ang="0">
                  <a:pos x="connsiteX2" y="connsiteY2"/>
                </a:cxn>
                <a:cxn ang="0">
                  <a:pos x="connsiteX3" y="connsiteY3"/>
                </a:cxn>
              </a:cxnLst>
              <a:rect l="l" t="t" r="r" b="b"/>
              <a:pathLst>
                <a:path w="2413000" h="1566334">
                  <a:moveTo>
                    <a:pt x="0" y="732367"/>
                  </a:moveTo>
                  <a:cubicBezTo>
                    <a:pt x="611716" y="366183"/>
                    <a:pt x="1223433" y="0"/>
                    <a:pt x="1485900" y="110067"/>
                  </a:cubicBezTo>
                  <a:cubicBezTo>
                    <a:pt x="1748367" y="220134"/>
                    <a:pt x="1420283" y="1219200"/>
                    <a:pt x="1574800" y="1392767"/>
                  </a:cubicBezTo>
                  <a:cubicBezTo>
                    <a:pt x="1729317" y="1566334"/>
                    <a:pt x="2413000" y="1151467"/>
                    <a:pt x="2413000" y="1151467"/>
                  </a:cubicBezTo>
                </a:path>
              </a:pathLst>
            </a:custGeom>
            <a:noFill/>
            <a:ln w="41275" cap="flat" cmpd="sng" algn="ctr">
              <a:solidFill>
                <a:srgbClr val="63BEFF"/>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112" charset="0"/>
              </a:endParaRPr>
            </a:p>
          </p:txBody>
        </p:sp>
        <p:sp>
          <p:nvSpPr>
            <p:cNvPr id="45" name="TextBox 44"/>
            <p:cNvSpPr txBox="1"/>
            <p:nvPr/>
          </p:nvSpPr>
          <p:spPr>
            <a:xfrm>
              <a:off x="4104104" y="1268968"/>
              <a:ext cx="703373" cy="461665"/>
            </a:xfrm>
            <a:prstGeom prst="rect">
              <a:avLst/>
            </a:prstGeom>
            <a:noFill/>
          </p:spPr>
          <p:txBody>
            <a:bodyPr wrap="none" rtlCol="0">
              <a:spAutoFit/>
            </a:bodyPr>
            <a:lstStyle/>
            <a:p>
              <a:r>
                <a:rPr lang="en-US" dirty="0">
                  <a:solidFill>
                    <a:srgbClr val="63BEFF"/>
                  </a:solidFill>
                </a:rPr>
                <a:t>100</a:t>
              </a:r>
            </a:p>
          </p:txBody>
        </p:sp>
      </p:grpSp>
      <p:grpSp>
        <p:nvGrpSpPr>
          <p:cNvPr id="65" name="Group 64"/>
          <p:cNvGrpSpPr>
            <a:grpSpLocks noChangeAspect="1"/>
          </p:cNvGrpSpPr>
          <p:nvPr/>
        </p:nvGrpSpPr>
        <p:grpSpPr>
          <a:xfrm>
            <a:off x="350631" y="1092200"/>
            <a:ext cx="3295003" cy="2279412"/>
            <a:chOff x="834795" y="2845595"/>
            <a:chExt cx="4118753" cy="2849265"/>
          </a:xfrm>
        </p:grpSpPr>
        <p:sp>
          <p:nvSpPr>
            <p:cNvPr id="38" name="Oval 4"/>
            <p:cNvSpPr>
              <a:spLocks noChangeArrowheads="1"/>
            </p:cNvSpPr>
            <p:nvPr/>
          </p:nvSpPr>
          <p:spPr bwMode="auto">
            <a:xfrm>
              <a:off x="1229413" y="4103689"/>
              <a:ext cx="425662"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39" name="Oval 5"/>
            <p:cNvSpPr>
              <a:spLocks noChangeArrowheads="1"/>
            </p:cNvSpPr>
            <p:nvPr/>
          </p:nvSpPr>
          <p:spPr bwMode="auto">
            <a:xfrm>
              <a:off x="2648286" y="3494089"/>
              <a:ext cx="425662"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40" name="Oval 6"/>
            <p:cNvSpPr>
              <a:spLocks noChangeArrowheads="1"/>
            </p:cNvSpPr>
            <p:nvPr/>
          </p:nvSpPr>
          <p:spPr bwMode="auto">
            <a:xfrm>
              <a:off x="2648286" y="4637089"/>
              <a:ext cx="425662"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46" name="Oval 7"/>
            <p:cNvSpPr>
              <a:spLocks noChangeArrowheads="1"/>
            </p:cNvSpPr>
            <p:nvPr/>
          </p:nvSpPr>
          <p:spPr bwMode="auto">
            <a:xfrm>
              <a:off x="3996215" y="4027489"/>
              <a:ext cx="425662"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cxnSp>
          <p:nvCxnSpPr>
            <p:cNvPr id="50" name="AutoShape 8"/>
            <p:cNvCxnSpPr>
              <a:cxnSpLocks noChangeShapeType="1"/>
              <a:stCxn id="38" idx="7"/>
              <a:endCxn id="39" idx="2"/>
            </p:cNvCxnSpPr>
            <p:nvPr/>
          </p:nvCxnSpPr>
          <p:spPr bwMode="auto">
            <a:xfrm flipV="1">
              <a:off x="1592999" y="3722689"/>
              <a:ext cx="1055287" cy="447675"/>
            </a:xfrm>
            <a:prstGeom prst="straightConnector1">
              <a:avLst/>
            </a:prstGeom>
            <a:noFill/>
            <a:ln w="38100">
              <a:solidFill>
                <a:schemeClr val="tx1"/>
              </a:solidFill>
              <a:round/>
              <a:headEnd/>
              <a:tailEnd type="triangle" w="med" len="med"/>
            </a:ln>
          </p:spPr>
        </p:cxnSp>
        <p:cxnSp>
          <p:nvCxnSpPr>
            <p:cNvPr id="51" name="AutoShape 9"/>
            <p:cNvCxnSpPr>
              <a:cxnSpLocks noChangeShapeType="1"/>
              <a:stCxn id="39" idx="6"/>
              <a:endCxn id="46" idx="1"/>
            </p:cNvCxnSpPr>
            <p:nvPr/>
          </p:nvCxnSpPr>
          <p:spPr bwMode="auto">
            <a:xfrm>
              <a:off x="3073948" y="3722689"/>
              <a:ext cx="984343" cy="371475"/>
            </a:xfrm>
            <a:prstGeom prst="straightConnector1">
              <a:avLst/>
            </a:prstGeom>
            <a:noFill/>
            <a:ln w="9525">
              <a:solidFill>
                <a:schemeClr val="tx1"/>
              </a:solidFill>
              <a:round/>
              <a:headEnd/>
              <a:tailEnd type="triangle" w="med" len="med"/>
            </a:ln>
          </p:spPr>
        </p:cxnSp>
        <p:cxnSp>
          <p:nvCxnSpPr>
            <p:cNvPr id="52" name="AutoShape 10"/>
            <p:cNvCxnSpPr>
              <a:cxnSpLocks noChangeShapeType="1"/>
              <a:stCxn id="38" idx="5"/>
              <a:endCxn id="40" idx="2"/>
            </p:cNvCxnSpPr>
            <p:nvPr/>
          </p:nvCxnSpPr>
          <p:spPr bwMode="auto">
            <a:xfrm>
              <a:off x="1592999" y="4494214"/>
              <a:ext cx="1055287" cy="371475"/>
            </a:xfrm>
            <a:prstGeom prst="straightConnector1">
              <a:avLst/>
            </a:prstGeom>
            <a:noFill/>
            <a:ln w="9525">
              <a:solidFill>
                <a:schemeClr val="tx1"/>
              </a:solidFill>
              <a:round/>
              <a:headEnd/>
              <a:tailEnd type="triangle" w="med" len="med"/>
            </a:ln>
          </p:spPr>
        </p:cxnSp>
        <p:cxnSp>
          <p:nvCxnSpPr>
            <p:cNvPr id="53" name="AutoShape 11"/>
            <p:cNvCxnSpPr>
              <a:cxnSpLocks noChangeShapeType="1"/>
              <a:stCxn id="40" idx="6"/>
              <a:endCxn id="46" idx="3"/>
            </p:cNvCxnSpPr>
            <p:nvPr/>
          </p:nvCxnSpPr>
          <p:spPr bwMode="auto">
            <a:xfrm flipV="1">
              <a:off x="3073948" y="4418014"/>
              <a:ext cx="984343" cy="447675"/>
            </a:xfrm>
            <a:prstGeom prst="straightConnector1">
              <a:avLst/>
            </a:prstGeom>
            <a:noFill/>
            <a:ln w="38100">
              <a:solidFill>
                <a:schemeClr val="tx1"/>
              </a:solidFill>
              <a:round/>
              <a:headEnd/>
              <a:tailEnd type="triangle" w="med" len="med"/>
            </a:ln>
          </p:spPr>
        </p:cxnSp>
        <p:sp>
          <p:nvSpPr>
            <p:cNvPr id="54" name="Text Box 13"/>
            <p:cNvSpPr txBox="1">
              <a:spLocks noChangeArrowheads="1"/>
            </p:cNvSpPr>
            <p:nvPr/>
          </p:nvSpPr>
          <p:spPr bwMode="auto">
            <a:xfrm>
              <a:off x="1783660" y="3546477"/>
              <a:ext cx="183271" cy="823913"/>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endParaRPr lang="en-US" sz="2400" b="1">
                <a:solidFill>
                  <a:srgbClr val="FFFFFF"/>
                </a:solidFill>
              </a:endParaRPr>
            </a:p>
          </p:txBody>
        </p:sp>
        <p:sp>
          <p:nvSpPr>
            <p:cNvPr id="55" name="TextBox 54"/>
            <p:cNvSpPr txBox="1"/>
            <p:nvPr/>
          </p:nvSpPr>
          <p:spPr>
            <a:xfrm>
              <a:off x="1199920" y="4027490"/>
              <a:ext cx="487312" cy="538609"/>
            </a:xfrm>
            <a:prstGeom prst="rect">
              <a:avLst/>
            </a:prstGeom>
            <a:noFill/>
          </p:spPr>
          <p:txBody>
            <a:bodyPr wrap="none" rtlCol="0">
              <a:spAutoFit/>
            </a:bodyPr>
            <a:lstStyle/>
            <a:p>
              <a:r>
                <a:rPr lang="en-US" sz="2200" dirty="0">
                  <a:latin typeface="Times New Roman"/>
                  <a:cs typeface="Times New Roman"/>
                </a:rPr>
                <a:t>A</a:t>
              </a:r>
            </a:p>
          </p:txBody>
        </p:sp>
        <p:sp>
          <p:nvSpPr>
            <p:cNvPr id="56" name="TextBox 55"/>
            <p:cNvSpPr txBox="1"/>
            <p:nvPr/>
          </p:nvSpPr>
          <p:spPr>
            <a:xfrm>
              <a:off x="3985057" y="3960814"/>
              <a:ext cx="466054" cy="538609"/>
            </a:xfrm>
            <a:prstGeom prst="rect">
              <a:avLst/>
            </a:prstGeom>
            <a:noFill/>
          </p:spPr>
          <p:txBody>
            <a:bodyPr wrap="none" rtlCol="0">
              <a:spAutoFit/>
            </a:bodyPr>
            <a:lstStyle/>
            <a:p>
              <a:r>
                <a:rPr lang="en-US" sz="2200" dirty="0">
                  <a:latin typeface="Times New Roman"/>
                  <a:cs typeface="Times New Roman"/>
                </a:rPr>
                <a:t>B</a:t>
              </a:r>
            </a:p>
          </p:txBody>
        </p:sp>
        <p:pic>
          <p:nvPicPr>
            <p:cNvPr id="57" name="Picture 56" descr="latex-image-1.pdf"/>
            <p:cNvPicPr>
              <a:picLocks noChangeAspect="1"/>
            </p:cNvPicPr>
            <p:nvPr/>
          </p:nvPicPr>
          <p:blipFill>
            <a:blip r:embed="rId3">
              <a:duotone>
                <a:prstClr val="black"/>
                <a:srgbClr val="FF0000">
                  <a:tint val="45000"/>
                  <a:satMod val="400000"/>
                </a:srgbClr>
              </a:duotone>
            </a:blip>
            <a:stretch>
              <a:fillRect/>
            </a:stretch>
          </p:blipFill>
          <p:spPr>
            <a:xfrm>
              <a:off x="834795" y="3201195"/>
              <a:ext cx="1879600" cy="787400"/>
            </a:xfrm>
            <a:prstGeom prst="rect">
              <a:avLst/>
            </a:prstGeom>
          </p:spPr>
        </p:pic>
        <p:pic>
          <p:nvPicPr>
            <p:cNvPr id="58" name="Picture 57" descr="latex-image-1.pdf"/>
            <p:cNvPicPr>
              <a:picLocks noChangeAspect="1"/>
            </p:cNvPicPr>
            <p:nvPr/>
          </p:nvPicPr>
          <p:blipFill>
            <a:blip r:embed="rId3">
              <a:duotone>
                <a:prstClr val="black"/>
                <a:srgbClr val="FF0000">
                  <a:tint val="45000"/>
                  <a:satMod val="400000"/>
                </a:srgbClr>
              </a:duotone>
            </a:blip>
            <a:stretch>
              <a:fillRect/>
            </a:stretch>
          </p:blipFill>
          <p:spPr>
            <a:xfrm>
              <a:off x="3073948" y="4484689"/>
              <a:ext cx="1879600" cy="787400"/>
            </a:xfrm>
            <a:prstGeom prst="rect">
              <a:avLst/>
            </a:prstGeom>
          </p:spPr>
        </p:pic>
        <p:pic>
          <p:nvPicPr>
            <p:cNvPr id="59" name="Picture 58" descr="latex-image-1.pdf"/>
            <p:cNvPicPr>
              <a:picLocks noChangeAspect="1"/>
            </p:cNvPicPr>
            <p:nvPr/>
          </p:nvPicPr>
          <p:blipFill>
            <a:blip r:embed="rId4">
              <a:duotone>
                <a:prstClr val="black"/>
                <a:srgbClr val="FF0000">
                  <a:tint val="45000"/>
                  <a:satMod val="400000"/>
                </a:srgbClr>
              </a:duotone>
            </a:blip>
            <a:stretch>
              <a:fillRect/>
            </a:stretch>
          </p:blipFill>
          <p:spPr>
            <a:xfrm>
              <a:off x="3044595" y="3264695"/>
              <a:ext cx="1244600" cy="736600"/>
            </a:xfrm>
            <a:prstGeom prst="rect">
              <a:avLst/>
            </a:prstGeom>
          </p:spPr>
        </p:pic>
        <p:pic>
          <p:nvPicPr>
            <p:cNvPr id="60" name="Picture 59" descr="latex-image-1.pdf"/>
            <p:cNvPicPr>
              <a:picLocks noChangeAspect="1"/>
            </p:cNvPicPr>
            <p:nvPr/>
          </p:nvPicPr>
          <p:blipFill>
            <a:blip r:embed="rId5">
              <a:duotone>
                <a:prstClr val="black"/>
                <a:srgbClr val="FF0000">
                  <a:tint val="45000"/>
                  <a:satMod val="400000"/>
                </a:srgbClr>
              </a:duotone>
            </a:blip>
            <a:stretch>
              <a:fillRect/>
            </a:stretch>
          </p:blipFill>
          <p:spPr>
            <a:xfrm>
              <a:off x="1266595" y="4496595"/>
              <a:ext cx="1244600" cy="736600"/>
            </a:xfrm>
            <a:prstGeom prst="rect">
              <a:avLst/>
            </a:prstGeom>
          </p:spPr>
        </p:pic>
        <p:sp>
          <p:nvSpPr>
            <p:cNvPr id="61" name="Freeform 60"/>
            <p:cNvSpPr/>
            <p:nvPr/>
          </p:nvSpPr>
          <p:spPr bwMode="auto">
            <a:xfrm>
              <a:off x="1368195" y="3141928"/>
              <a:ext cx="2768600" cy="732367"/>
            </a:xfrm>
            <a:custGeom>
              <a:avLst/>
              <a:gdLst>
                <a:gd name="connsiteX0" fmla="*/ 0 w 2768600"/>
                <a:gd name="connsiteY0" fmla="*/ 732367 h 732367"/>
                <a:gd name="connsiteX1" fmla="*/ 1333500 w 2768600"/>
                <a:gd name="connsiteY1" fmla="*/ 21167 h 732367"/>
                <a:gd name="connsiteX2" fmla="*/ 2768600 w 2768600"/>
                <a:gd name="connsiteY2" fmla="*/ 605367 h 732367"/>
              </a:gdLst>
              <a:ahLst/>
              <a:cxnLst>
                <a:cxn ang="0">
                  <a:pos x="connsiteX0" y="connsiteY0"/>
                </a:cxn>
                <a:cxn ang="0">
                  <a:pos x="connsiteX1" y="connsiteY1"/>
                </a:cxn>
                <a:cxn ang="0">
                  <a:pos x="connsiteX2" y="connsiteY2"/>
                </a:cxn>
              </a:cxnLst>
              <a:rect l="l" t="t" r="r" b="b"/>
              <a:pathLst>
                <a:path w="2768600" h="732367">
                  <a:moveTo>
                    <a:pt x="0" y="732367"/>
                  </a:moveTo>
                  <a:cubicBezTo>
                    <a:pt x="436033" y="387350"/>
                    <a:pt x="872067" y="42334"/>
                    <a:pt x="1333500" y="21167"/>
                  </a:cubicBezTo>
                  <a:cubicBezTo>
                    <a:pt x="1794933" y="0"/>
                    <a:pt x="2768600" y="605367"/>
                    <a:pt x="2768600" y="605367"/>
                  </a:cubicBezTo>
                </a:path>
              </a:pathLst>
            </a:custGeom>
            <a:noFill/>
            <a:ln w="44450" cap="flat" cmpd="sng" algn="ctr">
              <a:solidFill>
                <a:srgbClr val="63BEFF"/>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112" charset="0"/>
              </a:endParaRPr>
            </a:p>
          </p:txBody>
        </p:sp>
        <p:sp>
          <p:nvSpPr>
            <p:cNvPr id="62" name="Freeform 61"/>
            <p:cNvSpPr/>
            <p:nvPr/>
          </p:nvSpPr>
          <p:spPr bwMode="auto">
            <a:xfrm flipV="1">
              <a:off x="1520595" y="4637089"/>
              <a:ext cx="2768600" cy="732367"/>
            </a:xfrm>
            <a:custGeom>
              <a:avLst/>
              <a:gdLst>
                <a:gd name="connsiteX0" fmla="*/ 0 w 2768600"/>
                <a:gd name="connsiteY0" fmla="*/ 732367 h 732367"/>
                <a:gd name="connsiteX1" fmla="*/ 1333500 w 2768600"/>
                <a:gd name="connsiteY1" fmla="*/ 21167 h 732367"/>
                <a:gd name="connsiteX2" fmla="*/ 2768600 w 2768600"/>
                <a:gd name="connsiteY2" fmla="*/ 605367 h 732367"/>
              </a:gdLst>
              <a:ahLst/>
              <a:cxnLst>
                <a:cxn ang="0">
                  <a:pos x="connsiteX0" y="connsiteY0"/>
                </a:cxn>
                <a:cxn ang="0">
                  <a:pos x="connsiteX1" y="connsiteY1"/>
                </a:cxn>
                <a:cxn ang="0">
                  <a:pos x="connsiteX2" y="connsiteY2"/>
                </a:cxn>
              </a:cxnLst>
              <a:rect l="l" t="t" r="r" b="b"/>
              <a:pathLst>
                <a:path w="2768600" h="732367">
                  <a:moveTo>
                    <a:pt x="0" y="732367"/>
                  </a:moveTo>
                  <a:cubicBezTo>
                    <a:pt x="436033" y="387350"/>
                    <a:pt x="872067" y="42334"/>
                    <a:pt x="1333500" y="21167"/>
                  </a:cubicBezTo>
                  <a:cubicBezTo>
                    <a:pt x="1794933" y="0"/>
                    <a:pt x="2768600" y="605367"/>
                    <a:pt x="2768600" y="605367"/>
                  </a:cubicBezTo>
                </a:path>
              </a:pathLst>
            </a:custGeom>
            <a:noFill/>
            <a:ln w="44450" cap="flat" cmpd="sng" algn="ctr">
              <a:solidFill>
                <a:srgbClr val="63BEFF"/>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112" charset="0"/>
              </a:endParaRPr>
            </a:p>
          </p:txBody>
        </p:sp>
        <p:sp>
          <p:nvSpPr>
            <p:cNvPr id="63" name="TextBox 62"/>
            <p:cNvSpPr txBox="1"/>
            <p:nvPr/>
          </p:nvSpPr>
          <p:spPr>
            <a:xfrm>
              <a:off x="2855603" y="2845595"/>
              <a:ext cx="545860" cy="461665"/>
            </a:xfrm>
            <a:prstGeom prst="rect">
              <a:avLst/>
            </a:prstGeom>
            <a:noFill/>
          </p:spPr>
          <p:txBody>
            <a:bodyPr wrap="none" rtlCol="0">
              <a:spAutoFit/>
            </a:bodyPr>
            <a:lstStyle/>
            <a:p>
              <a:r>
                <a:rPr lang="en-US" dirty="0">
                  <a:solidFill>
                    <a:srgbClr val="63BEFF"/>
                  </a:solidFill>
                </a:rPr>
                <a:t>50</a:t>
              </a:r>
            </a:p>
          </p:txBody>
        </p:sp>
        <p:sp>
          <p:nvSpPr>
            <p:cNvPr id="64" name="TextBox 63"/>
            <p:cNvSpPr txBox="1"/>
            <p:nvPr/>
          </p:nvSpPr>
          <p:spPr>
            <a:xfrm>
              <a:off x="3073948" y="5233195"/>
              <a:ext cx="545860" cy="461665"/>
            </a:xfrm>
            <a:prstGeom prst="rect">
              <a:avLst/>
            </a:prstGeom>
            <a:noFill/>
          </p:spPr>
          <p:txBody>
            <a:bodyPr wrap="none" rtlCol="0">
              <a:spAutoFit/>
            </a:bodyPr>
            <a:lstStyle/>
            <a:p>
              <a:r>
                <a:rPr lang="en-US" dirty="0">
                  <a:solidFill>
                    <a:srgbClr val="63BEFF"/>
                  </a:solidFill>
                </a:rPr>
                <a:t>50</a:t>
              </a:r>
            </a:p>
          </p:txBody>
        </p:sp>
      </p:grpSp>
      <p:sp>
        <p:nvSpPr>
          <p:cNvPr id="66" name="TextBox 65"/>
          <p:cNvSpPr txBox="1"/>
          <p:nvPr/>
        </p:nvSpPr>
        <p:spPr>
          <a:xfrm>
            <a:off x="4064000" y="2020030"/>
            <a:ext cx="402649" cy="369332"/>
          </a:xfrm>
          <a:prstGeom prst="rect">
            <a:avLst/>
          </a:prstGeom>
          <a:noFill/>
        </p:spPr>
        <p:txBody>
          <a:bodyPr wrap="none" rtlCol="0">
            <a:spAutoFit/>
          </a:bodyPr>
          <a:lstStyle/>
          <a:p>
            <a:r>
              <a:rPr lang="en-US" dirty="0" err="1"/>
              <a:t>vs</a:t>
            </a:r>
            <a:endParaRPr lang="en-US" dirty="0"/>
          </a:p>
        </p:txBody>
      </p:sp>
      <p:sp>
        <p:nvSpPr>
          <p:cNvPr id="67" name="TextBox 66"/>
          <p:cNvSpPr txBox="1"/>
          <p:nvPr/>
        </p:nvSpPr>
        <p:spPr>
          <a:xfrm>
            <a:off x="301625" y="3492500"/>
            <a:ext cx="7960682" cy="400110"/>
          </a:xfrm>
          <a:prstGeom prst="rect">
            <a:avLst/>
          </a:prstGeom>
          <a:noFill/>
        </p:spPr>
        <p:txBody>
          <a:bodyPr wrap="square" rtlCol="0">
            <a:spAutoFit/>
          </a:bodyPr>
          <a:lstStyle/>
          <a:p>
            <a:r>
              <a:rPr lang="en-US" sz="2000" dirty="0">
                <a:solidFill>
                  <a:schemeClr val="tx2"/>
                </a:solidFill>
                <a:latin typeface="Times New Roman"/>
                <a:cs typeface="Times New Roman"/>
              </a:rPr>
              <a:t>Adding  a fast road on a road-network is not always a good idea!</a:t>
            </a:r>
          </a:p>
        </p:txBody>
      </p:sp>
      <p:sp>
        <p:nvSpPr>
          <p:cNvPr id="68" name="TextBox 67"/>
          <p:cNvSpPr txBox="1"/>
          <p:nvPr/>
        </p:nvSpPr>
        <p:spPr>
          <a:xfrm>
            <a:off x="5616266" y="3854510"/>
            <a:ext cx="1929685" cy="400110"/>
          </a:xfrm>
          <a:prstGeom prst="rect">
            <a:avLst/>
          </a:prstGeom>
          <a:noFill/>
        </p:spPr>
        <p:txBody>
          <a:bodyPr wrap="none" rtlCol="0">
            <a:spAutoFit/>
          </a:bodyPr>
          <a:lstStyle/>
          <a:p>
            <a:r>
              <a:rPr lang="en-US" sz="2000" dirty="0" err="1">
                <a:solidFill>
                  <a:srgbClr val="FF6600"/>
                </a:solidFill>
                <a:latin typeface="Times New Roman"/>
                <a:cs typeface="Times New Roman"/>
              </a:rPr>
              <a:t>Braess’s</a:t>
            </a:r>
            <a:r>
              <a:rPr lang="en-US" sz="2000" dirty="0">
                <a:solidFill>
                  <a:srgbClr val="FF6600"/>
                </a:solidFill>
                <a:latin typeface="Times New Roman"/>
                <a:cs typeface="Times New Roman"/>
              </a:rPr>
              <a:t> paradox</a:t>
            </a:r>
          </a:p>
        </p:txBody>
      </p:sp>
      <p:sp>
        <p:nvSpPr>
          <p:cNvPr id="69" name="TextBox 68"/>
          <p:cNvSpPr txBox="1"/>
          <p:nvPr/>
        </p:nvSpPr>
        <p:spPr>
          <a:xfrm>
            <a:off x="350631" y="4475778"/>
            <a:ext cx="7960682" cy="707886"/>
          </a:xfrm>
          <a:prstGeom prst="rect">
            <a:avLst/>
          </a:prstGeom>
          <a:noFill/>
        </p:spPr>
        <p:txBody>
          <a:bodyPr wrap="square" rtlCol="0">
            <a:spAutoFit/>
          </a:bodyPr>
          <a:lstStyle/>
          <a:p>
            <a:r>
              <a:rPr lang="en-US" sz="2000" dirty="0">
                <a:solidFill>
                  <a:schemeClr val="tx2"/>
                </a:solidFill>
                <a:latin typeface="Times New Roman"/>
                <a:cs typeface="Times New Roman"/>
              </a:rPr>
              <a:t>In the RHS network there exists a traffic pattern where all players have delay 1.5 hours.</a:t>
            </a:r>
          </a:p>
        </p:txBody>
      </p:sp>
      <p:pic>
        <p:nvPicPr>
          <p:cNvPr id="71" name="Picture 70" descr="latex-image-1.pdf"/>
          <p:cNvPicPr>
            <a:picLocks noChangeAspect="1"/>
          </p:cNvPicPr>
          <p:nvPr/>
        </p:nvPicPr>
        <p:blipFill>
          <a:blip r:embed="rId6">
            <a:duotone>
              <a:prstClr val="black"/>
              <a:srgbClr val="FF0000">
                <a:tint val="45000"/>
                <a:satMod val="400000"/>
              </a:srgbClr>
            </a:duotone>
          </a:blip>
          <a:stretch>
            <a:fillRect/>
          </a:stretch>
        </p:blipFill>
        <p:spPr>
          <a:xfrm>
            <a:off x="774700" y="5118100"/>
            <a:ext cx="7874000" cy="1117600"/>
          </a:xfrm>
          <a:prstGeom prst="rect">
            <a:avLst/>
          </a:prstGeom>
          <a:ln>
            <a:noFill/>
          </a:ln>
        </p:spPr>
      </p:pic>
      <p:sp>
        <p:nvSpPr>
          <p:cNvPr id="72" name="Freeform 71"/>
          <p:cNvSpPr/>
          <p:nvPr/>
        </p:nvSpPr>
        <p:spPr bwMode="auto">
          <a:xfrm>
            <a:off x="7823200" y="2984500"/>
            <a:ext cx="804333" cy="2247900"/>
          </a:xfrm>
          <a:custGeom>
            <a:avLst/>
            <a:gdLst>
              <a:gd name="connsiteX0" fmla="*/ 254000 w 804333"/>
              <a:gd name="connsiteY0" fmla="*/ 2247900 h 2247900"/>
              <a:gd name="connsiteX1" fmla="*/ 762000 w 804333"/>
              <a:gd name="connsiteY1" fmla="*/ 1498600 h 2247900"/>
              <a:gd name="connsiteX2" fmla="*/ 0 w 804333"/>
              <a:gd name="connsiteY2" fmla="*/ 0 h 2247900"/>
            </a:gdLst>
            <a:ahLst/>
            <a:cxnLst>
              <a:cxn ang="0">
                <a:pos x="connsiteX0" y="connsiteY0"/>
              </a:cxn>
              <a:cxn ang="0">
                <a:pos x="connsiteX1" y="connsiteY1"/>
              </a:cxn>
              <a:cxn ang="0">
                <a:pos x="connsiteX2" y="connsiteY2"/>
              </a:cxn>
            </a:cxnLst>
            <a:rect l="l" t="t" r="r" b="b"/>
            <a:pathLst>
              <a:path w="804333" h="2247900">
                <a:moveTo>
                  <a:pt x="254000" y="2247900"/>
                </a:moveTo>
                <a:cubicBezTo>
                  <a:pt x="529166" y="2060575"/>
                  <a:pt x="804333" y="1873250"/>
                  <a:pt x="762000" y="1498600"/>
                </a:cubicBezTo>
                <a:cubicBezTo>
                  <a:pt x="719667" y="1123950"/>
                  <a:pt x="359833" y="561975"/>
                  <a:pt x="0" y="0"/>
                </a:cubicBezTo>
              </a:path>
            </a:pathLst>
          </a:custGeom>
          <a:noFill/>
          <a:ln w="9525" cap="flat" cmpd="sng" algn="ctr">
            <a:solidFill>
              <a:schemeClr val="tx1"/>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112" charset="0"/>
            </a:endParaRPr>
          </a:p>
        </p:txBody>
      </p:sp>
      <p:pic>
        <p:nvPicPr>
          <p:cNvPr id="73" name="Picture 72" descr="latex-image-1.pdf"/>
          <p:cNvPicPr>
            <a:picLocks noChangeAspect="1"/>
          </p:cNvPicPr>
          <p:nvPr/>
        </p:nvPicPr>
        <p:blipFill>
          <a:blip r:embed="rId7">
            <a:duotone>
              <a:prstClr val="black"/>
              <a:srgbClr val="FF0000">
                <a:tint val="45000"/>
                <a:satMod val="400000"/>
              </a:srgbClr>
            </a:duotone>
          </a:blip>
          <a:stretch>
            <a:fillRect/>
          </a:stretch>
        </p:blipFill>
        <p:spPr>
          <a:xfrm>
            <a:off x="8216900" y="3441700"/>
            <a:ext cx="914400" cy="787400"/>
          </a:xfrm>
          <a:prstGeom prst="rect">
            <a:avLst/>
          </a:prstGeom>
        </p:spPr>
      </p:pic>
      <p:sp>
        <p:nvSpPr>
          <p:cNvPr id="76" name="Freeform 75"/>
          <p:cNvSpPr/>
          <p:nvPr/>
        </p:nvSpPr>
        <p:spPr bwMode="auto">
          <a:xfrm>
            <a:off x="948267" y="5829300"/>
            <a:ext cx="702733" cy="482600"/>
          </a:xfrm>
          <a:custGeom>
            <a:avLst/>
            <a:gdLst>
              <a:gd name="connsiteX0" fmla="*/ 220133 w 702733"/>
              <a:gd name="connsiteY0" fmla="*/ 0 h 482600"/>
              <a:gd name="connsiteX1" fmla="*/ 80433 w 702733"/>
              <a:gd name="connsiteY1" fmla="*/ 228600 h 482600"/>
              <a:gd name="connsiteX2" fmla="*/ 702733 w 702733"/>
              <a:gd name="connsiteY2" fmla="*/ 482600 h 482600"/>
            </a:gdLst>
            <a:ahLst/>
            <a:cxnLst>
              <a:cxn ang="0">
                <a:pos x="connsiteX0" y="connsiteY0"/>
              </a:cxn>
              <a:cxn ang="0">
                <a:pos x="connsiteX1" y="connsiteY1"/>
              </a:cxn>
              <a:cxn ang="0">
                <a:pos x="connsiteX2" y="connsiteY2"/>
              </a:cxn>
            </a:cxnLst>
            <a:rect l="l" t="t" r="r" b="b"/>
            <a:pathLst>
              <a:path w="702733" h="482600">
                <a:moveTo>
                  <a:pt x="220133" y="0"/>
                </a:moveTo>
                <a:cubicBezTo>
                  <a:pt x="110066" y="74083"/>
                  <a:pt x="0" y="148167"/>
                  <a:pt x="80433" y="228600"/>
                </a:cubicBezTo>
                <a:cubicBezTo>
                  <a:pt x="160866" y="309033"/>
                  <a:pt x="702733" y="482600"/>
                  <a:pt x="702733" y="482600"/>
                </a:cubicBezTo>
              </a:path>
            </a:pathLst>
          </a:custGeom>
          <a:noFill/>
          <a:ln w="9525" cap="flat" cmpd="sng" algn="ctr">
            <a:solidFill>
              <a:schemeClr val="tx1"/>
            </a:solidFill>
            <a:prstDash val="solid"/>
            <a:round/>
            <a:headEnd type="stealth" w="lg" len="lg"/>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112" charset="0"/>
            </a:endParaRPr>
          </a:p>
        </p:txBody>
      </p:sp>
      <p:sp>
        <p:nvSpPr>
          <p:cNvPr id="77" name="TextBox 76"/>
          <p:cNvSpPr txBox="1"/>
          <p:nvPr/>
        </p:nvSpPr>
        <p:spPr>
          <a:xfrm>
            <a:off x="1687124" y="6197600"/>
            <a:ext cx="1812778" cy="369332"/>
          </a:xfrm>
          <a:prstGeom prst="rect">
            <a:avLst/>
          </a:prstGeom>
          <a:noFill/>
        </p:spPr>
        <p:txBody>
          <a:bodyPr wrap="none" rtlCol="0">
            <a:spAutoFit/>
          </a:bodyPr>
          <a:lstStyle/>
          <a:p>
            <a:r>
              <a:rPr lang="en-US" dirty="0">
                <a:latin typeface="Times New Roman"/>
                <a:cs typeface="Times New Roman"/>
              </a:rPr>
              <a:t>Price of Anarchy:</a:t>
            </a:r>
          </a:p>
        </p:txBody>
      </p:sp>
      <p:sp>
        <p:nvSpPr>
          <p:cNvPr id="78" name="Rectangle 77"/>
          <p:cNvSpPr/>
          <p:nvPr/>
        </p:nvSpPr>
        <p:spPr>
          <a:xfrm>
            <a:off x="3530200" y="6197600"/>
            <a:ext cx="4572000" cy="646331"/>
          </a:xfrm>
          <a:prstGeom prst="rect">
            <a:avLst/>
          </a:prstGeom>
        </p:spPr>
        <p:txBody>
          <a:bodyPr>
            <a:spAutoFit/>
          </a:bodyPr>
          <a:lstStyle/>
          <a:p>
            <a:r>
              <a:rPr lang="en-US" dirty="0">
                <a:latin typeface="Times New Roman"/>
                <a:cs typeface="Times New Roman"/>
              </a:rPr>
              <a:t>measures the loss in system performance due to free-will</a:t>
            </a:r>
          </a:p>
        </p:txBody>
      </p:sp>
    </p:spTree>
    <p:extLst>
      <p:ext uri="{BB962C8B-B14F-4D97-AF65-F5344CB8AC3E}">
        <p14:creationId xmlns:p14="http://schemas.microsoft.com/office/powerpoint/2010/main" val="14728202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2" grpId="0" animBg="1"/>
      <p:bldP spid="76" grpId="0" animBg="1"/>
      <p:bldP spid="77" grpId="0"/>
      <p:bldP spid="7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a:t>Can we influence outcomes?</a:t>
            </a:r>
          </a:p>
        </p:txBody>
      </p:sp>
      <p:sp>
        <p:nvSpPr>
          <p:cNvPr id="3" name="Content Placeholder 2"/>
          <p:cNvSpPr>
            <a:spLocks noGrp="1"/>
          </p:cNvSpPr>
          <p:nvPr>
            <p:ph idx="1"/>
          </p:nvPr>
        </p:nvSpPr>
        <p:spPr/>
        <p:txBody>
          <a:bodyPr/>
          <a:lstStyle/>
          <a:p>
            <a:pPr marL="0" indent="0" algn="ctr">
              <a:buNone/>
            </a:pPr>
            <a:endParaRPr lang="en-US" dirty="0">
              <a:solidFill>
                <a:schemeClr val="tx2">
                  <a:lumMod val="60000"/>
                  <a:lumOff val="40000"/>
                </a:schemeClr>
              </a:solidFill>
            </a:endParaRPr>
          </a:p>
          <a:p>
            <a:pPr marL="0" indent="0" algn="ctr">
              <a:buNone/>
            </a:pPr>
            <a:endParaRPr lang="en-US" dirty="0">
              <a:solidFill>
                <a:schemeClr val="tx2">
                  <a:lumMod val="60000"/>
                  <a:lumOff val="40000"/>
                </a:schemeClr>
              </a:solidFill>
            </a:endParaRPr>
          </a:p>
          <a:p>
            <a:pPr marL="0" indent="0" algn="ctr">
              <a:buNone/>
            </a:pPr>
            <a:r>
              <a:rPr lang="en-US" dirty="0">
                <a:solidFill>
                  <a:schemeClr val="tx2">
                    <a:lumMod val="60000"/>
                    <a:lumOff val="40000"/>
                  </a:schemeClr>
                </a:solidFill>
              </a:rPr>
              <a:t>Can we change the rules of the game to encourage “rational” players to do what we want?</a:t>
            </a:r>
          </a:p>
          <a:p>
            <a:pPr marL="0" indent="0">
              <a:buNone/>
            </a:pPr>
            <a:endParaRPr lang="en-US" dirty="0">
              <a:solidFill>
                <a:schemeClr val="tx2">
                  <a:lumMod val="60000"/>
                  <a:lumOff val="40000"/>
                </a:schemeClr>
              </a:solidFill>
            </a:endParaRPr>
          </a:p>
        </p:txBody>
      </p:sp>
    </p:spTree>
    <p:extLst>
      <p:ext uri="{BB962C8B-B14F-4D97-AF65-F5344CB8AC3E}">
        <p14:creationId xmlns:p14="http://schemas.microsoft.com/office/powerpoint/2010/main" val="2320569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a:t>Computation?</a:t>
            </a:r>
          </a:p>
        </p:txBody>
      </p:sp>
      <p:sp>
        <p:nvSpPr>
          <p:cNvPr id="3" name="Content Placeholder 2"/>
          <p:cNvSpPr>
            <a:spLocks noGrp="1"/>
          </p:cNvSpPr>
          <p:nvPr>
            <p:ph idx="1"/>
          </p:nvPr>
        </p:nvSpPr>
        <p:spPr/>
        <p:txBody>
          <a:bodyPr/>
          <a:lstStyle/>
          <a:p>
            <a:pPr marL="0" indent="0" algn="ctr">
              <a:buNone/>
            </a:pPr>
            <a:endParaRPr lang="en-US" dirty="0">
              <a:solidFill>
                <a:schemeClr val="tx2">
                  <a:lumMod val="60000"/>
                  <a:lumOff val="40000"/>
                </a:schemeClr>
              </a:solidFill>
            </a:endParaRPr>
          </a:p>
          <a:p>
            <a:pPr marL="0" indent="0" algn="ctr">
              <a:buNone/>
            </a:pPr>
            <a:endParaRPr lang="en-US" dirty="0">
              <a:solidFill>
                <a:schemeClr val="tx2">
                  <a:lumMod val="60000"/>
                  <a:lumOff val="40000"/>
                </a:schemeClr>
              </a:solidFill>
            </a:endParaRPr>
          </a:p>
          <a:p>
            <a:pPr marL="0" indent="0" algn="ctr">
              <a:buNone/>
            </a:pPr>
            <a:r>
              <a:rPr lang="en-US" dirty="0">
                <a:solidFill>
                  <a:schemeClr val="tx2">
                    <a:lumMod val="60000"/>
                    <a:lumOff val="40000"/>
                  </a:schemeClr>
                </a:solidFill>
              </a:rPr>
              <a:t>How does computational complexity affect our predictions?</a:t>
            </a:r>
          </a:p>
          <a:p>
            <a:pPr marL="0" indent="0" algn="ctr">
              <a:buNone/>
            </a:pPr>
            <a:endParaRPr lang="en-US" dirty="0">
              <a:solidFill>
                <a:schemeClr val="tx2">
                  <a:lumMod val="60000"/>
                  <a:lumOff val="40000"/>
                </a:schemeClr>
              </a:solidFill>
            </a:endParaRPr>
          </a:p>
          <a:p>
            <a:pPr marL="0" indent="0" algn="ctr">
              <a:buNone/>
            </a:pPr>
            <a:r>
              <a:rPr lang="en-US" dirty="0">
                <a:solidFill>
                  <a:schemeClr val="tx2">
                    <a:lumMod val="60000"/>
                    <a:lumOff val="40000"/>
                  </a:schemeClr>
                </a:solidFill>
              </a:rPr>
              <a:t>How does computational complexity limit our design choices?</a:t>
            </a:r>
          </a:p>
          <a:p>
            <a:pPr marL="0" indent="0">
              <a:buNone/>
            </a:pPr>
            <a:endParaRPr lang="en-US" dirty="0">
              <a:solidFill>
                <a:schemeClr val="tx2">
                  <a:lumMod val="60000"/>
                  <a:lumOff val="40000"/>
                </a:schemeClr>
              </a:solidFill>
            </a:endParaRPr>
          </a:p>
        </p:txBody>
      </p:sp>
    </p:spTree>
    <p:extLst>
      <p:ext uri="{BB962C8B-B14F-4D97-AF65-F5344CB8AC3E}">
        <p14:creationId xmlns:p14="http://schemas.microsoft.com/office/powerpoint/2010/main" val="667223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a:t>Information?</a:t>
            </a:r>
          </a:p>
        </p:txBody>
      </p:sp>
      <p:sp>
        <p:nvSpPr>
          <p:cNvPr id="3" name="Content Placeholder 2"/>
          <p:cNvSpPr>
            <a:spLocks noGrp="1"/>
          </p:cNvSpPr>
          <p:nvPr>
            <p:ph idx="1"/>
          </p:nvPr>
        </p:nvSpPr>
        <p:spPr/>
        <p:txBody>
          <a:bodyPr/>
          <a:lstStyle/>
          <a:p>
            <a:pPr marL="0" indent="0" algn="ctr">
              <a:buNone/>
            </a:pPr>
            <a:endParaRPr lang="en-US" dirty="0">
              <a:solidFill>
                <a:schemeClr val="tx2">
                  <a:lumMod val="60000"/>
                  <a:lumOff val="40000"/>
                </a:schemeClr>
              </a:solidFill>
            </a:endParaRPr>
          </a:p>
          <a:p>
            <a:pPr marL="0" indent="0" algn="ctr">
              <a:buNone/>
            </a:pPr>
            <a:endParaRPr lang="en-US" dirty="0">
              <a:solidFill>
                <a:schemeClr val="tx2">
                  <a:lumMod val="60000"/>
                  <a:lumOff val="40000"/>
                </a:schemeClr>
              </a:solidFill>
            </a:endParaRPr>
          </a:p>
          <a:p>
            <a:pPr marL="0" indent="0" algn="ctr">
              <a:buNone/>
            </a:pPr>
            <a:r>
              <a:rPr lang="en-US" dirty="0">
                <a:solidFill>
                  <a:schemeClr val="tx2">
                    <a:lumMod val="60000"/>
                    <a:lumOff val="40000"/>
                  </a:schemeClr>
                </a:solidFill>
              </a:rPr>
              <a:t>How does limited information affect our predictions?</a:t>
            </a:r>
          </a:p>
          <a:p>
            <a:pPr marL="0" indent="0" algn="ctr">
              <a:buNone/>
            </a:pPr>
            <a:endParaRPr lang="en-US" dirty="0">
              <a:solidFill>
                <a:schemeClr val="tx2">
                  <a:lumMod val="60000"/>
                  <a:lumOff val="40000"/>
                </a:schemeClr>
              </a:solidFill>
            </a:endParaRPr>
          </a:p>
          <a:p>
            <a:pPr marL="0" indent="0" algn="ctr">
              <a:buNone/>
            </a:pPr>
            <a:r>
              <a:rPr lang="en-US" dirty="0">
                <a:solidFill>
                  <a:schemeClr val="tx2">
                    <a:lumMod val="60000"/>
                    <a:lumOff val="40000"/>
                  </a:schemeClr>
                </a:solidFill>
              </a:rPr>
              <a:t>How does limited information limit our design choices?</a:t>
            </a:r>
          </a:p>
          <a:p>
            <a:pPr marL="0" indent="0">
              <a:buNone/>
            </a:pPr>
            <a:endParaRPr lang="en-US" dirty="0">
              <a:solidFill>
                <a:schemeClr val="tx2">
                  <a:lumMod val="60000"/>
                  <a:lumOff val="40000"/>
                </a:schemeClr>
              </a:solidFill>
            </a:endParaRPr>
          </a:p>
        </p:txBody>
      </p:sp>
    </p:spTree>
    <p:extLst>
      <p:ext uri="{BB962C8B-B14F-4D97-AF65-F5344CB8AC3E}">
        <p14:creationId xmlns:p14="http://schemas.microsoft.com/office/powerpoint/2010/main" val="3265115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 Easy Game</a:t>
            </a:r>
            <a:br>
              <a:rPr lang="en-US" dirty="0"/>
            </a:br>
            <a:r>
              <a:rPr lang="en-US" dirty="0"/>
              <a:t>(Prisoner’s Dilemma)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09941185"/>
              </p:ext>
            </p:extLst>
          </p:nvPr>
        </p:nvGraphicFramePr>
        <p:xfrm>
          <a:off x="533400" y="1676400"/>
          <a:ext cx="8229600" cy="43434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1447800">
                <a:tc>
                  <a:txBody>
                    <a:bodyPr/>
                    <a:lstStyle/>
                    <a:p>
                      <a:endParaRPr lang="en-US" dirty="0"/>
                    </a:p>
                  </a:txBody>
                  <a:tcPr/>
                </a:tc>
                <a:tc>
                  <a:txBody>
                    <a:bodyPr/>
                    <a:lstStyle/>
                    <a:p>
                      <a:pPr algn="ctr"/>
                      <a:r>
                        <a:rPr lang="en-US" sz="4000" dirty="0"/>
                        <a:t>Stay</a:t>
                      </a:r>
                      <a:r>
                        <a:rPr lang="en-US" sz="4000" baseline="0" dirty="0"/>
                        <a:t> Silent</a:t>
                      </a:r>
                      <a:endParaRPr lang="en-US" sz="4000" dirty="0"/>
                    </a:p>
                  </a:txBody>
                  <a:tcPr/>
                </a:tc>
                <a:tc>
                  <a:txBody>
                    <a:bodyPr/>
                    <a:lstStyle/>
                    <a:p>
                      <a:pPr algn="ctr"/>
                      <a:r>
                        <a:rPr lang="en-US" sz="4000" dirty="0"/>
                        <a:t>Testify</a:t>
                      </a:r>
                    </a:p>
                  </a:txBody>
                  <a:tcPr/>
                </a:tc>
                <a:extLst>
                  <a:ext uri="{0D108BD9-81ED-4DB2-BD59-A6C34878D82A}">
                    <a16:rowId xmlns:a16="http://schemas.microsoft.com/office/drawing/2014/main" val="10000"/>
                  </a:ext>
                </a:extLst>
              </a:tr>
              <a:tr h="1447800">
                <a:tc>
                  <a:txBody>
                    <a:bodyPr/>
                    <a:lstStyle/>
                    <a:p>
                      <a:pPr algn="ctr"/>
                      <a:r>
                        <a:rPr lang="en-US" sz="4000" dirty="0"/>
                        <a:t>Stay Silent</a:t>
                      </a:r>
                    </a:p>
                  </a:txBody>
                  <a:tcPr/>
                </a:tc>
                <a:tc>
                  <a:txBody>
                    <a:bodyPr/>
                    <a:lstStyle/>
                    <a:p>
                      <a:pPr algn="ctr"/>
                      <a:endParaRPr lang="en-US" dirty="0"/>
                    </a:p>
                    <a:p>
                      <a:pPr algn="ctr"/>
                      <a:endParaRPr lang="en-US" dirty="0"/>
                    </a:p>
                    <a:p>
                      <a:pPr algn="ctr"/>
                      <a:r>
                        <a:rPr lang="en-US" sz="2400" dirty="0"/>
                        <a:t>5 Years, 5 Years</a:t>
                      </a:r>
                    </a:p>
                  </a:txBody>
                  <a:tcPr/>
                </a:tc>
                <a:tc>
                  <a:txBody>
                    <a:bodyPr/>
                    <a:lstStyle/>
                    <a:p>
                      <a:pPr algn="ctr"/>
                      <a:endParaRPr lang="en-US" dirty="0"/>
                    </a:p>
                    <a:p>
                      <a:pPr algn="ctr"/>
                      <a:endParaRPr lang="en-US" dirty="0"/>
                    </a:p>
                    <a:p>
                      <a:pPr algn="ctr"/>
                      <a:r>
                        <a:rPr lang="en-US" sz="2400" dirty="0"/>
                        <a:t>50</a:t>
                      </a:r>
                      <a:r>
                        <a:rPr lang="en-US" sz="2400" baseline="0" dirty="0"/>
                        <a:t> Years, 3 Years</a:t>
                      </a:r>
                      <a:endParaRPr lang="en-US" sz="2400" dirty="0"/>
                    </a:p>
                  </a:txBody>
                  <a:tcPr/>
                </a:tc>
                <a:extLst>
                  <a:ext uri="{0D108BD9-81ED-4DB2-BD59-A6C34878D82A}">
                    <a16:rowId xmlns:a16="http://schemas.microsoft.com/office/drawing/2014/main" val="10001"/>
                  </a:ext>
                </a:extLst>
              </a:tr>
              <a:tr h="1447800">
                <a:tc>
                  <a:txBody>
                    <a:bodyPr/>
                    <a:lstStyle/>
                    <a:p>
                      <a:pPr algn="ctr"/>
                      <a:r>
                        <a:rPr lang="en-US" sz="4000" dirty="0"/>
                        <a:t>Testify</a:t>
                      </a:r>
                    </a:p>
                  </a:txBody>
                  <a:tcPr/>
                </a:tc>
                <a:tc>
                  <a:txBody>
                    <a:bodyPr/>
                    <a:lstStyle/>
                    <a:p>
                      <a:endParaRPr lang="en-US" dirty="0"/>
                    </a:p>
                    <a:p>
                      <a:endParaRPr lang="en-US" dirty="0"/>
                    </a:p>
                    <a:p>
                      <a:pPr algn="ctr"/>
                      <a:r>
                        <a:rPr lang="en-US" sz="2400" dirty="0"/>
                        <a:t>3 Years, 50 Years</a:t>
                      </a:r>
                    </a:p>
                  </a:txBody>
                  <a:tcPr/>
                </a:tc>
                <a:tc>
                  <a:txBody>
                    <a:bodyPr/>
                    <a:lstStyle/>
                    <a:p>
                      <a:endParaRPr lang="en-US" dirty="0"/>
                    </a:p>
                    <a:p>
                      <a:endParaRPr lang="en-US" dirty="0"/>
                    </a:p>
                    <a:p>
                      <a:pPr algn="ctr"/>
                      <a:r>
                        <a:rPr lang="en-US" sz="2400" dirty="0"/>
                        <a:t>40 Years, 40 Years</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674976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Parameters</a:t>
            </a:r>
          </a:p>
        </p:txBody>
      </p:sp>
      <p:sp>
        <p:nvSpPr>
          <p:cNvPr id="3" name="Content Placeholder 2"/>
          <p:cNvSpPr>
            <a:spLocks noGrp="1"/>
          </p:cNvSpPr>
          <p:nvPr>
            <p:ph idx="1"/>
          </p:nvPr>
        </p:nvSpPr>
        <p:spPr/>
        <p:txBody>
          <a:bodyPr>
            <a:normAutofit fontScale="85000" lnSpcReduction="10000"/>
          </a:bodyPr>
          <a:lstStyle/>
          <a:p>
            <a:pPr marL="0" indent="0">
              <a:buNone/>
            </a:pPr>
            <a:r>
              <a:rPr lang="en-US" dirty="0"/>
              <a:t>When: Tuesday/Thursday, 1:30-2:50</a:t>
            </a:r>
          </a:p>
          <a:p>
            <a:pPr marL="0" indent="0">
              <a:buNone/>
            </a:pPr>
            <a:r>
              <a:rPr lang="en-US" dirty="0"/>
              <a:t>Where: The Cloud!</a:t>
            </a:r>
          </a:p>
          <a:p>
            <a:pPr marL="0" indent="0">
              <a:buNone/>
            </a:pPr>
            <a:r>
              <a:rPr lang="en-US" dirty="0"/>
              <a:t>Who: </a:t>
            </a:r>
          </a:p>
          <a:p>
            <a:pPr lvl="1"/>
            <a:r>
              <a:rPr lang="en-US" dirty="0"/>
              <a:t>Professor: Aaron Roth</a:t>
            </a:r>
          </a:p>
          <a:p>
            <a:pPr lvl="1"/>
            <a:r>
              <a:rPr lang="en-US" dirty="0"/>
              <a:t>TAs: Varun Gupta, George </a:t>
            </a:r>
            <a:r>
              <a:rPr lang="en-US" dirty="0" err="1"/>
              <a:t>Noarov</a:t>
            </a:r>
            <a:endParaRPr lang="en-US" dirty="0"/>
          </a:p>
          <a:p>
            <a:pPr marL="0" indent="0">
              <a:buNone/>
            </a:pPr>
            <a:r>
              <a:rPr lang="en-US" dirty="0"/>
              <a:t>How: Biweekly Problem Sets (45%),  1 midterm (25%), final project (25%), Participation on Piazza (5%)</a:t>
            </a:r>
          </a:p>
          <a:p>
            <a:pPr marL="0" indent="0">
              <a:buNone/>
            </a:pPr>
            <a:r>
              <a:rPr lang="en-US" dirty="0"/>
              <a:t>Infrastructure (sign up for accounts): </a:t>
            </a:r>
          </a:p>
          <a:p>
            <a:pPr lvl="1"/>
            <a:r>
              <a:rPr lang="en-US" dirty="0"/>
              <a:t>Question/Discussion: Piazza (participation grade)</a:t>
            </a:r>
          </a:p>
          <a:p>
            <a:pPr lvl="1"/>
            <a:r>
              <a:rPr lang="en-US" dirty="0"/>
              <a:t>Problem Sets/Grades: </a:t>
            </a:r>
            <a:r>
              <a:rPr lang="en-US" dirty="0" err="1"/>
              <a:t>Gradescope</a:t>
            </a:r>
            <a:endParaRPr lang="en-US" dirty="0"/>
          </a:p>
        </p:txBody>
      </p:sp>
    </p:spTree>
    <p:extLst>
      <p:ext uri="{BB962C8B-B14F-4D97-AF65-F5344CB8AC3E}">
        <p14:creationId xmlns:p14="http://schemas.microsoft.com/office/powerpoint/2010/main" val="406427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6900" y="423614"/>
            <a:ext cx="7081586" cy="707886"/>
          </a:xfrm>
          <a:prstGeom prst="rect">
            <a:avLst/>
          </a:prstGeom>
          <a:noFill/>
        </p:spPr>
        <p:txBody>
          <a:bodyPr wrap="none" rtlCol="0">
            <a:spAutoFit/>
          </a:bodyPr>
          <a:lstStyle/>
          <a:p>
            <a:r>
              <a:rPr lang="en-US" sz="4000" dirty="0">
                <a:latin typeface="Times New Roman"/>
                <a:cs typeface="Times New Roman"/>
              </a:rPr>
              <a:t>Guess Two-Thirds of the Average</a:t>
            </a:r>
          </a:p>
        </p:txBody>
      </p:sp>
      <p:sp>
        <p:nvSpPr>
          <p:cNvPr id="4" name="TextBox 3"/>
          <p:cNvSpPr txBox="1"/>
          <p:nvPr/>
        </p:nvSpPr>
        <p:spPr>
          <a:xfrm>
            <a:off x="863600" y="1631434"/>
            <a:ext cx="3232792" cy="430887"/>
          </a:xfrm>
          <a:prstGeom prst="rect">
            <a:avLst/>
          </a:prstGeom>
          <a:noFill/>
        </p:spPr>
        <p:txBody>
          <a:bodyPr wrap="none" rtlCol="0">
            <a:spAutoFit/>
          </a:bodyPr>
          <a:lstStyle/>
          <a:p>
            <a:r>
              <a:rPr lang="en-US" sz="2200" dirty="0">
                <a:latin typeface="Times New Roman"/>
                <a:cs typeface="Times New Roman"/>
              </a:rPr>
              <a:t>- k players </a:t>
            </a:r>
            <a:r>
              <a:rPr lang="en-US" sz="2200" i="1" dirty="0">
                <a:solidFill>
                  <a:srgbClr val="FF0000"/>
                </a:solidFill>
                <a:latin typeface="Times New Roman"/>
                <a:cs typeface="Times New Roman"/>
              </a:rPr>
              <a:t>p</a:t>
            </a:r>
            <a:r>
              <a:rPr lang="en-US" sz="2200" baseline="-25000" dirty="0">
                <a:solidFill>
                  <a:srgbClr val="FF0000"/>
                </a:solidFill>
                <a:latin typeface="Times New Roman"/>
                <a:cs typeface="Times New Roman"/>
              </a:rPr>
              <a:t>1</a:t>
            </a:r>
            <a:r>
              <a:rPr lang="en-US" sz="2200" dirty="0">
                <a:solidFill>
                  <a:srgbClr val="FF0000"/>
                </a:solidFill>
                <a:latin typeface="Times New Roman"/>
                <a:cs typeface="Times New Roman"/>
              </a:rPr>
              <a:t>, </a:t>
            </a:r>
            <a:r>
              <a:rPr lang="en-US" sz="2200" i="1" dirty="0">
                <a:solidFill>
                  <a:srgbClr val="FF0000"/>
                </a:solidFill>
                <a:latin typeface="Times New Roman"/>
                <a:cs typeface="Times New Roman"/>
              </a:rPr>
              <a:t>p</a:t>
            </a:r>
            <a:r>
              <a:rPr lang="en-US" sz="2200" baseline="-25000" dirty="0">
                <a:solidFill>
                  <a:srgbClr val="FF0000"/>
                </a:solidFill>
                <a:latin typeface="Times New Roman"/>
                <a:cs typeface="Times New Roman"/>
              </a:rPr>
              <a:t>2</a:t>
            </a:r>
            <a:r>
              <a:rPr lang="en-US" sz="2200" dirty="0">
                <a:solidFill>
                  <a:srgbClr val="FF0000"/>
                </a:solidFill>
                <a:latin typeface="Times New Roman"/>
                <a:cs typeface="Times New Roman"/>
              </a:rPr>
              <a:t>, </a:t>
            </a:r>
            <a:r>
              <a:rPr lang="en-US" sz="2200" i="1" dirty="0">
                <a:solidFill>
                  <a:srgbClr val="FF0000"/>
                </a:solidFill>
                <a:latin typeface="Times New Roman"/>
                <a:cs typeface="Times New Roman"/>
              </a:rPr>
              <a:t>p</a:t>
            </a:r>
            <a:r>
              <a:rPr lang="en-US" sz="2200" baseline="-25000" dirty="0">
                <a:solidFill>
                  <a:srgbClr val="FF0000"/>
                </a:solidFill>
                <a:latin typeface="Times New Roman"/>
                <a:cs typeface="Times New Roman"/>
              </a:rPr>
              <a:t>3</a:t>
            </a:r>
            <a:r>
              <a:rPr lang="en-US" sz="2200" dirty="0">
                <a:solidFill>
                  <a:srgbClr val="FF0000"/>
                </a:solidFill>
                <a:latin typeface="Times New Roman"/>
                <a:cs typeface="Times New Roman"/>
              </a:rPr>
              <a:t>, …, </a:t>
            </a:r>
            <a:r>
              <a:rPr lang="en-US" sz="2200" i="1" dirty="0" err="1">
                <a:solidFill>
                  <a:srgbClr val="FF0000"/>
                </a:solidFill>
                <a:latin typeface="Times New Roman"/>
                <a:cs typeface="Times New Roman"/>
              </a:rPr>
              <a:t>p</a:t>
            </a:r>
            <a:r>
              <a:rPr lang="en-US" sz="2200" baseline="-25000" dirty="0" err="1">
                <a:solidFill>
                  <a:srgbClr val="FF0000"/>
                </a:solidFill>
                <a:latin typeface="Times New Roman"/>
                <a:cs typeface="Times New Roman"/>
              </a:rPr>
              <a:t>k</a:t>
            </a:r>
            <a:endParaRPr lang="en-US" sz="2200" dirty="0">
              <a:solidFill>
                <a:srgbClr val="FF0000"/>
              </a:solidFill>
              <a:latin typeface="Times New Roman"/>
              <a:cs typeface="Times New Roman"/>
            </a:endParaRPr>
          </a:p>
        </p:txBody>
      </p:sp>
      <p:sp>
        <p:nvSpPr>
          <p:cNvPr id="5" name="TextBox 4"/>
          <p:cNvSpPr txBox="1"/>
          <p:nvPr/>
        </p:nvSpPr>
        <p:spPr>
          <a:xfrm>
            <a:off x="863600" y="2214721"/>
            <a:ext cx="4901089" cy="430887"/>
          </a:xfrm>
          <a:prstGeom prst="rect">
            <a:avLst/>
          </a:prstGeom>
          <a:noFill/>
        </p:spPr>
        <p:txBody>
          <a:bodyPr wrap="none" rtlCol="0">
            <a:spAutoFit/>
          </a:bodyPr>
          <a:lstStyle/>
          <a:p>
            <a:r>
              <a:rPr lang="en-US" sz="2200" dirty="0">
                <a:latin typeface="Times New Roman"/>
                <a:cs typeface="Times New Roman"/>
              </a:rPr>
              <a:t>- each player submits a number in [0,100]</a:t>
            </a:r>
          </a:p>
        </p:txBody>
      </p:sp>
      <p:pic>
        <p:nvPicPr>
          <p:cNvPr id="8" name="Picture 7" descr="latex-image-1.pdf"/>
          <p:cNvPicPr>
            <a:picLocks noChangeAspect="1"/>
          </p:cNvPicPr>
          <p:nvPr/>
        </p:nvPicPr>
        <p:blipFill>
          <a:blip r:embed="rId3">
            <a:duotone>
              <a:prstClr val="black"/>
              <a:srgbClr val="FF0000">
                <a:tint val="45000"/>
                <a:satMod val="400000"/>
              </a:srgbClr>
            </a:duotone>
          </a:blip>
          <a:stretch>
            <a:fillRect/>
          </a:stretch>
        </p:blipFill>
        <p:spPr>
          <a:xfrm>
            <a:off x="2978150" y="2774950"/>
            <a:ext cx="2120900" cy="469900"/>
          </a:xfrm>
          <a:prstGeom prst="rect">
            <a:avLst/>
          </a:prstGeom>
        </p:spPr>
      </p:pic>
      <p:sp>
        <p:nvSpPr>
          <p:cNvPr id="9" name="TextBox 8"/>
          <p:cNvSpPr txBox="1"/>
          <p:nvPr/>
        </p:nvSpPr>
        <p:spPr>
          <a:xfrm>
            <a:off x="939800" y="3244850"/>
            <a:ext cx="1320619" cy="430887"/>
          </a:xfrm>
          <a:prstGeom prst="rect">
            <a:avLst/>
          </a:prstGeom>
          <a:noFill/>
        </p:spPr>
        <p:txBody>
          <a:bodyPr wrap="none" rtlCol="0">
            <a:spAutoFit/>
          </a:bodyPr>
          <a:lstStyle/>
          <a:p>
            <a:r>
              <a:rPr lang="en-US" sz="2200" dirty="0">
                <a:latin typeface="Times New Roman"/>
                <a:cs typeface="Times New Roman"/>
              </a:rPr>
              <a:t>- compute</a:t>
            </a:r>
          </a:p>
        </p:txBody>
      </p:sp>
      <p:sp>
        <p:nvSpPr>
          <p:cNvPr id="12" name="TextBox 11"/>
          <p:cNvSpPr txBox="1"/>
          <p:nvPr/>
        </p:nvSpPr>
        <p:spPr>
          <a:xfrm>
            <a:off x="939800" y="4680406"/>
            <a:ext cx="2292502" cy="430887"/>
          </a:xfrm>
          <a:prstGeom prst="rect">
            <a:avLst/>
          </a:prstGeom>
          <a:noFill/>
        </p:spPr>
        <p:txBody>
          <a:bodyPr wrap="none" rtlCol="0">
            <a:spAutoFit/>
          </a:bodyPr>
          <a:lstStyle/>
          <a:p>
            <a:r>
              <a:rPr lang="en-US" sz="2200" dirty="0">
                <a:latin typeface="Times New Roman"/>
                <a:cs typeface="Times New Roman"/>
              </a:rPr>
              <a:t>- find </a:t>
            </a:r>
            <a:r>
              <a:rPr lang="en-US" sz="2200" i="1" dirty="0" err="1">
                <a:latin typeface="Times New Roman"/>
                <a:cs typeface="Times New Roman"/>
              </a:rPr>
              <a:t>x</a:t>
            </a:r>
            <a:r>
              <a:rPr lang="en-US" sz="2200" i="1" baseline="-25000" dirty="0" err="1">
                <a:latin typeface="Times New Roman"/>
                <a:cs typeface="Times New Roman"/>
              </a:rPr>
              <a:t>j</a:t>
            </a:r>
            <a:r>
              <a:rPr lang="en-US" sz="2200" dirty="0">
                <a:latin typeface="Times New Roman"/>
                <a:cs typeface="Times New Roman"/>
              </a:rPr>
              <a:t>, closest to  </a:t>
            </a:r>
          </a:p>
        </p:txBody>
      </p:sp>
      <p:pic>
        <p:nvPicPr>
          <p:cNvPr id="13" name="Picture 12" descr="latex-image-1.pdf"/>
          <p:cNvPicPr>
            <a:picLocks noChangeAspect="1"/>
          </p:cNvPicPr>
          <p:nvPr/>
        </p:nvPicPr>
        <p:blipFill>
          <a:blip r:embed="rId4">
            <a:duotone>
              <a:prstClr val="black"/>
              <a:srgbClr val="FF0000">
                <a:tint val="45000"/>
                <a:satMod val="400000"/>
              </a:srgbClr>
            </a:duotone>
          </a:blip>
          <a:stretch>
            <a:fillRect/>
          </a:stretch>
        </p:blipFill>
        <p:spPr>
          <a:xfrm>
            <a:off x="2984500" y="4381500"/>
            <a:ext cx="863600" cy="1117600"/>
          </a:xfrm>
          <a:prstGeom prst="rect">
            <a:avLst/>
          </a:prstGeom>
        </p:spPr>
      </p:pic>
      <p:sp>
        <p:nvSpPr>
          <p:cNvPr id="14" name="TextBox 13"/>
          <p:cNvSpPr txBox="1"/>
          <p:nvPr/>
        </p:nvSpPr>
        <p:spPr>
          <a:xfrm>
            <a:off x="939800" y="5480506"/>
            <a:ext cx="5731056" cy="430887"/>
          </a:xfrm>
          <a:prstGeom prst="rect">
            <a:avLst/>
          </a:prstGeom>
          <a:noFill/>
        </p:spPr>
        <p:txBody>
          <a:bodyPr wrap="none" rtlCol="0">
            <a:spAutoFit/>
          </a:bodyPr>
          <a:lstStyle/>
          <a:p>
            <a:r>
              <a:rPr lang="en-US" sz="2200" dirty="0">
                <a:latin typeface="Times New Roman"/>
                <a:cs typeface="Times New Roman"/>
              </a:rPr>
              <a:t>- player </a:t>
            </a:r>
            <a:r>
              <a:rPr lang="en-US" sz="2200" dirty="0" err="1">
                <a:latin typeface="Times New Roman"/>
                <a:cs typeface="Times New Roman"/>
              </a:rPr>
              <a:t>p</a:t>
            </a:r>
            <a:r>
              <a:rPr lang="en-US" sz="2200" i="1" baseline="-25000" dirty="0" err="1">
                <a:latin typeface="Times New Roman"/>
                <a:cs typeface="Times New Roman"/>
              </a:rPr>
              <a:t>j</a:t>
            </a:r>
            <a:r>
              <a:rPr lang="en-US" sz="2200" dirty="0">
                <a:latin typeface="Times New Roman"/>
                <a:cs typeface="Times New Roman"/>
              </a:rPr>
              <a:t> </a:t>
            </a:r>
            <a:r>
              <a:rPr lang="en-US" sz="2200">
                <a:latin typeface="Times New Roman"/>
                <a:cs typeface="Times New Roman"/>
              </a:rPr>
              <a:t>wins $5,  </a:t>
            </a:r>
            <a:r>
              <a:rPr lang="en-US" sz="2200" dirty="0">
                <a:latin typeface="Times New Roman"/>
                <a:cs typeface="Times New Roman"/>
              </a:rPr>
              <a:t>all other players win nothing</a:t>
            </a:r>
          </a:p>
        </p:txBody>
      </p:sp>
      <p:pic>
        <p:nvPicPr>
          <p:cNvPr id="16" name="Picture 15" descr="latex-image-1.pdf"/>
          <p:cNvPicPr>
            <a:picLocks noChangeAspect="1"/>
          </p:cNvPicPr>
          <p:nvPr/>
        </p:nvPicPr>
        <p:blipFill>
          <a:blip r:embed="rId5">
            <a:duotone>
              <a:prstClr val="black"/>
              <a:srgbClr val="FF0000">
                <a:tint val="45000"/>
                <a:satMod val="400000"/>
              </a:srgbClr>
            </a:duotone>
          </a:blip>
          <a:stretch>
            <a:fillRect/>
          </a:stretch>
        </p:blipFill>
        <p:spPr>
          <a:xfrm>
            <a:off x="2403318" y="3244850"/>
            <a:ext cx="2222500" cy="1435100"/>
          </a:xfrm>
          <a:prstGeom prst="rect">
            <a:avLst/>
          </a:prstGeom>
        </p:spPr>
      </p:pic>
    </p:spTree>
    <p:extLst>
      <p:ext uri="{BB962C8B-B14F-4D97-AF65-F5344CB8AC3E}">
        <p14:creationId xmlns:p14="http://schemas.microsoft.com/office/powerpoint/2010/main" val="15778774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596900" y="423614"/>
            <a:ext cx="7081586" cy="707886"/>
          </a:xfrm>
          <a:prstGeom prst="rect">
            <a:avLst/>
          </a:prstGeom>
          <a:noFill/>
        </p:spPr>
        <p:txBody>
          <a:bodyPr wrap="none" rtlCol="0">
            <a:spAutoFit/>
          </a:bodyPr>
          <a:lstStyle/>
          <a:p>
            <a:r>
              <a:rPr lang="en-US" sz="4000" dirty="0">
                <a:latin typeface="Times New Roman"/>
                <a:cs typeface="Times New Roman"/>
              </a:rPr>
              <a:t>Guess Two-Thirds of the Average</a:t>
            </a:r>
          </a:p>
        </p:txBody>
      </p:sp>
      <p:sp>
        <p:nvSpPr>
          <p:cNvPr id="2" name="TextBox 1">
            <a:extLst>
              <a:ext uri="{FF2B5EF4-FFF2-40B4-BE49-F238E27FC236}">
                <a16:creationId xmlns:a16="http://schemas.microsoft.com/office/drawing/2014/main" id="{47AE8207-5CF6-4296-BD68-B0D8F9E533AF}"/>
              </a:ext>
            </a:extLst>
          </p:cNvPr>
          <p:cNvSpPr txBox="1"/>
          <p:nvPr/>
        </p:nvSpPr>
        <p:spPr>
          <a:xfrm>
            <a:off x="838200" y="1676400"/>
            <a:ext cx="8001000" cy="1477328"/>
          </a:xfrm>
          <a:prstGeom prst="rect">
            <a:avLst/>
          </a:prstGeom>
          <a:noFill/>
        </p:spPr>
        <p:txBody>
          <a:bodyPr wrap="square" rtlCol="0">
            <a:spAutoFit/>
          </a:bodyPr>
          <a:lstStyle/>
          <a:p>
            <a:r>
              <a:rPr lang="en-US" dirty="0"/>
              <a:t>Play by submitting your guess here! </a:t>
            </a:r>
            <a:r>
              <a:rPr lang="en-US" dirty="0">
                <a:hlinkClick r:id="rId3"/>
              </a:rPr>
              <a:t>https://forms.gle/yEYe1DghptYa8EKJ7</a:t>
            </a:r>
            <a:r>
              <a:rPr lang="en-US" dirty="0"/>
              <a:t> </a:t>
            </a:r>
          </a:p>
          <a:p>
            <a:r>
              <a:rPr lang="en-US" dirty="0"/>
              <a:t>(You’ll need to log in with your SEAS Google account)</a:t>
            </a:r>
          </a:p>
          <a:p>
            <a:endParaRPr lang="en-US" dirty="0"/>
          </a:p>
          <a:p>
            <a:endParaRPr lang="en-US" dirty="0"/>
          </a:p>
          <a:p>
            <a:r>
              <a:rPr lang="en-US" dirty="0"/>
              <a:t>Winner gets $5 next time we can meet in person; else eternal glory. </a:t>
            </a:r>
          </a:p>
        </p:txBody>
      </p:sp>
    </p:spTree>
    <p:extLst>
      <p:ext uri="{BB962C8B-B14F-4D97-AF65-F5344CB8AC3E}">
        <p14:creationId xmlns:p14="http://schemas.microsoft.com/office/powerpoint/2010/main" val="370317394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arons\AppData\Local\Microsoft\Windows\Temporary Internet Files\Content.IE5\QM009TA2\MP900430443[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9568740">
            <a:off x="229556" y="533915"/>
            <a:ext cx="2087418" cy="145942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sz="1800" dirty="0"/>
              <a:t>Is Common Knowledge Reasonable?</a:t>
            </a:r>
            <a:br>
              <a:rPr lang="en-US" sz="1800" dirty="0"/>
            </a:br>
            <a:r>
              <a:rPr lang="en-US" sz="1800" dirty="0"/>
              <a:t>The Parable of the Islanders</a:t>
            </a:r>
          </a:p>
        </p:txBody>
      </p:sp>
      <p:sp>
        <p:nvSpPr>
          <p:cNvPr id="4" name="Content Placeholder 3"/>
          <p:cNvSpPr>
            <a:spLocks noGrp="1"/>
          </p:cNvSpPr>
          <p:nvPr>
            <p:ph idx="1"/>
          </p:nvPr>
        </p:nvSpPr>
        <p:spPr/>
        <p:txBody>
          <a:bodyPr>
            <a:normAutofit/>
          </a:bodyPr>
          <a:lstStyle/>
          <a:p>
            <a:pPr marL="0" indent="0">
              <a:buNone/>
            </a:pPr>
            <a:r>
              <a:rPr lang="en-US" sz="1400" dirty="0"/>
              <a:t>On an isolated island, 100 logicians live in total isolation. They have developed an unusual culture: </a:t>
            </a:r>
          </a:p>
          <a:p>
            <a:pPr marL="342900" indent="-342900">
              <a:buFont typeface="+mj-lt"/>
              <a:buAutoNum type="arabicPeriod"/>
            </a:pPr>
            <a:r>
              <a:rPr lang="en-US" sz="1400" dirty="0"/>
              <a:t>If any islander can deduce that he has blue eyes, he must kill himself on the beach of midnight that night.</a:t>
            </a:r>
          </a:p>
          <a:p>
            <a:pPr marL="342900" indent="-342900">
              <a:buFont typeface="+mj-lt"/>
              <a:buAutoNum type="arabicPeriod"/>
            </a:pPr>
            <a:r>
              <a:rPr lang="en-US" sz="1400" dirty="0"/>
              <a:t>No islander may tell another that she has blue eyes.</a:t>
            </a:r>
          </a:p>
          <a:p>
            <a:pPr indent="0">
              <a:buNone/>
            </a:pPr>
            <a:r>
              <a:rPr lang="en-US" sz="1400" dirty="0"/>
              <a:t>Another quirk: All of the islanders are blue-eyed. Since there are no mirrors and the water is murky, no one has ever known their own eye color, and they have lived in harmony for hundreds of years with no suicides. </a:t>
            </a:r>
          </a:p>
        </p:txBody>
      </p:sp>
    </p:spTree>
    <p:extLst>
      <p:ext uri="{BB962C8B-B14F-4D97-AF65-F5344CB8AC3E}">
        <p14:creationId xmlns:p14="http://schemas.microsoft.com/office/powerpoint/2010/main" val="2911303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arons\AppData\Local\Microsoft\Windows\Temporary Internet Files\Content.IE5\QM009TA2\MP900430443[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9568740">
            <a:off x="229556" y="533915"/>
            <a:ext cx="2087418" cy="145942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sz="1800" dirty="0"/>
              <a:t>Is Common Knowledge Reasonable?</a:t>
            </a:r>
            <a:br>
              <a:rPr lang="en-US" sz="1800" dirty="0"/>
            </a:br>
            <a:r>
              <a:rPr lang="en-US" sz="1800" dirty="0"/>
              <a:t>The Parable of the Islanders</a:t>
            </a:r>
          </a:p>
        </p:txBody>
      </p:sp>
      <p:sp>
        <p:nvSpPr>
          <p:cNvPr id="4" name="Content Placeholder 3"/>
          <p:cNvSpPr>
            <a:spLocks noGrp="1"/>
          </p:cNvSpPr>
          <p:nvPr>
            <p:ph idx="1"/>
          </p:nvPr>
        </p:nvSpPr>
        <p:spPr/>
        <p:txBody>
          <a:bodyPr>
            <a:normAutofit/>
          </a:bodyPr>
          <a:lstStyle/>
          <a:p>
            <a:pPr marL="0" indent="0">
              <a:buNone/>
            </a:pPr>
            <a:r>
              <a:rPr lang="en-US" sz="1400" dirty="0"/>
              <a:t>One day, an explorer arrives on the island and addresses the islanders with a faux-pas. </a:t>
            </a:r>
          </a:p>
          <a:p>
            <a:pPr marL="0" indent="0">
              <a:buNone/>
            </a:pPr>
            <a:r>
              <a:rPr lang="en-US" sz="1400" dirty="0"/>
              <a:t>“At Least One of You Has Blue Eyes,” he tells them. </a:t>
            </a:r>
          </a:p>
          <a:p>
            <a:pPr marL="0" indent="0">
              <a:buNone/>
            </a:pPr>
            <a:r>
              <a:rPr lang="en-US" sz="1400" dirty="0"/>
              <a:t>Due to the explorers terrible breach in manners, the islanders quickly dispatch of him, but the damage has already been done. </a:t>
            </a:r>
          </a:p>
          <a:p>
            <a:pPr marL="0" indent="0">
              <a:buNone/>
            </a:pPr>
            <a:endParaRPr lang="en-US" sz="1400" dirty="0"/>
          </a:p>
          <a:p>
            <a:pPr marL="0" indent="0">
              <a:buNone/>
            </a:pPr>
            <a:endParaRPr lang="en-US" sz="1400" dirty="0"/>
          </a:p>
          <a:p>
            <a:pPr marL="0" indent="0">
              <a:buNone/>
            </a:pPr>
            <a:r>
              <a:rPr lang="en-US" sz="1400" dirty="0"/>
              <a:t>Has anything changed? What happens?  </a:t>
            </a:r>
          </a:p>
        </p:txBody>
      </p:sp>
    </p:spTree>
    <p:extLst>
      <p:ext uri="{BB962C8B-B14F-4D97-AF65-F5344CB8AC3E}">
        <p14:creationId xmlns:p14="http://schemas.microsoft.com/office/powerpoint/2010/main" val="1513152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Parameters</a:t>
            </a:r>
          </a:p>
        </p:txBody>
      </p:sp>
      <p:sp>
        <p:nvSpPr>
          <p:cNvPr id="3" name="Content Placeholder 2"/>
          <p:cNvSpPr>
            <a:spLocks noGrp="1"/>
          </p:cNvSpPr>
          <p:nvPr>
            <p:ph idx="1"/>
          </p:nvPr>
        </p:nvSpPr>
        <p:spPr/>
        <p:txBody>
          <a:bodyPr/>
          <a:lstStyle/>
          <a:p>
            <a:pPr marL="0" indent="0" algn="ctr">
              <a:buNone/>
            </a:pPr>
            <a:r>
              <a:rPr lang="en-US" dirty="0"/>
              <a:t>Homework Policy: Reasonable Person Principle. Feel free to work together.	</a:t>
            </a:r>
          </a:p>
          <a:p>
            <a:r>
              <a:rPr lang="en-US" sz="2000" dirty="0"/>
              <a:t>List who you worked with</a:t>
            </a:r>
          </a:p>
          <a:p>
            <a:r>
              <a:rPr lang="en-US" sz="2000" dirty="0"/>
              <a:t>Everyone turns in their own assignment</a:t>
            </a:r>
          </a:p>
          <a:p>
            <a:r>
              <a:rPr lang="en-US" sz="2000" dirty="0"/>
              <a:t>10% off per day late</a:t>
            </a:r>
          </a:p>
          <a:p>
            <a:pPr lvl="1"/>
            <a:r>
              <a:rPr lang="en-US" sz="1600" dirty="0"/>
              <a:t>e.g. if assignment is due on Tuesday, and you turn it in on Thursday, the max score you can get is 80%. </a:t>
            </a:r>
          </a:p>
          <a:p>
            <a:pPr marL="0" indent="0">
              <a:buNone/>
            </a:pPr>
            <a:endParaRPr lang="en-US" dirty="0"/>
          </a:p>
        </p:txBody>
      </p:sp>
    </p:spTree>
    <p:extLst>
      <p:ext uri="{BB962C8B-B14F-4D97-AF65-F5344CB8AC3E}">
        <p14:creationId xmlns:p14="http://schemas.microsoft.com/office/powerpoint/2010/main" val="638377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Parameters</a:t>
            </a:r>
          </a:p>
        </p:txBody>
      </p:sp>
      <p:sp>
        <p:nvSpPr>
          <p:cNvPr id="3" name="Content Placeholder 2"/>
          <p:cNvSpPr>
            <a:spLocks noGrp="1"/>
          </p:cNvSpPr>
          <p:nvPr>
            <p:ph idx="1"/>
          </p:nvPr>
        </p:nvSpPr>
        <p:spPr/>
        <p:txBody>
          <a:bodyPr/>
          <a:lstStyle/>
          <a:p>
            <a:pPr marL="0" indent="0" algn="ctr">
              <a:buNone/>
            </a:pPr>
            <a:r>
              <a:rPr lang="en-US" dirty="0"/>
              <a:t>Group Projects	</a:t>
            </a:r>
          </a:p>
          <a:p>
            <a:r>
              <a:rPr lang="en-US" sz="2000" dirty="0"/>
              <a:t>Groups of 3 or 4. </a:t>
            </a:r>
          </a:p>
          <a:p>
            <a:r>
              <a:rPr lang="en-US" sz="2000" dirty="0"/>
              <a:t>Goal: a substantial “research-style” project on something that interests you, and is related in some way </a:t>
            </a:r>
            <a:r>
              <a:rPr lang="en-US" sz="2000" dirty="0">
                <a:sym typeface="Wingdings" panose="05000000000000000000" pitchFamily="2" charset="2"/>
              </a:rPr>
              <a:t> to the class. Due during finals period. Start now!</a:t>
            </a:r>
            <a:endParaRPr lang="en-US" sz="1600" dirty="0"/>
          </a:p>
          <a:p>
            <a:pPr marL="0" indent="0">
              <a:buNone/>
            </a:pPr>
            <a:endParaRPr lang="en-US" dirty="0"/>
          </a:p>
        </p:txBody>
      </p:sp>
    </p:spTree>
    <p:extLst>
      <p:ext uri="{BB962C8B-B14F-4D97-AF65-F5344CB8AC3E}">
        <p14:creationId xmlns:p14="http://schemas.microsoft.com/office/powerpoint/2010/main" val="412384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130425"/>
            <a:ext cx="7772400" cy="1831975"/>
          </a:xfrm>
        </p:spPr>
        <p:txBody>
          <a:bodyPr>
            <a:normAutofit fontScale="90000"/>
          </a:bodyPr>
          <a:lstStyle/>
          <a:p>
            <a:r>
              <a:rPr lang="en-US" dirty="0"/>
              <a:t>Algorithm Design </a:t>
            </a:r>
            <a:br>
              <a:rPr lang="en-US" dirty="0"/>
            </a:br>
            <a:r>
              <a:rPr lang="en-US" dirty="0"/>
              <a:t>vs. </a:t>
            </a:r>
            <a:br>
              <a:rPr lang="en-US" dirty="0"/>
            </a:br>
            <a:r>
              <a:rPr lang="en-US" dirty="0"/>
              <a:t>Mechanism Design</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29071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Algorithms vs. Games</a:t>
            </a:r>
          </a:p>
        </p:txBody>
      </p:sp>
      <p:sp>
        <p:nvSpPr>
          <p:cNvPr id="3" name="Content Placeholder 2"/>
          <p:cNvSpPr>
            <a:spLocks noGrp="1"/>
          </p:cNvSpPr>
          <p:nvPr>
            <p:ph idx="1"/>
          </p:nvPr>
        </p:nvSpPr>
        <p:spPr/>
        <p:txBody>
          <a:bodyPr/>
          <a:lstStyle/>
          <a:p>
            <a:r>
              <a:rPr lang="en-US" dirty="0"/>
              <a:t>If we control the whole system, we can just design an algorithm. </a:t>
            </a:r>
          </a:p>
        </p:txBody>
      </p:sp>
      <p:sp>
        <p:nvSpPr>
          <p:cNvPr id="4" name="AutoShape 2" descr="http://riversidedc.org/wp-content/uploads/2010/12/clockwork.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2819400"/>
            <a:ext cx="4191000" cy="33488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1902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Algorithms vs. Games</a:t>
            </a:r>
          </a:p>
        </p:txBody>
      </p:sp>
      <p:sp>
        <p:nvSpPr>
          <p:cNvPr id="3" name="Content Placeholder 2"/>
          <p:cNvSpPr>
            <a:spLocks noGrp="1"/>
          </p:cNvSpPr>
          <p:nvPr>
            <p:ph idx="1"/>
          </p:nvPr>
        </p:nvSpPr>
        <p:spPr/>
        <p:txBody>
          <a:bodyPr/>
          <a:lstStyle/>
          <a:p>
            <a:r>
              <a:rPr lang="en-US" dirty="0"/>
              <a:t>Otherwise, we have to design the </a:t>
            </a:r>
            <a:r>
              <a:rPr lang="en-US" i="1" dirty="0"/>
              <a:t>constraints</a:t>
            </a:r>
            <a:r>
              <a:rPr lang="en-US" dirty="0"/>
              <a:t> and </a:t>
            </a:r>
            <a:r>
              <a:rPr lang="en-US" i="1" dirty="0"/>
              <a:t>incentives</a:t>
            </a:r>
            <a:r>
              <a:rPr lang="en-US" dirty="0"/>
              <a:t> so that agents in the system work to achieve our goals. </a:t>
            </a:r>
          </a:p>
        </p:txBody>
      </p:sp>
      <p:sp>
        <p:nvSpPr>
          <p:cNvPr id="4" name="AutoShape 2" descr="http://riversidedc.org/wp-content/uploads/2010/12/clockwork.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0850" y="3200400"/>
            <a:ext cx="287655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1441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Algorithms vs. Games</a:t>
            </a:r>
          </a:p>
        </p:txBody>
      </p:sp>
      <p:sp>
        <p:nvSpPr>
          <p:cNvPr id="3" name="Content Placeholder 2"/>
          <p:cNvSpPr>
            <a:spLocks noGrp="1"/>
          </p:cNvSpPr>
          <p:nvPr>
            <p:ph idx="1"/>
          </p:nvPr>
        </p:nvSpPr>
        <p:spPr/>
        <p:txBody>
          <a:bodyPr/>
          <a:lstStyle/>
          <a:p>
            <a:r>
              <a:rPr lang="en-US" dirty="0"/>
              <a:t>And once the rules are in place, predict what will happen…</a:t>
            </a:r>
          </a:p>
        </p:txBody>
      </p:sp>
      <p:sp>
        <p:nvSpPr>
          <p:cNvPr id="4" name="AutoShape 2" descr="http://riversidedc.org/wp-content/uploads/2010/12/clockwork.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0" y="2667000"/>
            <a:ext cx="4762500" cy="381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5712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This comes up all the time…</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905000"/>
            <a:ext cx="2082231"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1225" y="3638550"/>
            <a:ext cx="2619375"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8" name="Picture 12" descr="http://www.instructables.com/files/deriv/F2E/B24X/GOW3YAUN/F2EB24XGOW3YAUN.MEDIUM.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600" b="96200" l="3200" r="95400">
                        <a14:foregroundMark x1="6200" y1="34800" x2="6200" y2="34800"/>
                        <a14:foregroundMark x1="39000" y1="16200" x2="39000" y2="16200"/>
                        <a14:foregroundMark x1="76000" y1="85000" x2="76000" y2="85000"/>
                        <a14:foregroundMark x1="49200" y1="96200" x2="49200" y2="96200"/>
                        <a14:foregroundMark x1="28200" y1="90000" x2="28200" y2="90000"/>
                        <a14:foregroundMark x1="7600" y1="69600" x2="7600" y2="69600"/>
                        <a14:foregroundMark x1="3200" y1="52200" x2="3200" y2="52200"/>
                        <a14:foregroundMark x1="6800" y1="31000" x2="6800" y2="31000"/>
                        <a14:foregroundMark x1="16600" y1="16800" x2="16600" y2="16800"/>
                        <a14:foregroundMark x1="37000" y1="5000" x2="37000" y2="5000"/>
                        <a14:foregroundMark x1="95400" y1="42600" x2="95400" y2="42600"/>
                        <a14:foregroundMark x1="49800" y1="1600" x2="49800" y2="1600"/>
                        <a14:foregroundMark x1="11600" y1="79800" x2="11600" y2="79800"/>
                        <a14:foregroundMark x1="25600" y1="91800" x2="25600" y2="91800"/>
                        <a14:backgroundMark x1="5000" y1="14400" x2="5000" y2="14400"/>
                        <a14:backgroundMark x1="96600" y1="78600" x2="96600" y2="78600"/>
                        <a14:backgroundMark x1="94800" y1="6200" x2="94800" y2="6200"/>
                        <a14:backgroundMark x1="4800" y1="88200" x2="4800" y2="88200"/>
                      </a14:backgroundRemoval>
                    </a14:imgEffect>
                  </a14:imgLayer>
                </a14:imgProps>
              </a:ext>
              <a:ext uri="{28A0092B-C50C-407E-A947-70E740481C1C}">
                <a14:useLocalDpi xmlns:a14="http://schemas.microsoft.com/office/drawing/2010/main" val="0"/>
              </a:ext>
            </a:extLst>
          </a:blip>
          <a:srcRect/>
          <a:stretch>
            <a:fillRect/>
          </a:stretch>
        </p:blipFill>
        <p:spPr bwMode="auto">
          <a:xfrm>
            <a:off x="152400" y="4648200"/>
            <a:ext cx="2040590" cy="204059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oogle Maps gets updated for iPhone X - The Verge">
            <a:extLst>
              <a:ext uri="{FF2B5EF4-FFF2-40B4-BE49-F238E27FC236}">
                <a16:creationId xmlns:a16="http://schemas.microsoft.com/office/drawing/2014/main" id="{7B2805D1-BF20-46B9-A3D5-C620337C7B8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4379" y="137160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acebook news feed: The giant social network is making a big change">
            <a:extLst>
              <a:ext uri="{FF2B5EF4-FFF2-40B4-BE49-F238E27FC236}">
                <a16:creationId xmlns:a16="http://schemas.microsoft.com/office/drawing/2014/main" id="{C5B721F8-19DE-447C-BC25-E9A4AE916F8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3088" y="1284658"/>
            <a:ext cx="2762250" cy="15525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Why Machine Learning Needs Semantics Not Just Statistics">
            <a:extLst>
              <a:ext uri="{FF2B5EF4-FFF2-40B4-BE49-F238E27FC236}">
                <a16:creationId xmlns:a16="http://schemas.microsoft.com/office/drawing/2014/main" id="{F2E40563-D924-4EA5-8B93-C3B8EE70397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1800" y="4868862"/>
            <a:ext cx="26670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702606"/>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902</Words>
  <Application>Microsoft Office PowerPoint</Application>
  <PresentationFormat>On-screen Show (4:3)</PresentationFormat>
  <Paragraphs>163</Paragraphs>
  <Slides>23</Slides>
  <Notes>22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Arial</vt:lpstr>
      <vt:lpstr>Calibri</vt:lpstr>
      <vt:lpstr>Garamond</vt:lpstr>
      <vt:lpstr>Tahoma</vt:lpstr>
      <vt:lpstr>Times</vt:lpstr>
      <vt:lpstr>Times New Roman</vt:lpstr>
      <vt:lpstr>Wingdings</vt:lpstr>
      <vt:lpstr>Office Theme</vt:lpstr>
      <vt:lpstr>1_Couture</vt:lpstr>
      <vt:lpstr>PowerPoint Presentation</vt:lpstr>
      <vt:lpstr>Basic Parameters</vt:lpstr>
      <vt:lpstr>Basic Parameters</vt:lpstr>
      <vt:lpstr>Basic Parameters</vt:lpstr>
      <vt:lpstr>Algorithm Design  vs.  Mechanism Design</vt:lpstr>
      <vt:lpstr>Algorithms vs. Games</vt:lpstr>
      <vt:lpstr>Algorithms vs. Games</vt:lpstr>
      <vt:lpstr>Algorithms vs. Games</vt:lpstr>
      <vt:lpstr>This comes up all the time…</vt:lpstr>
      <vt:lpstr>Game Theory Basics</vt:lpstr>
      <vt:lpstr>Game Theory</vt:lpstr>
      <vt:lpstr>Can we predict outcomes?</vt:lpstr>
      <vt:lpstr>Traffic Routing</vt:lpstr>
      <vt:lpstr>Traffic Routing</vt:lpstr>
      <vt:lpstr>Traffic Routing</vt:lpstr>
      <vt:lpstr>Can we influence outcomes?</vt:lpstr>
      <vt:lpstr>Computation?</vt:lpstr>
      <vt:lpstr>Information?</vt:lpstr>
      <vt:lpstr>An Easy Game (Prisoner’s Dilemma)</vt:lpstr>
      <vt:lpstr>PowerPoint Presentation</vt:lpstr>
      <vt:lpstr>PowerPoint Presentation</vt:lpstr>
      <vt:lpstr>Is Common Knowledge Reasonable? The Parable of the Islanders</vt:lpstr>
      <vt:lpstr>Is Common Knowledge Reasonable? The Parable of the Islanders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2015-01-15T23:32:21Z</dcterms:created>
  <dcterms:modified xsi:type="dcterms:W3CDTF">2021-01-21T16:53:10Z</dcterms:modified>
</cp:coreProperties>
</file>