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8" r:id="rId3"/>
    <p:sldId id="260" r:id="rId4"/>
    <p:sldId id="262" r:id="rId5"/>
    <p:sldId id="261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6" r:id="rId29"/>
    <p:sldId id="275" r:id="rId30"/>
    <p:sldId id="277" r:id="rId31"/>
    <p:sldId id="278" r:id="rId32"/>
    <p:sldId id="279" r:id="rId33"/>
    <p:sldId id="281" r:id="rId34"/>
    <p:sldId id="282" r:id="rId35"/>
    <p:sldId id="283" r:id="rId36"/>
    <p:sldId id="284" r:id="rId37"/>
    <p:sldId id="285" r:id="rId38"/>
    <p:sldId id="280" r:id="rId39"/>
    <p:sldId id="286" r:id="rId40"/>
    <p:sldId id="287" r:id="rId41"/>
    <p:sldId id="288" r:id="rId42"/>
    <p:sldId id="289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25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84" autoAdjust="0"/>
  </p:normalViewPr>
  <p:slideViewPr>
    <p:cSldViewPr snapToGrid="0">
      <p:cViewPr varScale="1">
        <p:scale>
          <a:sx n="63" d="100"/>
          <a:sy n="63" d="100"/>
        </p:scale>
        <p:origin x="1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994D9-878F-4065-937D-346625400399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A87FD-ABFB-494A-9723-C0825822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87FD-ABFB-494A-9723-C0825822C2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87FD-ABFB-494A-9723-C0825822C2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8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9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9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1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2B305-FA80-4A7A-8732-2460D26F441C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4573-EC47-49E5-8134-51D2E9F3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jp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15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30.png"/><Relationship Id="rId9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15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30.png"/><Relationship Id="rId9" Type="http://schemas.openxmlformats.org/officeDocument/2006/relationships/image" Target="../media/image2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5.jp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5.jp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5.jp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5.jp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5.jp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5.jp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5.jp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do Prices Coordinate Markets?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078162"/>
          </a:xfrm>
        </p:spPr>
        <p:txBody>
          <a:bodyPr/>
          <a:lstStyle/>
          <a:p>
            <a:r>
              <a:rPr lang="en-US" dirty="0" smtClean="0"/>
              <a:t>Aaron Roth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Based on joint </a:t>
            </a:r>
            <a:r>
              <a:rPr lang="en-US" smtClean="0"/>
              <a:t>work with</a:t>
            </a:r>
            <a:r>
              <a:rPr lang="en-US" dirty="0" smtClean="0"/>
              <a:t>:</a:t>
            </a:r>
          </a:p>
          <a:p>
            <a:r>
              <a:rPr lang="en-US" sz="2000" dirty="0" smtClean="0"/>
              <a:t>Justin Hsu, Jamie Morgenstern, Ryan Rogers, and Rakesh Vohra</a:t>
            </a:r>
            <a:endParaRPr lang="en-US" sz="2000" dirty="0"/>
          </a:p>
        </p:txBody>
      </p:sp>
      <p:pic>
        <p:nvPicPr>
          <p:cNvPr id="4" name="Picture 3" descr="http://www.phillyliving.com/images/blogs/2010/08/penn-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166854"/>
            <a:ext cx="1905000" cy="5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justinh.su/images/rou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1" y="5854700"/>
            <a:ext cx="902450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c.gatech.edu/sites/default/files/styles/large/public/images/calendar/jamie-morgenstern_0.jpg?itok=2AhQy6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028" y="5859462"/>
            <a:ext cx="835387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3307" t="4280" r="32059" b="39575"/>
          <a:stretch/>
        </p:blipFill>
        <p:spPr>
          <a:xfrm>
            <a:off x="4890055" y="5844761"/>
            <a:ext cx="815410" cy="885197"/>
          </a:xfrm>
          <a:prstGeom prst="rect">
            <a:avLst/>
          </a:prstGeom>
        </p:spPr>
      </p:pic>
      <p:pic>
        <p:nvPicPr>
          <p:cNvPr id="1032" name="Picture 8" descr="https://www.seas.upenn.edu/directory/images/photos/a-full-vohra-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58" y="5836565"/>
            <a:ext cx="754933" cy="8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remarkable facts:</a:t>
            </a:r>
          </a:p>
          <a:p>
            <a:pPr lvl="1"/>
            <a:r>
              <a:rPr lang="en-US" sz="2000" dirty="0" err="1"/>
              <a:t>Walrasian</a:t>
            </a:r>
            <a:r>
              <a:rPr lang="en-US" sz="2000" dirty="0"/>
              <a:t> equilibria always exist for “gross substitutes” valuations!</a:t>
            </a:r>
          </a:p>
          <a:p>
            <a:pPr marL="0" indent="0">
              <a:buNone/>
            </a:pPr>
            <a:r>
              <a:rPr lang="en-US" dirty="0" smtClean="0"/>
              <a:t>Proof by Algorithm:</a:t>
            </a:r>
          </a:p>
          <a:p>
            <a:pPr marL="457200" indent="-457200" algn="ctr">
              <a:buFont typeface="+mj-lt"/>
              <a:buAutoNum type="arabicPeriod"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Just run an ascending price auction:</a:t>
                </a:r>
              </a:p>
              <a:p>
                <a:pPr lvl="1"/>
                <a:r>
                  <a:rPr lang="en-US" sz="1400" dirty="0"/>
                  <a:t>Maintain a candidate matching, initially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=∅</m:t>
                    </m:r>
                  </m:oMath>
                </a14:m>
                <a:r>
                  <a:rPr lang="en-US" sz="1400" dirty="0"/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lvl="1"/>
                <a:r>
                  <a:rPr lang="en-US" sz="1400" dirty="0"/>
                  <a:t>All goods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start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=0 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While there exist unmatched bidders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2"/>
                <a:r>
                  <a:rPr lang="en-US" sz="1400" dirty="0"/>
                  <a:t>For each unmatched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“bids”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  <a:blipFill rotWithShape="0">
                <a:blip r:embed="rId2"/>
                <a:stretch>
                  <a:fillRect l="-245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7207" y="3240740"/>
            <a:ext cx="3054477" cy="168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" y="3298824"/>
            <a:ext cx="448452" cy="33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8" y="3199775"/>
            <a:ext cx="296826" cy="42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6" y="3343047"/>
            <a:ext cx="572274" cy="2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3" y="3174695"/>
            <a:ext cx="442678" cy="47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8" y="3240740"/>
            <a:ext cx="236450" cy="39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" y="4331342"/>
            <a:ext cx="291382" cy="379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15" y="4336475"/>
            <a:ext cx="291382" cy="379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0" y="4333909"/>
            <a:ext cx="291382" cy="379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7" y="4342892"/>
            <a:ext cx="291382" cy="379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65" y="4340327"/>
            <a:ext cx="291382" cy="379805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2" idx="0"/>
            <a:endCxn id="6" idx="2"/>
          </p:cNvCxnSpPr>
          <p:nvPr/>
        </p:nvCxnSpPr>
        <p:spPr>
          <a:xfrm flipH="1" flipV="1">
            <a:off x="781433" y="3629183"/>
            <a:ext cx="671073" cy="707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8" idx="2"/>
          </p:cNvCxnSpPr>
          <p:nvPr/>
        </p:nvCxnSpPr>
        <p:spPr>
          <a:xfrm flipV="1">
            <a:off x="2065841" y="3629183"/>
            <a:ext cx="112" cy="704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048" y="308044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$0.20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2508" y="308172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5006" y="307916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8340" y="307659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1677" y="307788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4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remarkable facts:</a:t>
            </a:r>
          </a:p>
          <a:p>
            <a:pPr lvl="1"/>
            <a:r>
              <a:rPr lang="en-US" sz="2000" dirty="0" err="1"/>
              <a:t>Walrasian</a:t>
            </a:r>
            <a:r>
              <a:rPr lang="en-US" sz="2000" dirty="0"/>
              <a:t> equilibria always exist for “gross substitutes” valuations!</a:t>
            </a:r>
          </a:p>
          <a:p>
            <a:pPr marL="0" indent="0">
              <a:buNone/>
            </a:pPr>
            <a:r>
              <a:rPr lang="en-US" dirty="0" smtClean="0"/>
              <a:t>Proof by Algorithm:</a:t>
            </a:r>
          </a:p>
          <a:p>
            <a:pPr marL="457200" indent="-457200" algn="ctr">
              <a:buFont typeface="+mj-lt"/>
              <a:buAutoNum type="arabicPeriod"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Just run an ascending price auction:</a:t>
                </a:r>
              </a:p>
              <a:p>
                <a:pPr lvl="1"/>
                <a:r>
                  <a:rPr lang="en-US" sz="1400" dirty="0"/>
                  <a:t>Maintain a candidate matching, initially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=∅</m:t>
                    </m:r>
                  </m:oMath>
                </a14:m>
                <a:r>
                  <a:rPr lang="en-US" sz="1400" dirty="0"/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lvl="1"/>
                <a:r>
                  <a:rPr lang="en-US" sz="1400" dirty="0"/>
                  <a:t>All goods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start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=0 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While there exist unmatched bidders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2"/>
                <a:r>
                  <a:rPr lang="en-US" sz="1400" dirty="0"/>
                  <a:t>For each unmatched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“bids”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  <a:blipFill rotWithShape="0">
                <a:blip r:embed="rId2"/>
                <a:stretch>
                  <a:fillRect l="-245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7207" y="3240740"/>
            <a:ext cx="3054477" cy="168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" y="3298824"/>
            <a:ext cx="448452" cy="33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8" y="3199775"/>
            <a:ext cx="296826" cy="42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6" y="3343047"/>
            <a:ext cx="572274" cy="2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3" y="3174695"/>
            <a:ext cx="442678" cy="47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8" y="3240740"/>
            <a:ext cx="236450" cy="39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" y="4331342"/>
            <a:ext cx="291382" cy="379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15" y="4336475"/>
            <a:ext cx="291382" cy="379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0" y="4333909"/>
            <a:ext cx="291382" cy="379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7" y="4342892"/>
            <a:ext cx="291382" cy="379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65" y="4340327"/>
            <a:ext cx="291382" cy="379805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2" idx="0"/>
            <a:endCxn id="6" idx="2"/>
          </p:cNvCxnSpPr>
          <p:nvPr/>
        </p:nvCxnSpPr>
        <p:spPr>
          <a:xfrm flipH="1" flipV="1">
            <a:off x="781433" y="3629183"/>
            <a:ext cx="671073" cy="707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8" idx="2"/>
          </p:cNvCxnSpPr>
          <p:nvPr/>
        </p:nvCxnSpPr>
        <p:spPr>
          <a:xfrm flipV="1">
            <a:off x="2065841" y="3629183"/>
            <a:ext cx="112" cy="704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9" idx="2"/>
          </p:cNvCxnSpPr>
          <p:nvPr/>
        </p:nvCxnSpPr>
        <p:spPr>
          <a:xfrm flipH="1" flipV="1">
            <a:off x="2719592" y="3654263"/>
            <a:ext cx="5777" cy="68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048" y="308044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$0.20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2508" y="308172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5006" y="307916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8340" y="307659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1677" y="307788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03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remarkable facts:</a:t>
            </a:r>
          </a:p>
          <a:p>
            <a:pPr lvl="1"/>
            <a:r>
              <a:rPr lang="en-US" sz="2000" dirty="0" err="1"/>
              <a:t>Walrasian</a:t>
            </a:r>
            <a:r>
              <a:rPr lang="en-US" sz="2000" dirty="0"/>
              <a:t> equilibria always exist for “gross substitutes” valuations!</a:t>
            </a:r>
          </a:p>
          <a:p>
            <a:pPr marL="0" indent="0">
              <a:buNone/>
            </a:pPr>
            <a:r>
              <a:rPr lang="en-US" dirty="0" smtClean="0"/>
              <a:t>Proof by Algorithm:</a:t>
            </a:r>
          </a:p>
          <a:p>
            <a:pPr marL="457200" indent="-457200" algn="ctr">
              <a:buFont typeface="+mj-lt"/>
              <a:buAutoNum type="arabicPeriod"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Just run an ascending price auction:</a:t>
                </a:r>
              </a:p>
              <a:p>
                <a:pPr lvl="1"/>
                <a:r>
                  <a:rPr lang="en-US" sz="1400" dirty="0"/>
                  <a:t>Maintain a candidate matching, initially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=∅</m:t>
                    </m:r>
                  </m:oMath>
                </a14:m>
                <a:r>
                  <a:rPr lang="en-US" sz="1400" dirty="0"/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lvl="1"/>
                <a:r>
                  <a:rPr lang="en-US" sz="1400" dirty="0"/>
                  <a:t>All goods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start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=0 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While there exist unmatched bidders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2"/>
                <a:r>
                  <a:rPr lang="en-US" sz="1400" dirty="0"/>
                  <a:t>For each unmatched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“bids”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  <a:blipFill rotWithShape="0">
                <a:blip r:embed="rId2"/>
                <a:stretch>
                  <a:fillRect l="-245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7207" y="3240740"/>
            <a:ext cx="3054477" cy="168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" y="3298824"/>
            <a:ext cx="448452" cy="33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8" y="3199775"/>
            <a:ext cx="296826" cy="42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6" y="3343047"/>
            <a:ext cx="572274" cy="2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3" y="3174695"/>
            <a:ext cx="442678" cy="47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8" y="3240740"/>
            <a:ext cx="236450" cy="39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" y="4331342"/>
            <a:ext cx="291382" cy="379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15" y="4336475"/>
            <a:ext cx="291382" cy="379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0" y="4333909"/>
            <a:ext cx="291382" cy="379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7" y="4342892"/>
            <a:ext cx="291382" cy="379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65" y="4340327"/>
            <a:ext cx="291382" cy="379805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2" idx="0"/>
            <a:endCxn id="6" idx="2"/>
          </p:cNvCxnSpPr>
          <p:nvPr/>
        </p:nvCxnSpPr>
        <p:spPr>
          <a:xfrm flipH="1" flipV="1">
            <a:off x="781433" y="3629183"/>
            <a:ext cx="671073" cy="707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8" idx="2"/>
          </p:cNvCxnSpPr>
          <p:nvPr/>
        </p:nvCxnSpPr>
        <p:spPr>
          <a:xfrm flipV="1">
            <a:off x="2065841" y="3629183"/>
            <a:ext cx="112" cy="704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9" idx="2"/>
          </p:cNvCxnSpPr>
          <p:nvPr/>
        </p:nvCxnSpPr>
        <p:spPr>
          <a:xfrm flipH="1" flipV="1">
            <a:off x="2719592" y="3654263"/>
            <a:ext cx="5777" cy="68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048" y="308044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$0.20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2508" y="308172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5006" y="307916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8340" y="307659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1677" y="307788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cxnSp>
        <p:nvCxnSpPr>
          <p:cNvPr id="24" name="Straight Connector 23"/>
          <p:cNvCxnSpPr>
            <a:stCxn id="15" idx="0"/>
            <a:endCxn id="10" idx="2"/>
          </p:cNvCxnSpPr>
          <p:nvPr/>
        </p:nvCxnSpPr>
        <p:spPr>
          <a:xfrm flipH="1" flipV="1">
            <a:off x="3311583" y="3638135"/>
            <a:ext cx="173" cy="7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remarkable facts:</a:t>
            </a:r>
          </a:p>
          <a:p>
            <a:pPr lvl="1"/>
            <a:r>
              <a:rPr lang="en-US" sz="2000" dirty="0" err="1"/>
              <a:t>Walrasian</a:t>
            </a:r>
            <a:r>
              <a:rPr lang="en-US" sz="2000" dirty="0"/>
              <a:t> equilibria always exist for “gross substitutes” valuations!</a:t>
            </a:r>
          </a:p>
          <a:p>
            <a:pPr marL="0" indent="0">
              <a:buNone/>
            </a:pPr>
            <a:r>
              <a:rPr lang="en-US" dirty="0" smtClean="0"/>
              <a:t>Proof by Algorithm:</a:t>
            </a:r>
          </a:p>
          <a:p>
            <a:pPr marL="457200" indent="-457200" algn="ctr">
              <a:buFont typeface="+mj-lt"/>
              <a:buAutoNum type="arabicPeriod"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Just run an ascending price auction:</a:t>
                </a:r>
              </a:p>
              <a:p>
                <a:pPr lvl="1"/>
                <a:r>
                  <a:rPr lang="en-US" sz="1400" dirty="0"/>
                  <a:t>Maintain a candidate matching, initially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=∅</m:t>
                    </m:r>
                  </m:oMath>
                </a14:m>
                <a:r>
                  <a:rPr lang="en-US" sz="1400" dirty="0"/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lvl="1"/>
                <a:r>
                  <a:rPr lang="en-US" sz="1400" dirty="0"/>
                  <a:t>All goods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start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=0 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While there exist unmatched bidders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2"/>
                <a:r>
                  <a:rPr lang="en-US" sz="1400" dirty="0"/>
                  <a:t>For each unmatched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“bids”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  <a:blipFill rotWithShape="0">
                <a:blip r:embed="rId2"/>
                <a:stretch>
                  <a:fillRect l="-245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7207" y="3240740"/>
            <a:ext cx="3054477" cy="168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" y="3298824"/>
            <a:ext cx="448452" cy="33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8" y="3199775"/>
            <a:ext cx="296826" cy="42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6" y="3343047"/>
            <a:ext cx="572274" cy="2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3" y="3174695"/>
            <a:ext cx="442678" cy="47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8" y="3240740"/>
            <a:ext cx="236450" cy="39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" y="4331342"/>
            <a:ext cx="291382" cy="379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15" y="4336475"/>
            <a:ext cx="291382" cy="379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0" y="4333909"/>
            <a:ext cx="291382" cy="379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7" y="4342892"/>
            <a:ext cx="291382" cy="379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65" y="4340327"/>
            <a:ext cx="291382" cy="379805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1" idx="0"/>
            <a:endCxn id="6" idx="2"/>
          </p:cNvCxnSpPr>
          <p:nvPr/>
        </p:nvCxnSpPr>
        <p:spPr>
          <a:xfrm flipV="1">
            <a:off x="781433" y="3629184"/>
            <a:ext cx="0" cy="70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8" idx="2"/>
          </p:cNvCxnSpPr>
          <p:nvPr/>
        </p:nvCxnSpPr>
        <p:spPr>
          <a:xfrm flipV="1">
            <a:off x="2065841" y="3629183"/>
            <a:ext cx="112" cy="704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9" idx="2"/>
          </p:cNvCxnSpPr>
          <p:nvPr/>
        </p:nvCxnSpPr>
        <p:spPr>
          <a:xfrm flipH="1" flipV="1">
            <a:off x="2719592" y="3654263"/>
            <a:ext cx="5777" cy="68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048" y="308044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$0.30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2508" y="308172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5006" y="307916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8340" y="307659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1677" y="307788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cxnSp>
        <p:nvCxnSpPr>
          <p:cNvPr id="24" name="Straight Connector 23"/>
          <p:cNvCxnSpPr>
            <a:stCxn id="15" idx="0"/>
            <a:endCxn id="10" idx="2"/>
          </p:cNvCxnSpPr>
          <p:nvPr/>
        </p:nvCxnSpPr>
        <p:spPr>
          <a:xfrm flipH="1" flipV="1">
            <a:off x="3311583" y="3638135"/>
            <a:ext cx="173" cy="7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3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sz="3300" dirty="0" smtClean="0"/>
                  <a:t>Some remarkable facts:</a:t>
                </a:r>
              </a:p>
              <a:p>
                <a:pPr lvl="1"/>
                <a:r>
                  <a:rPr lang="en-US" dirty="0" err="1"/>
                  <a:t>Walrasian</a:t>
                </a:r>
                <a:r>
                  <a:rPr lang="en-US" dirty="0"/>
                  <a:t> equilibria always exist for “gross substitutes” valuations!</a:t>
                </a:r>
              </a:p>
              <a:p>
                <a:pPr marL="0" indent="0">
                  <a:buNone/>
                </a:pPr>
                <a:r>
                  <a:rPr lang="en-US" sz="3300" dirty="0" smtClean="0"/>
                  <a:t>Proof by Algorithm: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1900" b="1" dirty="0"/>
                  <a:t>Theorem</a:t>
                </a:r>
                <a:r>
                  <a:rPr lang="en-US" sz="1900" dirty="0"/>
                  <a:t>: Algorithm halts after at most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𝑛</m:t>
                    </m:r>
                    <m:r>
                      <a:rPr lang="en-US" sz="1900" i="1">
                        <a:latin typeface="Cambria Math"/>
                      </a:rPr>
                      <m:t>/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900" dirty="0"/>
                  <a:t> bids.</a:t>
                </a:r>
              </a:p>
              <a:p>
                <a:pPr marL="0" indent="0">
                  <a:buNone/>
                </a:pPr>
                <a:r>
                  <a:rPr lang="en-US" sz="1900" b="1" dirty="0"/>
                  <a:t>Proof</a:t>
                </a:r>
                <a:r>
                  <a:rPr lang="en-US" sz="1900" dirty="0"/>
                  <a:t>: </a:t>
                </a:r>
                <a:r>
                  <a:rPr lang="en-US" sz="1900" dirty="0" smtClean="0"/>
                  <a:t>Nobody ever bids above their value, and so prices never </a:t>
                </a:r>
                <a:r>
                  <a:rPr lang="en-US" sz="1900" dirty="0"/>
                  <a:t>go above 1. </a:t>
                </a:r>
                <a:r>
                  <a:rPr lang="en-US" sz="1900" dirty="0" smtClean="0"/>
                  <a:t>So the sum of the prices never goes above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900" dirty="0" smtClean="0"/>
                  <a:t>. But </a:t>
                </a:r>
                <a:r>
                  <a:rPr lang="en-US" sz="1900" dirty="0"/>
                  <a:t>every bid increases the sum of the prices by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900" b="1" dirty="0" smtClean="0"/>
                  <a:t>.</a:t>
                </a:r>
                <a:endParaRPr lang="en-US" sz="1900" b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indent="-457200" algn="ctr">
                  <a:buFont typeface="+mj-lt"/>
                  <a:buAutoNum type="arabicPeriod"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782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Just run an ascending price auction:</a:t>
                </a:r>
              </a:p>
              <a:p>
                <a:pPr lvl="1"/>
                <a:r>
                  <a:rPr lang="en-US" sz="1400" dirty="0"/>
                  <a:t>Maintain a candidate matching, initially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=∅</m:t>
                    </m:r>
                  </m:oMath>
                </a14:m>
                <a:r>
                  <a:rPr lang="en-US" sz="1400" dirty="0"/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lvl="1"/>
                <a:r>
                  <a:rPr lang="en-US" sz="1400" dirty="0"/>
                  <a:t>All goods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start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=0 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While there exist unmatched bidders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2"/>
                <a:r>
                  <a:rPr lang="en-US" sz="1400" dirty="0"/>
                  <a:t>For each unmatched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“bids”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  <a:blipFill rotWithShape="0">
                <a:blip r:embed="rId3"/>
                <a:stretch>
                  <a:fillRect l="-245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7207" y="3240740"/>
            <a:ext cx="3054477" cy="168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" y="3298824"/>
            <a:ext cx="448452" cy="33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8" y="3199775"/>
            <a:ext cx="296826" cy="42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6" y="3343047"/>
            <a:ext cx="572274" cy="2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3" y="3174695"/>
            <a:ext cx="442678" cy="47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8" y="3240740"/>
            <a:ext cx="236450" cy="397395"/>
          </a:xfrm>
          <a:prstGeom prst="rect">
            <a:avLst/>
          </a:prstGeom>
        </p:spPr>
      </p:pic>
      <p:cxnSp>
        <p:nvCxnSpPr>
          <p:cNvPr id="17" name="Straight Connector 16"/>
          <p:cNvCxnSpPr>
            <a:endCxn id="6" idx="2"/>
          </p:cNvCxnSpPr>
          <p:nvPr/>
        </p:nvCxnSpPr>
        <p:spPr>
          <a:xfrm flipV="1">
            <a:off x="781433" y="3629184"/>
            <a:ext cx="0" cy="70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" idx="2"/>
          </p:cNvCxnSpPr>
          <p:nvPr/>
        </p:nvCxnSpPr>
        <p:spPr>
          <a:xfrm flipV="1">
            <a:off x="2065841" y="3629183"/>
            <a:ext cx="112" cy="704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9" idx="2"/>
          </p:cNvCxnSpPr>
          <p:nvPr/>
        </p:nvCxnSpPr>
        <p:spPr>
          <a:xfrm flipH="1" flipV="1">
            <a:off x="2719592" y="3654263"/>
            <a:ext cx="5777" cy="68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048" y="308044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$0.30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2508" y="308172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5006" y="307916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8340" y="307659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1677" y="307788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cxnSp>
        <p:nvCxnSpPr>
          <p:cNvPr id="24" name="Straight Connector 23"/>
          <p:cNvCxnSpPr>
            <a:endCxn id="10" idx="2"/>
          </p:cNvCxnSpPr>
          <p:nvPr/>
        </p:nvCxnSpPr>
        <p:spPr>
          <a:xfrm flipH="1" flipV="1">
            <a:off x="3311583" y="3638135"/>
            <a:ext cx="173" cy="7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7" idx="2"/>
          </p:cNvCxnSpPr>
          <p:nvPr/>
        </p:nvCxnSpPr>
        <p:spPr>
          <a:xfrm flipV="1">
            <a:off x="1452509" y="3629183"/>
            <a:ext cx="2352" cy="702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" y="4331342"/>
            <a:ext cx="291382" cy="379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15" y="4336475"/>
            <a:ext cx="291382" cy="3798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0" y="4333909"/>
            <a:ext cx="291382" cy="379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7" y="4342892"/>
            <a:ext cx="291382" cy="3798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65" y="4340327"/>
            <a:ext cx="291382" cy="3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sz="3300" dirty="0" smtClean="0"/>
                  <a:t>Some remarkable facts:</a:t>
                </a:r>
              </a:p>
              <a:p>
                <a:pPr lvl="1"/>
                <a:r>
                  <a:rPr lang="en-US" dirty="0" err="1"/>
                  <a:t>Walrasian</a:t>
                </a:r>
                <a:r>
                  <a:rPr lang="en-US" dirty="0"/>
                  <a:t> equilibria always exist for “gross substitutes” valuations!</a:t>
                </a:r>
              </a:p>
              <a:p>
                <a:pPr marL="0" indent="0">
                  <a:buNone/>
                </a:pPr>
                <a:r>
                  <a:rPr lang="en-US" sz="3300" dirty="0" smtClean="0"/>
                  <a:t>Proof by Algorithm: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1900" b="1" dirty="0"/>
                  <a:t>Theorem</a:t>
                </a:r>
                <a:r>
                  <a:rPr lang="en-US" sz="1900" dirty="0"/>
                  <a:t>: </a:t>
                </a:r>
                <a:r>
                  <a:rPr lang="en-US" sz="1900" dirty="0" smtClean="0"/>
                  <a:t>When the algorithm halts,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900" dirty="0" smtClean="0"/>
                  <a:t>.</a:t>
                </a:r>
                <a:endParaRPr lang="en-US" sz="1900" dirty="0"/>
              </a:p>
              <a:p>
                <a:pPr marL="0" indent="0">
                  <a:buNone/>
                </a:pPr>
                <a:r>
                  <a:rPr lang="en-US" sz="1900" b="1" dirty="0"/>
                  <a:t>Proof</a:t>
                </a:r>
                <a:r>
                  <a:rPr lang="en-US" sz="1900" dirty="0"/>
                  <a:t>: </a:t>
                </a:r>
                <a:r>
                  <a:rPr lang="en-US" sz="1900" dirty="0" smtClean="0"/>
                  <a:t>At the time that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900" b="1" dirty="0" smtClean="0"/>
                  <a:t> </a:t>
                </a:r>
                <a:r>
                  <a:rPr lang="en-US" sz="1900" dirty="0" smtClean="0"/>
                  <a:t>last bid on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dirty="0" smtClean="0"/>
                  <a:t>,</a:t>
                </a:r>
                <a:r>
                  <a:rPr lang="en-US" sz="19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19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</a:rPr>
                              <m:t>j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900" b="1" dirty="0" smtClean="0"/>
                  <a:t> </a:t>
                </a:r>
                <a:r>
                  <a:rPr lang="en-US" sz="1900" dirty="0" smtClean="0"/>
                  <a:t>by definition. Since then, other prices have only increased and the price of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00" b="1" dirty="0" smtClean="0"/>
                  <a:t> </a:t>
                </a:r>
                <a:r>
                  <a:rPr lang="en-US" sz="1900" dirty="0" smtClean="0"/>
                  <a:t>increased by only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900" b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indent="-457200" algn="ctr">
                  <a:buFont typeface="+mj-lt"/>
                  <a:buAutoNum type="arabicPeriod"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782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Just run an ascending price auction:</a:t>
                </a:r>
              </a:p>
              <a:p>
                <a:pPr lvl="1"/>
                <a:r>
                  <a:rPr lang="en-US" sz="1400" dirty="0"/>
                  <a:t>Maintain a candidate matching, initially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=∅</m:t>
                    </m:r>
                  </m:oMath>
                </a14:m>
                <a:r>
                  <a:rPr lang="en-US" sz="1400" dirty="0"/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lvl="1"/>
                <a:r>
                  <a:rPr lang="en-US" sz="1400" dirty="0"/>
                  <a:t>All goods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start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=0 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While there exist unmatched bidders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2"/>
                <a:r>
                  <a:rPr lang="en-US" sz="1400" dirty="0"/>
                  <a:t>For each unmatched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“bids”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  <a:blipFill rotWithShape="0">
                <a:blip r:embed="rId3"/>
                <a:stretch>
                  <a:fillRect l="-245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7207" y="3240740"/>
            <a:ext cx="3054477" cy="168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" y="3298824"/>
            <a:ext cx="448452" cy="33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8" y="3199775"/>
            <a:ext cx="296826" cy="42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6" y="3343047"/>
            <a:ext cx="572274" cy="2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3" y="3174695"/>
            <a:ext cx="442678" cy="47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8" y="3240740"/>
            <a:ext cx="236450" cy="39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" y="4331342"/>
            <a:ext cx="291382" cy="379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15" y="4336475"/>
            <a:ext cx="291382" cy="379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0" y="4333909"/>
            <a:ext cx="291382" cy="379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7" y="4342892"/>
            <a:ext cx="291382" cy="379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65" y="4340327"/>
            <a:ext cx="291382" cy="379805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1" idx="0"/>
            <a:endCxn id="6" idx="2"/>
          </p:cNvCxnSpPr>
          <p:nvPr/>
        </p:nvCxnSpPr>
        <p:spPr>
          <a:xfrm flipV="1">
            <a:off x="781433" y="3629184"/>
            <a:ext cx="0" cy="70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  <a:endCxn id="8" idx="2"/>
          </p:cNvCxnSpPr>
          <p:nvPr/>
        </p:nvCxnSpPr>
        <p:spPr>
          <a:xfrm flipV="1">
            <a:off x="2065841" y="3629183"/>
            <a:ext cx="112" cy="704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9" idx="2"/>
          </p:cNvCxnSpPr>
          <p:nvPr/>
        </p:nvCxnSpPr>
        <p:spPr>
          <a:xfrm flipH="1" flipV="1">
            <a:off x="2719592" y="3654263"/>
            <a:ext cx="5777" cy="68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048" y="308044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$0.30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2508" y="308172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5006" y="3079162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8340" y="3076597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1677" y="307788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cxnSp>
        <p:nvCxnSpPr>
          <p:cNvPr id="24" name="Straight Connector 23"/>
          <p:cNvCxnSpPr>
            <a:stCxn id="15" idx="0"/>
            <a:endCxn id="10" idx="2"/>
          </p:cNvCxnSpPr>
          <p:nvPr/>
        </p:nvCxnSpPr>
        <p:spPr>
          <a:xfrm flipH="1" flipV="1">
            <a:off x="3311583" y="3638135"/>
            <a:ext cx="173" cy="7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7" idx="2"/>
          </p:cNvCxnSpPr>
          <p:nvPr/>
        </p:nvCxnSpPr>
        <p:spPr>
          <a:xfrm flipV="1">
            <a:off x="1452509" y="3629183"/>
            <a:ext cx="2352" cy="702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1479153" y="4306511"/>
                <a:ext cx="6185693" cy="90685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Taking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algn="ctr"/>
                <a:r>
                  <a:rPr lang="en-US" sz="2000" dirty="0" err="1" smtClean="0"/>
                  <a:t>Walrasian</a:t>
                </a:r>
                <a:r>
                  <a:rPr lang="en-US" sz="2000" dirty="0" smtClean="0"/>
                  <a:t> equilibria always exist. 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53" y="4306511"/>
                <a:ext cx="6185693" cy="90685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7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In fact, many such prices – the set of </a:t>
            </a:r>
            <a:r>
              <a:rPr lang="en-US" sz="2000" dirty="0" err="1" smtClean="0"/>
              <a:t>Walrasian</a:t>
            </a:r>
            <a:r>
              <a:rPr lang="en-US" sz="2000" dirty="0" smtClean="0"/>
              <a:t> equilibrium prices forms a lattice. The </a:t>
            </a:r>
            <a:r>
              <a:rPr lang="en-US" sz="2000" i="1" dirty="0" smtClean="0"/>
              <a:t>minimal</a:t>
            </a:r>
            <a:r>
              <a:rPr lang="en-US" sz="2000" dirty="0" smtClean="0"/>
              <a:t> </a:t>
            </a:r>
            <a:r>
              <a:rPr lang="en-US" sz="2000" dirty="0" err="1" smtClean="0"/>
              <a:t>Walrasian</a:t>
            </a:r>
            <a:r>
              <a:rPr lang="en-US" sz="2000" dirty="0" smtClean="0"/>
              <a:t> equilibrium prices are focal: many </a:t>
            </a:r>
            <a:r>
              <a:rPr lang="en-US" sz="2000" dirty="0" err="1" smtClean="0"/>
              <a:t>tatonnemont</a:t>
            </a:r>
            <a:r>
              <a:rPr lang="en-US" sz="2000" dirty="0" smtClean="0"/>
              <a:t> processes converge to them. (And for unit demand buyers, they correspond to VCG prices). </a:t>
            </a:r>
          </a:p>
          <a:p>
            <a:pPr lvl="1"/>
            <a:endParaRPr lang="en-US" sz="2000" dirty="0"/>
          </a:p>
          <a:p>
            <a:pPr marL="457200" lvl="1" indent="0" algn="ctr">
              <a:buNone/>
            </a:pPr>
            <a:r>
              <a:rPr lang="en-US" dirty="0" smtClean="0"/>
              <a:t>Interpretation?</a:t>
            </a:r>
          </a:p>
          <a:p>
            <a:pPr marL="457200" lvl="1" indent="0" algn="ctr">
              <a:buNone/>
            </a:pPr>
            <a:r>
              <a:rPr lang="en-US" dirty="0" smtClean="0"/>
              <a:t>“Prices </a:t>
            </a:r>
            <a:r>
              <a:rPr lang="en-US" i="1" dirty="0" smtClean="0"/>
              <a:t>optimally</a:t>
            </a:r>
            <a:r>
              <a:rPr lang="en-US" dirty="0" smtClean="0"/>
              <a:t> coordinate a large class of markets.”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problems with that interpretation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 coordination?</a:t>
                </a:r>
              </a:p>
              <a:p>
                <a:pPr lvl="1"/>
                <a:r>
                  <a:rPr lang="en-US" dirty="0" smtClean="0"/>
                  <a:t>Each bidder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may have many bundles in his demand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and to obtain the optimal allocation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, these ties have to be broken in a coordinated manner.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8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coordination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75598"/>
            <a:ext cx="1157909" cy="852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99" y="1719853"/>
            <a:ext cx="766409" cy="1108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43" y="2089782"/>
            <a:ext cx="1477618" cy="738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6" y="1655097"/>
            <a:ext cx="1143000" cy="123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27" y="1825625"/>
            <a:ext cx="610517" cy="1026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8" y="4641573"/>
            <a:ext cx="752351" cy="980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48" y="4654827"/>
            <a:ext cx="752351" cy="980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88" y="4648203"/>
            <a:ext cx="752351" cy="9806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95" y="4671396"/>
            <a:ext cx="752351" cy="9806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56" y="4664772"/>
            <a:ext cx="752351" cy="980661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1" idx="0"/>
            <a:endCxn id="4" idx="2"/>
          </p:cNvCxnSpPr>
          <p:nvPr/>
        </p:nvCxnSpPr>
        <p:spPr>
          <a:xfrm flipV="1">
            <a:off x="1207604" y="2828591"/>
            <a:ext cx="1" cy="1812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4" idx="2"/>
          </p:cNvCxnSpPr>
          <p:nvPr/>
        </p:nvCxnSpPr>
        <p:spPr>
          <a:xfrm flipH="1" flipV="1">
            <a:off x="1207605" y="2828591"/>
            <a:ext cx="1732719" cy="1826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0"/>
            <a:endCxn id="6" idx="2"/>
          </p:cNvCxnSpPr>
          <p:nvPr/>
        </p:nvCxnSpPr>
        <p:spPr>
          <a:xfrm flipV="1">
            <a:off x="2940324" y="2828591"/>
            <a:ext cx="6080" cy="1826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0"/>
            <a:endCxn id="4" idx="2"/>
          </p:cNvCxnSpPr>
          <p:nvPr/>
        </p:nvCxnSpPr>
        <p:spPr>
          <a:xfrm flipH="1" flipV="1">
            <a:off x="1207605" y="2828591"/>
            <a:ext cx="3316359" cy="1819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0"/>
            <a:endCxn id="8" idx="2"/>
          </p:cNvCxnSpPr>
          <p:nvPr/>
        </p:nvCxnSpPr>
        <p:spPr>
          <a:xfrm flipV="1">
            <a:off x="4523964" y="2828591"/>
            <a:ext cx="288" cy="1819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0"/>
            <a:endCxn id="4" idx="2"/>
          </p:cNvCxnSpPr>
          <p:nvPr/>
        </p:nvCxnSpPr>
        <p:spPr>
          <a:xfrm flipH="1" flipV="1">
            <a:off x="1207605" y="2828591"/>
            <a:ext cx="5019266" cy="1842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" idx="0"/>
            <a:endCxn id="9" idx="2"/>
          </p:cNvCxnSpPr>
          <p:nvPr/>
        </p:nvCxnSpPr>
        <p:spPr>
          <a:xfrm flipH="1" flipV="1">
            <a:off x="6211956" y="2893347"/>
            <a:ext cx="14915" cy="1778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0"/>
            <a:endCxn id="10" idx="2"/>
          </p:cNvCxnSpPr>
          <p:nvPr/>
        </p:nvCxnSpPr>
        <p:spPr>
          <a:xfrm flipH="1" flipV="1">
            <a:off x="7740486" y="2851705"/>
            <a:ext cx="446" cy="1813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0"/>
            <a:endCxn id="4" idx="2"/>
          </p:cNvCxnSpPr>
          <p:nvPr/>
        </p:nvCxnSpPr>
        <p:spPr>
          <a:xfrm flipH="1" flipV="1">
            <a:off x="1207605" y="2828591"/>
            <a:ext cx="6533327" cy="183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69066" y="1411741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$0.50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940329" y="141505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$0.50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315245" y="1408432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$0.50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898882" y="140180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$0.50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482521" y="140512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$0.50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9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coordination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62" y="4373217"/>
            <a:ext cx="752351" cy="98066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448878" y="2057401"/>
            <a:ext cx="4403035" cy="2246243"/>
          </a:xfrm>
          <a:prstGeom prst="cloudCallout">
            <a:avLst>
              <a:gd name="adj1" fmla="val -47018"/>
              <a:gd name="adj2" fmla="val 57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that example is non-generic!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21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are remarkable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Markets are decentralized.</a:t>
            </a:r>
          </a:p>
          <a:p>
            <a:r>
              <a:rPr lang="en-US" dirty="0" smtClean="0"/>
              <a:t>Individuals observe prices, and buy bundles of goods that optimize their own utility functions. And somehow:</a:t>
            </a:r>
          </a:p>
          <a:p>
            <a:pPr lvl="1"/>
            <a:r>
              <a:rPr lang="en-US" dirty="0" smtClean="0"/>
              <a:t>Markets clear! No substantial shortages or surpluses</a:t>
            </a:r>
          </a:p>
          <a:p>
            <a:pPr lvl="1"/>
            <a:r>
              <a:rPr lang="en-US" dirty="0" smtClean="0"/>
              <a:t>The resulting allocation is pretty good.</a:t>
            </a:r>
            <a:endParaRPr lang="en-US" dirty="0"/>
          </a:p>
        </p:txBody>
      </p:sp>
      <p:pic>
        <p:nvPicPr>
          <p:cNvPr id="1026" name="Picture 2" descr="http://www.digitaljournal.com/img/6/8/7/0/1/4/i/1/0/0/p-large/Cardonal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38" y="4564185"/>
            <a:ext cx="3269159" cy="21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coordination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will </a:t>
                </a:r>
                <a:r>
                  <a:rPr lang="en-US" i="1" dirty="0" smtClean="0"/>
                  <a:t>always</a:t>
                </a:r>
                <a:r>
                  <a:rPr lang="en-US" dirty="0" smtClean="0"/>
                  <a:t> be indifferences at the minimal </a:t>
                </a:r>
                <a:r>
                  <a:rPr lang="en-US" dirty="0" err="1" smtClean="0"/>
                  <a:t>Walrasian</a:t>
                </a:r>
                <a:r>
                  <a:rPr lang="en-US" dirty="0" smtClean="0"/>
                  <a:t> equilibrium prices!</a:t>
                </a:r>
              </a:p>
              <a:p>
                <a:pPr lvl="1"/>
                <a:r>
                  <a:rPr lang="en-US" dirty="0" smtClean="0"/>
                  <a:t>Suppose otherwise: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Then we could take any nonzero price and lower it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prices would remain </a:t>
                </a:r>
                <a:r>
                  <a:rPr lang="en-US" dirty="0" err="1" smtClean="0"/>
                  <a:t>Walrasian</a:t>
                </a:r>
                <a:r>
                  <a:rPr lang="en-US" dirty="0" smtClean="0"/>
                  <a:t>, contradicting </a:t>
                </a:r>
                <a:r>
                  <a:rPr lang="en-US" dirty="0" err="1" smtClean="0"/>
                  <a:t>minimality</a:t>
                </a:r>
                <a:r>
                  <a:rPr lang="en-US" dirty="0" smtClean="0"/>
                  <a:t>.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 smtClean="0"/>
              </a:p>
              <a:p>
                <a:pPr marL="914400" lvl="2" indent="0" algn="ctr">
                  <a:buNone/>
                </a:pPr>
                <a:r>
                  <a:rPr lang="en-US" sz="2400" dirty="0" smtClean="0"/>
                  <a:t>The best we can hope for is approximation.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0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problems with that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the prices come from?</a:t>
            </a:r>
          </a:p>
          <a:p>
            <a:pPr lvl="1"/>
            <a:r>
              <a:rPr lang="en-US" dirty="0" smtClean="0"/>
              <a:t>There are many natural interactive auction procedures that converge to </a:t>
            </a:r>
            <a:r>
              <a:rPr lang="en-US" dirty="0" err="1" smtClean="0"/>
              <a:t>Walrasian</a:t>
            </a:r>
            <a:r>
              <a:rPr lang="en-US" dirty="0" smtClean="0"/>
              <a:t> prices.</a:t>
            </a:r>
          </a:p>
          <a:p>
            <a:pPr lvl="1"/>
            <a:r>
              <a:rPr lang="en-US" dirty="0" smtClean="0"/>
              <a:t>But in practice, we face fixed prices and do not engage in auctions.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3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prices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practice, prices encode “distributional information”. 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How much distributional information is necessary?</a:t>
            </a:r>
          </a:p>
          <a:p>
            <a:pPr lvl="1"/>
            <a:r>
              <a:rPr lang="en-US" dirty="0" smtClean="0"/>
              <a:t>Implies we are facing approximate equilibrium prices – only exacerbates coordination.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9" y="5367129"/>
            <a:ext cx="1414771" cy="14147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29" y="4111480"/>
            <a:ext cx="465140" cy="606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49" y="4124734"/>
            <a:ext cx="465140" cy="606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89" y="4118110"/>
            <a:ext cx="465140" cy="606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96" y="4141303"/>
            <a:ext cx="465140" cy="606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57" y="4134679"/>
            <a:ext cx="465140" cy="606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6494" y="6082744"/>
                <a:ext cx="383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over valuation functions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494" y="6082744"/>
                <a:ext cx="383489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31" t="-10000" r="-79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0"/>
            <a:endCxn id="5" idx="2"/>
          </p:cNvCxnSpPr>
          <p:nvPr/>
        </p:nvCxnSpPr>
        <p:spPr>
          <a:xfrm flipV="1">
            <a:off x="1304735" y="4717772"/>
            <a:ext cx="216464" cy="649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0"/>
            <a:endCxn id="6" idx="2"/>
          </p:cNvCxnSpPr>
          <p:nvPr/>
        </p:nvCxnSpPr>
        <p:spPr>
          <a:xfrm flipV="1">
            <a:off x="1304735" y="4731026"/>
            <a:ext cx="1949184" cy="63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0"/>
            <a:endCxn id="7" idx="2"/>
          </p:cNvCxnSpPr>
          <p:nvPr/>
        </p:nvCxnSpPr>
        <p:spPr>
          <a:xfrm flipV="1">
            <a:off x="1304735" y="4724402"/>
            <a:ext cx="3532824" cy="64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0"/>
            <a:endCxn id="8" idx="2"/>
          </p:cNvCxnSpPr>
          <p:nvPr/>
        </p:nvCxnSpPr>
        <p:spPr>
          <a:xfrm flipV="1">
            <a:off x="1304735" y="4747595"/>
            <a:ext cx="5235731" cy="61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0"/>
            <a:endCxn id="9" idx="2"/>
          </p:cNvCxnSpPr>
          <p:nvPr/>
        </p:nvCxnSpPr>
        <p:spPr>
          <a:xfrm flipV="1">
            <a:off x="1304735" y="4740971"/>
            <a:ext cx="6749792" cy="62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4" y="1687145"/>
            <a:ext cx="603478" cy="8730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33" y="1978431"/>
            <a:ext cx="1163492" cy="5817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32" y="1649921"/>
            <a:ext cx="900010" cy="97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14915" y="1872532"/>
                <a:ext cx="3243067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types of goods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with supply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915" y="1872532"/>
                <a:ext cx="3243067" cy="391646"/>
              </a:xfrm>
              <a:prstGeom prst="rect">
                <a:avLst/>
              </a:prstGeom>
              <a:blipFill rotWithShape="0">
                <a:blip r:embed="rId8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24330" y="5178293"/>
                <a:ext cx="2990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bidders sampled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𝑖𝑖𝑑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30" y="5178293"/>
                <a:ext cx="2990627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45554" y="130205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$1.25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65291" y="13053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$5.99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064543" y="13086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$0.50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57986" y="1299376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Minimal equilibrium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9" y="5367129"/>
            <a:ext cx="1414771" cy="14147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29" y="4111480"/>
            <a:ext cx="465140" cy="606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49" y="4124734"/>
            <a:ext cx="465140" cy="606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89" y="4118110"/>
            <a:ext cx="465140" cy="606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96" y="4141303"/>
            <a:ext cx="465140" cy="606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57" y="4134679"/>
            <a:ext cx="465140" cy="606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6494" y="6082744"/>
                <a:ext cx="383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over valuation functions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494" y="6082744"/>
                <a:ext cx="383489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31" t="-10000" r="-79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0"/>
            <a:endCxn id="5" idx="2"/>
          </p:cNvCxnSpPr>
          <p:nvPr/>
        </p:nvCxnSpPr>
        <p:spPr>
          <a:xfrm flipV="1">
            <a:off x="1304735" y="4717772"/>
            <a:ext cx="216464" cy="649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0"/>
            <a:endCxn id="6" idx="2"/>
          </p:cNvCxnSpPr>
          <p:nvPr/>
        </p:nvCxnSpPr>
        <p:spPr>
          <a:xfrm flipV="1">
            <a:off x="1304735" y="4731026"/>
            <a:ext cx="1949184" cy="636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0"/>
            <a:endCxn id="7" idx="2"/>
          </p:cNvCxnSpPr>
          <p:nvPr/>
        </p:nvCxnSpPr>
        <p:spPr>
          <a:xfrm flipV="1">
            <a:off x="1304735" y="4724402"/>
            <a:ext cx="3532824" cy="64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0"/>
            <a:endCxn id="8" idx="2"/>
          </p:cNvCxnSpPr>
          <p:nvPr/>
        </p:nvCxnSpPr>
        <p:spPr>
          <a:xfrm flipV="1">
            <a:off x="1304735" y="4747595"/>
            <a:ext cx="5235731" cy="61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0"/>
            <a:endCxn id="9" idx="2"/>
          </p:cNvCxnSpPr>
          <p:nvPr/>
        </p:nvCxnSpPr>
        <p:spPr>
          <a:xfrm flipV="1">
            <a:off x="1304735" y="4740971"/>
            <a:ext cx="6749792" cy="62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4" y="1687145"/>
            <a:ext cx="603478" cy="8730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33" y="1978431"/>
            <a:ext cx="1163492" cy="5817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32" y="1649921"/>
            <a:ext cx="900010" cy="97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14915" y="1872532"/>
                <a:ext cx="3243067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types of goods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with supply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915" y="1872532"/>
                <a:ext cx="3243067" cy="391646"/>
              </a:xfrm>
              <a:prstGeom prst="rect">
                <a:avLst/>
              </a:prstGeom>
              <a:blipFill rotWithShape="0">
                <a:blip r:embed="rId8"/>
                <a:stretch>
                  <a:fillRect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24330" y="5178293"/>
                <a:ext cx="2990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bidders sampled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𝑖𝑖𝑑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30" y="5178293"/>
                <a:ext cx="2990627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45554" y="130205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$1.25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65291" y="13053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$5.99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064543" y="13086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$0.50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5" idx="0"/>
            <a:endCxn id="23" idx="2"/>
          </p:cNvCxnSpPr>
          <p:nvPr/>
        </p:nvCxnSpPr>
        <p:spPr>
          <a:xfrm flipH="1" flipV="1">
            <a:off x="847293" y="2560176"/>
            <a:ext cx="673906" cy="1551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0"/>
            <a:endCxn id="23" idx="2"/>
          </p:cNvCxnSpPr>
          <p:nvPr/>
        </p:nvCxnSpPr>
        <p:spPr>
          <a:xfrm flipH="1" flipV="1">
            <a:off x="847293" y="2560176"/>
            <a:ext cx="2406626" cy="1564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0"/>
            <a:endCxn id="24" idx="2"/>
          </p:cNvCxnSpPr>
          <p:nvPr/>
        </p:nvCxnSpPr>
        <p:spPr>
          <a:xfrm flipH="1" flipV="1">
            <a:off x="3094979" y="2560177"/>
            <a:ext cx="1742580" cy="1557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0"/>
            <a:endCxn id="23" idx="2"/>
          </p:cNvCxnSpPr>
          <p:nvPr/>
        </p:nvCxnSpPr>
        <p:spPr>
          <a:xfrm flipH="1" flipV="1">
            <a:off x="847293" y="2560176"/>
            <a:ext cx="5693173" cy="158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0"/>
            <a:endCxn id="25" idx="2"/>
          </p:cNvCxnSpPr>
          <p:nvPr/>
        </p:nvCxnSpPr>
        <p:spPr>
          <a:xfrm flipH="1" flipV="1">
            <a:off x="5424537" y="2624932"/>
            <a:ext cx="2629990" cy="1509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73036" y="2589993"/>
            <a:ext cx="2041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Buyers buy most preferred bundles, break ties arbitrarily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much </a:t>
                </a:r>
                <a:r>
                  <a:rPr lang="en-US" dirty="0" err="1" smtClean="0"/>
                  <a:t>overdemand</a:t>
                </a:r>
                <a:r>
                  <a:rPr lang="en-US" dirty="0" smtClean="0"/>
                  <a:t> do we expect? How high is welfare?</a:t>
                </a:r>
              </a:p>
              <a:p>
                <a:r>
                  <a:rPr lang="en-US" dirty="0" smtClean="0"/>
                  <a:t>What do these things depend on?</a:t>
                </a:r>
              </a:p>
              <a:p>
                <a:pPr lvl="1"/>
                <a:r>
                  <a:rPr lang="en-US" dirty="0" smtClean="0"/>
                  <a:t>Particulars of the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Complexity of valuation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Number of buyers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Number of goods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6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question: When do </a:t>
            </a:r>
            <a:r>
              <a:rPr lang="en-US" i="1" dirty="0" smtClean="0"/>
              <a:t>exact</a:t>
            </a:r>
            <a:r>
              <a:rPr lang="en-US" dirty="0" smtClean="0"/>
              <a:t> equilibrium prices induce little </a:t>
            </a:r>
            <a:r>
              <a:rPr lang="en-US" dirty="0" err="1" smtClean="0"/>
              <a:t>overdemand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Remember: Not always. And we must always have some </a:t>
            </a:r>
            <a:r>
              <a:rPr lang="en-US" dirty="0" err="1" smtClean="0"/>
              <a:t>overdemand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Second question: How well do equilibrium prices computed on a sample generalize to new buyers drawn from the same distribution?</a:t>
            </a:r>
          </a:p>
          <a:p>
            <a:pPr lvl="1"/>
            <a:r>
              <a:rPr lang="en-US" dirty="0" smtClean="0"/>
              <a:t>And how much data is 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Warmup: Unit demand buyers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(i.e. buyers just want 1 item)</a:t>
                </a:r>
              </a:p>
              <a:p>
                <a:r>
                  <a:rPr lang="en-US" dirty="0" smtClean="0"/>
                  <a:t>Genericity Assumption: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∈{−1,0,1}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.   (i.e. valuations are linearly independent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{−1,0,1}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Notes on assumption:</a:t>
                </a:r>
              </a:p>
              <a:p>
                <a:r>
                  <a:rPr lang="en-US" sz="2400" dirty="0" smtClean="0"/>
                  <a:t>Implies the welfare-optimal allocation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 smtClean="0"/>
                  <a:t> is unique. </a:t>
                </a:r>
              </a:p>
              <a:p>
                <a:r>
                  <a:rPr lang="en-US" sz="2400" dirty="0" smtClean="0"/>
                  <a:t>Satisfied with probability 1 for any continuous perturbation of valuations.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3081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8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Overdemand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Theorem: If valuations satisfy our genericity assumption,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are the minimal </a:t>
                </a:r>
                <a:r>
                  <a:rPr lang="en-US" dirty="0" err="1" smtClean="0"/>
                  <a:t>Walrasian</a:t>
                </a:r>
                <a:r>
                  <a:rPr lang="en-US" dirty="0" smtClean="0"/>
                  <a:t> equilibrium prices, then for every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(no matter how people break ties, </a:t>
                </a:r>
                <a:r>
                  <a:rPr lang="en-US" dirty="0" err="1" smtClean="0"/>
                  <a:t>overdemand</a:t>
                </a:r>
                <a:r>
                  <a:rPr lang="en-US" dirty="0" smtClean="0"/>
                  <a:t> on any good is at most 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9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Fix the optimal allocation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, minimal equilibrium prices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Construct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– vertices are types of goods.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if there is a bidder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1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commodity market is defined by:</a:t>
                </a:r>
              </a:p>
              <a:p>
                <a:pPr lvl="1"/>
                <a:r>
                  <a:rPr lang="en-US" dirty="0" smtClean="0"/>
                  <a:t>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types of discrete </a:t>
                </a:r>
                <a:r>
                  <a:rPr lang="en-US" i="1" dirty="0" smtClean="0"/>
                  <a:t>goods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each with </a:t>
                </a:r>
                <a:r>
                  <a:rPr lang="en-US" i="1" dirty="0" smtClean="0"/>
                  <a:t>supply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buyers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, each with a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 allocation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</m:oMath>
                </a14:m>
                <a:r>
                  <a:rPr lang="en-US" dirty="0"/>
                  <a:t> (and doesn’t assign more copies of a good than there are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/>
                  <a:t>For </a:t>
                </a:r>
                <a:r>
                  <a:rPr lang="en-US" dirty="0" smtClean="0"/>
                  <a:t>most this </a:t>
                </a:r>
                <a:r>
                  <a:rPr lang="en-US" dirty="0"/>
                  <a:t>talk: Buyers just want one </a:t>
                </a:r>
                <a:r>
                  <a:rPr lang="en-US" dirty="0" smtClean="0"/>
                  <a:t>good (unit demand).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" y="2089783"/>
            <a:ext cx="847908" cy="62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40" y="3588026"/>
            <a:ext cx="519606" cy="75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72" y="1473024"/>
            <a:ext cx="1010798" cy="50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70" y="2668435"/>
            <a:ext cx="862818" cy="93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0" y="1637907"/>
            <a:ext cx="393844" cy="661922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4" idx="0"/>
          </p:cNvCxnSpPr>
          <p:nvPr/>
        </p:nvCxnSpPr>
        <p:spPr>
          <a:xfrm rot="5400000" flipH="1" flipV="1">
            <a:off x="2343474" y="606692"/>
            <a:ext cx="347223" cy="26189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2"/>
            <a:endCxn id="7" idx="1"/>
          </p:cNvCxnSpPr>
          <p:nvPr/>
        </p:nvCxnSpPr>
        <p:spPr>
          <a:xfrm rot="16200000" flipH="1">
            <a:off x="3114743" y="807268"/>
            <a:ext cx="421388" cy="423566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3"/>
            <a:endCxn id="6" idx="2"/>
          </p:cNvCxnSpPr>
          <p:nvPr/>
        </p:nvCxnSpPr>
        <p:spPr>
          <a:xfrm flipV="1">
            <a:off x="3444746" y="1978422"/>
            <a:ext cx="910325" cy="19854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3"/>
            <a:endCxn id="8" idx="1"/>
          </p:cNvCxnSpPr>
          <p:nvPr/>
        </p:nvCxnSpPr>
        <p:spPr>
          <a:xfrm flipV="1">
            <a:off x="6306088" y="1968868"/>
            <a:ext cx="1287172" cy="116692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4" idx="3"/>
          </p:cNvCxnSpPr>
          <p:nvPr/>
        </p:nvCxnSpPr>
        <p:spPr>
          <a:xfrm rot="10800000" flipV="1">
            <a:off x="1631559" y="1637907"/>
            <a:ext cx="6130902" cy="76418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63" y="1323161"/>
            <a:ext cx="290035" cy="378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13" y="1162968"/>
            <a:ext cx="290035" cy="378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02" y="3683308"/>
            <a:ext cx="290035" cy="378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22" y="2566978"/>
            <a:ext cx="290035" cy="378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1" y="3132823"/>
            <a:ext cx="290035" cy="378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7443" y="4989443"/>
                <a:ext cx="83488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Claim 1: The graph must be acyclic.</a:t>
                </a:r>
              </a:p>
              <a:p>
                <a:r>
                  <a:rPr lang="en-US" sz="2400" dirty="0" smtClean="0"/>
                  <a:t>Proof: Otherwise players could swap allocations around a cycle, and arrive at a distinct max-welfare allocation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4989443"/>
                <a:ext cx="8348870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109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2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" y="2089783"/>
            <a:ext cx="847908" cy="62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40" y="3588026"/>
            <a:ext cx="519606" cy="75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72" y="1473024"/>
            <a:ext cx="1010798" cy="50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70" y="2668435"/>
            <a:ext cx="862818" cy="93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0" y="1637907"/>
            <a:ext cx="393844" cy="661922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4" idx="0"/>
          </p:cNvCxnSpPr>
          <p:nvPr/>
        </p:nvCxnSpPr>
        <p:spPr>
          <a:xfrm rot="5400000" flipH="1" flipV="1">
            <a:off x="2343474" y="606692"/>
            <a:ext cx="347223" cy="26189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2"/>
            <a:endCxn id="7" idx="1"/>
          </p:cNvCxnSpPr>
          <p:nvPr/>
        </p:nvCxnSpPr>
        <p:spPr>
          <a:xfrm rot="16200000" flipH="1">
            <a:off x="3114743" y="807268"/>
            <a:ext cx="421388" cy="423566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3"/>
            <a:endCxn id="6" idx="2"/>
          </p:cNvCxnSpPr>
          <p:nvPr/>
        </p:nvCxnSpPr>
        <p:spPr>
          <a:xfrm flipV="1">
            <a:off x="3444746" y="1978422"/>
            <a:ext cx="910325" cy="19854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3"/>
            <a:endCxn id="8" idx="1"/>
          </p:cNvCxnSpPr>
          <p:nvPr/>
        </p:nvCxnSpPr>
        <p:spPr>
          <a:xfrm flipV="1">
            <a:off x="6306088" y="1968868"/>
            <a:ext cx="1287172" cy="116692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63" y="1323161"/>
            <a:ext cx="290035" cy="378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02" y="3683308"/>
            <a:ext cx="290035" cy="378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22" y="2566978"/>
            <a:ext cx="290035" cy="378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1" y="3132823"/>
            <a:ext cx="290035" cy="3780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7443" y="4989443"/>
            <a:ext cx="834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So, we can topologically sort the graph, rename vertices in order.  First vertex has </a:t>
            </a:r>
            <a:r>
              <a:rPr lang="en-US" sz="2400" dirty="0" err="1" smtClean="0"/>
              <a:t>indegree</a:t>
            </a:r>
            <a:r>
              <a:rPr lang="en-US" sz="2400" dirty="0" smtClean="0"/>
              <a:t> zero.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37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" y="2089783"/>
            <a:ext cx="847908" cy="62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25" y="2375885"/>
            <a:ext cx="519606" cy="75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71" y="2226468"/>
            <a:ext cx="1010798" cy="50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45" y="2226468"/>
            <a:ext cx="862818" cy="93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95" y="2361368"/>
            <a:ext cx="393844" cy="661922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4" idx="0"/>
            <a:endCxn id="6" idx="1"/>
          </p:cNvCxnSpPr>
          <p:nvPr/>
        </p:nvCxnSpPr>
        <p:spPr>
          <a:xfrm rot="16200000" flipH="1">
            <a:off x="4169096" y="-871708"/>
            <a:ext cx="389384" cy="6312366"/>
          </a:xfrm>
          <a:prstGeom prst="curvedConnector4">
            <a:avLst>
              <a:gd name="adj1" fmla="val -58708"/>
              <a:gd name="adj2" fmla="val 533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2"/>
            <a:endCxn id="7" idx="1"/>
          </p:cNvCxnSpPr>
          <p:nvPr/>
        </p:nvCxnSpPr>
        <p:spPr>
          <a:xfrm rot="5400000" flipH="1" flipV="1">
            <a:off x="1756285" y="2145148"/>
            <a:ext cx="20579" cy="1117940"/>
          </a:xfrm>
          <a:prstGeom prst="curvedConnector4">
            <a:avLst>
              <a:gd name="adj1" fmla="val -1110841"/>
              <a:gd name="adj2" fmla="val 689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3"/>
            <a:endCxn id="6" idx="2"/>
          </p:cNvCxnSpPr>
          <p:nvPr/>
        </p:nvCxnSpPr>
        <p:spPr>
          <a:xfrm flipV="1">
            <a:off x="5598731" y="2731866"/>
            <a:ext cx="2426639" cy="1986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3"/>
            <a:endCxn id="8" idx="1"/>
          </p:cNvCxnSpPr>
          <p:nvPr/>
        </p:nvCxnSpPr>
        <p:spPr>
          <a:xfrm flipV="1">
            <a:off x="3188363" y="2692329"/>
            <a:ext cx="1047332" cy="14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07" y="1323161"/>
            <a:ext cx="290035" cy="378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15" y="2915676"/>
            <a:ext cx="290035" cy="378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74" y="2915676"/>
            <a:ext cx="290035" cy="378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1" y="3132823"/>
            <a:ext cx="290035" cy="3780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7443" y="4989443"/>
            <a:ext cx="834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Claim 2: Any good with in-degree zero must have price 0</a:t>
            </a:r>
          </a:p>
          <a:p>
            <a:r>
              <a:rPr lang="en-US" sz="2400" dirty="0" smtClean="0"/>
              <a:t>Proof: Otherwise we could lower the price, contradicting </a:t>
            </a:r>
            <a:r>
              <a:rPr lang="en-US" sz="2400" dirty="0" err="1" smtClean="0"/>
              <a:t>minimality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11132" y="1710831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16172" y="1715236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172" y="1715236"/>
                <a:ext cx="617415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90968" y="1719145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68" y="1719145"/>
                <a:ext cx="61741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96176" y="1715239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176" y="1715239"/>
                <a:ext cx="61741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332332" y="1714740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18" grpId="0"/>
      <p:bldP spid="20" grpId="0"/>
      <p:bldP spid="24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" y="2089783"/>
            <a:ext cx="847908" cy="62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25" y="2375885"/>
            <a:ext cx="519606" cy="75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71" y="2226468"/>
            <a:ext cx="1010798" cy="50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45" y="2226468"/>
            <a:ext cx="862818" cy="93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95" y="2361368"/>
            <a:ext cx="393844" cy="661922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4" idx="0"/>
            <a:endCxn id="6" idx="1"/>
          </p:cNvCxnSpPr>
          <p:nvPr/>
        </p:nvCxnSpPr>
        <p:spPr>
          <a:xfrm rot="16200000" flipH="1">
            <a:off x="4169096" y="-871708"/>
            <a:ext cx="389384" cy="6312366"/>
          </a:xfrm>
          <a:prstGeom prst="curvedConnector4">
            <a:avLst>
              <a:gd name="adj1" fmla="val -58708"/>
              <a:gd name="adj2" fmla="val 533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2"/>
            <a:endCxn id="7" idx="1"/>
          </p:cNvCxnSpPr>
          <p:nvPr/>
        </p:nvCxnSpPr>
        <p:spPr>
          <a:xfrm rot="5400000" flipH="1" flipV="1">
            <a:off x="1756285" y="2145148"/>
            <a:ext cx="20579" cy="1117940"/>
          </a:xfrm>
          <a:prstGeom prst="curvedConnector4">
            <a:avLst>
              <a:gd name="adj1" fmla="val -1110841"/>
              <a:gd name="adj2" fmla="val 689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3"/>
            <a:endCxn id="6" idx="2"/>
          </p:cNvCxnSpPr>
          <p:nvPr/>
        </p:nvCxnSpPr>
        <p:spPr>
          <a:xfrm flipV="1">
            <a:off x="5598731" y="2731866"/>
            <a:ext cx="2426639" cy="1986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3"/>
            <a:endCxn id="8" idx="1"/>
          </p:cNvCxnSpPr>
          <p:nvPr/>
        </p:nvCxnSpPr>
        <p:spPr>
          <a:xfrm flipV="1">
            <a:off x="3188363" y="2692329"/>
            <a:ext cx="1047332" cy="14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07" y="1323161"/>
            <a:ext cx="290035" cy="378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15" y="2915676"/>
            <a:ext cx="290035" cy="378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74" y="2915676"/>
            <a:ext cx="290035" cy="378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1" y="3132823"/>
            <a:ext cx="290035" cy="378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7443" y="3588026"/>
                <a:ext cx="8348870" cy="1259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Claim 3: All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can be written as linear combinations of valuations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and coefficients are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{−1,0,1}</m:t>
                    </m:r>
                  </m:oMath>
                </a14:m>
                <a:r>
                  <a:rPr lang="en-US" sz="2400" dirty="0"/>
                  <a:t>.</a:t>
                </a:r>
                <a:endParaRPr lang="en-US" sz="2400" dirty="0" smtClean="0"/>
              </a:p>
              <a:p>
                <a:r>
                  <a:rPr lang="en-US" sz="2400" dirty="0" smtClean="0"/>
                  <a:t>Proof: Base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3588026"/>
                <a:ext cx="8348870" cy="1259832"/>
              </a:xfrm>
              <a:prstGeom prst="rect">
                <a:avLst/>
              </a:prstGeom>
              <a:blipFill rotWithShape="0">
                <a:blip r:embed="rId8"/>
                <a:stretch>
                  <a:fillRect l="-1095" t="-3398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11132" y="1710831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16172" y="1715236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172" y="1715236"/>
                <a:ext cx="61741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90968" y="1719145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68" y="1719145"/>
                <a:ext cx="61741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96176" y="1715239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176" y="1715239"/>
                <a:ext cx="61741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332332" y="1714740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" y="2089783"/>
            <a:ext cx="847908" cy="62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25" y="2375885"/>
            <a:ext cx="519606" cy="75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71" y="2226468"/>
            <a:ext cx="1010798" cy="50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45" y="2226468"/>
            <a:ext cx="862818" cy="93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95" y="2361368"/>
            <a:ext cx="393844" cy="661922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4" idx="0"/>
            <a:endCxn id="6" idx="1"/>
          </p:cNvCxnSpPr>
          <p:nvPr/>
        </p:nvCxnSpPr>
        <p:spPr>
          <a:xfrm rot="16200000" flipH="1">
            <a:off x="4169096" y="-871708"/>
            <a:ext cx="389384" cy="6312366"/>
          </a:xfrm>
          <a:prstGeom prst="curvedConnector4">
            <a:avLst>
              <a:gd name="adj1" fmla="val -58708"/>
              <a:gd name="adj2" fmla="val 533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2"/>
            <a:endCxn id="7" idx="1"/>
          </p:cNvCxnSpPr>
          <p:nvPr/>
        </p:nvCxnSpPr>
        <p:spPr>
          <a:xfrm rot="5400000" flipH="1" flipV="1">
            <a:off x="1756285" y="2145148"/>
            <a:ext cx="20579" cy="1117940"/>
          </a:xfrm>
          <a:prstGeom prst="curvedConnector4">
            <a:avLst>
              <a:gd name="adj1" fmla="val -1110841"/>
              <a:gd name="adj2" fmla="val 689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3"/>
            <a:endCxn id="6" idx="2"/>
          </p:cNvCxnSpPr>
          <p:nvPr/>
        </p:nvCxnSpPr>
        <p:spPr>
          <a:xfrm flipV="1">
            <a:off x="5598731" y="2731866"/>
            <a:ext cx="2426639" cy="1986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3"/>
            <a:endCxn id="8" idx="1"/>
          </p:cNvCxnSpPr>
          <p:nvPr/>
        </p:nvCxnSpPr>
        <p:spPr>
          <a:xfrm flipV="1">
            <a:off x="3188363" y="2692329"/>
            <a:ext cx="1047332" cy="14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07" y="1323161"/>
            <a:ext cx="290035" cy="378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15" y="2915676"/>
            <a:ext cx="290035" cy="378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74" y="2915676"/>
            <a:ext cx="290035" cy="378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1" y="3132823"/>
            <a:ext cx="290035" cy="378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7443" y="3588026"/>
                <a:ext cx="8348870" cy="2855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Claim 3: All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can be written as linear combinations of valuations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and coefficients are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{−1,0,1}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Proof: </a:t>
                </a:r>
                <a:r>
                  <a:rPr lang="en-US" sz="2400" dirty="0"/>
                  <a:t>Inductive case: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there is a bidder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en-US" sz="2400" dirty="0" err="1" smtClean="0"/>
                  <a:t>i.e</a:t>
                </a:r>
                <a:r>
                  <a:rPr lang="en-US" sz="2400" dirty="0" smtClean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b="0" dirty="0" smtClean="0"/>
                  <a:t>, or: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3588026"/>
                <a:ext cx="8348870" cy="2855269"/>
              </a:xfrm>
              <a:prstGeom prst="rect">
                <a:avLst/>
              </a:prstGeom>
              <a:blipFill rotWithShape="0">
                <a:blip r:embed="rId8"/>
                <a:stretch>
                  <a:fillRect l="-1095"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11132" y="1710831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16172" y="1715236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172" y="1715236"/>
                <a:ext cx="61741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90968" y="1719145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68" y="1719145"/>
                <a:ext cx="61741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96176" y="1715239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176" y="1715239"/>
                <a:ext cx="61741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332332" y="1714740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" y="2089783"/>
            <a:ext cx="847908" cy="62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25" y="2375885"/>
            <a:ext cx="519606" cy="75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71" y="2226468"/>
            <a:ext cx="1010798" cy="50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45" y="2226468"/>
            <a:ext cx="862818" cy="93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95" y="2361368"/>
            <a:ext cx="393844" cy="661922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4" idx="0"/>
            <a:endCxn id="6" idx="1"/>
          </p:cNvCxnSpPr>
          <p:nvPr/>
        </p:nvCxnSpPr>
        <p:spPr>
          <a:xfrm rot="16200000" flipH="1">
            <a:off x="4169096" y="-871708"/>
            <a:ext cx="389384" cy="6312366"/>
          </a:xfrm>
          <a:prstGeom prst="curvedConnector4">
            <a:avLst>
              <a:gd name="adj1" fmla="val -58708"/>
              <a:gd name="adj2" fmla="val 533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2"/>
            <a:endCxn id="7" idx="1"/>
          </p:cNvCxnSpPr>
          <p:nvPr/>
        </p:nvCxnSpPr>
        <p:spPr>
          <a:xfrm rot="5400000" flipH="1" flipV="1">
            <a:off x="1756285" y="2145148"/>
            <a:ext cx="20579" cy="1117940"/>
          </a:xfrm>
          <a:prstGeom prst="curvedConnector4">
            <a:avLst>
              <a:gd name="adj1" fmla="val -1110841"/>
              <a:gd name="adj2" fmla="val 689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3"/>
            <a:endCxn id="6" idx="2"/>
          </p:cNvCxnSpPr>
          <p:nvPr/>
        </p:nvCxnSpPr>
        <p:spPr>
          <a:xfrm flipV="1">
            <a:off x="5598731" y="2731866"/>
            <a:ext cx="2426639" cy="1986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3"/>
            <a:endCxn id="8" idx="1"/>
          </p:cNvCxnSpPr>
          <p:nvPr/>
        </p:nvCxnSpPr>
        <p:spPr>
          <a:xfrm flipV="1">
            <a:off x="3188363" y="2692329"/>
            <a:ext cx="1047332" cy="14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07" y="1323161"/>
            <a:ext cx="290035" cy="378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15" y="2915676"/>
            <a:ext cx="290035" cy="378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74" y="2915676"/>
            <a:ext cx="290035" cy="378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1" y="3132823"/>
            <a:ext cx="290035" cy="378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7443" y="3588026"/>
                <a:ext cx="834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Claim 4: All goods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have </a:t>
                </a:r>
                <a:r>
                  <a:rPr lang="en-US" sz="2400" dirty="0" err="1" smtClean="0"/>
                  <a:t>indegree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3588026"/>
                <a:ext cx="8348870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095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11132" y="1710831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16172" y="1715236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172" y="1715236"/>
                <a:ext cx="61741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90968" y="1719145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68" y="1719145"/>
                <a:ext cx="61741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96176" y="1715239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176" y="1715239"/>
                <a:ext cx="61741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332332" y="1714740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" y="2089783"/>
            <a:ext cx="847908" cy="62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25" y="2375885"/>
            <a:ext cx="519606" cy="75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71" y="2226468"/>
            <a:ext cx="1010798" cy="50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45" y="2226468"/>
            <a:ext cx="862818" cy="93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95" y="2361368"/>
            <a:ext cx="393844" cy="661922"/>
          </a:xfrm>
          <a:prstGeom prst="rect">
            <a:avLst/>
          </a:prstGeom>
        </p:spPr>
      </p:pic>
      <p:cxnSp>
        <p:nvCxnSpPr>
          <p:cNvPr id="10" name="Curved Connector 9"/>
          <p:cNvCxnSpPr>
            <a:stCxn id="4" idx="0"/>
            <a:endCxn id="6" idx="1"/>
          </p:cNvCxnSpPr>
          <p:nvPr/>
        </p:nvCxnSpPr>
        <p:spPr>
          <a:xfrm rot="16200000" flipH="1">
            <a:off x="4169096" y="-871708"/>
            <a:ext cx="389384" cy="6312366"/>
          </a:xfrm>
          <a:prstGeom prst="curvedConnector4">
            <a:avLst>
              <a:gd name="adj1" fmla="val -58708"/>
              <a:gd name="adj2" fmla="val 533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2"/>
            <a:endCxn id="7" idx="1"/>
          </p:cNvCxnSpPr>
          <p:nvPr/>
        </p:nvCxnSpPr>
        <p:spPr>
          <a:xfrm rot="5400000" flipH="1" flipV="1">
            <a:off x="1756285" y="2145148"/>
            <a:ext cx="20579" cy="1117940"/>
          </a:xfrm>
          <a:prstGeom prst="curvedConnector4">
            <a:avLst>
              <a:gd name="adj1" fmla="val -1110841"/>
              <a:gd name="adj2" fmla="val 689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3"/>
            <a:endCxn id="8" idx="1"/>
          </p:cNvCxnSpPr>
          <p:nvPr/>
        </p:nvCxnSpPr>
        <p:spPr>
          <a:xfrm flipV="1">
            <a:off x="3188363" y="2692329"/>
            <a:ext cx="1047332" cy="14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07" y="1323161"/>
            <a:ext cx="290035" cy="378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74" y="2915676"/>
            <a:ext cx="290035" cy="378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1" y="3132823"/>
            <a:ext cx="290035" cy="378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7443" y="3588026"/>
                <a:ext cx="8348870" cy="282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Claim 4: All goods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have </a:t>
                </a:r>
                <a:r>
                  <a:rPr lang="en-US" sz="2400" dirty="0" err="1" smtClean="0"/>
                  <a:t>indegree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Proof: Suppose not. Then there are two buyers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 with: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 </a:t>
                </a:r>
              </a:p>
              <a:p>
                <a:r>
                  <a:rPr lang="en-US" sz="2400" dirty="0" smtClean="0"/>
                  <a:t>This gives us two expressions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. Subtracting them: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400" b="0" dirty="0" smtClean="0"/>
                  <a:t>The coefficients aren’t all zero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Contradicts genericity!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3588026"/>
                <a:ext cx="8348870" cy="2823337"/>
              </a:xfrm>
              <a:prstGeom prst="rect">
                <a:avLst/>
              </a:prstGeom>
              <a:blipFill rotWithShape="0">
                <a:blip r:embed="rId8"/>
                <a:stretch>
                  <a:fillRect l="-1095" t="-1728" b="-3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11132" y="1710831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16172" y="1715236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172" y="1715236"/>
                <a:ext cx="61741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90968" y="1719145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68" y="1719145"/>
                <a:ext cx="61741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96176" y="1715239"/>
                <a:ext cx="6174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176" y="1715239"/>
                <a:ext cx="61741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332332" y="1714740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If we use </a:t>
                </a:r>
                <a:r>
                  <a:rPr lang="en-US" i="1" dirty="0" smtClean="0"/>
                  <a:t>exact</a:t>
                </a:r>
                <a:r>
                  <a:rPr lang="en-US" dirty="0" smtClean="0"/>
                  <a:t> minimal equilibrium prices, even with arbitrary agent tie-breaking, </a:t>
                </a:r>
                <a:r>
                  <a:rPr lang="en-US" dirty="0" err="1" smtClean="0"/>
                  <a:t>overdemand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Result not limited to unit demand valuations!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A similar genericity condition (with a much more complicated argument) guarantees </a:t>
                </a:r>
                <a:r>
                  <a:rPr lang="en-US" dirty="0" err="1" smtClean="0"/>
                  <a:t>overdemand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 for all </a:t>
                </a:r>
                <a:r>
                  <a:rPr lang="en-US" i="1" dirty="0" err="1" smtClean="0"/>
                  <a:t>Matroid</a:t>
                </a:r>
                <a:r>
                  <a:rPr lang="en-US" i="1" dirty="0" smtClean="0"/>
                  <a:t> Based Valuations</a:t>
                </a:r>
                <a:r>
                  <a:rPr lang="en-US" dirty="0" smtClean="0"/>
                  <a:t>, conjectured by [</a:t>
                </a:r>
                <a:r>
                  <a:rPr lang="en-US" dirty="0" err="1" smtClean="0"/>
                  <a:t>Ostrovsky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Paes-Leme</a:t>
                </a:r>
                <a:r>
                  <a:rPr lang="en-US" dirty="0" smtClean="0"/>
                  <a:t> 15] to be equal to </a:t>
                </a:r>
                <a:r>
                  <a:rPr lang="en-US" i="1" dirty="0" smtClean="0"/>
                  <a:t>Gross Substitutes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82" r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28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condition under which (exact) equilibrium prices computed on a population induce low over-demand. </a:t>
            </a:r>
          </a:p>
          <a:p>
            <a:r>
              <a:rPr lang="en-US" dirty="0" smtClean="0"/>
              <a:t>How well does this generalize if we use the same prices on a new population?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Fix a tie breaking rule agents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use to select bundles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given prices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For a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over valuation functions, the expected demand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given prices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1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facing prices, people are self interested.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i="1" dirty="0" smtClean="0"/>
                  <a:t>demand 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 bidder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at prices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the set of bundles that he values maximally, given the prices: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Buyers will always choose to buy a bundle in their demand set.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It suffices to obtain uniform convergence of the empirical averages over the sets of functions: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to their expectations.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(then, with high probability over the draws of two samples of bidders, for </a:t>
                </a:r>
                <a:r>
                  <a:rPr lang="en-US" i="1" dirty="0" smtClean="0"/>
                  <a:t>every</a:t>
                </a:r>
                <a:r>
                  <a:rPr lang="en-US" dirty="0" smtClean="0"/>
                  <a:t> price vector, demand is similar on both samples.)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(In particular, for the </a:t>
                </a:r>
                <a:r>
                  <a:rPr lang="en-US" dirty="0" err="1" smtClean="0"/>
                  <a:t>Walrasian</a:t>
                </a:r>
                <a:r>
                  <a:rPr lang="en-US" dirty="0" smtClean="0"/>
                  <a:t> prices computed on the first sample, for which we know </a:t>
                </a:r>
                <a:r>
                  <a:rPr lang="en-US" dirty="0" err="1" smtClean="0"/>
                  <a:t>overdemand</a:t>
                </a:r>
                <a:r>
                  <a:rPr lang="en-US" dirty="0" smtClean="0"/>
                  <a:t> is small)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3501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4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and Uniform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one dimensional, Boolean learning problems, learning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Uniform convergence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But not so for multi-dimensional/real valued learning problems.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28650" y="3766929"/>
                <a:ext cx="2899741" cy="113306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learnable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-samples. 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766929"/>
                <a:ext cx="2899741" cy="113306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979202" y="3760305"/>
                <a:ext cx="2899741" cy="113306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→{0,1}}</m:t>
                    </m:r>
                  </m:oMath>
                </a14:m>
                <a:r>
                  <a:rPr lang="en-US" dirty="0" smtClean="0"/>
                  <a:t> is learnable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-samples. </a:t>
                </a:r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202" y="3760305"/>
                <a:ext cx="2899741" cy="1133061"/>
              </a:xfrm>
              <a:prstGeom prst="roundRect">
                <a:avLst/>
              </a:prstGeom>
              <a:blipFill rotWithShape="0">
                <a:blip r:embed="rId4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15522" y="5489711"/>
                <a:ext cx="2899741" cy="113306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Uniform convergence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samples.</a:t>
                </a:r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522" y="5489711"/>
                <a:ext cx="2899741" cy="113306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 flipV="1">
            <a:off x="3528391" y="4326836"/>
            <a:ext cx="2450811" cy="6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3"/>
          </p:cNvCxnSpPr>
          <p:nvPr/>
        </p:nvCxnSpPr>
        <p:spPr>
          <a:xfrm flipH="1">
            <a:off x="6215263" y="4893366"/>
            <a:ext cx="1213810" cy="11628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Bounds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Littlestone</a:t>
            </a:r>
            <a:r>
              <a:rPr lang="en-US" dirty="0" smtClean="0"/>
              <a:t>, </a:t>
            </a:r>
            <a:r>
              <a:rPr lang="en-US" dirty="0" err="1" smtClean="0"/>
              <a:t>Warmuth</a:t>
            </a:r>
            <a:r>
              <a:rPr lang="en-US" dirty="0" smtClean="0"/>
              <a:t> 86]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Suppose your learning rule has the property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can be described by some subset of the training examples, i.e.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samples are sufficient for learning.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Based Linear Classifiers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compressible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samples, for arbitrary valuation functions using a technique of [</a:t>
                </a:r>
                <a:r>
                  <a:rPr lang="en-US" dirty="0" err="1" smtClean="0"/>
                  <a:t>Daniely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Shalev-Shwartz</a:t>
                </a:r>
                <a:r>
                  <a:rPr lang="en-US" dirty="0" smtClean="0"/>
                  <a:t> 14]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And so the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are learnable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samples…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0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down to simpler classifiers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So, the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are learnable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samples.</a:t>
                </a:r>
              </a:p>
              <a:p>
                <a:r>
                  <a:rPr lang="en-US" dirty="0" smtClean="0"/>
                  <a:t>But: A class of </a:t>
                </a:r>
                <a:r>
                  <a:rPr lang="en-US" i="1" dirty="0" smtClean="0"/>
                  <a:t>Boolean</a:t>
                </a:r>
                <a:r>
                  <a:rPr lang="en-US" dirty="0" smtClean="0"/>
                  <a:t> functions is learnable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samples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examples suffice for uniform convergence over that class [EHKV89].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2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Overdemand</a:t>
            </a:r>
            <a:r>
              <a:rPr lang="en-US" dirty="0" smtClean="0"/>
              <a:t> on a fresh sample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punchline: On a fresh sample of bidders, the demand for any good j satisfies: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I.e. the total demand for any good  is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within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factor of the supply whenever: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3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welfare?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expected welfare of an allocation induced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of a sample of n bidders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So, it </a:t>
                </a:r>
                <a:r>
                  <a:rPr lang="en-US" dirty="0"/>
                  <a:t>suffices to obtain uniform convergence of the empirical averages over the </a:t>
                </a:r>
                <a:r>
                  <a:rPr lang="en-US" dirty="0" smtClean="0"/>
                  <a:t>set </a:t>
                </a:r>
                <a:r>
                  <a:rPr lang="en-US" dirty="0"/>
                  <a:t>of functions: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to their expectations.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2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welfare?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These functions aren’t Boolean – learnability is not sufficient to argue uniform convergence…</a:t>
                </a:r>
              </a:p>
              <a:p>
                <a:r>
                  <a:rPr lang="en-US" dirty="0" smtClean="0"/>
                  <a:t>Need to reason about measures of combinatorial dimension, like </a:t>
                </a:r>
                <a:r>
                  <a:rPr lang="en-US" i="1" dirty="0" smtClean="0"/>
                  <a:t>pseudo-dimension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Relevant quantity: For a fixed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buyers, how many distinct allocations can we induce, by varying over the set of all price vectors?</a:t>
                </a:r>
              </a:p>
              <a:p>
                <a:pPr lvl="1"/>
                <a:r>
                  <a:rPr lang="en-US" dirty="0" smtClean="0"/>
                  <a:t>Number of samples needed for uniform convergence will be at most the logarithm of this quantity…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allocations can prices induce?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8" y="3157083"/>
            <a:ext cx="502967" cy="65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76" y="3170337"/>
            <a:ext cx="502967" cy="65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90" y="3163713"/>
            <a:ext cx="502967" cy="655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13" y="3186906"/>
            <a:ext cx="502967" cy="655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56" y="3180282"/>
            <a:ext cx="502967" cy="6555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70973" y="3455470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4497" y="3453868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27646" y="3452265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40935" y="3473114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64459" y="3471512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7608" y="3469909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8" y="2215743"/>
            <a:ext cx="528042" cy="711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02" y="2204513"/>
            <a:ext cx="528042" cy="711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42" y="2202908"/>
            <a:ext cx="528042" cy="7114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63" y="2201305"/>
            <a:ext cx="528042" cy="7114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9" y="2209330"/>
            <a:ext cx="528042" cy="711467"/>
          </a:xfrm>
          <a:prstGeom prst="rect">
            <a:avLst/>
          </a:prstGeom>
        </p:spPr>
      </p:pic>
      <p:sp>
        <p:nvSpPr>
          <p:cNvPr id="20" name="Left Brace 19"/>
          <p:cNvSpPr/>
          <p:nvPr/>
        </p:nvSpPr>
        <p:spPr>
          <a:xfrm rot="16200000">
            <a:off x="4047160" y="623951"/>
            <a:ext cx="632412" cy="7347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5398" y="4695167"/>
                <a:ext cx="1432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buyers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398" y="4695167"/>
                <a:ext cx="143256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/>
          <p:cNvSpPr/>
          <p:nvPr/>
        </p:nvSpPr>
        <p:spPr>
          <a:xfrm rot="5400000">
            <a:off x="961185" y="1649011"/>
            <a:ext cx="280740" cy="8238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3382" y="1511165"/>
                <a:ext cx="118019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choices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82" y="1511165"/>
                <a:ext cx="1180195" cy="374270"/>
              </a:xfrm>
              <a:prstGeom prst="rect">
                <a:avLst/>
              </a:prstGeom>
              <a:blipFill rotWithShape="0">
                <a:blip r:embed="rId5"/>
                <a:stretch>
                  <a:fillRect t="-8197" r="-463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3382" y="5496025"/>
                <a:ext cx="8050104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Naively: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different choices of bundles that could be induced by price vectors…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82" y="5496025"/>
                <a:ext cx="8050104" cy="734240"/>
              </a:xfrm>
              <a:prstGeom prst="rect">
                <a:avLst/>
              </a:prstGeom>
              <a:blipFill rotWithShape="0">
                <a:blip r:embed="rId6"/>
                <a:stretch>
                  <a:fillRect l="-757" t="-416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2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allocations can prices induce?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8" y="3157083"/>
            <a:ext cx="502967" cy="65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76" y="3170337"/>
            <a:ext cx="502967" cy="65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90" y="3163713"/>
            <a:ext cx="502967" cy="655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13" y="3186906"/>
            <a:ext cx="502967" cy="655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56" y="3180282"/>
            <a:ext cx="502967" cy="6555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70973" y="3455470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4497" y="3453868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27646" y="3452265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40935" y="3473114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64459" y="3471512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7608" y="3469909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8" y="2215743"/>
            <a:ext cx="528042" cy="711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02" y="2204513"/>
            <a:ext cx="528042" cy="711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42" y="2202908"/>
            <a:ext cx="528042" cy="7114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63" y="2201305"/>
            <a:ext cx="528042" cy="7114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9" y="2209330"/>
            <a:ext cx="528042" cy="711467"/>
          </a:xfrm>
          <a:prstGeom prst="rect">
            <a:avLst/>
          </a:prstGeom>
        </p:spPr>
      </p:pic>
      <p:sp>
        <p:nvSpPr>
          <p:cNvPr id="20" name="Left Brace 19"/>
          <p:cNvSpPr/>
          <p:nvPr/>
        </p:nvSpPr>
        <p:spPr>
          <a:xfrm rot="16200000">
            <a:off x="4047160" y="623951"/>
            <a:ext cx="632412" cy="7347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5398" y="4695167"/>
                <a:ext cx="1432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buyers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398" y="4695167"/>
                <a:ext cx="143256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/>
          <p:cNvSpPr/>
          <p:nvPr/>
        </p:nvSpPr>
        <p:spPr>
          <a:xfrm rot="5400000">
            <a:off x="961185" y="1649011"/>
            <a:ext cx="280740" cy="8238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3382" y="1511165"/>
                <a:ext cx="118019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choices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82" y="1511165"/>
                <a:ext cx="1180195" cy="374270"/>
              </a:xfrm>
              <a:prstGeom prst="rect">
                <a:avLst/>
              </a:prstGeom>
              <a:blipFill rotWithShape="0">
                <a:blip r:embed="rId5"/>
                <a:stretch>
                  <a:fillRect t="-8197" r="-463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3382" y="5496025"/>
                <a:ext cx="805010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But recall</a:t>
                </a:r>
                <a:r>
                  <a:rPr lang="en-US" sz="2000" dirty="0" smtClean="0"/>
                  <a:t>: For every price vector, the allocation can be perfectly predicted from a rule defined by only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of the buyer/bundle pairs. We can count those!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82" y="5496025"/>
                <a:ext cx="8050104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757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0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set of prices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/>
                  <a:t>Walrasian</a:t>
                </a:r>
                <a:r>
                  <a:rPr lang="en-US" dirty="0" smtClean="0"/>
                  <a:t> equilibrium prices if there </a:t>
                </a:r>
                <a:r>
                  <a:rPr lang="en-US" dirty="0"/>
                  <a:t>exists </a:t>
                </a:r>
                <a:r>
                  <a:rPr lang="en-US" dirty="0" smtClean="0"/>
                  <a:t>an allocation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every buyer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and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For such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, 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form a </a:t>
                </a:r>
                <a:r>
                  <a:rPr lang="en-US" dirty="0" err="1" smtClean="0"/>
                  <a:t>Walrasian</a:t>
                </a:r>
                <a:r>
                  <a:rPr lang="en-US" dirty="0" smtClean="0"/>
                  <a:t> equilibrium.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6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allocations can prices induce?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8" y="3157083"/>
            <a:ext cx="502967" cy="65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76" y="3170337"/>
            <a:ext cx="502967" cy="65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90" y="3163713"/>
            <a:ext cx="502967" cy="655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13" y="3186906"/>
            <a:ext cx="502967" cy="655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56" y="3180282"/>
            <a:ext cx="502967" cy="6555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70973" y="3455470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4497" y="3453868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27646" y="3452265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40935" y="3473114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64459" y="3471512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7608" y="3469909"/>
            <a:ext cx="57752" cy="57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8" y="2215743"/>
            <a:ext cx="528042" cy="711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02" y="2204513"/>
            <a:ext cx="528042" cy="711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42" y="2202908"/>
            <a:ext cx="528042" cy="7114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63" y="2201305"/>
            <a:ext cx="528042" cy="7114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9" y="2209330"/>
            <a:ext cx="528042" cy="711467"/>
          </a:xfrm>
          <a:prstGeom prst="rect">
            <a:avLst/>
          </a:prstGeom>
        </p:spPr>
      </p:pic>
      <p:sp>
        <p:nvSpPr>
          <p:cNvPr id="20" name="Left Brace 19"/>
          <p:cNvSpPr/>
          <p:nvPr/>
        </p:nvSpPr>
        <p:spPr>
          <a:xfrm rot="16200000">
            <a:off x="1535840" y="3135271"/>
            <a:ext cx="632412" cy="23248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48079" y="4695167"/>
                <a:ext cx="1432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buyers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79" y="4695167"/>
                <a:ext cx="143256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/>
          <p:cNvSpPr/>
          <p:nvPr/>
        </p:nvSpPr>
        <p:spPr>
          <a:xfrm rot="5400000">
            <a:off x="961185" y="1649011"/>
            <a:ext cx="280740" cy="8238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3382" y="1511165"/>
                <a:ext cx="118019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choices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82" y="1511165"/>
                <a:ext cx="1180195" cy="374270"/>
              </a:xfrm>
              <a:prstGeom prst="rect">
                <a:avLst/>
              </a:prstGeom>
              <a:blipFill rotWithShape="0">
                <a:blip r:embed="rId5"/>
                <a:stretch>
                  <a:fillRect t="-8197" r="-463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3382" y="5332398"/>
                <a:ext cx="8050104" cy="1513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ways to choose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buyers out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, and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 smtClean="0"/>
                  <a:t> ways to assign bundles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bidders. </a:t>
                </a:r>
              </a:p>
              <a:p>
                <a:r>
                  <a:rPr lang="en-US" sz="2000" dirty="0" smtClean="0"/>
                  <a:t>So there are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 smtClean="0"/>
                  <a:t> distinct allocations that can be induced by price vectors. 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82" y="5332398"/>
                <a:ext cx="8050104" cy="1513684"/>
              </a:xfrm>
              <a:prstGeom prst="rect">
                <a:avLst/>
              </a:prstGeom>
              <a:blipFill rotWithShape="0">
                <a:blip r:embed="rId6"/>
                <a:stretch>
                  <a:fillRect l="-75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4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get uniform convergence over the set of 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samples. </a:t>
                </a:r>
              </a:p>
              <a:p>
                <a:pPr marL="0" indent="0" algn="ctr">
                  <a:buNone/>
                </a:pPr>
                <a:r>
                  <a:rPr lang="en-US" b="1" dirty="0" smtClean="0"/>
                  <a:t>Punchline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The welfare induced by the chosen price vector on a new sample of buyers is with high probability at least: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6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Some remarkable facts:</a:t>
                </a:r>
              </a:p>
              <a:p>
                <a:pPr lvl="1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sz="2000" dirty="0" smtClean="0"/>
                  <a:t> is a </a:t>
                </a:r>
                <a:r>
                  <a:rPr lang="en-US" sz="2000" dirty="0" err="1" smtClean="0"/>
                  <a:t>Walrasian</a:t>
                </a:r>
                <a:r>
                  <a:rPr lang="en-US" sz="2000" dirty="0" smtClean="0"/>
                  <a:t> equilibrium,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000" dirty="0" smtClean="0"/>
                  <a:t> is maximized.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Proof: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2000" dirty="0" smtClean="0"/>
                  <a:t>be an optimal allocation (i.e. maximizing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000" dirty="0" smtClean="0"/>
                  <a:t>)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en-US" sz="20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 smtClean="0"/>
                  <a:t>.  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en-US" sz="2000" dirty="0"/>
                  <a:t>So…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nary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000" dirty="0" smtClean="0"/>
                  <a:t>. 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en-US" sz="2000" dirty="0"/>
                  <a:t>Rearranging: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. </a:t>
                </a:r>
              </a:p>
              <a:p>
                <a:pPr marL="457200" indent="-457200" algn="ctr">
                  <a:buFont typeface="+mj-lt"/>
                  <a:buAutoNum type="arabicPeriod"/>
                </a:pPr>
                <a:r>
                  <a:rPr lang="en-US" sz="2000" dirty="0"/>
                  <a:t>Cancelling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000" dirty="0" smtClean="0"/>
                  <a:t>. </a:t>
                </a:r>
                <a:endParaRPr lang="en-US" sz="2000" dirty="0" smtClean="0">
                  <a:solidFill>
                    <a:schemeClr val="accent5"/>
                  </a:solidFill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8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remarkable facts:</a:t>
            </a:r>
          </a:p>
          <a:p>
            <a:pPr lvl="1"/>
            <a:r>
              <a:rPr lang="en-US" sz="2000" dirty="0" err="1" smtClean="0"/>
              <a:t>Walrasian</a:t>
            </a:r>
            <a:r>
              <a:rPr lang="en-US" sz="2000" dirty="0" smtClean="0"/>
              <a:t> equilibria always exist for “gross substitutes” valuations!</a:t>
            </a:r>
          </a:p>
          <a:p>
            <a:pPr marL="0" indent="0">
              <a:buNone/>
            </a:pPr>
            <a:r>
              <a:rPr lang="en-US" dirty="0" smtClean="0"/>
              <a:t>Proof by Algorithm:</a:t>
            </a:r>
          </a:p>
          <a:p>
            <a:pPr marL="457200" indent="-457200" algn="ctr">
              <a:buFont typeface="+mj-lt"/>
              <a:buAutoNum type="arabicPeriod"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Just run an ascending price auction:</a:t>
                </a:r>
              </a:p>
              <a:p>
                <a:pPr lvl="1"/>
                <a:r>
                  <a:rPr lang="en-US" sz="1400" dirty="0"/>
                  <a:t>Maintain a candidate matching, initially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=∅</m:t>
                    </m:r>
                  </m:oMath>
                </a14:m>
                <a:r>
                  <a:rPr lang="en-US" sz="1400" dirty="0"/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lvl="1"/>
                <a:r>
                  <a:rPr lang="en-US" sz="1400" dirty="0"/>
                  <a:t>All goods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start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=0 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While there exist unmatched bidders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2"/>
                <a:r>
                  <a:rPr lang="en-US" sz="1400" dirty="0"/>
                  <a:t>For each unmatched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“bids”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  <a:blipFill rotWithShape="0">
                <a:blip r:embed="rId2"/>
                <a:stretch>
                  <a:fillRect l="-245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7207" y="3240740"/>
            <a:ext cx="3054477" cy="168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" y="3298824"/>
            <a:ext cx="448452" cy="33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8" y="3199775"/>
            <a:ext cx="296826" cy="42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6" y="3343047"/>
            <a:ext cx="572274" cy="2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3" y="3174695"/>
            <a:ext cx="442678" cy="47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8" y="3240740"/>
            <a:ext cx="236450" cy="39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" y="4331342"/>
            <a:ext cx="291382" cy="379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15" y="4336475"/>
            <a:ext cx="291382" cy="379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0" y="4333909"/>
            <a:ext cx="291382" cy="379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7" y="4342892"/>
            <a:ext cx="291382" cy="379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65" y="4340327"/>
            <a:ext cx="291382" cy="37980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9048" y="308044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2508" y="308172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5006" y="307916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8340" y="307659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1677" y="307788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56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remarkable facts:</a:t>
            </a:r>
          </a:p>
          <a:p>
            <a:pPr lvl="1"/>
            <a:r>
              <a:rPr lang="en-US" sz="2000" dirty="0" err="1"/>
              <a:t>Walrasian</a:t>
            </a:r>
            <a:r>
              <a:rPr lang="en-US" sz="2000" dirty="0"/>
              <a:t> equilibria always exist for “gross substitutes” valuations!</a:t>
            </a:r>
          </a:p>
          <a:p>
            <a:pPr marL="0" indent="0">
              <a:buNone/>
            </a:pPr>
            <a:r>
              <a:rPr lang="en-US" dirty="0" smtClean="0"/>
              <a:t>Proof by Algorithm:</a:t>
            </a:r>
          </a:p>
          <a:p>
            <a:pPr marL="457200" indent="-457200" algn="ctr">
              <a:buFont typeface="+mj-lt"/>
              <a:buAutoNum type="arabicPeriod"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Just run an ascending price auction:</a:t>
                </a:r>
              </a:p>
              <a:p>
                <a:pPr lvl="1"/>
                <a:r>
                  <a:rPr lang="en-US" sz="1400" dirty="0"/>
                  <a:t>Maintain a candidate matching, initially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=∅</m:t>
                    </m:r>
                  </m:oMath>
                </a14:m>
                <a:r>
                  <a:rPr lang="en-US" sz="1400" dirty="0"/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lvl="1"/>
                <a:r>
                  <a:rPr lang="en-US" sz="1400" dirty="0"/>
                  <a:t>All goods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start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=0 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While there exist unmatched bidders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2"/>
                <a:r>
                  <a:rPr lang="en-US" sz="1400" dirty="0"/>
                  <a:t>For each unmatched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“bids”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  <a:blipFill rotWithShape="0">
                <a:blip r:embed="rId2"/>
                <a:stretch>
                  <a:fillRect l="-245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7207" y="3240740"/>
            <a:ext cx="3054477" cy="168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" y="3298824"/>
            <a:ext cx="448452" cy="33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8" y="3199775"/>
            <a:ext cx="296826" cy="42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6" y="3343047"/>
            <a:ext cx="572274" cy="2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3" y="3174695"/>
            <a:ext cx="442678" cy="47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8" y="3240740"/>
            <a:ext cx="236450" cy="39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" y="4331342"/>
            <a:ext cx="291382" cy="379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15" y="4336475"/>
            <a:ext cx="291382" cy="379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0" y="4333909"/>
            <a:ext cx="291382" cy="379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7" y="4342892"/>
            <a:ext cx="291382" cy="379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65" y="4340327"/>
            <a:ext cx="291382" cy="379805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1" idx="0"/>
            <a:endCxn id="6" idx="2"/>
          </p:cNvCxnSpPr>
          <p:nvPr/>
        </p:nvCxnSpPr>
        <p:spPr>
          <a:xfrm flipV="1">
            <a:off x="781433" y="3629183"/>
            <a:ext cx="0" cy="70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048" y="308044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$0.10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2508" y="308172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5006" y="307916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8340" y="307659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1677" y="307788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26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theory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remarkable facts:</a:t>
            </a:r>
          </a:p>
          <a:p>
            <a:pPr lvl="1"/>
            <a:r>
              <a:rPr lang="en-US" sz="2000" dirty="0" err="1"/>
              <a:t>Walrasian</a:t>
            </a:r>
            <a:r>
              <a:rPr lang="en-US" sz="2000" dirty="0"/>
              <a:t> equilibria always exist for “gross substitutes” valuations!</a:t>
            </a:r>
          </a:p>
          <a:p>
            <a:pPr marL="0" indent="0">
              <a:buNone/>
            </a:pPr>
            <a:r>
              <a:rPr lang="en-US" dirty="0" smtClean="0"/>
              <a:t>Proof by Algorithm:</a:t>
            </a:r>
          </a:p>
          <a:p>
            <a:pPr marL="457200" indent="-457200" algn="ctr">
              <a:buFont typeface="+mj-lt"/>
              <a:buAutoNum type="arabicPeriod"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Just run an ascending price auction:</a:t>
                </a:r>
              </a:p>
              <a:p>
                <a:pPr lvl="1"/>
                <a:r>
                  <a:rPr lang="en-US" sz="1400" dirty="0"/>
                  <a:t>Maintain a candidate matching, initially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=∅</m:t>
                    </m:r>
                  </m:oMath>
                </a14:m>
                <a:r>
                  <a:rPr lang="en-US" sz="1400" dirty="0"/>
                  <a:t> for all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lvl="1"/>
                <a:r>
                  <a:rPr lang="en-US" sz="1400" dirty="0"/>
                  <a:t>All goods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𝑗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start at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=0 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While there exist unmatched bidders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2"/>
                <a:r>
                  <a:rPr lang="en-US" sz="1400" dirty="0"/>
                  <a:t>For each unmatched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“bids”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lvl="3"/>
                <a:r>
                  <a:rPr lang="en-US" sz="1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sz="1400" dirty="0"/>
                  <a:t>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𝜇</m:t>
                    </m:r>
                  </m:oMath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78" y="2758831"/>
                <a:ext cx="4954954" cy="2360262"/>
              </a:xfrm>
              <a:prstGeom prst="rect">
                <a:avLst/>
              </a:prstGeom>
              <a:blipFill rotWithShape="0">
                <a:blip r:embed="rId2"/>
                <a:stretch>
                  <a:fillRect l="-245" t="-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57207" y="3240740"/>
            <a:ext cx="3054477" cy="168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7" y="3298824"/>
            <a:ext cx="448452" cy="33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8" y="3199775"/>
            <a:ext cx="296826" cy="429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6" y="3343047"/>
            <a:ext cx="572274" cy="28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3" y="3174695"/>
            <a:ext cx="442678" cy="47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8" y="3240740"/>
            <a:ext cx="236450" cy="39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" y="4331342"/>
            <a:ext cx="291382" cy="379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15" y="4336475"/>
            <a:ext cx="291382" cy="379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0" y="4333909"/>
            <a:ext cx="291382" cy="379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7" y="4342892"/>
            <a:ext cx="291382" cy="379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65" y="4340327"/>
            <a:ext cx="291382" cy="379805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12" idx="0"/>
            <a:endCxn id="6" idx="2"/>
          </p:cNvCxnSpPr>
          <p:nvPr/>
        </p:nvCxnSpPr>
        <p:spPr>
          <a:xfrm flipH="1" flipV="1">
            <a:off x="781433" y="3629183"/>
            <a:ext cx="671073" cy="707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9048" y="308044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$0.20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2508" y="308172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5006" y="307916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8340" y="307659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1677" y="307788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44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6271</TotalTime>
  <Words>1631</Words>
  <Application>Microsoft Office PowerPoint</Application>
  <PresentationFormat>On-screen Show (4:3)</PresentationFormat>
  <Paragraphs>491</Paragraphs>
  <Slides>52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Wingdings</vt:lpstr>
      <vt:lpstr>Office Theme</vt:lpstr>
      <vt:lpstr>When do Prices Coordinate Markets?</vt:lpstr>
      <vt:lpstr>Prices are remarkable</vt:lpstr>
      <vt:lpstr>What does the theory tell us?</vt:lpstr>
      <vt:lpstr>What does the theory tell us?</vt:lpstr>
      <vt:lpstr>What does the theory tell us?</vt:lpstr>
      <vt:lpstr>What does the theory tell us?</vt:lpstr>
      <vt:lpstr>What does the theory tell us?</vt:lpstr>
      <vt:lpstr>What does the theory tell us?</vt:lpstr>
      <vt:lpstr>What does the theory tell us?</vt:lpstr>
      <vt:lpstr>What does the theory tell us?</vt:lpstr>
      <vt:lpstr>What does the theory tell us?</vt:lpstr>
      <vt:lpstr>What does the theory tell us?</vt:lpstr>
      <vt:lpstr>What does the theory tell us?</vt:lpstr>
      <vt:lpstr>What does the theory tell us?</vt:lpstr>
      <vt:lpstr>What does the theory tell us?</vt:lpstr>
      <vt:lpstr>What does the theory tell us?</vt:lpstr>
      <vt:lpstr>Some problems with that interpretation</vt:lpstr>
      <vt:lpstr>The coordination problem</vt:lpstr>
      <vt:lpstr>The coordination problem</vt:lpstr>
      <vt:lpstr>The coordination problem</vt:lpstr>
      <vt:lpstr>Some problems with that interpretation</vt:lpstr>
      <vt:lpstr>Where do prices come from?</vt:lpstr>
      <vt:lpstr>This work</vt:lpstr>
      <vt:lpstr>This work</vt:lpstr>
      <vt:lpstr>This work</vt:lpstr>
      <vt:lpstr>This work</vt:lpstr>
      <vt:lpstr>First Question</vt:lpstr>
      <vt:lpstr>Overdemand</vt:lpstr>
      <vt:lpstr>Proof</vt:lpstr>
      <vt:lpstr>Proof</vt:lpstr>
      <vt:lpstr>Proof</vt:lpstr>
      <vt:lpstr>Proof</vt:lpstr>
      <vt:lpstr>Proof</vt:lpstr>
      <vt:lpstr>Proof</vt:lpstr>
      <vt:lpstr>Proof</vt:lpstr>
      <vt:lpstr>Proof</vt:lpstr>
      <vt:lpstr>Take away</vt:lpstr>
      <vt:lpstr>Second Question</vt:lpstr>
      <vt:lpstr>Second Question</vt:lpstr>
      <vt:lpstr>Uniform Convergence</vt:lpstr>
      <vt:lpstr>Learning and Uniform Convergence</vt:lpstr>
      <vt:lpstr>Compression Bounds [Littlestone, Warmuth 86]</vt:lpstr>
      <vt:lpstr>Dimension Based Linear Classifiers</vt:lpstr>
      <vt:lpstr>Projection down to simpler classifiers</vt:lpstr>
      <vt:lpstr>Overdemand on a fresh sample</vt:lpstr>
      <vt:lpstr>What about welfare?</vt:lpstr>
      <vt:lpstr>What about welfare? </vt:lpstr>
      <vt:lpstr>How many allocations can prices induce?</vt:lpstr>
      <vt:lpstr>How many allocations can prices induce?</vt:lpstr>
      <vt:lpstr>How many allocations can prices induce?</vt:lpstr>
      <vt:lpstr>So…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do Prices Coordinate Markets?</dc:title>
  <dc:creator>Aaron Roth</dc:creator>
  <cp:lastModifiedBy>Aaron</cp:lastModifiedBy>
  <cp:revision>109</cp:revision>
  <dcterms:created xsi:type="dcterms:W3CDTF">2015-09-27T17:49:28Z</dcterms:created>
  <dcterms:modified xsi:type="dcterms:W3CDTF">2015-12-14T03:33:20Z</dcterms:modified>
</cp:coreProperties>
</file>